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60"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3840">
          <p15:clr>
            <a:srgbClr val="747775"/>
          </p15:clr>
        </p15:guide>
        <p15:guide id="2" pos="5708">
          <p15:clr>
            <a:srgbClr val="747775"/>
          </p15:clr>
        </p15:guide>
        <p15:guide id="3" pos="1920">
          <p15:clr>
            <a:srgbClr val="747775"/>
          </p15:clr>
        </p15:guide>
        <p15:guide id="4" orient="horz" pos="731">
          <p15:clr>
            <a:srgbClr val="747775"/>
          </p15:clr>
        </p15:guide>
        <p15:guide id="5" orient="horz" pos="1830">
          <p15:clr>
            <a:srgbClr val="747775"/>
          </p15:clr>
        </p15:guide>
        <p15:guide id="6" orient="horz" pos="293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FDE596E0-519A-47C9-9CFE-B9BEF792B1AB}">
  <a:tblStyle styleId="{FDE596E0-519A-47C9-9CFE-B9BEF792B1AB}"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840"/>
        <p:guide pos="5708"/>
        <p:guide pos="1920"/>
        <p:guide pos="731" orient="horz"/>
        <p:guide pos="1830" orient="horz"/>
        <p:guide pos="2930" orient="horz"/>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35" Type="http://schemas.openxmlformats.org/officeDocument/2006/relationships/slide" Target="slides/slide29.xml"/><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37" Type="http://schemas.openxmlformats.org/officeDocument/2006/relationships/slide" Target="slides/slide31.xml"/><Relationship Id="rId14" Type="http://schemas.openxmlformats.org/officeDocument/2006/relationships/slide" Target="slides/slide8.xml"/><Relationship Id="rId36" Type="http://schemas.openxmlformats.org/officeDocument/2006/relationships/slide" Target="slides/slide30.xml"/><Relationship Id="rId17" Type="http://schemas.openxmlformats.org/officeDocument/2006/relationships/slide" Target="slides/slide11.xml"/><Relationship Id="rId16" Type="http://schemas.openxmlformats.org/officeDocument/2006/relationships/slide" Target="slides/slide10.xml"/><Relationship Id="rId38" Type="http://schemas.openxmlformats.org/officeDocument/2006/relationships/slide" Target="slides/slide32.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2.xml"/><Relationship Id="rId3" Type="http://schemas.openxmlformats.org/officeDocument/2006/relationships/hyperlink" Target="https://teachers.raiselearning.org/2e/getting-started/quick-start" TargetMode="External"/><Relationship Id="rId4" Type="http://schemas.openxmlformats.org/officeDocument/2006/relationships/slide" Target="/pp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k12.openstax.org/contents/raise/resources/8ed3aa68763498713b44d3c2e537ffe61b4755f0" TargetMode="External"/><Relationship Id="rId3" Type="http://schemas.openxmlformats.org/officeDocument/2006/relationships/hyperlink" Target="https://quizlet.com/881784766/openstax-alg1-unit-9-spn-vocabulary-flash-cards/?funnelUUID=1fd7afff-d3f0-45d5-b4b9-3915c20c22f0" TargetMode="External"/><Relationship Id="rId4" Type="http://schemas.openxmlformats.org/officeDocument/2006/relationships/hyperlink" Target="https://quizlet.com/881567564/openstax-alg1-unit-9-vocabulary-flash-cards/?funnelUUID=762f8869-1556-44ff-8fed-e4aa5812d356"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9.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desmos.com/calculator/yddcyercpi" TargetMode="Externa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PF8fRA107OA;&amp;rel=0" TargetMode="External"/><Relationship Id="rId3" Type="http://schemas.openxmlformats.org/officeDocument/2006/relationships/hyperlink" Target="https://k12.openstax.org/contents/raise/resources/148b1f7389f830f97173bb682b5b02a516b4f097" TargetMode="External"/><Relationship Id="rId4" Type="http://schemas.openxmlformats.org/officeDocument/2006/relationships/hyperlink" Target="https://k12.openstax.org/contents/raise/resources/b78966af01df5ac778b33c02999abeea5c40c196" TargetMode="Externa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9.xml"/><Relationship Id="rId3" Type="http://schemas.openxmlformats.org/officeDocument/2006/relationships/slide" Target="/ppt/slides/slide23.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desmos.com/calculator/sxmpaks0a2" TargetMode="Externa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0.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penstax.org/details/books/algebra-1" TargetMode="Externa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 name="Shape 77"/>
        <p:cNvGrpSpPr/>
        <p:nvPr/>
      </p:nvGrpSpPr>
      <p:grpSpPr>
        <a:xfrm>
          <a:off x="0" y="0"/>
          <a:ext cx="0" cy="0"/>
          <a:chOff x="0" y="0"/>
          <a:chExt cx="0" cy="0"/>
        </a:xfrm>
      </p:grpSpPr>
      <p:sp>
        <p:nvSpPr>
          <p:cNvPr id="78" name="Google Shape;78;g39c39c74e23_0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 name="Google Shape;79;g39c39c74e23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b="1" lang="en">
                <a:solidFill>
                  <a:schemeClr val="dk1"/>
                </a:solidFill>
              </a:rPr>
              <a:t>How to Get Started</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Review </a:t>
            </a:r>
            <a:r>
              <a:rPr lang="en" u="sng">
                <a:solidFill>
                  <a:schemeClr val="hlink"/>
                </a:solidFill>
                <a:hlinkClick action="ppaction://hlinksldjump" r:id="rId2"/>
              </a:rPr>
              <a:t>Slide 2: How to use these slides</a:t>
            </a:r>
            <a:endParaRPr>
              <a:solidFill>
                <a:schemeClr val="dk1"/>
              </a:solidFill>
            </a:endParaRPr>
          </a:p>
          <a:p>
            <a:pPr indent="-298450" lvl="1" marL="914400" rtl="0" algn="l">
              <a:spcBef>
                <a:spcPts val="0"/>
              </a:spcBef>
              <a:spcAft>
                <a:spcPts val="0"/>
              </a:spcAft>
              <a:buClr>
                <a:schemeClr val="dk1"/>
              </a:buClr>
              <a:buSzPts val="1100"/>
              <a:buChar char="○"/>
            </a:pPr>
            <a:r>
              <a:rPr lang="en">
                <a:solidFill>
                  <a:schemeClr val="dk1"/>
                </a:solidFill>
              </a:rPr>
              <a:t>Check out the </a:t>
            </a:r>
            <a:r>
              <a:rPr lang="en" u="sng">
                <a:solidFill>
                  <a:schemeClr val="hlink"/>
                </a:solidFill>
                <a:hlinkClick r:id="rId3"/>
              </a:rPr>
              <a:t>Check out the digital quick start guide!</a:t>
            </a:r>
            <a:r>
              <a:rPr lang="en">
                <a:solidFill>
                  <a:schemeClr val="dk1"/>
                </a:solidFill>
              </a:rPr>
              <a:t>	</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Review </a:t>
            </a:r>
            <a:r>
              <a:rPr lang="en" u="sng">
                <a:solidFill>
                  <a:schemeClr val="hlink"/>
                </a:solidFill>
                <a:hlinkClick action="ppaction://hlinksldjump" r:id="rId4"/>
              </a:rPr>
              <a:t>Slide 3: Reference Key of Icons</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g34cede018fa_3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 name="Google Shape;86;g34cede018fa_3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g34cede018fa_3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 name="Google Shape;95;g34cede018fa_3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highlight>
                  <a:srgbClr val="FDBD3E"/>
                </a:highlight>
                <a:latin typeface="Calibri"/>
                <a:ea typeface="Calibri"/>
                <a:cs typeface="Calibri"/>
                <a:sym typeface="Calibri"/>
              </a:rPr>
              <a:t>Check the Speaker Notes</a:t>
            </a:r>
            <a:r>
              <a:rPr lang="en" sz="1300">
                <a:latin typeface="Calibri"/>
                <a:ea typeface="Calibri"/>
                <a:cs typeface="Calibri"/>
                <a:sym typeface="Calibri"/>
              </a:rPr>
              <a:t>: On the next slides you can find discussion questions, lesson information, answers to the activities, and ways to adjust the </a:t>
            </a:r>
            <a:r>
              <a:rPr lang="en" sz="1300">
                <a:latin typeface="Calibri"/>
                <a:ea typeface="Calibri"/>
                <a:cs typeface="Calibri"/>
                <a:sym typeface="Calibri"/>
              </a:rPr>
              <a:t>activity</a:t>
            </a:r>
            <a:r>
              <a:rPr lang="en" sz="1300">
                <a:latin typeface="Calibri"/>
                <a:ea typeface="Calibri"/>
                <a:cs typeface="Calibri"/>
                <a:sym typeface="Calibri"/>
              </a:rPr>
              <a:t> for your students! </a:t>
            </a:r>
            <a:endParaRPr sz="1300">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g33b29274434_0_7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 name="Google Shape;110;g33b29274434_0_7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Lesson Narrative</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In earlier lessons, students learned that the quadratic formula solves any quadratic equation, but is not always the most efficient method. In this lesson, students deepen their understanding by analyzing each step of the process, identifying common errors, and verifying solutions. By checking their own work and the work of others, students practice precision and critique mathematical reasoning. Technology is not required, but may be made available as an optional support.</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Preparation</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Be prepared to display a graph for all to see in the activity synthesis of "Different Methods of Checking Solutions of Quadratic Equations" There is an image to display if graphing technology is not available.</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Materials</a:t>
            </a:r>
            <a:endParaRPr b="1">
              <a:solidFill>
                <a:schemeClr val="dk1"/>
              </a:solidFill>
              <a:latin typeface="Noto Sans"/>
              <a:ea typeface="Noto Sans"/>
              <a:cs typeface="Noto Sans"/>
              <a:sym typeface="Noto Sans"/>
            </a:endParaRPr>
          </a:p>
          <a:p>
            <a:pPr indent="-301625" lvl="0" marL="457200" rtl="0" algn="l">
              <a:lnSpc>
                <a:spcPct val="115000"/>
              </a:lnSpc>
              <a:spcBef>
                <a:spcPts val="0"/>
              </a:spcBef>
              <a:spcAft>
                <a:spcPts val="0"/>
              </a:spcAft>
              <a:buClr>
                <a:schemeClr val="dk1"/>
              </a:buClr>
              <a:buSzPts val="1150"/>
              <a:buFont typeface="Noto Sans"/>
              <a:buChar char="●"/>
            </a:pPr>
            <a:r>
              <a:rPr lang="en">
                <a:solidFill>
                  <a:schemeClr val="dk1"/>
                </a:solidFill>
                <a:latin typeface="Noto Sans"/>
                <a:ea typeface="Noto Sans"/>
                <a:cs typeface="Noto Sans"/>
                <a:sym typeface="Noto Sans"/>
              </a:rPr>
              <a:t>Scientific calculators</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rPr b="1" lang="en">
                <a:solidFill>
                  <a:schemeClr val="dk1"/>
                </a:solidFill>
                <a:latin typeface="Noto Sans"/>
                <a:ea typeface="Noto Sans"/>
                <a:cs typeface="Noto Sans"/>
                <a:sym typeface="Noto Sans"/>
              </a:rPr>
              <a:t>Texas Essential Knowledge and Skills</a:t>
            </a:r>
            <a:endParaRPr b="1">
              <a:solidFill>
                <a:schemeClr val="dk1"/>
              </a:solidFill>
              <a:latin typeface="Noto Sans"/>
              <a:ea typeface="Noto Sans"/>
              <a:cs typeface="Noto Sans"/>
              <a:sym typeface="Noto Sans"/>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A1(B) use a problem-solving model that incorporates analyzing given information, formulating a plan or strategy, determining a solution, justifying the solution, and evaluating the problem-solving process and the reasonableness of the solution</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A1(D) communicate mathematical ideas, reasoning, and their implications using multiple representations, including symbols, diagrams, graphs, and language as appropriate</a:t>
            </a:r>
            <a:endParaRPr sz="1300">
              <a:solidFill>
                <a:schemeClr val="dk1"/>
              </a:solidFill>
              <a:latin typeface="Calibri"/>
              <a:ea typeface="Calibri"/>
              <a:cs typeface="Calibri"/>
              <a:sym typeface="Calibri"/>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A1(F) analyze mathematical relationships to connect and communicate mathematical ideas</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A1(G) display, explain, and justify mathematical ideas and arguments using precise mathematical language in written or oral communication</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A8(A) solve quadratic equations having real solutions by factoring, taking square roots, completing the square, and applying the quadratic formula.</a:t>
            </a:r>
            <a:endParaRPr>
              <a:solidFill>
                <a:schemeClr val="dk1"/>
              </a:solidFill>
              <a:latin typeface="Noto Sans"/>
              <a:ea typeface="Noto Sans"/>
              <a:cs typeface="Noto Sans"/>
              <a:sym typeface="Noto San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g39e507288b6_1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 name="Google Shape;119;g39e507288b6_1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Lesson Vocabulary</a:t>
            </a:r>
            <a:endParaRPr b="1" sz="1300">
              <a:solidFill>
                <a:schemeClr val="dk1"/>
              </a:solidFill>
              <a:latin typeface="Calibri"/>
              <a:ea typeface="Calibri"/>
              <a:cs typeface="Calibri"/>
              <a:sym typeface="Calibri"/>
            </a:endParaRPr>
          </a:p>
          <a:p>
            <a:pPr indent="0" lvl="0" marL="0" rtl="0" algn="l">
              <a:lnSpc>
                <a:spcPct val="120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To support student understanding of key vocabulary:</a:t>
            </a:r>
            <a:endParaRPr sz="1300">
              <a:solidFill>
                <a:schemeClr val="dk1"/>
              </a:solidFill>
              <a:latin typeface="Calibri"/>
              <a:ea typeface="Calibri"/>
              <a:cs typeface="Calibri"/>
              <a:sym typeface="Calibri"/>
            </a:endParaRPr>
          </a:p>
          <a:p>
            <a:pPr indent="-311150" lvl="0" marL="457200" rtl="0" algn="l">
              <a:lnSpc>
                <a:spcPct val="120000"/>
              </a:lnSpc>
              <a:spcBef>
                <a:spcPts val="20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Introduce and review the vocabulary words students will see in this lesson.</a:t>
            </a:r>
            <a:endParaRPr sz="1300">
              <a:solidFill>
                <a:schemeClr val="dk1"/>
              </a:solidFill>
              <a:latin typeface="Calibri"/>
              <a:ea typeface="Calibri"/>
              <a:cs typeface="Calibri"/>
              <a:sym typeface="Calibri"/>
            </a:endParaRPr>
          </a:p>
          <a:p>
            <a:pPr indent="-311150" lvl="0" marL="457200" rtl="0" algn="l">
              <a:lnSpc>
                <a:spcPct val="12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Encourage students to notice how these words are used and to include them in their math discussions and explanations—both written and oral.</a:t>
            </a:r>
            <a:endParaRPr sz="1300">
              <a:solidFill>
                <a:schemeClr val="dk1"/>
              </a:solidFill>
              <a:latin typeface="Calibri"/>
              <a:ea typeface="Calibri"/>
              <a:cs typeface="Calibri"/>
              <a:sym typeface="Calibri"/>
            </a:endParaRPr>
          </a:p>
          <a:p>
            <a:pPr indent="-311150" lvl="0" marL="457200" rtl="0" algn="l">
              <a:lnSpc>
                <a:spcPct val="120000"/>
              </a:lnSpc>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Use a word wall to reinforce vocabulary. </a:t>
            </a:r>
            <a:r>
              <a:rPr lang="en" sz="1300" u="sng">
                <a:solidFill>
                  <a:schemeClr val="hlink"/>
                </a:solidFill>
                <a:latin typeface="Calibri"/>
                <a:ea typeface="Calibri"/>
                <a:cs typeface="Calibri"/>
                <a:sym typeface="Calibri"/>
                <a:hlinkClick r:id="rId2"/>
              </a:rPr>
              <a:t>Sample word wall cards are available here.</a:t>
            </a:r>
            <a:endParaRPr sz="1300">
              <a:solidFill>
                <a:srgbClr val="1D2125"/>
              </a:solidFill>
              <a:latin typeface="Calibri"/>
              <a:ea typeface="Calibri"/>
              <a:cs typeface="Calibri"/>
              <a:sym typeface="Calibri"/>
            </a:endParaRPr>
          </a:p>
          <a:p>
            <a:pPr indent="-311150" lvl="0" marL="457200" rtl="0" algn="l">
              <a:lnSpc>
                <a:spcPct val="12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For newcomers or students with beginning English proficiency, use these Quizlet sets to support vocabulary learning:</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rgbClr val="1D2125"/>
              </a:buClr>
              <a:buSzPts val="1300"/>
              <a:buFont typeface="Calibri"/>
              <a:buChar char="○"/>
            </a:pPr>
            <a:r>
              <a:rPr lang="en" sz="1300" u="sng">
                <a:solidFill>
                  <a:schemeClr val="hlink"/>
                </a:solidFill>
                <a:latin typeface="Calibri"/>
                <a:ea typeface="Calibri"/>
                <a:cs typeface="Calibri"/>
                <a:sym typeface="Calibri"/>
                <a:hlinkClick r:id="rId3"/>
              </a:rPr>
              <a:t>Unit 9 Spanish Vocabulary</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first to build understanding</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rgbClr val="1D2125"/>
              </a:buClr>
              <a:buSzPts val="1300"/>
              <a:buFont typeface="Calibri"/>
              <a:buChar char="○"/>
            </a:pPr>
            <a:r>
              <a:rPr lang="en" sz="1300" u="sng">
                <a:solidFill>
                  <a:schemeClr val="hlink"/>
                </a:solidFill>
                <a:latin typeface="Calibri"/>
                <a:ea typeface="Calibri"/>
                <a:cs typeface="Calibri"/>
                <a:sym typeface="Calibri"/>
                <a:hlinkClick r:id="rId4"/>
              </a:rPr>
              <a:t>Unit 9 Vocabulary (English)</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after anchoring in Spanish</a:t>
            </a:r>
            <a:endParaRPr sz="1300">
              <a:solidFill>
                <a:schemeClr val="dk1"/>
              </a:solidFill>
              <a:latin typeface="Calibri"/>
              <a:ea typeface="Calibri"/>
              <a:cs typeface="Calibri"/>
              <a:sym typeface="Calibri"/>
            </a:endParaRPr>
          </a:p>
          <a:p>
            <a:pPr indent="0" lvl="0" marL="0" rtl="0" algn="l">
              <a:lnSpc>
                <a:spcPct val="120000"/>
              </a:lnSpc>
              <a:spcBef>
                <a:spcPts val="20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20000"/>
              </a:lnSpc>
              <a:spcBef>
                <a:spcPts val="20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English Language Learners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2(F) listen to and derive meaning from a variety of media such as audiotape, video, DVD, and CD-ROM to build and reinforce concept and language attainment</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2(I) demonstrate listening comprehension of increasingly complex spoken English by following directions, retelling or summarizing spoken messages, responding to questions and requests, collaborating with peers, and taking notes commensurate with content and grade-level needs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3(E) share information in cooperative learning interactions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3(G) express opinions, ideas, and feelings ranging from communicating single words and short phrases to participating in extended discussions on a variety of social and grade-appropriate academic topics</a:t>
            </a:r>
            <a:endParaRPr sz="1300">
              <a:solidFill>
                <a:schemeClr val="dk1"/>
              </a:solidFill>
              <a:latin typeface="Calibri"/>
              <a:ea typeface="Calibri"/>
              <a:cs typeface="Calibri"/>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39c39c74e23_0_1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9" name="Google Shape;129;g39c39c74e23_0_1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g34e020773c1_0_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6" name="Google Shape;136;g34e020773c1_0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Warm Up (5 minutes)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In this warm up, students evaluate variable expressions that resemble those in the quadratic formula. The aim is to preview the calculations that are the source of some common errors in solving equations using the quadratic formula, which students will analyze in the next activity.</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rPr b="1" lang="en" sz="1300">
                <a:solidFill>
                  <a:schemeClr val="dk1"/>
                </a:solidFill>
                <a:latin typeface="Calibri"/>
                <a:ea typeface="Calibri"/>
                <a:cs typeface="Calibri"/>
                <a:sym typeface="Calibri"/>
              </a:rPr>
              <a:t>Launch</a:t>
            </a:r>
            <a:endParaRPr sz="1300">
              <a:solidFill>
                <a:schemeClr val="dk1"/>
              </a:solidFill>
              <a:latin typeface="Calibri"/>
              <a:ea typeface="Calibri"/>
              <a:cs typeface="Calibri"/>
              <a:sym typeface="Calibri"/>
            </a:endParaRPr>
          </a:p>
          <a:p>
            <a:pPr indent="-311150" lvl="0" marL="457200" rtl="0" algn="l">
              <a:lnSpc>
                <a:spcPct val="100000"/>
              </a:lnSpc>
              <a:spcBef>
                <a:spcPts val="8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Encourage and support opportunities for peer interactions.</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 Invite students to talk about their ideas with a partner before writing them down.</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rPr lang="en" sz="1300">
                <a:solidFill>
                  <a:schemeClr val="dk1"/>
                </a:solidFill>
                <a:latin typeface="Calibri"/>
                <a:ea typeface="Calibri"/>
                <a:cs typeface="Calibri"/>
                <a:sym typeface="Calibri"/>
              </a:rPr>
              <a:t>Note the limitations of the equation editor in Google slides does not permit the vinculum to be drawn over the top of the “a” in the radical. </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a:t>
            </a:r>
            <a:r>
              <a:rPr b="1" lang="en" sz="1300">
                <a:solidFill>
                  <a:schemeClr val="dk1"/>
                </a:solidFill>
                <a:latin typeface="Calibri"/>
                <a:ea typeface="Calibri"/>
                <a:cs typeface="Calibri"/>
                <a:sym typeface="Calibri"/>
              </a:rPr>
              <a:t>y</a:t>
            </a:r>
            <a:r>
              <a:rPr b="1" lang="en" sz="1300">
                <a:solidFill>
                  <a:schemeClr val="dk1"/>
                </a:solidFill>
                <a:latin typeface="Calibri"/>
                <a:ea typeface="Calibri"/>
                <a:cs typeface="Calibri"/>
                <a:sym typeface="Calibri"/>
              </a:rPr>
              <a:t> Answers</a:t>
            </a:r>
            <a:endParaRPr b="1" sz="1300">
              <a:solidFill>
                <a:schemeClr val="dk1"/>
              </a:solidFill>
              <a:latin typeface="Calibri"/>
              <a:ea typeface="Calibri"/>
              <a:cs typeface="Calibri"/>
              <a:sym typeface="Calibri"/>
            </a:endParaRPr>
          </a:p>
          <a:p>
            <a:pPr indent="-311150" lvl="0" marL="457200" rtl="0" algn="l">
              <a:spcBef>
                <a:spcPts val="8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5</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25</a:t>
            </a:r>
            <a:endParaRPr sz="1300">
              <a:solidFill>
                <a:schemeClr val="dk1"/>
              </a:solidFill>
              <a:latin typeface="Calibri"/>
              <a:ea typeface="Calibri"/>
              <a:cs typeface="Calibri"/>
              <a:sym typeface="Calibri"/>
            </a:endParaRPr>
          </a:p>
          <a:p>
            <a:pPr indent="0" lvl="0" marL="0" rtl="0" algn="l">
              <a:spcBef>
                <a:spcPts val="80"/>
              </a:spcBef>
              <a:spcAft>
                <a:spcPts val="0"/>
              </a:spcAft>
              <a:buNone/>
            </a:pPr>
            <a:r>
              <a:rPr lang="en" sz="1300">
                <a:solidFill>
                  <a:schemeClr val="dk1"/>
                </a:solidFill>
                <a:latin typeface="Calibri"/>
                <a:ea typeface="Calibri"/>
                <a:cs typeface="Calibri"/>
                <a:sym typeface="Calibri"/>
              </a:rPr>
              <a:t>	(−5)</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25</a:t>
            </a:r>
            <a:endParaRPr sz="1300">
              <a:solidFill>
                <a:schemeClr val="dk1"/>
              </a:solidFill>
              <a:latin typeface="Calibri"/>
              <a:ea typeface="Calibri"/>
              <a:cs typeface="Calibri"/>
              <a:sym typeface="Calibri"/>
            </a:endParaRPr>
          </a:p>
          <a:p>
            <a:pPr indent="-311150" lvl="0" marL="457200" rtl="0" algn="l">
              <a:spcBef>
                <a:spcPts val="8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97</a:t>
            </a:r>
            <a:endParaRPr sz="1300">
              <a:solidFill>
                <a:schemeClr val="dk1"/>
              </a:solidFill>
              <a:latin typeface="Calibri"/>
              <a:ea typeface="Calibri"/>
              <a:cs typeface="Calibri"/>
              <a:sym typeface="Calibri"/>
            </a:endParaRPr>
          </a:p>
          <a:p>
            <a:pPr indent="0" lvl="0" marL="0" rtl="0" algn="l">
              <a:spcBef>
                <a:spcPts val="80"/>
              </a:spcBef>
              <a:spcAft>
                <a:spcPts val="0"/>
              </a:spcAft>
              <a:buNone/>
            </a:pPr>
            <a:r>
              <a:rPr lang="en" sz="1300">
                <a:solidFill>
                  <a:schemeClr val="dk1"/>
                </a:solidFill>
                <a:latin typeface="Calibri"/>
                <a:ea typeface="Calibri"/>
                <a:cs typeface="Calibri"/>
                <a:sym typeface="Calibri"/>
              </a:rPr>
              <a:t>	(−5)</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− 4(9)(−2) = 25 − (36)(−2) = 25 −(−72) = 25 + 72 = 97</a:t>
            </a:r>
            <a:endParaRPr sz="1300">
              <a:solidFill>
                <a:schemeClr val="dk1"/>
              </a:solidFill>
              <a:latin typeface="Calibri"/>
              <a:ea typeface="Calibri"/>
              <a:cs typeface="Calibri"/>
              <a:sym typeface="Calibri"/>
            </a:endParaRPr>
          </a:p>
          <a:p>
            <a:pPr indent="-311150" lvl="0" marL="457200" rtl="0" algn="l">
              <a:spcBef>
                <a:spcPts val="8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2, 8</a:t>
            </a:r>
            <a:endParaRPr sz="1300">
              <a:solidFill>
                <a:schemeClr val="dk1"/>
              </a:solidFill>
              <a:latin typeface="Calibri"/>
              <a:ea typeface="Calibri"/>
              <a:cs typeface="Calibri"/>
              <a:sym typeface="Calibri"/>
            </a:endParaRPr>
          </a:p>
          <a:p>
            <a:pPr indent="0" lvl="0" marL="0" rtl="0" algn="l">
              <a:spcBef>
                <a:spcPts val="80"/>
              </a:spcBef>
              <a:spcAft>
                <a:spcPts val="0"/>
              </a:spcAft>
              <a:buNone/>
            </a:pPr>
            <a:r>
              <a:rPr lang="en" sz="1300">
                <a:solidFill>
                  <a:schemeClr val="dk1"/>
                </a:solidFill>
                <a:latin typeface="Calibri"/>
                <a:ea typeface="Calibri"/>
                <a:cs typeface="Calibri"/>
                <a:sym typeface="Calibri"/>
              </a:rPr>
              <a:t>	−(−5) + </a:t>
            </a:r>
            <a:r>
              <a:rPr lang="en" sz="1300">
                <a:solidFill>
                  <a:schemeClr val="dk1"/>
                </a:solidFill>
                <a:latin typeface="Calibri"/>
                <a:ea typeface="Calibri"/>
                <a:cs typeface="Calibri"/>
                <a:sym typeface="Calibri"/>
              </a:rPr>
              <a:t>√</a:t>
            </a:r>
            <a:r>
              <a:rPr lang="en" sz="1300">
                <a:solidFill>
                  <a:schemeClr val="dk1"/>
                </a:solidFill>
                <a:latin typeface="Calibri"/>
                <a:ea typeface="Calibri"/>
                <a:cs typeface="Calibri"/>
                <a:sym typeface="Calibri"/>
              </a:rPr>
              <a:t>9 = 5 + 3 = 8 and −(−5) − √9 = 5 − 3 = 2</a:t>
            </a:r>
            <a:endParaRPr sz="1300">
              <a:solidFill>
                <a:schemeClr val="dk1"/>
              </a:solidFill>
              <a:latin typeface="Calibri"/>
              <a:ea typeface="Calibri"/>
              <a:cs typeface="Calibri"/>
              <a:sym typeface="Calibri"/>
            </a:endParaRPr>
          </a:p>
          <a:p>
            <a:pPr indent="0" lvl="0" marL="0" rtl="0" algn="l">
              <a:spcBef>
                <a:spcPts val="80"/>
              </a:spcBef>
              <a:spcAft>
                <a:spcPts val="0"/>
              </a:spcAft>
              <a:buNone/>
            </a:pPr>
            <a:r>
              <a:t/>
            </a:r>
            <a:endParaRPr sz="1300">
              <a:solidFill>
                <a:schemeClr val="dk1"/>
              </a:solidFill>
              <a:latin typeface="Calibri"/>
              <a:ea typeface="Calibri"/>
              <a:cs typeface="Calibri"/>
              <a:sym typeface="Calibri"/>
            </a:endParaRPr>
          </a:p>
          <a:p>
            <a:pPr indent="0" lvl="0" marL="0" rtl="0" algn="l">
              <a:spcBef>
                <a:spcPts val="80"/>
              </a:spcBef>
              <a:spcAft>
                <a:spcPts val="0"/>
              </a:spcAft>
              <a:buNone/>
            </a:pPr>
            <a:r>
              <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lang="en">
                <a:solidFill>
                  <a:schemeClr val="dk1"/>
                </a:solidFill>
                <a:latin typeface="Noto Sans"/>
                <a:ea typeface="Noto Sans"/>
                <a:cs typeface="Noto Sans"/>
                <a:sym typeface="Noto Sans"/>
              </a:rPr>
              <a:t>Invite students to share their responses and discuss any disagreement. For each expression, ask if they can think of an error someone might make when evaluating such an expression. Some possible errors:</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t>
            </a:r>
            <a:r>
              <a:rPr i="1" lang="en">
                <a:solidFill>
                  <a:schemeClr val="dk1"/>
                </a:solidFill>
                <a:latin typeface="Times New Roman"/>
                <a:ea typeface="Times New Roman"/>
                <a:cs typeface="Times New Roman"/>
                <a:sym typeface="Times New Roman"/>
              </a:rPr>
              <a:t>b</a:t>
            </a:r>
            <a:r>
              <a:rPr lang="en">
                <a:solidFill>
                  <a:schemeClr val="dk1"/>
                </a:solidFill>
                <a:latin typeface="Noto Sans"/>
                <a:ea typeface="Noto Sans"/>
                <a:cs typeface="Noto Sans"/>
                <a:sym typeface="Noto Sans"/>
              </a:rPr>
              <a:t>: Forgetting that −</a:t>
            </a:r>
            <a:r>
              <a:rPr i="1" lang="en">
                <a:solidFill>
                  <a:schemeClr val="dk1"/>
                </a:solidFill>
                <a:latin typeface="Times New Roman"/>
                <a:ea typeface="Times New Roman"/>
                <a:cs typeface="Times New Roman"/>
                <a:sym typeface="Times New Roman"/>
              </a:rPr>
              <a:t>b</a:t>
            </a:r>
            <a:r>
              <a:rPr lang="en">
                <a:solidFill>
                  <a:schemeClr val="dk1"/>
                </a:solidFill>
                <a:latin typeface="Noto Sans"/>
                <a:ea typeface="Noto Sans"/>
                <a:cs typeface="Noto Sans"/>
                <a:sym typeface="Noto Sans"/>
              </a:rPr>
              <a:t> is really −1(</a:t>
            </a:r>
            <a:r>
              <a:rPr i="1" lang="en">
                <a:solidFill>
                  <a:schemeClr val="dk1"/>
                </a:solidFill>
                <a:latin typeface="Times New Roman"/>
                <a:ea typeface="Times New Roman"/>
                <a:cs typeface="Times New Roman"/>
                <a:sym typeface="Times New Roman"/>
              </a:rPr>
              <a:t>b</a:t>
            </a:r>
            <a:r>
              <a:rPr lang="en">
                <a:solidFill>
                  <a:schemeClr val="dk1"/>
                </a:solidFill>
                <a:latin typeface="Noto Sans"/>
                <a:ea typeface="Noto Sans"/>
                <a:cs typeface="Noto Sans"/>
                <a:sym typeface="Noto Sans"/>
              </a:rPr>
              <a:t>) and the product of two negative numbers is positive.</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i="1" lang="en">
                <a:solidFill>
                  <a:schemeClr val="dk1"/>
                </a:solidFill>
                <a:latin typeface="Times New Roman"/>
                <a:ea typeface="Times New Roman"/>
                <a:cs typeface="Times New Roman"/>
                <a:sym typeface="Times New Roman"/>
              </a:rPr>
              <a:t>b</a:t>
            </a:r>
            <a:r>
              <a:rPr baseline="30000" lang="en">
                <a:solidFill>
                  <a:schemeClr val="dk1"/>
                </a:solidFill>
                <a:latin typeface="Noto Sans"/>
                <a:ea typeface="Noto Sans"/>
                <a:cs typeface="Noto Sans"/>
                <a:sym typeface="Noto Sans"/>
              </a:rPr>
              <a:t>2</a:t>
            </a:r>
            <a:r>
              <a:rPr lang="en">
                <a:solidFill>
                  <a:schemeClr val="dk1"/>
                </a:solidFill>
                <a:latin typeface="Noto Sans"/>
                <a:ea typeface="Noto Sans"/>
                <a:cs typeface="Noto Sans"/>
                <a:sym typeface="Noto Sans"/>
              </a:rPr>
              <a:t>: When </a:t>
            </a:r>
            <a:r>
              <a:rPr i="1" lang="en">
                <a:solidFill>
                  <a:schemeClr val="dk1"/>
                </a:solidFill>
                <a:latin typeface="Times New Roman"/>
                <a:ea typeface="Times New Roman"/>
                <a:cs typeface="Times New Roman"/>
                <a:sym typeface="Times New Roman"/>
              </a:rPr>
              <a:t>b</a:t>
            </a:r>
            <a:r>
              <a:rPr lang="en">
                <a:solidFill>
                  <a:schemeClr val="dk1"/>
                </a:solidFill>
                <a:latin typeface="Noto Sans"/>
                <a:ea typeface="Noto Sans"/>
                <a:cs typeface="Noto Sans"/>
                <a:sym typeface="Noto Sans"/>
              </a:rPr>
              <a:t> is -5, evaluating −(5)</a:t>
            </a:r>
            <a:r>
              <a:rPr baseline="30000" lang="en">
                <a:solidFill>
                  <a:schemeClr val="dk1"/>
                </a:solidFill>
                <a:latin typeface="Noto Sans"/>
                <a:ea typeface="Noto Sans"/>
                <a:cs typeface="Noto Sans"/>
                <a:sym typeface="Noto Sans"/>
              </a:rPr>
              <a:t>2</a:t>
            </a:r>
            <a:r>
              <a:rPr lang="en">
                <a:solidFill>
                  <a:schemeClr val="dk1"/>
                </a:solidFill>
                <a:latin typeface="Noto Sans"/>
                <a:ea typeface="Noto Sans"/>
                <a:cs typeface="Noto Sans"/>
                <a:sym typeface="Noto Sans"/>
              </a:rPr>
              <a:t>, instead of (−5)</a:t>
            </a:r>
            <a:r>
              <a:rPr baseline="30000" lang="en">
                <a:solidFill>
                  <a:schemeClr val="dk1"/>
                </a:solidFill>
                <a:latin typeface="Noto Sans"/>
                <a:ea typeface="Noto Sans"/>
                <a:cs typeface="Noto Sans"/>
                <a:sym typeface="Noto Sans"/>
              </a:rPr>
              <a:t>2</a:t>
            </a:r>
            <a:r>
              <a:rPr lang="en">
                <a:solidFill>
                  <a:schemeClr val="dk1"/>
                </a:solidFill>
                <a:latin typeface="Noto Sans"/>
                <a:ea typeface="Noto Sans"/>
                <a:cs typeface="Noto Sans"/>
                <a:sym typeface="Noto Sans"/>
              </a:rPr>
              <a:t>.</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i="1" lang="en">
                <a:solidFill>
                  <a:schemeClr val="dk1"/>
                </a:solidFill>
                <a:latin typeface="Times New Roman"/>
                <a:ea typeface="Times New Roman"/>
                <a:cs typeface="Times New Roman"/>
                <a:sym typeface="Times New Roman"/>
              </a:rPr>
              <a:t>b</a:t>
            </a:r>
            <a:r>
              <a:rPr baseline="30000" lang="en">
                <a:solidFill>
                  <a:schemeClr val="dk1"/>
                </a:solidFill>
                <a:latin typeface="Noto Sans"/>
                <a:ea typeface="Noto Sans"/>
                <a:cs typeface="Noto Sans"/>
                <a:sym typeface="Noto Sans"/>
              </a:rPr>
              <a:t>2 </a:t>
            </a:r>
            <a:r>
              <a:rPr lang="en">
                <a:solidFill>
                  <a:schemeClr val="dk1"/>
                </a:solidFill>
                <a:latin typeface="Noto Sans"/>
                <a:ea typeface="Noto Sans"/>
                <a:cs typeface="Noto Sans"/>
                <a:sym typeface="Noto Sans"/>
              </a:rPr>
              <a:t>− 4</a:t>
            </a:r>
            <a:r>
              <a:rPr i="1" lang="en">
                <a:solidFill>
                  <a:schemeClr val="dk1"/>
                </a:solidFill>
                <a:latin typeface="Times New Roman"/>
                <a:ea typeface="Times New Roman"/>
                <a:cs typeface="Times New Roman"/>
                <a:sym typeface="Times New Roman"/>
              </a:rPr>
              <a:t>ac</a:t>
            </a:r>
            <a:r>
              <a:rPr lang="en">
                <a:solidFill>
                  <a:schemeClr val="dk1"/>
                </a:solidFill>
                <a:latin typeface="Noto Sans"/>
                <a:ea typeface="Noto Sans"/>
                <a:cs typeface="Noto Sans"/>
                <a:sym typeface="Noto Sans"/>
              </a:rPr>
              <a:t>: Forgetting that subtracting by 4</a:t>
            </a:r>
            <a:r>
              <a:rPr i="1" lang="en">
                <a:solidFill>
                  <a:schemeClr val="dk1"/>
                </a:solidFill>
                <a:latin typeface="Times New Roman"/>
                <a:ea typeface="Times New Roman"/>
                <a:cs typeface="Times New Roman"/>
                <a:sym typeface="Times New Roman"/>
              </a:rPr>
              <a:t>ac</a:t>
            </a:r>
            <a:r>
              <a:rPr lang="en">
                <a:solidFill>
                  <a:schemeClr val="dk1"/>
                </a:solidFill>
                <a:latin typeface="Noto Sans"/>
                <a:ea typeface="Noto Sans"/>
                <a:cs typeface="Noto Sans"/>
                <a:sym typeface="Noto Sans"/>
              </a:rPr>
              <a:t> is equivalent to adding −4</a:t>
            </a:r>
            <a:r>
              <a:rPr i="1" lang="en">
                <a:solidFill>
                  <a:schemeClr val="dk1"/>
                </a:solidFill>
                <a:latin typeface="Times New Roman"/>
                <a:ea typeface="Times New Roman"/>
                <a:cs typeface="Times New Roman"/>
                <a:sym typeface="Times New Roman"/>
              </a:rPr>
              <a:t>ac</a:t>
            </a:r>
            <a:r>
              <a:rPr lang="en">
                <a:solidFill>
                  <a:schemeClr val="dk1"/>
                </a:solidFill>
                <a:latin typeface="Noto Sans"/>
                <a:ea typeface="Noto Sans"/>
                <a:cs typeface="Noto Sans"/>
                <a:sym typeface="Noto Sans"/>
              </a:rPr>
              <a:t>, or neglecting to see that if </a:t>
            </a:r>
            <a:r>
              <a:rPr i="1" lang="en">
                <a:solidFill>
                  <a:schemeClr val="dk1"/>
                </a:solidFill>
                <a:latin typeface="Times New Roman"/>
                <a:ea typeface="Times New Roman"/>
                <a:cs typeface="Times New Roman"/>
                <a:sym typeface="Times New Roman"/>
              </a:rPr>
              <a:t>c</a:t>
            </a:r>
            <a:r>
              <a:rPr lang="en">
                <a:solidFill>
                  <a:schemeClr val="dk1"/>
                </a:solidFill>
                <a:latin typeface="Noto Sans"/>
                <a:ea typeface="Noto Sans"/>
                <a:cs typeface="Noto Sans"/>
                <a:sym typeface="Noto Sans"/>
              </a:rPr>
              <a:t> is negative, −4</a:t>
            </a:r>
            <a:r>
              <a:rPr i="1" lang="en">
                <a:solidFill>
                  <a:schemeClr val="dk1"/>
                </a:solidFill>
                <a:latin typeface="Times New Roman"/>
                <a:ea typeface="Times New Roman"/>
                <a:cs typeface="Times New Roman"/>
                <a:sym typeface="Times New Roman"/>
              </a:rPr>
              <a:t>ac</a:t>
            </a:r>
            <a:r>
              <a:rPr lang="en">
                <a:solidFill>
                  <a:schemeClr val="dk1"/>
                </a:solidFill>
                <a:latin typeface="Noto Sans"/>
                <a:ea typeface="Noto Sans"/>
                <a:cs typeface="Noto Sans"/>
                <a:sym typeface="Noto Sans"/>
              </a:rPr>
              <a:t> is positive, not negative.</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−b±√a−: Neglecting the negative in front of , or neglecting to see that the expression takes two different values. Tell students that in the next activity, they will spot some errors in solving quadratic equations.</a:t>
            </a:r>
            <a:endParaRPr b="1" sz="1300">
              <a:solidFill>
                <a:schemeClr val="dk1"/>
              </a:solidFill>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g39c39c74e23_0_1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4" name="Google Shape;144;g39c39c74e23_0_1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g3acb7313361_0_1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1" name="Google Shape;151;g3acb7313361_0_1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Support for English Language Learners: </a:t>
            </a:r>
            <a:r>
              <a:rPr b="1" lang="en" sz="1300">
                <a:solidFill>
                  <a:schemeClr val="dk1"/>
                </a:solidFill>
                <a:latin typeface="Calibri"/>
                <a:ea typeface="Calibri"/>
                <a:cs typeface="Calibri"/>
                <a:sym typeface="Calibri"/>
              </a:rPr>
              <a:t>MLR 8 Discussion Supports: Speaking</a:t>
            </a:r>
            <a:endParaRPr sz="1300">
              <a:solidFill>
                <a:srgbClr val="9900FF"/>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Use this routine to support whole-class discussion. After each student shares what they identified and explained as the error in the worked solutions, ask students to restate what they heard using precise mathematical language. Provide students with time to restate what they hear to a partner before selecting one or two students to share with the class. Ask the original speaker if their peer was accurately able to restate their thinking. Call students’ attention to any words or phrases that helped to clarify the original statement. This provides more students with an opportunity to produce language as they interpret the reasoning of others.</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Design Principle(s): Support sense-making</a:t>
            </a:r>
            <a:endParaRPr i="1"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Support for Students with Disabilities: </a:t>
            </a:r>
            <a:r>
              <a:rPr b="1" lang="en" sz="1300">
                <a:solidFill>
                  <a:schemeClr val="dk1"/>
                </a:solidFill>
                <a:latin typeface="Calibri"/>
                <a:ea typeface="Calibri"/>
                <a:cs typeface="Calibri"/>
                <a:sym typeface="Calibri"/>
              </a:rPr>
              <a:t>Representation: Internalize Comprehension</a:t>
            </a:r>
            <a:endParaRPr b="1" sz="1300">
              <a:solidFill>
                <a:srgbClr val="9900FF"/>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Use color coding and annotations to highlight connections between representations in a problem. For example, as students share their thinking, display their work and the worked solutions (with errors) side by side for all to see. When the students identify the error, use a highlighter to indicate the spot where the error was initially made, and highlight the corresponding spot in the correct example. Encourage students to do the same on their own materials. Before having students classify errors, invite students to suggest a list of possible types of errors and display the list. As students connect the types of errors to the example, annotate the worked examples and label them as such.</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Supports accessibility for: Visual-spatial processing</a:t>
            </a:r>
            <a:endParaRPr i="1" sz="1300">
              <a:solidFill>
                <a:schemeClr val="dk1"/>
              </a:solidFill>
              <a:latin typeface="Calibri"/>
              <a:ea typeface="Calibri"/>
              <a:cs typeface="Calibri"/>
              <a:sym typeface="Calibri"/>
            </a:endParaRPr>
          </a:p>
          <a:p>
            <a:pPr indent="0" lvl="0" marL="0" rtl="0" algn="l">
              <a:spcBef>
                <a:spcPts val="120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g34e020773c1_0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3" name="Google Shape;163;g34e020773c1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activity offers additional support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English language learners and students with disabilities, 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lang="en" sz="1300">
                <a:solidFill>
                  <a:srgbClr val="1D2125"/>
                </a:solidFill>
                <a:latin typeface="Calibri"/>
                <a:ea typeface="Calibri"/>
                <a:cs typeface="Calibri"/>
                <a:sym typeface="Calibri"/>
              </a:rPr>
              <a:t>!</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(15 minutes)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Solving with the quadratic formula involves multiple steps that can lead to errors. This activity helps students identify common mistakes and practice careful calculation and clear reasoning. By analyzing worked solutions, students attend to precision and explain their thinking.</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Identify students who can clearly explain the errors and invite them to share during discussion.</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Arrange students in groups of two.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Give students a few minutes of quiet work time to solve one to two equations using the quadratic formula, and then a moment to discuss their response with their partner. Encourage students to access the STAAR Algebra 1 Reference Sheet if they need the quadratic formula.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Then, ask them to study the worked solutions (in the activity statement) for the same equations that they had solved and identify the errors.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If time permits, ask groups to identify the errors in the remaining equations. If they get stuck, suggest that they try solving the equations first and then look for the errors.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Provide access to calculators for numerical computations.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i="1" lang="en" sz="1300">
                <a:solidFill>
                  <a:schemeClr val="dk1"/>
                </a:solidFill>
                <a:latin typeface="Calibri"/>
                <a:ea typeface="Calibri"/>
                <a:cs typeface="Calibri"/>
                <a:sym typeface="Calibri"/>
              </a:rPr>
              <a:t>Activity questions, answers on the next slide.</a:t>
            </a:r>
            <a:endParaRPr b="1" i="1"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g3c8ae95c699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1" name="Google Shape;171;g3c8ae95c699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Answers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b="1" lang="en" sz="1300">
                <a:solidFill>
                  <a:schemeClr val="dk1"/>
                </a:solidFill>
                <a:highlight>
                  <a:srgbClr val="FFFF00"/>
                </a:highlight>
                <a:latin typeface="Calibri"/>
                <a:ea typeface="Calibri"/>
                <a:cs typeface="Calibri"/>
                <a:sym typeface="Calibri"/>
              </a:rPr>
              <a:t>ANIMATION HAS BEEN ADDED </a:t>
            </a:r>
            <a:r>
              <a:rPr lang="en" sz="1300">
                <a:solidFill>
                  <a:schemeClr val="dk1"/>
                </a:solidFill>
                <a:latin typeface="Calibri"/>
                <a:ea typeface="Calibri"/>
                <a:cs typeface="Calibri"/>
                <a:sym typeface="Calibri"/>
              </a:rPr>
              <a:t>to permit students to solve the quadratic first and then look for the error (as directed in slide 10). </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correct solutions are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2 ± (√40)/4 or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2 ± ½(√10) or equivalent.</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computation from Step 6 to Step 7 is not evaluated correctly, because the square root of the discriminant is incorrectly simplified. (√40)/4 is not √10, it is ((√4)</a:t>
            </a:r>
            <a:r>
              <a:rPr lang="en" sz="1300">
                <a:solidFill>
                  <a:schemeClr val="dk1"/>
                </a:solidFill>
                <a:latin typeface="Calibri"/>
                <a:ea typeface="Calibri"/>
                <a:cs typeface="Calibri"/>
                <a:sym typeface="Calibri"/>
              </a:rPr>
              <a:t>𑇐</a:t>
            </a:r>
            <a:r>
              <a:rPr lang="en" sz="1300">
                <a:solidFill>
                  <a:schemeClr val="dk1"/>
                </a:solidFill>
                <a:latin typeface="Calibri"/>
                <a:ea typeface="Calibri"/>
                <a:cs typeface="Calibri"/>
                <a:sym typeface="Calibri"/>
              </a:rPr>
              <a:t>(√10))/4 = (2√10)/4 = √10/2. Thus, the solution is wrong.</a:t>
            </a:r>
            <a:endParaRPr sz="1300">
              <a:solidFill>
                <a:schemeClr val="dk1"/>
              </a:solidFill>
              <a:latin typeface="Calibri"/>
              <a:ea typeface="Calibri"/>
              <a:cs typeface="Calibri"/>
              <a:sym typeface="Calibri"/>
            </a:endParaRPr>
          </a:p>
          <a:p>
            <a:pPr indent="0" lvl="0" marL="914400" rtl="0" algn="l">
              <a:spcBef>
                <a:spcPts val="0"/>
              </a:spcBef>
              <a:spcAft>
                <a:spcPts val="0"/>
              </a:spcAft>
              <a:buNone/>
            </a:pPr>
            <a:r>
              <a:t/>
            </a:r>
            <a:endParaRPr sz="1300">
              <a:solidFill>
                <a:schemeClr val="dk1"/>
              </a:solidFill>
              <a:latin typeface="Calibri"/>
              <a:ea typeface="Calibri"/>
              <a:cs typeface="Calibri"/>
              <a:sym typeface="Calibri"/>
            </a:endParaRPr>
          </a:p>
          <a:p>
            <a:pPr indent="0" lvl="0" marL="914400" rtl="0" algn="l">
              <a:spcBef>
                <a:spcPts val="0"/>
              </a:spcBef>
              <a:spcAft>
                <a:spcPts val="0"/>
              </a:spcAft>
              <a:buNone/>
            </a:pPr>
            <a:r>
              <a:rPr lang="en" sz="1300">
                <a:solidFill>
                  <a:schemeClr val="dk1"/>
                </a:solidFill>
                <a:latin typeface="Calibri"/>
                <a:ea typeface="Calibri"/>
                <a:cs typeface="Calibri"/>
                <a:sym typeface="Calibri"/>
              </a:rPr>
              <a:t>2</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− 8</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+ 3 = 0</a:t>
            </a:r>
            <a:endParaRPr sz="1300">
              <a:solidFill>
                <a:schemeClr val="dk1"/>
              </a:solidFill>
              <a:latin typeface="Calibri"/>
              <a:ea typeface="Calibri"/>
              <a:cs typeface="Calibri"/>
              <a:sym typeface="Calibri"/>
            </a:endParaRPr>
          </a:p>
          <a:p>
            <a:pPr indent="0" lvl="0" marL="914400" rtl="0" algn="l">
              <a:spcBef>
                <a:spcPts val="0"/>
              </a:spcBef>
              <a:spcAft>
                <a:spcPts val="0"/>
              </a:spcAft>
              <a:buNone/>
            </a:pPr>
            <a:r>
              <a:rPr i="1" lang="en" sz="1300">
                <a:solidFill>
                  <a:schemeClr val="dk1"/>
                </a:solidFill>
                <a:latin typeface="Times New Roman"/>
                <a:ea typeface="Times New Roman"/>
                <a:cs typeface="Times New Roman"/>
                <a:sym typeface="Times New Roman"/>
              </a:rPr>
              <a:t>a </a:t>
            </a:r>
            <a:r>
              <a:rPr lang="en" sz="1300">
                <a:solidFill>
                  <a:schemeClr val="dk1"/>
                </a:solidFill>
                <a:latin typeface="Calibri"/>
                <a:ea typeface="Calibri"/>
                <a:cs typeface="Calibri"/>
                <a:sym typeface="Calibri"/>
              </a:rPr>
              <a:t>= 2 , </a:t>
            </a:r>
            <a:r>
              <a:rPr i="1" lang="en" sz="1300">
                <a:solidFill>
                  <a:schemeClr val="dk1"/>
                </a:solidFill>
                <a:latin typeface="Times New Roman"/>
                <a:ea typeface="Times New Roman"/>
                <a:cs typeface="Times New Roman"/>
                <a:sym typeface="Times New Roman"/>
              </a:rPr>
              <a:t>b </a:t>
            </a:r>
            <a:r>
              <a:rPr lang="en" sz="1300">
                <a:solidFill>
                  <a:schemeClr val="dk1"/>
                </a:solidFill>
                <a:latin typeface="Calibri"/>
                <a:ea typeface="Calibri"/>
                <a:cs typeface="Calibri"/>
                <a:sym typeface="Calibri"/>
              </a:rPr>
              <a:t>= −8, </a:t>
            </a:r>
            <a:r>
              <a:rPr i="1" lang="en" sz="1300">
                <a:solidFill>
                  <a:schemeClr val="dk1"/>
                </a:solidFill>
                <a:latin typeface="Times New Roman"/>
                <a:ea typeface="Times New Roman"/>
                <a:cs typeface="Times New Roman"/>
                <a:sym typeface="Times New Roman"/>
              </a:rPr>
              <a:t>c </a:t>
            </a:r>
            <a:r>
              <a:rPr lang="en" sz="1300">
                <a:solidFill>
                  <a:schemeClr val="dk1"/>
                </a:solidFill>
                <a:latin typeface="Calibri"/>
                <a:ea typeface="Calibri"/>
                <a:cs typeface="Calibri"/>
                <a:sym typeface="Calibri"/>
              </a:rPr>
              <a:t>= 3 </a:t>
            </a:r>
            <a:endParaRPr sz="1300">
              <a:solidFill>
                <a:schemeClr val="dk1"/>
              </a:solidFill>
              <a:latin typeface="Calibri"/>
              <a:ea typeface="Calibri"/>
              <a:cs typeface="Calibri"/>
              <a:sym typeface="Calibri"/>
            </a:endParaRPr>
          </a:p>
          <a:p>
            <a:pPr indent="0" lvl="0" marL="914400" rtl="0" algn="l">
              <a:spcBef>
                <a:spcPts val="0"/>
              </a:spcBef>
              <a:spcAft>
                <a:spcPts val="0"/>
              </a:spcAft>
              <a:buNone/>
            </a:pP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b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b</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−4</a:t>
            </a:r>
            <a:r>
              <a:rPr i="1" lang="en" sz="1300">
                <a:solidFill>
                  <a:schemeClr val="dk1"/>
                </a:solidFill>
                <a:latin typeface="Times New Roman"/>
                <a:ea typeface="Times New Roman"/>
                <a:cs typeface="Times New Roman"/>
                <a:sym typeface="Times New Roman"/>
              </a:rPr>
              <a:t>ac</a:t>
            </a:r>
            <a:r>
              <a:rPr lang="en" sz="1300">
                <a:solidFill>
                  <a:schemeClr val="dk1"/>
                </a:solidFill>
                <a:latin typeface="Calibri"/>
                <a:ea typeface="Calibri"/>
                <a:cs typeface="Calibri"/>
                <a:sym typeface="Calibri"/>
              </a:rPr>
              <a:t>))/2</a:t>
            </a:r>
            <a:r>
              <a:rPr i="1" lang="en" sz="1300">
                <a:solidFill>
                  <a:schemeClr val="dk1"/>
                </a:solidFill>
                <a:latin typeface="Times New Roman"/>
                <a:ea typeface="Times New Roman"/>
                <a:cs typeface="Times New Roman"/>
                <a:sym typeface="Times New Roman"/>
              </a:rPr>
              <a:t>a </a:t>
            </a:r>
            <a:endParaRPr i="1" sz="1300">
              <a:solidFill>
                <a:schemeClr val="dk1"/>
              </a:solidFill>
              <a:latin typeface="Times New Roman"/>
              <a:ea typeface="Times New Roman"/>
              <a:cs typeface="Times New Roman"/>
              <a:sym typeface="Times New Roman"/>
            </a:endParaRPr>
          </a:p>
          <a:p>
            <a:pPr indent="0" lvl="0" marL="914400" rtl="0" algn="l">
              <a:spcBef>
                <a:spcPts val="0"/>
              </a:spcBef>
              <a:spcAft>
                <a:spcPts val="0"/>
              </a:spcAft>
              <a:buNone/>
            </a:pP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(−(−8) ± √((−8)</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(4)(2)(3)))/2(2)</a:t>
            </a:r>
            <a:endParaRPr sz="1300">
              <a:solidFill>
                <a:schemeClr val="dk1"/>
              </a:solidFill>
              <a:latin typeface="Calibri"/>
              <a:ea typeface="Calibri"/>
              <a:cs typeface="Calibri"/>
              <a:sym typeface="Calibri"/>
            </a:endParaRPr>
          </a:p>
          <a:p>
            <a:pPr indent="0" lvl="0" marL="914400" rtl="0" algn="l">
              <a:spcBef>
                <a:spcPts val="0"/>
              </a:spcBef>
              <a:spcAft>
                <a:spcPts val="0"/>
              </a:spcAft>
              <a:buNone/>
            </a:pP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(8 ± (√64−24))/4</a:t>
            </a:r>
            <a:endParaRPr sz="1300">
              <a:solidFill>
                <a:schemeClr val="dk1"/>
              </a:solidFill>
              <a:latin typeface="Calibri"/>
              <a:ea typeface="Calibri"/>
              <a:cs typeface="Calibri"/>
              <a:sym typeface="Calibri"/>
            </a:endParaRPr>
          </a:p>
          <a:p>
            <a:pPr indent="0" lvl="0" marL="914400" rtl="0" algn="l">
              <a:spcBef>
                <a:spcPts val="0"/>
              </a:spcBef>
              <a:spcAft>
                <a:spcPts val="0"/>
              </a:spcAft>
              <a:buNone/>
            </a:pP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(8 ± (√40))/4</a:t>
            </a:r>
            <a:endParaRPr sz="1300">
              <a:solidFill>
                <a:schemeClr val="dk1"/>
              </a:solidFill>
              <a:latin typeface="Calibri"/>
              <a:ea typeface="Calibri"/>
              <a:cs typeface="Calibri"/>
              <a:sym typeface="Calibri"/>
            </a:endParaRPr>
          </a:p>
          <a:p>
            <a:pPr indent="0" lvl="0" marL="914400" rtl="0" algn="l">
              <a:spcBef>
                <a:spcPts val="0"/>
              </a:spcBef>
              <a:spcAft>
                <a:spcPts val="0"/>
              </a:spcAft>
              <a:buNone/>
            </a:pP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(2 ± (√40))/4</a:t>
            </a:r>
            <a:endParaRPr sz="1300">
              <a:solidFill>
                <a:schemeClr val="dk1"/>
              </a:solidFill>
              <a:latin typeface="Calibri"/>
              <a:ea typeface="Calibri"/>
              <a:cs typeface="Calibri"/>
              <a:sym typeface="Calibri"/>
            </a:endParaRPr>
          </a:p>
          <a:p>
            <a:pPr indent="0" lvl="0" marL="914400" rtl="0" algn="l">
              <a:spcBef>
                <a:spcPts val="0"/>
              </a:spcBef>
              <a:spcAft>
                <a:spcPts val="0"/>
              </a:spcAft>
              <a:buNone/>
            </a:pP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(2 ± (√4</a:t>
            </a:r>
            <a:r>
              <a:rPr lang="en" sz="1300">
                <a:solidFill>
                  <a:schemeClr val="dk1"/>
                </a:solidFill>
                <a:latin typeface="Calibri"/>
                <a:ea typeface="Calibri"/>
                <a:cs typeface="Calibri"/>
                <a:sym typeface="Calibri"/>
              </a:rPr>
              <a:t>𑇐</a:t>
            </a:r>
            <a:r>
              <a:rPr lang="en" sz="1300">
                <a:solidFill>
                  <a:schemeClr val="dk1"/>
                </a:solidFill>
                <a:latin typeface="Calibri"/>
                <a:ea typeface="Calibri"/>
                <a:cs typeface="Calibri"/>
                <a:sym typeface="Calibri"/>
              </a:rPr>
              <a:t>√10))/4</a:t>
            </a:r>
            <a:endParaRPr sz="1300">
              <a:solidFill>
                <a:schemeClr val="dk1"/>
              </a:solidFill>
              <a:latin typeface="Calibri"/>
              <a:ea typeface="Calibri"/>
              <a:cs typeface="Calibri"/>
              <a:sym typeface="Calibri"/>
            </a:endParaRPr>
          </a:p>
          <a:p>
            <a:pPr indent="0" lvl="0" marL="914400" rtl="0" algn="l">
              <a:spcBef>
                <a:spcPts val="0"/>
              </a:spcBef>
              <a:spcAft>
                <a:spcPts val="0"/>
              </a:spcAft>
              <a:buNone/>
            </a:pP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(2 ± (2</a:t>
            </a:r>
            <a:r>
              <a:rPr lang="en" sz="1300">
                <a:solidFill>
                  <a:schemeClr val="dk1"/>
                </a:solidFill>
                <a:latin typeface="Calibri"/>
                <a:ea typeface="Calibri"/>
                <a:cs typeface="Calibri"/>
                <a:sym typeface="Calibri"/>
              </a:rPr>
              <a:t>𑇐</a:t>
            </a:r>
            <a:r>
              <a:rPr lang="en" sz="1300">
                <a:solidFill>
                  <a:schemeClr val="dk1"/>
                </a:solidFill>
                <a:latin typeface="Calibri"/>
                <a:ea typeface="Calibri"/>
                <a:cs typeface="Calibri"/>
                <a:sym typeface="Calibri"/>
              </a:rPr>
              <a:t>√10))/4</a:t>
            </a:r>
            <a:endParaRPr sz="1300">
              <a:solidFill>
                <a:schemeClr val="dk1"/>
              </a:solidFill>
              <a:latin typeface="Calibri"/>
              <a:ea typeface="Calibri"/>
              <a:cs typeface="Calibri"/>
              <a:sym typeface="Calibri"/>
            </a:endParaRPr>
          </a:p>
          <a:p>
            <a:pPr indent="0" lvl="0" marL="914400" rtl="0" algn="l">
              <a:spcBef>
                <a:spcPts val="0"/>
              </a:spcBef>
              <a:spcAft>
                <a:spcPts val="0"/>
              </a:spcAft>
              <a:buNone/>
            </a:pP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2 ± (½)(√10)</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i="1" lang="en" sz="1300">
                <a:solidFill>
                  <a:schemeClr val="dk1"/>
                </a:solidFill>
                <a:latin typeface="Calibri"/>
                <a:ea typeface="Calibri"/>
                <a:cs typeface="Calibri"/>
                <a:sym typeface="Calibri"/>
              </a:rPr>
              <a:t>The next</a:t>
            </a:r>
            <a:r>
              <a:rPr b="1" i="1" lang="en" sz="1300">
                <a:solidFill>
                  <a:schemeClr val="dk1"/>
                </a:solidFill>
                <a:latin typeface="Calibri"/>
                <a:ea typeface="Calibri"/>
                <a:cs typeface="Calibri"/>
                <a:sym typeface="Calibri"/>
              </a:rPr>
              <a:t> activity question and answer are on the next slide.</a:t>
            </a:r>
            <a:endParaRPr b="1" i="1"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g3c8ae95c699_0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0" name="Google Shape;180;g3c8ae95c699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Answers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2"/>
            </a:pPr>
            <a:r>
              <a:rPr b="1" lang="en" sz="1300">
                <a:solidFill>
                  <a:schemeClr val="dk1"/>
                </a:solidFill>
                <a:highlight>
                  <a:srgbClr val="FFFF00"/>
                </a:highlight>
                <a:latin typeface="Calibri"/>
                <a:ea typeface="Calibri"/>
                <a:cs typeface="Calibri"/>
                <a:sym typeface="Calibri"/>
              </a:rPr>
              <a:t>ANIMATION HAS BEEN ADDED </a:t>
            </a:r>
            <a:r>
              <a:rPr lang="en" sz="1300">
                <a:solidFill>
                  <a:schemeClr val="dk1"/>
                </a:solidFill>
                <a:latin typeface="Calibri"/>
                <a:ea typeface="Calibri"/>
                <a:cs typeface="Calibri"/>
                <a:sym typeface="Calibri"/>
              </a:rPr>
              <a:t>to permit students to solve the quadratic first and then look for the error (as directed in slide 10). </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correct solutions are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2 and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−5.</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equation was not rewritten in standard form, = 0, before Step 1, where the </a:t>
            </a:r>
            <a:r>
              <a:rPr i="1" lang="en" sz="1300">
                <a:solidFill>
                  <a:schemeClr val="dk1"/>
                </a:solidFill>
                <a:latin typeface="Times New Roman"/>
                <a:ea typeface="Times New Roman"/>
                <a:cs typeface="Times New Roman"/>
                <a:sym typeface="Times New Roman"/>
              </a:rPr>
              <a:t>a</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b</a:t>
            </a:r>
            <a:r>
              <a:rPr lang="en" sz="1300">
                <a:solidFill>
                  <a:schemeClr val="dk1"/>
                </a:solidFill>
                <a:latin typeface="Calibri"/>
                <a:ea typeface="Calibri"/>
                <a:cs typeface="Calibri"/>
                <a:sym typeface="Calibri"/>
              </a:rPr>
              <a:t>, and </a:t>
            </a:r>
            <a:r>
              <a:rPr i="1" lang="en" sz="1300">
                <a:solidFill>
                  <a:schemeClr val="dk1"/>
                </a:solidFill>
                <a:latin typeface="Times New Roman"/>
                <a:ea typeface="Times New Roman"/>
                <a:cs typeface="Times New Roman"/>
                <a:sym typeface="Times New Roman"/>
              </a:rPr>
              <a:t>c</a:t>
            </a:r>
            <a:r>
              <a:rPr lang="en" sz="1300">
                <a:solidFill>
                  <a:schemeClr val="dk1"/>
                </a:solidFill>
                <a:latin typeface="Calibri"/>
                <a:ea typeface="Calibri"/>
                <a:cs typeface="Calibri"/>
                <a:sym typeface="Calibri"/>
              </a:rPr>
              <a:t> were identified. The </a:t>
            </a:r>
            <a:r>
              <a:rPr i="1" lang="en" sz="1300">
                <a:solidFill>
                  <a:schemeClr val="dk1"/>
                </a:solidFill>
                <a:latin typeface="Times New Roman"/>
                <a:ea typeface="Times New Roman"/>
                <a:cs typeface="Times New Roman"/>
                <a:sym typeface="Times New Roman"/>
              </a:rPr>
              <a:t>c</a:t>
            </a:r>
            <a:r>
              <a:rPr lang="en" sz="1300">
                <a:solidFill>
                  <a:schemeClr val="dk1"/>
                </a:solidFill>
                <a:latin typeface="Calibri"/>
                <a:ea typeface="Calibri"/>
                <a:cs typeface="Calibri"/>
                <a:sym typeface="Calibri"/>
              </a:rPr>
              <a:t> should be – 10, not 10.</a:t>
            </a:r>
            <a:endParaRPr sz="1300">
              <a:solidFill>
                <a:schemeClr val="dk1"/>
              </a:solidFill>
              <a:latin typeface="Calibri"/>
              <a:ea typeface="Calibri"/>
              <a:cs typeface="Calibri"/>
              <a:sym typeface="Calibri"/>
            </a:endParaRPr>
          </a:p>
          <a:p>
            <a:pPr indent="0" lvl="0" marL="914400" rtl="0" algn="l">
              <a:spcBef>
                <a:spcPts val="0"/>
              </a:spcBef>
              <a:spcAft>
                <a:spcPts val="0"/>
              </a:spcAft>
              <a:buClr>
                <a:schemeClr val="dk1"/>
              </a:buClr>
              <a:buSzPts val="1100"/>
              <a:buFont typeface="Arial"/>
              <a:buNone/>
            </a:pP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− 8</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+ 3 = 0</a:t>
            </a:r>
            <a:endParaRPr sz="1300">
              <a:solidFill>
                <a:schemeClr val="dk1"/>
              </a:solidFill>
              <a:latin typeface="Calibri"/>
              <a:ea typeface="Calibri"/>
              <a:cs typeface="Calibri"/>
              <a:sym typeface="Calibri"/>
            </a:endParaRPr>
          </a:p>
          <a:p>
            <a:pPr indent="0" lvl="0" marL="914400" rtl="0" algn="l">
              <a:spcBef>
                <a:spcPts val="0"/>
              </a:spcBef>
              <a:spcAft>
                <a:spcPts val="0"/>
              </a:spcAft>
              <a:buClr>
                <a:schemeClr val="dk1"/>
              </a:buClr>
              <a:buSzPts val="1100"/>
              <a:buFont typeface="Arial"/>
              <a:buNone/>
            </a:pPr>
            <a:r>
              <a:rPr i="1" lang="en" sz="1300">
                <a:solidFill>
                  <a:schemeClr val="dk1"/>
                </a:solidFill>
                <a:latin typeface="Times New Roman"/>
                <a:ea typeface="Times New Roman"/>
                <a:cs typeface="Times New Roman"/>
                <a:sym typeface="Times New Roman"/>
              </a:rPr>
              <a:t>a </a:t>
            </a:r>
            <a:r>
              <a:rPr lang="en" sz="1300">
                <a:solidFill>
                  <a:schemeClr val="dk1"/>
                </a:solidFill>
                <a:latin typeface="Calibri"/>
                <a:ea typeface="Calibri"/>
                <a:cs typeface="Calibri"/>
                <a:sym typeface="Calibri"/>
              </a:rPr>
              <a:t>= 1 , </a:t>
            </a:r>
            <a:r>
              <a:rPr i="1" lang="en" sz="1300">
                <a:solidFill>
                  <a:schemeClr val="dk1"/>
                </a:solidFill>
                <a:latin typeface="Times New Roman"/>
                <a:ea typeface="Times New Roman"/>
                <a:cs typeface="Times New Roman"/>
                <a:sym typeface="Times New Roman"/>
              </a:rPr>
              <a:t>b </a:t>
            </a:r>
            <a:r>
              <a:rPr lang="en" sz="1300">
                <a:solidFill>
                  <a:schemeClr val="dk1"/>
                </a:solidFill>
                <a:latin typeface="Calibri"/>
                <a:ea typeface="Calibri"/>
                <a:cs typeface="Calibri"/>
                <a:sym typeface="Calibri"/>
              </a:rPr>
              <a:t>= 3, </a:t>
            </a:r>
            <a:r>
              <a:rPr i="1" lang="en" sz="1300">
                <a:solidFill>
                  <a:schemeClr val="dk1"/>
                </a:solidFill>
                <a:latin typeface="Times New Roman"/>
                <a:ea typeface="Times New Roman"/>
                <a:cs typeface="Times New Roman"/>
                <a:sym typeface="Times New Roman"/>
              </a:rPr>
              <a:t>c </a:t>
            </a:r>
            <a:r>
              <a:rPr lang="en" sz="1300">
                <a:solidFill>
                  <a:schemeClr val="dk1"/>
                </a:solidFill>
                <a:latin typeface="Calibri"/>
                <a:ea typeface="Calibri"/>
                <a:cs typeface="Calibri"/>
                <a:sym typeface="Calibri"/>
              </a:rPr>
              <a:t>= – 10 </a:t>
            </a:r>
            <a:endParaRPr sz="1300">
              <a:solidFill>
                <a:schemeClr val="dk1"/>
              </a:solidFill>
              <a:latin typeface="Calibri"/>
              <a:ea typeface="Calibri"/>
              <a:cs typeface="Calibri"/>
              <a:sym typeface="Calibri"/>
            </a:endParaRPr>
          </a:p>
          <a:p>
            <a:pPr indent="0" lvl="0" marL="914400" rtl="0" algn="l">
              <a:spcBef>
                <a:spcPts val="0"/>
              </a:spcBef>
              <a:spcAft>
                <a:spcPts val="0"/>
              </a:spcAft>
              <a:buClr>
                <a:schemeClr val="dk1"/>
              </a:buClr>
              <a:buSzPts val="1100"/>
              <a:buFont typeface="Arial"/>
              <a:buNone/>
            </a:pP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b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b</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− 4</a:t>
            </a:r>
            <a:r>
              <a:rPr i="1" lang="en" sz="1300">
                <a:solidFill>
                  <a:schemeClr val="dk1"/>
                </a:solidFill>
                <a:latin typeface="Times New Roman"/>
                <a:ea typeface="Times New Roman"/>
                <a:cs typeface="Times New Roman"/>
                <a:sym typeface="Times New Roman"/>
              </a:rPr>
              <a:t>ac</a:t>
            </a:r>
            <a:r>
              <a:rPr lang="en" sz="1300">
                <a:solidFill>
                  <a:schemeClr val="dk1"/>
                </a:solidFill>
                <a:latin typeface="Calibri"/>
                <a:ea typeface="Calibri"/>
                <a:cs typeface="Calibri"/>
                <a:sym typeface="Calibri"/>
              </a:rPr>
              <a:t>)))/2</a:t>
            </a:r>
            <a:r>
              <a:rPr i="1" lang="en" sz="1300">
                <a:solidFill>
                  <a:schemeClr val="dk1"/>
                </a:solidFill>
                <a:latin typeface="Times New Roman"/>
                <a:ea typeface="Times New Roman"/>
                <a:cs typeface="Times New Roman"/>
                <a:sym typeface="Times New Roman"/>
              </a:rPr>
              <a:t>a </a:t>
            </a:r>
            <a:endParaRPr i="1" sz="1300">
              <a:solidFill>
                <a:schemeClr val="dk1"/>
              </a:solidFill>
              <a:latin typeface="Times New Roman"/>
              <a:ea typeface="Times New Roman"/>
              <a:cs typeface="Times New Roman"/>
              <a:sym typeface="Times New Roman"/>
            </a:endParaRPr>
          </a:p>
          <a:p>
            <a:pPr indent="0" lvl="0" marL="914400" rtl="0" algn="l">
              <a:spcBef>
                <a:spcPts val="0"/>
              </a:spcBef>
              <a:spcAft>
                <a:spcPts val="0"/>
              </a:spcAft>
              <a:buClr>
                <a:schemeClr val="dk1"/>
              </a:buClr>
              <a:buSzPts val="1100"/>
              <a:buFont typeface="Arial"/>
              <a:buNone/>
            </a:pP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(−3 ± √((3)</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(4)(1)(−10)))/2(1)</a:t>
            </a:r>
            <a:endParaRPr sz="1300">
              <a:solidFill>
                <a:schemeClr val="dk1"/>
              </a:solidFill>
              <a:latin typeface="Calibri"/>
              <a:ea typeface="Calibri"/>
              <a:cs typeface="Calibri"/>
              <a:sym typeface="Calibri"/>
            </a:endParaRPr>
          </a:p>
          <a:p>
            <a:pPr indent="0" lvl="0" marL="914400" rtl="0" algn="l">
              <a:spcBef>
                <a:spcPts val="0"/>
              </a:spcBef>
              <a:spcAft>
                <a:spcPts val="0"/>
              </a:spcAft>
              <a:buClr>
                <a:schemeClr val="dk1"/>
              </a:buClr>
              <a:buSzPts val="1100"/>
              <a:buFont typeface="Arial"/>
              <a:buNone/>
            </a:pP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(−3 ± (√9 + 40))/2</a:t>
            </a:r>
            <a:endParaRPr sz="1300">
              <a:solidFill>
                <a:schemeClr val="dk1"/>
              </a:solidFill>
              <a:latin typeface="Calibri"/>
              <a:ea typeface="Calibri"/>
              <a:cs typeface="Calibri"/>
              <a:sym typeface="Calibri"/>
            </a:endParaRPr>
          </a:p>
          <a:p>
            <a:pPr indent="0" lvl="0" marL="914400" rtl="0" algn="l">
              <a:spcBef>
                <a:spcPts val="0"/>
              </a:spcBef>
              <a:spcAft>
                <a:spcPts val="0"/>
              </a:spcAft>
              <a:buClr>
                <a:schemeClr val="dk1"/>
              </a:buClr>
              <a:buSzPts val="1100"/>
              <a:buFont typeface="Arial"/>
              <a:buNone/>
            </a:pP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(−3 ± 7)/2</a:t>
            </a:r>
            <a:endParaRPr sz="1300">
              <a:solidFill>
                <a:schemeClr val="dk1"/>
              </a:solidFill>
              <a:latin typeface="Calibri"/>
              <a:ea typeface="Calibri"/>
              <a:cs typeface="Calibri"/>
              <a:sym typeface="Calibri"/>
            </a:endParaRPr>
          </a:p>
          <a:p>
            <a:pPr indent="0" lvl="0" marL="914400" rtl="0" algn="l">
              <a:spcBef>
                <a:spcPts val="0"/>
              </a:spcBef>
              <a:spcAft>
                <a:spcPts val="0"/>
              </a:spcAft>
              <a:buClr>
                <a:schemeClr val="dk1"/>
              </a:buClr>
              <a:buSzPts val="1100"/>
              <a:buFont typeface="Arial"/>
              <a:buNone/>
            </a:pP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(−3 + 7)/2 = 4/2 = ½ </a:t>
            </a:r>
            <a:endParaRPr sz="1300">
              <a:solidFill>
                <a:schemeClr val="dk1"/>
              </a:solidFill>
              <a:latin typeface="Calibri"/>
              <a:ea typeface="Calibri"/>
              <a:cs typeface="Calibri"/>
              <a:sym typeface="Calibri"/>
            </a:endParaRPr>
          </a:p>
          <a:p>
            <a:pPr indent="0" lvl="0" marL="914400" rtl="0" algn="l">
              <a:spcBef>
                <a:spcPts val="0"/>
              </a:spcBef>
              <a:spcAft>
                <a:spcPts val="0"/>
              </a:spcAft>
              <a:buClr>
                <a:schemeClr val="dk1"/>
              </a:buClr>
              <a:buSzPts val="1100"/>
              <a:buFont typeface="Arial"/>
              <a:buNone/>
            </a:pP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(−3 − 7)/2 = −10/2 = −5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Note that the term “real” has been added to step 7 to foreshadow imaginary solutions that students will learn about in algebra 2 and improve mathematical accuracy. This term is not used nor introduced in the online textbook and you may or may not wish to discuss it with students.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i="1" lang="en" sz="1300">
                <a:solidFill>
                  <a:schemeClr val="dk1"/>
                </a:solidFill>
                <a:latin typeface="Calibri"/>
                <a:ea typeface="Calibri"/>
                <a:cs typeface="Calibri"/>
                <a:sym typeface="Calibri"/>
              </a:rPr>
              <a:t>The next activity question and answer are on the next slide.</a:t>
            </a:r>
            <a:endParaRPr b="1" i="1"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g3c8ae95c699_0_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9" name="Google Shape;189;g3c8ae95c699_0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Activity Answers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3"/>
            </a:pPr>
            <a:r>
              <a:rPr b="1" lang="en" sz="1300">
                <a:solidFill>
                  <a:schemeClr val="dk1"/>
                </a:solidFill>
                <a:highlight>
                  <a:srgbClr val="FFFF00"/>
                </a:highlight>
                <a:latin typeface="Calibri"/>
                <a:ea typeface="Calibri"/>
                <a:cs typeface="Calibri"/>
                <a:sym typeface="Calibri"/>
              </a:rPr>
              <a:t>ANIMATION HAS BEEN ADDED </a:t>
            </a:r>
            <a:r>
              <a:rPr lang="en" sz="1300">
                <a:solidFill>
                  <a:schemeClr val="dk1"/>
                </a:solidFill>
                <a:latin typeface="Calibri"/>
                <a:ea typeface="Calibri"/>
                <a:cs typeface="Calibri"/>
                <a:sym typeface="Calibri"/>
              </a:rPr>
              <a:t>to permit students to solve the quadratic first and then look for the error (as directed in slide 10). </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correct solutions are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1 ± (√10)/9 or equivalent.</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In step 4, the value of </a:t>
            </a:r>
            <a:r>
              <a:rPr i="1" lang="en" sz="1300">
                <a:solidFill>
                  <a:schemeClr val="dk1"/>
                </a:solidFill>
                <a:latin typeface="Times New Roman"/>
                <a:ea typeface="Times New Roman"/>
                <a:cs typeface="Times New Roman"/>
                <a:sym typeface="Times New Roman"/>
              </a:rPr>
              <a:t>a</a:t>
            </a:r>
            <a:r>
              <a:rPr lang="en" sz="1300">
                <a:solidFill>
                  <a:schemeClr val="dk1"/>
                </a:solidFill>
                <a:latin typeface="Calibri"/>
                <a:ea typeface="Calibri"/>
                <a:cs typeface="Calibri"/>
                <a:sym typeface="Calibri"/>
              </a:rPr>
              <a:t> is not multiplied by 2 in the denominator of the formula.</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914400" rtl="0" algn="l">
              <a:spcBef>
                <a:spcPts val="0"/>
              </a:spcBef>
              <a:spcAft>
                <a:spcPts val="0"/>
              </a:spcAft>
              <a:buNone/>
            </a:pPr>
            <a:r>
              <a:rPr lang="en" sz="1300">
                <a:solidFill>
                  <a:schemeClr val="dk1"/>
                </a:solidFill>
                <a:latin typeface="Calibri"/>
                <a:ea typeface="Calibri"/>
                <a:cs typeface="Calibri"/>
                <a:sym typeface="Calibri"/>
              </a:rPr>
              <a:t>9</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− 2</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a:t>
            </a:r>
            <a:r>
              <a:rPr lang="en" sz="1300">
                <a:solidFill>
                  <a:schemeClr val="dk1"/>
                </a:solidFill>
                <a:latin typeface="Calibri"/>
                <a:ea typeface="Calibri"/>
                <a:cs typeface="Calibri"/>
                <a:sym typeface="Calibri"/>
              </a:rPr>
              <a:t> 1 = 0</a:t>
            </a:r>
            <a:endParaRPr sz="1300">
              <a:solidFill>
                <a:schemeClr val="dk1"/>
              </a:solidFill>
              <a:latin typeface="Calibri"/>
              <a:ea typeface="Calibri"/>
              <a:cs typeface="Calibri"/>
              <a:sym typeface="Calibri"/>
            </a:endParaRPr>
          </a:p>
          <a:p>
            <a:pPr indent="0" lvl="0" marL="914400" rtl="0" algn="l">
              <a:spcBef>
                <a:spcPts val="0"/>
              </a:spcBef>
              <a:spcAft>
                <a:spcPts val="0"/>
              </a:spcAft>
              <a:buNone/>
            </a:pPr>
            <a:r>
              <a:rPr i="1" lang="en" sz="1300">
                <a:solidFill>
                  <a:schemeClr val="dk1"/>
                </a:solidFill>
                <a:latin typeface="Times New Roman"/>
                <a:ea typeface="Times New Roman"/>
                <a:cs typeface="Times New Roman"/>
                <a:sym typeface="Times New Roman"/>
              </a:rPr>
              <a:t>a </a:t>
            </a:r>
            <a:r>
              <a:rPr lang="en" sz="1300">
                <a:solidFill>
                  <a:schemeClr val="dk1"/>
                </a:solidFill>
                <a:latin typeface="Calibri"/>
                <a:ea typeface="Calibri"/>
                <a:cs typeface="Calibri"/>
                <a:sym typeface="Calibri"/>
              </a:rPr>
              <a:t>= 9 , </a:t>
            </a:r>
            <a:r>
              <a:rPr i="1" lang="en" sz="1300">
                <a:solidFill>
                  <a:schemeClr val="dk1"/>
                </a:solidFill>
                <a:latin typeface="Times New Roman"/>
                <a:ea typeface="Times New Roman"/>
                <a:cs typeface="Times New Roman"/>
                <a:sym typeface="Times New Roman"/>
              </a:rPr>
              <a:t>b </a:t>
            </a:r>
            <a:r>
              <a:rPr lang="en" sz="1300">
                <a:solidFill>
                  <a:schemeClr val="dk1"/>
                </a:solidFill>
                <a:latin typeface="Calibri"/>
                <a:ea typeface="Calibri"/>
                <a:cs typeface="Calibri"/>
                <a:sym typeface="Calibri"/>
              </a:rPr>
              <a:t>= −2, </a:t>
            </a:r>
            <a:r>
              <a:rPr i="1" lang="en" sz="1300">
                <a:solidFill>
                  <a:schemeClr val="dk1"/>
                </a:solidFill>
                <a:latin typeface="Times New Roman"/>
                <a:ea typeface="Times New Roman"/>
                <a:cs typeface="Times New Roman"/>
                <a:sym typeface="Times New Roman"/>
              </a:rPr>
              <a:t>c </a:t>
            </a:r>
            <a:r>
              <a:rPr lang="en" sz="1300">
                <a:solidFill>
                  <a:schemeClr val="dk1"/>
                </a:solidFill>
                <a:latin typeface="Calibri"/>
                <a:ea typeface="Calibri"/>
                <a:cs typeface="Calibri"/>
                <a:sym typeface="Calibri"/>
              </a:rPr>
              <a:t>= – 1 </a:t>
            </a:r>
            <a:endParaRPr sz="1300">
              <a:solidFill>
                <a:schemeClr val="dk1"/>
              </a:solidFill>
              <a:latin typeface="Calibri"/>
              <a:ea typeface="Calibri"/>
              <a:cs typeface="Calibri"/>
              <a:sym typeface="Calibri"/>
            </a:endParaRPr>
          </a:p>
          <a:p>
            <a:pPr indent="0" lvl="0" marL="914400" rtl="0" algn="l">
              <a:spcBef>
                <a:spcPts val="0"/>
              </a:spcBef>
              <a:spcAft>
                <a:spcPts val="0"/>
              </a:spcAft>
              <a:buNone/>
            </a:pP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b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b</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−4</a:t>
            </a:r>
            <a:r>
              <a:rPr i="1" lang="en" sz="1300">
                <a:solidFill>
                  <a:schemeClr val="dk1"/>
                </a:solidFill>
                <a:latin typeface="Times New Roman"/>
                <a:ea typeface="Times New Roman"/>
                <a:cs typeface="Times New Roman"/>
                <a:sym typeface="Times New Roman"/>
              </a:rPr>
              <a:t>ac</a:t>
            </a:r>
            <a:r>
              <a:rPr lang="en" sz="1300">
                <a:solidFill>
                  <a:schemeClr val="dk1"/>
                </a:solidFill>
                <a:latin typeface="Calibri"/>
                <a:ea typeface="Calibri"/>
                <a:cs typeface="Calibri"/>
                <a:sym typeface="Calibri"/>
              </a:rPr>
              <a:t>))/2</a:t>
            </a:r>
            <a:r>
              <a:rPr i="1" lang="en" sz="1300">
                <a:solidFill>
                  <a:schemeClr val="dk1"/>
                </a:solidFill>
                <a:latin typeface="Times New Roman"/>
                <a:ea typeface="Times New Roman"/>
                <a:cs typeface="Times New Roman"/>
                <a:sym typeface="Times New Roman"/>
              </a:rPr>
              <a:t>a </a:t>
            </a:r>
            <a:endParaRPr i="1" sz="1300">
              <a:solidFill>
                <a:schemeClr val="dk1"/>
              </a:solidFill>
              <a:latin typeface="Times New Roman"/>
              <a:ea typeface="Times New Roman"/>
              <a:cs typeface="Times New Roman"/>
              <a:sym typeface="Times New Roman"/>
            </a:endParaRPr>
          </a:p>
          <a:p>
            <a:pPr indent="0" lvl="0" marL="914400" rtl="0" algn="l">
              <a:spcBef>
                <a:spcPts val="0"/>
              </a:spcBef>
              <a:spcAft>
                <a:spcPts val="0"/>
              </a:spcAft>
              <a:buNone/>
            </a:pP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(−(−2) ± √((−2)</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(4)(9)(− 1)))/2(9)</a:t>
            </a:r>
            <a:endParaRPr sz="1300">
              <a:solidFill>
                <a:schemeClr val="dk1"/>
              </a:solidFill>
              <a:latin typeface="Calibri"/>
              <a:ea typeface="Calibri"/>
              <a:cs typeface="Calibri"/>
              <a:sym typeface="Calibri"/>
            </a:endParaRPr>
          </a:p>
          <a:p>
            <a:pPr indent="0" lvl="0" marL="914400" rtl="0" algn="l">
              <a:spcBef>
                <a:spcPts val="0"/>
              </a:spcBef>
              <a:spcAft>
                <a:spcPts val="0"/>
              </a:spcAft>
              <a:buNone/>
            </a:pP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(2 ± (√4+36))/18</a:t>
            </a:r>
            <a:endParaRPr sz="1300">
              <a:solidFill>
                <a:schemeClr val="dk1"/>
              </a:solidFill>
              <a:latin typeface="Calibri"/>
              <a:ea typeface="Calibri"/>
              <a:cs typeface="Calibri"/>
              <a:sym typeface="Calibri"/>
            </a:endParaRPr>
          </a:p>
          <a:p>
            <a:pPr indent="0" lvl="0" marL="914400" rtl="0" algn="l">
              <a:spcBef>
                <a:spcPts val="0"/>
              </a:spcBef>
              <a:spcAft>
                <a:spcPts val="0"/>
              </a:spcAft>
              <a:buNone/>
            </a:pP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(2 ± (√40)/18</a:t>
            </a:r>
            <a:endParaRPr sz="1300">
              <a:solidFill>
                <a:schemeClr val="dk1"/>
              </a:solidFill>
              <a:latin typeface="Calibri"/>
              <a:ea typeface="Calibri"/>
              <a:cs typeface="Calibri"/>
              <a:sym typeface="Calibri"/>
            </a:endParaRPr>
          </a:p>
          <a:p>
            <a:pPr indent="0" lvl="0" marL="914400" rtl="0" algn="l">
              <a:spcBef>
                <a:spcPts val="0"/>
              </a:spcBef>
              <a:spcAft>
                <a:spcPts val="0"/>
              </a:spcAft>
              <a:buNone/>
            </a:pP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(2 ± (√4</a:t>
            </a:r>
            <a:r>
              <a:rPr lang="en" sz="1300">
                <a:solidFill>
                  <a:schemeClr val="dk1"/>
                </a:solidFill>
                <a:latin typeface="Calibri"/>
                <a:ea typeface="Calibri"/>
                <a:cs typeface="Calibri"/>
                <a:sym typeface="Calibri"/>
              </a:rPr>
              <a:t>𑇐</a:t>
            </a:r>
            <a:r>
              <a:rPr lang="en" sz="1300">
                <a:solidFill>
                  <a:schemeClr val="dk1"/>
                </a:solidFill>
                <a:latin typeface="Calibri"/>
                <a:ea typeface="Calibri"/>
                <a:cs typeface="Calibri"/>
                <a:sym typeface="Calibri"/>
              </a:rPr>
              <a:t>√10))/18</a:t>
            </a:r>
            <a:endParaRPr sz="1300">
              <a:solidFill>
                <a:schemeClr val="dk1"/>
              </a:solidFill>
              <a:latin typeface="Calibri"/>
              <a:ea typeface="Calibri"/>
              <a:cs typeface="Calibri"/>
              <a:sym typeface="Calibri"/>
            </a:endParaRPr>
          </a:p>
          <a:p>
            <a:pPr indent="0" lvl="0" marL="914400" rtl="0" algn="l">
              <a:spcBef>
                <a:spcPts val="0"/>
              </a:spcBef>
              <a:spcAft>
                <a:spcPts val="0"/>
              </a:spcAft>
              <a:buNone/>
            </a:pP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(2 ± (2</a:t>
            </a:r>
            <a:r>
              <a:rPr lang="en" sz="1300">
                <a:solidFill>
                  <a:schemeClr val="dk1"/>
                </a:solidFill>
                <a:latin typeface="Calibri"/>
                <a:ea typeface="Calibri"/>
                <a:cs typeface="Calibri"/>
                <a:sym typeface="Calibri"/>
              </a:rPr>
              <a:t>𑇐</a:t>
            </a:r>
            <a:r>
              <a:rPr lang="en" sz="1300">
                <a:solidFill>
                  <a:schemeClr val="dk1"/>
                </a:solidFill>
                <a:latin typeface="Calibri"/>
                <a:ea typeface="Calibri"/>
                <a:cs typeface="Calibri"/>
                <a:sym typeface="Calibri"/>
              </a:rPr>
              <a:t>√10))/18</a:t>
            </a:r>
            <a:endParaRPr sz="1300">
              <a:solidFill>
                <a:schemeClr val="dk1"/>
              </a:solidFill>
              <a:latin typeface="Calibri"/>
              <a:ea typeface="Calibri"/>
              <a:cs typeface="Calibri"/>
              <a:sym typeface="Calibri"/>
            </a:endParaRPr>
          </a:p>
          <a:p>
            <a:pPr indent="0" lvl="0" marL="914400" rtl="0" algn="l">
              <a:spcBef>
                <a:spcPts val="0"/>
              </a:spcBef>
              <a:spcAft>
                <a:spcPts val="0"/>
              </a:spcAft>
              <a:buNone/>
            </a:pP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(2 ± (2</a:t>
            </a:r>
            <a:r>
              <a:rPr lang="en" sz="1300">
                <a:solidFill>
                  <a:schemeClr val="dk1"/>
                </a:solidFill>
                <a:latin typeface="Calibri"/>
                <a:ea typeface="Calibri"/>
                <a:cs typeface="Calibri"/>
                <a:sym typeface="Calibri"/>
              </a:rPr>
              <a:t>𑇐</a:t>
            </a:r>
            <a:r>
              <a:rPr lang="en" sz="1300">
                <a:solidFill>
                  <a:schemeClr val="dk1"/>
                </a:solidFill>
                <a:latin typeface="Calibri"/>
                <a:ea typeface="Calibri"/>
                <a:cs typeface="Calibri"/>
                <a:sym typeface="Calibri"/>
              </a:rPr>
              <a:t>√10))/2(9)</a:t>
            </a:r>
            <a:endParaRPr sz="1300">
              <a:solidFill>
                <a:schemeClr val="dk1"/>
              </a:solidFill>
              <a:latin typeface="Calibri"/>
              <a:ea typeface="Calibri"/>
              <a:cs typeface="Calibri"/>
              <a:sym typeface="Calibri"/>
            </a:endParaRPr>
          </a:p>
          <a:p>
            <a:pPr indent="0" lvl="0" marL="914400" rtl="0" algn="l">
              <a:spcBef>
                <a:spcPts val="0"/>
              </a:spcBef>
              <a:spcAft>
                <a:spcPts val="0"/>
              </a:spcAft>
              <a:buNone/>
            </a:pP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(2 ± √10)/9</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i="1" lang="en" sz="1300">
                <a:solidFill>
                  <a:schemeClr val="dk1"/>
                </a:solidFill>
                <a:latin typeface="Calibri"/>
                <a:ea typeface="Calibri"/>
                <a:cs typeface="Calibri"/>
                <a:sym typeface="Calibri"/>
              </a:rPr>
              <a:t>The next activity</a:t>
            </a:r>
            <a:r>
              <a:rPr b="1" i="1" lang="en" sz="1300">
                <a:solidFill>
                  <a:schemeClr val="dk1"/>
                </a:solidFill>
                <a:latin typeface="Calibri"/>
                <a:ea typeface="Calibri"/>
                <a:cs typeface="Calibri"/>
                <a:sym typeface="Calibri"/>
              </a:rPr>
              <a:t> question, answer, and activity synthesis are on the next slide.</a:t>
            </a:r>
            <a:endParaRPr b="1" i="1"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g3b18f97a897_0_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8" name="Google Shape;198;g3b18f97a897_0_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Activity Answers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4"/>
            </a:pPr>
            <a:r>
              <a:rPr b="1" lang="en" sz="1300">
                <a:solidFill>
                  <a:schemeClr val="dk1"/>
                </a:solidFill>
                <a:highlight>
                  <a:srgbClr val="FFFF00"/>
                </a:highlight>
                <a:latin typeface="Calibri"/>
                <a:ea typeface="Calibri"/>
                <a:cs typeface="Calibri"/>
                <a:sym typeface="Calibri"/>
              </a:rPr>
              <a:t>ANIMATION HAS BEEN ADDED </a:t>
            </a:r>
            <a:r>
              <a:rPr lang="en" sz="1300">
                <a:solidFill>
                  <a:schemeClr val="dk1"/>
                </a:solidFill>
                <a:latin typeface="Calibri"/>
                <a:ea typeface="Calibri"/>
                <a:cs typeface="Calibri"/>
                <a:sym typeface="Calibri"/>
              </a:rPr>
              <a:t>to permit students to solve the quadratic first and then look for the error (as directed in slide 10). </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correct solutions are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5 ± (√2) or equivalent.</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In Step 4, when </a:t>
            </a:r>
            <a:r>
              <a:rPr i="1" lang="en" sz="1300">
                <a:solidFill>
                  <a:schemeClr val="dk1"/>
                </a:solidFill>
                <a:latin typeface="Times New Roman"/>
                <a:ea typeface="Times New Roman"/>
                <a:cs typeface="Times New Roman"/>
                <a:sym typeface="Times New Roman"/>
              </a:rPr>
              <a:t>b</a:t>
            </a:r>
            <a:r>
              <a:rPr lang="en" sz="1300">
                <a:solidFill>
                  <a:schemeClr val="dk1"/>
                </a:solidFill>
                <a:latin typeface="Calibri"/>
                <a:ea typeface="Calibri"/>
                <a:cs typeface="Calibri"/>
                <a:sym typeface="Calibri"/>
              </a:rPr>
              <a:t> is – 10, the value of −</a:t>
            </a:r>
            <a:r>
              <a:rPr i="1" lang="en" sz="1300">
                <a:solidFill>
                  <a:schemeClr val="dk1"/>
                </a:solidFill>
                <a:latin typeface="Times New Roman"/>
                <a:ea typeface="Times New Roman"/>
                <a:cs typeface="Times New Roman"/>
                <a:sym typeface="Times New Roman"/>
              </a:rPr>
              <a:t>b</a:t>
            </a:r>
            <a:r>
              <a:rPr lang="en" sz="1300">
                <a:solidFill>
                  <a:schemeClr val="dk1"/>
                </a:solidFill>
                <a:latin typeface="Calibri"/>
                <a:ea typeface="Calibri"/>
                <a:cs typeface="Calibri"/>
                <a:sym typeface="Calibri"/>
              </a:rPr>
              <a:t> should be 10.</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In Step 5, the value of </a:t>
            </a:r>
            <a:r>
              <a:rPr i="1" lang="en" sz="1300">
                <a:solidFill>
                  <a:schemeClr val="dk1"/>
                </a:solidFill>
                <a:latin typeface="Times New Roman"/>
                <a:ea typeface="Times New Roman"/>
                <a:cs typeface="Times New Roman"/>
                <a:sym typeface="Times New Roman"/>
              </a:rPr>
              <a:t>b</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should be positive even when </a:t>
            </a:r>
            <a:r>
              <a:rPr i="1" lang="en" sz="1300">
                <a:solidFill>
                  <a:schemeClr val="dk1"/>
                </a:solidFill>
                <a:latin typeface="Times New Roman"/>
                <a:ea typeface="Times New Roman"/>
                <a:cs typeface="Times New Roman"/>
                <a:sym typeface="Times New Roman"/>
              </a:rPr>
              <a:t>b</a:t>
            </a:r>
            <a:r>
              <a:rPr lang="en" sz="1300">
                <a:solidFill>
                  <a:schemeClr val="dk1"/>
                </a:solidFill>
                <a:latin typeface="Calibri"/>
                <a:ea typeface="Calibri"/>
                <a:cs typeface="Calibri"/>
                <a:sym typeface="Calibri"/>
              </a:rPr>
              <a:t> is negative.</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914400" rtl="0" algn="l">
              <a:spcBef>
                <a:spcPts val="0"/>
              </a:spcBef>
              <a:spcAft>
                <a:spcPts val="0"/>
              </a:spcAft>
              <a:buNone/>
            </a:pP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− 10</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+ 23 = 0</a:t>
            </a:r>
            <a:endParaRPr sz="1300">
              <a:solidFill>
                <a:schemeClr val="dk1"/>
              </a:solidFill>
              <a:latin typeface="Calibri"/>
              <a:ea typeface="Calibri"/>
              <a:cs typeface="Calibri"/>
              <a:sym typeface="Calibri"/>
            </a:endParaRPr>
          </a:p>
          <a:p>
            <a:pPr indent="0" lvl="0" marL="914400" rtl="0" algn="l">
              <a:spcBef>
                <a:spcPts val="0"/>
              </a:spcBef>
              <a:spcAft>
                <a:spcPts val="0"/>
              </a:spcAft>
              <a:buNone/>
            </a:pPr>
            <a:r>
              <a:rPr i="1" lang="en" sz="1300">
                <a:solidFill>
                  <a:schemeClr val="dk1"/>
                </a:solidFill>
                <a:latin typeface="Times New Roman"/>
                <a:ea typeface="Times New Roman"/>
                <a:cs typeface="Times New Roman"/>
                <a:sym typeface="Times New Roman"/>
              </a:rPr>
              <a:t>a </a:t>
            </a:r>
            <a:r>
              <a:rPr lang="en" sz="1300">
                <a:solidFill>
                  <a:schemeClr val="dk1"/>
                </a:solidFill>
                <a:latin typeface="Calibri"/>
                <a:ea typeface="Calibri"/>
                <a:cs typeface="Calibri"/>
                <a:sym typeface="Calibri"/>
              </a:rPr>
              <a:t>= 1 , </a:t>
            </a:r>
            <a:r>
              <a:rPr i="1" lang="en" sz="1300">
                <a:solidFill>
                  <a:schemeClr val="dk1"/>
                </a:solidFill>
                <a:latin typeface="Times New Roman"/>
                <a:ea typeface="Times New Roman"/>
                <a:cs typeface="Times New Roman"/>
                <a:sym typeface="Times New Roman"/>
              </a:rPr>
              <a:t>b </a:t>
            </a:r>
            <a:r>
              <a:rPr lang="en" sz="1300">
                <a:solidFill>
                  <a:schemeClr val="dk1"/>
                </a:solidFill>
                <a:latin typeface="Calibri"/>
                <a:ea typeface="Calibri"/>
                <a:cs typeface="Calibri"/>
                <a:sym typeface="Calibri"/>
              </a:rPr>
              <a:t>= −10, </a:t>
            </a:r>
            <a:r>
              <a:rPr i="1" lang="en" sz="1300">
                <a:solidFill>
                  <a:schemeClr val="dk1"/>
                </a:solidFill>
                <a:latin typeface="Times New Roman"/>
                <a:ea typeface="Times New Roman"/>
                <a:cs typeface="Times New Roman"/>
                <a:sym typeface="Times New Roman"/>
              </a:rPr>
              <a:t>c </a:t>
            </a:r>
            <a:r>
              <a:rPr lang="en" sz="1300">
                <a:solidFill>
                  <a:schemeClr val="dk1"/>
                </a:solidFill>
                <a:latin typeface="Calibri"/>
                <a:ea typeface="Calibri"/>
                <a:cs typeface="Calibri"/>
                <a:sym typeface="Calibri"/>
              </a:rPr>
              <a:t>= 23 </a:t>
            </a:r>
            <a:endParaRPr sz="1300">
              <a:solidFill>
                <a:schemeClr val="dk1"/>
              </a:solidFill>
              <a:latin typeface="Calibri"/>
              <a:ea typeface="Calibri"/>
              <a:cs typeface="Calibri"/>
              <a:sym typeface="Calibri"/>
            </a:endParaRPr>
          </a:p>
          <a:p>
            <a:pPr indent="0" lvl="0" marL="914400" rtl="0" algn="l">
              <a:spcBef>
                <a:spcPts val="0"/>
              </a:spcBef>
              <a:spcAft>
                <a:spcPts val="0"/>
              </a:spcAft>
              <a:buNone/>
            </a:pP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b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b</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− 4</a:t>
            </a:r>
            <a:r>
              <a:rPr i="1" lang="en" sz="1300">
                <a:solidFill>
                  <a:schemeClr val="dk1"/>
                </a:solidFill>
                <a:latin typeface="Times New Roman"/>
                <a:ea typeface="Times New Roman"/>
                <a:cs typeface="Times New Roman"/>
                <a:sym typeface="Times New Roman"/>
              </a:rPr>
              <a:t>ac</a:t>
            </a:r>
            <a:r>
              <a:rPr lang="en" sz="1300">
                <a:solidFill>
                  <a:schemeClr val="dk1"/>
                </a:solidFill>
                <a:latin typeface="Calibri"/>
                <a:ea typeface="Calibri"/>
                <a:cs typeface="Calibri"/>
                <a:sym typeface="Calibri"/>
              </a:rPr>
              <a:t>))/2</a:t>
            </a:r>
            <a:r>
              <a:rPr i="1" lang="en" sz="1300">
                <a:solidFill>
                  <a:schemeClr val="dk1"/>
                </a:solidFill>
                <a:latin typeface="Times New Roman"/>
                <a:ea typeface="Times New Roman"/>
                <a:cs typeface="Times New Roman"/>
                <a:sym typeface="Times New Roman"/>
              </a:rPr>
              <a:t>a </a:t>
            </a:r>
            <a:endParaRPr i="1" sz="1300">
              <a:solidFill>
                <a:schemeClr val="dk1"/>
              </a:solidFill>
              <a:latin typeface="Times New Roman"/>
              <a:ea typeface="Times New Roman"/>
              <a:cs typeface="Times New Roman"/>
              <a:sym typeface="Times New Roman"/>
            </a:endParaRPr>
          </a:p>
          <a:p>
            <a:pPr indent="0" lvl="0" marL="914400" rtl="0" algn="l">
              <a:spcBef>
                <a:spcPts val="0"/>
              </a:spcBef>
              <a:spcAft>
                <a:spcPts val="0"/>
              </a:spcAft>
              <a:buNone/>
            </a:pP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(−(10) ± √((−10)</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(4)(1)(23)))/2(1)</a:t>
            </a:r>
            <a:endParaRPr sz="1300">
              <a:solidFill>
                <a:schemeClr val="dk1"/>
              </a:solidFill>
              <a:latin typeface="Calibri"/>
              <a:ea typeface="Calibri"/>
              <a:cs typeface="Calibri"/>
              <a:sym typeface="Calibri"/>
            </a:endParaRPr>
          </a:p>
          <a:p>
            <a:pPr indent="0" lvl="0" marL="914400" rtl="0" algn="l">
              <a:spcBef>
                <a:spcPts val="0"/>
              </a:spcBef>
              <a:spcAft>
                <a:spcPts val="0"/>
              </a:spcAft>
              <a:buNone/>
            </a:pP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(10 ± (√100−92))/2</a:t>
            </a:r>
            <a:endParaRPr sz="1300">
              <a:solidFill>
                <a:schemeClr val="dk1"/>
              </a:solidFill>
              <a:latin typeface="Calibri"/>
              <a:ea typeface="Calibri"/>
              <a:cs typeface="Calibri"/>
              <a:sym typeface="Calibri"/>
            </a:endParaRPr>
          </a:p>
          <a:p>
            <a:pPr indent="0" lvl="0" marL="914400" rtl="0" algn="l">
              <a:spcBef>
                <a:spcPts val="0"/>
              </a:spcBef>
              <a:spcAft>
                <a:spcPts val="0"/>
              </a:spcAft>
              <a:buNone/>
            </a:pP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(10 ± (√8))/2</a:t>
            </a:r>
            <a:endParaRPr sz="1300">
              <a:solidFill>
                <a:schemeClr val="dk1"/>
              </a:solidFill>
              <a:latin typeface="Calibri"/>
              <a:ea typeface="Calibri"/>
              <a:cs typeface="Calibri"/>
              <a:sym typeface="Calibri"/>
            </a:endParaRPr>
          </a:p>
          <a:p>
            <a:pPr indent="0" lvl="0" marL="914400" rtl="0" algn="l">
              <a:spcBef>
                <a:spcPts val="0"/>
              </a:spcBef>
              <a:spcAft>
                <a:spcPts val="0"/>
              </a:spcAft>
              <a:buNone/>
            </a:pP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(10 ± (√4𑇐√2))/2</a:t>
            </a:r>
            <a:endParaRPr sz="1300">
              <a:solidFill>
                <a:schemeClr val="dk1"/>
              </a:solidFill>
              <a:latin typeface="Calibri"/>
              <a:ea typeface="Calibri"/>
              <a:cs typeface="Calibri"/>
              <a:sym typeface="Calibri"/>
            </a:endParaRPr>
          </a:p>
          <a:p>
            <a:pPr indent="0" lvl="0" marL="914400" rtl="0" algn="l">
              <a:spcBef>
                <a:spcPts val="0"/>
              </a:spcBef>
              <a:spcAft>
                <a:spcPts val="0"/>
              </a:spcAft>
              <a:buNone/>
            </a:pP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(10 ± (2</a:t>
            </a:r>
            <a:r>
              <a:rPr lang="en" sz="1300">
                <a:solidFill>
                  <a:schemeClr val="dk1"/>
                </a:solidFill>
                <a:latin typeface="Calibri"/>
                <a:ea typeface="Calibri"/>
                <a:cs typeface="Calibri"/>
                <a:sym typeface="Calibri"/>
              </a:rPr>
              <a:t>𑇐</a:t>
            </a:r>
            <a:r>
              <a:rPr lang="en" sz="1300">
                <a:solidFill>
                  <a:schemeClr val="dk1"/>
                </a:solidFill>
                <a:latin typeface="Calibri"/>
                <a:ea typeface="Calibri"/>
                <a:cs typeface="Calibri"/>
                <a:sym typeface="Calibri"/>
              </a:rPr>
              <a:t>√2)/2</a:t>
            </a:r>
            <a:endParaRPr sz="1300">
              <a:solidFill>
                <a:schemeClr val="dk1"/>
              </a:solidFill>
              <a:latin typeface="Calibri"/>
              <a:ea typeface="Calibri"/>
              <a:cs typeface="Calibri"/>
              <a:sym typeface="Calibri"/>
            </a:endParaRPr>
          </a:p>
          <a:p>
            <a:pPr indent="0" lvl="0" marL="914400" rtl="0" algn="l">
              <a:spcBef>
                <a:spcPts val="0"/>
              </a:spcBef>
              <a:spcAft>
                <a:spcPts val="0"/>
              </a:spcAft>
              <a:buNone/>
            </a:pP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5 ± 1 √2</a:t>
            </a:r>
            <a:endParaRPr sz="1300">
              <a:solidFill>
                <a:schemeClr val="dk1"/>
              </a:solidFill>
              <a:latin typeface="Calibri"/>
              <a:ea typeface="Calibri"/>
              <a:cs typeface="Calibri"/>
              <a:sym typeface="Calibri"/>
            </a:endParaRPr>
          </a:p>
          <a:p>
            <a:pPr indent="0" lvl="0" marL="914400" rtl="0" algn="l">
              <a:spcBef>
                <a:spcPts val="0"/>
              </a:spcBef>
              <a:spcAft>
                <a:spcPts val="0"/>
              </a:spcAft>
              <a:buNone/>
            </a:pP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5 ± √2</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Note that the term “real” has been added to step 7 to foreshadow imaginary solutions that students will learn about in algebra 2 and improve mathematical accuracy. This term is not used nor introduced in the online textbook and you may or may not wish to discuss it with students.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Synthesis</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Display the worked solutions in the activity statement for all to see. Select previously identified students to identify and explain the error(s) in each worked solution.</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After each student presents, ask the class to classify the error(s) by type and to explain their classification. For instance, are the errors careless mistakes or computational mistakes? Do they show gaps in understanding, incomplete communication, or a lack of precision?</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If not mentioned by students, point out that these errors are easy to make but not always easy to notice. Sometimes, unless the solutions really make no sense, we won't know if the solutions are actually correct or completely off unless we check them. Tell students that they will consider ways to check their solutions in the next activity.</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i="1"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g34602a3bca2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7" name="Google Shape;207;g34602a3bca2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a:t>
            </a:r>
            <a:r>
              <a:rPr b="1" lang="en" sz="1300">
                <a:solidFill>
                  <a:schemeClr val="dk1"/>
                </a:solidFill>
                <a:latin typeface="Calibri"/>
                <a:ea typeface="Calibri"/>
                <a:cs typeface="Calibri"/>
                <a:sym typeface="Calibri"/>
              </a:rPr>
              <a:t>Individualized</a:t>
            </a:r>
            <a:r>
              <a:rPr b="1" lang="en" sz="1300">
                <a:solidFill>
                  <a:schemeClr val="dk1"/>
                </a:solidFill>
                <a:latin typeface="Calibri"/>
                <a:ea typeface="Calibri"/>
                <a:cs typeface="Calibri"/>
                <a:sym typeface="Calibri"/>
              </a:rPr>
              <a:t> by Response</a:t>
            </a:r>
            <a:endParaRPr b="1" sz="1300">
              <a:solidFill>
                <a:schemeClr val="dk1"/>
              </a:solidFill>
              <a:latin typeface="Calibri"/>
              <a:ea typeface="Calibri"/>
              <a:cs typeface="Calibri"/>
              <a:sym typeface="Calibri"/>
            </a:endParaRPr>
          </a:p>
          <a:p>
            <a:pPr indent="-311150" lvl="1"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The formula states the denominator is 2</a:t>
            </a:r>
            <a:r>
              <a:rPr i="1" lang="en" sz="1300">
                <a:solidFill>
                  <a:schemeClr val="dk1"/>
                </a:solidFill>
                <a:latin typeface="Times New Roman"/>
                <a:ea typeface="Times New Roman"/>
                <a:cs typeface="Times New Roman"/>
                <a:sym typeface="Times New Roman"/>
              </a:rPr>
              <a:t>a </a:t>
            </a:r>
            <a:r>
              <a:rPr lang="en" sz="1300">
                <a:solidFill>
                  <a:schemeClr val="dk1"/>
                </a:solidFill>
                <a:latin typeface="Calibri"/>
                <a:ea typeface="Calibri"/>
                <a:cs typeface="Calibri"/>
                <a:sym typeface="Calibri"/>
              </a:rPr>
              <a:t>= 2(1) = 2. So the denominator is correct.</a:t>
            </a:r>
            <a:endParaRPr sz="1300">
              <a:solidFill>
                <a:schemeClr val="dk1"/>
              </a:solidFill>
              <a:latin typeface="Calibri"/>
              <a:ea typeface="Calibri"/>
              <a:cs typeface="Calibri"/>
              <a:sym typeface="Calibri"/>
            </a:endParaRPr>
          </a:p>
          <a:p>
            <a:pPr indent="-311150" lvl="1"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The formula states </a:t>
            </a:r>
            <a:r>
              <a:rPr i="1" lang="en" sz="1300">
                <a:solidFill>
                  <a:schemeClr val="dk1"/>
                </a:solidFill>
                <a:latin typeface="Times New Roman"/>
                <a:ea typeface="Times New Roman"/>
                <a:cs typeface="Times New Roman"/>
                <a:sym typeface="Times New Roman"/>
              </a:rPr>
              <a:t>b</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− 4</a:t>
            </a:r>
            <a:r>
              <a:rPr i="1" lang="en" sz="1300">
                <a:solidFill>
                  <a:schemeClr val="dk1"/>
                </a:solidFill>
                <a:latin typeface="Times New Roman"/>
                <a:ea typeface="Times New Roman"/>
                <a:cs typeface="Times New Roman"/>
                <a:sym typeface="Times New Roman"/>
              </a:rPr>
              <a:t>ac </a:t>
            </a:r>
            <a:r>
              <a:rPr lang="en" sz="1300">
                <a:solidFill>
                  <a:schemeClr val="dk1"/>
                </a:solidFill>
                <a:latin typeface="Calibri"/>
                <a:ea typeface="Calibri"/>
                <a:cs typeface="Calibri"/>
                <a:sym typeface="Calibri"/>
              </a:rPr>
              <a:t>= (−30)</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− 4(1)26 = 900−104, so the discriminant is correct.</a:t>
            </a:r>
            <a:endParaRPr sz="1300">
              <a:solidFill>
                <a:schemeClr val="dk1"/>
              </a:solidFill>
              <a:latin typeface="Calibri"/>
              <a:ea typeface="Calibri"/>
              <a:cs typeface="Calibri"/>
              <a:sym typeface="Calibri"/>
            </a:endParaRPr>
          </a:p>
          <a:p>
            <a:pPr indent="-311150" lvl="1"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T</a:t>
            </a:r>
            <a:r>
              <a:rPr b="1" lang="en" sz="1300">
                <a:solidFill>
                  <a:schemeClr val="dk1"/>
                </a:solidFill>
                <a:latin typeface="Calibri"/>
                <a:ea typeface="Calibri"/>
                <a:cs typeface="Calibri"/>
                <a:sym typeface="Calibri"/>
              </a:rPr>
              <a:t>hat’s correct!</a:t>
            </a:r>
            <a:r>
              <a:rPr lang="en" sz="1300">
                <a:solidFill>
                  <a:schemeClr val="dk1"/>
                </a:solidFill>
                <a:latin typeface="Calibri"/>
                <a:ea typeface="Calibri"/>
                <a:cs typeface="Calibri"/>
                <a:sym typeface="Calibri"/>
              </a:rPr>
              <a:t> The formula states the first term in the numerator is −</a:t>
            </a:r>
            <a:r>
              <a:rPr i="1" lang="en" sz="1300">
                <a:solidFill>
                  <a:schemeClr val="dk1"/>
                </a:solidFill>
                <a:latin typeface="Times New Roman"/>
                <a:ea typeface="Times New Roman"/>
                <a:cs typeface="Times New Roman"/>
                <a:sym typeface="Times New Roman"/>
              </a:rPr>
              <a:t>b</a:t>
            </a:r>
            <a:r>
              <a:rPr lang="en" sz="1300">
                <a:solidFill>
                  <a:schemeClr val="dk1"/>
                </a:solidFill>
                <a:latin typeface="Calibri"/>
                <a:ea typeface="Calibri"/>
                <a:cs typeface="Calibri"/>
                <a:sym typeface="Calibri"/>
              </a:rPr>
              <a:t>, so −</a:t>
            </a:r>
            <a:r>
              <a:rPr i="1" lang="en" sz="1300">
                <a:solidFill>
                  <a:schemeClr val="dk1"/>
                </a:solidFill>
                <a:latin typeface="Times New Roman"/>
                <a:ea typeface="Times New Roman"/>
                <a:cs typeface="Times New Roman"/>
                <a:sym typeface="Times New Roman"/>
              </a:rPr>
              <a:t>b </a:t>
            </a:r>
            <a:r>
              <a:rPr lang="en" sz="1300">
                <a:solidFill>
                  <a:schemeClr val="dk1"/>
                </a:solidFill>
                <a:latin typeface="Calibri"/>
                <a:ea typeface="Calibri"/>
                <a:cs typeface="Calibri"/>
                <a:sym typeface="Calibri"/>
              </a:rPr>
              <a:t>= −(−30) = 30.</a:t>
            </a:r>
            <a:endParaRPr sz="1300">
              <a:solidFill>
                <a:schemeClr val="dk1"/>
              </a:solidFill>
              <a:latin typeface="Calibri"/>
              <a:ea typeface="Calibri"/>
              <a:cs typeface="Calibri"/>
              <a:sym typeface="Calibri"/>
            </a:endParaRPr>
          </a:p>
          <a:p>
            <a:pPr indent="-311150" lvl="1"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The formula states </a:t>
            </a:r>
            <a:r>
              <a:rPr i="1" lang="en" sz="1300">
                <a:solidFill>
                  <a:schemeClr val="dk1"/>
                </a:solidFill>
                <a:latin typeface="Times New Roman"/>
                <a:ea typeface="Times New Roman"/>
                <a:cs typeface="Times New Roman"/>
                <a:sym typeface="Times New Roman"/>
              </a:rPr>
              <a:t>b</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− 4</a:t>
            </a:r>
            <a:r>
              <a:rPr i="1" lang="en" sz="1300">
                <a:solidFill>
                  <a:schemeClr val="dk1"/>
                </a:solidFill>
                <a:latin typeface="Times New Roman"/>
                <a:ea typeface="Times New Roman"/>
                <a:cs typeface="Times New Roman"/>
                <a:sym typeface="Times New Roman"/>
              </a:rPr>
              <a:t>ac </a:t>
            </a:r>
            <a:r>
              <a:rPr lang="en" sz="1300">
                <a:solidFill>
                  <a:schemeClr val="dk1"/>
                </a:solidFill>
                <a:latin typeface="Calibri"/>
                <a:ea typeface="Calibri"/>
                <a:cs typeface="Calibri"/>
                <a:sym typeface="Calibri"/>
              </a:rPr>
              <a:t>= (−30)</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− 4(1)26 = 900 − 104, so the discriminant is correct.</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g33b29274434_1_13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8" name="Google Shape;218;g33b29274434_1_13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Using the wrong values for a, b, and c in the formula.</a:t>
            </a:r>
            <a:endParaRPr sz="1300">
              <a:solidFill>
                <a:schemeClr val="dk1"/>
              </a:solidFill>
              <a:latin typeface="Calibri"/>
              <a:ea typeface="Calibri"/>
              <a:cs typeface="Calibri"/>
              <a:sym typeface="Calibri"/>
            </a:endParaRPr>
          </a:p>
          <a:p>
            <a:pPr indent="457200" lvl="0" marL="0" rtl="0" algn="l">
              <a:lnSpc>
                <a:spcPct val="115000"/>
              </a:lnSpc>
              <a:spcBef>
                <a:spcPts val="0"/>
              </a:spcBef>
              <a:spcAft>
                <a:spcPts val="0"/>
              </a:spcAft>
              <a:buNone/>
            </a:pPr>
            <a:r>
              <a:rPr i="1" lang="en" sz="1300">
                <a:solidFill>
                  <a:schemeClr val="dk1"/>
                </a:solidFill>
                <a:latin typeface="Times New Roman"/>
                <a:ea typeface="Times New Roman"/>
                <a:cs typeface="Times New Roman"/>
                <a:sym typeface="Times New Roman"/>
              </a:rPr>
              <a:t>b</a:t>
            </a:r>
            <a:r>
              <a:rPr lang="en" sz="1300">
                <a:solidFill>
                  <a:schemeClr val="dk1"/>
                </a:solidFill>
                <a:latin typeface="Calibri"/>
                <a:ea typeface="Calibri"/>
                <a:cs typeface="Calibri"/>
                <a:sym typeface="Calibri"/>
              </a:rPr>
              <a:t> is -11, so −</a:t>
            </a:r>
            <a:r>
              <a:rPr i="1" lang="en" sz="1300">
                <a:solidFill>
                  <a:schemeClr val="dk1"/>
                </a:solidFill>
                <a:latin typeface="Times New Roman"/>
                <a:ea typeface="Times New Roman"/>
                <a:cs typeface="Times New Roman"/>
                <a:sym typeface="Times New Roman"/>
              </a:rPr>
              <a:t>b</a:t>
            </a:r>
            <a:r>
              <a:rPr lang="en" sz="1300">
                <a:solidFill>
                  <a:schemeClr val="dk1"/>
                </a:solidFill>
                <a:latin typeface="Calibri"/>
                <a:ea typeface="Calibri"/>
                <a:cs typeface="Calibri"/>
                <a:sym typeface="Calibri"/>
              </a:rPr>
              <a:t> is -(-11), which is 11, not -11.</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Forgetting to multiply 2 by a for the denominator in the formula.</a:t>
            </a:r>
            <a:endParaRPr sz="1300">
              <a:solidFill>
                <a:schemeClr val="dk1"/>
              </a:solidFill>
              <a:latin typeface="Calibri"/>
              <a:ea typeface="Calibri"/>
              <a:cs typeface="Calibri"/>
              <a:sym typeface="Calibri"/>
            </a:endParaRPr>
          </a:p>
          <a:p>
            <a:pPr indent="0" lvl="0" marL="457200" rtl="0" algn="l">
              <a:lnSpc>
                <a:spcPct val="115000"/>
              </a:lnSpc>
              <a:spcBef>
                <a:spcPts val="0"/>
              </a:spcBef>
              <a:spcAft>
                <a:spcPts val="0"/>
              </a:spcAft>
              <a:buNone/>
            </a:pPr>
            <a:r>
              <a:rPr lang="en" sz="1300">
                <a:solidFill>
                  <a:schemeClr val="dk1"/>
                </a:solidFill>
                <a:latin typeface="Calibri"/>
                <a:ea typeface="Calibri"/>
                <a:cs typeface="Calibri"/>
                <a:sym typeface="Calibri"/>
              </a:rPr>
              <a:t>The denominator is 2</a:t>
            </a:r>
            <a:r>
              <a:rPr i="1" lang="en" sz="1300">
                <a:solidFill>
                  <a:schemeClr val="dk1"/>
                </a:solidFill>
                <a:latin typeface="Times New Roman"/>
                <a:ea typeface="Times New Roman"/>
                <a:cs typeface="Times New Roman"/>
                <a:sym typeface="Times New Roman"/>
              </a:rPr>
              <a:t>a</a:t>
            </a:r>
            <a:r>
              <a:rPr lang="en" sz="1300">
                <a:solidFill>
                  <a:schemeClr val="dk1"/>
                </a:solidFill>
                <a:latin typeface="Calibri"/>
                <a:ea typeface="Calibri"/>
                <a:cs typeface="Calibri"/>
                <a:sym typeface="Calibri"/>
              </a:rPr>
              <a:t>, which is 2(2) or 4.</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b="1" i="1" lang="en" sz="1300">
                <a:solidFill>
                  <a:schemeClr val="dk1"/>
                </a:solidFill>
                <a:latin typeface="Calibri"/>
                <a:ea typeface="Calibri"/>
                <a:cs typeface="Calibri"/>
                <a:sym typeface="Calibri"/>
              </a:rPr>
              <a:t>More review on the next slide.</a:t>
            </a:r>
            <a:endParaRPr i="1" sz="1300">
              <a:solidFill>
                <a:schemeClr val="dk1"/>
              </a:solidFill>
              <a:latin typeface="Calibri"/>
              <a:ea typeface="Calibri"/>
              <a:cs typeface="Calibri"/>
              <a:sym typeface="Calibri"/>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g3acb7313361_0_2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1" name="Google Shape;231;g3acb7313361_0_2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startAt="3"/>
            </a:pPr>
            <a:r>
              <a:rPr lang="en" sz="1300">
                <a:solidFill>
                  <a:schemeClr val="dk1"/>
                </a:solidFill>
                <a:latin typeface="Calibri"/>
                <a:ea typeface="Calibri"/>
                <a:cs typeface="Calibri"/>
                <a:sym typeface="Calibri"/>
              </a:rPr>
              <a:t>Forgetting that squaring a negative number produces a positive number.</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sz="1300">
                <a:solidFill>
                  <a:schemeClr val="dk1"/>
                </a:solidFill>
                <a:latin typeface="Calibri"/>
                <a:ea typeface="Calibri"/>
                <a:cs typeface="Calibri"/>
                <a:sym typeface="Calibri"/>
              </a:rPr>
              <a:t>	(−11)</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is 121, not -121.</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startAt="3"/>
            </a:pPr>
            <a:r>
              <a:rPr lang="en" sz="1300">
                <a:solidFill>
                  <a:schemeClr val="dk1"/>
                </a:solidFill>
                <a:latin typeface="Calibri"/>
                <a:ea typeface="Calibri"/>
                <a:cs typeface="Calibri"/>
                <a:sym typeface="Calibri"/>
              </a:rPr>
              <a:t>Forgetting that a negative number times a positive number is a negative number.</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sz="1300">
                <a:solidFill>
                  <a:schemeClr val="dk1"/>
                </a:solidFill>
                <a:latin typeface="Calibri"/>
                <a:ea typeface="Calibri"/>
                <a:cs typeface="Calibri"/>
                <a:sym typeface="Calibri"/>
              </a:rPr>
              <a:t>	4(2)(−6) = −48 and 121 − (−48) is 121 + 48.</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startAt="5"/>
            </a:pPr>
            <a:r>
              <a:rPr lang="en" sz="1300">
                <a:solidFill>
                  <a:schemeClr val="dk1"/>
                </a:solidFill>
                <a:latin typeface="Calibri"/>
                <a:ea typeface="Calibri"/>
                <a:cs typeface="Calibri"/>
                <a:sym typeface="Calibri"/>
              </a:rPr>
              <a:t>Making calculation errors or not following the properties of algebra.</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sz="1300">
                <a:solidFill>
                  <a:schemeClr val="dk1"/>
                </a:solidFill>
                <a:latin typeface="Calibri"/>
                <a:ea typeface="Calibri"/>
                <a:cs typeface="Calibri"/>
                <a:sym typeface="Calibri"/>
              </a:rPr>
              <a:t>	This is incorrect! Both parts of the numerator, the 11 and the √169 get divided by 4. Also, √169/4 is not √42.25</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startAt="5"/>
            </a:pPr>
            <a:r>
              <a:rPr lang="en" sz="1300">
                <a:solidFill>
                  <a:schemeClr val="dk1"/>
                </a:solidFill>
                <a:latin typeface="Calibri"/>
                <a:ea typeface="Calibri"/>
                <a:cs typeface="Calibri"/>
                <a:sym typeface="Calibri"/>
              </a:rPr>
              <a:t>Evaluate (</a:t>
            </a:r>
            <a:r>
              <a:rPr lang="en" sz="1300">
                <a:solidFill>
                  <a:schemeClr val="dk1"/>
                </a:solidFill>
                <a:latin typeface="Calibri"/>
                <a:ea typeface="Calibri"/>
                <a:cs typeface="Calibri"/>
                <a:sym typeface="Calibri"/>
              </a:rPr>
              <a:t>11±13)/4 correctly:</a:t>
            </a:r>
            <a:endParaRPr sz="1300">
              <a:solidFill>
                <a:schemeClr val="dk1"/>
              </a:solidFill>
              <a:latin typeface="Calibri"/>
              <a:ea typeface="Calibri"/>
              <a:cs typeface="Calibri"/>
              <a:sym typeface="Calibri"/>
            </a:endParaRPr>
          </a:p>
          <a:p>
            <a:pPr indent="0" lvl="0" marL="457200" rtl="0" algn="l">
              <a:lnSpc>
                <a:spcPct val="115000"/>
              </a:lnSpc>
              <a:spcBef>
                <a:spcPts val="0"/>
              </a:spcBef>
              <a:spcAft>
                <a:spcPts val="0"/>
              </a:spcAft>
              <a:buNone/>
            </a:pP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(11+13)/4 or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(11−13)/4</a:t>
            </a:r>
            <a:endParaRPr sz="1300">
              <a:solidFill>
                <a:schemeClr val="dk1"/>
              </a:solidFill>
              <a:latin typeface="Calibri"/>
              <a:ea typeface="Calibri"/>
              <a:cs typeface="Calibri"/>
              <a:sym typeface="Calibri"/>
            </a:endParaRPr>
          </a:p>
          <a:p>
            <a:pPr indent="0" lvl="0" marL="457200" rtl="0" algn="l">
              <a:lnSpc>
                <a:spcPct val="115000"/>
              </a:lnSpc>
              <a:spcBef>
                <a:spcPts val="0"/>
              </a:spcBef>
              <a:spcAft>
                <a:spcPts val="0"/>
              </a:spcAft>
              <a:buNone/>
            </a:pP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24/4 or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−(2/4)</a:t>
            </a:r>
            <a:endParaRPr sz="1300">
              <a:solidFill>
                <a:schemeClr val="dk1"/>
              </a:solidFill>
              <a:latin typeface="Calibri"/>
              <a:ea typeface="Calibri"/>
              <a:cs typeface="Calibri"/>
              <a:sym typeface="Calibri"/>
            </a:endParaRPr>
          </a:p>
          <a:p>
            <a:pPr indent="0" lvl="0" marL="457200" rtl="0" algn="l">
              <a:lnSpc>
                <a:spcPct val="115000"/>
              </a:lnSpc>
              <a:spcBef>
                <a:spcPts val="0"/>
              </a:spcBef>
              <a:spcAft>
                <a:spcPts val="0"/>
              </a:spcAft>
              <a:buNone/>
            </a:pP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6 or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 ½ </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457200" rtl="0" algn="l">
              <a:lnSpc>
                <a:spcPct val="115000"/>
              </a:lnSpc>
              <a:spcBef>
                <a:spcPts val="0"/>
              </a:spcBef>
              <a:spcAft>
                <a:spcPts val="0"/>
              </a:spcAft>
              <a:buNone/>
            </a:pPr>
            <a:r>
              <a:t/>
            </a:r>
            <a:endParaRPr sz="1300">
              <a:solidFill>
                <a:schemeClr val="dk1"/>
              </a:solidFill>
              <a:latin typeface="Calibri"/>
              <a:ea typeface="Calibri"/>
              <a:cs typeface="Calibri"/>
              <a:sym typeface="Calibri"/>
            </a:endParaRPr>
          </a:p>
          <a:p>
            <a:pPr indent="0" lvl="0" marL="457200" rtl="0" algn="l">
              <a:lnSpc>
                <a:spcPct val="115000"/>
              </a:lnSpc>
              <a:spcBef>
                <a:spcPts val="0"/>
              </a:spcBef>
              <a:spcAft>
                <a:spcPts val="0"/>
              </a:spcAft>
              <a:buNone/>
            </a:pPr>
            <a:r>
              <a:rPr lang="en" sz="1300">
                <a:solidFill>
                  <a:schemeClr val="dk1"/>
                </a:solidFill>
                <a:latin typeface="Calibri"/>
                <a:ea typeface="Calibri"/>
                <a:cs typeface="Calibri"/>
                <a:sym typeface="Calibri"/>
              </a:rPr>
              <a:t>To make sure our solutions are indeed correct, we can substitute the solutions back into the original equations and see whether each solution keeps the equation true.</a:t>
            </a:r>
            <a:endParaRPr sz="1300">
              <a:solidFill>
                <a:schemeClr val="dk1"/>
              </a:solidFill>
              <a:latin typeface="Calibri"/>
              <a:ea typeface="Calibri"/>
              <a:cs typeface="Calibri"/>
              <a:sym typeface="Calibri"/>
            </a:endParaRPr>
          </a:p>
          <a:p>
            <a:pPr indent="0" lvl="0" marL="457200" rtl="0" algn="l">
              <a:lnSpc>
                <a:spcPct val="115000"/>
              </a:lnSpc>
              <a:spcBef>
                <a:spcPts val="0"/>
              </a:spcBef>
              <a:spcAft>
                <a:spcPts val="0"/>
              </a:spcAft>
              <a:buNone/>
            </a:pPr>
            <a:r>
              <a:t/>
            </a:r>
            <a:endParaRPr sz="1300">
              <a:solidFill>
                <a:schemeClr val="dk1"/>
              </a:solidFill>
              <a:latin typeface="Calibri"/>
              <a:ea typeface="Calibri"/>
              <a:cs typeface="Calibri"/>
              <a:sym typeface="Calibri"/>
            </a:endParaRPr>
          </a:p>
          <a:p>
            <a:pPr indent="0" lvl="0" marL="457200" rtl="0" algn="l">
              <a:lnSpc>
                <a:spcPct val="115000"/>
              </a:lnSpc>
              <a:spcBef>
                <a:spcPts val="0"/>
              </a:spcBef>
              <a:spcAft>
                <a:spcPts val="0"/>
              </a:spcAft>
              <a:buNone/>
            </a:pPr>
            <a:r>
              <a:rPr lang="en" sz="1300">
                <a:solidFill>
                  <a:schemeClr val="dk1"/>
                </a:solidFill>
                <a:latin typeface="Calibri"/>
                <a:ea typeface="Calibri"/>
                <a:cs typeface="Calibri"/>
                <a:sym typeface="Calibri"/>
              </a:rPr>
              <a:t>Checking 6 as a solution:</a:t>
            </a:r>
            <a:endParaRPr sz="1300">
              <a:solidFill>
                <a:schemeClr val="dk1"/>
              </a:solidFill>
              <a:latin typeface="Calibri"/>
              <a:ea typeface="Calibri"/>
              <a:cs typeface="Calibri"/>
              <a:sym typeface="Calibri"/>
            </a:endParaRPr>
          </a:p>
          <a:p>
            <a:pPr indent="0" lvl="0" marL="457200" rtl="0" algn="l">
              <a:lnSpc>
                <a:spcPct val="115000"/>
              </a:lnSpc>
              <a:spcBef>
                <a:spcPts val="0"/>
              </a:spcBef>
              <a:spcAft>
                <a:spcPts val="0"/>
              </a:spcAft>
              <a:buNone/>
            </a:pPr>
            <a:r>
              <a:rPr lang="en" sz="1300">
                <a:solidFill>
                  <a:schemeClr val="dk1"/>
                </a:solidFill>
                <a:latin typeface="Calibri"/>
                <a:ea typeface="Calibri"/>
                <a:cs typeface="Calibri"/>
                <a:sym typeface="Calibri"/>
              </a:rPr>
              <a:t>2</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− 6 = 11</a:t>
            </a:r>
            <a:r>
              <a:rPr i="1" lang="en" sz="1300">
                <a:solidFill>
                  <a:schemeClr val="dk1"/>
                </a:solidFill>
                <a:latin typeface="Times New Roman"/>
                <a:ea typeface="Times New Roman"/>
                <a:cs typeface="Times New Roman"/>
                <a:sym typeface="Times New Roman"/>
              </a:rPr>
              <a:t>x</a:t>
            </a:r>
            <a:endParaRPr sz="1300">
              <a:solidFill>
                <a:schemeClr val="dk1"/>
              </a:solidFill>
              <a:latin typeface="Calibri"/>
              <a:ea typeface="Calibri"/>
              <a:cs typeface="Calibri"/>
              <a:sym typeface="Calibri"/>
            </a:endParaRPr>
          </a:p>
          <a:p>
            <a:pPr indent="0" lvl="0" marL="457200" rtl="0" algn="l">
              <a:lnSpc>
                <a:spcPct val="115000"/>
              </a:lnSpc>
              <a:spcBef>
                <a:spcPts val="0"/>
              </a:spcBef>
              <a:spcAft>
                <a:spcPts val="0"/>
              </a:spcAft>
              <a:buNone/>
            </a:pPr>
            <a:r>
              <a:rPr lang="en" sz="1300">
                <a:solidFill>
                  <a:schemeClr val="dk1"/>
                </a:solidFill>
                <a:latin typeface="Calibri"/>
                <a:ea typeface="Calibri"/>
                <a:cs typeface="Calibri"/>
                <a:sym typeface="Calibri"/>
              </a:rPr>
              <a:t>2(6)</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− 6 = 11(6)</a:t>
            </a:r>
            <a:endParaRPr sz="1300">
              <a:solidFill>
                <a:schemeClr val="dk1"/>
              </a:solidFill>
              <a:latin typeface="Calibri"/>
              <a:ea typeface="Calibri"/>
              <a:cs typeface="Calibri"/>
              <a:sym typeface="Calibri"/>
            </a:endParaRPr>
          </a:p>
          <a:p>
            <a:pPr indent="0" lvl="0" marL="457200" rtl="0" algn="l">
              <a:lnSpc>
                <a:spcPct val="115000"/>
              </a:lnSpc>
              <a:spcBef>
                <a:spcPts val="0"/>
              </a:spcBef>
              <a:spcAft>
                <a:spcPts val="0"/>
              </a:spcAft>
              <a:buNone/>
            </a:pPr>
            <a:r>
              <a:rPr lang="en" sz="1300">
                <a:solidFill>
                  <a:schemeClr val="dk1"/>
                </a:solidFill>
                <a:latin typeface="Calibri"/>
                <a:ea typeface="Calibri"/>
                <a:cs typeface="Calibri"/>
                <a:sym typeface="Calibri"/>
              </a:rPr>
              <a:t>2(36) − 6 = 66</a:t>
            </a:r>
            <a:endParaRPr sz="1300">
              <a:solidFill>
                <a:schemeClr val="dk1"/>
              </a:solidFill>
              <a:latin typeface="Calibri"/>
              <a:ea typeface="Calibri"/>
              <a:cs typeface="Calibri"/>
              <a:sym typeface="Calibri"/>
            </a:endParaRPr>
          </a:p>
          <a:p>
            <a:pPr indent="0" lvl="0" marL="457200" rtl="0" algn="l">
              <a:lnSpc>
                <a:spcPct val="115000"/>
              </a:lnSpc>
              <a:spcBef>
                <a:spcPts val="0"/>
              </a:spcBef>
              <a:spcAft>
                <a:spcPts val="0"/>
              </a:spcAft>
              <a:buNone/>
            </a:pPr>
            <a:r>
              <a:rPr lang="en" sz="1300">
                <a:solidFill>
                  <a:schemeClr val="dk1"/>
                </a:solidFill>
                <a:latin typeface="Calibri"/>
                <a:ea typeface="Calibri"/>
                <a:cs typeface="Calibri"/>
                <a:sym typeface="Calibri"/>
              </a:rPr>
              <a:t>72 − 6 = 66</a:t>
            </a:r>
            <a:endParaRPr sz="1300">
              <a:solidFill>
                <a:schemeClr val="dk1"/>
              </a:solidFill>
              <a:latin typeface="Calibri"/>
              <a:ea typeface="Calibri"/>
              <a:cs typeface="Calibri"/>
              <a:sym typeface="Calibri"/>
            </a:endParaRPr>
          </a:p>
          <a:p>
            <a:pPr indent="0" lvl="0" marL="457200" rtl="0" algn="l">
              <a:lnSpc>
                <a:spcPct val="115000"/>
              </a:lnSpc>
              <a:spcBef>
                <a:spcPts val="0"/>
              </a:spcBef>
              <a:spcAft>
                <a:spcPts val="0"/>
              </a:spcAft>
              <a:buNone/>
            </a:pPr>
            <a:r>
              <a:rPr lang="en" sz="1300">
                <a:solidFill>
                  <a:schemeClr val="dk1"/>
                </a:solidFill>
                <a:latin typeface="Calibri"/>
                <a:ea typeface="Calibri"/>
                <a:cs typeface="Calibri"/>
                <a:sym typeface="Calibri"/>
              </a:rPr>
              <a:t>66 = 66✓</a:t>
            </a:r>
            <a:endParaRPr sz="1300">
              <a:solidFill>
                <a:schemeClr val="dk1"/>
              </a:solidFill>
              <a:latin typeface="Calibri"/>
              <a:ea typeface="Calibri"/>
              <a:cs typeface="Calibri"/>
              <a:sym typeface="Calibri"/>
            </a:endParaRPr>
          </a:p>
          <a:p>
            <a:pPr indent="0" lvl="0" marL="457200" rtl="0" algn="l">
              <a:lnSpc>
                <a:spcPct val="115000"/>
              </a:lnSpc>
              <a:spcBef>
                <a:spcPts val="0"/>
              </a:spcBef>
              <a:spcAft>
                <a:spcPts val="0"/>
              </a:spcAft>
              <a:buNone/>
            </a:pPr>
            <a:r>
              <a:t/>
            </a:r>
            <a:endParaRPr sz="1300">
              <a:solidFill>
                <a:schemeClr val="dk1"/>
              </a:solidFill>
              <a:latin typeface="Calibri"/>
              <a:ea typeface="Calibri"/>
              <a:cs typeface="Calibri"/>
              <a:sym typeface="Calibri"/>
            </a:endParaRPr>
          </a:p>
          <a:p>
            <a:pPr indent="0" lvl="0" marL="457200" rtl="0" algn="l">
              <a:lnSpc>
                <a:spcPct val="115000"/>
              </a:lnSpc>
              <a:spcBef>
                <a:spcPts val="0"/>
              </a:spcBef>
              <a:spcAft>
                <a:spcPts val="0"/>
              </a:spcAft>
              <a:buNone/>
            </a:pPr>
            <a:r>
              <a:rPr lang="en" sz="1300">
                <a:solidFill>
                  <a:schemeClr val="dk1"/>
                </a:solidFill>
                <a:latin typeface="Calibri"/>
                <a:ea typeface="Calibri"/>
                <a:cs typeface="Calibri"/>
                <a:sym typeface="Calibri"/>
              </a:rPr>
              <a:t>Checking −12 as a solution:</a:t>
            </a:r>
            <a:endParaRPr sz="1300">
              <a:solidFill>
                <a:schemeClr val="dk1"/>
              </a:solidFill>
              <a:latin typeface="Calibri"/>
              <a:ea typeface="Calibri"/>
              <a:cs typeface="Calibri"/>
              <a:sym typeface="Calibri"/>
            </a:endParaRPr>
          </a:p>
          <a:p>
            <a:pPr indent="0" lvl="0" marL="457200" rtl="0" algn="l">
              <a:lnSpc>
                <a:spcPct val="115000"/>
              </a:lnSpc>
              <a:spcBef>
                <a:spcPts val="0"/>
              </a:spcBef>
              <a:spcAft>
                <a:spcPts val="0"/>
              </a:spcAft>
              <a:buNone/>
            </a:pPr>
            <a:r>
              <a:rPr lang="en" sz="1300">
                <a:solidFill>
                  <a:schemeClr val="dk1"/>
                </a:solidFill>
                <a:latin typeface="Calibri"/>
                <a:ea typeface="Calibri"/>
                <a:cs typeface="Calibri"/>
                <a:sym typeface="Calibri"/>
              </a:rPr>
              <a:t>2</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− 6 = 11</a:t>
            </a:r>
            <a:r>
              <a:rPr i="1" lang="en" sz="1300">
                <a:solidFill>
                  <a:schemeClr val="dk1"/>
                </a:solidFill>
                <a:latin typeface="Times New Roman"/>
                <a:ea typeface="Times New Roman"/>
                <a:cs typeface="Times New Roman"/>
                <a:sym typeface="Times New Roman"/>
              </a:rPr>
              <a:t>x</a:t>
            </a:r>
            <a:endParaRPr sz="1300">
              <a:solidFill>
                <a:schemeClr val="dk1"/>
              </a:solidFill>
              <a:latin typeface="Calibri"/>
              <a:ea typeface="Calibri"/>
              <a:cs typeface="Calibri"/>
              <a:sym typeface="Calibri"/>
            </a:endParaRPr>
          </a:p>
          <a:p>
            <a:pPr indent="0" lvl="0" marL="457200" rtl="0" algn="l">
              <a:lnSpc>
                <a:spcPct val="115000"/>
              </a:lnSpc>
              <a:spcBef>
                <a:spcPts val="0"/>
              </a:spcBef>
              <a:spcAft>
                <a:spcPts val="0"/>
              </a:spcAft>
              <a:buNone/>
            </a:pPr>
            <a:r>
              <a:rPr lang="en" sz="1300">
                <a:solidFill>
                  <a:schemeClr val="dk1"/>
                </a:solidFill>
                <a:latin typeface="Calibri"/>
                <a:ea typeface="Calibri"/>
                <a:cs typeface="Calibri"/>
                <a:sym typeface="Calibri"/>
              </a:rPr>
              <a:t>2(−½ )</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− 6 = 11(−½ )</a:t>
            </a:r>
            <a:endParaRPr sz="1300">
              <a:solidFill>
                <a:schemeClr val="dk1"/>
              </a:solidFill>
              <a:latin typeface="Calibri"/>
              <a:ea typeface="Calibri"/>
              <a:cs typeface="Calibri"/>
              <a:sym typeface="Calibri"/>
            </a:endParaRPr>
          </a:p>
          <a:p>
            <a:pPr indent="0" lvl="0" marL="457200" rtl="0" algn="l">
              <a:lnSpc>
                <a:spcPct val="115000"/>
              </a:lnSpc>
              <a:spcBef>
                <a:spcPts val="0"/>
              </a:spcBef>
              <a:spcAft>
                <a:spcPts val="0"/>
              </a:spcAft>
              <a:buNone/>
            </a:pPr>
            <a:r>
              <a:rPr lang="en" sz="1300">
                <a:solidFill>
                  <a:schemeClr val="dk1"/>
                </a:solidFill>
                <a:latin typeface="Calibri"/>
                <a:ea typeface="Calibri"/>
                <a:cs typeface="Calibri"/>
                <a:sym typeface="Calibri"/>
              </a:rPr>
              <a:t>2(¼) − 6 = −(11/2)</a:t>
            </a:r>
            <a:endParaRPr sz="1300">
              <a:solidFill>
                <a:schemeClr val="dk1"/>
              </a:solidFill>
              <a:latin typeface="Calibri"/>
              <a:ea typeface="Calibri"/>
              <a:cs typeface="Calibri"/>
              <a:sym typeface="Calibri"/>
            </a:endParaRPr>
          </a:p>
          <a:p>
            <a:pPr indent="0" lvl="0" marL="457200" rtl="0" algn="l">
              <a:lnSpc>
                <a:spcPct val="115000"/>
              </a:lnSpc>
              <a:spcBef>
                <a:spcPts val="0"/>
              </a:spcBef>
              <a:spcAft>
                <a:spcPts val="0"/>
              </a:spcAft>
              <a:buNone/>
            </a:pPr>
            <a:r>
              <a:rPr lang="en" sz="1300">
                <a:solidFill>
                  <a:schemeClr val="dk1"/>
                </a:solidFill>
                <a:latin typeface="Calibri"/>
                <a:ea typeface="Calibri"/>
                <a:cs typeface="Calibri"/>
                <a:sym typeface="Calibri"/>
              </a:rPr>
              <a:t>½ − 6 = −5½ </a:t>
            </a:r>
            <a:endParaRPr sz="1300">
              <a:solidFill>
                <a:schemeClr val="dk1"/>
              </a:solidFill>
              <a:latin typeface="Calibri"/>
              <a:ea typeface="Calibri"/>
              <a:cs typeface="Calibri"/>
              <a:sym typeface="Calibri"/>
            </a:endParaRPr>
          </a:p>
          <a:p>
            <a:pPr indent="0" lvl="0" marL="457200" rtl="0" algn="l">
              <a:lnSpc>
                <a:spcPct val="115000"/>
              </a:lnSpc>
              <a:spcBef>
                <a:spcPts val="0"/>
              </a:spcBef>
              <a:spcAft>
                <a:spcPts val="0"/>
              </a:spcAft>
              <a:buNone/>
            </a:pPr>
            <a:r>
              <a:rPr lang="en" sz="1300">
                <a:solidFill>
                  <a:schemeClr val="dk1"/>
                </a:solidFill>
                <a:latin typeface="Calibri"/>
                <a:ea typeface="Calibri"/>
                <a:cs typeface="Calibri"/>
                <a:sym typeface="Calibri"/>
              </a:rPr>
              <a:t>−5½ =−5½ ✓</a:t>
            </a:r>
            <a:endParaRPr sz="1300">
              <a:solidFill>
                <a:schemeClr val="dk1"/>
              </a:solidFill>
              <a:latin typeface="Calibri"/>
              <a:ea typeface="Calibri"/>
              <a:cs typeface="Calibri"/>
              <a:sym typeface="Calibri"/>
            </a:endParaRPr>
          </a:p>
          <a:p>
            <a:pPr indent="0" lvl="0" marL="457200" rtl="0" algn="l">
              <a:lnSpc>
                <a:spcPct val="115000"/>
              </a:lnSpc>
              <a:spcBef>
                <a:spcPts val="0"/>
              </a:spcBef>
              <a:spcAft>
                <a:spcPts val="0"/>
              </a:spcAft>
              <a:buNone/>
            </a:pPr>
            <a:r>
              <a:t/>
            </a:r>
            <a:endParaRPr sz="1300">
              <a:solidFill>
                <a:schemeClr val="dk1"/>
              </a:solidFill>
              <a:latin typeface="Calibri"/>
              <a:ea typeface="Calibri"/>
              <a:cs typeface="Calibri"/>
              <a:sym typeface="Calibri"/>
            </a:endParaRPr>
          </a:p>
          <a:p>
            <a:pPr indent="0" lvl="0" marL="457200" rtl="0" algn="l">
              <a:lnSpc>
                <a:spcPct val="115000"/>
              </a:lnSpc>
              <a:spcBef>
                <a:spcPts val="0"/>
              </a:spcBef>
              <a:spcAft>
                <a:spcPts val="0"/>
              </a:spcAft>
              <a:buNone/>
            </a:pPr>
            <a:r>
              <a:rPr lang="en" sz="1300">
                <a:solidFill>
                  <a:schemeClr val="dk1"/>
                </a:solidFill>
                <a:latin typeface="Calibri"/>
                <a:ea typeface="Calibri"/>
                <a:cs typeface="Calibri"/>
                <a:sym typeface="Calibri"/>
              </a:rPr>
              <a:t>We can also graph the equation </a:t>
            </a:r>
            <a:r>
              <a:rPr i="1" lang="en" sz="1300">
                <a:solidFill>
                  <a:schemeClr val="dk1"/>
                </a:solidFill>
                <a:latin typeface="Times New Roman"/>
                <a:ea typeface="Times New Roman"/>
                <a:cs typeface="Times New Roman"/>
                <a:sym typeface="Times New Roman"/>
              </a:rPr>
              <a:t>y </a:t>
            </a:r>
            <a:r>
              <a:rPr lang="en" sz="1300">
                <a:solidFill>
                  <a:schemeClr val="dk1"/>
                </a:solidFill>
                <a:latin typeface="Calibri"/>
                <a:ea typeface="Calibri"/>
                <a:cs typeface="Calibri"/>
                <a:sym typeface="Calibri"/>
              </a:rPr>
              <a:t>= 2</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− 11</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− 6 and find its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-intercepts to see whether our solutions to</a:t>
            </a:r>
            <a:endParaRPr sz="1300">
              <a:solidFill>
                <a:schemeClr val="dk1"/>
              </a:solidFill>
              <a:latin typeface="Calibri"/>
              <a:ea typeface="Calibri"/>
              <a:cs typeface="Calibri"/>
              <a:sym typeface="Calibri"/>
            </a:endParaRPr>
          </a:p>
          <a:p>
            <a:pPr indent="0" lvl="0" marL="457200" rtl="0" algn="l">
              <a:lnSpc>
                <a:spcPct val="115000"/>
              </a:lnSpc>
              <a:spcBef>
                <a:spcPts val="0"/>
              </a:spcBef>
              <a:spcAft>
                <a:spcPts val="0"/>
              </a:spcAft>
              <a:buNone/>
            </a:pPr>
            <a:r>
              <a:rPr lang="en" sz="1300">
                <a:solidFill>
                  <a:schemeClr val="dk1"/>
                </a:solidFill>
                <a:latin typeface="Calibri"/>
                <a:ea typeface="Calibri"/>
                <a:cs typeface="Calibri"/>
                <a:sym typeface="Calibri"/>
              </a:rPr>
              <a:t>2</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− 11</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− 6 = 0 are accurate (or close to accurate).</a:t>
            </a:r>
            <a:endParaRPr sz="1300">
              <a:solidFill>
                <a:schemeClr val="dk1"/>
              </a:solidFill>
              <a:latin typeface="Calibri"/>
              <a:ea typeface="Calibri"/>
              <a:cs typeface="Calibri"/>
              <a:sym typeface="Calibri"/>
            </a:endParaRPr>
          </a:p>
          <a:p>
            <a:pPr indent="0" lvl="0" marL="457200" rtl="0" algn="l">
              <a:lnSpc>
                <a:spcPct val="115000"/>
              </a:lnSpc>
              <a:spcBef>
                <a:spcPts val="0"/>
              </a:spcBef>
              <a:spcAft>
                <a:spcPts val="0"/>
              </a:spcAft>
              <a:buNone/>
            </a:pPr>
            <a:r>
              <a:rPr lang="en" sz="1300">
                <a:solidFill>
                  <a:schemeClr val="dk1"/>
                </a:solidFill>
                <a:latin typeface="Calibri"/>
                <a:ea typeface="Calibri"/>
                <a:cs typeface="Calibri"/>
                <a:sym typeface="Calibri"/>
              </a:rPr>
              <a:t>Link to Desmos graph: </a:t>
            </a:r>
            <a:r>
              <a:rPr lang="en" sz="1300" u="sng">
                <a:solidFill>
                  <a:schemeClr val="hlink"/>
                </a:solidFill>
                <a:latin typeface="Calibri"/>
                <a:ea typeface="Calibri"/>
                <a:cs typeface="Calibri"/>
                <a:sym typeface="Calibri"/>
                <a:hlinkClick r:id="rId2"/>
              </a:rPr>
              <a:t>https://www.desmos.com/calculator/yddcyercpi</a:t>
            </a:r>
            <a:endParaRPr sz="1300">
              <a:solidFill>
                <a:schemeClr val="dk1"/>
              </a:solidFill>
              <a:latin typeface="Calibri"/>
              <a:ea typeface="Calibri"/>
              <a:cs typeface="Calibri"/>
              <a:sym typeface="Calibri"/>
            </a:endParaRPr>
          </a:p>
          <a:p>
            <a:pPr indent="0" lvl="0" marL="457200" rtl="0" algn="l">
              <a:lnSpc>
                <a:spcPct val="115000"/>
              </a:lnSpc>
              <a:spcBef>
                <a:spcPts val="0"/>
              </a:spcBef>
              <a:spcAft>
                <a:spcPts val="0"/>
              </a:spcAft>
              <a:buNone/>
            </a:pPr>
            <a:r>
              <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i="1" sz="1300">
              <a:solidFill>
                <a:schemeClr val="dk1"/>
              </a:solidFill>
              <a:latin typeface="Calibri"/>
              <a:ea typeface="Calibri"/>
              <a:cs typeface="Calibri"/>
              <a:sym typeface="Calibri"/>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 name="Shape 239"/>
        <p:cNvGrpSpPr/>
        <p:nvPr/>
      </p:nvGrpSpPr>
      <p:grpSpPr>
        <a:xfrm>
          <a:off x="0" y="0"/>
          <a:ext cx="0" cy="0"/>
          <a:chOff x="0" y="0"/>
          <a:chExt cx="0" cy="0"/>
        </a:xfrm>
      </p:grpSpPr>
      <p:sp>
        <p:nvSpPr>
          <p:cNvPr id="240" name="Google Shape;240;g39c39c74e23_0_1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1" name="Google Shape;241;g39c39c74e23_0_1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g34e020773c1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8" name="Google Shape;248;g34e020773c1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Support for English Language Learners: </a:t>
            </a:r>
            <a:r>
              <a:rPr b="1" lang="en" sz="1300">
                <a:solidFill>
                  <a:schemeClr val="dk1"/>
                </a:solidFill>
                <a:latin typeface="Calibri"/>
                <a:ea typeface="Calibri"/>
                <a:cs typeface="Calibri"/>
                <a:sym typeface="Calibri"/>
              </a:rPr>
              <a:t>MLR 7 Compare and Connect: Representing, Conversing</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Use this routine to prepare students for the whole-class discussion. At the appropriate time, invite students to create a visual display showing their two strategies and calculations for the first question involving the height of the pumpkin after launch. Allow students time to quietly circulate and analyze the strategies in at least two other displays in the room. Give students quiet think time to consider what is the same and what is different. Next, ask students to find a partner to discuss what they noticed. Listen for and amplify observations that highlight advantages and disadvantages to each method. This will help students make connections between different methods for solving quadratic equations.</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Design Principle(s): Optimize output; Cultivate conversation</a:t>
            </a:r>
            <a:endParaRPr i="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Learn more about this routine </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u="sng">
                <a:solidFill>
                  <a:srgbClr val="2200CC"/>
                </a:solidFill>
                <a:latin typeface="Calibri"/>
                <a:ea typeface="Calibri"/>
                <a:cs typeface="Calibri"/>
                <a:sym typeface="Calibri"/>
                <a:hlinkClick r:id="rId2">
                  <a:extLst>
                    <a:ext uri="{A12FA001-AC4F-418D-AE19-62706E023703}">
                      <ahyp:hlinkClr val="tx"/>
                    </a:ext>
                  </a:extLst>
                </a:hlinkClick>
              </a:rPr>
              <a:t>View the instructional video</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and</a:t>
            </a:r>
            <a:r>
              <a:rPr lang="en" sz="1300">
                <a:solidFill>
                  <a:srgbClr val="1D2125"/>
                </a:solidFill>
                <a:latin typeface="Calibri"/>
                <a:ea typeface="Calibri"/>
                <a:cs typeface="Calibri"/>
                <a:sym typeface="Calibri"/>
              </a:rPr>
              <a:t> </a:t>
            </a:r>
            <a:r>
              <a:rPr lang="en" sz="1300" u="sng">
                <a:solidFill>
                  <a:srgbClr val="1155CC"/>
                </a:solidFill>
                <a:latin typeface="Calibri"/>
                <a:ea typeface="Calibri"/>
                <a:cs typeface="Calibri"/>
                <a:sym typeface="Calibri"/>
                <a:hlinkClick r:id="rId3">
                  <a:extLst>
                    <a:ext uri="{A12FA001-AC4F-418D-AE19-62706E023703}">
                      <ahyp:hlinkClr val="tx"/>
                    </a:ext>
                  </a:extLst>
                </a:hlinkClick>
              </a:rPr>
              <a:t>follow along with the materials</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to assist you with learning this routine.</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Provide support for students</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u="sng">
                <a:solidFill>
                  <a:srgbClr val="1155CC"/>
                </a:solidFill>
                <a:latin typeface="Calibri"/>
                <a:ea typeface="Calibri"/>
                <a:cs typeface="Calibri"/>
                <a:sym typeface="Calibri"/>
                <a:hlinkClick r:id="rId4">
                  <a:extLst>
                    <a:ext uri="{A12FA001-AC4F-418D-AE19-62706E023703}">
                      <ahyp:hlinkClr val="tx"/>
                    </a:ext>
                  </a:extLst>
                </a:hlinkClick>
              </a:rPr>
              <a:t>Distribute graphic organizers</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to the students to assist them with participating in this routine.</a:t>
            </a:r>
            <a:endParaRPr sz="1300">
              <a:solidFill>
                <a:schemeClr val="dk1"/>
              </a:solidFill>
              <a:latin typeface="Calibri"/>
              <a:ea typeface="Calibri"/>
              <a:cs typeface="Calibri"/>
              <a:sym typeface="Calibri"/>
            </a:endParaRPr>
          </a:p>
          <a:p>
            <a:pPr indent="0" lvl="0" marL="0" rtl="0" algn="l">
              <a:spcBef>
                <a:spcPts val="300"/>
              </a:spcBef>
              <a:spcAft>
                <a:spcPts val="0"/>
              </a:spcAft>
              <a:buNone/>
            </a:pPr>
            <a:r>
              <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t/>
            </a:r>
            <a:endParaRPr i="1" sz="1300">
              <a:solidFill>
                <a:schemeClr val="dk1"/>
              </a:solidFill>
              <a:latin typeface="Calibri"/>
              <a:ea typeface="Calibri"/>
              <a:cs typeface="Calibri"/>
              <a:sym typeface="Calibri"/>
            </a:endParaRPr>
          </a:p>
          <a:p>
            <a:pPr indent="0" lvl="0" marL="0" rtl="0" algn="l">
              <a:spcBef>
                <a:spcPts val="120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 name="Shape 256"/>
        <p:cNvGrpSpPr/>
        <p:nvPr/>
      </p:nvGrpSpPr>
      <p:grpSpPr>
        <a:xfrm>
          <a:off x="0" y="0"/>
          <a:ext cx="0" cy="0"/>
          <a:chOff x="0" y="0"/>
          <a:chExt cx="0" cy="0"/>
        </a:xfrm>
      </p:grpSpPr>
      <p:sp>
        <p:nvSpPr>
          <p:cNvPr id="257" name="Google Shape;257;g351b4548e97_0_1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8" name="Google Shape;258;g351b4548e97_0_1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activity offers additional support and an extension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English language learners 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students looking for an extra challenge, be sure to review the </a:t>
            </a:r>
            <a:r>
              <a:rPr lang="en" sz="1300" u="sng">
                <a:solidFill>
                  <a:schemeClr val="hlink"/>
                </a:solidFill>
                <a:latin typeface="Calibri"/>
                <a:ea typeface="Calibri"/>
                <a:cs typeface="Calibri"/>
                <a:sym typeface="Calibri"/>
                <a:hlinkClick action="ppaction://hlinksldjump" r:id="rId3"/>
              </a:rPr>
              <a:t>Extending Your Thinking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(15 minutes)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Earlier, students identified common mistakes when using the quadratic formula. In this activity, students check solutions to a quadratic equation and recognize that there are multiple valid ways to verify solutions.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Students may verify solutions to 2 + 30</a:t>
            </a:r>
            <a:r>
              <a:rPr i="1" lang="en" sz="1300">
                <a:solidFill>
                  <a:schemeClr val="dk1"/>
                </a:solidFill>
                <a:latin typeface="Times New Roman"/>
                <a:ea typeface="Times New Roman"/>
                <a:cs typeface="Times New Roman"/>
                <a:sym typeface="Times New Roman"/>
              </a:rPr>
              <a:t>t </a:t>
            </a:r>
            <a:r>
              <a:rPr lang="en" sz="1300">
                <a:solidFill>
                  <a:schemeClr val="dk1"/>
                </a:solidFill>
                <a:latin typeface="Calibri"/>
                <a:ea typeface="Calibri"/>
                <a:cs typeface="Calibri"/>
                <a:sym typeface="Calibri"/>
              </a:rPr>
              <a:t>− 5</a:t>
            </a:r>
            <a:r>
              <a:rPr i="1" lang="en" sz="1300">
                <a:solidFill>
                  <a:schemeClr val="dk1"/>
                </a:solidFill>
                <a:latin typeface="Times New Roman"/>
                <a:ea typeface="Times New Roman"/>
                <a:cs typeface="Times New Roman"/>
                <a:sym typeface="Times New Roman"/>
              </a:rPr>
              <a:t>t</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47 by:</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Using a different algebraic method (factoring, completing the square, or the quadratic formula) and comparing results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Substituting the solutions back into the equation to confirm it is true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Graphing </a:t>
            </a:r>
            <a:r>
              <a:rPr i="1" lang="en" sz="1300">
                <a:solidFill>
                  <a:schemeClr val="dk1"/>
                </a:solidFill>
                <a:latin typeface="Times New Roman"/>
                <a:ea typeface="Times New Roman"/>
                <a:cs typeface="Times New Roman"/>
                <a:sym typeface="Times New Roman"/>
              </a:rPr>
              <a:t>y </a:t>
            </a:r>
            <a:r>
              <a:rPr lang="en" sz="1300">
                <a:solidFill>
                  <a:schemeClr val="dk1"/>
                </a:solidFill>
                <a:latin typeface="Calibri"/>
                <a:ea typeface="Calibri"/>
                <a:cs typeface="Calibri"/>
                <a:sym typeface="Calibri"/>
              </a:rPr>
              <a:t>= 2 + 30</a:t>
            </a:r>
            <a:r>
              <a:rPr i="1" lang="en" sz="1300">
                <a:solidFill>
                  <a:schemeClr val="dk1"/>
                </a:solidFill>
                <a:latin typeface="Times New Roman"/>
                <a:ea typeface="Times New Roman"/>
                <a:cs typeface="Times New Roman"/>
                <a:sym typeface="Times New Roman"/>
              </a:rPr>
              <a:t>t </a:t>
            </a:r>
            <a:r>
              <a:rPr lang="en" sz="1300">
                <a:solidFill>
                  <a:schemeClr val="dk1"/>
                </a:solidFill>
                <a:latin typeface="Calibri"/>
                <a:ea typeface="Calibri"/>
                <a:cs typeface="Calibri"/>
                <a:sym typeface="Calibri"/>
              </a:rPr>
              <a:t>− 5</a:t>
            </a:r>
            <a:r>
              <a:rPr i="1" lang="en" sz="1300">
                <a:solidFill>
                  <a:schemeClr val="dk1"/>
                </a:solidFill>
                <a:latin typeface="Times New Roman"/>
                <a:ea typeface="Times New Roman"/>
                <a:cs typeface="Times New Roman"/>
                <a:sym typeface="Times New Roman"/>
              </a:rPr>
              <a:t>t</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and 𝑦 = 47 and checking the intersection points.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Graphing </a:t>
            </a:r>
            <a:r>
              <a:rPr i="1" lang="en" sz="1300">
                <a:solidFill>
                  <a:schemeClr val="dk1"/>
                </a:solidFill>
                <a:latin typeface="Times New Roman"/>
                <a:ea typeface="Times New Roman"/>
                <a:cs typeface="Times New Roman"/>
                <a:sym typeface="Times New Roman"/>
              </a:rPr>
              <a:t>y </a:t>
            </a:r>
            <a:r>
              <a:rPr lang="en" sz="1300">
                <a:solidFill>
                  <a:schemeClr val="dk1"/>
                </a:solidFill>
                <a:latin typeface="Calibri"/>
                <a:ea typeface="Calibri"/>
                <a:cs typeface="Calibri"/>
                <a:sym typeface="Calibri"/>
              </a:rPr>
              <a:t>= −45 + 30</a:t>
            </a:r>
            <a:r>
              <a:rPr i="1" lang="en" sz="1300">
                <a:solidFill>
                  <a:schemeClr val="dk1"/>
                </a:solidFill>
                <a:latin typeface="Times New Roman"/>
                <a:ea typeface="Times New Roman"/>
                <a:cs typeface="Times New Roman"/>
                <a:sym typeface="Times New Roman"/>
              </a:rPr>
              <a:t>t </a:t>
            </a:r>
            <a:r>
              <a:rPr lang="en" sz="1300">
                <a:solidFill>
                  <a:schemeClr val="dk1"/>
                </a:solidFill>
                <a:latin typeface="Calibri"/>
                <a:ea typeface="Calibri"/>
                <a:cs typeface="Calibri"/>
                <a:sym typeface="Calibri"/>
              </a:rPr>
              <a:t>− 5</a:t>
            </a:r>
            <a:r>
              <a:rPr i="1" lang="en" sz="1300">
                <a:solidFill>
                  <a:schemeClr val="dk1"/>
                </a:solidFill>
                <a:latin typeface="Times New Roman"/>
                <a:ea typeface="Times New Roman"/>
                <a:cs typeface="Times New Roman"/>
                <a:sym typeface="Times New Roman"/>
              </a:rPr>
              <a:t>t</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and checking the x-intercepts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Select students who use different methods to share. Algebraic methods are exact but error-prone, while graphing is faster but may give approximate solutions. Providing calculators and graphing tools supports strategic tool choice.</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311150" lvl="0" marL="457200" rtl="0" algn="l">
              <a:lnSpc>
                <a:spcPct val="115000"/>
              </a:lnSpc>
              <a:spcBef>
                <a:spcPts val="120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Keep students in groups of two. Ask students to think quietly about each question before conferring with their partner. Encourage partners to consider different ways of checking their solutions.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If time is limited, consider asking half of the class to answer the first question and the other half to answer the second question.</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Provide access to calculators for numerical computations and to graphing technology, in case requested for solution checking.</a:t>
            </a:r>
            <a:endParaRPr sz="1300">
              <a:solidFill>
                <a:schemeClr val="dk1"/>
              </a:solidFill>
              <a:latin typeface="Calibri"/>
              <a:ea typeface="Calibri"/>
              <a:cs typeface="Calibri"/>
              <a:sym typeface="Calibri"/>
            </a:endParaRPr>
          </a:p>
          <a:p>
            <a:pPr indent="0" lvl="0" marL="0" rtl="0" algn="l">
              <a:spcBef>
                <a:spcPts val="120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a:t>
            </a:r>
            <a:endParaRPr b="1" sz="1300">
              <a:solidFill>
                <a:schemeClr val="dk1"/>
              </a:solidFill>
              <a:latin typeface="Calibri"/>
              <a:ea typeface="Calibri"/>
              <a:cs typeface="Calibri"/>
              <a:sym typeface="Calibri"/>
            </a:endParaRPr>
          </a:p>
          <a:p>
            <a:pPr indent="-311150" lvl="0" marL="457200" rtl="0" algn="l">
              <a:lnSpc>
                <a:spcPct val="115000"/>
              </a:lnSpc>
              <a:spcBef>
                <a:spcPts val="120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3, The pumpkin reached a maximum height of 47 meters 3 seconds after launch.</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lphaLcPeriod"/>
            </a:pPr>
            <a:r>
              <a:rPr i="1" lang="en" sz="1300">
                <a:solidFill>
                  <a:schemeClr val="dk1"/>
                </a:solidFill>
                <a:latin typeface="Times New Roman"/>
                <a:ea typeface="Times New Roman"/>
                <a:cs typeface="Times New Roman"/>
                <a:sym typeface="Times New Roman"/>
              </a:rPr>
              <a:t>h</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t</a:t>
            </a:r>
            <a:r>
              <a:rPr lang="en" sz="1300">
                <a:solidFill>
                  <a:schemeClr val="dk1"/>
                </a:solidFill>
                <a:latin typeface="Calibri"/>
                <a:ea typeface="Calibri"/>
                <a:cs typeface="Calibri"/>
                <a:sym typeface="Calibri"/>
              </a:rPr>
              <a:t>) = −5</a:t>
            </a:r>
            <a:r>
              <a:rPr i="1" lang="en" sz="1300">
                <a:solidFill>
                  <a:schemeClr val="dk1"/>
                </a:solidFill>
                <a:latin typeface="Times New Roman"/>
                <a:ea typeface="Times New Roman"/>
                <a:cs typeface="Times New Roman"/>
                <a:sym typeface="Times New Roman"/>
              </a:rPr>
              <a:t>t</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+ 30</a:t>
            </a:r>
            <a:r>
              <a:rPr i="1" lang="en" sz="1300">
                <a:solidFill>
                  <a:schemeClr val="dk1"/>
                </a:solidFill>
                <a:latin typeface="Times New Roman"/>
                <a:ea typeface="Times New Roman"/>
                <a:cs typeface="Times New Roman"/>
                <a:sym typeface="Times New Roman"/>
              </a:rPr>
              <a:t>t </a:t>
            </a:r>
            <a:r>
              <a:rPr lang="en" sz="1300">
                <a:solidFill>
                  <a:schemeClr val="dk1"/>
                </a:solidFill>
                <a:latin typeface="Calibri"/>
                <a:ea typeface="Calibri"/>
                <a:cs typeface="Calibri"/>
                <a:sym typeface="Calibri"/>
              </a:rPr>
              <a:t>+ 2 </a:t>
            </a:r>
            <a:endParaRPr sz="1300">
              <a:solidFill>
                <a:schemeClr val="dk1"/>
              </a:solidFill>
              <a:latin typeface="Calibri"/>
              <a:ea typeface="Calibri"/>
              <a:cs typeface="Calibri"/>
              <a:sym typeface="Calibri"/>
            </a:endParaRPr>
          </a:p>
          <a:p>
            <a:pPr indent="0" lvl="0" marL="457200" rtl="0" algn="l">
              <a:lnSpc>
                <a:spcPct val="115000"/>
              </a:lnSpc>
              <a:spcBef>
                <a:spcPts val="0"/>
              </a:spcBef>
              <a:spcAft>
                <a:spcPts val="0"/>
              </a:spcAft>
              <a:buNone/>
            </a:pPr>
            <a:r>
              <a:rPr lang="en" sz="1300">
                <a:solidFill>
                  <a:schemeClr val="dk1"/>
                </a:solidFill>
                <a:latin typeface="Calibri"/>
                <a:ea typeface="Calibri"/>
                <a:cs typeface="Calibri"/>
                <a:sym typeface="Calibri"/>
              </a:rPr>
              <a:t>−5</a:t>
            </a:r>
            <a:r>
              <a:rPr i="1" lang="en" sz="1300">
                <a:solidFill>
                  <a:schemeClr val="dk1"/>
                </a:solidFill>
                <a:latin typeface="Times New Roman"/>
                <a:ea typeface="Times New Roman"/>
                <a:cs typeface="Times New Roman"/>
                <a:sym typeface="Times New Roman"/>
              </a:rPr>
              <a:t>t</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+ 30</a:t>
            </a:r>
            <a:r>
              <a:rPr i="1" lang="en" sz="1300">
                <a:solidFill>
                  <a:schemeClr val="dk1"/>
                </a:solidFill>
                <a:latin typeface="Times New Roman"/>
                <a:ea typeface="Times New Roman"/>
                <a:cs typeface="Times New Roman"/>
                <a:sym typeface="Times New Roman"/>
              </a:rPr>
              <a:t>t </a:t>
            </a:r>
            <a:r>
              <a:rPr lang="en" sz="1300">
                <a:solidFill>
                  <a:schemeClr val="dk1"/>
                </a:solidFill>
                <a:latin typeface="Calibri"/>
                <a:ea typeface="Calibri"/>
                <a:cs typeface="Calibri"/>
                <a:sym typeface="Calibri"/>
              </a:rPr>
              <a:t>+ 2 = 47 −5</a:t>
            </a:r>
            <a:r>
              <a:rPr i="1" lang="en" sz="1300">
                <a:solidFill>
                  <a:schemeClr val="dk1"/>
                </a:solidFill>
                <a:latin typeface="Times New Roman"/>
                <a:ea typeface="Times New Roman"/>
                <a:cs typeface="Times New Roman"/>
                <a:sym typeface="Times New Roman"/>
              </a:rPr>
              <a:t>t</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+ 30</a:t>
            </a:r>
            <a:r>
              <a:rPr i="1" lang="en" sz="1300">
                <a:solidFill>
                  <a:schemeClr val="dk1"/>
                </a:solidFill>
                <a:latin typeface="Times New Roman"/>
                <a:ea typeface="Times New Roman"/>
                <a:cs typeface="Times New Roman"/>
                <a:sym typeface="Times New Roman"/>
              </a:rPr>
              <a:t>t </a:t>
            </a:r>
            <a:r>
              <a:rPr lang="en" sz="1300">
                <a:solidFill>
                  <a:schemeClr val="dk1"/>
                </a:solidFill>
                <a:latin typeface="Calibri"/>
                <a:ea typeface="Calibri"/>
                <a:cs typeface="Calibri"/>
                <a:sym typeface="Calibri"/>
              </a:rPr>
              <a:t>− 45 = 0a = −5, b = 30 , c = −45</a:t>
            </a:r>
            <a:endParaRPr sz="1300">
              <a:solidFill>
                <a:schemeClr val="dk1"/>
              </a:solidFill>
              <a:latin typeface="Calibri"/>
              <a:ea typeface="Calibri"/>
              <a:cs typeface="Calibri"/>
              <a:sym typeface="Calibri"/>
            </a:endParaRPr>
          </a:p>
          <a:p>
            <a:pPr indent="0" lvl="0" marL="457200" rtl="0" algn="l">
              <a:lnSpc>
                <a:spcPct val="115000"/>
              </a:lnSpc>
              <a:spcBef>
                <a:spcPts val="0"/>
              </a:spcBef>
              <a:spcAft>
                <a:spcPts val="0"/>
              </a:spcAft>
              <a:buNone/>
            </a:pPr>
            <a:r>
              <a:rPr i="1" lang="en" sz="1300">
                <a:solidFill>
                  <a:schemeClr val="dk1"/>
                </a:solidFill>
                <a:latin typeface="Times New Roman"/>
                <a:ea typeface="Times New Roman"/>
                <a:cs typeface="Times New Roman"/>
                <a:sym typeface="Times New Roman"/>
              </a:rPr>
              <a:t>t</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b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b</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−4</a:t>
            </a:r>
            <a:r>
              <a:rPr i="1" lang="en" sz="1300">
                <a:solidFill>
                  <a:schemeClr val="dk1"/>
                </a:solidFill>
                <a:latin typeface="Times New Roman"/>
                <a:ea typeface="Times New Roman"/>
                <a:cs typeface="Times New Roman"/>
                <a:sym typeface="Times New Roman"/>
              </a:rPr>
              <a:t>ac</a:t>
            </a:r>
            <a:r>
              <a:rPr lang="en" sz="1300">
                <a:solidFill>
                  <a:schemeClr val="dk1"/>
                </a:solidFill>
                <a:latin typeface="Calibri"/>
                <a:ea typeface="Calibri"/>
                <a:cs typeface="Calibri"/>
                <a:sym typeface="Calibri"/>
              </a:rPr>
              <a:t>))/2</a:t>
            </a:r>
            <a:r>
              <a:rPr i="1" lang="en" sz="1300">
                <a:solidFill>
                  <a:schemeClr val="dk1"/>
                </a:solidFill>
                <a:latin typeface="Times New Roman"/>
                <a:ea typeface="Times New Roman"/>
                <a:cs typeface="Times New Roman"/>
                <a:sym typeface="Times New Roman"/>
              </a:rPr>
              <a:t>a</a:t>
            </a:r>
            <a:endParaRPr sz="1300">
              <a:solidFill>
                <a:schemeClr val="dk1"/>
              </a:solidFill>
              <a:latin typeface="Calibri"/>
              <a:ea typeface="Calibri"/>
              <a:cs typeface="Calibri"/>
              <a:sym typeface="Calibri"/>
            </a:endParaRPr>
          </a:p>
          <a:p>
            <a:pPr indent="0" lvl="0" marL="457200" rtl="0" algn="l">
              <a:lnSpc>
                <a:spcPct val="115000"/>
              </a:lnSpc>
              <a:spcBef>
                <a:spcPts val="0"/>
              </a:spcBef>
              <a:spcAft>
                <a:spcPts val="0"/>
              </a:spcAft>
              <a:buNone/>
            </a:pPr>
            <a:r>
              <a:rPr i="1" lang="en" sz="1300">
                <a:solidFill>
                  <a:schemeClr val="dk1"/>
                </a:solidFill>
                <a:latin typeface="Times New Roman"/>
                <a:ea typeface="Times New Roman"/>
                <a:cs typeface="Times New Roman"/>
                <a:sym typeface="Times New Roman"/>
              </a:rPr>
              <a:t>t </a:t>
            </a:r>
            <a:r>
              <a:rPr lang="en" sz="1300">
                <a:solidFill>
                  <a:schemeClr val="dk1"/>
                </a:solidFill>
                <a:latin typeface="Calibri"/>
                <a:ea typeface="Calibri"/>
                <a:cs typeface="Calibri"/>
                <a:sym typeface="Calibri"/>
              </a:rPr>
              <a:t>= −(30) ± √((30)</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−(4)(−5)(−45))/(2(−5))</a:t>
            </a:r>
            <a:endParaRPr sz="1300">
              <a:solidFill>
                <a:schemeClr val="dk1"/>
              </a:solidFill>
              <a:latin typeface="Calibri"/>
              <a:ea typeface="Calibri"/>
              <a:cs typeface="Calibri"/>
              <a:sym typeface="Calibri"/>
            </a:endParaRPr>
          </a:p>
          <a:p>
            <a:pPr indent="0" lvl="0" marL="457200" rtl="0" algn="l">
              <a:lnSpc>
                <a:spcPct val="115000"/>
              </a:lnSpc>
              <a:spcBef>
                <a:spcPts val="0"/>
              </a:spcBef>
              <a:spcAft>
                <a:spcPts val="0"/>
              </a:spcAft>
              <a:buNone/>
            </a:pPr>
            <a:r>
              <a:rPr i="1" lang="en" sz="1300">
                <a:solidFill>
                  <a:schemeClr val="dk1"/>
                </a:solidFill>
                <a:latin typeface="Times New Roman"/>
                <a:ea typeface="Times New Roman"/>
                <a:cs typeface="Times New Roman"/>
                <a:sym typeface="Times New Roman"/>
              </a:rPr>
              <a:t>t </a:t>
            </a:r>
            <a:r>
              <a:rPr lang="en" sz="1300">
                <a:solidFill>
                  <a:schemeClr val="dk1"/>
                </a:solidFill>
                <a:latin typeface="Calibri"/>
                <a:ea typeface="Calibri"/>
                <a:cs typeface="Calibri"/>
                <a:sym typeface="Calibri"/>
              </a:rPr>
              <a:t>= −30 ± √(900−900) − 10</a:t>
            </a:r>
            <a:endParaRPr sz="1300">
              <a:solidFill>
                <a:schemeClr val="dk1"/>
              </a:solidFill>
              <a:latin typeface="Calibri"/>
              <a:ea typeface="Calibri"/>
              <a:cs typeface="Calibri"/>
              <a:sym typeface="Calibri"/>
            </a:endParaRPr>
          </a:p>
          <a:p>
            <a:pPr indent="0" lvl="0" marL="457200" rtl="0" algn="l">
              <a:lnSpc>
                <a:spcPct val="115000"/>
              </a:lnSpc>
              <a:spcBef>
                <a:spcPts val="0"/>
              </a:spcBef>
              <a:spcAft>
                <a:spcPts val="0"/>
              </a:spcAft>
              <a:buNone/>
            </a:pPr>
            <a:r>
              <a:rPr i="1" lang="en" sz="1300">
                <a:solidFill>
                  <a:schemeClr val="dk1"/>
                </a:solidFill>
                <a:latin typeface="Times New Roman"/>
                <a:ea typeface="Times New Roman"/>
                <a:cs typeface="Times New Roman"/>
                <a:sym typeface="Times New Roman"/>
              </a:rPr>
              <a:t>t </a:t>
            </a:r>
            <a:r>
              <a:rPr lang="en" sz="1300">
                <a:solidFill>
                  <a:schemeClr val="dk1"/>
                </a:solidFill>
                <a:latin typeface="Calibri"/>
                <a:ea typeface="Calibri"/>
                <a:cs typeface="Calibri"/>
                <a:sym typeface="Calibri"/>
              </a:rPr>
              <a:t>= −30 − 10</a:t>
            </a:r>
            <a:endParaRPr sz="1300">
              <a:solidFill>
                <a:schemeClr val="dk1"/>
              </a:solidFill>
              <a:latin typeface="Calibri"/>
              <a:ea typeface="Calibri"/>
              <a:cs typeface="Calibri"/>
              <a:sym typeface="Calibri"/>
            </a:endParaRPr>
          </a:p>
          <a:p>
            <a:pPr indent="0" lvl="0" marL="457200" rtl="0" algn="l">
              <a:lnSpc>
                <a:spcPct val="115000"/>
              </a:lnSpc>
              <a:spcBef>
                <a:spcPts val="0"/>
              </a:spcBef>
              <a:spcAft>
                <a:spcPts val="0"/>
              </a:spcAft>
              <a:buNone/>
            </a:pPr>
            <a:r>
              <a:rPr i="1" lang="en" sz="1300">
                <a:solidFill>
                  <a:schemeClr val="dk1"/>
                </a:solidFill>
                <a:latin typeface="Times New Roman"/>
                <a:ea typeface="Times New Roman"/>
                <a:cs typeface="Times New Roman"/>
                <a:sym typeface="Times New Roman"/>
              </a:rPr>
              <a:t>t </a:t>
            </a:r>
            <a:r>
              <a:rPr lang="en" sz="1300">
                <a:solidFill>
                  <a:schemeClr val="dk1"/>
                </a:solidFill>
                <a:latin typeface="Calibri"/>
                <a:ea typeface="Calibri"/>
                <a:cs typeface="Calibri"/>
                <a:sym typeface="Calibri"/>
              </a:rPr>
              <a:t>= 3</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Compare your answer:</a:t>
            </a:r>
            <a:endParaRPr sz="1300">
              <a:solidFill>
                <a:schemeClr val="dk1"/>
              </a:solidFill>
              <a:latin typeface="Calibri"/>
              <a:ea typeface="Calibri"/>
              <a:cs typeface="Calibri"/>
              <a:sym typeface="Calibri"/>
            </a:endParaRPr>
          </a:p>
          <a:p>
            <a:pPr indent="-311150" lvl="1" marL="914400" rtl="0" algn="l">
              <a:lnSpc>
                <a:spcPct val="100000"/>
              </a:lnSpc>
              <a:spcBef>
                <a:spcPts val="0"/>
              </a:spcBef>
              <a:spcAft>
                <a:spcPts val="0"/>
              </a:spcAft>
              <a:buClr>
                <a:schemeClr val="dk1"/>
              </a:buClr>
              <a:buSzPts val="1300"/>
              <a:buChar char="○"/>
            </a:pPr>
            <a:r>
              <a:rPr lang="en" sz="1300">
                <a:solidFill>
                  <a:schemeClr val="dk1"/>
                </a:solidFill>
                <a:latin typeface="Calibri"/>
                <a:ea typeface="Calibri"/>
                <a:cs typeface="Calibri"/>
                <a:sym typeface="Calibri"/>
              </a:rPr>
              <a:t>Substitute 3 for </a:t>
            </a:r>
            <a:r>
              <a:rPr i="1" lang="en" sz="1300">
                <a:solidFill>
                  <a:schemeClr val="dk1"/>
                </a:solidFill>
                <a:latin typeface="Times New Roman"/>
                <a:ea typeface="Times New Roman"/>
                <a:cs typeface="Times New Roman"/>
                <a:sym typeface="Times New Roman"/>
              </a:rPr>
              <a:t>t</a:t>
            </a:r>
            <a:r>
              <a:rPr lang="en" sz="1300">
                <a:solidFill>
                  <a:schemeClr val="dk1"/>
                </a:solidFill>
                <a:latin typeface="Calibri"/>
                <a:ea typeface="Calibri"/>
                <a:cs typeface="Calibri"/>
                <a:sym typeface="Calibri"/>
              </a:rPr>
              <a:t> in the original expression; evaluating it gives 2 + 30(3) − 5(3)</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or 2 + 90 −45, which is 47.</a:t>
            </a:r>
            <a:endParaRPr sz="1300">
              <a:solidFill>
                <a:schemeClr val="dk1"/>
              </a:solidFill>
              <a:latin typeface="Calibri"/>
              <a:ea typeface="Calibri"/>
              <a:cs typeface="Calibri"/>
              <a:sym typeface="Calibri"/>
            </a:endParaRPr>
          </a:p>
          <a:p>
            <a:pPr indent="-311150" lvl="1" marL="9144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Graphing </a:t>
            </a:r>
            <a:r>
              <a:rPr i="1" lang="en" sz="1300">
                <a:solidFill>
                  <a:schemeClr val="dk1"/>
                </a:solidFill>
                <a:latin typeface="Times New Roman"/>
                <a:ea typeface="Times New Roman"/>
                <a:cs typeface="Times New Roman"/>
                <a:sym typeface="Times New Roman"/>
              </a:rPr>
              <a:t>y </a:t>
            </a:r>
            <a:r>
              <a:rPr lang="en" sz="1300">
                <a:solidFill>
                  <a:schemeClr val="dk1"/>
                </a:solidFill>
                <a:latin typeface="Calibri"/>
                <a:ea typeface="Calibri"/>
                <a:cs typeface="Calibri"/>
                <a:sym typeface="Calibri"/>
              </a:rPr>
              <a:t>= 2 + 30</a:t>
            </a:r>
            <a:r>
              <a:rPr i="1" lang="en" sz="1300">
                <a:solidFill>
                  <a:schemeClr val="dk1"/>
                </a:solidFill>
                <a:latin typeface="Times New Roman"/>
                <a:ea typeface="Times New Roman"/>
                <a:cs typeface="Times New Roman"/>
                <a:sym typeface="Times New Roman"/>
              </a:rPr>
              <a:t>t </a:t>
            </a:r>
            <a:r>
              <a:rPr lang="en" sz="1300">
                <a:solidFill>
                  <a:schemeClr val="dk1"/>
                </a:solidFill>
                <a:latin typeface="Calibri"/>
                <a:ea typeface="Calibri"/>
                <a:cs typeface="Calibri"/>
                <a:sym typeface="Calibri"/>
              </a:rPr>
              <a:t>− 5</a:t>
            </a:r>
            <a:r>
              <a:rPr i="1" lang="en" sz="1300">
                <a:solidFill>
                  <a:schemeClr val="dk1"/>
                </a:solidFill>
                <a:latin typeface="Times New Roman"/>
                <a:ea typeface="Times New Roman"/>
                <a:cs typeface="Times New Roman"/>
                <a:sym typeface="Times New Roman"/>
              </a:rPr>
              <a:t>t</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and </a:t>
            </a:r>
            <a:r>
              <a:rPr i="1" lang="en" sz="1300">
                <a:solidFill>
                  <a:schemeClr val="dk1"/>
                </a:solidFill>
                <a:latin typeface="Times New Roman"/>
                <a:ea typeface="Times New Roman"/>
                <a:cs typeface="Times New Roman"/>
                <a:sym typeface="Times New Roman"/>
              </a:rPr>
              <a:t>y </a:t>
            </a:r>
            <a:r>
              <a:rPr lang="en" sz="1300">
                <a:solidFill>
                  <a:schemeClr val="dk1"/>
                </a:solidFill>
                <a:latin typeface="Calibri"/>
                <a:ea typeface="Calibri"/>
                <a:cs typeface="Calibri"/>
                <a:sym typeface="Calibri"/>
              </a:rPr>
              <a:t>= 47 shows an intersection is located at (3, 47).</a:t>
            </a:r>
            <a:endParaRPr sz="1300">
              <a:solidFill>
                <a:schemeClr val="dk1"/>
              </a:solidFill>
              <a:latin typeface="Calibri"/>
              <a:ea typeface="Calibri"/>
              <a:cs typeface="Calibri"/>
              <a:sym typeface="Calibri"/>
            </a:endParaRPr>
          </a:p>
          <a:p>
            <a:pPr indent="-311150" lvl="1" marL="9144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Graphing </a:t>
            </a:r>
            <a:r>
              <a:rPr i="1" lang="en" sz="1300">
                <a:solidFill>
                  <a:schemeClr val="dk1"/>
                </a:solidFill>
                <a:latin typeface="Times New Roman"/>
                <a:ea typeface="Times New Roman"/>
                <a:cs typeface="Times New Roman"/>
                <a:sym typeface="Times New Roman"/>
              </a:rPr>
              <a:t>y </a:t>
            </a:r>
            <a:r>
              <a:rPr lang="en" sz="1300">
                <a:solidFill>
                  <a:schemeClr val="dk1"/>
                </a:solidFill>
                <a:latin typeface="Calibri"/>
                <a:ea typeface="Calibri"/>
                <a:cs typeface="Calibri"/>
                <a:sym typeface="Calibri"/>
              </a:rPr>
              <a:t>= −45 + 30</a:t>
            </a:r>
            <a:r>
              <a:rPr i="1" lang="en" sz="1300">
                <a:solidFill>
                  <a:schemeClr val="dk1"/>
                </a:solidFill>
                <a:latin typeface="Times New Roman"/>
                <a:ea typeface="Times New Roman"/>
                <a:cs typeface="Times New Roman"/>
                <a:sym typeface="Times New Roman"/>
              </a:rPr>
              <a:t>t </a:t>
            </a:r>
            <a:r>
              <a:rPr lang="en" sz="1300">
                <a:solidFill>
                  <a:schemeClr val="dk1"/>
                </a:solidFill>
                <a:latin typeface="Calibri"/>
                <a:ea typeface="Calibri"/>
                <a:cs typeface="Calibri"/>
                <a:sym typeface="Calibri"/>
              </a:rPr>
              <a:t>− 5</a:t>
            </a:r>
            <a:r>
              <a:rPr i="1" lang="en" sz="1300">
                <a:solidFill>
                  <a:schemeClr val="dk1"/>
                </a:solidFill>
                <a:latin typeface="Times New Roman"/>
                <a:ea typeface="Times New Roman"/>
                <a:cs typeface="Times New Roman"/>
                <a:sym typeface="Times New Roman"/>
              </a:rPr>
              <a:t>t</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shows a zero at (3, 0).</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More activity questions, answers, and activity synthesis on the next slide.</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i="1" sz="1300">
              <a:solidFill>
                <a:schemeClr val="dk1"/>
              </a:solidFill>
              <a:latin typeface="Calibri"/>
              <a:ea typeface="Calibri"/>
              <a:cs typeface="Calibri"/>
              <a:sym typeface="Calibri"/>
            </a:endParaRPr>
          </a:p>
          <a:p>
            <a:pPr indent="0" lvl="0" marL="0" rtl="0" algn="l">
              <a:spcBef>
                <a:spcPts val="0"/>
              </a:spcBef>
              <a:spcAft>
                <a:spcPts val="80"/>
              </a:spcAft>
              <a:buNone/>
            </a:pPr>
            <a:r>
              <a:t/>
            </a:r>
            <a:endParaRPr b="1" i="1" sz="1300">
              <a:solidFill>
                <a:schemeClr val="dk1"/>
              </a:solidFill>
              <a:latin typeface="Calibri"/>
              <a:ea typeface="Calibri"/>
              <a:cs typeface="Calibri"/>
              <a:sym typeface="Calibri"/>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5" name="Shape 265"/>
        <p:cNvGrpSpPr/>
        <p:nvPr/>
      </p:nvGrpSpPr>
      <p:grpSpPr>
        <a:xfrm>
          <a:off x="0" y="0"/>
          <a:ext cx="0" cy="0"/>
          <a:chOff x="0" y="0"/>
          <a:chExt cx="0" cy="0"/>
        </a:xfrm>
      </p:grpSpPr>
      <p:sp>
        <p:nvSpPr>
          <p:cNvPr id="266" name="Google Shape;266;g3b18f97a897_0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7" name="Google Shape;267;g3b18f97a897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Compare your answer:</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Partially agree. A ticket price of $15.50 will generate about $1000 in revenue, but a ticket price of $74.50 will generate much less (about $410).</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Using the quadratic formula to solve 1000 = 80</a:t>
            </a:r>
            <a:r>
              <a:rPr i="1" lang="en" sz="1300">
                <a:solidFill>
                  <a:schemeClr val="dk1"/>
                </a:solidFill>
                <a:latin typeface="Times New Roman"/>
                <a:ea typeface="Times New Roman"/>
                <a:cs typeface="Times New Roman"/>
                <a:sym typeface="Times New Roman"/>
              </a:rPr>
              <a:t>p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p</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gives </a:t>
            </a:r>
            <a:r>
              <a:rPr i="1" lang="en" sz="1300">
                <a:solidFill>
                  <a:schemeClr val="dk1"/>
                </a:solidFill>
                <a:latin typeface="Times New Roman"/>
                <a:ea typeface="Times New Roman"/>
                <a:cs typeface="Times New Roman"/>
                <a:sym typeface="Times New Roman"/>
              </a:rPr>
              <a:t>p </a:t>
            </a:r>
            <a:r>
              <a:rPr lang="en" sz="1300">
                <a:solidFill>
                  <a:schemeClr val="dk1"/>
                </a:solidFill>
                <a:latin typeface="Calibri"/>
                <a:ea typeface="Calibri"/>
                <a:cs typeface="Calibri"/>
                <a:sym typeface="Calibri"/>
              </a:rPr>
              <a:t>≈ 15.50 and </a:t>
            </a:r>
            <a:r>
              <a:rPr i="1" lang="en" sz="1300">
                <a:solidFill>
                  <a:schemeClr val="dk1"/>
                </a:solidFill>
                <a:latin typeface="Times New Roman"/>
                <a:ea typeface="Times New Roman"/>
                <a:cs typeface="Times New Roman"/>
                <a:sym typeface="Times New Roman"/>
              </a:rPr>
              <a:t>p </a:t>
            </a:r>
            <a:r>
              <a:rPr lang="en" sz="1300">
                <a:solidFill>
                  <a:schemeClr val="dk1"/>
                </a:solidFill>
                <a:latin typeface="Calibri"/>
                <a:ea typeface="Calibri"/>
                <a:cs typeface="Calibri"/>
                <a:sym typeface="Calibri"/>
              </a:rPr>
              <a:t>≈ 64.50 as the solutions.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Substituting 15.50 into the expression </a:t>
            </a:r>
            <a:r>
              <a:rPr lang="en" sz="1300">
                <a:solidFill>
                  <a:schemeClr val="dk1"/>
                </a:solidFill>
                <a:latin typeface="Calibri"/>
                <a:ea typeface="Calibri"/>
                <a:cs typeface="Calibri"/>
                <a:sym typeface="Calibri"/>
              </a:rPr>
              <a:t>80</a:t>
            </a:r>
            <a:r>
              <a:rPr i="1" lang="en" sz="1300">
                <a:solidFill>
                  <a:schemeClr val="dk1"/>
                </a:solidFill>
                <a:latin typeface="Times New Roman"/>
                <a:ea typeface="Times New Roman"/>
                <a:cs typeface="Times New Roman"/>
                <a:sym typeface="Times New Roman"/>
              </a:rPr>
              <a:t>p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p</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gives 999.75, which is close to 1000. (80 (15.50) − (15.50)</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999.75). Substituting 74.50 into the expression </a:t>
            </a:r>
            <a:r>
              <a:rPr lang="en" sz="1300">
                <a:solidFill>
                  <a:schemeClr val="dk1"/>
                </a:solidFill>
                <a:latin typeface="Calibri"/>
                <a:ea typeface="Calibri"/>
                <a:cs typeface="Calibri"/>
                <a:sym typeface="Calibri"/>
              </a:rPr>
              <a:t>80</a:t>
            </a:r>
            <a:r>
              <a:rPr i="1" lang="en" sz="1300">
                <a:solidFill>
                  <a:schemeClr val="dk1"/>
                </a:solidFill>
                <a:latin typeface="Times New Roman"/>
                <a:ea typeface="Times New Roman"/>
                <a:cs typeface="Times New Roman"/>
                <a:sym typeface="Times New Roman"/>
              </a:rPr>
              <a:t>p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p</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gives 409.75.</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Graphing the equation </a:t>
            </a:r>
            <a:r>
              <a:rPr lang="en" sz="1300">
                <a:solidFill>
                  <a:schemeClr val="dk1"/>
                </a:solidFill>
                <a:latin typeface="Times New Roman"/>
                <a:ea typeface="Times New Roman"/>
                <a:cs typeface="Times New Roman"/>
                <a:sym typeface="Times New Roman"/>
              </a:rPr>
              <a:t>y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r</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p</a:t>
            </a:r>
            <a:r>
              <a:rPr lang="en" sz="1300">
                <a:solidFill>
                  <a:schemeClr val="dk1"/>
                </a:solidFill>
                <a:latin typeface="Calibri"/>
                <a:ea typeface="Calibri"/>
                <a:cs typeface="Calibri"/>
                <a:sym typeface="Calibri"/>
              </a:rPr>
              <a:t>) and </a:t>
            </a:r>
            <a:r>
              <a:rPr i="1" lang="en" sz="1300">
                <a:solidFill>
                  <a:schemeClr val="dk1"/>
                </a:solidFill>
                <a:latin typeface="Times New Roman"/>
                <a:ea typeface="Times New Roman"/>
                <a:cs typeface="Times New Roman"/>
                <a:sym typeface="Times New Roman"/>
              </a:rPr>
              <a:t>y </a:t>
            </a:r>
            <a:r>
              <a:rPr lang="en" sz="1300">
                <a:solidFill>
                  <a:schemeClr val="dk1"/>
                </a:solidFill>
                <a:latin typeface="Calibri"/>
                <a:ea typeface="Calibri"/>
                <a:cs typeface="Calibri"/>
                <a:sym typeface="Calibri"/>
              </a:rPr>
              <a:t>= 1000 shows two intersections at approximately (15.50, 1000) and (64.50, 1000).</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Select previously identified students to present the different ways in which they checked their solutions. Sequence their presentations based on the precision of the verification (from more precise to less precise), as shown in the Activity Narrative. Highlight as many different strategies as time permits.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If no one mentions solving with a different strategy or graphing as ways to verify solutions, bring these up. Display a graph such as this one to show that the graph can immediately show that 74.50 is not a solution to the equation 80</a:t>
            </a:r>
            <a:r>
              <a:rPr i="1" lang="en" sz="1300">
                <a:solidFill>
                  <a:schemeClr val="dk1"/>
                </a:solidFill>
                <a:latin typeface="Times New Roman"/>
                <a:ea typeface="Times New Roman"/>
                <a:cs typeface="Times New Roman"/>
                <a:sym typeface="Times New Roman"/>
              </a:rPr>
              <a:t>p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p</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1000, but 64.50 is very, very close.</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Link to Desmos graph: </a:t>
            </a:r>
            <a:r>
              <a:rPr lang="en" sz="1300" u="sng">
                <a:solidFill>
                  <a:schemeClr val="hlink"/>
                </a:solidFill>
                <a:latin typeface="Calibri"/>
                <a:ea typeface="Calibri"/>
                <a:cs typeface="Calibri"/>
                <a:sym typeface="Calibri"/>
                <a:hlinkClick r:id="rId2"/>
              </a:rPr>
              <a:t>https://www.desmos.com/calculator/sxmpaks0a2</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Many students may have chosen to substitute the solutions back into the equation as a way to check them. Acknowledge that this is a very useful strategy for checking, but it also has its limits. Sometimes the solutions are not rational numbers-for example,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2 ± ½√10. Substituting such an expression back into the equation and evaluating it would mean complicated computations, which may themselves be subject to errors.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We could approximate the values of expressions like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2± ½ √10 and write them as decimals before checking. This is a workable strategy if a calculator is handy.</a:t>
            </a:r>
            <a:endParaRPr sz="1300">
              <a:solidFill>
                <a:schemeClr val="dk1"/>
              </a:solidFill>
              <a:latin typeface="Calibri"/>
              <a:ea typeface="Calibri"/>
              <a:cs typeface="Calibri"/>
              <a:sym typeface="Calibri"/>
            </a:endParaRPr>
          </a:p>
          <a:p>
            <a:pPr indent="0" lvl="0" marL="0" rtl="0" algn="l">
              <a:spcBef>
                <a:spcPts val="0"/>
              </a:spcBef>
              <a:spcAft>
                <a:spcPts val="80"/>
              </a:spcAft>
              <a:buNone/>
            </a:pPr>
            <a:r>
              <a:t/>
            </a:r>
            <a:endParaRPr b="1" i="1" sz="1300">
              <a:solidFill>
                <a:schemeClr val="dk1"/>
              </a:solidFill>
              <a:latin typeface="Calibri"/>
              <a:ea typeface="Calibri"/>
              <a:cs typeface="Calibri"/>
              <a:sym typeface="Calibri"/>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g33b29274434_1_15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7" name="Google Shape;277;g33b29274434_1_15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This video discusses question 1 of activity </a:t>
            </a:r>
            <a:r>
              <a:rPr b="1" lang="en">
                <a:solidFill>
                  <a:schemeClr val="dk1"/>
                </a:solidFill>
                <a:latin typeface="Noto Sans"/>
                <a:ea typeface="Noto Sans"/>
                <a:cs typeface="Noto Sans"/>
                <a:sym typeface="Noto Sans"/>
              </a:rPr>
              <a:t>9.7</a:t>
            </a:r>
            <a:r>
              <a:rPr b="1" lang="en">
                <a:solidFill>
                  <a:schemeClr val="dk1"/>
                </a:solidFill>
                <a:latin typeface="Noto Sans"/>
                <a:ea typeface="Noto Sans"/>
                <a:cs typeface="Noto Sans"/>
                <a:sym typeface="Noto Sans"/>
              </a:rPr>
              <a:t>.3 </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t/>
            </a:r>
            <a:endParaRPr b="1">
              <a:solidFill>
                <a:schemeClr val="dk1"/>
              </a:solidFill>
              <a:latin typeface="Noto Sans"/>
              <a:ea typeface="Noto Sans"/>
              <a:cs typeface="Noto Sans"/>
              <a:sym typeface="Noto Sans"/>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4" name="Shape 284"/>
        <p:cNvGrpSpPr/>
        <p:nvPr/>
      </p:nvGrpSpPr>
      <p:grpSpPr>
        <a:xfrm>
          <a:off x="0" y="0"/>
          <a:ext cx="0" cy="0"/>
          <a:chOff x="0" y="0"/>
          <a:chExt cx="0" cy="0"/>
        </a:xfrm>
      </p:grpSpPr>
      <p:sp>
        <p:nvSpPr>
          <p:cNvPr id="285" name="Google Shape;285;g3acb7313361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6" name="Google Shape;286;g3acb7313361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300" u="sng">
                <a:solidFill>
                  <a:schemeClr val="hlink"/>
                </a:solidFill>
                <a:latin typeface="Calibri"/>
                <a:ea typeface="Calibri"/>
                <a:cs typeface="Calibri"/>
                <a:sym typeface="Calibri"/>
                <a:hlinkClick action="ppaction://hlinksldjump" r:id="rId2"/>
              </a:rPr>
              <a:t>Go back to Lesson Activity</a:t>
            </a:r>
            <a:endParaRPr sz="1300">
              <a:solidFill>
                <a:schemeClr val="dk1"/>
              </a:solidFill>
              <a:latin typeface="Calibri"/>
              <a:ea typeface="Calibri"/>
              <a:cs typeface="Calibri"/>
              <a:sym typeface="Calibri"/>
            </a:endParaRPr>
          </a:p>
          <a:p>
            <a:pPr indent="0" lvl="0" marL="0" rtl="0" algn="l">
              <a:spcBef>
                <a:spcPts val="100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AutoNum type="alphaLcPeriod"/>
            </a:pPr>
            <a:r>
              <a:rPr lang="en" sz="1300">
                <a:solidFill>
                  <a:schemeClr val="dk1"/>
                </a:solidFill>
                <a:latin typeface="Calibri"/>
                <a:ea typeface="Calibri"/>
                <a:cs typeface="Calibri"/>
                <a:sym typeface="Calibri"/>
              </a:rPr>
              <a:t>Function </a:t>
            </a:r>
            <a:r>
              <a:rPr i="1" lang="en" sz="1300">
                <a:solidFill>
                  <a:schemeClr val="dk1"/>
                </a:solidFill>
                <a:latin typeface="Times New Roman"/>
                <a:ea typeface="Times New Roman"/>
                <a:cs typeface="Times New Roman"/>
                <a:sym typeface="Times New Roman"/>
              </a:rPr>
              <a:t>g</a:t>
            </a:r>
            <a:r>
              <a:rPr lang="en" sz="1300">
                <a:solidFill>
                  <a:schemeClr val="dk1"/>
                </a:solidFill>
                <a:latin typeface="Calibri"/>
                <a:ea typeface="Calibri"/>
                <a:cs typeface="Calibri"/>
                <a:sym typeface="Calibri"/>
              </a:rPr>
              <a:t> has one zero: 3.</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2 + 30</a:t>
            </a:r>
            <a:r>
              <a:rPr i="1" lang="en" sz="1300">
                <a:solidFill>
                  <a:schemeClr val="dk1"/>
                </a:solidFill>
                <a:latin typeface="Times New Roman"/>
                <a:ea typeface="Times New Roman"/>
                <a:cs typeface="Times New Roman"/>
                <a:sym typeface="Times New Roman"/>
              </a:rPr>
              <a:t>t </a:t>
            </a:r>
            <a:r>
              <a:rPr lang="en" sz="1300">
                <a:solidFill>
                  <a:schemeClr val="dk1"/>
                </a:solidFill>
                <a:latin typeface="Calibri"/>
                <a:ea typeface="Calibri"/>
                <a:cs typeface="Calibri"/>
                <a:sym typeface="Calibri"/>
              </a:rPr>
              <a:t>− 5</a:t>
            </a:r>
            <a:r>
              <a:rPr i="1" lang="en" sz="1300">
                <a:solidFill>
                  <a:schemeClr val="dk1"/>
                </a:solidFill>
                <a:latin typeface="Times New Roman"/>
                <a:ea typeface="Times New Roman"/>
                <a:cs typeface="Times New Roman"/>
                <a:sym typeface="Times New Roman"/>
              </a:rPr>
              <a:t>t</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− 47 is equivalent to −5t</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+ 30</a:t>
            </a:r>
            <a:r>
              <a:rPr i="1" lang="en" sz="1300">
                <a:solidFill>
                  <a:schemeClr val="dk1"/>
                </a:solidFill>
                <a:latin typeface="Times New Roman"/>
                <a:ea typeface="Times New Roman"/>
                <a:cs typeface="Times New Roman"/>
                <a:sym typeface="Times New Roman"/>
              </a:rPr>
              <a:t>t </a:t>
            </a:r>
            <a:r>
              <a:rPr lang="en" sz="1300">
                <a:solidFill>
                  <a:schemeClr val="dk1"/>
                </a:solidFill>
                <a:latin typeface="Calibri"/>
                <a:ea typeface="Calibri"/>
                <a:cs typeface="Calibri"/>
                <a:sym typeface="Calibri"/>
              </a:rPr>
              <a:t>− 45. Solving −5</a:t>
            </a:r>
            <a:r>
              <a:rPr i="1" lang="en" sz="1300">
                <a:solidFill>
                  <a:schemeClr val="dk1"/>
                </a:solidFill>
                <a:latin typeface="Times New Roman"/>
                <a:ea typeface="Times New Roman"/>
                <a:cs typeface="Times New Roman"/>
                <a:sym typeface="Times New Roman"/>
              </a:rPr>
              <a:t>t</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+ 30</a:t>
            </a:r>
            <a:r>
              <a:rPr i="1" lang="en" sz="1300">
                <a:solidFill>
                  <a:schemeClr val="dk1"/>
                </a:solidFill>
                <a:latin typeface="Times New Roman"/>
                <a:ea typeface="Times New Roman"/>
                <a:cs typeface="Times New Roman"/>
                <a:sym typeface="Times New Roman"/>
              </a:rPr>
              <a:t>t </a:t>
            </a:r>
            <a:r>
              <a:rPr lang="en" sz="1300">
                <a:solidFill>
                  <a:schemeClr val="dk1"/>
                </a:solidFill>
                <a:latin typeface="Calibri"/>
                <a:ea typeface="Calibri"/>
                <a:cs typeface="Calibri"/>
                <a:sym typeface="Calibri"/>
              </a:rPr>
              <a:t>− 45 = 0 using the quadratic formula gives </a:t>
            </a:r>
            <a:r>
              <a:rPr i="1" lang="en" sz="1300">
                <a:solidFill>
                  <a:schemeClr val="dk1"/>
                </a:solidFill>
                <a:latin typeface="Times New Roman"/>
                <a:ea typeface="Times New Roman"/>
                <a:cs typeface="Times New Roman"/>
                <a:sym typeface="Times New Roman"/>
              </a:rPr>
              <a:t>t </a:t>
            </a:r>
            <a:r>
              <a:rPr lang="en" sz="1300">
                <a:solidFill>
                  <a:schemeClr val="dk1"/>
                </a:solidFill>
                <a:latin typeface="Calibri"/>
                <a:ea typeface="Calibri"/>
                <a:cs typeface="Calibri"/>
                <a:sym typeface="Calibri"/>
              </a:rPr>
              <a:t>= 3. −5</a:t>
            </a:r>
            <a:r>
              <a:rPr i="1" lang="en" sz="1300">
                <a:solidFill>
                  <a:schemeClr val="dk1"/>
                </a:solidFill>
                <a:latin typeface="Times New Roman"/>
                <a:ea typeface="Times New Roman"/>
                <a:cs typeface="Times New Roman"/>
                <a:sym typeface="Times New Roman"/>
              </a:rPr>
              <a:t>t</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+ 30</a:t>
            </a:r>
            <a:r>
              <a:rPr i="1" lang="en" sz="1300">
                <a:solidFill>
                  <a:schemeClr val="dk1"/>
                </a:solidFill>
                <a:latin typeface="Times New Roman"/>
                <a:ea typeface="Times New Roman"/>
                <a:cs typeface="Times New Roman"/>
                <a:sym typeface="Times New Roman"/>
              </a:rPr>
              <a:t>t </a:t>
            </a:r>
            <a:r>
              <a:rPr lang="en" sz="1300">
                <a:solidFill>
                  <a:schemeClr val="dk1"/>
                </a:solidFill>
                <a:latin typeface="Calibri"/>
                <a:ea typeface="Calibri"/>
                <a:cs typeface="Calibri"/>
                <a:sym typeface="Calibri"/>
              </a:rPr>
              <a:t>− 45 can be rewritten as</a:t>
            </a:r>
            <a:endParaRPr sz="1300">
              <a:solidFill>
                <a:schemeClr val="dk1"/>
              </a:solidFill>
              <a:latin typeface="Calibri"/>
              <a:ea typeface="Calibri"/>
              <a:cs typeface="Calibri"/>
              <a:sym typeface="Calibri"/>
            </a:endParaRPr>
          </a:p>
          <a:p>
            <a:pPr indent="457200" lvl="0" marL="0" rtl="0" algn="l">
              <a:spcBef>
                <a:spcPts val="0"/>
              </a:spcBef>
              <a:spcAft>
                <a:spcPts val="0"/>
              </a:spcAft>
              <a:buNone/>
            </a:pPr>
            <a:r>
              <a:rPr lang="en" sz="1300">
                <a:solidFill>
                  <a:schemeClr val="dk1"/>
                </a:solidFill>
                <a:latin typeface="Calibri"/>
                <a:ea typeface="Calibri"/>
                <a:cs typeface="Calibri"/>
                <a:sym typeface="Calibri"/>
              </a:rPr>
              <a:t> −5(t</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− 6</a:t>
            </a:r>
            <a:r>
              <a:rPr baseline="30000" lang="en" sz="1300">
                <a:solidFill>
                  <a:schemeClr val="dk1"/>
                </a:solidFill>
                <a:latin typeface="Calibri"/>
                <a:ea typeface="Calibri"/>
                <a:cs typeface="Calibri"/>
                <a:sym typeface="Calibri"/>
              </a:rPr>
              <a:t>t </a:t>
            </a:r>
            <a:r>
              <a:rPr lang="en" sz="1300">
                <a:solidFill>
                  <a:schemeClr val="dk1"/>
                </a:solidFill>
                <a:latin typeface="Calibri"/>
                <a:ea typeface="Calibri"/>
                <a:cs typeface="Calibri"/>
                <a:sym typeface="Calibri"/>
              </a:rPr>
              <a:t>+ 9) and then as −5(</a:t>
            </a:r>
            <a:r>
              <a:rPr i="1" lang="en" sz="1300">
                <a:solidFill>
                  <a:schemeClr val="dk1"/>
                </a:solidFill>
                <a:latin typeface="Times New Roman"/>
                <a:ea typeface="Times New Roman"/>
                <a:cs typeface="Times New Roman"/>
                <a:sym typeface="Times New Roman"/>
              </a:rPr>
              <a:t>t </a:t>
            </a:r>
            <a:r>
              <a:rPr lang="en" sz="1300">
                <a:solidFill>
                  <a:schemeClr val="dk1"/>
                </a:solidFill>
                <a:latin typeface="Calibri"/>
                <a:ea typeface="Calibri"/>
                <a:cs typeface="Calibri"/>
                <a:sym typeface="Calibri"/>
              </a:rPr>
              <a:t>− 3)(</a:t>
            </a:r>
            <a:r>
              <a:rPr i="1" lang="en" sz="1300">
                <a:solidFill>
                  <a:schemeClr val="dk1"/>
                </a:solidFill>
                <a:latin typeface="Times New Roman"/>
                <a:ea typeface="Times New Roman"/>
                <a:cs typeface="Times New Roman"/>
                <a:sym typeface="Times New Roman"/>
              </a:rPr>
              <a:t>t</a:t>
            </a:r>
            <a:r>
              <a:rPr lang="en" sz="1300">
                <a:solidFill>
                  <a:schemeClr val="dk1"/>
                </a:solidFill>
                <a:latin typeface="Calibri"/>
                <a:ea typeface="Calibri"/>
                <a:cs typeface="Calibri"/>
                <a:sym typeface="Calibri"/>
              </a:rPr>
              <a:t> − 3). Applying the zero product property to solve −5</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t </a:t>
            </a:r>
            <a:r>
              <a:rPr lang="en" sz="1300">
                <a:solidFill>
                  <a:schemeClr val="dk1"/>
                </a:solidFill>
                <a:latin typeface="Calibri"/>
                <a:ea typeface="Calibri"/>
                <a:cs typeface="Calibri"/>
                <a:sym typeface="Calibri"/>
              </a:rPr>
              <a:t>− 3)(</a:t>
            </a:r>
            <a:r>
              <a:rPr i="1" lang="en" sz="1300">
                <a:solidFill>
                  <a:schemeClr val="dk1"/>
                </a:solidFill>
                <a:latin typeface="Times New Roman"/>
                <a:ea typeface="Times New Roman"/>
                <a:cs typeface="Times New Roman"/>
                <a:sym typeface="Times New Roman"/>
              </a:rPr>
              <a:t>t </a:t>
            </a:r>
            <a:r>
              <a:rPr lang="en" sz="1300">
                <a:solidFill>
                  <a:schemeClr val="dk1"/>
                </a:solidFill>
                <a:latin typeface="Calibri"/>
                <a:ea typeface="Calibri"/>
                <a:cs typeface="Calibri"/>
                <a:sym typeface="Calibri"/>
              </a:rPr>
              <a:t>− 3)=0 gives </a:t>
            </a:r>
            <a:r>
              <a:rPr i="1" lang="en" sz="1300">
                <a:solidFill>
                  <a:schemeClr val="dk1"/>
                </a:solidFill>
                <a:latin typeface="Times New Roman"/>
                <a:ea typeface="Times New Roman"/>
                <a:cs typeface="Times New Roman"/>
                <a:sym typeface="Times New Roman"/>
              </a:rPr>
              <a:t>t </a:t>
            </a:r>
            <a:r>
              <a:rPr lang="en" sz="1300">
                <a:solidFill>
                  <a:schemeClr val="dk1"/>
                </a:solidFill>
                <a:latin typeface="Calibri"/>
                <a:ea typeface="Calibri"/>
                <a:cs typeface="Calibri"/>
                <a:sym typeface="Calibri"/>
              </a:rPr>
              <a:t>= 3.</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2"/>
            </a:pPr>
            <a:r>
              <a:rPr lang="en" sz="1300">
                <a:solidFill>
                  <a:schemeClr val="dk1"/>
                </a:solidFill>
                <a:latin typeface="Calibri"/>
                <a:ea typeface="Calibri"/>
                <a:cs typeface="Calibri"/>
                <a:sym typeface="Calibri"/>
              </a:rPr>
              <a:t>Function </a:t>
            </a:r>
            <a:r>
              <a:rPr i="1" lang="en" sz="1300">
                <a:solidFill>
                  <a:schemeClr val="dk1"/>
                </a:solidFill>
                <a:latin typeface="Times New Roman"/>
                <a:ea typeface="Times New Roman"/>
                <a:cs typeface="Times New Roman"/>
                <a:sym typeface="Times New Roman"/>
              </a:rPr>
              <a:t>g</a:t>
            </a:r>
            <a:r>
              <a:rPr lang="en" sz="1300">
                <a:solidFill>
                  <a:schemeClr val="dk1"/>
                </a:solidFill>
                <a:latin typeface="Calibri"/>
                <a:ea typeface="Calibri"/>
                <a:cs typeface="Calibri"/>
                <a:sym typeface="Calibri"/>
              </a:rPr>
              <a:t> only has one zero, which means its graph has only one horizontal intercept, occurring when </a:t>
            </a:r>
            <a:r>
              <a:rPr i="1" lang="en" sz="1300">
                <a:solidFill>
                  <a:schemeClr val="dk1"/>
                </a:solidFill>
                <a:latin typeface="Times New Roman"/>
                <a:ea typeface="Times New Roman"/>
                <a:cs typeface="Times New Roman"/>
                <a:sym typeface="Times New Roman"/>
              </a:rPr>
              <a:t>t </a:t>
            </a:r>
            <a:r>
              <a:rPr lang="en" sz="1300">
                <a:solidFill>
                  <a:schemeClr val="dk1"/>
                </a:solidFill>
                <a:latin typeface="Calibri"/>
                <a:ea typeface="Calibri"/>
                <a:cs typeface="Calibri"/>
                <a:sym typeface="Calibri"/>
              </a:rPr>
              <a:t>= 3. Because the point (3, 0) is the only intercept, it must also be the vertex of the graph, otherwise there would have been either two horizontal intercepts, or none.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2"/>
            </a:pPr>
            <a:r>
              <a:rPr lang="en" sz="1300">
                <a:solidFill>
                  <a:schemeClr val="dk1"/>
                </a:solidFill>
                <a:latin typeface="Calibri"/>
                <a:ea typeface="Calibri"/>
                <a:cs typeface="Calibri"/>
                <a:sym typeface="Calibri"/>
              </a:rPr>
              <a:t>The value of the expression for </a:t>
            </a:r>
            <a:r>
              <a:rPr i="1" lang="en" sz="1300">
                <a:solidFill>
                  <a:schemeClr val="dk1"/>
                </a:solidFill>
                <a:latin typeface="Times New Roman"/>
                <a:ea typeface="Times New Roman"/>
                <a:cs typeface="Times New Roman"/>
                <a:sym typeface="Times New Roman"/>
              </a:rPr>
              <a:t>g</a:t>
            </a:r>
            <a:r>
              <a:rPr lang="en" sz="1300">
                <a:solidFill>
                  <a:schemeClr val="dk1"/>
                </a:solidFill>
                <a:latin typeface="Calibri"/>
                <a:ea typeface="Calibri"/>
                <a:cs typeface="Calibri"/>
                <a:sym typeface="Calibri"/>
              </a:rPr>
              <a:t> is 47 less than that of </a:t>
            </a:r>
            <a:r>
              <a:rPr i="1" lang="en" sz="1300">
                <a:solidFill>
                  <a:schemeClr val="dk1"/>
                </a:solidFill>
                <a:latin typeface="Times New Roman"/>
                <a:ea typeface="Times New Roman"/>
                <a:cs typeface="Times New Roman"/>
                <a:sym typeface="Times New Roman"/>
              </a:rPr>
              <a:t>h</a:t>
            </a:r>
            <a:r>
              <a:rPr lang="en" sz="1300">
                <a:solidFill>
                  <a:schemeClr val="dk1"/>
                </a:solidFill>
                <a:latin typeface="Calibri"/>
                <a:ea typeface="Calibri"/>
                <a:cs typeface="Calibri"/>
                <a:sym typeface="Calibri"/>
              </a:rPr>
              <a:t>, so if we know the maximum of </a:t>
            </a:r>
            <a:r>
              <a:rPr i="1" lang="en" sz="1300">
                <a:solidFill>
                  <a:schemeClr val="dk1"/>
                </a:solidFill>
                <a:latin typeface="Times New Roman"/>
                <a:ea typeface="Times New Roman"/>
                <a:cs typeface="Times New Roman"/>
                <a:sym typeface="Times New Roman"/>
              </a:rPr>
              <a:t>h</a:t>
            </a:r>
            <a:r>
              <a:rPr lang="en" sz="1300">
                <a:solidFill>
                  <a:schemeClr val="dk1"/>
                </a:solidFill>
                <a:latin typeface="Calibri"/>
                <a:ea typeface="Calibri"/>
                <a:cs typeface="Calibri"/>
                <a:sym typeface="Calibri"/>
              </a:rPr>
              <a:t>, we know that the maximum of </a:t>
            </a:r>
            <a:r>
              <a:rPr i="1" lang="en" sz="1300">
                <a:solidFill>
                  <a:schemeClr val="dk1"/>
                </a:solidFill>
                <a:latin typeface="Times New Roman"/>
                <a:ea typeface="Times New Roman"/>
                <a:cs typeface="Times New Roman"/>
                <a:sym typeface="Times New Roman"/>
              </a:rPr>
              <a:t>g</a:t>
            </a:r>
            <a:r>
              <a:rPr lang="en" sz="1300">
                <a:solidFill>
                  <a:schemeClr val="dk1"/>
                </a:solidFill>
                <a:latin typeface="Calibri"/>
                <a:ea typeface="Calibri"/>
                <a:cs typeface="Calibri"/>
                <a:sym typeface="Calibri"/>
              </a:rPr>
              <a:t> is 47 less than that. We saw that the maximum of </a:t>
            </a:r>
            <a:r>
              <a:rPr i="1" lang="en" sz="1300">
                <a:solidFill>
                  <a:schemeClr val="dk1"/>
                </a:solidFill>
                <a:latin typeface="Times New Roman"/>
                <a:ea typeface="Times New Roman"/>
                <a:cs typeface="Times New Roman"/>
                <a:sym typeface="Times New Roman"/>
              </a:rPr>
              <a:t>h</a:t>
            </a:r>
            <a:r>
              <a:rPr lang="en" sz="1300">
                <a:solidFill>
                  <a:schemeClr val="dk1"/>
                </a:solidFill>
                <a:latin typeface="Calibri"/>
                <a:ea typeface="Calibri"/>
                <a:cs typeface="Calibri"/>
                <a:sym typeface="Calibri"/>
              </a:rPr>
              <a:t> is 47, so the maximum of </a:t>
            </a:r>
            <a:r>
              <a:rPr i="1" lang="en" sz="1300">
                <a:solidFill>
                  <a:schemeClr val="dk1"/>
                </a:solidFill>
                <a:latin typeface="Times New Roman"/>
                <a:ea typeface="Times New Roman"/>
                <a:cs typeface="Times New Roman"/>
                <a:sym typeface="Times New Roman"/>
              </a:rPr>
              <a:t>g</a:t>
            </a:r>
            <a:r>
              <a:rPr lang="en" sz="1300">
                <a:solidFill>
                  <a:schemeClr val="dk1"/>
                </a:solidFill>
                <a:latin typeface="Calibri"/>
                <a:ea typeface="Calibri"/>
                <a:cs typeface="Calibri"/>
                <a:sym typeface="Calibri"/>
              </a:rPr>
              <a:t> is 47 less than 47, which is 0.</a:t>
            </a:r>
            <a:endParaRPr sz="1300">
              <a:solidFill>
                <a:schemeClr val="dk1"/>
              </a:solidFill>
              <a:latin typeface="Calibri"/>
              <a:ea typeface="Calibri"/>
              <a:cs typeface="Calibri"/>
              <a:sym typeface="Calibri"/>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 name="Shape 293"/>
        <p:cNvGrpSpPr/>
        <p:nvPr/>
      </p:nvGrpSpPr>
      <p:grpSpPr>
        <a:xfrm>
          <a:off x="0" y="0"/>
          <a:ext cx="0" cy="0"/>
          <a:chOff x="0" y="0"/>
          <a:chExt cx="0" cy="0"/>
        </a:xfrm>
      </p:grpSpPr>
      <p:sp>
        <p:nvSpPr>
          <p:cNvPr id="294" name="Google Shape;294;g34602a3bca2_0_1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5" name="Google Shape;295;g34602a3bca2_0_1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Individualized by Response</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 Let's try again a different way: In the numerator, take the negative of the </a:t>
            </a:r>
            <a:r>
              <a:rPr i="1" lang="en" sz="1300">
                <a:solidFill>
                  <a:schemeClr val="dk1"/>
                </a:solidFill>
                <a:latin typeface="Times New Roman"/>
                <a:ea typeface="Times New Roman"/>
                <a:cs typeface="Times New Roman"/>
                <a:sym typeface="Times New Roman"/>
              </a:rPr>
              <a:t>b</a:t>
            </a:r>
            <a:r>
              <a:rPr lang="en" sz="1300">
                <a:solidFill>
                  <a:schemeClr val="dk1"/>
                </a:solidFill>
                <a:latin typeface="Calibri"/>
                <a:ea typeface="Calibri"/>
                <a:cs typeface="Calibri"/>
                <a:sym typeface="Calibri"/>
              </a:rPr>
              <a:t> value.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That's correct! </a:t>
            </a:r>
            <a:r>
              <a:rPr lang="en" sz="1300">
                <a:solidFill>
                  <a:schemeClr val="dk1"/>
                </a:solidFill>
                <a:latin typeface="Calibri"/>
                <a:ea typeface="Calibri"/>
                <a:cs typeface="Calibri"/>
                <a:sym typeface="Calibri"/>
              </a:rPr>
              <a:t>In the quadratic formula </a:t>
            </a:r>
            <a:r>
              <a:rPr i="1" lang="en" sz="1300">
                <a:solidFill>
                  <a:schemeClr val="dk1"/>
                </a:solidFill>
                <a:latin typeface="Times New Roman"/>
                <a:ea typeface="Times New Roman"/>
                <a:cs typeface="Times New Roman"/>
                <a:sym typeface="Times New Roman"/>
              </a:rPr>
              <a:t>a </a:t>
            </a:r>
            <a:r>
              <a:rPr lang="en" sz="1300">
                <a:solidFill>
                  <a:schemeClr val="dk1"/>
                </a:solidFill>
                <a:latin typeface="Calibri"/>
                <a:ea typeface="Calibri"/>
                <a:cs typeface="Calibri"/>
                <a:sym typeface="Calibri"/>
              </a:rPr>
              <a:t>= −4.9, </a:t>
            </a:r>
            <a:r>
              <a:rPr i="1" lang="en" sz="1300">
                <a:solidFill>
                  <a:schemeClr val="dk1"/>
                </a:solidFill>
                <a:latin typeface="Times New Roman"/>
                <a:ea typeface="Times New Roman"/>
                <a:cs typeface="Times New Roman"/>
                <a:sym typeface="Times New Roman"/>
              </a:rPr>
              <a:t>b </a:t>
            </a:r>
            <a:r>
              <a:rPr lang="en" sz="1300">
                <a:solidFill>
                  <a:schemeClr val="dk1"/>
                </a:solidFill>
                <a:latin typeface="Calibri"/>
                <a:ea typeface="Calibri"/>
                <a:cs typeface="Calibri"/>
                <a:sym typeface="Calibri"/>
              </a:rPr>
              <a:t>= 23.7, </a:t>
            </a:r>
            <a:r>
              <a:rPr i="1" lang="en" sz="1300">
                <a:solidFill>
                  <a:schemeClr val="dk1"/>
                </a:solidFill>
                <a:latin typeface="Times New Roman"/>
                <a:ea typeface="Times New Roman"/>
                <a:cs typeface="Times New Roman"/>
                <a:sym typeface="Times New Roman"/>
              </a:rPr>
              <a:t>c</a:t>
            </a:r>
            <a:r>
              <a:rPr lang="en" sz="1300">
                <a:solidFill>
                  <a:schemeClr val="dk1"/>
                </a:solidFill>
                <a:latin typeface="Calibri"/>
                <a:ea typeface="Calibri"/>
                <a:cs typeface="Calibri"/>
                <a:sym typeface="Calibri"/>
              </a:rPr>
              <a:t>=2.</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This is the other horizontal intercept, besides 0.</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This is not the maximum value. First, find the horizontal intercepts, then find the halfway point and location of the vertex.</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5" name="Shape 305"/>
        <p:cNvGrpSpPr/>
        <p:nvPr/>
      </p:nvGrpSpPr>
      <p:grpSpPr>
        <a:xfrm>
          <a:off x="0" y="0"/>
          <a:ext cx="0" cy="0"/>
          <a:chOff x="0" y="0"/>
          <a:chExt cx="0" cy="0"/>
        </a:xfrm>
      </p:grpSpPr>
      <p:sp>
        <p:nvSpPr>
          <p:cNvPr id="306" name="Google Shape;306;g34e020773c1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7" name="Google Shape;307;g34e020773c1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300">
                <a:solidFill>
                  <a:schemeClr val="dk1"/>
                </a:solidFill>
                <a:latin typeface="Calibri"/>
                <a:ea typeface="Calibri"/>
                <a:cs typeface="Calibri"/>
                <a:sym typeface="Calibri"/>
              </a:rPr>
              <a:t>Answer</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For two numbers to add up to 0, they have to be opposites. Since the number 9 is positive, the other number must be negative, which a square cannot be.</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 square is always positive, so a square plus a positive number must also be positive and can never equal zero.</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b="1" sz="1300">
              <a:solidFill>
                <a:srgbClr val="1D2125"/>
              </a:solidFill>
              <a:latin typeface="Calibri"/>
              <a:ea typeface="Calibri"/>
              <a:cs typeface="Calibri"/>
              <a:sym typeface="Calibri"/>
            </a:endParaRPr>
          </a:p>
          <a:p>
            <a:pPr indent="0" lvl="0" marL="0" rtl="0" algn="l">
              <a:lnSpc>
                <a:spcPct val="115000"/>
              </a:lnSpc>
              <a:spcBef>
                <a:spcPts val="1200"/>
              </a:spcBef>
              <a:spcAft>
                <a:spcPts val="0"/>
              </a:spcAft>
              <a:buNone/>
            </a:pPr>
            <a:r>
              <a:t/>
            </a:r>
            <a:endParaRPr b="1">
              <a:solidFill>
                <a:srgbClr val="1D2125"/>
              </a:solidFill>
              <a:latin typeface="Noto Sans"/>
              <a:ea typeface="Noto Sans"/>
              <a:cs typeface="Noto Sans"/>
              <a:sym typeface="Noto Sans"/>
            </a:endParaRPr>
          </a:p>
          <a:p>
            <a:pPr indent="0" lvl="0" marL="0" rtl="0" algn="l">
              <a:lnSpc>
                <a:spcPct val="115000"/>
              </a:lnSpc>
              <a:spcBef>
                <a:spcPts val="1200"/>
              </a:spcBef>
              <a:spcAft>
                <a:spcPts val="1200"/>
              </a:spcAft>
              <a:buNone/>
            </a:pPr>
            <a:r>
              <a:t/>
            </a:r>
            <a:endParaRPr b="1">
              <a:solidFill>
                <a:srgbClr val="1D2125"/>
              </a:solidFill>
              <a:latin typeface="Noto Sans"/>
              <a:ea typeface="Noto Sans"/>
              <a:cs typeface="Noto Sans"/>
              <a:sym typeface="Noto Sans"/>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7" name="Shape 317"/>
        <p:cNvGrpSpPr/>
        <p:nvPr/>
      </p:nvGrpSpPr>
      <p:grpSpPr>
        <a:xfrm>
          <a:off x="0" y="0"/>
          <a:ext cx="0" cy="0"/>
          <a:chOff x="0" y="0"/>
          <a:chExt cx="0" cy="0"/>
        </a:xfrm>
      </p:grpSpPr>
      <p:sp>
        <p:nvSpPr>
          <p:cNvPr id="318" name="Google Shape;318;g39c39c74e23_0_1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9" name="Google Shape;319;g39c39c74e23_0_1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4" name="Shape 324"/>
        <p:cNvGrpSpPr/>
        <p:nvPr/>
      </p:nvGrpSpPr>
      <p:grpSpPr>
        <a:xfrm>
          <a:off x="0" y="0"/>
          <a:ext cx="0" cy="0"/>
          <a:chOff x="0" y="0"/>
          <a:chExt cx="0" cy="0"/>
        </a:xfrm>
      </p:grpSpPr>
      <p:sp>
        <p:nvSpPr>
          <p:cNvPr id="325" name="Google Shape;325;g3480998f8e0_3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6" name="Google Shape;326;g3480998f8e0_3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Cool Down (5 minutes)</a:t>
            </a:r>
            <a:endParaRPr b="1" sz="1300">
              <a:solidFill>
                <a:schemeClr val="dk1"/>
              </a:solidFill>
              <a:latin typeface="Calibri"/>
              <a:ea typeface="Calibri"/>
              <a:cs typeface="Calibri"/>
              <a:sym typeface="Calibri"/>
            </a:endParaRPr>
          </a:p>
          <a:p>
            <a:pPr indent="0" lvl="0" marL="0" rtl="0" algn="l">
              <a:spcBef>
                <a:spcPts val="400"/>
              </a:spcBef>
              <a:spcAft>
                <a:spcPts val="0"/>
              </a:spcAft>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Ask students to put away their devices for the cool down.</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Answers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i="1" lang="en" sz="1300">
                <a:solidFill>
                  <a:schemeClr val="dk1"/>
                </a:solidFill>
                <a:latin typeface="Times New Roman"/>
                <a:ea typeface="Times New Roman"/>
                <a:cs typeface="Times New Roman"/>
                <a:sym typeface="Times New Roman"/>
              </a:rPr>
              <a:t>b</a:t>
            </a:r>
            <a:r>
              <a:rPr lang="en" sz="1300">
                <a:solidFill>
                  <a:schemeClr val="dk1"/>
                </a:solidFill>
                <a:latin typeface="Calibri"/>
                <a:ea typeface="Calibri"/>
                <a:cs typeface="Calibri"/>
                <a:sym typeface="Calibri"/>
              </a:rPr>
              <a:t> is –4, so in Step 4, the value −</a:t>
            </a:r>
            <a:r>
              <a:rPr i="1" lang="en" sz="1300">
                <a:solidFill>
                  <a:schemeClr val="dk1"/>
                </a:solidFill>
                <a:latin typeface="Times New Roman"/>
                <a:ea typeface="Times New Roman"/>
                <a:cs typeface="Times New Roman"/>
                <a:sym typeface="Times New Roman"/>
              </a:rPr>
              <a:t>b</a:t>
            </a:r>
            <a:r>
              <a:rPr lang="en" sz="1300">
                <a:solidFill>
                  <a:schemeClr val="dk1"/>
                </a:solidFill>
                <a:latin typeface="Calibri"/>
                <a:ea typeface="Calibri"/>
                <a:cs typeface="Calibri"/>
                <a:sym typeface="Calibri"/>
              </a:rPr>
              <a:t> should be –(–4), which is 4.</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In Step 1, the equation should be rewritten as </a:t>
            </a:r>
            <a:r>
              <a:rPr i="1" lang="en" sz="1300">
                <a:solidFill>
                  <a:schemeClr val="dk1"/>
                </a:solidFill>
                <a:latin typeface="Times New Roman"/>
                <a:ea typeface="Times New Roman"/>
                <a:cs typeface="Times New Roman"/>
                <a:sym typeface="Times New Roman"/>
              </a:rPr>
              <a:t>ax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bx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c </a:t>
            </a:r>
            <a:r>
              <a:rPr lang="en" sz="1300">
                <a:solidFill>
                  <a:schemeClr val="dk1"/>
                </a:solidFill>
                <a:latin typeface="Calibri"/>
                <a:ea typeface="Calibri"/>
                <a:cs typeface="Calibri"/>
                <a:sym typeface="Calibri"/>
              </a:rPr>
              <a:t>= 0, so the constant term </a:t>
            </a:r>
            <a:r>
              <a:rPr i="1" lang="en" sz="1300">
                <a:solidFill>
                  <a:schemeClr val="dk1"/>
                </a:solidFill>
                <a:latin typeface="Times New Roman"/>
                <a:ea typeface="Times New Roman"/>
                <a:cs typeface="Times New Roman"/>
                <a:sym typeface="Times New Roman"/>
              </a:rPr>
              <a:t>c</a:t>
            </a:r>
            <a:r>
              <a:rPr lang="en" sz="1300">
                <a:solidFill>
                  <a:schemeClr val="dk1"/>
                </a:solidFill>
                <a:latin typeface="Calibri"/>
                <a:ea typeface="Calibri"/>
                <a:cs typeface="Calibri"/>
                <a:sym typeface="Calibri"/>
              </a:rPr>
              <a:t> is – 20, not 20. So, in Step 4, the last part of the numerator should be √((−4)</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− 4(3)(−20)).</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In Step 4, (−4)</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should be 16. Squaring a negative number gives a positive number.</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If the earlier issues were fixed, then the values under the square root symbol would be 16 + 240 or 256.</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Response to Student Thinking -</a:t>
            </a:r>
            <a:r>
              <a:rPr b="1" lang="en" sz="1300">
                <a:solidFill>
                  <a:srgbClr val="9900FF"/>
                </a:solidFill>
                <a:latin typeface="Calibri"/>
                <a:ea typeface="Calibri"/>
                <a:cs typeface="Calibri"/>
                <a:sym typeface="Calibri"/>
              </a:rPr>
              <a:t> </a:t>
            </a:r>
            <a:r>
              <a:rPr b="1" lang="en" sz="1300">
                <a:solidFill>
                  <a:schemeClr val="dk1"/>
                </a:solidFill>
                <a:latin typeface="Calibri"/>
                <a:ea typeface="Calibri"/>
                <a:cs typeface="Calibri"/>
                <a:sym typeface="Calibri"/>
              </a:rPr>
              <a:t>Points to Emphasiz</a:t>
            </a:r>
            <a:r>
              <a:rPr b="1" lang="en" sz="1300">
                <a:solidFill>
                  <a:schemeClr val="dk1"/>
                </a:solidFill>
                <a:latin typeface="Calibri"/>
                <a:ea typeface="Calibri"/>
                <a:cs typeface="Calibri"/>
                <a:sym typeface="Calibri"/>
              </a:rPr>
              <a:t>e</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Use student work from this cool down and the last cool down to highlight common errors that students are making or not identifying as errors.</a:t>
            </a:r>
            <a:endParaRPr sz="1300">
              <a:solidFill>
                <a:schemeClr val="dk1"/>
              </a:solidFill>
              <a:latin typeface="Calibri"/>
              <a:ea typeface="Calibri"/>
              <a:cs typeface="Calibri"/>
              <a:sym typeface="Calibri"/>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4" name="Shape 334"/>
        <p:cNvGrpSpPr/>
        <p:nvPr/>
      </p:nvGrpSpPr>
      <p:grpSpPr>
        <a:xfrm>
          <a:off x="0" y="0"/>
          <a:ext cx="0" cy="0"/>
          <a:chOff x="0" y="0"/>
          <a:chExt cx="0" cy="0"/>
        </a:xfrm>
      </p:grpSpPr>
      <p:sp>
        <p:nvSpPr>
          <p:cNvPr id="335" name="Google Shape;335;g39c39c74e23_0_1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6" name="Google Shape;336;g39c39c74e23_0_1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1" name="Shape 341"/>
        <p:cNvGrpSpPr/>
        <p:nvPr/>
      </p:nvGrpSpPr>
      <p:grpSpPr>
        <a:xfrm>
          <a:off x="0" y="0"/>
          <a:ext cx="0" cy="0"/>
          <a:chOff x="0" y="0"/>
          <a:chExt cx="0" cy="0"/>
        </a:xfrm>
      </p:grpSpPr>
      <p:sp>
        <p:nvSpPr>
          <p:cNvPr id="342" name="Google Shape;342;g3480998f8e0_3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3" name="Google Shape;343;g3480998f8e0_3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Digital Practice: </a:t>
            </a:r>
            <a:r>
              <a:rPr lang="en" sz="1300">
                <a:solidFill>
                  <a:schemeClr val="dk1"/>
                </a:solidFill>
                <a:latin typeface="Calibri"/>
                <a:ea typeface="Calibri"/>
                <a:cs typeface="Calibri"/>
                <a:sym typeface="Calibri"/>
              </a:rPr>
              <a:t>Access the practice pages at </a:t>
            </a:r>
            <a:r>
              <a:rPr lang="en" u="sng">
                <a:solidFill>
                  <a:schemeClr val="hlink"/>
                </a:solidFill>
                <a:latin typeface="Noto Sans"/>
                <a:ea typeface="Noto Sans"/>
                <a:cs typeface="Noto Sans"/>
                <a:sym typeface="Noto Sans"/>
                <a:hlinkClick r:id="rId2"/>
              </a:rPr>
              <a:t>https://openstax.org/details/books/algebra-1</a:t>
            </a:r>
            <a:r>
              <a:rPr lang="en">
                <a:solidFill>
                  <a:schemeClr val="dk1"/>
                </a:solidFill>
                <a:latin typeface="Noto Sans"/>
                <a:ea typeface="Noto Sans"/>
                <a:cs typeface="Noto Sans"/>
                <a:sym typeface="Noto Sans"/>
              </a:rPr>
              <a:t> </a:t>
            </a:r>
            <a:endParaRPr sz="1300">
              <a:solidFill>
                <a:schemeClr val="dk1"/>
              </a:solidFill>
              <a:latin typeface="Calibri"/>
              <a:ea typeface="Calibri"/>
              <a:cs typeface="Calibri"/>
              <a:sym typeface="Calibri"/>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0" name="Shape 350"/>
        <p:cNvGrpSpPr/>
        <p:nvPr/>
      </p:nvGrpSpPr>
      <p:grpSpPr>
        <a:xfrm>
          <a:off x="0" y="0"/>
          <a:ext cx="0" cy="0"/>
          <a:chOff x="0" y="0"/>
          <a:chExt cx="0" cy="0"/>
        </a:xfrm>
      </p:grpSpPr>
      <p:sp>
        <p:nvSpPr>
          <p:cNvPr id="351" name="Google Shape;351;g39c39c74e23_0_1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2" name="Google Shape;352;g39c39c74e23_0_1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7" name="Shape 357"/>
        <p:cNvGrpSpPr/>
        <p:nvPr/>
      </p:nvGrpSpPr>
      <p:grpSpPr>
        <a:xfrm>
          <a:off x="0" y="0"/>
          <a:ext cx="0" cy="0"/>
          <a:chOff x="0" y="0"/>
          <a:chExt cx="0" cy="0"/>
        </a:xfrm>
      </p:grpSpPr>
      <p:sp>
        <p:nvSpPr>
          <p:cNvPr id="358" name="Google Shape;358;g3480998f8e0_3_1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9" name="Google Shape;359;g3480998f8e0_3_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Answers may vary.</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Some possibilities:</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Substitute each solution into the equation and see if the equation is true. For example, see if </a:t>
            </a:r>
            <a:endParaRPr sz="1300">
              <a:solidFill>
                <a:schemeClr val="dk1"/>
              </a:solidFill>
              <a:latin typeface="Calibri"/>
              <a:ea typeface="Calibri"/>
              <a:cs typeface="Calibri"/>
              <a:sym typeface="Calibri"/>
            </a:endParaRPr>
          </a:p>
          <a:p>
            <a:pPr indent="457200" lvl="0" marL="457200" rtl="0" algn="l">
              <a:spcBef>
                <a:spcPts val="0"/>
              </a:spcBef>
              <a:spcAft>
                <a:spcPts val="0"/>
              </a:spcAft>
              <a:buNone/>
            </a:pPr>
            <a:r>
              <a:rPr lang="en" sz="1300">
                <a:solidFill>
                  <a:schemeClr val="dk1"/>
                </a:solidFill>
                <a:latin typeface="Calibri"/>
                <a:ea typeface="Calibri"/>
                <a:cs typeface="Calibri"/>
                <a:sym typeface="Calibri"/>
              </a:rPr>
              <a:t>6(⅓)</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− 17(⅓) + 5 equals 0.</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Rewrite 6</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− 17</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+ 5 = 0 in factored form: (3</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− 1)(2</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− 5) = 0 and apply the zero product property to solve.</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Graph </a:t>
            </a:r>
            <a:r>
              <a:rPr i="1" lang="en" sz="1300">
                <a:solidFill>
                  <a:schemeClr val="dk1"/>
                </a:solidFill>
                <a:latin typeface="Times New Roman"/>
                <a:ea typeface="Times New Roman"/>
                <a:cs typeface="Times New Roman"/>
                <a:sym typeface="Times New Roman"/>
              </a:rPr>
              <a:t>y </a:t>
            </a:r>
            <a:r>
              <a:rPr lang="en" sz="1300">
                <a:solidFill>
                  <a:schemeClr val="dk1"/>
                </a:solidFill>
                <a:latin typeface="Calibri"/>
                <a:ea typeface="Calibri"/>
                <a:cs typeface="Calibri"/>
                <a:sym typeface="Calibri"/>
              </a:rPr>
              <a:t>= 6</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− 17</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+ 5 and find the x-intercepts when the graph has a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-coordinate of 0.</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Yes, but it is not simple because the leading coefficient is not a perfect square and the linear coefficient is an odd number.</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In this case, substituting ±√3 for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makes the checking cumbersome. The expression to be evaluated would look like (1 + </a:t>
            </a:r>
            <a:r>
              <a:rPr lang="en" sz="1300">
                <a:solidFill>
                  <a:schemeClr val="dk1"/>
                </a:solidFill>
                <a:latin typeface="Calibri"/>
                <a:ea typeface="Calibri"/>
                <a:cs typeface="Calibri"/>
                <a:sym typeface="Calibri"/>
              </a:rPr>
              <a:t>√3</a:t>
            </a:r>
            <a:r>
              <a:rPr lang="en" sz="1300">
                <a:solidFill>
                  <a:schemeClr val="dk1"/>
                </a:solidFill>
                <a:latin typeface="Calibri"/>
                <a:ea typeface="Calibri"/>
                <a:cs typeface="Calibri"/>
                <a:sym typeface="Calibri"/>
              </a:rPr>
              <a:t>)</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+ 2(1 + </a:t>
            </a:r>
            <a:r>
              <a:rPr lang="en" sz="1300">
                <a:solidFill>
                  <a:schemeClr val="dk1"/>
                </a:solidFill>
                <a:latin typeface="Calibri"/>
                <a:ea typeface="Calibri"/>
                <a:cs typeface="Calibri"/>
                <a:sym typeface="Calibri"/>
              </a:rPr>
              <a:t>√3</a:t>
            </a:r>
            <a:r>
              <a:rPr lang="en" sz="1300">
                <a:solidFill>
                  <a:schemeClr val="dk1"/>
                </a:solidFill>
                <a:latin typeface="Calibri"/>
                <a:ea typeface="Calibri"/>
                <a:cs typeface="Calibri"/>
                <a:sym typeface="Calibri"/>
              </a:rPr>
              <a:t>) − 2, which is not easy to evaluate.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We could:</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Solve by completing the square. The leading coefficient of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+ 2</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− 2 is 1 and the linear term coefficient is an even number, which makes it fairly simple to complete the square.</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Approximate the value of the solutions with a calculator, then graph </a:t>
            </a:r>
            <a:r>
              <a:rPr i="1" lang="en" sz="1300">
                <a:solidFill>
                  <a:schemeClr val="dk1"/>
                </a:solidFill>
                <a:latin typeface="Times New Roman"/>
                <a:ea typeface="Times New Roman"/>
                <a:cs typeface="Times New Roman"/>
                <a:sym typeface="Times New Roman"/>
              </a:rPr>
              <a:t>y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+ 2</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− 2 and see if the solutions match the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-intercepts.)</a:t>
            </a:r>
            <a:endParaRPr sz="1300">
              <a:solidFill>
                <a:schemeClr val="dk1"/>
              </a:solidFill>
              <a:latin typeface="Calibri"/>
              <a:ea typeface="Calibri"/>
              <a:cs typeface="Calibri"/>
              <a:sym typeface="Calibri"/>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6" name="Shape 366"/>
        <p:cNvGrpSpPr/>
        <p:nvPr/>
      </p:nvGrpSpPr>
      <p:grpSpPr>
        <a:xfrm>
          <a:off x="0" y="0"/>
          <a:ext cx="0" cy="0"/>
          <a:chOff x="0" y="0"/>
          <a:chExt cx="0" cy="0"/>
        </a:xfrm>
      </p:grpSpPr>
      <p:sp>
        <p:nvSpPr>
          <p:cNvPr id="367" name="Google Shape;367;g39c6e6a8845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8" name="Google Shape;368;g39c6e6a8845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0" y="744575"/>
            <a:ext cx="9144000" cy="2052600"/>
          </a:xfrm>
          <a:prstGeom prst="rect">
            <a:avLst/>
          </a:prstGeom>
          <a:solidFill>
            <a:srgbClr val="005047"/>
          </a:solidFill>
        </p:spPr>
        <p:txBody>
          <a:bodyPr anchorCtr="0" anchor="t" bIns="91425" lIns="91425" spcFirstLastPara="1" rIns="91425" wrap="square" tIns="548625">
            <a:noAutofit/>
          </a:bodyPr>
          <a:lstStyle>
            <a:lvl1pPr lvl="0" algn="ctr">
              <a:spcBef>
                <a:spcPts val="0"/>
              </a:spcBef>
              <a:spcAft>
                <a:spcPts val="0"/>
              </a:spcAft>
              <a:buClr>
                <a:srgbClr val="FDBD3E"/>
              </a:buClr>
              <a:buSzPts val="3000"/>
              <a:buFont typeface="Roboto Slab"/>
              <a:buNone/>
              <a:defRPr>
                <a:solidFill>
                  <a:srgbClr val="FDBD3E"/>
                </a:solidFill>
                <a:latin typeface="Roboto Slab"/>
                <a:ea typeface="Roboto Slab"/>
                <a:cs typeface="Roboto Slab"/>
                <a:sym typeface="Roboto Slab"/>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1846075"/>
            <a:ext cx="8520600" cy="792600"/>
          </a:xfrm>
          <a:prstGeom prst="rect">
            <a:avLst/>
          </a:prstGeom>
          <a:solidFill>
            <a:srgbClr val="005047"/>
          </a:solidFill>
        </p:spPr>
        <p:txBody>
          <a:bodyPr anchorCtr="0" anchor="t" bIns="91425" lIns="91425" spcFirstLastPara="1" rIns="91425" wrap="square" tIns="91425">
            <a:noAutofit/>
          </a:bodyPr>
          <a:lstStyle>
            <a:lvl1pPr lvl="0" algn="ctr">
              <a:lnSpc>
                <a:spcPct val="100000"/>
              </a:lnSpc>
              <a:spcBef>
                <a:spcPts val="0"/>
              </a:spcBef>
              <a:spcAft>
                <a:spcPts val="0"/>
              </a:spcAft>
              <a:buClr>
                <a:srgbClr val="FDBD3E"/>
              </a:buClr>
              <a:buSzPts val="2000"/>
              <a:buNone/>
              <a:defRPr b="1" sz="2000">
                <a:solidFill>
                  <a:srgbClr val="FDBD3E"/>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pic>
        <p:nvPicPr>
          <p:cNvPr descr="OpenStax Algebra 1 textbook cover" id="12" name="Google Shape;12;p2" title="Book Imahe.png"/>
          <p:cNvPicPr preferRelativeResize="0"/>
          <p:nvPr/>
        </p:nvPicPr>
        <p:blipFill>
          <a:blip r:embed="rId2">
            <a:alphaModFix/>
          </a:blip>
          <a:stretch>
            <a:fillRect/>
          </a:stretch>
        </p:blipFill>
        <p:spPr>
          <a:xfrm>
            <a:off x="311700" y="3702750"/>
            <a:ext cx="738829" cy="960475"/>
          </a:xfrm>
          <a:prstGeom prst="rect">
            <a:avLst/>
          </a:prstGeom>
          <a:noFill/>
          <a:ln>
            <a:noFill/>
          </a:ln>
          <a:effectLst>
            <a:outerShdw blurRad="57150" rotWithShape="0" algn="bl" dir="5400000" dist="19050">
              <a:srgbClr val="005047">
                <a:alpha val="50000"/>
              </a:srgbClr>
            </a:outerShdw>
            <a:reflection blurRad="0" dir="5400000" dist="38100" endA="0" endPos="58000" fadeDir="5400012" kx="0" rotWithShape="0" algn="bl" stA="11000" stPos="0" sy="-100000" ky="0"/>
          </a:effectLst>
        </p:spPr>
      </p:pic>
      <p:pic>
        <p:nvPicPr>
          <p:cNvPr descr="OpenStax logo" id="13" name="Google Shape;13;p2" title="Picture1.png"/>
          <p:cNvPicPr preferRelativeResize="0"/>
          <p:nvPr/>
        </p:nvPicPr>
        <p:blipFill>
          <a:blip r:embed="rId3">
            <a:alphaModFix/>
          </a:blip>
          <a:stretch>
            <a:fillRect/>
          </a:stretch>
        </p:blipFill>
        <p:spPr>
          <a:xfrm>
            <a:off x="7959050" y="4067538"/>
            <a:ext cx="873252" cy="595700"/>
          </a:xfrm>
          <a:prstGeom prst="rect">
            <a:avLst/>
          </a:prstGeom>
          <a:noFill/>
          <a:ln>
            <a:noFill/>
          </a:ln>
        </p:spPr>
      </p:pic>
      <p:sp>
        <p:nvSpPr>
          <p:cNvPr id="14" name="Google Shape;14;p2"/>
          <p:cNvSpPr txBox="1"/>
          <p:nvPr>
            <p:ph idx="2" type="subTitle"/>
          </p:nvPr>
        </p:nvSpPr>
        <p:spPr>
          <a:xfrm>
            <a:off x="1078800" y="2819495"/>
            <a:ext cx="6986400" cy="792600"/>
          </a:xfrm>
          <a:prstGeom prst="rect">
            <a:avLst/>
          </a:prstGeom>
        </p:spPr>
        <p:txBody>
          <a:bodyPr anchorCtr="0" anchor="t" bIns="91425" lIns="91425" spcFirstLastPara="1" rIns="91425" wrap="square" tIns="91425">
            <a:noAutofit/>
          </a:bodyPr>
          <a:lstStyle>
            <a:lvl1pPr lvl="0" algn="ctr">
              <a:spcBef>
                <a:spcPts val="0"/>
              </a:spcBef>
              <a:spcAft>
                <a:spcPts val="0"/>
              </a:spcAft>
              <a:buSzPts val="1800"/>
              <a:buNone/>
              <a:defRPr sz="1800"/>
            </a:lvl1pPr>
            <a:lvl2pPr lvl="1">
              <a:spcBef>
                <a:spcPts val="0"/>
              </a:spcBef>
              <a:spcAft>
                <a:spcPts val="0"/>
              </a:spcAft>
              <a:buSzPts val="2000"/>
              <a:buNone/>
              <a:defRPr/>
            </a:lvl2pPr>
            <a:lvl3pPr lvl="2">
              <a:spcBef>
                <a:spcPts val="0"/>
              </a:spcBef>
              <a:spcAft>
                <a:spcPts val="0"/>
              </a:spcAft>
              <a:buSzPts val="2000"/>
              <a:buNone/>
              <a:defRPr/>
            </a:lvl3pPr>
            <a:lvl4pPr lvl="3">
              <a:spcBef>
                <a:spcPts val="0"/>
              </a:spcBef>
              <a:spcAft>
                <a:spcPts val="0"/>
              </a:spcAft>
              <a:buSzPts val="2000"/>
              <a:buNone/>
              <a:defRPr/>
            </a:lvl4pPr>
            <a:lvl5pPr lvl="4">
              <a:spcBef>
                <a:spcPts val="0"/>
              </a:spcBef>
              <a:spcAft>
                <a:spcPts val="0"/>
              </a:spcAft>
              <a:buSzPts val="2000"/>
              <a:buNone/>
              <a:defRPr/>
            </a:lvl5pPr>
            <a:lvl6pPr lvl="5">
              <a:spcBef>
                <a:spcPts val="0"/>
              </a:spcBef>
              <a:spcAft>
                <a:spcPts val="0"/>
              </a:spcAft>
              <a:buSzPts val="2000"/>
              <a:buNone/>
              <a:defRPr/>
            </a:lvl6pPr>
            <a:lvl7pPr lvl="6">
              <a:spcBef>
                <a:spcPts val="0"/>
              </a:spcBef>
              <a:spcAft>
                <a:spcPts val="0"/>
              </a:spcAft>
              <a:buSzPts val="2000"/>
              <a:buNone/>
              <a:defRPr/>
            </a:lvl7pPr>
            <a:lvl8pPr lvl="7">
              <a:spcBef>
                <a:spcPts val="0"/>
              </a:spcBef>
              <a:spcAft>
                <a:spcPts val="0"/>
              </a:spcAft>
              <a:buSzPts val="2000"/>
              <a:buNone/>
              <a:defRPr/>
            </a:lvl8pPr>
            <a:lvl9pPr lvl="8">
              <a:spcBef>
                <a:spcPts val="0"/>
              </a:spcBef>
              <a:spcAft>
                <a:spcPts val="0"/>
              </a:spcAft>
              <a:buSzPts val="2000"/>
              <a:buNone/>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5" name="Shape 15"/>
        <p:cNvGrpSpPr/>
        <p:nvPr/>
      </p:nvGrpSpPr>
      <p:grpSpPr>
        <a:xfrm>
          <a:off x="0" y="0"/>
          <a:ext cx="0" cy="0"/>
          <a:chOff x="0" y="0"/>
          <a:chExt cx="0" cy="0"/>
        </a:xfrm>
      </p:grpSpPr>
      <p:cxnSp>
        <p:nvCxnSpPr>
          <p:cNvPr id="16" name="Google Shape;16;p3"/>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
        <p:nvSpPr>
          <p:cNvPr id="17" name="Google Shape;17;p3"/>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3"/>
          <p:cNvSpPr txBox="1"/>
          <p:nvPr>
            <p:ph idx="1" type="body"/>
          </p:nvPr>
        </p:nvSpPr>
        <p:spPr>
          <a:xfrm>
            <a:off x="311700" y="959070"/>
            <a:ext cx="8520600" cy="3657600"/>
          </a:xfrm>
          <a:prstGeom prst="rect">
            <a:avLst/>
          </a:prstGeom>
        </p:spPr>
        <p:txBody>
          <a:bodyPr anchorCtr="0" anchor="t" bIns="91425" lIns="91425" spcFirstLastPara="1" rIns="91425" wrap="square" tIns="91425">
            <a:noAutofit/>
          </a:bodyPr>
          <a:lstStyle>
            <a:lvl1pPr indent="-381000" lvl="0" marL="457200">
              <a:spcBef>
                <a:spcPts val="0"/>
              </a:spcBef>
              <a:spcAft>
                <a:spcPts val="0"/>
              </a:spcAft>
              <a:buSzPts val="2400"/>
              <a:buFont typeface="Noto Sans"/>
              <a:buChar char="●"/>
              <a:defRPr sz="2400">
                <a:latin typeface="Noto Sans"/>
                <a:ea typeface="Noto Sans"/>
                <a:cs typeface="Noto Sans"/>
                <a:sym typeface="Noto Sans"/>
              </a:defRPr>
            </a:lvl1pPr>
            <a:lvl2pPr indent="-368300" lvl="1" marL="914400">
              <a:spcBef>
                <a:spcPts val="0"/>
              </a:spcBef>
              <a:spcAft>
                <a:spcPts val="0"/>
              </a:spcAft>
              <a:buSzPts val="2200"/>
              <a:buFont typeface="Noto Sans"/>
              <a:buChar char="○"/>
              <a:defRPr sz="2200">
                <a:latin typeface="Noto Sans"/>
                <a:ea typeface="Noto Sans"/>
                <a:cs typeface="Noto Sans"/>
                <a:sym typeface="Noto Sans"/>
              </a:defRPr>
            </a:lvl2pPr>
            <a:lvl3pPr indent="-368300" lvl="2" marL="1371600">
              <a:spcBef>
                <a:spcPts val="0"/>
              </a:spcBef>
              <a:spcAft>
                <a:spcPts val="0"/>
              </a:spcAft>
              <a:buSzPts val="2200"/>
              <a:buFont typeface="Noto Sans"/>
              <a:buChar char="■"/>
              <a:defRPr sz="2200">
                <a:latin typeface="Noto Sans"/>
                <a:ea typeface="Noto Sans"/>
                <a:cs typeface="Noto Sans"/>
                <a:sym typeface="Noto Sans"/>
              </a:defRPr>
            </a:lvl3pPr>
            <a:lvl4pPr indent="-368300" lvl="3" marL="1828800">
              <a:spcBef>
                <a:spcPts val="0"/>
              </a:spcBef>
              <a:spcAft>
                <a:spcPts val="0"/>
              </a:spcAft>
              <a:buSzPts val="2200"/>
              <a:buFont typeface="Noto Sans"/>
              <a:buChar char="●"/>
              <a:defRPr sz="2200">
                <a:latin typeface="Noto Sans"/>
                <a:ea typeface="Noto Sans"/>
                <a:cs typeface="Noto Sans"/>
                <a:sym typeface="Noto Sans"/>
              </a:defRPr>
            </a:lvl4pPr>
            <a:lvl5pPr indent="-368300" lvl="4" marL="2286000">
              <a:spcBef>
                <a:spcPts val="0"/>
              </a:spcBef>
              <a:spcAft>
                <a:spcPts val="0"/>
              </a:spcAft>
              <a:buSzPts val="2200"/>
              <a:buFont typeface="Noto Sans"/>
              <a:buChar char="○"/>
              <a:defRPr sz="2200">
                <a:latin typeface="Noto Sans"/>
                <a:ea typeface="Noto Sans"/>
                <a:cs typeface="Noto Sans"/>
                <a:sym typeface="Noto Sans"/>
              </a:defRPr>
            </a:lvl5pPr>
            <a:lvl6pPr indent="-368300" lvl="5" marL="2743200">
              <a:spcBef>
                <a:spcPts val="0"/>
              </a:spcBef>
              <a:spcAft>
                <a:spcPts val="0"/>
              </a:spcAft>
              <a:buSzPts val="2200"/>
              <a:buFont typeface="Noto Sans"/>
              <a:buChar char="■"/>
              <a:defRPr sz="2200">
                <a:latin typeface="Noto Sans"/>
                <a:ea typeface="Noto Sans"/>
                <a:cs typeface="Noto Sans"/>
                <a:sym typeface="Noto Sans"/>
              </a:defRPr>
            </a:lvl6pPr>
            <a:lvl7pPr indent="-368300" lvl="6" marL="3200400">
              <a:spcBef>
                <a:spcPts val="0"/>
              </a:spcBef>
              <a:spcAft>
                <a:spcPts val="0"/>
              </a:spcAft>
              <a:buSzPts val="2200"/>
              <a:buFont typeface="Noto Sans"/>
              <a:buChar char="●"/>
              <a:defRPr sz="2200">
                <a:latin typeface="Noto Sans"/>
                <a:ea typeface="Noto Sans"/>
                <a:cs typeface="Noto Sans"/>
                <a:sym typeface="Noto Sans"/>
              </a:defRPr>
            </a:lvl7pPr>
            <a:lvl8pPr indent="-368300" lvl="7" marL="3657600">
              <a:spcBef>
                <a:spcPts val="0"/>
              </a:spcBef>
              <a:spcAft>
                <a:spcPts val="0"/>
              </a:spcAft>
              <a:buSzPts val="2200"/>
              <a:buFont typeface="Noto Sans"/>
              <a:buChar char="○"/>
              <a:defRPr sz="2200">
                <a:latin typeface="Noto Sans"/>
                <a:ea typeface="Noto Sans"/>
                <a:cs typeface="Noto Sans"/>
                <a:sym typeface="Noto Sans"/>
              </a:defRPr>
            </a:lvl8pPr>
            <a:lvl9pPr indent="-368300" lvl="8" marL="4114800">
              <a:spcBef>
                <a:spcPts val="0"/>
              </a:spcBef>
              <a:spcAft>
                <a:spcPts val="0"/>
              </a:spcAft>
              <a:buSzPts val="2200"/>
              <a:buFont typeface="Noto Sans"/>
              <a:buChar char="■"/>
              <a:defRPr sz="2200">
                <a:latin typeface="Noto Sans"/>
                <a:ea typeface="Noto Sans"/>
                <a:cs typeface="Noto Sans"/>
                <a:sym typeface="Noto Sans"/>
              </a:defRPr>
            </a:lvl9pPr>
          </a:lstStyle>
          <a:p/>
        </p:txBody>
      </p:sp>
      <p:sp>
        <p:nvSpPr>
          <p:cNvPr id="19" name="Google Shape;19;p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vl1pPr>
            <a:lvl2pPr lvl="1">
              <a:buNone/>
              <a:defRPr sz="1100"/>
            </a:lvl2pPr>
            <a:lvl3pPr lvl="2">
              <a:buNone/>
              <a:defRPr sz="1100"/>
            </a:lvl3pPr>
            <a:lvl4pPr lvl="3">
              <a:buNone/>
              <a:defRPr sz="1100"/>
            </a:lvl4pPr>
            <a:lvl5pPr lvl="4">
              <a:buNone/>
              <a:defRPr sz="1100"/>
            </a:lvl5pPr>
            <a:lvl6pPr lvl="5">
              <a:buNone/>
              <a:defRPr sz="1100"/>
            </a:lvl6pPr>
            <a:lvl7pPr lvl="6">
              <a:buNone/>
              <a:defRPr sz="1100"/>
            </a:lvl7pPr>
            <a:lvl8pPr lvl="7">
              <a:buNone/>
              <a:defRPr sz="1100"/>
            </a:lvl8pPr>
            <a:lvl9pPr lvl="8">
              <a:buNone/>
              <a:defRPr sz="1100"/>
            </a:lvl9p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20" name="Google Shape;20;p3"/>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Lesson Activity)" type="twoColTx">
  <p:cSld name="TITLE_AND_TWO_COLUMNS">
    <p:spTree>
      <p:nvGrpSpPr>
        <p:cNvPr id="21" name="Shape 21"/>
        <p:cNvGrpSpPr/>
        <p:nvPr/>
      </p:nvGrpSpPr>
      <p:grpSpPr>
        <a:xfrm>
          <a:off x="0" y="0"/>
          <a:ext cx="0" cy="0"/>
          <a:chOff x="0" y="0"/>
          <a:chExt cx="0" cy="0"/>
        </a:xfrm>
      </p:grpSpPr>
      <p:sp>
        <p:nvSpPr>
          <p:cNvPr id="22" name="Google Shape;22;p4"/>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3" name="Google Shape;23;p4"/>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24" name="Google Shape;24;p4"/>
          <p:cNvSpPr txBox="1"/>
          <p:nvPr>
            <p:ph idx="2" type="body"/>
          </p:nvPr>
        </p:nvSpPr>
        <p:spPr>
          <a:xfrm>
            <a:off x="48324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25" name="Google Shape;25;p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26" name="Google Shape;26;p4"/>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cxnSp>
        <p:nvCxnSpPr>
          <p:cNvPr id="27" name="Google Shape;27;p4"/>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dditional Resources 2">
  <p:cSld name="TITLE_AND_TWO_COLUMNS_2">
    <p:spTree>
      <p:nvGrpSpPr>
        <p:cNvPr id="28" name="Shape 28"/>
        <p:cNvGrpSpPr/>
        <p:nvPr/>
      </p:nvGrpSpPr>
      <p:grpSpPr>
        <a:xfrm>
          <a:off x="0" y="0"/>
          <a:ext cx="0" cy="0"/>
          <a:chOff x="0" y="0"/>
          <a:chExt cx="0" cy="0"/>
        </a:xfrm>
      </p:grpSpPr>
      <p:sp>
        <p:nvSpPr>
          <p:cNvPr id="29" name="Google Shape;29;p5"/>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0" name="Google Shape;30;p5"/>
          <p:cNvSpPr txBox="1"/>
          <p:nvPr>
            <p:ph idx="1" type="body"/>
          </p:nvPr>
        </p:nvSpPr>
        <p:spPr>
          <a:xfrm>
            <a:off x="311700" y="960125"/>
            <a:ext cx="51642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31" name="Google Shape;31;p5"/>
          <p:cNvSpPr txBox="1"/>
          <p:nvPr>
            <p:ph idx="2" type="body"/>
          </p:nvPr>
        </p:nvSpPr>
        <p:spPr>
          <a:xfrm>
            <a:off x="5931450" y="960125"/>
            <a:ext cx="2901000" cy="3657600"/>
          </a:xfrm>
          <a:prstGeom prst="rect">
            <a:avLst/>
          </a:prstGeom>
          <a:solidFill>
            <a:srgbClr val="F3F3F3"/>
          </a:solidFill>
          <a:ln cap="flat" cmpd="sng" w="28575">
            <a:solidFill>
              <a:srgbClr val="9E9E9E"/>
            </a:solidFill>
            <a:prstDash val="solid"/>
            <a:round/>
            <a:headEnd len="sm" w="sm" type="none"/>
            <a:tailEnd len="sm" w="sm" type="none"/>
          </a:ln>
        </p:spPr>
        <p:txBody>
          <a:bodyPr anchorCtr="0" anchor="t" bIns="91425" lIns="91425" spcFirstLastPara="1" rIns="91425" wrap="square" tIns="91425">
            <a:noAutofit/>
          </a:bodyPr>
          <a:lstStyle>
            <a:lvl1pPr indent="-342900" lvl="0" marL="457200">
              <a:spcBef>
                <a:spcPts val="0"/>
              </a:spcBef>
              <a:spcAft>
                <a:spcPts val="0"/>
              </a:spcAft>
              <a:buSzPts val="1800"/>
              <a:buFont typeface="Noto Sans"/>
              <a:buChar char="●"/>
              <a:defRPr sz="1800">
                <a:latin typeface="Noto Sans"/>
                <a:ea typeface="Noto Sans"/>
                <a:cs typeface="Noto Sans"/>
                <a:sym typeface="Noto Sans"/>
              </a:defRPr>
            </a:lvl1pPr>
            <a:lvl2pPr indent="-330200" lvl="1" marL="914400">
              <a:spcBef>
                <a:spcPts val="0"/>
              </a:spcBef>
              <a:spcAft>
                <a:spcPts val="0"/>
              </a:spcAft>
              <a:buSzPts val="1600"/>
              <a:buFont typeface="Noto Sans"/>
              <a:buChar char="○"/>
              <a:defRPr sz="1600">
                <a:latin typeface="Noto Sans"/>
                <a:ea typeface="Noto Sans"/>
                <a:cs typeface="Noto Sans"/>
                <a:sym typeface="Noto Sans"/>
              </a:defRPr>
            </a:lvl2pPr>
            <a:lvl3pPr indent="-330200" lvl="2" marL="1371600">
              <a:spcBef>
                <a:spcPts val="0"/>
              </a:spcBef>
              <a:spcAft>
                <a:spcPts val="0"/>
              </a:spcAft>
              <a:buSzPts val="1600"/>
              <a:buFont typeface="Noto Sans"/>
              <a:buChar char="■"/>
              <a:defRPr sz="1600">
                <a:latin typeface="Noto Sans"/>
                <a:ea typeface="Noto Sans"/>
                <a:cs typeface="Noto Sans"/>
                <a:sym typeface="Noto Sans"/>
              </a:defRPr>
            </a:lvl3pPr>
            <a:lvl4pPr indent="-330200" lvl="3" marL="1828800">
              <a:spcBef>
                <a:spcPts val="0"/>
              </a:spcBef>
              <a:spcAft>
                <a:spcPts val="0"/>
              </a:spcAft>
              <a:buSzPts val="1600"/>
              <a:buFont typeface="Noto Sans"/>
              <a:buChar char="●"/>
              <a:defRPr sz="1600">
                <a:latin typeface="Noto Sans"/>
                <a:ea typeface="Noto Sans"/>
                <a:cs typeface="Noto Sans"/>
                <a:sym typeface="Noto Sans"/>
              </a:defRPr>
            </a:lvl4pPr>
            <a:lvl5pPr indent="-330200" lvl="4" marL="2286000">
              <a:spcBef>
                <a:spcPts val="0"/>
              </a:spcBef>
              <a:spcAft>
                <a:spcPts val="0"/>
              </a:spcAft>
              <a:buSzPts val="1600"/>
              <a:buFont typeface="Noto Sans"/>
              <a:buChar char="○"/>
              <a:defRPr sz="1600">
                <a:latin typeface="Noto Sans"/>
                <a:ea typeface="Noto Sans"/>
                <a:cs typeface="Noto Sans"/>
                <a:sym typeface="Noto Sans"/>
              </a:defRPr>
            </a:lvl5pPr>
            <a:lvl6pPr indent="-330200" lvl="5" marL="2743200">
              <a:spcBef>
                <a:spcPts val="0"/>
              </a:spcBef>
              <a:spcAft>
                <a:spcPts val="0"/>
              </a:spcAft>
              <a:buSzPts val="1600"/>
              <a:buFont typeface="Noto Sans"/>
              <a:buChar char="■"/>
              <a:defRPr sz="1600">
                <a:latin typeface="Noto Sans"/>
                <a:ea typeface="Noto Sans"/>
                <a:cs typeface="Noto Sans"/>
                <a:sym typeface="Noto Sans"/>
              </a:defRPr>
            </a:lvl6pPr>
            <a:lvl7pPr indent="-330200" lvl="6" marL="3200400">
              <a:spcBef>
                <a:spcPts val="0"/>
              </a:spcBef>
              <a:spcAft>
                <a:spcPts val="0"/>
              </a:spcAft>
              <a:buSzPts val="1600"/>
              <a:buFont typeface="Noto Sans"/>
              <a:buChar char="●"/>
              <a:defRPr sz="1600">
                <a:latin typeface="Noto Sans"/>
                <a:ea typeface="Noto Sans"/>
                <a:cs typeface="Noto Sans"/>
                <a:sym typeface="Noto Sans"/>
              </a:defRPr>
            </a:lvl7pPr>
            <a:lvl8pPr indent="-330200" lvl="7" marL="3657600">
              <a:spcBef>
                <a:spcPts val="0"/>
              </a:spcBef>
              <a:spcAft>
                <a:spcPts val="0"/>
              </a:spcAft>
              <a:buSzPts val="1600"/>
              <a:buFont typeface="Noto Sans"/>
              <a:buChar char="○"/>
              <a:defRPr sz="1600">
                <a:latin typeface="Noto Sans"/>
                <a:ea typeface="Noto Sans"/>
                <a:cs typeface="Noto Sans"/>
                <a:sym typeface="Noto Sans"/>
              </a:defRPr>
            </a:lvl8pPr>
            <a:lvl9pPr indent="-330200" lvl="8" marL="4114800">
              <a:spcBef>
                <a:spcPts val="0"/>
              </a:spcBef>
              <a:spcAft>
                <a:spcPts val="0"/>
              </a:spcAft>
              <a:buSzPts val="1600"/>
              <a:buFont typeface="Noto Sans"/>
              <a:buChar char="■"/>
              <a:defRPr sz="1600">
                <a:latin typeface="Noto Sans"/>
                <a:ea typeface="Noto Sans"/>
                <a:cs typeface="Noto Sans"/>
                <a:sym typeface="Noto Sans"/>
              </a:defRPr>
            </a:lvl9pPr>
          </a:lstStyle>
          <a:p/>
        </p:txBody>
      </p:sp>
      <p:sp>
        <p:nvSpPr>
          <p:cNvPr id="32" name="Google Shape;32;p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33" name="Google Shape;33;p5"/>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fferentiation Slide">
  <p:cSld name="TITLE_AND_TWO_COLUMNS_1">
    <p:spTree>
      <p:nvGrpSpPr>
        <p:cNvPr id="34" name="Shape 34"/>
        <p:cNvGrpSpPr/>
        <p:nvPr/>
      </p:nvGrpSpPr>
      <p:grpSpPr>
        <a:xfrm>
          <a:off x="0" y="0"/>
          <a:ext cx="0" cy="0"/>
          <a:chOff x="0" y="0"/>
          <a:chExt cx="0" cy="0"/>
        </a:xfrm>
      </p:grpSpPr>
      <p:sp>
        <p:nvSpPr>
          <p:cNvPr id="35" name="Google Shape;35;p6"/>
          <p:cNvSpPr/>
          <p:nvPr/>
        </p:nvSpPr>
        <p:spPr>
          <a:xfrm>
            <a:off x="12700" y="3100"/>
            <a:ext cx="9131400" cy="5143500"/>
          </a:xfrm>
          <a:prstGeom prst="rect">
            <a:avLst/>
          </a:prstGeom>
          <a:noFill/>
          <a:ln cap="flat" cmpd="sng" w="38100">
            <a:solidFill>
              <a:srgbClr val="00504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6" name="Google Shape;36;p6"/>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7" name="Google Shape;37;p6"/>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38" name="Google Shape;38;p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39" name="Google Shape;39;p6"/>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dditional Resources Slide 1">
  <p:cSld name="TITLE_AND_TWO_COLUMNS_1_2">
    <p:spTree>
      <p:nvGrpSpPr>
        <p:cNvPr id="40" name="Shape 40"/>
        <p:cNvGrpSpPr/>
        <p:nvPr/>
      </p:nvGrpSpPr>
      <p:grpSpPr>
        <a:xfrm>
          <a:off x="0" y="0"/>
          <a:ext cx="0" cy="0"/>
          <a:chOff x="0" y="0"/>
          <a:chExt cx="0" cy="0"/>
        </a:xfrm>
      </p:grpSpPr>
      <p:sp>
        <p:nvSpPr>
          <p:cNvPr id="41" name="Google Shape;41;p7"/>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42" name="Google Shape;42;p7"/>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43" name="Google Shape;43;p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44" name="Google Shape;44;p7"/>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o slide">
  <p:cSld name="CAPTION_ONLY">
    <p:spTree>
      <p:nvGrpSpPr>
        <p:cNvPr id="45" name="Shape 45"/>
        <p:cNvGrpSpPr/>
        <p:nvPr/>
      </p:nvGrpSpPr>
      <p:grpSpPr>
        <a:xfrm>
          <a:off x="0" y="0"/>
          <a:ext cx="0" cy="0"/>
          <a:chOff x="0" y="0"/>
          <a:chExt cx="0" cy="0"/>
        </a:xfrm>
      </p:grpSpPr>
      <p:sp>
        <p:nvSpPr>
          <p:cNvPr id="46" name="Google Shape;46;p8"/>
          <p:cNvSpPr txBox="1"/>
          <p:nvPr>
            <p:ph idx="1" type="body"/>
          </p:nvPr>
        </p:nvSpPr>
        <p:spPr>
          <a:xfrm>
            <a:off x="311700" y="457200"/>
            <a:ext cx="85206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2100"/>
              <a:buFont typeface="Noto Sans"/>
              <a:buNone/>
              <a:defRPr sz="2100">
                <a:latin typeface="Noto Sans"/>
                <a:ea typeface="Noto Sans"/>
                <a:cs typeface="Noto Sans"/>
                <a:sym typeface="Noto Sans"/>
              </a:defRPr>
            </a:lvl1pPr>
          </a:lstStyle>
          <a:p/>
        </p:txBody>
      </p:sp>
      <p:sp>
        <p:nvSpPr>
          <p:cNvPr id="47" name="Google Shape;47;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atin typeface="Noto Sans"/>
                <a:ea typeface="Noto Sans"/>
                <a:cs typeface="Noto Sans"/>
                <a:sym typeface="Noto Sans"/>
              </a:defRPr>
            </a:lvl1pPr>
            <a:lvl2pPr lvl="1">
              <a:buNone/>
              <a:defRPr>
                <a:latin typeface="Noto Sans"/>
                <a:ea typeface="Noto Sans"/>
                <a:cs typeface="Noto Sans"/>
                <a:sym typeface="Noto Sans"/>
              </a:defRPr>
            </a:lvl2pPr>
            <a:lvl3pPr lvl="2">
              <a:buNone/>
              <a:defRPr>
                <a:latin typeface="Noto Sans"/>
                <a:ea typeface="Noto Sans"/>
                <a:cs typeface="Noto Sans"/>
                <a:sym typeface="Noto Sans"/>
              </a:defRPr>
            </a:lvl3pPr>
            <a:lvl4pPr lvl="3">
              <a:buNone/>
              <a:defRPr>
                <a:latin typeface="Noto Sans"/>
                <a:ea typeface="Noto Sans"/>
                <a:cs typeface="Noto Sans"/>
                <a:sym typeface="Noto Sans"/>
              </a:defRPr>
            </a:lvl4pPr>
            <a:lvl5pPr lvl="4">
              <a:buNone/>
              <a:defRPr>
                <a:latin typeface="Noto Sans"/>
                <a:ea typeface="Noto Sans"/>
                <a:cs typeface="Noto Sans"/>
                <a:sym typeface="Noto Sans"/>
              </a:defRPr>
            </a:lvl5pPr>
            <a:lvl6pPr lvl="5">
              <a:buNone/>
              <a:defRPr>
                <a:latin typeface="Noto Sans"/>
                <a:ea typeface="Noto Sans"/>
                <a:cs typeface="Noto Sans"/>
                <a:sym typeface="Noto Sans"/>
              </a:defRPr>
            </a:lvl6pPr>
            <a:lvl7pPr lvl="6">
              <a:buNone/>
              <a:defRPr>
                <a:latin typeface="Noto Sans"/>
                <a:ea typeface="Noto Sans"/>
                <a:cs typeface="Noto Sans"/>
                <a:sym typeface="Noto Sans"/>
              </a:defRPr>
            </a:lvl7pPr>
            <a:lvl8pPr lvl="7">
              <a:buNone/>
              <a:defRPr>
                <a:latin typeface="Noto Sans"/>
                <a:ea typeface="Noto Sans"/>
                <a:cs typeface="Noto Sans"/>
                <a:sym typeface="Noto Sans"/>
              </a:defRPr>
            </a:lvl8pPr>
            <a:lvl9pPr lvl="8">
              <a:buNone/>
              <a:defRPr>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48" name="Google Shape;48;p8"/>
          <p:cNvSpPr txBox="1"/>
          <p:nvPr>
            <p:ph type="title"/>
          </p:nvPr>
        </p:nvSpPr>
        <p:spPr>
          <a:xfrm>
            <a:off x="311700" y="137160"/>
            <a:ext cx="8520600" cy="365700"/>
          </a:xfrm>
          <a:prstGeom prst="rect">
            <a:avLst/>
          </a:prstGeom>
        </p:spPr>
        <p:txBody>
          <a:bodyPr anchorCtr="0" anchor="t" bIns="91425" lIns="91425" spcFirstLastPara="1" rIns="91425" wrap="square" tIns="91425">
            <a:noAutofit/>
          </a:bodyPr>
          <a:lstStyle>
            <a:lvl1pPr lvl="0">
              <a:spcBef>
                <a:spcPts val="0"/>
              </a:spcBef>
              <a:spcAft>
                <a:spcPts val="0"/>
              </a:spcAft>
              <a:buClr>
                <a:srgbClr val="666666"/>
              </a:buClr>
              <a:buSzPts val="1400"/>
              <a:buNone/>
              <a:defRPr b="0" sz="1400">
                <a:solidFill>
                  <a:srgbClr val="666666"/>
                </a:solidFill>
              </a:defRPr>
            </a:lvl1pPr>
            <a:lvl2pPr lvl="1">
              <a:spcBef>
                <a:spcPts val="0"/>
              </a:spcBef>
              <a:spcAft>
                <a:spcPts val="0"/>
              </a:spcAft>
              <a:buClr>
                <a:srgbClr val="666666"/>
              </a:buClr>
              <a:buSzPts val="1400"/>
              <a:buNone/>
              <a:defRPr b="0" sz="1400">
                <a:solidFill>
                  <a:srgbClr val="666666"/>
                </a:solidFill>
              </a:defRPr>
            </a:lvl2pPr>
            <a:lvl3pPr lvl="2">
              <a:spcBef>
                <a:spcPts val="0"/>
              </a:spcBef>
              <a:spcAft>
                <a:spcPts val="0"/>
              </a:spcAft>
              <a:buClr>
                <a:srgbClr val="666666"/>
              </a:buClr>
              <a:buSzPts val="1400"/>
              <a:buNone/>
              <a:defRPr b="0" sz="1400">
                <a:solidFill>
                  <a:srgbClr val="666666"/>
                </a:solidFill>
              </a:defRPr>
            </a:lvl3pPr>
            <a:lvl4pPr lvl="3">
              <a:spcBef>
                <a:spcPts val="0"/>
              </a:spcBef>
              <a:spcAft>
                <a:spcPts val="0"/>
              </a:spcAft>
              <a:buClr>
                <a:srgbClr val="666666"/>
              </a:buClr>
              <a:buSzPts val="1400"/>
              <a:buNone/>
              <a:defRPr b="0" sz="1400">
                <a:solidFill>
                  <a:srgbClr val="666666"/>
                </a:solidFill>
              </a:defRPr>
            </a:lvl4pPr>
            <a:lvl5pPr lvl="4">
              <a:spcBef>
                <a:spcPts val="0"/>
              </a:spcBef>
              <a:spcAft>
                <a:spcPts val="0"/>
              </a:spcAft>
              <a:buClr>
                <a:srgbClr val="666666"/>
              </a:buClr>
              <a:buSzPts val="1400"/>
              <a:buNone/>
              <a:defRPr b="0" sz="1400">
                <a:solidFill>
                  <a:srgbClr val="666666"/>
                </a:solidFill>
              </a:defRPr>
            </a:lvl5pPr>
            <a:lvl6pPr lvl="5">
              <a:spcBef>
                <a:spcPts val="0"/>
              </a:spcBef>
              <a:spcAft>
                <a:spcPts val="0"/>
              </a:spcAft>
              <a:buClr>
                <a:srgbClr val="666666"/>
              </a:buClr>
              <a:buSzPts val="1400"/>
              <a:buNone/>
              <a:defRPr b="0" sz="1400">
                <a:solidFill>
                  <a:srgbClr val="666666"/>
                </a:solidFill>
              </a:defRPr>
            </a:lvl6pPr>
            <a:lvl7pPr lvl="6">
              <a:spcBef>
                <a:spcPts val="0"/>
              </a:spcBef>
              <a:spcAft>
                <a:spcPts val="0"/>
              </a:spcAft>
              <a:buClr>
                <a:srgbClr val="666666"/>
              </a:buClr>
              <a:buSzPts val="1400"/>
              <a:buNone/>
              <a:defRPr b="0" sz="1400">
                <a:solidFill>
                  <a:srgbClr val="666666"/>
                </a:solidFill>
              </a:defRPr>
            </a:lvl7pPr>
            <a:lvl8pPr lvl="7">
              <a:spcBef>
                <a:spcPts val="0"/>
              </a:spcBef>
              <a:spcAft>
                <a:spcPts val="0"/>
              </a:spcAft>
              <a:buClr>
                <a:srgbClr val="666666"/>
              </a:buClr>
              <a:buSzPts val="1400"/>
              <a:buNone/>
              <a:defRPr b="0" sz="1400">
                <a:solidFill>
                  <a:srgbClr val="666666"/>
                </a:solidFill>
              </a:defRPr>
            </a:lvl8pPr>
            <a:lvl9pPr lvl="8">
              <a:spcBef>
                <a:spcPts val="0"/>
              </a:spcBef>
              <a:spcAft>
                <a:spcPts val="0"/>
              </a:spcAft>
              <a:buClr>
                <a:srgbClr val="666666"/>
              </a:buClr>
              <a:buSzPts val="1400"/>
              <a:buNone/>
              <a:defRPr b="0" sz="1400">
                <a:solidFill>
                  <a:srgbClr val="666666"/>
                </a:solidFill>
              </a:defRPr>
            </a:lvl9pPr>
          </a:lstStyle>
          <a:p/>
        </p:txBody>
      </p:sp>
      <p:sp>
        <p:nvSpPr>
          <p:cNvPr id="49" name="Google Shape;49;p8"/>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cxnSp>
        <p:nvCxnSpPr>
          <p:cNvPr id="50" name="Google Shape;50;p8"/>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lf Check slide">
  <p:cSld name="TITLE_AND_BODY_1">
    <p:spTree>
      <p:nvGrpSpPr>
        <p:cNvPr id="51" name="Shape 51"/>
        <p:cNvGrpSpPr/>
        <p:nvPr/>
      </p:nvGrpSpPr>
      <p:grpSpPr>
        <a:xfrm>
          <a:off x="0" y="0"/>
          <a:ext cx="0" cy="0"/>
          <a:chOff x="0" y="0"/>
          <a:chExt cx="0" cy="0"/>
        </a:xfrm>
      </p:grpSpPr>
      <p:sp>
        <p:nvSpPr>
          <p:cNvPr id="52" name="Google Shape;52;p9"/>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lvl1pPr lvl="0" algn="ctr">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53" name="Google Shape;53;p9"/>
          <p:cNvSpPr txBox="1"/>
          <p:nvPr>
            <p:ph idx="1" type="body"/>
          </p:nvPr>
        </p:nvSpPr>
        <p:spPr>
          <a:xfrm>
            <a:off x="311700" y="960120"/>
            <a:ext cx="8520600" cy="3657600"/>
          </a:xfrm>
          <a:prstGeom prst="rect">
            <a:avLst/>
          </a:prstGeom>
        </p:spPr>
        <p:txBody>
          <a:bodyPr anchorCtr="0" anchor="t" bIns="91425" lIns="91425" spcFirstLastPara="1" rIns="91425" wrap="square" tIns="91425">
            <a:noAutofit/>
          </a:bodyPr>
          <a:lstStyle>
            <a:lvl1pPr indent="-381000" lvl="0" marL="457200">
              <a:spcBef>
                <a:spcPts val="0"/>
              </a:spcBef>
              <a:spcAft>
                <a:spcPts val="0"/>
              </a:spcAft>
              <a:buSzPts val="2400"/>
              <a:buChar char="●"/>
              <a:defRPr/>
            </a:lvl1pPr>
            <a:lvl2pPr indent="-330200" lvl="1" marL="914400">
              <a:spcBef>
                <a:spcPts val="0"/>
              </a:spcBef>
              <a:spcAft>
                <a:spcPts val="0"/>
              </a:spcAft>
              <a:buSzPts val="1600"/>
              <a:buChar char="○"/>
              <a:defRPr sz="1600"/>
            </a:lvl2pPr>
            <a:lvl3pPr indent="-330200" lvl="2" marL="1371600">
              <a:spcBef>
                <a:spcPts val="0"/>
              </a:spcBef>
              <a:spcAft>
                <a:spcPts val="0"/>
              </a:spcAft>
              <a:buSzPts val="1600"/>
              <a:buChar char="■"/>
              <a:defRPr sz="1600"/>
            </a:lvl3pPr>
            <a:lvl4pPr indent="-330200" lvl="3" marL="1828800">
              <a:spcBef>
                <a:spcPts val="0"/>
              </a:spcBef>
              <a:spcAft>
                <a:spcPts val="0"/>
              </a:spcAft>
              <a:buSzPts val="1600"/>
              <a:buChar char="●"/>
              <a:defRPr sz="1600"/>
            </a:lvl4pPr>
            <a:lvl5pPr indent="-330200" lvl="4" marL="2286000">
              <a:spcBef>
                <a:spcPts val="0"/>
              </a:spcBef>
              <a:spcAft>
                <a:spcPts val="0"/>
              </a:spcAft>
              <a:buSzPts val="1600"/>
              <a:buChar char="○"/>
              <a:defRPr sz="1600"/>
            </a:lvl5pPr>
            <a:lvl6pPr indent="-330200" lvl="5" marL="2743200">
              <a:spcBef>
                <a:spcPts val="0"/>
              </a:spcBef>
              <a:spcAft>
                <a:spcPts val="0"/>
              </a:spcAft>
              <a:buSzPts val="1600"/>
              <a:buChar char="■"/>
              <a:defRPr sz="1600"/>
            </a:lvl6pPr>
            <a:lvl7pPr indent="-330200" lvl="6" marL="3200400">
              <a:spcBef>
                <a:spcPts val="0"/>
              </a:spcBef>
              <a:spcAft>
                <a:spcPts val="0"/>
              </a:spcAft>
              <a:buSzPts val="1600"/>
              <a:buChar char="●"/>
              <a:defRPr sz="1600"/>
            </a:lvl7pPr>
            <a:lvl8pPr indent="-330200" lvl="7" marL="3657600">
              <a:spcBef>
                <a:spcPts val="0"/>
              </a:spcBef>
              <a:spcAft>
                <a:spcPts val="0"/>
              </a:spcAft>
              <a:buSzPts val="1600"/>
              <a:buChar char="○"/>
              <a:defRPr sz="1600"/>
            </a:lvl8pPr>
            <a:lvl9pPr indent="-330200" lvl="8" marL="4114800">
              <a:spcBef>
                <a:spcPts val="0"/>
              </a:spcBef>
              <a:spcAft>
                <a:spcPts val="0"/>
              </a:spcAft>
              <a:buSzPts val="1600"/>
              <a:buChar char="■"/>
              <a:defRPr sz="1600"/>
            </a:lvl9pPr>
          </a:lstStyle>
          <a:p/>
        </p:txBody>
      </p:sp>
      <p:sp>
        <p:nvSpPr>
          <p:cNvPr id="54" name="Google Shape;54;p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55" name="Google Shape;55;p9"/>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pic>
        <p:nvPicPr>
          <p:cNvPr descr="Icon indicating the slide contains a check for understanding question for students " id="56" name="Google Shape;56;p9" title="self-checl-1.png"/>
          <p:cNvPicPr preferRelativeResize="0"/>
          <p:nvPr/>
        </p:nvPicPr>
        <p:blipFill>
          <a:blip r:embed="rId2">
            <a:alphaModFix/>
          </a:blip>
          <a:stretch>
            <a:fillRect/>
          </a:stretch>
        </p:blipFill>
        <p:spPr>
          <a:xfrm>
            <a:off x="8557975" y="107275"/>
            <a:ext cx="274320" cy="274320"/>
          </a:xfrm>
          <a:prstGeom prst="rect">
            <a:avLst/>
          </a:prstGeom>
          <a:noFill/>
          <a:ln>
            <a:noFill/>
          </a:ln>
        </p:spPr>
      </p:pic>
      <p:sp>
        <p:nvSpPr>
          <p:cNvPr id="57" name="Google Shape;57;p9"/>
          <p:cNvSpPr/>
          <p:nvPr/>
        </p:nvSpPr>
        <p:spPr>
          <a:xfrm>
            <a:off x="12700" y="3100"/>
            <a:ext cx="9131400" cy="5143500"/>
          </a:xfrm>
          <a:prstGeom prst="rect">
            <a:avLst/>
          </a:prstGeom>
          <a:noFill/>
          <a:ln cap="flat" cmpd="sng" w="38100">
            <a:solidFill>
              <a:srgbClr val="00504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1">
  <p:cSld name="BLANK_1">
    <p:spTree>
      <p:nvGrpSpPr>
        <p:cNvPr id="58" name="Shape 58"/>
        <p:cNvGrpSpPr/>
        <p:nvPr/>
      </p:nvGrpSpPr>
      <p:grpSpPr>
        <a:xfrm>
          <a:off x="0" y="0"/>
          <a:ext cx="0" cy="0"/>
          <a:chOff x="0" y="0"/>
          <a:chExt cx="0" cy="0"/>
        </a:xfrm>
      </p:grpSpPr>
      <p:sp>
        <p:nvSpPr>
          <p:cNvPr id="59" name="Google Shape;59;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atin typeface="Noto Sans"/>
                <a:ea typeface="Noto Sans"/>
                <a:cs typeface="Noto Sans"/>
                <a:sym typeface="Noto Sans"/>
              </a:defRPr>
            </a:lvl1pPr>
            <a:lvl2pPr lvl="1">
              <a:buNone/>
              <a:defRPr>
                <a:latin typeface="Noto Sans"/>
                <a:ea typeface="Noto Sans"/>
                <a:cs typeface="Noto Sans"/>
                <a:sym typeface="Noto Sans"/>
              </a:defRPr>
            </a:lvl2pPr>
            <a:lvl3pPr lvl="2">
              <a:buNone/>
              <a:defRPr>
                <a:latin typeface="Noto Sans"/>
                <a:ea typeface="Noto Sans"/>
                <a:cs typeface="Noto Sans"/>
                <a:sym typeface="Noto Sans"/>
              </a:defRPr>
            </a:lvl3pPr>
            <a:lvl4pPr lvl="3">
              <a:buNone/>
              <a:defRPr>
                <a:latin typeface="Noto Sans"/>
                <a:ea typeface="Noto Sans"/>
                <a:cs typeface="Noto Sans"/>
                <a:sym typeface="Noto Sans"/>
              </a:defRPr>
            </a:lvl4pPr>
            <a:lvl5pPr lvl="4">
              <a:buNone/>
              <a:defRPr>
                <a:latin typeface="Noto Sans"/>
                <a:ea typeface="Noto Sans"/>
                <a:cs typeface="Noto Sans"/>
                <a:sym typeface="Noto Sans"/>
              </a:defRPr>
            </a:lvl5pPr>
            <a:lvl6pPr lvl="5">
              <a:buNone/>
              <a:defRPr>
                <a:latin typeface="Noto Sans"/>
                <a:ea typeface="Noto Sans"/>
                <a:cs typeface="Noto Sans"/>
                <a:sym typeface="Noto Sans"/>
              </a:defRPr>
            </a:lvl6pPr>
            <a:lvl7pPr lvl="6">
              <a:buNone/>
              <a:defRPr>
                <a:latin typeface="Noto Sans"/>
                <a:ea typeface="Noto Sans"/>
                <a:cs typeface="Noto Sans"/>
                <a:sym typeface="Noto Sans"/>
              </a:defRPr>
            </a:lvl7pPr>
            <a:lvl8pPr lvl="7">
              <a:buNone/>
              <a:defRPr>
                <a:latin typeface="Noto Sans"/>
                <a:ea typeface="Noto Sans"/>
                <a:cs typeface="Noto Sans"/>
                <a:sym typeface="Noto Sans"/>
              </a:defRPr>
            </a:lvl8pPr>
            <a:lvl9pPr lvl="8">
              <a:buNone/>
              <a:defRPr>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60" name="Google Shape;60;p10"/>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61" name="Google Shape;61;p10"/>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cxnSp>
        <p:nvCxnSpPr>
          <p:cNvPr id="62" name="Google Shape;62;p10"/>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ocabulary">
  <p:cSld name="TITLE_AND_TWO_COLUMNS_3">
    <p:spTree>
      <p:nvGrpSpPr>
        <p:cNvPr id="63" name="Shape 63"/>
        <p:cNvGrpSpPr/>
        <p:nvPr/>
      </p:nvGrpSpPr>
      <p:grpSpPr>
        <a:xfrm>
          <a:off x="0" y="0"/>
          <a:ext cx="0" cy="0"/>
          <a:chOff x="0" y="0"/>
          <a:chExt cx="0" cy="0"/>
        </a:xfrm>
      </p:grpSpPr>
      <p:sp>
        <p:nvSpPr>
          <p:cNvPr id="64" name="Google Shape;64;p11"/>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65" name="Google Shape;65;p11"/>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66" name="Google Shape;66;p11"/>
          <p:cNvSpPr txBox="1"/>
          <p:nvPr>
            <p:ph idx="2" type="body"/>
          </p:nvPr>
        </p:nvSpPr>
        <p:spPr>
          <a:xfrm>
            <a:off x="48324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67" name="Google Shape;67;p1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68" name="Google Shape;68;p11"/>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arning Goals slide">
  <p:cSld name="TITLE_AND_TWO_COLUMNS_1_1">
    <p:bg>
      <p:bgPr>
        <a:solidFill>
          <a:srgbClr val="005047"/>
        </a:solidFill>
      </p:bgPr>
    </p:bg>
    <p:spTree>
      <p:nvGrpSpPr>
        <p:cNvPr id="69" name="Shape 69"/>
        <p:cNvGrpSpPr/>
        <p:nvPr/>
      </p:nvGrpSpPr>
      <p:grpSpPr>
        <a:xfrm>
          <a:off x="0" y="0"/>
          <a:ext cx="0" cy="0"/>
          <a:chOff x="0" y="0"/>
          <a:chExt cx="0" cy="0"/>
        </a:xfrm>
      </p:grpSpPr>
      <p:sp>
        <p:nvSpPr>
          <p:cNvPr id="70" name="Google Shape;70;p12"/>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FDBD3E"/>
              </a:buClr>
              <a:buSzPts val="2800"/>
              <a:buNone/>
              <a:defRPr sz="2800">
                <a:solidFill>
                  <a:srgbClr val="FDBD3E"/>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71" name="Google Shape;71;p12"/>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Clr>
                <a:schemeClr val="lt1"/>
              </a:buClr>
              <a:buSzPts val="2200"/>
              <a:buFont typeface="Noto Sans"/>
              <a:buChar char="●"/>
              <a:defRPr sz="2200">
                <a:solidFill>
                  <a:schemeClr val="lt1"/>
                </a:solidFill>
                <a:latin typeface="Noto Sans"/>
                <a:ea typeface="Noto Sans"/>
                <a:cs typeface="Noto Sans"/>
                <a:sym typeface="Noto Sans"/>
              </a:defRPr>
            </a:lvl1pPr>
            <a:lvl2pPr indent="-355600" lvl="1" marL="9144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2pPr>
            <a:lvl3pPr indent="-355600" lvl="2" marL="13716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3pPr>
            <a:lvl4pPr indent="-355600" lvl="3" marL="18288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4pPr>
            <a:lvl5pPr indent="-355600" lvl="4" marL="22860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5pPr>
            <a:lvl6pPr indent="-355600" lvl="5" marL="27432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6pPr>
            <a:lvl7pPr indent="-355600" lvl="6" marL="32004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7pPr>
            <a:lvl8pPr indent="-355600" lvl="7" marL="36576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8pPr>
            <a:lvl9pPr indent="-355600" lvl="8" marL="41148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9pPr>
          </a:lstStyle>
          <a:p/>
        </p:txBody>
      </p:sp>
      <p:sp>
        <p:nvSpPr>
          <p:cNvPr id="72" name="Google Shape;72;p1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solidFill>
                  <a:schemeClr val="lt1"/>
                </a:solidFill>
              </a:defRPr>
            </a:lvl1pPr>
            <a:lvl2pPr lvl="1">
              <a:buNone/>
              <a:defRPr sz="1100">
                <a:solidFill>
                  <a:schemeClr val="lt1"/>
                </a:solidFill>
              </a:defRPr>
            </a:lvl2pPr>
            <a:lvl3pPr lvl="2">
              <a:buNone/>
              <a:defRPr sz="1100">
                <a:solidFill>
                  <a:schemeClr val="lt1"/>
                </a:solidFill>
              </a:defRPr>
            </a:lvl3pPr>
            <a:lvl4pPr lvl="3">
              <a:buNone/>
              <a:defRPr sz="1100">
                <a:solidFill>
                  <a:schemeClr val="lt1"/>
                </a:solidFill>
              </a:defRPr>
            </a:lvl4pPr>
            <a:lvl5pPr lvl="4">
              <a:buNone/>
              <a:defRPr sz="1100">
                <a:solidFill>
                  <a:schemeClr val="lt1"/>
                </a:solidFill>
              </a:defRPr>
            </a:lvl5pPr>
            <a:lvl6pPr lvl="5">
              <a:buNone/>
              <a:defRPr sz="1100">
                <a:solidFill>
                  <a:schemeClr val="lt1"/>
                </a:solidFill>
              </a:defRPr>
            </a:lvl6pPr>
            <a:lvl7pPr lvl="6">
              <a:buNone/>
              <a:defRPr sz="1100">
                <a:solidFill>
                  <a:schemeClr val="lt1"/>
                </a:solidFill>
              </a:defRPr>
            </a:lvl7pPr>
            <a:lvl8pPr lvl="7">
              <a:buNone/>
              <a:defRPr sz="1100">
                <a:solidFill>
                  <a:schemeClr val="lt1"/>
                </a:solidFill>
              </a:defRPr>
            </a:lvl8pPr>
            <a:lvl9pPr lvl="8">
              <a:buNone/>
              <a:defRPr sz="1100">
                <a:solidFill>
                  <a:schemeClr val="lt1"/>
                </a:solidFill>
              </a:defRPr>
            </a:lvl9p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73" name="Google Shape;73;p12"/>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solidFill>
                  <a:schemeClr val="lt1"/>
                </a:solidFill>
                <a:latin typeface="Noto Sans"/>
                <a:ea typeface="Noto Sans"/>
                <a:cs typeface="Noto Sans"/>
                <a:sym typeface="Noto Sans"/>
              </a:defRPr>
            </a:lvl1pPr>
            <a:lvl2pPr lvl="1" algn="l">
              <a:buNone/>
              <a:defRPr sz="1100">
                <a:solidFill>
                  <a:schemeClr val="lt1"/>
                </a:solidFill>
                <a:latin typeface="Noto Sans"/>
                <a:ea typeface="Noto Sans"/>
                <a:cs typeface="Noto Sans"/>
                <a:sym typeface="Noto Sans"/>
              </a:defRPr>
            </a:lvl2pPr>
            <a:lvl3pPr lvl="2" algn="l">
              <a:buNone/>
              <a:defRPr sz="1100">
                <a:solidFill>
                  <a:schemeClr val="lt1"/>
                </a:solidFill>
                <a:latin typeface="Noto Sans"/>
                <a:ea typeface="Noto Sans"/>
                <a:cs typeface="Noto Sans"/>
                <a:sym typeface="Noto Sans"/>
              </a:defRPr>
            </a:lvl3pPr>
            <a:lvl4pPr lvl="3" algn="l">
              <a:buNone/>
              <a:defRPr sz="1100">
                <a:solidFill>
                  <a:schemeClr val="lt1"/>
                </a:solidFill>
                <a:latin typeface="Noto Sans"/>
                <a:ea typeface="Noto Sans"/>
                <a:cs typeface="Noto Sans"/>
                <a:sym typeface="Noto Sans"/>
              </a:defRPr>
            </a:lvl4pPr>
            <a:lvl5pPr lvl="4" algn="l">
              <a:buNone/>
              <a:defRPr sz="1100">
                <a:solidFill>
                  <a:schemeClr val="lt1"/>
                </a:solidFill>
                <a:latin typeface="Noto Sans"/>
                <a:ea typeface="Noto Sans"/>
                <a:cs typeface="Noto Sans"/>
                <a:sym typeface="Noto Sans"/>
              </a:defRPr>
            </a:lvl5pPr>
            <a:lvl6pPr lvl="5" algn="l">
              <a:buNone/>
              <a:defRPr sz="1100">
                <a:solidFill>
                  <a:schemeClr val="lt1"/>
                </a:solidFill>
                <a:latin typeface="Noto Sans"/>
                <a:ea typeface="Noto Sans"/>
                <a:cs typeface="Noto Sans"/>
                <a:sym typeface="Noto Sans"/>
              </a:defRPr>
            </a:lvl6pPr>
            <a:lvl7pPr lvl="6" algn="l">
              <a:buNone/>
              <a:defRPr sz="1100">
                <a:solidFill>
                  <a:schemeClr val="lt1"/>
                </a:solidFill>
                <a:latin typeface="Noto Sans"/>
                <a:ea typeface="Noto Sans"/>
                <a:cs typeface="Noto Sans"/>
                <a:sym typeface="Noto Sans"/>
              </a:defRPr>
            </a:lvl7pPr>
            <a:lvl8pPr lvl="7" algn="l">
              <a:buNone/>
              <a:defRPr sz="1100">
                <a:solidFill>
                  <a:schemeClr val="lt1"/>
                </a:solidFill>
                <a:latin typeface="Noto Sans"/>
                <a:ea typeface="Noto Sans"/>
                <a:cs typeface="Noto Sans"/>
                <a:sym typeface="Noto Sans"/>
              </a:defRPr>
            </a:lvl8pPr>
            <a:lvl9pPr lvl="8" algn="l">
              <a:buNone/>
              <a:defRPr sz="1100">
                <a:solidFill>
                  <a:schemeClr val="lt1"/>
                </a:solidFill>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sson Journey slide" type="blank">
  <p:cSld name="BLANK">
    <p:spTree>
      <p:nvGrpSpPr>
        <p:cNvPr id="74" name="Shape 74"/>
        <p:cNvGrpSpPr/>
        <p:nvPr/>
      </p:nvGrpSpPr>
      <p:grpSpPr>
        <a:xfrm>
          <a:off x="0" y="0"/>
          <a:ext cx="0" cy="0"/>
          <a:chOff x="0" y="0"/>
          <a:chExt cx="0" cy="0"/>
        </a:xfrm>
      </p:grpSpPr>
      <p:sp>
        <p:nvSpPr>
          <p:cNvPr id="75" name="Google Shape;75;p1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76" name="Google Shape;76;p13"/>
          <p:cNvSpPr txBox="1"/>
          <p:nvPr>
            <p:ph type="title"/>
          </p:nvPr>
        </p:nvSpPr>
        <p:spPr>
          <a:xfrm>
            <a:off x="-7000" y="-39550"/>
            <a:ext cx="9150900" cy="1194000"/>
          </a:xfrm>
          <a:prstGeom prst="rect">
            <a:avLst/>
          </a:prstGeom>
          <a:solidFill>
            <a:srgbClr val="005047"/>
          </a:solidFill>
        </p:spPr>
        <p:txBody>
          <a:bodyPr anchorCtr="0" anchor="t" bIns="91425" lIns="91425" spcFirstLastPara="1" rIns="91425" wrap="square" tIns="182875">
            <a:noAutofit/>
          </a:bodyPr>
          <a:lstStyle>
            <a:lvl1pPr lvl="0" algn="ctr">
              <a:spcBef>
                <a:spcPts val="0"/>
              </a:spcBef>
              <a:spcAft>
                <a:spcPts val="0"/>
              </a:spcAft>
              <a:buClr>
                <a:srgbClr val="FDBD3E"/>
              </a:buClr>
              <a:buSzPts val="3000"/>
              <a:buNone/>
              <a:defRPr>
                <a:solidFill>
                  <a:srgbClr val="FDBD3E"/>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2.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137160"/>
            <a:ext cx="8520600" cy="8229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rgbClr val="005047"/>
              </a:buClr>
              <a:buSzPts val="3000"/>
              <a:buFont typeface="Verdana"/>
              <a:buNone/>
              <a:defRPr b="1" sz="3000">
                <a:solidFill>
                  <a:srgbClr val="005047"/>
                </a:solidFill>
                <a:latin typeface="Verdana"/>
                <a:ea typeface="Verdana"/>
                <a:cs typeface="Verdana"/>
                <a:sym typeface="Verdana"/>
              </a:defRPr>
            </a:lvl1pPr>
            <a:lvl2pPr lvl="1">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2pPr>
            <a:lvl3pPr lvl="2">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3pPr>
            <a:lvl4pPr lvl="3">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4pPr>
            <a:lvl5pPr lvl="4">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5pPr>
            <a:lvl6pPr lvl="5">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6pPr>
            <a:lvl7pPr lvl="6">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7pPr>
            <a:lvl8pPr lvl="7">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8pPr>
            <a:lvl9pPr lvl="8">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9pPr>
          </a:lstStyle>
          <a:p/>
        </p:txBody>
      </p:sp>
      <p:sp>
        <p:nvSpPr>
          <p:cNvPr id="7" name="Google Shape;7;p1"/>
          <p:cNvSpPr txBox="1"/>
          <p:nvPr>
            <p:ph idx="1" type="body"/>
          </p:nvPr>
        </p:nvSpPr>
        <p:spPr>
          <a:xfrm>
            <a:off x="311700" y="960120"/>
            <a:ext cx="8520600" cy="3657600"/>
          </a:xfrm>
          <a:prstGeom prst="rect">
            <a:avLst/>
          </a:prstGeom>
          <a:noFill/>
          <a:ln>
            <a:noFill/>
          </a:ln>
        </p:spPr>
        <p:txBody>
          <a:bodyPr anchorCtr="0" anchor="t" bIns="91425" lIns="91425" spcFirstLastPara="1" rIns="91425" wrap="square" tIns="91425">
            <a:noAutofit/>
          </a:bodyPr>
          <a:lstStyle>
            <a:lvl1pPr indent="-381000" lvl="0" marL="457200">
              <a:lnSpc>
                <a:spcPct val="115000"/>
              </a:lnSpc>
              <a:spcBef>
                <a:spcPts val="0"/>
              </a:spcBef>
              <a:spcAft>
                <a:spcPts val="0"/>
              </a:spcAft>
              <a:buClr>
                <a:schemeClr val="dk1"/>
              </a:buClr>
              <a:buSzPts val="2400"/>
              <a:buFont typeface="Noto Sans"/>
              <a:buChar char="●"/>
              <a:defRPr sz="2400">
                <a:solidFill>
                  <a:schemeClr val="dk1"/>
                </a:solidFill>
                <a:latin typeface="Noto Sans"/>
                <a:ea typeface="Noto Sans"/>
                <a:cs typeface="Noto Sans"/>
                <a:sym typeface="Noto Sans"/>
              </a:defRPr>
            </a:lvl1pPr>
            <a:lvl2pPr indent="-355600" lvl="1" marL="9144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2pPr>
            <a:lvl3pPr indent="-355600" lvl="2" marL="13716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3pPr>
            <a:lvl4pPr indent="-355600" lvl="3" marL="18288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4pPr>
            <a:lvl5pPr indent="-355600" lvl="4" marL="22860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5pPr>
            <a:lvl6pPr indent="-355600" lvl="5" marL="27432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6pPr>
            <a:lvl7pPr indent="-355600" lvl="6" marL="32004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7pPr>
            <a:lvl8pPr indent="-355600" lvl="7" marL="36576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8pPr>
            <a:lvl9pPr indent="-355600" lvl="8" marL="41148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100">
                <a:solidFill>
                  <a:schemeClr val="dk2"/>
                </a:solidFill>
                <a:latin typeface="Calibri"/>
                <a:ea typeface="Calibri"/>
                <a:cs typeface="Calibri"/>
                <a:sym typeface="Calibri"/>
              </a:defRPr>
            </a:lvl1pPr>
            <a:lvl2pPr lvl="1" algn="r">
              <a:buNone/>
              <a:defRPr sz="1100">
                <a:solidFill>
                  <a:schemeClr val="dk2"/>
                </a:solidFill>
                <a:latin typeface="Calibri"/>
                <a:ea typeface="Calibri"/>
                <a:cs typeface="Calibri"/>
                <a:sym typeface="Calibri"/>
              </a:defRPr>
            </a:lvl2pPr>
            <a:lvl3pPr lvl="2" algn="r">
              <a:buNone/>
              <a:defRPr sz="1100">
                <a:solidFill>
                  <a:schemeClr val="dk2"/>
                </a:solidFill>
                <a:latin typeface="Calibri"/>
                <a:ea typeface="Calibri"/>
                <a:cs typeface="Calibri"/>
                <a:sym typeface="Calibri"/>
              </a:defRPr>
            </a:lvl3pPr>
            <a:lvl4pPr lvl="3" algn="r">
              <a:buNone/>
              <a:defRPr sz="1100">
                <a:solidFill>
                  <a:schemeClr val="dk2"/>
                </a:solidFill>
                <a:latin typeface="Calibri"/>
                <a:ea typeface="Calibri"/>
                <a:cs typeface="Calibri"/>
                <a:sym typeface="Calibri"/>
              </a:defRPr>
            </a:lvl4pPr>
            <a:lvl5pPr lvl="4" algn="r">
              <a:buNone/>
              <a:defRPr sz="1100">
                <a:solidFill>
                  <a:schemeClr val="dk2"/>
                </a:solidFill>
                <a:latin typeface="Calibri"/>
                <a:ea typeface="Calibri"/>
                <a:cs typeface="Calibri"/>
                <a:sym typeface="Calibri"/>
              </a:defRPr>
            </a:lvl5pPr>
            <a:lvl6pPr lvl="5" algn="r">
              <a:buNone/>
              <a:defRPr sz="1100">
                <a:solidFill>
                  <a:schemeClr val="dk2"/>
                </a:solidFill>
                <a:latin typeface="Calibri"/>
                <a:ea typeface="Calibri"/>
                <a:cs typeface="Calibri"/>
                <a:sym typeface="Calibri"/>
              </a:defRPr>
            </a:lvl6pPr>
            <a:lvl7pPr lvl="6" algn="r">
              <a:buNone/>
              <a:defRPr sz="1100">
                <a:solidFill>
                  <a:schemeClr val="dk2"/>
                </a:solidFill>
                <a:latin typeface="Calibri"/>
                <a:ea typeface="Calibri"/>
                <a:cs typeface="Calibri"/>
                <a:sym typeface="Calibri"/>
              </a:defRPr>
            </a:lvl7pPr>
            <a:lvl8pPr lvl="7" algn="r">
              <a:buNone/>
              <a:defRPr sz="1100">
                <a:solidFill>
                  <a:schemeClr val="dk2"/>
                </a:solidFill>
                <a:latin typeface="Calibri"/>
                <a:ea typeface="Calibri"/>
                <a:cs typeface="Calibri"/>
                <a:sym typeface="Calibri"/>
              </a:defRPr>
            </a:lvl8pPr>
            <a:lvl9pPr lvl="8" algn="r">
              <a:buNone/>
              <a:defRPr sz="1100">
                <a:solidFill>
                  <a:schemeClr val="dk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8.png"/><Relationship Id="rId4" Type="http://schemas.openxmlformats.org/officeDocument/2006/relationships/hyperlink" Target="https://ancillaries.openstax.org/ancillaries/resources/ddbc409a-95e0-46eb-8a8a-2786b11fdc85/1748882784005/99e4a3d3-55ac-486a-ae16-30c75ca9c18d/2e/getting-started/quick-start"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8.png"/><Relationship Id="rId4" Type="http://schemas.openxmlformats.org/officeDocument/2006/relationships/image" Target="../media/image4.png"/><Relationship Id="rId5" Type="http://schemas.openxmlformats.org/officeDocument/2006/relationships/image" Target="../media/image7.png"/><Relationship Id="rId6" Type="http://schemas.openxmlformats.org/officeDocument/2006/relationships/image" Target="../media/image3.png"/><Relationship Id="rId7" Type="http://schemas.openxmlformats.org/officeDocument/2006/relationships/image" Target="../media/image6.png"/><Relationship Id="rId8" Type="http://schemas.openxmlformats.org/officeDocument/2006/relationships/image" Target="../media/image1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xml"/><Relationship Id="rId3" Type="http://schemas.openxmlformats.org/officeDocument/2006/relationships/image" Target="../media/image3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5.xml"/><Relationship Id="rId3" Type="http://schemas.openxmlformats.org/officeDocument/2006/relationships/image" Target="../media/image1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 Id="rId3" Type="http://schemas.openxmlformats.org/officeDocument/2006/relationships/image" Target="../media/image1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6.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Relationship Id="rId3" Type="http://schemas.openxmlformats.org/officeDocument/2006/relationships/image" Target="../media/image1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 Id="rId3" Type="http://schemas.openxmlformats.org/officeDocument/2006/relationships/image" Target="../media/image15.png"/><Relationship Id="rId4" Type="http://schemas.openxmlformats.org/officeDocument/2006/relationships/image" Target="../media/image4.png"/><Relationship Id="rId5" Type="http://schemas.openxmlformats.org/officeDocument/2006/relationships/image" Target="../media/image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6.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6.jpg"/><Relationship Id="rId4" Type="http://schemas.openxmlformats.org/officeDocument/2006/relationships/image" Target="../media/image2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6.jpg"/><Relationship Id="rId4" Type="http://schemas.openxmlformats.org/officeDocument/2006/relationships/image" Target="../media/image3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6.jpg"/><Relationship Id="rId4" Type="http://schemas.openxmlformats.org/officeDocument/2006/relationships/image" Target="../media/image3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6.jpg"/><Relationship Id="rId4" Type="http://schemas.openxmlformats.org/officeDocument/2006/relationships/image" Target="../media/image2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 Id="rId3" Type="http://schemas.openxmlformats.org/officeDocument/2006/relationships/image" Target="../media/image15.png"/><Relationship Id="rId4" Type="http://schemas.openxmlformats.org/officeDocument/2006/relationships/image" Target="../media/image2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7.png"/><Relationship Id="rId4" Type="http://schemas.openxmlformats.org/officeDocument/2006/relationships/image" Target="../media/image33.png"/><Relationship Id="rId5" Type="http://schemas.openxmlformats.org/officeDocument/2006/relationships/image" Target="../media/image47.png"/><Relationship Id="rId6" Type="http://schemas.openxmlformats.org/officeDocument/2006/relationships/image" Target="../media/image4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7.png"/><Relationship Id="rId4" Type="http://schemas.openxmlformats.org/officeDocument/2006/relationships/image" Target="../media/image4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xml"/><Relationship Id="rId3" Type="http://schemas.openxmlformats.org/officeDocument/2006/relationships/image" Target="../media/image2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9.xml"/><Relationship Id="rId3" Type="http://schemas.openxmlformats.org/officeDocument/2006/relationships/image" Target="../media/image15.png"/><Relationship Id="rId4" Type="http://schemas.openxmlformats.org/officeDocument/2006/relationships/image" Target="../media/image7.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16.jpg"/><Relationship Id="rId4" Type="http://schemas.openxmlformats.org/officeDocument/2006/relationships/image" Target="../media/image40.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16.jpg"/><Relationship Id="rId4" Type="http://schemas.openxmlformats.org/officeDocument/2006/relationships/image" Target="../media/image42.png"/><Relationship Id="rId5" Type="http://schemas.openxmlformats.org/officeDocument/2006/relationships/slide" Target="/ppt/slides/slide2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xml"/><Relationship Id="rId3" Type="http://schemas.openxmlformats.org/officeDocument/2006/relationships/image" Target="../media/image16.jpg"/><Relationship Id="rId4" Type="http://schemas.openxmlformats.org/officeDocument/2006/relationships/hyperlink" Target="https://youtu.be/N9kL36dMzIc?si=LymEAMtKF9khDj4U" TargetMode="External"/><Relationship Id="rId5" Type="http://schemas.openxmlformats.org/officeDocument/2006/relationships/hyperlink" Target="http://www.youtube.com/watch?v=N9kL36dMzIc" TargetMode="External"/><Relationship Id="rId6" Type="http://schemas.openxmlformats.org/officeDocument/2006/relationships/image" Target="../media/image45.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3.xml"/><Relationship Id="rId3" Type="http://schemas.openxmlformats.org/officeDocument/2006/relationships/image" Target="../media/image22.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15.png"/><Relationship Id="rId4" Type="http://schemas.openxmlformats.org/officeDocument/2006/relationships/image" Target="../media/image2.png"/><Relationship Id="rId5" Type="http://schemas.openxmlformats.org/officeDocument/2006/relationships/image" Target="../media/image46.png"/><Relationship Id="rId6" Type="http://schemas.openxmlformats.org/officeDocument/2006/relationships/image" Target="../media/image40.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17.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6.xml"/><Relationship Id="rId3" Type="http://schemas.openxmlformats.org/officeDocument/2006/relationships/image" Target="../media/image28.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16.jpg"/><Relationship Id="rId4" Type="http://schemas.openxmlformats.org/officeDocument/2006/relationships/image" Target="../media/image35.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8.xml"/><Relationship Id="rId3" Type="http://schemas.openxmlformats.org/officeDocument/2006/relationships/image" Target="../media/image30.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 Id="rId3" Type="http://schemas.openxmlformats.org/officeDocument/2006/relationships/image" Target="../media/image16.jpg"/><Relationship Id="rId4" Type="http://schemas.openxmlformats.org/officeDocument/2006/relationships/image" Target="../media/image44.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0.xml"/><Relationship Id="rId3" Type="http://schemas.openxmlformats.org/officeDocument/2006/relationships/image" Target="../media/image32.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16.jpg"/><Relationship Id="rId4" Type="http://schemas.openxmlformats.org/officeDocument/2006/relationships/image" Target="../media/image48.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 name="Shape 80"/>
        <p:cNvGrpSpPr/>
        <p:nvPr/>
      </p:nvGrpSpPr>
      <p:grpSpPr>
        <a:xfrm>
          <a:off x="0" y="0"/>
          <a:ext cx="0" cy="0"/>
          <a:chOff x="0" y="0"/>
          <a:chExt cx="0" cy="0"/>
        </a:xfrm>
      </p:grpSpPr>
      <p:sp>
        <p:nvSpPr>
          <p:cNvPr id="81" name="Google Shape;81;p14"/>
          <p:cNvSpPr txBox="1"/>
          <p:nvPr>
            <p:ph type="ctrTitle"/>
          </p:nvPr>
        </p:nvSpPr>
        <p:spPr>
          <a:xfrm>
            <a:off x="0" y="744575"/>
            <a:ext cx="9144000" cy="2052600"/>
          </a:xfrm>
          <a:prstGeom prst="rect">
            <a:avLst/>
          </a:prstGeom>
        </p:spPr>
        <p:txBody>
          <a:bodyPr anchorCtr="0" anchor="t" bIns="91425" lIns="91425" spcFirstLastPara="1" rIns="91425" wrap="square" tIns="548625">
            <a:noAutofit/>
          </a:bodyPr>
          <a:lstStyle/>
          <a:p>
            <a:pPr indent="0" lvl="0" marL="0" rtl="0" algn="ctr">
              <a:spcBef>
                <a:spcPts val="0"/>
              </a:spcBef>
              <a:spcAft>
                <a:spcPts val="0"/>
              </a:spcAft>
              <a:buNone/>
            </a:pPr>
            <a:r>
              <a:rPr lang="en"/>
              <a:t>Algebra 1</a:t>
            </a:r>
            <a:endParaRPr/>
          </a:p>
        </p:txBody>
      </p:sp>
      <p:sp>
        <p:nvSpPr>
          <p:cNvPr id="82" name="Google Shape;82;p14"/>
          <p:cNvSpPr txBox="1"/>
          <p:nvPr>
            <p:ph idx="1" type="subTitle"/>
          </p:nvPr>
        </p:nvSpPr>
        <p:spPr>
          <a:xfrm>
            <a:off x="311700" y="1846075"/>
            <a:ext cx="85206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a:t>Unit 9 More Quadratic Equations</a:t>
            </a:r>
            <a:endParaRPr b="1" sz="2200"/>
          </a:p>
        </p:txBody>
      </p:sp>
      <p:sp>
        <p:nvSpPr>
          <p:cNvPr id="83" name="Google Shape;83;p14"/>
          <p:cNvSpPr txBox="1"/>
          <p:nvPr>
            <p:ph idx="2" type="subTitle"/>
          </p:nvPr>
        </p:nvSpPr>
        <p:spPr>
          <a:xfrm>
            <a:off x="1078800" y="2819495"/>
            <a:ext cx="69864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1200"/>
              </a:spcAft>
              <a:buNone/>
            </a:pPr>
            <a:r>
              <a:rPr lang="en"/>
              <a:t>Lesson 9.7 Applying the Quadratic Formula</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87" name="Shape 87"/>
        <p:cNvGrpSpPr/>
        <p:nvPr/>
      </p:nvGrpSpPr>
      <p:grpSpPr>
        <a:xfrm>
          <a:off x="0" y="0"/>
          <a:ext cx="0" cy="0"/>
          <a:chOff x="0" y="0"/>
          <a:chExt cx="0" cy="0"/>
        </a:xfrm>
      </p:grpSpPr>
      <p:pic>
        <p:nvPicPr>
          <p:cNvPr descr="Icon indicating this slide is hidden from student view" id="88" name="Google Shape;88;p15" title="mdi_hide.png"/>
          <p:cNvPicPr preferRelativeResize="0"/>
          <p:nvPr/>
        </p:nvPicPr>
        <p:blipFill>
          <a:blip r:embed="rId3">
            <a:alphaModFix/>
          </a:blip>
          <a:stretch>
            <a:fillRect/>
          </a:stretch>
        </p:blipFill>
        <p:spPr>
          <a:xfrm>
            <a:off x="8686800" y="137160"/>
            <a:ext cx="274320" cy="274320"/>
          </a:xfrm>
          <a:prstGeom prst="rect">
            <a:avLst/>
          </a:prstGeom>
          <a:noFill/>
          <a:ln>
            <a:noFill/>
          </a:ln>
        </p:spPr>
      </p:pic>
      <p:sp>
        <p:nvSpPr>
          <p:cNvPr id="89" name="Google Shape;89;p15"/>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rgbClr val="005047"/>
                </a:solidFill>
              </a:rPr>
              <a:t>How to use these slides</a:t>
            </a:r>
            <a:endParaRPr sz="3000">
              <a:solidFill>
                <a:srgbClr val="005047"/>
              </a:solidFill>
            </a:endParaRPr>
          </a:p>
        </p:txBody>
      </p:sp>
      <p:sp>
        <p:nvSpPr>
          <p:cNvPr id="90" name="Google Shape;90;p15"/>
          <p:cNvSpPr txBox="1"/>
          <p:nvPr>
            <p:ph idx="1" type="body"/>
          </p:nvPr>
        </p:nvSpPr>
        <p:spPr>
          <a:xfrm>
            <a:off x="311700" y="959070"/>
            <a:ext cx="8520600" cy="3555600"/>
          </a:xfrm>
          <a:prstGeom prst="rect">
            <a:avLst/>
          </a:prstGeom>
        </p:spPr>
        <p:txBody>
          <a:bodyPr anchorCtr="0" anchor="t" bIns="0" lIns="91425" spcFirstLastPara="1" rIns="91425" wrap="square" tIns="91425">
            <a:spAutoFit/>
          </a:bodyPr>
          <a:lstStyle/>
          <a:p>
            <a:pPr indent="-342900" lvl="0" marL="457200" rtl="0" algn="l">
              <a:spcBef>
                <a:spcPts val="0"/>
              </a:spcBef>
              <a:spcAft>
                <a:spcPts val="0"/>
              </a:spcAft>
              <a:buClr>
                <a:srgbClr val="424242"/>
              </a:buClr>
              <a:buSzPts val="1800"/>
              <a:buFont typeface="Noto Sans"/>
              <a:buChar char="●"/>
            </a:pPr>
            <a:r>
              <a:rPr lang="en" sz="1800"/>
              <a:t>On the activity slides </a:t>
            </a:r>
            <a:r>
              <a:rPr b="1" lang="en" sz="1800"/>
              <a:t>c</a:t>
            </a:r>
            <a:r>
              <a:rPr b="1" lang="en" sz="1800"/>
              <a:t>heck the speaker notes</a:t>
            </a:r>
            <a:r>
              <a:rPr lang="en" sz="1800"/>
              <a:t> for teacher support and instructional information.</a:t>
            </a:r>
            <a:endParaRPr sz="1800"/>
          </a:p>
          <a:p>
            <a:pPr indent="-342900" lvl="0" marL="457200" rtl="0" algn="l">
              <a:spcBef>
                <a:spcPts val="0"/>
              </a:spcBef>
              <a:spcAft>
                <a:spcPts val="0"/>
              </a:spcAft>
              <a:buClr>
                <a:srgbClr val="424242"/>
              </a:buClr>
              <a:buSzPts val="1800"/>
              <a:buFont typeface="Noto Sans"/>
              <a:buChar char="●"/>
            </a:pPr>
            <a:r>
              <a:rPr lang="en" sz="1800"/>
              <a:t>Each lesson includes 1 warm up, 2-3 learning activities, a cool down, practice and a lesson synthesis. </a:t>
            </a:r>
            <a:endParaRPr sz="1800"/>
          </a:p>
          <a:p>
            <a:pPr indent="-342900" lvl="1" marL="914400" rtl="0" algn="l">
              <a:spcBef>
                <a:spcPts val="0"/>
              </a:spcBef>
              <a:spcAft>
                <a:spcPts val="0"/>
              </a:spcAft>
              <a:buSzPts val="1800"/>
              <a:buChar char="○"/>
            </a:pPr>
            <a:r>
              <a:rPr lang="en" sz="1800"/>
              <a:t>Learning activities are followed by a self check question, and review section.</a:t>
            </a:r>
            <a:endParaRPr sz="1800"/>
          </a:p>
          <a:p>
            <a:pPr indent="-342900" lvl="0" marL="457200" rtl="0" algn="l">
              <a:spcBef>
                <a:spcPts val="0"/>
              </a:spcBef>
              <a:spcAft>
                <a:spcPts val="0"/>
              </a:spcAft>
              <a:buSzPts val="1800"/>
              <a:buChar char="●"/>
            </a:pPr>
            <a:r>
              <a:rPr lang="en" sz="1800"/>
              <a:t>Some slides have been</a:t>
            </a:r>
            <a:r>
              <a:rPr b="1" lang="en" sz="1800"/>
              <a:t> hidden from student view</a:t>
            </a:r>
            <a:r>
              <a:rPr lang="en" sz="1800"/>
              <a:t>, more information can be found on the next slide (Reference Key).</a:t>
            </a:r>
            <a:endParaRPr sz="1800"/>
          </a:p>
          <a:p>
            <a:pPr indent="-342900" lvl="0" marL="457200" rtl="0" algn="l">
              <a:spcBef>
                <a:spcPts val="0"/>
              </a:spcBef>
              <a:spcAft>
                <a:spcPts val="0"/>
              </a:spcAft>
              <a:buSzPts val="1800"/>
              <a:buChar char="●"/>
            </a:pPr>
            <a:r>
              <a:rPr lang="en" sz="1800"/>
              <a:t>You can edit and use these slides for personal and classroom use, but cannot sell them and must keep the attribution logos.</a:t>
            </a:r>
            <a:endParaRPr sz="1800"/>
          </a:p>
          <a:p>
            <a:pPr indent="-342900" lvl="0" marL="457200" rtl="0" algn="l">
              <a:spcBef>
                <a:spcPts val="0"/>
              </a:spcBef>
              <a:spcAft>
                <a:spcPts val="0"/>
              </a:spcAft>
              <a:buSzPts val="1800"/>
              <a:buChar char="●"/>
            </a:pPr>
            <a:r>
              <a:rPr lang="en" sz="1800"/>
              <a:t>For more information, </a:t>
            </a:r>
            <a:r>
              <a:rPr lang="en" sz="1800" u="sng">
                <a:solidFill>
                  <a:schemeClr val="hlink"/>
                </a:solidFill>
                <a:hlinkClick r:id="rId4"/>
              </a:rPr>
              <a:t>Check out the digital quick start guide</a:t>
            </a:r>
            <a:r>
              <a:rPr lang="en" sz="1800"/>
              <a:t>!			</a:t>
            </a:r>
            <a:endParaRPr sz="1800"/>
          </a:p>
        </p:txBody>
      </p:sp>
      <p:sp>
        <p:nvSpPr>
          <p:cNvPr id="91" name="Google Shape;91;p15"/>
          <p:cNvSpPr txBox="1"/>
          <p:nvPr/>
        </p:nvSpPr>
        <p:spPr>
          <a:xfrm>
            <a:off x="241526" y="4631150"/>
            <a:ext cx="2861100" cy="393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000">
                <a:solidFill>
                  <a:srgbClr val="666666"/>
                </a:solidFill>
                <a:latin typeface="Noto Sans"/>
                <a:ea typeface="Noto Sans"/>
                <a:cs typeface="Noto Sans"/>
                <a:sym typeface="Noto Sans"/>
              </a:rPr>
              <a:t>OpenStax CC BY NC SA</a:t>
            </a:r>
            <a:endParaRPr sz="1000">
              <a:solidFill>
                <a:srgbClr val="666666"/>
              </a:solidFill>
              <a:latin typeface="Noto Sans"/>
              <a:ea typeface="Noto Sans"/>
              <a:cs typeface="Noto Sans"/>
              <a:sym typeface="Noto Sans"/>
            </a:endParaRPr>
          </a:p>
        </p:txBody>
      </p:sp>
      <p:sp>
        <p:nvSpPr>
          <p:cNvPr id="92" name="Google Shape;92;p15"/>
          <p:cNvSpPr txBox="1"/>
          <p:nvPr>
            <p:ph idx="12" type="sldNum"/>
          </p:nvPr>
        </p:nvSpPr>
        <p:spPr>
          <a:xfrm>
            <a:off x="8283608" y="4650942"/>
            <a:ext cx="548700" cy="3540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96" name="Shape 96"/>
        <p:cNvGrpSpPr/>
        <p:nvPr/>
      </p:nvGrpSpPr>
      <p:grpSpPr>
        <a:xfrm>
          <a:off x="0" y="0"/>
          <a:ext cx="0" cy="0"/>
          <a:chOff x="0" y="0"/>
          <a:chExt cx="0" cy="0"/>
        </a:xfrm>
      </p:grpSpPr>
      <p:pic>
        <p:nvPicPr>
          <p:cNvPr descr="Icon indicating this slide is hidden from student view" id="97" name="Google Shape;97;p16" title="mdi_hide.png"/>
          <p:cNvPicPr preferRelativeResize="0"/>
          <p:nvPr/>
        </p:nvPicPr>
        <p:blipFill>
          <a:blip r:embed="rId3">
            <a:alphaModFix/>
          </a:blip>
          <a:stretch>
            <a:fillRect/>
          </a:stretch>
        </p:blipFill>
        <p:spPr>
          <a:xfrm>
            <a:off x="8686800" y="137160"/>
            <a:ext cx="274320" cy="274320"/>
          </a:xfrm>
          <a:prstGeom prst="rect">
            <a:avLst/>
          </a:prstGeom>
          <a:noFill/>
          <a:ln>
            <a:noFill/>
          </a:ln>
        </p:spPr>
      </p:pic>
      <p:sp>
        <p:nvSpPr>
          <p:cNvPr id="98" name="Google Shape;98;p16"/>
          <p:cNvSpPr txBox="1"/>
          <p:nvPr>
            <p:ph type="title"/>
          </p:nvPr>
        </p:nvSpPr>
        <p:spPr>
          <a:xfrm>
            <a:off x="215767"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Reference </a:t>
            </a:r>
            <a:r>
              <a:rPr lang="en"/>
              <a:t>Key</a:t>
            </a:r>
            <a:endParaRPr sz="3000">
              <a:solidFill>
                <a:srgbClr val="005047"/>
              </a:solidFill>
            </a:endParaRPr>
          </a:p>
        </p:txBody>
      </p:sp>
      <p:sp>
        <p:nvSpPr>
          <p:cNvPr id="99" name="Google Shape;99;p16"/>
          <p:cNvSpPr txBox="1"/>
          <p:nvPr>
            <p:ph idx="1" type="body"/>
          </p:nvPr>
        </p:nvSpPr>
        <p:spPr>
          <a:xfrm>
            <a:off x="215767" y="722926"/>
            <a:ext cx="8520600" cy="4770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lang="en" sz="1900"/>
              <a:t>Check the top right corner for an icon referencing these unique sections. </a:t>
            </a:r>
            <a:endParaRPr sz="1900"/>
          </a:p>
        </p:txBody>
      </p:sp>
      <p:graphicFrame>
        <p:nvGraphicFramePr>
          <p:cNvPr descr="Table organizing information about the meanings of various icons used on the slides. The first row serves as the table header and indicates the first column lists the icon images, the second column lists the icon title, the third column indicates if the page is initially hidden from student view, and the fourth column indicates the location of the icon and description of the purpose for the slide. " id="100" name="Google Shape;100;p16" title="Reference Key Icon table"/>
          <p:cNvGraphicFramePr/>
          <p:nvPr/>
        </p:nvGraphicFramePr>
        <p:xfrm>
          <a:off x="242200" y="1160330"/>
          <a:ext cx="3000000" cy="3000000"/>
        </p:xfrm>
        <a:graphic>
          <a:graphicData uri="http://schemas.openxmlformats.org/drawingml/2006/table">
            <a:tbl>
              <a:tblPr>
                <a:noFill/>
                <a:tableStyleId>{FDE596E0-519A-47C9-9CFE-B9BEF792B1AB}</a:tableStyleId>
              </a:tblPr>
              <a:tblGrid>
                <a:gridCol w="684550"/>
                <a:gridCol w="2780925"/>
                <a:gridCol w="871450"/>
                <a:gridCol w="4070225"/>
              </a:tblGrid>
              <a:tr h="294550">
                <a:tc>
                  <a:txBody>
                    <a:bodyPr/>
                    <a:lstStyle/>
                    <a:p>
                      <a:pPr indent="0" lvl="0" marL="0" rtl="0" algn="ctr">
                        <a:spcBef>
                          <a:spcPts val="0"/>
                        </a:spcBef>
                        <a:spcAft>
                          <a:spcPts val="0"/>
                        </a:spcAft>
                        <a:buNone/>
                      </a:pPr>
                      <a:r>
                        <a:rPr b="1" lang="en" sz="1200">
                          <a:solidFill>
                            <a:srgbClr val="FFFFFF"/>
                          </a:solidFill>
                          <a:latin typeface="Noto Sans"/>
                          <a:ea typeface="Noto Sans"/>
                          <a:cs typeface="Noto Sans"/>
                          <a:sym typeface="Noto Sans"/>
                        </a:rPr>
                        <a:t>Icon</a:t>
                      </a:r>
                      <a:endParaRPr b="1" sz="1200">
                        <a:solidFill>
                          <a:srgbClr val="FFFFFF"/>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05047"/>
                    </a:solidFill>
                  </a:tcPr>
                </a:tc>
                <a:tc>
                  <a:txBody>
                    <a:bodyPr/>
                    <a:lstStyle/>
                    <a:p>
                      <a:pPr indent="0" lvl="0" marL="0" rtl="0" algn="l">
                        <a:spcBef>
                          <a:spcPts val="0"/>
                        </a:spcBef>
                        <a:spcAft>
                          <a:spcPts val="0"/>
                        </a:spcAft>
                        <a:buNone/>
                      </a:pPr>
                      <a:r>
                        <a:rPr b="1" lang="en" sz="1200">
                          <a:solidFill>
                            <a:srgbClr val="FFFFFF"/>
                          </a:solidFill>
                          <a:latin typeface="Noto Sans"/>
                          <a:ea typeface="Noto Sans"/>
                          <a:cs typeface="Noto Sans"/>
                          <a:sym typeface="Noto Sans"/>
                        </a:rPr>
                        <a:t>Title</a:t>
                      </a:r>
                      <a:endParaRPr b="1" sz="1200">
                        <a:solidFill>
                          <a:srgbClr val="FFFFFF"/>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05047"/>
                    </a:solidFill>
                  </a:tcPr>
                </a:tc>
                <a:tc>
                  <a:txBody>
                    <a:bodyPr/>
                    <a:lstStyle/>
                    <a:p>
                      <a:pPr indent="0" lvl="0" marL="0" rtl="0" algn="l">
                        <a:spcBef>
                          <a:spcPts val="0"/>
                        </a:spcBef>
                        <a:spcAft>
                          <a:spcPts val="0"/>
                        </a:spcAft>
                        <a:buNone/>
                      </a:pPr>
                      <a:r>
                        <a:rPr b="1" lang="en" sz="1200">
                          <a:solidFill>
                            <a:srgbClr val="FFFFFF"/>
                          </a:solidFill>
                          <a:latin typeface="Noto Sans"/>
                          <a:ea typeface="Noto Sans"/>
                          <a:cs typeface="Noto Sans"/>
                          <a:sym typeface="Noto Sans"/>
                        </a:rPr>
                        <a:t>View</a:t>
                      </a:r>
                      <a:endParaRPr b="1" sz="1200">
                        <a:solidFill>
                          <a:srgbClr val="FFFFFF"/>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05047"/>
                    </a:solidFill>
                  </a:tcPr>
                </a:tc>
                <a:tc>
                  <a:txBody>
                    <a:bodyPr/>
                    <a:lstStyle/>
                    <a:p>
                      <a:pPr indent="0" lvl="0" marL="0" rtl="0" algn="l">
                        <a:spcBef>
                          <a:spcPts val="0"/>
                        </a:spcBef>
                        <a:spcAft>
                          <a:spcPts val="0"/>
                        </a:spcAft>
                        <a:buNone/>
                      </a:pPr>
                      <a:r>
                        <a:rPr b="1" lang="en" sz="1200">
                          <a:solidFill>
                            <a:srgbClr val="FFFFFF"/>
                          </a:solidFill>
                          <a:latin typeface="Noto Sans"/>
                          <a:ea typeface="Noto Sans"/>
                          <a:cs typeface="Noto Sans"/>
                          <a:sym typeface="Noto Sans"/>
                        </a:rPr>
                        <a:t>Location and </a:t>
                      </a:r>
                      <a:r>
                        <a:rPr b="1" lang="en" sz="1200">
                          <a:solidFill>
                            <a:srgbClr val="FFFFFF"/>
                          </a:solidFill>
                          <a:latin typeface="Noto Sans"/>
                          <a:ea typeface="Noto Sans"/>
                          <a:cs typeface="Noto Sans"/>
                          <a:sym typeface="Noto Sans"/>
                        </a:rPr>
                        <a:t>Description</a:t>
                      </a:r>
                      <a:endParaRPr b="1" sz="1200">
                        <a:solidFill>
                          <a:srgbClr val="FFFFFF"/>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05047"/>
                    </a:solidFill>
                  </a:tcPr>
                </a:tc>
              </a:tr>
              <a:tr h="521350">
                <a:tc>
                  <a:txBody>
                    <a:bodyPr/>
                    <a:lstStyle/>
                    <a:p>
                      <a:pPr indent="0" lvl="0" marL="0" rtl="0" algn="ctr">
                        <a:spcBef>
                          <a:spcPts val="0"/>
                        </a:spcBef>
                        <a:spcAft>
                          <a:spcPts val="0"/>
                        </a:spcAft>
                        <a:buNone/>
                      </a:pPr>
                      <a:r>
                        <a:rPr lang="en">
                          <a:solidFill>
                            <a:schemeClr val="dk1"/>
                          </a:solidFill>
                          <a:latin typeface="Noto Sans"/>
                          <a:ea typeface="Noto Sans"/>
                          <a:cs typeface="Noto Sans"/>
                          <a:sym typeface="Noto Sans"/>
                        </a:rPr>
                        <a:t>n/a</a:t>
                      </a:r>
                      <a:endParaRPr>
                        <a:solidFill>
                          <a:schemeClr val="dk1"/>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Support for Students with Disability</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521350">
                <a:tc>
                  <a:txBody>
                    <a:bodyPr/>
                    <a:lstStyle/>
                    <a:p>
                      <a:pPr indent="0" lvl="0" marL="0" rtl="0" algn="ctr">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n/a</a:t>
                      </a:r>
                      <a:endParaRPr>
                        <a:solidFill>
                          <a:srgbClr val="5E5E5E"/>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lnSpc>
                          <a:spcPct val="115000"/>
                        </a:lnSpc>
                        <a:spcBef>
                          <a:spcPts val="0"/>
                        </a:spcBef>
                        <a:spcAft>
                          <a:spcPts val="1200"/>
                        </a:spcAft>
                        <a:buNone/>
                      </a:pPr>
                      <a:r>
                        <a:rPr lang="en" sz="1300">
                          <a:solidFill>
                            <a:srgbClr val="424242"/>
                          </a:solidFill>
                          <a:latin typeface="Calibri"/>
                          <a:ea typeface="Calibri"/>
                          <a:cs typeface="Calibri"/>
                          <a:sym typeface="Calibri"/>
                        </a:rPr>
                        <a:t>Support for English Language Learners</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Clr>
                          <a:srgbClr val="000000"/>
                        </a:buClr>
                        <a:buSzPts val="1100"/>
                        <a:buFont typeface="Arial"/>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200">
                        <a:solidFill>
                          <a:srgbClr val="424242"/>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521350">
                <a:tc>
                  <a:txBody>
                    <a:bodyPr/>
                    <a:lstStyle/>
                    <a:p>
                      <a:pPr indent="0" lvl="0" marL="0" rtl="0" algn="ctr">
                        <a:spcBef>
                          <a:spcPts val="0"/>
                        </a:spcBef>
                        <a:spcAft>
                          <a:spcPts val="0"/>
                        </a:spcAft>
                        <a:buClr>
                          <a:srgbClr val="000000"/>
                        </a:buClr>
                        <a:buSzPts val="1100"/>
                        <a:buFont typeface="Arial"/>
                        <a:buNone/>
                      </a:pPr>
                      <a:r>
                        <a:rPr lang="en">
                          <a:solidFill>
                            <a:schemeClr val="dk1"/>
                          </a:solidFill>
                          <a:latin typeface="Noto Sans"/>
                          <a:ea typeface="Noto Sans"/>
                          <a:cs typeface="Noto Sans"/>
                          <a:sym typeface="Noto Sans"/>
                        </a:rPr>
                        <a:t>n/a</a:t>
                      </a:r>
                      <a:endParaRPr>
                        <a:solidFill>
                          <a:schemeClr val="dk1"/>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 slide, provides an extra challenge for students.</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521350">
                <a:tc>
                  <a:txBody>
                    <a:bodyPr/>
                    <a:lstStyle/>
                    <a:p>
                      <a:pPr indent="0" lvl="0" marL="0" rtl="0" algn="ctr">
                        <a:spcBef>
                          <a:spcPts val="0"/>
                        </a:spcBef>
                        <a:spcAft>
                          <a:spcPts val="0"/>
                        </a:spcAft>
                        <a:buClr>
                          <a:srgbClr val="000000"/>
                        </a:buClr>
                        <a:buSzPts val="1100"/>
                        <a:buFont typeface="Arial"/>
                        <a:buNone/>
                      </a:pPr>
                      <a:r>
                        <a:rPr lang="en">
                          <a:solidFill>
                            <a:schemeClr val="dk1"/>
                          </a:solidFill>
                          <a:latin typeface="Noto Sans"/>
                          <a:ea typeface="Noto Sans"/>
                          <a:cs typeface="Noto Sans"/>
                          <a:sym typeface="Noto Sans"/>
                        </a:rPr>
                        <a:t>n/a</a:t>
                      </a:r>
                      <a:endParaRPr>
                        <a:solidFill>
                          <a:schemeClr val="dk1"/>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Not 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slide, checkpoint to assess student understanding after the learning activity.</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521350">
                <a:tc>
                  <a:txBody>
                    <a:bodyPr/>
                    <a:lstStyle/>
                    <a:p>
                      <a:pPr indent="0" lvl="0" marL="0" rtl="0" algn="ctr">
                        <a:spcBef>
                          <a:spcPts val="0"/>
                        </a:spcBef>
                        <a:spcAft>
                          <a:spcPts val="0"/>
                        </a:spcAft>
                        <a:buClr>
                          <a:srgbClr val="000000"/>
                        </a:buClr>
                        <a:buSzPts val="1100"/>
                        <a:buFont typeface="Arial"/>
                        <a:buNone/>
                      </a:pPr>
                      <a:r>
                        <a:rPr lang="en">
                          <a:solidFill>
                            <a:schemeClr val="dk1"/>
                          </a:solidFill>
                          <a:latin typeface="Noto Sans"/>
                          <a:ea typeface="Noto Sans"/>
                          <a:cs typeface="Noto Sans"/>
                          <a:sym typeface="Noto Sans"/>
                        </a:rPr>
                        <a:t>n/a</a:t>
                      </a:r>
                      <a:endParaRPr>
                        <a:solidFill>
                          <a:schemeClr val="dk1"/>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Review</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 Review slide, designed to help review topics from the self check question.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pic>
        <p:nvPicPr>
          <p:cNvPr descr="Icon indicating the slide contains a support for students with disabilities" id="101" name="Google Shape;101;p16" title="Frame 13.png"/>
          <p:cNvPicPr preferRelativeResize="0"/>
          <p:nvPr/>
        </p:nvPicPr>
        <p:blipFill>
          <a:blip r:embed="rId4">
            <a:alphaModFix/>
          </a:blip>
          <a:stretch>
            <a:fillRect/>
          </a:stretch>
        </p:blipFill>
        <p:spPr>
          <a:xfrm>
            <a:off x="441470" y="1624887"/>
            <a:ext cx="274320" cy="274320"/>
          </a:xfrm>
          <a:prstGeom prst="rect">
            <a:avLst/>
          </a:prstGeom>
          <a:noFill/>
          <a:ln>
            <a:noFill/>
          </a:ln>
        </p:spPr>
      </p:pic>
      <p:pic>
        <p:nvPicPr>
          <p:cNvPr descr="Icon indicating the slide contains a support for emerging bilingual students " id="102" name="Google Shape;102;p16" title="emojione_input-latin-letters (4).png"/>
          <p:cNvPicPr preferRelativeResize="0"/>
          <p:nvPr/>
        </p:nvPicPr>
        <p:blipFill>
          <a:blip r:embed="rId5">
            <a:alphaModFix/>
          </a:blip>
          <a:stretch>
            <a:fillRect/>
          </a:stretch>
        </p:blipFill>
        <p:spPr>
          <a:xfrm>
            <a:off x="418607" y="2162346"/>
            <a:ext cx="320040" cy="320040"/>
          </a:xfrm>
          <a:prstGeom prst="rect">
            <a:avLst/>
          </a:prstGeom>
          <a:noFill/>
          <a:ln>
            <a:noFill/>
          </a:ln>
        </p:spPr>
      </p:pic>
      <p:pic>
        <p:nvPicPr>
          <p:cNvPr descr="Icon indicating the slide contains a support for gifted students by providing a challenge that increases the depth or complexity of the material" id="103" name="Google Shape;103;p16" title="extending your thinking icon opaque"/>
          <p:cNvPicPr preferRelativeResize="0"/>
          <p:nvPr/>
        </p:nvPicPr>
        <p:blipFill>
          <a:blip r:embed="rId6">
            <a:alphaModFix/>
          </a:blip>
          <a:stretch>
            <a:fillRect/>
          </a:stretch>
        </p:blipFill>
        <p:spPr>
          <a:xfrm>
            <a:off x="382175" y="2702586"/>
            <a:ext cx="392925" cy="383577"/>
          </a:xfrm>
          <a:prstGeom prst="rect">
            <a:avLst/>
          </a:prstGeom>
          <a:noFill/>
          <a:ln>
            <a:noFill/>
          </a:ln>
        </p:spPr>
      </p:pic>
      <p:pic>
        <p:nvPicPr>
          <p:cNvPr descr="Icon indicating the slide contains a check for understanding question for students " id="104" name="Google Shape;104;p16" title="self check 1 opaque"/>
          <p:cNvPicPr preferRelativeResize="0"/>
          <p:nvPr/>
        </p:nvPicPr>
        <p:blipFill>
          <a:blip r:embed="rId7">
            <a:alphaModFix/>
          </a:blip>
          <a:stretch>
            <a:fillRect/>
          </a:stretch>
        </p:blipFill>
        <p:spPr>
          <a:xfrm>
            <a:off x="418612" y="3306384"/>
            <a:ext cx="320050" cy="309016"/>
          </a:xfrm>
          <a:prstGeom prst="rect">
            <a:avLst/>
          </a:prstGeom>
          <a:noFill/>
          <a:ln>
            <a:noFill/>
          </a:ln>
        </p:spPr>
      </p:pic>
      <p:pic>
        <p:nvPicPr>
          <p:cNvPr descr="Icon indicating the slide contains a additional resources for students who struggled with the check for understanding (self check) question" id="105" name="Google Shape;105;p16" title="additional resources icon opaque"/>
          <p:cNvPicPr preferRelativeResize="0"/>
          <p:nvPr/>
        </p:nvPicPr>
        <p:blipFill>
          <a:blip r:embed="rId8">
            <a:alphaModFix/>
          </a:blip>
          <a:stretch>
            <a:fillRect/>
          </a:stretch>
        </p:blipFill>
        <p:spPr>
          <a:xfrm>
            <a:off x="397310" y="3866175"/>
            <a:ext cx="362627" cy="354000"/>
          </a:xfrm>
          <a:prstGeom prst="rect">
            <a:avLst/>
          </a:prstGeom>
          <a:noFill/>
          <a:ln>
            <a:noFill/>
          </a:ln>
        </p:spPr>
      </p:pic>
      <p:sp>
        <p:nvSpPr>
          <p:cNvPr descr="Gold colored box with downward point arrow reminding teachers where the speaker notes are located." id="106" name="Google Shape;106;p16" title="Speaker notes callout box"/>
          <p:cNvSpPr/>
          <p:nvPr/>
        </p:nvSpPr>
        <p:spPr>
          <a:xfrm>
            <a:off x="886725" y="4493600"/>
            <a:ext cx="7118100" cy="668700"/>
          </a:xfrm>
          <a:prstGeom prst="downArrowCallout">
            <a:avLst>
              <a:gd fmla="val 40182" name="adj1"/>
              <a:gd fmla="val 41349" name="adj2"/>
              <a:gd fmla="val 18452" name="adj3"/>
              <a:gd fmla="val 69766" name="adj4"/>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500">
                <a:solidFill>
                  <a:schemeClr val="dk1"/>
                </a:solidFill>
                <a:latin typeface="Calibri"/>
                <a:ea typeface="Calibri"/>
                <a:cs typeface="Calibri"/>
                <a:sym typeface="Calibri"/>
              </a:rPr>
              <a:t>On the next slides, c</a:t>
            </a:r>
            <a:r>
              <a:rPr lang="en" sz="1500">
                <a:solidFill>
                  <a:schemeClr val="dk1"/>
                </a:solidFill>
                <a:latin typeface="Calibri"/>
                <a:ea typeface="Calibri"/>
                <a:cs typeface="Calibri"/>
                <a:sym typeface="Calibri"/>
              </a:rPr>
              <a:t>heck the </a:t>
            </a:r>
            <a:r>
              <a:rPr b="1" lang="en" sz="1500">
                <a:solidFill>
                  <a:schemeClr val="dk1"/>
                </a:solidFill>
                <a:latin typeface="Calibri"/>
                <a:ea typeface="Calibri"/>
                <a:cs typeface="Calibri"/>
                <a:sym typeface="Calibri"/>
              </a:rPr>
              <a:t>speaker notes </a:t>
            </a:r>
            <a:r>
              <a:rPr lang="en" sz="1500">
                <a:solidFill>
                  <a:schemeClr val="dk1"/>
                </a:solidFill>
                <a:latin typeface="Calibri"/>
                <a:ea typeface="Calibri"/>
                <a:cs typeface="Calibri"/>
                <a:sym typeface="Calibri"/>
              </a:rPr>
              <a:t>for teacher instructions and support.</a:t>
            </a:r>
            <a:endParaRPr sz="1600">
              <a:latin typeface="Calibri"/>
              <a:ea typeface="Calibri"/>
              <a:cs typeface="Calibri"/>
              <a:sym typeface="Calibri"/>
            </a:endParaRPr>
          </a:p>
        </p:txBody>
      </p:sp>
      <p:sp>
        <p:nvSpPr>
          <p:cNvPr id="107" name="Google Shape;107;p16"/>
          <p:cNvSpPr txBox="1"/>
          <p:nvPr>
            <p:ph idx="12" type="sldNum"/>
          </p:nvPr>
        </p:nvSpPr>
        <p:spPr>
          <a:xfrm>
            <a:off x="8283608" y="4650942"/>
            <a:ext cx="548700" cy="3540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5047"/>
        </a:solidFill>
      </p:bgPr>
    </p:bg>
    <p:spTree>
      <p:nvGrpSpPr>
        <p:cNvPr id="111" name="Shape 111"/>
        <p:cNvGrpSpPr/>
        <p:nvPr/>
      </p:nvGrpSpPr>
      <p:grpSpPr>
        <a:xfrm>
          <a:off x="0" y="0"/>
          <a:ext cx="0" cy="0"/>
          <a:chOff x="0" y="0"/>
          <a:chExt cx="0" cy="0"/>
        </a:xfrm>
      </p:grpSpPr>
      <p:sp>
        <p:nvSpPr>
          <p:cNvPr id="112" name="Google Shape;112;p17"/>
          <p:cNvSpPr txBox="1"/>
          <p:nvPr>
            <p:ph type="title"/>
          </p:nvPr>
        </p:nvSpPr>
        <p:spPr>
          <a:xfrm>
            <a:off x="311700" y="137160"/>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FDBD3E"/>
                </a:solidFill>
              </a:rPr>
              <a:t>Learning Goals</a:t>
            </a:r>
            <a:endParaRPr sz="3000">
              <a:solidFill>
                <a:srgbClr val="FDBD3E"/>
              </a:solidFill>
            </a:endParaRPr>
          </a:p>
        </p:txBody>
      </p:sp>
      <p:sp>
        <p:nvSpPr>
          <p:cNvPr id="113" name="Google Shape;113;p17"/>
          <p:cNvSpPr txBox="1"/>
          <p:nvPr>
            <p:ph idx="1" type="body"/>
          </p:nvPr>
        </p:nvSpPr>
        <p:spPr>
          <a:xfrm>
            <a:off x="311700" y="960125"/>
            <a:ext cx="52530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800"/>
              </a:spcBef>
              <a:spcAft>
                <a:spcPts val="0"/>
              </a:spcAft>
              <a:buNone/>
            </a:pPr>
            <a:r>
              <a:rPr lang="en">
                <a:solidFill>
                  <a:srgbClr val="F3F3F3"/>
                </a:solidFill>
              </a:rPr>
              <a:t>By the end of this lesson you will be able to -</a:t>
            </a:r>
            <a:endParaRPr>
              <a:solidFill>
                <a:srgbClr val="F3F3F3"/>
              </a:solidFill>
            </a:endParaRPr>
          </a:p>
          <a:p>
            <a:pPr indent="-317500" lvl="0" marL="457200" rtl="0" algn="l">
              <a:lnSpc>
                <a:spcPct val="100000"/>
              </a:lnSpc>
              <a:spcBef>
                <a:spcPts val="1000"/>
              </a:spcBef>
              <a:spcAft>
                <a:spcPts val="0"/>
              </a:spcAft>
              <a:buClr>
                <a:srgbClr val="F3F3F3"/>
              </a:buClr>
              <a:buSzPts val="1400"/>
              <a:buChar char="●"/>
            </a:pPr>
            <a:r>
              <a:rPr b="1" lang="en">
                <a:solidFill>
                  <a:srgbClr val="F3F3F3"/>
                </a:solidFill>
              </a:rPr>
              <a:t>Identify</a:t>
            </a:r>
            <a:r>
              <a:rPr lang="en">
                <a:solidFill>
                  <a:srgbClr val="F3F3F3"/>
                </a:solidFill>
              </a:rPr>
              <a:t> common </a:t>
            </a:r>
            <a:r>
              <a:rPr b="1" lang="en">
                <a:solidFill>
                  <a:srgbClr val="F3F3F3"/>
                </a:solidFill>
              </a:rPr>
              <a:t>errors </a:t>
            </a:r>
            <a:r>
              <a:rPr lang="en">
                <a:solidFill>
                  <a:srgbClr val="F3F3F3"/>
                </a:solidFill>
              </a:rPr>
              <a:t>when using the </a:t>
            </a:r>
            <a:r>
              <a:rPr b="1" lang="en">
                <a:solidFill>
                  <a:srgbClr val="F3F3F3"/>
                </a:solidFill>
              </a:rPr>
              <a:t>quadratic formula</a:t>
            </a:r>
            <a:r>
              <a:rPr lang="en">
                <a:solidFill>
                  <a:srgbClr val="F3F3F3"/>
                </a:solidFill>
              </a:rPr>
              <a:t>.</a:t>
            </a:r>
            <a:endParaRPr>
              <a:solidFill>
                <a:srgbClr val="F3F3F3"/>
              </a:solidFill>
            </a:endParaRPr>
          </a:p>
          <a:p>
            <a:pPr indent="-317500" lvl="0" marL="457200" rtl="0" algn="l">
              <a:lnSpc>
                <a:spcPct val="100000"/>
              </a:lnSpc>
              <a:spcBef>
                <a:spcPts val="1000"/>
              </a:spcBef>
              <a:spcAft>
                <a:spcPts val="0"/>
              </a:spcAft>
              <a:buClr>
                <a:srgbClr val="F3F3F3"/>
              </a:buClr>
              <a:buSzPts val="1400"/>
              <a:buChar char="●"/>
            </a:pPr>
            <a:r>
              <a:rPr b="1" lang="en">
                <a:solidFill>
                  <a:srgbClr val="F3F3F3"/>
                </a:solidFill>
              </a:rPr>
              <a:t>Describe </a:t>
            </a:r>
            <a:r>
              <a:rPr lang="en">
                <a:solidFill>
                  <a:srgbClr val="F3F3F3"/>
                </a:solidFill>
              </a:rPr>
              <a:t>some </a:t>
            </a:r>
            <a:r>
              <a:rPr b="1" lang="en">
                <a:solidFill>
                  <a:srgbClr val="F3F3F3"/>
                </a:solidFill>
              </a:rPr>
              <a:t>ways</a:t>
            </a:r>
            <a:r>
              <a:rPr lang="en">
                <a:solidFill>
                  <a:srgbClr val="F3F3F3"/>
                </a:solidFill>
              </a:rPr>
              <a:t> to tell if </a:t>
            </a:r>
            <a:r>
              <a:rPr b="1" lang="en">
                <a:solidFill>
                  <a:srgbClr val="F3F3F3"/>
                </a:solidFill>
              </a:rPr>
              <a:t>a number is a solution</a:t>
            </a:r>
            <a:r>
              <a:rPr lang="en">
                <a:solidFill>
                  <a:srgbClr val="F3F3F3"/>
                </a:solidFill>
              </a:rPr>
              <a:t> to a quadratic equation.</a:t>
            </a:r>
            <a:endParaRPr>
              <a:solidFill>
                <a:srgbClr val="F3F3F3"/>
              </a:solidFill>
            </a:endParaRPr>
          </a:p>
        </p:txBody>
      </p:sp>
      <p:pic>
        <p:nvPicPr>
          <p:cNvPr descr="Student climbing a ladder into the clouds to reach a glowing star, showing determination and aiming high in learning.&#10;" id="114" name="Google Shape;114;p17" title="Goals-3.png"/>
          <p:cNvPicPr preferRelativeResize="0"/>
          <p:nvPr/>
        </p:nvPicPr>
        <p:blipFill rotWithShape="1">
          <a:blip r:embed="rId3">
            <a:alphaModFix/>
          </a:blip>
          <a:srcRect b="0" l="0" r="0" t="0"/>
          <a:stretch/>
        </p:blipFill>
        <p:spPr>
          <a:xfrm>
            <a:off x="6184157" y="1377037"/>
            <a:ext cx="2648143" cy="2648163"/>
          </a:xfrm>
          <a:prstGeom prst="rect">
            <a:avLst/>
          </a:prstGeom>
          <a:noFill/>
          <a:ln>
            <a:noFill/>
          </a:ln>
        </p:spPr>
      </p:pic>
      <p:sp>
        <p:nvSpPr>
          <p:cNvPr id="115" name="Google Shape;115;p1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116" name="Google Shape;116;p17"/>
          <p:cNvSpPr txBox="1"/>
          <p:nvPr>
            <p:ph idx="2" type="sldNum"/>
          </p:nvPr>
        </p:nvSpPr>
        <p:spPr>
          <a:xfrm>
            <a:off x="311700" y="4650950"/>
            <a:ext cx="7971900" cy="354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Lesson 9.7 Applying the Quadratic Formula</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 name="Shape 120"/>
        <p:cNvGrpSpPr/>
        <p:nvPr/>
      </p:nvGrpSpPr>
      <p:grpSpPr>
        <a:xfrm>
          <a:off x="0" y="0"/>
          <a:ext cx="0" cy="0"/>
          <a:chOff x="0" y="0"/>
          <a:chExt cx="0" cy="0"/>
        </a:xfrm>
      </p:grpSpPr>
      <p:sp>
        <p:nvSpPr>
          <p:cNvPr id="121" name="Google Shape;121;p18"/>
          <p:cNvSpPr txBox="1"/>
          <p:nvPr>
            <p:ph type="title"/>
          </p:nvPr>
        </p:nvSpPr>
        <p:spPr>
          <a:xfrm>
            <a:off x="311700" y="137160"/>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Vocabulary</a:t>
            </a:r>
            <a:endParaRPr/>
          </a:p>
        </p:txBody>
      </p:sp>
      <p:sp>
        <p:nvSpPr>
          <p:cNvPr id="122" name="Google Shape;122;p18"/>
          <p:cNvSpPr txBox="1"/>
          <p:nvPr>
            <p:ph idx="1" type="body"/>
          </p:nvPr>
        </p:nvSpPr>
        <p:spPr>
          <a:xfrm>
            <a:off x="311700" y="742950"/>
            <a:ext cx="4499700" cy="3657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t>Previous</a:t>
            </a:r>
            <a:endParaRPr b="1"/>
          </a:p>
          <a:p>
            <a:pPr indent="-330200" lvl="0" marL="457200" rtl="0" algn="l">
              <a:spcBef>
                <a:spcPts val="1200"/>
              </a:spcBef>
              <a:spcAft>
                <a:spcPts val="0"/>
              </a:spcAft>
              <a:buSzPts val="1600"/>
              <a:buChar char="●"/>
            </a:pPr>
            <a:r>
              <a:rPr b="1" lang="en" sz="1600"/>
              <a:t>Maximum</a:t>
            </a:r>
            <a:endParaRPr b="1" sz="1600"/>
          </a:p>
          <a:p>
            <a:pPr indent="-317500" lvl="1" marL="914400" rtl="0" algn="l">
              <a:spcBef>
                <a:spcPts val="1000"/>
              </a:spcBef>
              <a:spcAft>
                <a:spcPts val="0"/>
              </a:spcAft>
              <a:buSzPts val="1400"/>
              <a:buChar char="○"/>
            </a:pPr>
            <a:r>
              <a:rPr lang="en" sz="1400"/>
              <a:t>The function value that is greater than or equal to all the other values. The highest point on the graph.</a:t>
            </a:r>
            <a:endParaRPr sz="1400"/>
          </a:p>
          <a:p>
            <a:pPr indent="-330200" lvl="0" marL="457200" rtl="0" algn="l">
              <a:spcBef>
                <a:spcPts val="1000"/>
              </a:spcBef>
              <a:spcAft>
                <a:spcPts val="0"/>
              </a:spcAft>
              <a:buSzPts val="1600"/>
              <a:buChar char="●"/>
            </a:pPr>
            <a:r>
              <a:rPr b="1" lang="en" sz="1600"/>
              <a:t>Quadratic Equation</a:t>
            </a:r>
            <a:endParaRPr b="1" sz="1600"/>
          </a:p>
          <a:p>
            <a:pPr indent="-317500" lvl="1" marL="914400" rtl="0" algn="l">
              <a:spcBef>
                <a:spcPts val="1000"/>
              </a:spcBef>
              <a:spcAft>
                <a:spcPts val="0"/>
              </a:spcAft>
              <a:buSzPts val="1400"/>
              <a:buChar char="○"/>
            </a:pPr>
            <a:r>
              <a:rPr lang="en" sz="1400"/>
              <a:t>Polynomial equations of degree two.</a:t>
            </a:r>
            <a:endParaRPr sz="1400"/>
          </a:p>
          <a:p>
            <a:pPr indent="-330200" lvl="0" marL="457200" rtl="0" algn="l">
              <a:spcBef>
                <a:spcPts val="1000"/>
              </a:spcBef>
              <a:spcAft>
                <a:spcPts val="1000"/>
              </a:spcAft>
              <a:buSzPts val="1600"/>
              <a:buChar char="●"/>
            </a:pPr>
            <a:r>
              <a:rPr b="1" lang="en" sz="1600"/>
              <a:t>Quadratic Formula</a:t>
            </a:r>
            <a:endParaRPr sz="1400"/>
          </a:p>
        </p:txBody>
      </p:sp>
      <p:pic>
        <p:nvPicPr>
          <p:cNvPr descr="An equation showing the quadratic formula. It states that 𝑥 equals negative 𝑏 plus or minus the square root of b squared minus 4ac, all divided by 2𝑎" id="123" name="Google Shape;123;p18"/>
          <p:cNvPicPr preferRelativeResize="0"/>
          <p:nvPr/>
        </p:nvPicPr>
        <p:blipFill rotWithShape="1">
          <a:blip r:embed="rId3">
            <a:alphaModFix/>
          </a:blip>
          <a:srcRect b="0" l="0" r="0" t="10233"/>
          <a:stretch/>
        </p:blipFill>
        <p:spPr>
          <a:xfrm>
            <a:off x="918024" y="3779367"/>
            <a:ext cx="2390775" cy="615600"/>
          </a:xfrm>
          <a:prstGeom prst="rect">
            <a:avLst/>
          </a:prstGeom>
          <a:noFill/>
          <a:ln>
            <a:noFill/>
          </a:ln>
        </p:spPr>
      </p:pic>
      <p:sp>
        <p:nvSpPr>
          <p:cNvPr id="124" name="Google Shape;124;p18"/>
          <p:cNvSpPr txBox="1"/>
          <p:nvPr>
            <p:ph idx="2" type="body"/>
          </p:nvPr>
        </p:nvSpPr>
        <p:spPr>
          <a:xfrm>
            <a:off x="4904325" y="1318550"/>
            <a:ext cx="3927900" cy="3529800"/>
          </a:xfrm>
          <a:prstGeom prst="rect">
            <a:avLst/>
          </a:prstGeom>
        </p:spPr>
        <p:txBody>
          <a:bodyPr anchorCtr="0" anchor="t" bIns="91425" lIns="91425" spcFirstLastPara="1" rIns="91425" wrap="square" tIns="91425">
            <a:noAutofit/>
          </a:bodyPr>
          <a:lstStyle/>
          <a:p>
            <a:pPr indent="-330200" lvl="0" marL="457200" rtl="0" algn="l">
              <a:spcBef>
                <a:spcPts val="0"/>
              </a:spcBef>
              <a:spcAft>
                <a:spcPts val="0"/>
              </a:spcAft>
              <a:buSzPts val="1600"/>
              <a:buChar char="●"/>
            </a:pPr>
            <a:r>
              <a:rPr b="1" lang="en" sz="1600"/>
              <a:t>Zero (of a Function)</a:t>
            </a:r>
            <a:endParaRPr b="1" sz="1600"/>
          </a:p>
          <a:p>
            <a:pPr indent="-317500" lvl="1" marL="914400" rtl="0" algn="l">
              <a:spcBef>
                <a:spcPts val="0"/>
              </a:spcBef>
              <a:spcAft>
                <a:spcPts val="0"/>
              </a:spcAft>
              <a:buSzPts val="1400"/>
              <a:buChar char="○"/>
            </a:pPr>
            <a:r>
              <a:rPr lang="en" sz="1400"/>
              <a:t>When the input value of a function yields an output of zero (where </a:t>
            </a:r>
            <a:r>
              <a:rPr i="1" lang="en" sz="1400">
                <a:latin typeface="Times New Roman"/>
                <a:ea typeface="Times New Roman"/>
                <a:cs typeface="Times New Roman"/>
                <a:sym typeface="Times New Roman"/>
              </a:rPr>
              <a:t>𝑓</a:t>
            </a:r>
            <a:r>
              <a:rPr lang="en" sz="1400"/>
              <a:t>(</a:t>
            </a:r>
            <a:r>
              <a:rPr i="1" lang="en" sz="1400">
                <a:latin typeface="Times New Roman"/>
                <a:ea typeface="Times New Roman"/>
                <a:cs typeface="Times New Roman"/>
                <a:sym typeface="Times New Roman"/>
              </a:rPr>
              <a:t>x</a:t>
            </a:r>
            <a:r>
              <a:rPr lang="en" sz="1400"/>
              <a:t>) = 0). On the graph, this is where the function intersects the </a:t>
            </a:r>
            <a:r>
              <a:rPr i="1" lang="en" sz="1400">
                <a:latin typeface="Times New Roman"/>
                <a:ea typeface="Times New Roman"/>
                <a:cs typeface="Times New Roman"/>
                <a:sym typeface="Times New Roman"/>
              </a:rPr>
              <a:t>x</a:t>
            </a:r>
            <a:r>
              <a:rPr lang="en" sz="1400"/>
              <a:t>-axis.</a:t>
            </a:r>
            <a:endParaRPr sz="1400"/>
          </a:p>
          <a:p>
            <a:pPr indent="-317500" lvl="0" marL="457200" rtl="0" algn="l">
              <a:spcBef>
                <a:spcPts val="0"/>
              </a:spcBef>
              <a:spcAft>
                <a:spcPts val="0"/>
              </a:spcAft>
              <a:buSzPts val="1400"/>
              <a:buChar char="●"/>
            </a:pPr>
            <a:r>
              <a:rPr b="1" lang="en" sz="1600"/>
              <a:t>Discriminant</a:t>
            </a:r>
            <a:endParaRPr sz="1400"/>
          </a:p>
          <a:p>
            <a:pPr indent="-317500" lvl="1" marL="914400" rtl="0" algn="l">
              <a:spcBef>
                <a:spcPts val="0"/>
              </a:spcBef>
              <a:spcAft>
                <a:spcPts val="0"/>
              </a:spcAft>
              <a:buSzPts val="1400"/>
              <a:buChar char="○"/>
            </a:pPr>
            <a:r>
              <a:rPr lang="en" sz="1400"/>
              <a:t>A portion of the quadratic formula </a:t>
            </a:r>
            <a:r>
              <a:rPr i="1" lang="en" sz="1400">
                <a:latin typeface="Times New Roman"/>
                <a:ea typeface="Times New Roman"/>
                <a:cs typeface="Times New Roman"/>
                <a:sym typeface="Times New Roman"/>
              </a:rPr>
              <a:t>b</a:t>
            </a:r>
            <a:r>
              <a:rPr baseline="30000" lang="en" sz="1400"/>
              <a:t>2 </a:t>
            </a:r>
            <a:r>
              <a:rPr lang="en" sz="1400"/>
              <a:t>+ 4</a:t>
            </a:r>
            <a:r>
              <a:rPr i="1" lang="en" sz="1400">
                <a:latin typeface="Times New Roman"/>
                <a:ea typeface="Times New Roman"/>
                <a:cs typeface="Times New Roman"/>
                <a:sym typeface="Times New Roman"/>
              </a:rPr>
              <a:t>ac </a:t>
            </a:r>
            <a:r>
              <a:rPr lang="en" sz="1400"/>
              <a:t>that determines if the solution is real or imaginary.</a:t>
            </a:r>
            <a:endParaRPr sz="1800"/>
          </a:p>
        </p:txBody>
      </p:sp>
      <p:sp>
        <p:nvSpPr>
          <p:cNvPr id="125" name="Google Shape;125;p1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26" name="Google Shape;126;p18"/>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Lesson 9.7 Applying the Quadratic Formula</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 name="Shape 130"/>
        <p:cNvGrpSpPr/>
        <p:nvPr/>
      </p:nvGrpSpPr>
      <p:grpSpPr>
        <a:xfrm>
          <a:off x="0" y="0"/>
          <a:ext cx="0" cy="0"/>
          <a:chOff x="0" y="0"/>
          <a:chExt cx="0" cy="0"/>
        </a:xfrm>
      </p:grpSpPr>
      <p:sp>
        <p:nvSpPr>
          <p:cNvPr id="131" name="Google Shape;131;p19"/>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Clr>
                <a:schemeClr val="dk1"/>
              </a:buClr>
              <a:buSzPts val="1100"/>
              <a:buFont typeface="Arial"/>
              <a:buNone/>
            </a:pPr>
            <a:r>
              <a:rPr b="0" lang="en" sz="2400">
                <a:latin typeface="Noto Sans"/>
                <a:ea typeface="Noto Sans"/>
                <a:cs typeface="Noto Sans"/>
                <a:sym typeface="Noto Sans"/>
              </a:rPr>
              <a:t>First Stop: Warm Up</a:t>
            </a:r>
            <a:endParaRPr/>
          </a:p>
        </p:txBody>
      </p:sp>
      <p:pic>
        <p:nvPicPr>
          <p:cNvPr descr="Map consisting of six rectangles connected by dotted lines conveying the progression of the Lesson. Each rectangle has an icon with text. The first rectangle depicts a rocket and is emphasized in dark green with yellow text that reads &quot;Warm Up.&quot;" id="132" name="Google Shape;132;p19" title="2 learning activity stop 1.png"/>
          <p:cNvPicPr preferRelativeResize="0"/>
          <p:nvPr/>
        </p:nvPicPr>
        <p:blipFill>
          <a:blip r:embed="rId3">
            <a:alphaModFix/>
          </a:blip>
          <a:stretch>
            <a:fillRect/>
          </a:stretch>
        </p:blipFill>
        <p:spPr>
          <a:xfrm>
            <a:off x="148850" y="1428745"/>
            <a:ext cx="8839204" cy="3163641"/>
          </a:xfrm>
          <a:prstGeom prst="rect">
            <a:avLst/>
          </a:prstGeom>
          <a:noFill/>
          <a:ln>
            <a:noFill/>
          </a:ln>
        </p:spPr>
      </p:pic>
      <p:sp>
        <p:nvSpPr>
          <p:cNvPr id="133" name="Google Shape;133;p1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37" name="Shape 137"/>
        <p:cNvGrpSpPr/>
        <p:nvPr/>
      </p:nvGrpSpPr>
      <p:grpSpPr>
        <a:xfrm>
          <a:off x="0" y="0"/>
          <a:ext cx="0" cy="0"/>
          <a:chOff x="0" y="0"/>
          <a:chExt cx="0" cy="0"/>
        </a:xfrm>
      </p:grpSpPr>
      <p:sp>
        <p:nvSpPr>
          <p:cNvPr id="138" name="Google Shape;138;p20"/>
          <p:cNvSpPr txBox="1"/>
          <p:nvPr/>
        </p:nvSpPr>
        <p:spPr>
          <a:xfrm>
            <a:off x="419100" y="971625"/>
            <a:ext cx="8413200" cy="3632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solidFill>
                  <a:schemeClr val="dk1"/>
                </a:solidFill>
                <a:latin typeface="Noto Sans"/>
                <a:ea typeface="Noto Sans"/>
                <a:cs typeface="Noto Sans"/>
                <a:sym typeface="Noto Sans"/>
              </a:rPr>
              <a:t>Evaluate each expression for </a:t>
            </a:r>
            <a:r>
              <a:rPr i="1" lang="en" sz="2000">
                <a:solidFill>
                  <a:schemeClr val="dk1"/>
                </a:solidFill>
                <a:latin typeface="Times New Roman"/>
                <a:ea typeface="Times New Roman"/>
                <a:cs typeface="Times New Roman"/>
                <a:sym typeface="Times New Roman"/>
              </a:rPr>
              <a:t>a </a:t>
            </a:r>
            <a:r>
              <a:rPr lang="en" sz="2000">
                <a:solidFill>
                  <a:schemeClr val="dk1"/>
                </a:solidFill>
                <a:latin typeface="Noto Sans"/>
                <a:ea typeface="Noto Sans"/>
                <a:cs typeface="Noto Sans"/>
                <a:sym typeface="Noto Sans"/>
              </a:rPr>
              <a:t>= 9, </a:t>
            </a:r>
            <a:r>
              <a:rPr i="1" lang="en" sz="2000">
                <a:solidFill>
                  <a:schemeClr val="dk1"/>
                </a:solidFill>
                <a:latin typeface="Times New Roman"/>
                <a:ea typeface="Times New Roman"/>
                <a:cs typeface="Times New Roman"/>
                <a:sym typeface="Times New Roman"/>
              </a:rPr>
              <a:t>b </a:t>
            </a:r>
            <a:r>
              <a:rPr lang="en" sz="2000">
                <a:solidFill>
                  <a:schemeClr val="dk1"/>
                </a:solidFill>
                <a:latin typeface="Noto Sans"/>
                <a:ea typeface="Noto Sans"/>
                <a:cs typeface="Noto Sans"/>
                <a:sym typeface="Noto Sans"/>
              </a:rPr>
              <a:t>= − 5, and </a:t>
            </a:r>
            <a:r>
              <a:rPr i="1" lang="en" sz="2000">
                <a:solidFill>
                  <a:schemeClr val="dk1"/>
                </a:solidFill>
                <a:latin typeface="Times New Roman"/>
                <a:ea typeface="Times New Roman"/>
                <a:cs typeface="Times New Roman"/>
                <a:sym typeface="Times New Roman"/>
              </a:rPr>
              <a:t>c </a:t>
            </a:r>
            <a:r>
              <a:rPr lang="en" sz="2000">
                <a:solidFill>
                  <a:schemeClr val="dk1"/>
                </a:solidFill>
                <a:latin typeface="Noto Sans"/>
                <a:ea typeface="Noto Sans"/>
                <a:cs typeface="Noto Sans"/>
                <a:sym typeface="Noto Sans"/>
              </a:rPr>
              <a:t>= − 2.</a:t>
            </a:r>
            <a:endParaRPr sz="2000">
              <a:solidFill>
                <a:schemeClr val="dk1"/>
              </a:solidFill>
              <a:latin typeface="Noto Sans"/>
              <a:ea typeface="Noto Sans"/>
              <a:cs typeface="Noto Sans"/>
              <a:sym typeface="Noto Sans"/>
            </a:endParaRPr>
          </a:p>
          <a:p>
            <a:pPr indent="-355600" lvl="0" marL="457200" rtl="0" algn="l">
              <a:spcBef>
                <a:spcPts val="1000"/>
              </a:spcBef>
              <a:spcAft>
                <a:spcPts val="0"/>
              </a:spcAft>
              <a:buClr>
                <a:schemeClr val="dk1"/>
              </a:buClr>
              <a:buSzPts val="2000"/>
              <a:buFont typeface="Noto Sans"/>
              <a:buAutoNum type="arabicPeriod"/>
            </a:pPr>
            <a:r>
              <a:rPr i="1" lang="en" sz="2000">
                <a:solidFill>
                  <a:schemeClr val="dk1"/>
                </a:solidFill>
                <a:latin typeface="Times New Roman"/>
                <a:ea typeface="Times New Roman"/>
                <a:cs typeface="Times New Roman"/>
                <a:sym typeface="Times New Roman"/>
              </a:rPr>
              <a:t>−b</a:t>
            </a:r>
            <a:endParaRPr sz="2000">
              <a:solidFill>
                <a:schemeClr val="dk1"/>
              </a:solidFill>
              <a:latin typeface="Noto Sans"/>
              <a:ea typeface="Noto Sans"/>
              <a:cs typeface="Noto Sans"/>
              <a:sym typeface="Noto Sans"/>
            </a:endParaRPr>
          </a:p>
          <a:p>
            <a:pPr indent="-355600" lvl="0" marL="457200" rtl="0" algn="l">
              <a:spcBef>
                <a:spcPts val="1000"/>
              </a:spcBef>
              <a:spcAft>
                <a:spcPts val="0"/>
              </a:spcAft>
              <a:buClr>
                <a:schemeClr val="dk1"/>
              </a:buClr>
              <a:buSzPts val="2000"/>
              <a:buFont typeface="Noto Sans"/>
              <a:buAutoNum type="arabicPeriod"/>
            </a:pPr>
            <a:r>
              <a:rPr i="1" lang="en" sz="2000">
                <a:solidFill>
                  <a:schemeClr val="dk1"/>
                </a:solidFill>
                <a:latin typeface="Times New Roman"/>
                <a:ea typeface="Times New Roman"/>
                <a:cs typeface="Times New Roman"/>
                <a:sym typeface="Times New Roman"/>
              </a:rPr>
              <a:t>b</a:t>
            </a:r>
            <a:r>
              <a:rPr baseline="30000" i="1" lang="en" sz="2000">
                <a:solidFill>
                  <a:schemeClr val="dk1"/>
                </a:solidFill>
                <a:latin typeface="Times New Roman"/>
                <a:ea typeface="Times New Roman"/>
                <a:cs typeface="Times New Roman"/>
                <a:sym typeface="Times New Roman"/>
              </a:rPr>
              <a:t>2</a:t>
            </a:r>
            <a:endParaRPr baseline="30000" i="1" sz="2000">
              <a:solidFill>
                <a:schemeClr val="dk1"/>
              </a:solidFill>
              <a:latin typeface="Times New Roman"/>
              <a:ea typeface="Times New Roman"/>
              <a:cs typeface="Times New Roman"/>
              <a:sym typeface="Times New Roman"/>
            </a:endParaRPr>
          </a:p>
          <a:p>
            <a:pPr indent="-355600" lvl="0" marL="457200" rtl="0" algn="l">
              <a:spcBef>
                <a:spcPts val="1000"/>
              </a:spcBef>
              <a:spcAft>
                <a:spcPts val="0"/>
              </a:spcAft>
              <a:buClr>
                <a:schemeClr val="dk1"/>
              </a:buClr>
              <a:buSzPts val="2000"/>
              <a:buFont typeface="Noto Sans"/>
              <a:buAutoNum type="arabicPeriod"/>
            </a:pPr>
            <a:r>
              <a:rPr i="1" lang="en" sz="2000">
                <a:solidFill>
                  <a:schemeClr val="dk1"/>
                </a:solidFill>
                <a:latin typeface="Times New Roman"/>
                <a:ea typeface="Times New Roman"/>
                <a:cs typeface="Times New Roman"/>
                <a:sym typeface="Times New Roman"/>
              </a:rPr>
              <a:t>b</a:t>
            </a:r>
            <a:r>
              <a:rPr baseline="30000" i="1" lang="en" sz="2000">
                <a:solidFill>
                  <a:schemeClr val="dk1"/>
                </a:solidFill>
                <a:latin typeface="Times New Roman"/>
                <a:ea typeface="Times New Roman"/>
                <a:cs typeface="Times New Roman"/>
                <a:sym typeface="Times New Roman"/>
              </a:rPr>
              <a:t>2 </a:t>
            </a:r>
            <a:r>
              <a:rPr lang="en" sz="2000">
                <a:solidFill>
                  <a:schemeClr val="dk1"/>
                </a:solidFill>
                <a:latin typeface="Noto Sans"/>
                <a:ea typeface="Noto Sans"/>
                <a:cs typeface="Noto Sans"/>
                <a:sym typeface="Noto Sans"/>
              </a:rPr>
              <a:t>− 4</a:t>
            </a:r>
            <a:r>
              <a:rPr i="1" lang="en" sz="2000">
                <a:solidFill>
                  <a:schemeClr val="dk1"/>
                </a:solidFill>
                <a:latin typeface="Times New Roman"/>
                <a:ea typeface="Times New Roman"/>
                <a:cs typeface="Times New Roman"/>
                <a:sym typeface="Times New Roman"/>
              </a:rPr>
              <a:t>ac</a:t>
            </a:r>
            <a:endParaRPr sz="2000">
              <a:solidFill>
                <a:schemeClr val="dk1"/>
              </a:solidFill>
              <a:latin typeface="Noto Sans"/>
              <a:ea typeface="Noto Sans"/>
              <a:cs typeface="Noto Sans"/>
              <a:sym typeface="Noto Sans"/>
            </a:endParaRPr>
          </a:p>
          <a:p>
            <a:pPr indent="-355600" lvl="0" marL="457200" rtl="0" algn="l">
              <a:spcBef>
                <a:spcPts val="1000"/>
              </a:spcBef>
              <a:spcAft>
                <a:spcPts val="0"/>
              </a:spcAft>
              <a:buClr>
                <a:schemeClr val="dk1"/>
              </a:buClr>
              <a:buSzPts val="2000"/>
              <a:buFont typeface="Noto Sans"/>
              <a:buAutoNum type="arabicPeriod"/>
            </a:pPr>
            <a:r>
              <a:rPr lang="en" sz="2000">
                <a:solidFill>
                  <a:schemeClr val="dk1"/>
                </a:solidFill>
                <a:latin typeface="Noto Sans"/>
                <a:ea typeface="Noto Sans"/>
                <a:cs typeface="Noto Sans"/>
                <a:sym typeface="Noto Sans"/>
              </a:rPr>
              <a:t>Select </a:t>
            </a:r>
            <a:r>
              <a:rPr b="1" lang="en" sz="2000">
                <a:solidFill>
                  <a:schemeClr val="dk1"/>
                </a:solidFill>
                <a:latin typeface="Noto Sans"/>
                <a:ea typeface="Noto Sans"/>
                <a:cs typeface="Noto Sans"/>
                <a:sym typeface="Noto Sans"/>
              </a:rPr>
              <a:t>two answers</a:t>
            </a:r>
            <a:r>
              <a:rPr lang="en" sz="2000">
                <a:solidFill>
                  <a:schemeClr val="dk1"/>
                </a:solidFill>
                <a:latin typeface="Noto Sans"/>
                <a:ea typeface="Noto Sans"/>
                <a:cs typeface="Noto Sans"/>
                <a:sym typeface="Noto Sans"/>
              </a:rPr>
              <a:t> for – </a:t>
            </a:r>
            <a:r>
              <a:rPr i="1" lang="en" sz="2000">
                <a:solidFill>
                  <a:schemeClr val="dk1"/>
                </a:solidFill>
                <a:latin typeface="Times New Roman"/>
                <a:ea typeface="Times New Roman"/>
                <a:cs typeface="Times New Roman"/>
                <a:sym typeface="Times New Roman"/>
              </a:rPr>
              <a:t>b</a:t>
            </a:r>
            <a:r>
              <a:rPr lang="en" sz="2000">
                <a:solidFill>
                  <a:schemeClr val="dk1"/>
                </a:solidFill>
                <a:latin typeface="Noto Sans"/>
                <a:ea typeface="Noto Sans"/>
                <a:cs typeface="Noto Sans"/>
                <a:sym typeface="Noto Sans"/>
              </a:rPr>
              <a:t> ± √</a:t>
            </a:r>
            <a:r>
              <a:rPr i="1" lang="en" sz="2000">
                <a:solidFill>
                  <a:schemeClr val="dk1"/>
                </a:solidFill>
                <a:latin typeface="Times New Roman"/>
                <a:ea typeface="Times New Roman"/>
                <a:cs typeface="Times New Roman"/>
                <a:sym typeface="Times New Roman"/>
              </a:rPr>
              <a:t>a</a:t>
            </a:r>
            <a:r>
              <a:rPr lang="en" sz="2000">
                <a:solidFill>
                  <a:schemeClr val="dk1"/>
                </a:solidFill>
                <a:latin typeface="Noto Sans"/>
                <a:ea typeface="Noto Sans"/>
                <a:cs typeface="Noto Sans"/>
                <a:sym typeface="Noto Sans"/>
              </a:rPr>
              <a:t> </a:t>
            </a:r>
            <a:endParaRPr sz="2000">
              <a:solidFill>
                <a:schemeClr val="dk1"/>
              </a:solidFill>
              <a:latin typeface="Noto Sans"/>
              <a:ea typeface="Noto Sans"/>
              <a:cs typeface="Noto Sans"/>
              <a:sym typeface="Noto Sans"/>
            </a:endParaRPr>
          </a:p>
          <a:p>
            <a:pPr indent="-355600" lvl="1" marL="914400" rtl="0" algn="l">
              <a:spcBef>
                <a:spcPts val="0"/>
              </a:spcBef>
              <a:spcAft>
                <a:spcPts val="0"/>
              </a:spcAft>
              <a:buClr>
                <a:schemeClr val="dk1"/>
              </a:buClr>
              <a:buSzPts val="2000"/>
              <a:buFont typeface="Noto Sans"/>
              <a:buChar char="○"/>
            </a:pPr>
            <a:r>
              <a:rPr lang="en" sz="2000">
                <a:solidFill>
                  <a:schemeClr val="dk1"/>
                </a:solidFill>
                <a:latin typeface="Noto Sans"/>
                <a:ea typeface="Noto Sans"/>
                <a:cs typeface="Noto Sans"/>
                <a:sym typeface="Noto Sans"/>
              </a:rPr>
              <a:t>– 14</a:t>
            </a:r>
            <a:endParaRPr sz="2000">
              <a:solidFill>
                <a:schemeClr val="dk1"/>
              </a:solidFill>
              <a:latin typeface="Noto Sans"/>
              <a:ea typeface="Noto Sans"/>
              <a:cs typeface="Noto Sans"/>
              <a:sym typeface="Noto Sans"/>
            </a:endParaRPr>
          </a:p>
          <a:p>
            <a:pPr indent="-355600" lvl="1" marL="914400" rtl="0" algn="l">
              <a:spcBef>
                <a:spcPts val="0"/>
              </a:spcBef>
              <a:spcAft>
                <a:spcPts val="0"/>
              </a:spcAft>
              <a:buClr>
                <a:schemeClr val="dk1"/>
              </a:buClr>
              <a:buSzPts val="2000"/>
              <a:buFont typeface="Noto Sans"/>
              <a:buChar char="○"/>
            </a:pPr>
            <a:r>
              <a:rPr lang="en" sz="2000">
                <a:solidFill>
                  <a:schemeClr val="dk1"/>
                </a:solidFill>
                <a:latin typeface="Noto Sans"/>
                <a:ea typeface="Noto Sans"/>
                <a:cs typeface="Noto Sans"/>
                <a:sym typeface="Noto Sans"/>
              </a:rPr>
              <a:t>8</a:t>
            </a:r>
            <a:endParaRPr sz="2000">
              <a:solidFill>
                <a:schemeClr val="dk1"/>
              </a:solidFill>
              <a:latin typeface="Noto Sans"/>
              <a:ea typeface="Noto Sans"/>
              <a:cs typeface="Noto Sans"/>
              <a:sym typeface="Noto Sans"/>
            </a:endParaRPr>
          </a:p>
          <a:p>
            <a:pPr indent="-355600" lvl="1" marL="914400" rtl="0" algn="l">
              <a:spcBef>
                <a:spcPts val="0"/>
              </a:spcBef>
              <a:spcAft>
                <a:spcPts val="0"/>
              </a:spcAft>
              <a:buClr>
                <a:schemeClr val="dk1"/>
              </a:buClr>
              <a:buSzPts val="2000"/>
              <a:buFont typeface="Noto Sans"/>
              <a:buChar char="○"/>
            </a:pPr>
            <a:r>
              <a:rPr lang="en" sz="2000">
                <a:solidFill>
                  <a:schemeClr val="dk1"/>
                </a:solidFill>
                <a:latin typeface="Noto Sans"/>
                <a:ea typeface="Noto Sans"/>
                <a:cs typeface="Noto Sans"/>
                <a:sym typeface="Noto Sans"/>
              </a:rPr>
              <a:t>2</a:t>
            </a:r>
            <a:endParaRPr sz="2000">
              <a:solidFill>
                <a:schemeClr val="dk1"/>
              </a:solidFill>
              <a:latin typeface="Noto Sans"/>
              <a:ea typeface="Noto Sans"/>
              <a:cs typeface="Noto Sans"/>
              <a:sym typeface="Noto Sans"/>
            </a:endParaRPr>
          </a:p>
          <a:p>
            <a:pPr indent="-355600" lvl="1" marL="914400" rtl="0" algn="l">
              <a:spcBef>
                <a:spcPts val="0"/>
              </a:spcBef>
              <a:spcAft>
                <a:spcPts val="0"/>
              </a:spcAft>
              <a:buClr>
                <a:schemeClr val="dk1"/>
              </a:buClr>
              <a:buSzPts val="2000"/>
              <a:buFont typeface="Noto Sans"/>
              <a:buChar char="○"/>
            </a:pPr>
            <a:r>
              <a:rPr lang="en" sz="2000">
                <a:solidFill>
                  <a:schemeClr val="dk1"/>
                </a:solidFill>
                <a:latin typeface="Noto Sans"/>
                <a:ea typeface="Noto Sans"/>
                <a:cs typeface="Noto Sans"/>
                <a:sym typeface="Noto Sans"/>
              </a:rPr>
              <a:t>4</a:t>
            </a:r>
            <a:endParaRPr sz="2000">
              <a:solidFill>
                <a:schemeClr val="dk1"/>
              </a:solidFill>
              <a:latin typeface="Noto Sans"/>
              <a:ea typeface="Noto Sans"/>
              <a:cs typeface="Noto Sans"/>
              <a:sym typeface="Noto Sans"/>
            </a:endParaRPr>
          </a:p>
        </p:txBody>
      </p:sp>
      <p:sp>
        <p:nvSpPr>
          <p:cNvPr id="139" name="Google Shape;139;p20"/>
          <p:cNvSpPr txBox="1"/>
          <p:nvPr>
            <p:ph type="title"/>
          </p:nvPr>
        </p:nvSpPr>
        <p:spPr>
          <a:xfrm>
            <a:off x="311700" y="137160"/>
            <a:ext cx="8520600" cy="8943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Warm Up </a:t>
            </a:r>
            <a:r>
              <a:rPr b="0" lang="en" sz="1400">
                <a:solidFill>
                  <a:srgbClr val="666666"/>
                </a:solidFill>
              </a:rPr>
              <a:t>| Part 1</a:t>
            </a:r>
            <a:endParaRPr b="0" sz="1400">
              <a:solidFill>
                <a:srgbClr val="666666"/>
              </a:solidFill>
            </a:endParaRPr>
          </a:p>
          <a:p>
            <a:pPr indent="0" lvl="0" marL="0" rtl="0" algn="l">
              <a:spcBef>
                <a:spcPts val="0"/>
              </a:spcBef>
              <a:spcAft>
                <a:spcPts val="0"/>
              </a:spcAft>
              <a:buNone/>
            </a:pPr>
            <a:r>
              <a:rPr lang="en" sz="3000"/>
              <a:t>Evaluate the Expressions ❓</a:t>
            </a:r>
            <a:endParaRPr>
              <a:solidFill>
                <a:srgbClr val="005047"/>
              </a:solidFill>
            </a:endParaRPr>
          </a:p>
        </p:txBody>
      </p:sp>
      <p:sp>
        <p:nvSpPr>
          <p:cNvPr id="140" name="Google Shape;140;p2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41" name="Google Shape;141;p20"/>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9.7.1 Evaluating Variable Expressions</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sp>
        <p:nvSpPr>
          <p:cNvPr id="146" name="Google Shape;146;p21"/>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Second Stop: Learning Activity A</a:t>
            </a:r>
            <a:endParaRPr/>
          </a:p>
        </p:txBody>
      </p:sp>
      <p:pic>
        <p:nvPicPr>
          <p:cNvPr descr="Map consisting of six rectangles connected by dotted lines conveying the progression of the Lesson. Each rectangle has an icon with text. Adding to the warm up stop, the second rectangle is now highlighted in dark green. A clipboard icon and the text &quot;Learning Activity&quot; are displayed in yellow font. " id="147" name="Google Shape;147;p21" title="2 learning activity stop 2.png"/>
          <p:cNvPicPr preferRelativeResize="0"/>
          <p:nvPr/>
        </p:nvPicPr>
        <p:blipFill>
          <a:blip r:embed="rId3">
            <a:alphaModFix/>
          </a:blip>
          <a:stretch>
            <a:fillRect/>
          </a:stretch>
        </p:blipFill>
        <p:spPr>
          <a:xfrm>
            <a:off x="146304" y="1426464"/>
            <a:ext cx="8839204" cy="3163641"/>
          </a:xfrm>
          <a:prstGeom prst="rect">
            <a:avLst/>
          </a:prstGeom>
          <a:noFill/>
          <a:ln>
            <a:noFill/>
          </a:ln>
        </p:spPr>
      </p:pic>
      <p:sp>
        <p:nvSpPr>
          <p:cNvPr id="148" name="Google Shape;148;p2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152" name="Shape 152"/>
        <p:cNvGrpSpPr/>
        <p:nvPr/>
      </p:nvGrpSpPr>
      <p:grpSpPr>
        <a:xfrm>
          <a:off x="0" y="0"/>
          <a:ext cx="0" cy="0"/>
          <a:chOff x="0" y="0"/>
          <a:chExt cx="0" cy="0"/>
        </a:xfrm>
      </p:grpSpPr>
      <p:pic>
        <p:nvPicPr>
          <p:cNvPr descr="Icon indicating the slide contains a support for students with disabilities" id="153" name="Google Shape;153;p22" title="Frame 13.png"/>
          <p:cNvPicPr preferRelativeResize="0"/>
          <p:nvPr/>
        </p:nvPicPr>
        <p:blipFill>
          <a:blip r:embed="rId4">
            <a:alphaModFix/>
          </a:blip>
          <a:stretch>
            <a:fillRect/>
          </a:stretch>
        </p:blipFill>
        <p:spPr>
          <a:xfrm>
            <a:off x="8283607" y="140237"/>
            <a:ext cx="274320" cy="274320"/>
          </a:xfrm>
          <a:prstGeom prst="rect">
            <a:avLst/>
          </a:prstGeom>
          <a:noFill/>
          <a:ln>
            <a:noFill/>
          </a:ln>
        </p:spPr>
      </p:pic>
      <p:pic>
        <p:nvPicPr>
          <p:cNvPr descr="Icon indicating the slide contains a support for emerging bilingual students " id="154" name="Google Shape;154;p22" title="emojione_input-latin-letters (4).png"/>
          <p:cNvPicPr preferRelativeResize="0"/>
          <p:nvPr/>
        </p:nvPicPr>
        <p:blipFill>
          <a:blip r:embed="rId5">
            <a:alphaModFix/>
          </a:blip>
          <a:stretch>
            <a:fillRect/>
          </a:stretch>
        </p:blipFill>
        <p:spPr>
          <a:xfrm>
            <a:off x="8639257" y="117371"/>
            <a:ext cx="320040" cy="320040"/>
          </a:xfrm>
          <a:prstGeom prst="rect">
            <a:avLst/>
          </a:prstGeom>
          <a:noFill/>
          <a:ln>
            <a:noFill/>
          </a:ln>
        </p:spPr>
      </p:pic>
      <p:sp>
        <p:nvSpPr>
          <p:cNvPr id="155" name="Google Shape;155;p22"/>
          <p:cNvSpPr txBox="1"/>
          <p:nvPr>
            <p:ph type="title"/>
          </p:nvPr>
        </p:nvSpPr>
        <p:spPr>
          <a:xfrm>
            <a:off x="311700" y="137160"/>
            <a:ext cx="8520600" cy="8328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 | Learning Strategies</a:t>
            </a:r>
            <a:endParaRPr b="0" sz="1400">
              <a:solidFill>
                <a:srgbClr val="666666"/>
              </a:solidFill>
            </a:endParaRPr>
          </a:p>
          <a:p>
            <a:pPr indent="0" lvl="0" marL="0" rtl="0" algn="l">
              <a:spcBef>
                <a:spcPts val="0"/>
              </a:spcBef>
              <a:spcAft>
                <a:spcPts val="0"/>
              </a:spcAft>
              <a:buClr>
                <a:schemeClr val="dk1"/>
              </a:buClr>
              <a:buSzPts val="1100"/>
              <a:buFont typeface="Arial"/>
              <a:buNone/>
            </a:pPr>
            <a:r>
              <a:rPr lang="en" sz="2600"/>
              <a:t>Common Calculation Errors 🧮</a:t>
            </a:r>
            <a:endParaRPr sz="2600">
              <a:solidFill>
                <a:srgbClr val="005047"/>
              </a:solidFill>
              <a:highlight>
                <a:srgbClr val="FF0000"/>
              </a:highlight>
            </a:endParaRPr>
          </a:p>
        </p:txBody>
      </p:sp>
      <p:sp>
        <p:nvSpPr>
          <p:cNvPr id="156" name="Google Shape;156;p22"/>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a:t>Teacher Instruction:</a:t>
            </a:r>
            <a:r>
              <a:rPr lang="en"/>
              <a:t> Use these strategies to adjust the activity to support English language learners and students with disabilities. </a:t>
            </a:r>
            <a:endParaRPr/>
          </a:p>
          <a:p>
            <a:pPr indent="-368300" lvl="0" marL="457200" rtl="0" algn="l">
              <a:lnSpc>
                <a:spcPct val="100000"/>
              </a:lnSpc>
              <a:spcBef>
                <a:spcPts val="1200"/>
              </a:spcBef>
              <a:spcAft>
                <a:spcPts val="0"/>
              </a:spcAft>
              <a:buSzPts val="2200"/>
              <a:buChar char="●"/>
            </a:pPr>
            <a:r>
              <a:rPr i="1" lang="en"/>
              <a:t>You can copy and paste the callouts directly on top of the activity or give the instructions aloud. </a:t>
            </a:r>
            <a:endParaRPr b="1"/>
          </a:p>
        </p:txBody>
      </p:sp>
      <p:sp>
        <p:nvSpPr>
          <p:cNvPr descr="A callout box providing steps in a math language routine to support English Language Learners." id="157" name="Google Shape;157;p22" title="ELL callout box"/>
          <p:cNvSpPr/>
          <p:nvPr/>
        </p:nvSpPr>
        <p:spPr>
          <a:xfrm>
            <a:off x="4683075" y="903007"/>
            <a:ext cx="3905400" cy="1959900"/>
          </a:xfrm>
          <a:prstGeom prst="wedgeRoundRectCallout">
            <a:avLst>
              <a:gd fmla="val -59471" name="adj1"/>
              <a:gd fmla="val -18796" name="adj2"/>
              <a:gd fmla="val 0" name="adj3"/>
            </a:avLst>
          </a:prstGeom>
          <a:solidFill>
            <a:srgbClr val="FDBD3E"/>
          </a:solidFill>
          <a:ln>
            <a:noFill/>
          </a:ln>
        </p:spPr>
        <p:txBody>
          <a:bodyPr anchorCtr="0" anchor="ctr" bIns="91425" lIns="91425" spcFirstLastPara="1" rIns="91425" wrap="square" tIns="91425">
            <a:noAutofit/>
          </a:bodyPr>
          <a:lstStyle/>
          <a:p>
            <a:pPr indent="-232409" lvl="0" marL="274320" rtl="0" algn="l">
              <a:spcBef>
                <a:spcPts val="0"/>
              </a:spcBef>
              <a:spcAft>
                <a:spcPts val="0"/>
              </a:spcAft>
              <a:buSzPts val="1500"/>
              <a:buFont typeface="Noto Sans"/>
              <a:buAutoNum type="arabicPeriod"/>
            </a:pPr>
            <a:r>
              <a:rPr lang="en" sz="1500">
                <a:latin typeface="Noto Sans"/>
                <a:ea typeface="Noto Sans"/>
                <a:cs typeface="Noto Sans"/>
                <a:sym typeface="Noto Sans"/>
              </a:rPr>
              <a:t>Listen to how a classmate explains the mistake.</a:t>
            </a:r>
            <a:endParaRPr sz="1500">
              <a:latin typeface="Noto Sans"/>
              <a:ea typeface="Noto Sans"/>
              <a:cs typeface="Noto Sans"/>
              <a:sym typeface="Noto Sans"/>
            </a:endParaRPr>
          </a:p>
          <a:p>
            <a:pPr indent="-232409" lvl="0" marL="274320" rtl="0" algn="l">
              <a:spcBef>
                <a:spcPts val="500"/>
              </a:spcBef>
              <a:spcAft>
                <a:spcPts val="0"/>
              </a:spcAft>
              <a:buSzPts val="1500"/>
              <a:buFont typeface="Noto Sans"/>
              <a:buAutoNum type="arabicPeriod"/>
            </a:pPr>
            <a:r>
              <a:rPr lang="en" sz="1500">
                <a:latin typeface="Noto Sans"/>
                <a:ea typeface="Noto Sans"/>
                <a:cs typeface="Noto Sans"/>
                <a:sym typeface="Noto Sans"/>
              </a:rPr>
              <a:t>Say it again in your own words using math language.</a:t>
            </a:r>
            <a:endParaRPr sz="1500">
              <a:latin typeface="Noto Sans"/>
              <a:ea typeface="Noto Sans"/>
              <a:cs typeface="Noto Sans"/>
              <a:sym typeface="Noto Sans"/>
            </a:endParaRPr>
          </a:p>
          <a:p>
            <a:pPr indent="-232409" lvl="0" marL="274320" rtl="0" algn="l">
              <a:spcBef>
                <a:spcPts val="500"/>
              </a:spcBef>
              <a:spcAft>
                <a:spcPts val="0"/>
              </a:spcAft>
              <a:buSzPts val="1500"/>
              <a:buFont typeface="Noto Sans"/>
              <a:buAutoNum type="arabicPeriod"/>
            </a:pPr>
            <a:r>
              <a:rPr lang="en" sz="1500">
                <a:latin typeface="Noto Sans"/>
                <a:ea typeface="Noto Sans"/>
                <a:cs typeface="Noto Sans"/>
                <a:sym typeface="Noto Sans"/>
              </a:rPr>
              <a:t>Check that you understood their explanation correctly.</a:t>
            </a:r>
            <a:endParaRPr sz="1500">
              <a:latin typeface="Noto Sans"/>
              <a:ea typeface="Noto Sans"/>
              <a:cs typeface="Noto Sans"/>
              <a:sym typeface="Noto Sans"/>
            </a:endParaRPr>
          </a:p>
          <a:p>
            <a:pPr indent="0" lvl="0" marL="0" rtl="0" algn="r">
              <a:spcBef>
                <a:spcPts val="500"/>
              </a:spcBef>
              <a:spcAft>
                <a:spcPts val="0"/>
              </a:spcAft>
              <a:buNone/>
            </a:pPr>
            <a:r>
              <a:rPr lang="en" sz="1000">
                <a:solidFill>
                  <a:schemeClr val="dk1"/>
                </a:solidFill>
                <a:latin typeface="Noto Sans"/>
                <a:ea typeface="Noto Sans"/>
                <a:cs typeface="Noto Sans"/>
                <a:sym typeface="Noto Sans"/>
              </a:rPr>
              <a:t>Discussion Supports</a:t>
            </a:r>
            <a:endParaRPr sz="1000">
              <a:latin typeface="Noto Sans"/>
              <a:ea typeface="Noto Sans"/>
              <a:cs typeface="Noto Sans"/>
              <a:sym typeface="Noto Sans"/>
            </a:endParaRPr>
          </a:p>
        </p:txBody>
      </p:sp>
      <p:sp>
        <p:nvSpPr>
          <p:cNvPr descr="A callout providing support steps for students based on universal designs for learning. " id="158" name="Google Shape;158;p22" title="UDL callout box"/>
          <p:cNvSpPr/>
          <p:nvPr/>
        </p:nvSpPr>
        <p:spPr>
          <a:xfrm>
            <a:off x="4683075" y="2883700"/>
            <a:ext cx="3999900" cy="1959900"/>
          </a:xfrm>
          <a:prstGeom prst="wedgeRoundRectCallout">
            <a:avLst>
              <a:gd fmla="val -58476" name="adj1"/>
              <a:gd fmla="val -21281" name="adj2"/>
              <a:gd fmla="val 0" name="adj3"/>
            </a:avLst>
          </a:prstGeom>
          <a:solidFill>
            <a:srgbClr val="C6CE33"/>
          </a:solidFill>
          <a:ln>
            <a:noFill/>
          </a:ln>
        </p:spPr>
        <p:txBody>
          <a:bodyPr anchorCtr="0" anchor="ctr" bIns="91425" lIns="91425" spcFirstLastPara="1" rIns="91425" wrap="square" tIns="91425">
            <a:noAutofit/>
          </a:bodyPr>
          <a:lstStyle/>
          <a:p>
            <a:pPr indent="-323850" lvl="0" marL="457200" rtl="0" algn="l">
              <a:spcBef>
                <a:spcPts val="0"/>
              </a:spcBef>
              <a:spcAft>
                <a:spcPts val="0"/>
              </a:spcAft>
              <a:buSzPts val="1500"/>
              <a:buFont typeface="Noto Sans"/>
              <a:buChar char="●"/>
            </a:pPr>
            <a:r>
              <a:rPr lang="en" sz="1500">
                <a:latin typeface="Noto Sans"/>
                <a:ea typeface="Noto Sans"/>
                <a:cs typeface="Noto Sans"/>
                <a:sym typeface="Noto Sans"/>
              </a:rPr>
              <a:t>Use colors to mark important parts.</a:t>
            </a:r>
            <a:endParaRPr sz="1500">
              <a:latin typeface="Noto Sans"/>
              <a:ea typeface="Noto Sans"/>
              <a:cs typeface="Noto Sans"/>
              <a:sym typeface="Noto Sans"/>
            </a:endParaRPr>
          </a:p>
          <a:p>
            <a:pPr indent="-323850" lvl="0" marL="457200" rtl="0" algn="l">
              <a:spcBef>
                <a:spcPts val="0"/>
              </a:spcBef>
              <a:spcAft>
                <a:spcPts val="0"/>
              </a:spcAft>
              <a:buSzPts val="1500"/>
              <a:buFont typeface="Noto Sans"/>
              <a:buChar char="●"/>
            </a:pPr>
            <a:r>
              <a:rPr lang="en" sz="1500">
                <a:latin typeface="Noto Sans"/>
                <a:ea typeface="Noto Sans"/>
                <a:cs typeface="Noto Sans"/>
                <a:sym typeface="Noto Sans"/>
              </a:rPr>
              <a:t>Highlight where the mistake happens.</a:t>
            </a:r>
            <a:endParaRPr sz="1500">
              <a:latin typeface="Noto Sans"/>
              <a:ea typeface="Noto Sans"/>
              <a:cs typeface="Noto Sans"/>
              <a:sym typeface="Noto Sans"/>
            </a:endParaRPr>
          </a:p>
          <a:p>
            <a:pPr indent="-323850" lvl="0" marL="457200" rtl="0" algn="l">
              <a:spcBef>
                <a:spcPts val="0"/>
              </a:spcBef>
              <a:spcAft>
                <a:spcPts val="0"/>
              </a:spcAft>
              <a:buSzPts val="1500"/>
              <a:buFont typeface="Noto Sans"/>
              <a:buChar char="●"/>
            </a:pPr>
            <a:r>
              <a:rPr lang="en" sz="1500">
                <a:latin typeface="Noto Sans"/>
                <a:ea typeface="Noto Sans"/>
                <a:cs typeface="Noto Sans"/>
                <a:sym typeface="Noto Sans"/>
              </a:rPr>
              <a:t>Highlight the matching correct part.</a:t>
            </a:r>
            <a:endParaRPr sz="1500">
              <a:latin typeface="Noto Sans"/>
              <a:ea typeface="Noto Sans"/>
              <a:cs typeface="Noto Sans"/>
              <a:sym typeface="Noto Sans"/>
            </a:endParaRPr>
          </a:p>
          <a:p>
            <a:pPr indent="-323850" lvl="0" marL="457200" rtl="0" algn="l">
              <a:spcBef>
                <a:spcPts val="0"/>
              </a:spcBef>
              <a:spcAft>
                <a:spcPts val="0"/>
              </a:spcAft>
              <a:buSzPts val="1500"/>
              <a:buFont typeface="Noto Sans"/>
              <a:buChar char="●"/>
            </a:pPr>
            <a:r>
              <a:rPr lang="en" sz="1500">
                <a:latin typeface="Noto Sans"/>
                <a:ea typeface="Noto Sans"/>
                <a:cs typeface="Noto Sans"/>
                <a:sym typeface="Noto Sans"/>
              </a:rPr>
              <a:t>Do the same on your paper.</a:t>
            </a:r>
            <a:endParaRPr sz="1500">
              <a:latin typeface="Noto Sans"/>
              <a:ea typeface="Noto Sans"/>
              <a:cs typeface="Noto Sans"/>
              <a:sym typeface="Noto Sans"/>
            </a:endParaRPr>
          </a:p>
          <a:p>
            <a:pPr indent="0" lvl="0" marL="0" rtl="0" algn="r">
              <a:spcBef>
                <a:spcPts val="500"/>
              </a:spcBef>
              <a:spcAft>
                <a:spcPts val="0"/>
              </a:spcAft>
              <a:buNone/>
            </a:pPr>
            <a:r>
              <a:rPr lang="en" sz="1000">
                <a:solidFill>
                  <a:schemeClr val="dk1"/>
                </a:solidFill>
                <a:latin typeface="Noto Sans"/>
                <a:ea typeface="Noto Sans"/>
                <a:cs typeface="Noto Sans"/>
                <a:sym typeface="Noto Sans"/>
              </a:rPr>
              <a:t>Representation</a:t>
            </a:r>
            <a:endParaRPr>
              <a:latin typeface="Noto Sans"/>
              <a:ea typeface="Noto Sans"/>
              <a:cs typeface="Noto Sans"/>
              <a:sym typeface="Noto Sans"/>
            </a:endParaRPr>
          </a:p>
        </p:txBody>
      </p:sp>
      <p:sp>
        <p:nvSpPr>
          <p:cNvPr id="159" name="Google Shape;159;p2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60" name="Google Shape;160;p22"/>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9.7.2 Common Calculation Errors When Using the Quadratic Formula</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64" name="Shape 164"/>
        <p:cNvGrpSpPr/>
        <p:nvPr/>
      </p:nvGrpSpPr>
      <p:grpSpPr>
        <a:xfrm>
          <a:off x="0" y="0"/>
          <a:ext cx="0" cy="0"/>
          <a:chOff x="0" y="0"/>
          <a:chExt cx="0" cy="0"/>
        </a:xfrm>
      </p:grpSpPr>
      <p:sp>
        <p:nvSpPr>
          <p:cNvPr id="165" name="Google Shape;165;p23"/>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 | Part 1</a:t>
            </a:r>
            <a:endParaRPr b="0" sz="1400">
              <a:solidFill>
                <a:srgbClr val="666666"/>
              </a:solidFill>
            </a:endParaRPr>
          </a:p>
          <a:p>
            <a:pPr indent="0" lvl="0" marL="0" rtl="0" algn="l">
              <a:spcBef>
                <a:spcPts val="0"/>
              </a:spcBef>
              <a:spcAft>
                <a:spcPts val="0"/>
              </a:spcAft>
              <a:buClr>
                <a:schemeClr val="dk1"/>
              </a:buClr>
              <a:buSzPts val="1100"/>
              <a:buFont typeface="Arial"/>
              <a:buNone/>
            </a:pPr>
            <a:r>
              <a:rPr lang="en" sz="2600"/>
              <a:t>Common Calculation Errors 🧮</a:t>
            </a:r>
            <a:endParaRPr>
              <a:solidFill>
                <a:srgbClr val="005047"/>
              </a:solidFill>
            </a:endParaRPr>
          </a:p>
        </p:txBody>
      </p:sp>
      <p:sp>
        <p:nvSpPr>
          <p:cNvPr id="166" name="Google Shape;166;p23"/>
          <p:cNvSpPr txBox="1"/>
          <p:nvPr/>
        </p:nvSpPr>
        <p:spPr>
          <a:xfrm>
            <a:off x="311700" y="893279"/>
            <a:ext cx="8662800" cy="2805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2100">
                <a:solidFill>
                  <a:schemeClr val="dk1"/>
                </a:solidFill>
                <a:latin typeface="Noto Sans"/>
                <a:ea typeface="Noto Sans"/>
                <a:cs typeface="Noto Sans"/>
                <a:sym typeface="Noto Sans"/>
              </a:rPr>
              <a:t>On the next slides are four equations, followed by attempts to solve them using the quadratic formula. Each attempt contains at least one error.</a:t>
            </a:r>
            <a:endParaRPr sz="2100">
              <a:solidFill>
                <a:schemeClr val="dk1"/>
              </a:solidFill>
              <a:latin typeface="Noto Sans"/>
              <a:ea typeface="Noto Sans"/>
              <a:cs typeface="Noto Sans"/>
              <a:sym typeface="Noto Sans"/>
            </a:endParaRPr>
          </a:p>
          <a:p>
            <a:pPr indent="0" lvl="0" marL="0" rtl="0" algn="l">
              <a:spcBef>
                <a:spcPts val="1000"/>
              </a:spcBef>
              <a:spcAft>
                <a:spcPts val="1000"/>
              </a:spcAft>
              <a:buClr>
                <a:schemeClr val="dk1"/>
              </a:buClr>
              <a:buSzPts val="1100"/>
              <a:buFont typeface="Arial"/>
              <a:buNone/>
            </a:pPr>
            <a:r>
              <a:rPr lang="en" sz="2100">
                <a:solidFill>
                  <a:schemeClr val="dk1"/>
                </a:solidFill>
                <a:latin typeface="Noto Sans"/>
                <a:ea typeface="Noto Sans"/>
                <a:cs typeface="Noto Sans"/>
                <a:sym typeface="Noto Sans"/>
              </a:rPr>
              <a:t>Solve the equations by using the quadratic formula. Then, find and describe the error(s) in the worked solutions of the same equations as the ones you solved.</a:t>
            </a:r>
            <a:endParaRPr sz="2000">
              <a:solidFill>
                <a:schemeClr val="dk1"/>
              </a:solidFill>
              <a:latin typeface="Noto Sans"/>
              <a:ea typeface="Noto Sans"/>
              <a:cs typeface="Noto Sans"/>
              <a:sym typeface="Noto Sans"/>
            </a:endParaRPr>
          </a:p>
        </p:txBody>
      </p:sp>
      <p:sp>
        <p:nvSpPr>
          <p:cNvPr id="167" name="Google Shape;167;p2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168" name="Google Shape;168;p23"/>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9.7.2 Common Calculation Errors When Using the Quadratic Formula</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2" name="Shape 172"/>
        <p:cNvGrpSpPr/>
        <p:nvPr/>
      </p:nvGrpSpPr>
      <p:grpSpPr>
        <a:xfrm>
          <a:off x="0" y="0"/>
          <a:ext cx="0" cy="0"/>
          <a:chOff x="0" y="0"/>
          <a:chExt cx="0" cy="0"/>
        </a:xfrm>
      </p:grpSpPr>
      <p:sp>
        <p:nvSpPr>
          <p:cNvPr id="173" name="Google Shape;173;p24"/>
          <p:cNvSpPr txBox="1"/>
          <p:nvPr>
            <p:ph type="title"/>
          </p:nvPr>
        </p:nvSpPr>
        <p:spPr>
          <a:xfrm>
            <a:off x="311700" y="41910"/>
            <a:ext cx="85206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 | Part 2</a:t>
            </a:r>
            <a:endParaRPr b="0" sz="1400">
              <a:solidFill>
                <a:srgbClr val="666666"/>
              </a:solidFill>
            </a:endParaRPr>
          </a:p>
          <a:p>
            <a:pPr indent="0" lvl="0" marL="0" rtl="0" algn="l">
              <a:spcBef>
                <a:spcPts val="0"/>
              </a:spcBef>
              <a:spcAft>
                <a:spcPts val="0"/>
              </a:spcAft>
              <a:buClr>
                <a:schemeClr val="dk1"/>
              </a:buClr>
              <a:buSzPts val="1100"/>
              <a:buFont typeface="Arial"/>
              <a:buNone/>
            </a:pPr>
            <a:r>
              <a:rPr lang="en" sz="2600"/>
              <a:t>Common Calculation Errors 🧮</a:t>
            </a:r>
            <a:endParaRPr>
              <a:solidFill>
                <a:srgbClr val="005047"/>
              </a:solidFill>
            </a:endParaRPr>
          </a:p>
        </p:txBody>
      </p:sp>
      <p:sp>
        <p:nvSpPr>
          <p:cNvPr id="174" name="Google Shape;174;p24"/>
          <p:cNvSpPr txBox="1"/>
          <p:nvPr/>
        </p:nvSpPr>
        <p:spPr>
          <a:xfrm>
            <a:off x="311700" y="1005847"/>
            <a:ext cx="8662800" cy="508500"/>
          </a:xfrm>
          <a:prstGeom prst="rect">
            <a:avLst/>
          </a:prstGeom>
          <a:noFill/>
          <a:ln>
            <a:noFill/>
          </a:ln>
        </p:spPr>
        <p:txBody>
          <a:bodyPr anchorCtr="0" anchor="t" bIns="91425" lIns="91425" spcFirstLastPara="1" rIns="91425" wrap="square" tIns="91425">
            <a:noAutofit/>
          </a:bodyPr>
          <a:lstStyle/>
          <a:p>
            <a:pPr indent="-349250" lvl="0" marL="457200" rtl="0" algn="l">
              <a:spcBef>
                <a:spcPts val="0"/>
              </a:spcBef>
              <a:spcAft>
                <a:spcPts val="0"/>
              </a:spcAft>
              <a:buClr>
                <a:schemeClr val="dk1"/>
              </a:buClr>
              <a:buSzPts val="1900"/>
              <a:buFont typeface="Noto Sans"/>
              <a:buAutoNum type="arabicPeriod"/>
            </a:pPr>
            <a:r>
              <a:rPr lang="en" sz="1900">
                <a:solidFill>
                  <a:schemeClr val="dk1"/>
                </a:solidFill>
                <a:latin typeface="Noto Sans"/>
                <a:ea typeface="Noto Sans"/>
                <a:cs typeface="Noto Sans"/>
                <a:sym typeface="Noto Sans"/>
              </a:rPr>
              <a:t>2</a:t>
            </a:r>
            <a:r>
              <a:rPr i="1" lang="en" sz="1900">
                <a:solidFill>
                  <a:schemeClr val="dk1"/>
                </a:solidFill>
                <a:latin typeface="Times New Roman"/>
                <a:ea typeface="Times New Roman"/>
                <a:cs typeface="Times New Roman"/>
                <a:sym typeface="Times New Roman"/>
              </a:rPr>
              <a:t>x</a:t>
            </a:r>
            <a:r>
              <a:rPr baseline="30000" lang="en" sz="1900">
                <a:solidFill>
                  <a:schemeClr val="dk1"/>
                </a:solidFill>
                <a:latin typeface="Noto Sans"/>
                <a:ea typeface="Noto Sans"/>
                <a:cs typeface="Noto Sans"/>
                <a:sym typeface="Noto Sans"/>
              </a:rPr>
              <a:t>2 </a:t>
            </a:r>
            <a:r>
              <a:rPr lang="en" sz="1900">
                <a:solidFill>
                  <a:schemeClr val="dk1"/>
                </a:solidFill>
                <a:latin typeface="Noto Sans"/>
                <a:ea typeface="Noto Sans"/>
                <a:cs typeface="Noto Sans"/>
                <a:sym typeface="Noto Sans"/>
              </a:rPr>
              <a:t>+ 3 = 8</a:t>
            </a:r>
            <a:r>
              <a:rPr i="1" lang="en" sz="1900">
                <a:solidFill>
                  <a:schemeClr val="dk1"/>
                </a:solidFill>
                <a:latin typeface="Times New Roman"/>
                <a:ea typeface="Times New Roman"/>
                <a:cs typeface="Times New Roman"/>
                <a:sym typeface="Times New Roman"/>
              </a:rPr>
              <a:t>x</a:t>
            </a:r>
            <a:endParaRPr sz="1900">
              <a:solidFill>
                <a:schemeClr val="dk1"/>
              </a:solidFill>
              <a:latin typeface="Noto Sans"/>
              <a:ea typeface="Noto Sans"/>
              <a:cs typeface="Noto Sans"/>
              <a:sym typeface="Noto Sans"/>
            </a:endParaRPr>
          </a:p>
        </p:txBody>
      </p:sp>
      <p:pic>
        <p:nvPicPr>
          <p:cNvPr descr="An image displaying seven steps for solving the equation using the quadratic formula are displayed. The values identified for a, b, and c are 2, negative 8, and 3, respectively. For details about each step, access the online textbook for question 1 in 9.7.2." id="175" name="Google Shape;175;p24" title="Screenshot 2026-02-17 at 11.54.13 AM.png"/>
          <p:cNvPicPr preferRelativeResize="0"/>
          <p:nvPr/>
        </p:nvPicPr>
        <p:blipFill>
          <a:blip r:embed="rId4">
            <a:alphaModFix/>
          </a:blip>
          <a:stretch>
            <a:fillRect/>
          </a:stretch>
        </p:blipFill>
        <p:spPr>
          <a:xfrm>
            <a:off x="698700" y="1419225"/>
            <a:ext cx="7964652" cy="3231726"/>
          </a:xfrm>
          <a:prstGeom prst="rect">
            <a:avLst/>
          </a:prstGeom>
          <a:noFill/>
          <a:ln>
            <a:noFill/>
          </a:ln>
        </p:spPr>
      </p:pic>
      <p:sp>
        <p:nvSpPr>
          <p:cNvPr id="176" name="Google Shape;176;p24"/>
          <p:cNvSpPr txBox="1"/>
          <p:nvPr>
            <p:ph idx="12" type="sldNum"/>
          </p:nvPr>
        </p:nvSpPr>
        <p:spPr>
          <a:xfrm>
            <a:off x="8283608" y="474619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177" name="Google Shape;177;p24"/>
          <p:cNvSpPr txBox="1"/>
          <p:nvPr>
            <p:ph idx="2" type="sldNum"/>
          </p:nvPr>
        </p:nvSpPr>
        <p:spPr>
          <a:xfrm>
            <a:off x="311700" y="474620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9.7.2 Common Calculation Errors When Using the Quadratic Formula</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81" name="Shape 181"/>
        <p:cNvGrpSpPr/>
        <p:nvPr/>
      </p:nvGrpSpPr>
      <p:grpSpPr>
        <a:xfrm>
          <a:off x="0" y="0"/>
          <a:ext cx="0" cy="0"/>
          <a:chOff x="0" y="0"/>
          <a:chExt cx="0" cy="0"/>
        </a:xfrm>
      </p:grpSpPr>
      <p:sp>
        <p:nvSpPr>
          <p:cNvPr id="182" name="Google Shape;182;p25"/>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 | Part 3</a:t>
            </a:r>
            <a:endParaRPr b="0" sz="1400">
              <a:solidFill>
                <a:srgbClr val="666666"/>
              </a:solidFill>
            </a:endParaRPr>
          </a:p>
          <a:p>
            <a:pPr indent="0" lvl="0" marL="0" rtl="0" algn="l">
              <a:spcBef>
                <a:spcPts val="0"/>
              </a:spcBef>
              <a:spcAft>
                <a:spcPts val="0"/>
              </a:spcAft>
              <a:buClr>
                <a:schemeClr val="dk1"/>
              </a:buClr>
              <a:buSzPts val="1100"/>
              <a:buFont typeface="Arial"/>
              <a:buNone/>
            </a:pPr>
            <a:r>
              <a:rPr lang="en" sz="2600"/>
              <a:t>Common Calculation Errors 🧮</a:t>
            </a:r>
            <a:endParaRPr>
              <a:solidFill>
                <a:srgbClr val="005047"/>
              </a:solidFill>
            </a:endParaRPr>
          </a:p>
        </p:txBody>
      </p:sp>
      <p:sp>
        <p:nvSpPr>
          <p:cNvPr id="183" name="Google Shape;183;p25"/>
          <p:cNvSpPr txBox="1"/>
          <p:nvPr/>
        </p:nvSpPr>
        <p:spPr>
          <a:xfrm>
            <a:off x="311700" y="1005846"/>
            <a:ext cx="8662800" cy="457500"/>
          </a:xfrm>
          <a:prstGeom prst="rect">
            <a:avLst/>
          </a:prstGeom>
          <a:noFill/>
          <a:ln>
            <a:noFill/>
          </a:ln>
        </p:spPr>
        <p:txBody>
          <a:bodyPr anchorCtr="0" anchor="t" bIns="91425" lIns="91425" spcFirstLastPara="1" rIns="91425" wrap="square" tIns="91425">
            <a:noAutofit/>
          </a:bodyPr>
          <a:lstStyle/>
          <a:p>
            <a:pPr indent="-349250" lvl="0" marL="457200" rtl="0" algn="l">
              <a:spcBef>
                <a:spcPts val="0"/>
              </a:spcBef>
              <a:spcAft>
                <a:spcPts val="0"/>
              </a:spcAft>
              <a:buClr>
                <a:schemeClr val="dk1"/>
              </a:buClr>
              <a:buSzPts val="1900"/>
              <a:buFont typeface="Noto Sans"/>
              <a:buAutoNum type="arabicPeriod" startAt="2"/>
            </a:pPr>
            <a:r>
              <a:rPr i="1" lang="en" sz="1900">
                <a:solidFill>
                  <a:schemeClr val="dk1"/>
                </a:solidFill>
                <a:latin typeface="Times New Roman"/>
                <a:ea typeface="Times New Roman"/>
                <a:cs typeface="Times New Roman"/>
                <a:sym typeface="Times New Roman"/>
              </a:rPr>
              <a:t>x</a:t>
            </a:r>
            <a:r>
              <a:rPr baseline="30000" lang="en" sz="1900">
                <a:solidFill>
                  <a:schemeClr val="dk1"/>
                </a:solidFill>
                <a:latin typeface="Noto Sans"/>
                <a:ea typeface="Noto Sans"/>
                <a:cs typeface="Noto Sans"/>
                <a:sym typeface="Noto Sans"/>
              </a:rPr>
              <a:t>2 </a:t>
            </a:r>
            <a:r>
              <a:rPr lang="en" sz="1900">
                <a:solidFill>
                  <a:schemeClr val="dk1"/>
                </a:solidFill>
                <a:latin typeface="Noto Sans"/>
                <a:ea typeface="Noto Sans"/>
                <a:cs typeface="Noto Sans"/>
                <a:sym typeface="Noto Sans"/>
              </a:rPr>
              <a:t>+ 3</a:t>
            </a:r>
            <a:r>
              <a:rPr i="1" lang="en" sz="1900">
                <a:solidFill>
                  <a:schemeClr val="dk1"/>
                </a:solidFill>
                <a:latin typeface="Times New Roman"/>
                <a:ea typeface="Times New Roman"/>
                <a:cs typeface="Times New Roman"/>
                <a:sym typeface="Times New Roman"/>
              </a:rPr>
              <a:t>x</a:t>
            </a:r>
            <a:r>
              <a:rPr lang="en" sz="1900">
                <a:solidFill>
                  <a:schemeClr val="dk1"/>
                </a:solidFill>
                <a:latin typeface="Noto Sans"/>
                <a:ea typeface="Noto Sans"/>
                <a:cs typeface="Noto Sans"/>
                <a:sym typeface="Noto Sans"/>
              </a:rPr>
              <a:t> = 10</a:t>
            </a:r>
            <a:endParaRPr sz="1900">
              <a:solidFill>
                <a:schemeClr val="dk1"/>
              </a:solidFill>
              <a:latin typeface="Noto Sans"/>
              <a:ea typeface="Noto Sans"/>
              <a:cs typeface="Noto Sans"/>
              <a:sym typeface="Noto Sans"/>
            </a:endParaRPr>
          </a:p>
        </p:txBody>
      </p:sp>
      <p:pic>
        <p:nvPicPr>
          <p:cNvPr descr="An image displaying seven steps for solving the equation using the quadratic formula are displayed. The values identified for a, b, and c are 1, 3, and 10, respectively. For details about each step, access the online textbook for question 2 in 9.7.2." id="184" name="Google Shape;184;p25" title="Screenshot 2026-02-17 at 12.16.52 PM.png"/>
          <p:cNvPicPr preferRelativeResize="0"/>
          <p:nvPr/>
        </p:nvPicPr>
        <p:blipFill>
          <a:blip r:embed="rId4">
            <a:alphaModFix/>
          </a:blip>
          <a:stretch>
            <a:fillRect/>
          </a:stretch>
        </p:blipFill>
        <p:spPr>
          <a:xfrm>
            <a:off x="704850" y="1515452"/>
            <a:ext cx="7800975" cy="3271974"/>
          </a:xfrm>
          <a:prstGeom prst="rect">
            <a:avLst/>
          </a:prstGeom>
          <a:noFill/>
          <a:ln>
            <a:noFill/>
          </a:ln>
        </p:spPr>
      </p:pic>
      <p:sp>
        <p:nvSpPr>
          <p:cNvPr id="185" name="Google Shape;185;p25"/>
          <p:cNvSpPr txBox="1"/>
          <p:nvPr>
            <p:ph idx="12" type="sldNum"/>
          </p:nvPr>
        </p:nvSpPr>
        <p:spPr>
          <a:xfrm>
            <a:off x="8283608" y="4717617"/>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186" name="Google Shape;186;p25"/>
          <p:cNvSpPr txBox="1"/>
          <p:nvPr>
            <p:ph idx="2" type="sldNum"/>
          </p:nvPr>
        </p:nvSpPr>
        <p:spPr>
          <a:xfrm>
            <a:off x="311700" y="4717625"/>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9.7.2 Common Calculation Errors When Using the Quadratic Formula</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90" name="Shape 190"/>
        <p:cNvGrpSpPr/>
        <p:nvPr/>
      </p:nvGrpSpPr>
      <p:grpSpPr>
        <a:xfrm>
          <a:off x="0" y="0"/>
          <a:ext cx="0" cy="0"/>
          <a:chOff x="0" y="0"/>
          <a:chExt cx="0" cy="0"/>
        </a:xfrm>
      </p:grpSpPr>
      <p:sp>
        <p:nvSpPr>
          <p:cNvPr id="191" name="Google Shape;191;p26"/>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 | Part 4</a:t>
            </a:r>
            <a:endParaRPr b="0" sz="1400">
              <a:solidFill>
                <a:srgbClr val="666666"/>
              </a:solidFill>
            </a:endParaRPr>
          </a:p>
          <a:p>
            <a:pPr indent="0" lvl="0" marL="0" rtl="0" algn="l">
              <a:spcBef>
                <a:spcPts val="0"/>
              </a:spcBef>
              <a:spcAft>
                <a:spcPts val="0"/>
              </a:spcAft>
              <a:buClr>
                <a:schemeClr val="dk1"/>
              </a:buClr>
              <a:buSzPts val="1100"/>
              <a:buFont typeface="Arial"/>
              <a:buNone/>
            </a:pPr>
            <a:r>
              <a:rPr lang="en" sz="2600"/>
              <a:t>Common Calculation Errors 🧮</a:t>
            </a:r>
            <a:endParaRPr>
              <a:solidFill>
                <a:srgbClr val="005047"/>
              </a:solidFill>
            </a:endParaRPr>
          </a:p>
        </p:txBody>
      </p:sp>
      <p:sp>
        <p:nvSpPr>
          <p:cNvPr id="192" name="Google Shape;192;p26"/>
          <p:cNvSpPr txBox="1"/>
          <p:nvPr/>
        </p:nvSpPr>
        <p:spPr>
          <a:xfrm>
            <a:off x="311700" y="1005840"/>
            <a:ext cx="8662800" cy="760200"/>
          </a:xfrm>
          <a:prstGeom prst="rect">
            <a:avLst/>
          </a:prstGeom>
          <a:noFill/>
          <a:ln>
            <a:noFill/>
          </a:ln>
        </p:spPr>
        <p:txBody>
          <a:bodyPr anchorCtr="0" anchor="t" bIns="91425" lIns="91425" spcFirstLastPara="1" rIns="91425" wrap="square" tIns="91425">
            <a:noAutofit/>
          </a:bodyPr>
          <a:lstStyle/>
          <a:p>
            <a:pPr indent="-349250" lvl="0" marL="457200" rtl="0" algn="l">
              <a:spcBef>
                <a:spcPts val="0"/>
              </a:spcBef>
              <a:spcAft>
                <a:spcPts val="0"/>
              </a:spcAft>
              <a:buClr>
                <a:schemeClr val="dk1"/>
              </a:buClr>
              <a:buSzPts val="1900"/>
              <a:buFont typeface="Noto Sans"/>
              <a:buAutoNum type="arabicPeriod" startAt="3"/>
            </a:pPr>
            <a:r>
              <a:rPr lang="en" sz="1900">
                <a:solidFill>
                  <a:schemeClr val="dk1"/>
                </a:solidFill>
                <a:latin typeface="Noto Sans"/>
                <a:ea typeface="Noto Sans"/>
                <a:cs typeface="Noto Sans"/>
                <a:sym typeface="Noto Sans"/>
              </a:rPr>
              <a:t>9</a:t>
            </a:r>
            <a:r>
              <a:rPr i="1" lang="en" sz="1900">
                <a:solidFill>
                  <a:schemeClr val="dk1"/>
                </a:solidFill>
                <a:latin typeface="Times New Roman"/>
                <a:ea typeface="Times New Roman"/>
                <a:cs typeface="Times New Roman"/>
                <a:sym typeface="Times New Roman"/>
              </a:rPr>
              <a:t>x</a:t>
            </a:r>
            <a:r>
              <a:rPr baseline="30000" lang="en" sz="1900">
                <a:solidFill>
                  <a:schemeClr val="dk1"/>
                </a:solidFill>
                <a:latin typeface="Noto Sans"/>
                <a:ea typeface="Noto Sans"/>
                <a:cs typeface="Noto Sans"/>
                <a:sym typeface="Noto Sans"/>
              </a:rPr>
              <a:t>2 </a:t>
            </a:r>
            <a:r>
              <a:rPr lang="en" sz="1900">
                <a:solidFill>
                  <a:schemeClr val="dk1"/>
                </a:solidFill>
                <a:latin typeface="Noto Sans"/>
                <a:ea typeface="Noto Sans"/>
                <a:cs typeface="Noto Sans"/>
                <a:sym typeface="Noto Sans"/>
              </a:rPr>
              <a:t>– 2</a:t>
            </a:r>
            <a:r>
              <a:rPr i="1" lang="en" sz="1900">
                <a:solidFill>
                  <a:schemeClr val="dk1"/>
                </a:solidFill>
                <a:latin typeface="Times New Roman"/>
                <a:ea typeface="Times New Roman"/>
                <a:cs typeface="Times New Roman"/>
                <a:sym typeface="Times New Roman"/>
              </a:rPr>
              <a:t>x</a:t>
            </a:r>
            <a:r>
              <a:rPr lang="en" sz="1900">
                <a:solidFill>
                  <a:schemeClr val="dk1"/>
                </a:solidFill>
                <a:latin typeface="Noto Sans"/>
                <a:ea typeface="Noto Sans"/>
                <a:cs typeface="Noto Sans"/>
                <a:sym typeface="Noto Sans"/>
              </a:rPr>
              <a:t> – 1 = 0</a:t>
            </a:r>
            <a:endParaRPr sz="1900">
              <a:solidFill>
                <a:schemeClr val="dk1"/>
              </a:solidFill>
              <a:latin typeface="Noto Sans"/>
              <a:ea typeface="Noto Sans"/>
              <a:cs typeface="Noto Sans"/>
              <a:sym typeface="Noto Sans"/>
            </a:endParaRPr>
          </a:p>
        </p:txBody>
      </p:sp>
      <p:pic>
        <p:nvPicPr>
          <p:cNvPr descr="An image displaying seven steps for solving the equation using the quadratic formula are displayed. The values identified for a, b, and c are 9, negative 2, and negative 1, respectively. For details about each step, access the online textbook for question 3 in 9.7.2." id="193" name="Google Shape;193;p26" title="Screenshot 2026-02-17 at 12.27.03 PM.png"/>
          <p:cNvPicPr preferRelativeResize="0"/>
          <p:nvPr/>
        </p:nvPicPr>
        <p:blipFill>
          <a:blip r:embed="rId4">
            <a:alphaModFix/>
          </a:blip>
          <a:stretch>
            <a:fillRect/>
          </a:stretch>
        </p:blipFill>
        <p:spPr>
          <a:xfrm>
            <a:off x="819150" y="1515452"/>
            <a:ext cx="7038945" cy="3230749"/>
          </a:xfrm>
          <a:prstGeom prst="rect">
            <a:avLst/>
          </a:prstGeom>
          <a:noFill/>
          <a:ln>
            <a:noFill/>
          </a:ln>
        </p:spPr>
      </p:pic>
      <p:sp>
        <p:nvSpPr>
          <p:cNvPr id="194" name="Google Shape;194;p26"/>
          <p:cNvSpPr txBox="1"/>
          <p:nvPr>
            <p:ph idx="12" type="sldNum"/>
          </p:nvPr>
        </p:nvSpPr>
        <p:spPr>
          <a:xfrm>
            <a:off x="8283608" y="474619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195" name="Google Shape;195;p26"/>
          <p:cNvSpPr txBox="1"/>
          <p:nvPr>
            <p:ph idx="2" type="sldNum"/>
          </p:nvPr>
        </p:nvSpPr>
        <p:spPr>
          <a:xfrm>
            <a:off x="311700" y="474620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9.7.2 Common Calculation Errors When Using the Quadratic Formula</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99" name="Shape 199"/>
        <p:cNvGrpSpPr/>
        <p:nvPr/>
      </p:nvGrpSpPr>
      <p:grpSpPr>
        <a:xfrm>
          <a:off x="0" y="0"/>
          <a:ext cx="0" cy="0"/>
          <a:chOff x="0" y="0"/>
          <a:chExt cx="0" cy="0"/>
        </a:xfrm>
      </p:grpSpPr>
      <p:sp>
        <p:nvSpPr>
          <p:cNvPr id="200" name="Google Shape;200;p27"/>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 | Part 5</a:t>
            </a:r>
            <a:endParaRPr b="0" sz="1400">
              <a:solidFill>
                <a:srgbClr val="666666"/>
              </a:solidFill>
            </a:endParaRPr>
          </a:p>
          <a:p>
            <a:pPr indent="0" lvl="0" marL="0" rtl="0" algn="l">
              <a:spcBef>
                <a:spcPts val="0"/>
              </a:spcBef>
              <a:spcAft>
                <a:spcPts val="0"/>
              </a:spcAft>
              <a:buClr>
                <a:schemeClr val="dk1"/>
              </a:buClr>
              <a:buSzPts val="1100"/>
              <a:buFont typeface="Arial"/>
              <a:buNone/>
            </a:pPr>
            <a:r>
              <a:rPr lang="en" sz="2600"/>
              <a:t>Common Calculation Errors 🧮</a:t>
            </a:r>
            <a:endParaRPr>
              <a:solidFill>
                <a:srgbClr val="005047"/>
              </a:solidFill>
            </a:endParaRPr>
          </a:p>
        </p:txBody>
      </p:sp>
      <p:sp>
        <p:nvSpPr>
          <p:cNvPr id="201" name="Google Shape;201;p27"/>
          <p:cNvSpPr txBox="1"/>
          <p:nvPr/>
        </p:nvSpPr>
        <p:spPr>
          <a:xfrm>
            <a:off x="311700" y="1005846"/>
            <a:ext cx="8662800" cy="423000"/>
          </a:xfrm>
          <a:prstGeom prst="rect">
            <a:avLst/>
          </a:prstGeom>
          <a:noFill/>
          <a:ln>
            <a:noFill/>
          </a:ln>
        </p:spPr>
        <p:txBody>
          <a:bodyPr anchorCtr="0" anchor="t" bIns="91425" lIns="91425" spcFirstLastPara="1" rIns="91425" wrap="square" tIns="91425">
            <a:noAutofit/>
          </a:bodyPr>
          <a:lstStyle/>
          <a:p>
            <a:pPr indent="-349250" lvl="0" marL="457200" rtl="0" algn="l">
              <a:spcBef>
                <a:spcPts val="0"/>
              </a:spcBef>
              <a:spcAft>
                <a:spcPts val="0"/>
              </a:spcAft>
              <a:buClr>
                <a:schemeClr val="dk1"/>
              </a:buClr>
              <a:buSzPts val="1900"/>
              <a:buFont typeface="Noto Sans"/>
              <a:buAutoNum type="arabicPeriod" startAt="4"/>
            </a:pPr>
            <a:r>
              <a:rPr i="1" lang="en" sz="1900">
                <a:solidFill>
                  <a:schemeClr val="dk1"/>
                </a:solidFill>
                <a:latin typeface="Times New Roman"/>
                <a:ea typeface="Times New Roman"/>
                <a:cs typeface="Times New Roman"/>
                <a:sym typeface="Times New Roman"/>
              </a:rPr>
              <a:t>x</a:t>
            </a:r>
            <a:r>
              <a:rPr baseline="30000" lang="en" sz="1900">
                <a:solidFill>
                  <a:schemeClr val="dk1"/>
                </a:solidFill>
                <a:latin typeface="Noto Sans"/>
                <a:ea typeface="Noto Sans"/>
                <a:cs typeface="Noto Sans"/>
                <a:sym typeface="Noto Sans"/>
              </a:rPr>
              <a:t>2 </a:t>
            </a:r>
            <a:r>
              <a:rPr lang="en" sz="1900">
                <a:solidFill>
                  <a:schemeClr val="dk1"/>
                </a:solidFill>
                <a:latin typeface="Noto Sans"/>
                <a:ea typeface="Noto Sans"/>
                <a:cs typeface="Noto Sans"/>
                <a:sym typeface="Noto Sans"/>
              </a:rPr>
              <a:t>– 10</a:t>
            </a:r>
            <a:r>
              <a:rPr i="1" lang="en" sz="1900">
                <a:solidFill>
                  <a:schemeClr val="dk1"/>
                </a:solidFill>
                <a:latin typeface="Times New Roman"/>
                <a:ea typeface="Times New Roman"/>
                <a:cs typeface="Times New Roman"/>
                <a:sym typeface="Times New Roman"/>
              </a:rPr>
              <a:t>x </a:t>
            </a:r>
            <a:r>
              <a:rPr lang="en" sz="1900">
                <a:solidFill>
                  <a:schemeClr val="dk1"/>
                </a:solidFill>
                <a:latin typeface="Noto Sans"/>
                <a:ea typeface="Noto Sans"/>
                <a:cs typeface="Noto Sans"/>
                <a:sym typeface="Noto Sans"/>
              </a:rPr>
              <a:t>+ 23</a:t>
            </a:r>
            <a:r>
              <a:rPr i="1" lang="en" sz="1900">
                <a:solidFill>
                  <a:schemeClr val="dk1"/>
                </a:solidFill>
                <a:latin typeface="Times New Roman"/>
                <a:ea typeface="Times New Roman"/>
                <a:cs typeface="Times New Roman"/>
                <a:sym typeface="Times New Roman"/>
              </a:rPr>
              <a:t> </a:t>
            </a:r>
            <a:r>
              <a:rPr lang="en" sz="1900">
                <a:solidFill>
                  <a:schemeClr val="dk1"/>
                </a:solidFill>
                <a:latin typeface="Noto Sans"/>
                <a:ea typeface="Noto Sans"/>
                <a:cs typeface="Noto Sans"/>
                <a:sym typeface="Noto Sans"/>
              </a:rPr>
              <a:t>= 0</a:t>
            </a:r>
            <a:endParaRPr sz="1900">
              <a:solidFill>
                <a:schemeClr val="dk1"/>
              </a:solidFill>
              <a:latin typeface="Noto Sans"/>
              <a:ea typeface="Noto Sans"/>
              <a:cs typeface="Noto Sans"/>
              <a:sym typeface="Noto Sans"/>
            </a:endParaRPr>
          </a:p>
        </p:txBody>
      </p:sp>
      <p:pic>
        <p:nvPicPr>
          <p:cNvPr descr="An image displaying seven steps for solving the equation using the quadratic formula are displayed. The values identified for a, b, and c are 1, negative 10, and 23, respectively. For details about each step, access the online textbook for question 4 in 9.7.2." id="202" name="Google Shape;202;p27" title="Screenshot 2026-02-17 at 12.38.39 PM.png"/>
          <p:cNvPicPr preferRelativeResize="0"/>
          <p:nvPr/>
        </p:nvPicPr>
        <p:blipFill>
          <a:blip r:embed="rId4">
            <a:alphaModFix/>
          </a:blip>
          <a:stretch>
            <a:fillRect/>
          </a:stretch>
        </p:blipFill>
        <p:spPr>
          <a:xfrm>
            <a:off x="657150" y="1564175"/>
            <a:ext cx="7971901" cy="3086778"/>
          </a:xfrm>
          <a:prstGeom prst="rect">
            <a:avLst/>
          </a:prstGeom>
          <a:noFill/>
          <a:ln>
            <a:noFill/>
          </a:ln>
        </p:spPr>
      </p:pic>
      <p:sp>
        <p:nvSpPr>
          <p:cNvPr id="203" name="Google Shape;203;p27"/>
          <p:cNvSpPr txBox="1"/>
          <p:nvPr>
            <p:ph idx="12" type="sldNum"/>
          </p:nvPr>
        </p:nvSpPr>
        <p:spPr>
          <a:xfrm>
            <a:off x="8283608" y="474619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204" name="Google Shape;204;p27"/>
          <p:cNvSpPr txBox="1"/>
          <p:nvPr>
            <p:ph idx="2" type="sldNum"/>
          </p:nvPr>
        </p:nvSpPr>
        <p:spPr>
          <a:xfrm>
            <a:off x="311700" y="474620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9.7.2 Common Calculation Errors When Using the Quadratic Formula</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08" name="Shape 208"/>
        <p:cNvGrpSpPr/>
        <p:nvPr/>
      </p:nvGrpSpPr>
      <p:grpSpPr>
        <a:xfrm>
          <a:off x="0" y="0"/>
          <a:ext cx="0" cy="0"/>
          <a:chOff x="0" y="0"/>
          <a:chExt cx="0" cy="0"/>
        </a:xfrm>
      </p:grpSpPr>
      <p:sp>
        <p:nvSpPr>
          <p:cNvPr descr="Icon indicating the slide contains a check for understanding question for students " id="209" name="Google Shape;209;p28"/>
          <p:cNvSpPr txBox="1"/>
          <p:nvPr>
            <p:ph type="title"/>
          </p:nvPr>
        </p:nvSpPr>
        <p:spPr>
          <a:xfrm>
            <a:off x="311700" y="70485"/>
            <a:ext cx="8520600" cy="8229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b="0" lang="en" sz="1400">
                <a:solidFill>
                  <a:srgbClr val="666666"/>
                </a:solidFill>
              </a:rPr>
              <a:t>Learning Activity A</a:t>
            </a:r>
            <a:endParaRPr b="0" sz="1400">
              <a:solidFill>
                <a:srgbClr val="666666"/>
              </a:solidFill>
            </a:endParaRPr>
          </a:p>
          <a:p>
            <a:pPr indent="0" lvl="0" marL="0" rtl="0" algn="ctr">
              <a:spcBef>
                <a:spcPts val="0"/>
              </a:spcBef>
              <a:spcAft>
                <a:spcPts val="0"/>
              </a:spcAft>
              <a:buNone/>
            </a:pPr>
            <a:r>
              <a:rPr lang="en"/>
              <a:t>Self Check</a:t>
            </a:r>
            <a:endParaRPr>
              <a:solidFill>
                <a:srgbClr val="005047"/>
              </a:solidFill>
            </a:endParaRPr>
          </a:p>
        </p:txBody>
      </p:sp>
      <p:sp>
        <p:nvSpPr>
          <p:cNvPr id="210" name="Google Shape;210;p28"/>
          <p:cNvSpPr txBox="1"/>
          <p:nvPr/>
        </p:nvSpPr>
        <p:spPr>
          <a:xfrm>
            <a:off x="187075" y="839600"/>
            <a:ext cx="7785300" cy="1627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1000"/>
              </a:spcAft>
              <a:buNone/>
            </a:pPr>
            <a:r>
              <a:rPr lang="en" sz="2000">
                <a:solidFill>
                  <a:schemeClr val="dk1"/>
                </a:solidFill>
                <a:latin typeface="Noto Sans"/>
                <a:ea typeface="Noto Sans"/>
                <a:cs typeface="Noto Sans"/>
                <a:sym typeface="Noto Sans"/>
              </a:rPr>
              <a:t>When solving </a:t>
            </a:r>
            <a:r>
              <a:rPr i="1" lang="en" sz="2000">
                <a:solidFill>
                  <a:schemeClr val="dk1"/>
                </a:solidFill>
                <a:latin typeface="Times New Roman"/>
                <a:ea typeface="Times New Roman"/>
                <a:cs typeface="Times New Roman"/>
                <a:sym typeface="Times New Roman"/>
              </a:rPr>
              <a:t>x</a:t>
            </a:r>
            <a:r>
              <a:rPr baseline="30000" lang="en" sz="2000">
                <a:solidFill>
                  <a:schemeClr val="dk1"/>
                </a:solidFill>
                <a:latin typeface="Noto Sans"/>
                <a:ea typeface="Noto Sans"/>
                <a:cs typeface="Noto Sans"/>
                <a:sym typeface="Noto Sans"/>
              </a:rPr>
              <a:t>2 </a:t>
            </a:r>
            <a:r>
              <a:rPr lang="en" sz="2000">
                <a:solidFill>
                  <a:schemeClr val="dk1"/>
                </a:solidFill>
                <a:latin typeface="Noto Sans"/>
                <a:ea typeface="Noto Sans"/>
                <a:cs typeface="Noto Sans"/>
                <a:sym typeface="Noto Sans"/>
              </a:rPr>
              <a:t>− 30</a:t>
            </a:r>
            <a:r>
              <a:rPr i="1" lang="en" sz="2000">
                <a:solidFill>
                  <a:schemeClr val="dk1"/>
                </a:solidFill>
                <a:latin typeface="Times New Roman"/>
                <a:ea typeface="Times New Roman"/>
                <a:cs typeface="Times New Roman"/>
                <a:sym typeface="Times New Roman"/>
              </a:rPr>
              <a:t>x </a:t>
            </a:r>
            <a:r>
              <a:rPr lang="en" sz="2000">
                <a:solidFill>
                  <a:schemeClr val="dk1"/>
                </a:solidFill>
                <a:latin typeface="Noto Sans"/>
                <a:ea typeface="Noto Sans"/>
                <a:cs typeface="Noto Sans"/>
                <a:sym typeface="Noto Sans"/>
              </a:rPr>
              <a:t>+ 26 = 0 using the quadratic formula, Sloane's work showed the formula as depicted </a:t>
            </a:r>
            <a:br>
              <a:rPr lang="en" sz="2000">
                <a:solidFill>
                  <a:schemeClr val="dk1"/>
                </a:solidFill>
                <a:latin typeface="Noto Sans"/>
                <a:ea typeface="Noto Sans"/>
                <a:cs typeface="Noto Sans"/>
                <a:sym typeface="Noto Sans"/>
              </a:rPr>
            </a:br>
            <a:r>
              <a:rPr lang="en" sz="2000">
                <a:solidFill>
                  <a:schemeClr val="dk1"/>
                </a:solidFill>
                <a:latin typeface="Noto Sans"/>
                <a:ea typeface="Noto Sans"/>
                <a:cs typeface="Noto Sans"/>
                <a:sym typeface="Noto Sans"/>
              </a:rPr>
              <a:t>in the image. Which of the following describes </a:t>
            </a:r>
            <a:br>
              <a:rPr lang="en" sz="2000">
                <a:solidFill>
                  <a:schemeClr val="dk1"/>
                </a:solidFill>
                <a:latin typeface="Noto Sans"/>
                <a:ea typeface="Noto Sans"/>
                <a:cs typeface="Noto Sans"/>
                <a:sym typeface="Noto Sans"/>
              </a:rPr>
            </a:br>
            <a:r>
              <a:rPr lang="en" sz="2000">
                <a:solidFill>
                  <a:schemeClr val="dk1"/>
                </a:solidFill>
                <a:latin typeface="Noto Sans"/>
                <a:ea typeface="Noto Sans"/>
                <a:cs typeface="Noto Sans"/>
                <a:sym typeface="Noto Sans"/>
              </a:rPr>
              <a:t>the error in her work?</a:t>
            </a:r>
            <a:endParaRPr sz="2000">
              <a:solidFill>
                <a:schemeClr val="dk1"/>
              </a:solidFill>
              <a:latin typeface="Noto Sans"/>
              <a:ea typeface="Noto Sans"/>
              <a:cs typeface="Noto Sans"/>
              <a:sym typeface="Noto Sans"/>
            </a:endParaRPr>
          </a:p>
        </p:txBody>
      </p:sp>
      <p:pic>
        <p:nvPicPr>
          <p:cNvPr descr="x equals negative 30 plus or minus the square root of 900  minus 104all over 2 " id="211" name="Google Shape;211;p28"/>
          <p:cNvPicPr preferRelativeResize="0"/>
          <p:nvPr/>
        </p:nvPicPr>
        <p:blipFill>
          <a:blip r:embed="rId4">
            <a:alphaModFix/>
          </a:blip>
          <a:stretch>
            <a:fillRect/>
          </a:stretch>
        </p:blipFill>
        <p:spPr>
          <a:xfrm>
            <a:off x="6095993" y="1409675"/>
            <a:ext cx="2878244" cy="899100"/>
          </a:xfrm>
          <a:prstGeom prst="rect">
            <a:avLst/>
          </a:prstGeom>
          <a:noFill/>
          <a:ln>
            <a:noFill/>
          </a:ln>
        </p:spPr>
      </p:pic>
      <p:sp>
        <p:nvSpPr>
          <p:cNvPr id="212" name="Google Shape;212;p28"/>
          <p:cNvSpPr txBox="1"/>
          <p:nvPr/>
        </p:nvSpPr>
        <p:spPr>
          <a:xfrm>
            <a:off x="285750" y="2295525"/>
            <a:ext cx="8039100" cy="2450700"/>
          </a:xfrm>
          <a:prstGeom prst="rect">
            <a:avLst/>
          </a:prstGeom>
          <a:noFill/>
          <a:ln>
            <a:noFill/>
          </a:ln>
        </p:spPr>
        <p:txBody>
          <a:bodyPr anchorCtr="0" anchor="t" bIns="91425" lIns="91425" spcFirstLastPara="1" rIns="91425" wrap="square" tIns="91425">
            <a:noAutofit/>
          </a:bodyPr>
          <a:lstStyle/>
          <a:p>
            <a:pPr indent="-355600" lvl="0" marL="914400" rtl="0" algn="l">
              <a:spcBef>
                <a:spcPts val="0"/>
              </a:spcBef>
              <a:spcAft>
                <a:spcPts val="0"/>
              </a:spcAft>
              <a:buClr>
                <a:schemeClr val="dk1"/>
              </a:buClr>
              <a:buSzPts val="2000"/>
              <a:buFont typeface="Noto Sans"/>
              <a:buAutoNum type="alphaLcPeriod"/>
            </a:pPr>
            <a:r>
              <a:rPr lang="en" sz="2000">
                <a:solidFill>
                  <a:schemeClr val="dk1"/>
                </a:solidFill>
                <a:latin typeface="Noto Sans"/>
                <a:ea typeface="Noto Sans"/>
                <a:cs typeface="Noto Sans"/>
                <a:sym typeface="Noto Sans"/>
              </a:rPr>
              <a:t>The denominator should be 4, not 2.</a:t>
            </a:r>
            <a:endParaRPr sz="2000">
              <a:solidFill>
                <a:schemeClr val="dk1"/>
              </a:solidFill>
              <a:latin typeface="Noto Sans"/>
              <a:ea typeface="Noto Sans"/>
              <a:cs typeface="Noto Sans"/>
              <a:sym typeface="Noto Sans"/>
            </a:endParaRPr>
          </a:p>
          <a:p>
            <a:pPr indent="-355600" lvl="0" marL="914400" rtl="0" algn="l">
              <a:spcBef>
                <a:spcPts val="1000"/>
              </a:spcBef>
              <a:spcAft>
                <a:spcPts val="0"/>
              </a:spcAft>
              <a:buClr>
                <a:schemeClr val="dk1"/>
              </a:buClr>
              <a:buSzPts val="2000"/>
              <a:buFont typeface="Noto Sans"/>
              <a:buAutoNum type="alphaLcPeriod"/>
            </a:pPr>
            <a:r>
              <a:rPr lang="en" sz="2000">
                <a:solidFill>
                  <a:schemeClr val="dk1"/>
                </a:solidFill>
                <a:latin typeface="Noto Sans"/>
                <a:ea typeface="Noto Sans"/>
                <a:cs typeface="Noto Sans"/>
                <a:sym typeface="Noto Sans"/>
              </a:rPr>
              <a:t>The discriminant (</a:t>
            </a:r>
            <a:r>
              <a:rPr i="1" lang="en" sz="2000">
                <a:solidFill>
                  <a:schemeClr val="dk1"/>
                </a:solidFill>
                <a:latin typeface="Times New Roman"/>
                <a:ea typeface="Times New Roman"/>
                <a:cs typeface="Times New Roman"/>
                <a:sym typeface="Times New Roman"/>
              </a:rPr>
              <a:t>b</a:t>
            </a:r>
            <a:r>
              <a:rPr baseline="30000" lang="en" sz="2000">
                <a:solidFill>
                  <a:schemeClr val="dk1"/>
                </a:solidFill>
                <a:latin typeface="Noto Sans"/>
                <a:ea typeface="Noto Sans"/>
                <a:cs typeface="Noto Sans"/>
                <a:sym typeface="Noto Sans"/>
              </a:rPr>
              <a:t>2 </a:t>
            </a:r>
            <a:r>
              <a:rPr lang="en" sz="2000">
                <a:solidFill>
                  <a:schemeClr val="dk1"/>
                </a:solidFill>
                <a:latin typeface="Noto Sans"/>
                <a:ea typeface="Noto Sans"/>
                <a:cs typeface="Noto Sans"/>
                <a:sym typeface="Noto Sans"/>
              </a:rPr>
              <a:t>- 4</a:t>
            </a:r>
            <a:r>
              <a:rPr i="1" lang="en" sz="2000">
                <a:solidFill>
                  <a:schemeClr val="dk1"/>
                </a:solidFill>
                <a:latin typeface="Times New Roman"/>
                <a:ea typeface="Times New Roman"/>
                <a:cs typeface="Times New Roman"/>
                <a:sym typeface="Times New Roman"/>
              </a:rPr>
              <a:t>ac</a:t>
            </a:r>
            <a:r>
              <a:rPr lang="en" sz="2000">
                <a:solidFill>
                  <a:schemeClr val="dk1"/>
                </a:solidFill>
                <a:latin typeface="Noto Sans"/>
                <a:ea typeface="Noto Sans"/>
                <a:cs typeface="Noto Sans"/>
                <a:sym typeface="Noto Sans"/>
              </a:rPr>
              <a:t>) should be 900 + 104, </a:t>
            </a:r>
            <a:br>
              <a:rPr lang="en" sz="2000">
                <a:solidFill>
                  <a:schemeClr val="dk1"/>
                </a:solidFill>
                <a:latin typeface="Noto Sans"/>
                <a:ea typeface="Noto Sans"/>
                <a:cs typeface="Noto Sans"/>
                <a:sym typeface="Noto Sans"/>
              </a:rPr>
            </a:br>
            <a:r>
              <a:rPr lang="en" sz="2000">
                <a:solidFill>
                  <a:schemeClr val="dk1"/>
                </a:solidFill>
                <a:latin typeface="Noto Sans"/>
                <a:ea typeface="Noto Sans"/>
                <a:cs typeface="Noto Sans"/>
                <a:sym typeface="Noto Sans"/>
              </a:rPr>
              <a:t>not  900 − 104.</a:t>
            </a:r>
            <a:endParaRPr sz="2000">
              <a:solidFill>
                <a:schemeClr val="dk1"/>
              </a:solidFill>
              <a:latin typeface="Noto Sans"/>
              <a:ea typeface="Noto Sans"/>
              <a:cs typeface="Noto Sans"/>
              <a:sym typeface="Noto Sans"/>
            </a:endParaRPr>
          </a:p>
          <a:p>
            <a:pPr indent="-355600" lvl="0" marL="914400" rtl="0" algn="l">
              <a:spcBef>
                <a:spcPts val="1000"/>
              </a:spcBef>
              <a:spcAft>
                <a:spcPts val="0"/>
              </a:spcAft>
              <a:buClr>
                <a:schemeClr val="dk1"/>
              </a:buClr>
              <a:buSzPts val="2000"/>
              <a:buFont typeface="Noto Sans"/>
              <a:buAutoNum type="alphaLcPeriod"/>
            </a:pPr>
            <a:r>
              <a:rPr lang="en" sz="2000">
                <a:solidFill>
                  <a:schemeClr val="dk1"/>
                </a:solidFill>
                <a:latin typeface="Noto Sans"/>
                <a:ea typeface="Noto Sans"/>
                <a:cs typeface="Noto Sans"/>
                <a:sym typeface="Noto Sans"/>
              </a:rPr>
              <a:t>The first term in the numerator should be 30, not – 30.</a:t>
            </a:r>
            <a:endParaRPr sz="2000">
              <a:solidFill>
                <a:schemeClr val="dk1"/>
              </a:solidFill>
              <a:latin typeface="Noto Sans"/>
              <a:ea typeface="Noto Sans"/>
              <a:cs typeface="Noto Sans"/>
              <a:sym typeface="Noto Sans"/>
            </a:endParaRPr>
          </a:p>
          <a:p>
            <a:pPr indent="-355600" lvl="0" marL="914400" rtl="0" algn="l">
              <a:spcBef>
                <a:spcPts val="1000"/>
              </a:spcBef>
              <a:spcAft>
                <a:spcPts val="1000"/>
              </a:spcAft>
              <a:buClr>
                <a:schemeClr val="dk1"/>
              </a:buClr>
              <a:buSzPts val="2000"/>
              <a:buFont typeface="Noto Sans"/>
              <a:buAutoNum type="alphaLcPeriod"/>
            </a:pPr>
            <a:r>
              <a:rPr lang="en" sz="2000">
                <a:solidFill>
                  <a:schemeClr val="dk1"/>
                </a:solidFill>
                <a:latin typeface="Noto Sans"/>
                <a:ea typeface="Noto Sans"/>
                <a:cs typeface="Noto Sans"/>
                <a:sym typeface="Noto Sans"/>
              </a:rPr>
              <a:t>The discriminant (</a:t>
            </a:r>
            <a:r>
              <a:rPr i="1" lang="en" sz="2000">
                <a:solidFill>
                  <a:schemeClr val="dk1"/>
                </a:solidFill>
                <a:latin typeface="Times New Roman"/>
                <a:ea typeface="Times New Roman"/>
                <a:cs typeface="Times New Roman"/>
                <a:sym typeface="Times New Roman"/>
              </a:rPr>
              <a:t>b</a:t>
            </a:r>
            <a:r>
              <a:rPr baseline="30000" lang="en" sz="2000">
                <a:solidFill>
                  <a:schemeClr val="dk1"/>
                </a:solidFill>
                <a:latin typeface="Noto Sans"/>
                <a:ea typeface="Noto Sans"/>
                <a:cs typeface="Noto Sans"/>
                <a:sym typeface="Noto Sans"/>
              </a:rPr>
              <a:t>2 </a:t>
            </a:r>
            <a:r>
              <a:rPr lang="en" sz="2000">
                <a:solidFill>
                  <a:schemeClr val="dk1"/>
                </a:solidFill>
                <a:latin typeface="Noto Sans"/>
                <a:ea typeface="Noto Sans"/>
                <a:cs typeface="Noto Sans"/>
                <a:sym typeface="Noto Sans"/>
              </a:rPr>
              <a:t>- 4</a:t>
            </a:r>
            <a:r>
              <a:rPr i="1" lang="en" sz="2000">
                <a:solidFill>
                  <a:schemeClr val="dk1"/>
                </a:solidFill>
                <a:latin typeface="Times New Roman"/>
                <a:ea typeface="Times New Roman"/>
                <a:cs typeface="Times New Roman"/>
                <a:sym typeface="Times New Roman"/>
              </a:rPr>
              <a:t>ac</a:t>
            </a:r>
            <a:r>
              <a:rPr lang="en" sz="2000">
                <a:solidFill>
                  <a:schemeClr val="dk1"/>
                </a:solidFill>
                <a:latin typeface="Noto Sans"/>
                <a:ea typeface="Noto Sans"/>
                <a:cs typeface="Noto Sans"/>
                <a:sym typeface="Noto Sans"/>
              </a:rPr>
              <a:t>) should be – 900 + 104, </a:t>
            </a:r>
            <a:br>
              <a:rPr lang="en" sz="2000">
                <a:solidFill>
                  <a:schemeClr val="dk1"/>
                </a:solidFill>
                <a:latin typeface="Noto Sans"/>
                <a:ea typeface="Noto Sans"/>
                <a:cs typeface="Noto Sans"/>
                <a:sym typeface="Noto Sans"/>
              </a:rPr>
            </a:br>
            <a:r>
              <a:rPr lang="en" sz="2000">
                <a:solidFill>
                  <a:schemeClr val="dk1"/>
                </a:solidFill>
                <a:latin typeface="Noto Sans"/>
                <a:ea typeface="Noto Sans"/>
                <a:cs typeface="Noto Sans"/>
                <a:sym typeface="Noto Sans"/>
              </a:rPr>
              <a:t>not  900 − 104.</a:t>
            </a:r>
            <a:endParaRPr sz="2400">
              <a:solidFill>
                <a:schemeClr val="dk1"/>
              </a:solidFill>
              <a:latin typeface="Noto Sans"/>
              <a:ea typeface="Noto Sans"/>
              <a:cs typeface="Noto Sans"/>
              <a:sym typeface="Noto Sans"/>
            </a:endParaRPr>
          </a:p>
        </p:txBody>
      </p:sp>
      <p:sp>
        <p:nvSpPr>
          <p:cNvPr id="213" name="Google Shape;213;p28"/>
          <p:cNvSpPr txBox="1"/>
          <p:nvPr>
            <p:ph idx="12" type="sldNum"/>
          </p:nvPr>
        </p:nvSpPr>
        <p:spPr>
          <a:xfrm>
            <a:off x="8283608" y="474619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14" name="Google Shape;214;p28"/>
          <p:cNvSpPr txBox="1"/>
          <p:nvPr>
            <p:ph idx="2" type="sldNum"/>
          </p:nvPr>
        </p:nvSpPr>
        <p:spPr>
          <a:xfrm>
            <a:off x="311700" y="474620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9.7.2 Common Calculation Errors When Using the Quadratic Formula</a:t>
            </a:r>
            <a:endParaRPr/>
          </a:p>
        </p:txBody>
      </p:sp>
      <p:sp>
        <p:nvSpPr>
          <p:cNvPr descr="An arrow icon reads &quot;Let's review!&quot; and links to a slide that reviews the content that was assessed in the self check question. " id="215" name="Google Shape;215;p28" title="Review icon">
            <a:hlinkClick action="ppaction://hlinkshowjump?jump=nextslide"/>
          </p:cNvPr>
          <p:cNvSpPr/>
          <p:nvPr/>
        </p:nvSpPr>
        <p:spPr>
          <a:xfrm>
            <a:off x="6691800" y="4645092"/>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FFFFFF"/>
        </a:solidFill>
      </p:bgPr>
    </p:bg>
    <p:spTree>
      <p:nvGrpSpPr>
        <p:cNvPr id="219" name="Shape 219"/>
        <p:cNvGrpSpPr/>
        <p:nvPr/>
      </p:nvGrpSpPr>
      <p:grpSpPr>
        <a:xfrm>
          <a:off x="0" y="0"/>
          <a:ext cx="0" cy="0"/>
          <a:chOff x="0" y="0"/>
          <a:chExt cx="0" cy="0"/>
        </a:xfrm>
      </p:grpSpPr>
      <p:pic>
        <p:nvPicPr>
          <p:cNvPr descr="Icon indicating the slide contains a additional resources for students who struggled with the check for understanding (self check) question" id="220" name="Google Shape;220;p29" title="additional resource-1.png"/>
          <p:cNvPicPr preferRelativeResize="0"/>
          <p:nvPr/>
        </p:nvPicPr>
        <p:blipFill>
          <a:blip r:embed="rId3">
            <a:alphaModFix/>
          </a:blip>
          <a:stretch>
            <a:fillRect/>
          </a:stretch>
        </p:blipFill>
        <p:spPr>
          <a:xfrm>
            <a:off x="8420803" y="126598"/>
            <a:ext cx="353968" cy="354000"/>
          </a:xfrm>
          <a:prstGeom prst="rect">
            <a:avLst/>
          </a:prstGeom>
          <a:noFill/>
          <a:ln>
            <a:noFill/>
          </a:ln>
        </p:spPr>
      </p:pic>
      <p:sp>
        <p:nvSpPr>
          <p:cNvPr id="221" name="Google Shape;221;p29"/>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 | Part 1</a:t>
            </a:r>
            <a:endParaRPr b="0" sz="1400">
              <a:solidFill>
                <a:srgbClr val="666666"/>
              </a:solidFill>
            </a:endParaRPr>
          </a:p>
          <a:p>
            <a:pPr indent="0" lvl="0" marL="0" rtl="0" algn="l">
              <a:spcBef>
                <a:spcPts val="0"/>
              </a:spcBef>
              <a:spcAft>
                <a:spcPts val="0"/>
              </a:spcAft>
              <a:buNone/>
            </a:pPr>
            <a:r>
              <a:rPr lang="en"/>
              <a:t>Self Check </a:t>
            </a:r>
            <a:r>
              <a:rPr lang="en"/>
              <a:t>- Review</a:t>
            </a:r>
            <a:endParaRPr/>
          </a:p>
        </p:txBody>
      </p:sp>
      <p:sp>
        <p:nvSpPr>
          <p:cNvPr id="222" name="Google Shape;222;p29"/>
          <p:cNvSpPr txBox="1"/>
          <p:nvPr/>
        </p:nvSpPr>
        <p:spPr>
          <a:xfrm>
            <a:off x="310900" y="1014600"/>
            <a:ext cx="4544700" cy="985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900">
                <a:solidFill>
                  <a:schemeClr val="dk1"/>
                </a:solidFill>
                <a:latin typeface="Noto Sans"/>
                <a:ea typeface="Noto Sans"/>
                <a:cs typeface="Noto Sans"/>
                <a:sym typeface="Noto Sans"/>
              </a:rPr>
              <a:t>The quadratic formula has many parts in it. A small error in any one part can lead to incorrect solutions.</a:t>
            </a:r>
            <a:endParaRPr sz="1900">
              <a:solidFill>
                <a:schemeClr val="dk1"/>
              </a:solidFill>
              <a:latin typeface="Noto Sans"/>
              <a:ea typeface="Noto Sans"/>
              <a:cs typeface="Noto Sans"/>
              <a:sym typeface="Noto Sans"/>
            </a:endParaRPr>
          </a:p>
        </p:txBody>
      </p:sp>
      <p:pic>
        <p:nvPicPr>
          <p:cNvPr descr="An equation showing the quadratic formula. It states that 𝑥 equals negative 𝑏 plus or minus the square root of b squared minus 4ac, all divided by 2𝑎" id="223" name="Google Shape;223;p29"/>
          <p:cNvPicPr preferRelativeResize="0"/>
          <p:nvPr/>
        </p:nvPicPr>
        <p:blipFill>
          <a:blip r:embed="rId4">
            <a:alphaModFix/>
          </a:blip>
          <a:stretch>
            <a:fillRect/>
          </a:stretch>
        </p:blipFill>
        <p:spPr>
          <a:xfrm>
            <a:off x="5685750" y="960044"/>
            <a:ext cx="2466325" cy="904650"/>
          </a:xfrm>
          <a:prstGeom prst="rect">
            <a:avLst/>
          </a:prstGeom>
          <a:noFill/>
          <a:ln>
            <a:noFill/>
          </a:ln>
        </p:spPr>
      </p:pic>
      <p:sp>
        <p:nvSpPr>
          <p:cNvPr id="224" name="Google Shape;224;p29"/>
          <p:cNvSpPr txBox="1"/>
          <p:nvPr/>
        </p:nvSpPr>
        <p:spPr>
          <a:xfrm>
            <a:off x="311700" y="2054650"/>
            <a:ext cx="8520600" cy="1336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900">
                <a:solidFill>
                  <a:schemeClr val="dk1"/>
                </a:solidFill>
                <a:latin typeface="Noto Sans"/>
                <a:ea typeface="Noto Sans"/>
                <a:cs typeface="Noto Sans"/>
                <a:sym typeface="Noto Sans"/>
              </a:rPr>
              <a:t>Suppose we are solving 2</a:t>
            </a:r>
            <a:r>
              <a:rPr i="1" lang="en" sz="1900">
                <a:solidFill>
                  <a:schemeClr val="dk1"/>
                </a:solidFill>
                <a:latin typeface="Times New Roman"/>
                <a:ea typeface="Times New Roman"/>
                <a:cs typeface="Times New Roman"/>
                <a:sym typeface="Times New Roman"/>
              </a:rPr>
              <a:t>x</a:t>
            </a:r>
            <a:r>
              <a:rPr baseline="30000" lang="en" sz="1900">
                <a:solidFill>
                  <a:schemeClr val="dk1"/>
                </a:solidFill>
                <a:latin typeface="Noto Sans"/>
                <a:ea typeface="Noto Sans"/>
                <a:cs typeface="Noto Sans"/>
                <a:sym typeface="Noto Sans"/>
              </a:rPr>
              <a:t>2 </a:t>
            </a:r>
            <a:r>
              <a:rPr lang="en" sz="1900">
                <a:solidFill>
                  <a:schemeClr val="dk1"/>
                </a:solidFill>
                <a:latin typeface="Noto Sans"/>
                <a:ea typeface="Noto Sans"/>
                <a:cs typeface="Noto Sans"/>
                <a:sym typeface="Noto Sans"/>
              </a:rPr>
              <a:t>− 6 = 11</a:t>
            </a:r>
            <a:r>
              <a:rPr i="1" lang="en" sz="1900">
                <a:solidFill>
                  <a:schemeClr val="dk1"/>
                </a:solidFill>
                <a:latin typeface="Times New Roman"/>
                <a:ea typeface="Times New Roman"/>
                <a:cs typeface="Times New Roman"/>
                <a:sym typeface="Times New Roman"/>
              </a:rPr>
              <a:t>x</a:t>
            </a:r>
            <a:r>
              <a:rPr lang="en" sz="1900">
                <a:solidFill>
                  <a:schemeClr val="dk1"/>
                </a:solidFill>
                <a:latin typeface="Noto Sans"/>
                <a:ea typeface="Noto Sans"/>
                <a:cs typeface="Noto Sans"/>
                <a:sym typeface="Noto Sans"/>
              </a:rPr>
              <a:t>. To use the quadratic formula, let's rewrite it in the form of </a:t>
            </a:r>
            <a:r>
              <a:rPr i="1" lang="en" sz="1900">
                <a:solidFill>
                  <a:schemeClr val="dk1"/>
                </a:solidFill>
                <a:latin typeface="Times New Roman"/>
                <a:ea typeface="Times New Roman"/>
                <a:cs typeface="Times New Roman"/>
                <a:sym typeface="Times New Roman"/>
              </a:rPr>
              <a:t>ax</a:t>
            </a:r>
            <a:r>
              <a:rPr baseline="30000" lang="en" sz="1900">
                <a:solidFill>
                  <a:schemeClr val="dk1"/>
                </a:solidFill>
                <a:latin typeface="Noto Sans"/>
                <a:ea typeface="Noto Sans"/>
                <a:cs typeface="Noto Sans"/>
                <a:sym typeface="Noto Sans"/>
              </a:rPr>
              <a:t>2</a:t>
            </a:r>
            <a:r>
              <a:rPr lang="en" sz="1900">
                <a:solidFill>
                  <a:schemeClr val="dk1"/>
                </a:solidFill>
                <a:latin typeface="Noto Sans"/>
                <a:ea typeface="Noto Sans"/>
                <a:cs typeface="Noto Sans"/>
                <a:sym typeface="Noto Sans"/>
              </a:rPr>
              <a:t>+ </a:t>
            </a:r>
            <a:r>
              <a:rPr i="1" lang="en" sz="1900">
                <a:solidFill>
                  <a:schemeClr val="dk1"/>
                </a:solidFill>
                <a:latin typeface="Times New Roman"/>
                <a:ea typeface="Times New Roman"/>
                <a:cs typeface="Times New Roman"/>
                <a:sym typeface="Times New Roman"/>
              </a:rPr>
              <a:t>bx </a:t>
            </a:r>
            <a:r>
              <a:rPr lang="en" sz="1900">
                <a:solidFill>
                  <a:schemeClr val="dk1"/>
                </a:solidFill>
                <a:latin typeface="Noto Sans"/>
                <a:ea typeface="Noto Sans"/>
                <a:cs typeface="Noto Sans"/>
                <a:sym typeface="Noto Sans"/>
              </a:rPr>
              <a:t>+ </a:t>
            </a:r>
            <a:r>
              <a:rPr i="1" lang="en" sz="1900">
                <a:solidFill>
                  <a:schemeClr val="dk1"/>
                </a:solidFill>
                <a:latin typeface="Times New Roman"/>
                <a:ea typeface="Times New Roman"/>
                <a:cs typeface="Times New Roman"/>
                <a:sym typeface="Times New Roman"/>
              </a:rPr>
              <a:t>c </a:t>
            </a:r>
            <a:r>
              <a:rPr lang="en" sz="1900">
                <a:solidFill>
                  <a:schemeClr val="dk1"/>
                </a:solidFill>
                <a:latin typeface="Noto Sans"/>
                <a:ea typeface="Noto Sans"/>
                <a:cs typeface="Noto Sans"/>
                <a:sym typeface="Noto Sans"/>
              </a:rPr>
              <a:t>= 0, which gives: 2</a:t>
            </a:r>
            <a:r>
              <a:rPr i="1" lang="en" sz="1900">
                <a:solidFill>
                  <a:schemeClr val="dk1"/>
                </a:solidFill>
                <a:latin typeface="Times New Roman"/>
                <a:ea typeface="Times New Roman"/>
                <a:cs typeface="Times New Roman"/>
                <a:sym typeface="Times New Roman"/>
              </a:rPr>
              <a:t>x</a:t>
            </a:r>
            <a:r>
              <a:rPr baseline="30000" lang="en" sz="1900">
                <a:solidFill>
                  <a:schemeClr val="dk1"/>
                </a:solidFill>
                <a:latin typeface="Noto Sans"/>
                <a:ea typeface="Noto Sans"/>
                <a:cs typeface="Noto Sans"/>
                <a:sym typeface="Noto Sans"/>
              </a:rPr>
              <a:t>2 </a:t>
            </a:r>
            <a:r>
              <a:rPr lang="en" sz="1900">
                <a:solidFill>
                  <a:schemeClr val="dk1"/>
                </a:solidFill>
                <a:latin typeface="Noto Sans"/>
                <a:ea typeface="Noto Sans"/>
                <a:cs typeface="Noto Sans"/>
                <a:sym typeface="Noto Sans"/>
              </a:rPr>
              <a:t>− 11</a:t>
            </a:r>
            <a:r>
              <a:rPr i="1" lang="en" sz="1900">
                <a:solidFill>
                  <a:schemeClr val="dk1"/>
                </a:solidFill>
                <a:latin typeface="Times New Roman"/>
                <a:ea typeface="Times New Roman"/>
                <a:cs typeface="Times New Roman"/>
                <a:sym typeface="Times New Roman"/>
              </a:rPr>
              <a:t>x </a:t>
            </a:r>
            <a:r>
              <a:rPr lang="en" sz="1900">
                <a:solidFill>
                  <a:schemeClr val="dk1"/>
                </a:solidFill>
                <a:latin typeface="Noto Sans"/>
                <a:ea typeface="Noto Sans"/>
                <a:cs typeface="Noto Sans"/>
                <a:sym typeface="Noto Sans"/>
              </a:rPr>
              <a:t>− 6 = 0.</a:t>
            </a:r>
            <a:endParaRPr sz="1900">
              <a:solidFill>
                <a:schemeClr val="dk1"/>
              </a:solidFill>
              <a:latin typeface="Noto Sans"/>
              <a:ea typeface="Noto Sans"/>
              <a:cs typeface="Noto Sans"/>
              <a:sym typeface="Noto Sans"/>
            </a:endParaRPr>
          </a:p>
          <a:p>
            <a:pPr indent="0" lvl="0" marL="0" rtl="0" algn="l">
              <a:spcBef>
                <a:spcPts val="1500"/>
              </a:spcBef>
              <a:spcAft>
                <a:spcPts val="1000"/>
              </a:spcAft>
              <a:buNone/>
            </a:pPr>
            <a:r>
              <a:rPr lang="en" sz="1900">
                <a:solidFill>
                  <a:schemeClr val="dk1"/>
                </a:solidFill>
                <a:latin typeface="Noto Sans"/>
                <a:ea typeface="Noto Sans"/>
                <a:cs typeface="Noto Sans"/>
                <a:sym typeface="Noto Sans"/>
              </a:rPr>
              <a:t>For questions 1 – 5, e</a:t>
            </a:r>
            <a:r>
              <a:rPr lang="en" sz="1900">
                <a:solidFill>
                  <a:schemeClr val="dk1"/>
                </a:solidFill>
                <a:latin typeface="Noto Sans"/>
                <a:ea typeface="Noto Sans"/>
                <a:cs typeface="Noto Sans"/>
                <a:sym typeface="Noto Sans"/>
              </a:rPr>
              <a:t>xplain</a:t>
            </a:r>
            <a:r>
              <a:rPr lang="en" sz="1900">
                <a:solidFill>
                  <a:schemeClr val="dk1"/>
                </a:solidFill>
                <a:latin typeface="Noto Sans"/>
                <a:ea typeface="Noto Sans"/>
                <a:cs typeface="Noto Sans"/>
                <a:sym typeface="Noto Sans"/>
              </a:rPr>
              <a:t> the error in each:</a:t>
            </a:r>
            <a:endParaRPr sz="1900">
              <a:solidFill>
                <a:schemeClr val="dk1"/>
              </a:solidFill>
              <a:latin typeface="Noto Sans"/>
              <a:ea typeface="Noto Sans"/>
              <a:cs typeface="Noto Sans"/>
              <a:sym typeface="Noto Sans"/>
            </a:endParaRPr>
          </a:p>
        </p:txBody>
      </p:sp>
      <p:pic>
        <p:nvPicPr>
          <p:cNvPr descr="Question 1 is the variable x equal to the fractional quantity of a numerator with negative 11 plus or minus the square root of two terms. The terms under the radical consist of 11-squared minus the term of 4 multiplied by 2 times negative 6.  The denominator of the fractional quantity is 2 times 2. " id="225" name="Google Shape;225;p29" title="Screenshot 2026-02-17 at 10.40.45 AM.png"/>
          <p:cNvPicPr preferRelativeResize="0"/>
          <p:nvPr/>
        </p:nvPicPr>
        <p:blipFill>
          <a:blip r:embed="rId5">
            <a:alphaModFix/>
          </a:blip>
          <a:stretch>
            <a:fillRect/>
          </a:stretch>
        </p:blipFill>
        <p:spPr>
          <a:xfrm>
            <a:off x="609600" y="3700866"/>
            <a:ext cx="3616451" cy="640080"/>
          </a:xfrm>
          <a:prstGeom prst="rect">
            <a:avLst/>
          </a:prstGeom>
          <a:noFill/>
          <a:ln>
            <a:noFill/>
          </a:ln>
        </p:spPr>
      </p:pic>
      <p:pic>
        <p:nvPicPr>
          <p:cNvPr descr="Question 2 is the variable x equal to the fractional quantity of a numerator with 11 plus or minus the square root of two terms. The terms under the radical consist of 11-squared minus the term of 4 multiplied by 2 times negative 6.  The denominator of the fractional quantity is 2. " id="226" name="Google Shape;226;p29" title="Screenshot 2026-02-17 at 10.42.21 AM.png"/>
          <p:cNvPicPr preferRelativeResize="0"/>
          <p:nvPr/>
        </p:nvPicPr>
        <p:blipFill>
          <a:blip r:embed="rId6">
            <a:alphaModFix/>
          </a:blip>
          <a:stretch>
            <a:fillRect/>
          </a:stretch>
        </p:blipFill>
        <p:spPr>
          <a:xfrm>
            <a:off x="5386272" y="3668738"/>
            <a:ext cx="3200400" cy="640080"/>
          </a:xfrm>
          <a:prstGeom prst="rect">
            <a:avLst/>
          </a:prstGeom>
          <a:noFill/>
          <a:ln>
            <a:noFill/>
          </a:ln>
        </p:spPr>
      </p:pic>
      <p:sp>
        <p:nvSpPr>
          <p:cNvPr id="227" name="Google Shape;227;p2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228" name="Google Shape;228;p29"/>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9.7.2 Common Calculation Errors When Using the Quadratic Formula - Additional Resources</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FFFFFF"/>
        </a:solidFill>
      </p:bgPr>
    </p:bg>
    <p:spTree>
      <p:nvGrpSpPr>
        <p:cNvPr id="232" name="Shape 232"/>
        <p:cNvGrpSpPr/>
        <p:nvPr/>
      </p:nvGrpSpPr>
      <p:grpSpPr>
        <a:xfrm>
          <a:off x="0" y="0"/>
          <a:ext cx="0" cy="0"/>
          <a:chOff x="0" y="0"/>
          <a:chExt cx="0" cy="0"/>
        </a:xfrm>
      </p:grpSpPr>
      <p:pic>
        <p:nvPicPr>
          <p:cNvPr descr="Icon indicating the slide contains a additional resources for students who struggled with the check for understanding (self check) question" id="233" name="Google Shape;233;p30" title="additional resource-1.png"/>
          <p:cNvPicPr preferRelativeResize="0"/>
          <p:nvPr/>
        </p:nvPicPr>
        <p:blipFill>
          <a:blip r:embed="rId3">
            <a:alphaModFix/>
          </a:blip>
          <a:stretch>
            <a:fillRect/>
          </a:stretch>
        </p:blipFill>
        <p:spPr>
          <a:xfrm>
            <a:off x="8420803" y="126598"/>
            <a:ext cx="353968" cy="354000"/>
          </a:xfrm>
          <a:prstGeom prst="rect">
            <a:avLst/>
          </a:prstGeom>
          <a:noFill/>
          <a:ln>
            <a:noFill/>
          </a:ln>
        </p:spPr>
      </p:pic>
      <p:sp>
        <p:nvSpPr>
          <p:cNvPr id="234" name="Google Shape;234;p30"/>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 | Part 2</a:t>
            </a:r>
            <a:endParaRPr b="0" sz="1400">
              <a:solidFill>
                <a:srgbClr val="666666"/>
              </a:solidFill>
            </a:endParaRPr>
          </a:p>
          <a:p>
            <a:pPr indent="0" lvl="0" marL="0" rtl="0" algn="l">
              <a:spcBef>
                <a:spcPts val="0"/>
              </a:spcBef>
              <a:spcAft>
                <a:spcPts val="0"/>
              </a:spcAft>
              <a:buNone/>
            </a:pPr>
            <a:r>
              <a:rPr lang="en"/>
              <a:t>Self Check </a:t>
            </a:r>
            <a:r>
              <a:rPr lang="en"/>
              <a:t>- Review</a:t>
            </a:r>
            <a:endParaRPr/>
          </a:p>
        </p:txBody>
      </p:sp>
      <p:pic>
        <p:nvPicPr>
          <p:cNvPr descr="Question 3 states x equals 11 plus or minus the square root of negative 121 minus 4 times 2 times negative 6 all over 4. Question 4 states x equals 11 plus or minus the square root of 121 minus 48 all over 4. Question 5 states x equals 11 plus or minus the square root of 42.25.  " id="235" name="Google Shape;235;p30" title="Screenshot 2026-02-17 at 11.04.49 AM.png"/>
          <p:cNvPicPr preferRelativeResize="0"/>
          <p:nvPr/>
        </p:nvPicPr>
        <p:blipFill>
          <a:blip r:embed="rId4">
            <a:alphaModFix/>
          </a:blip>
          <a:stretch>
            <a:fillRect/>
          </a:stretch>
        </p:blipFill>
        <p:spPr>
          <a:xfrm>
            <a:off x="428625" y="1160325"/>
            <a:ext cx="3697374" cy="2556525"/>
          </a:xfrm>
          <a:prstGeom prst="rect">
            <a:avLst/>
          </a:prstGeom>
          <a:noFill/>
          <a:ln>
            <a:noFill/>
          </a:ln>
        </p:spPr>
      </p:pic>
      <p:sp>
        <p:nvSpPr>
          <p:cNvPr id="236" name="Google Shape;236;p30"/>
          <p:cNvSpPr txBox="1"/>
          <p:nvPr/>
        </p:nvSpPr>
        <p:spPr>
          <a:xfrm>
            <a:off x="428625" y="4048125"/>
            <a:ext cx="8163900" cy="447300"/>
          </a:xfrm>
          <a:prstGeom prst="rect">
            <a:avLst/>
          </a:prstGeom>
          <a:noFill/>
          <a:ln>
            <a:noFill/>
          </a:ln>
        </p:spPr>
        <p:txBody>
          <a:bodyPr anchorCtr="0" anchor="t" bIns="91425" lIns="91425" spcFirstLastPara="1" rIns="91425" wrap="square" tIns="91425">
            <a:noAutofit/>
          </a:bodyPr>
          <a:lstStyle/>
          <a:p>
            <a:pPr indent="-349250" lvl="0" marL="457200" rtl="0" algn="l">
              <a:spcBef>
                <a:spcPts val="0"/>
              </a:spcBef>
              <a:spcAft>
                <a:spcPts val="0"/>
              </a:spcAft>
              <a:buClr>
                <a:schemeClr val="dk1"/>
              </a:buClr>
              <a:buSzPts val="1900"/>
              <a:buFont typeface="Noto Sans"/>
              <a:buAutoNum type="arabicPeriod" startAt="6"/>
            </a:pPr>
            <a:r>
              <a:rPr lang="en" sz="1900">
                <a:solidFill>
                  <a:schemeClr val="dk1"/>
                </a:solidFill>
                <a:latin typeface="Noto Sans"/>
                <a:ea typeface="Noto Sans"/>
                <a:cs typeface="Noto Sans"/>
                <a:sym typeface="Noto Sans"/>
              </a:rPr>
              <a:t> Find and check the solution for 2</a:t>
            </a:r>
            <a:r>
              <a:rPr i="1" lang="en" sz="1900">
                <a:solidFill>
                  <a:schemeClr val="dk1"/>
                </a:solidFill>
                <a:latin typeface="Times New Roman"/>
                <a:ea typeface="Times New Roman"/>
                <a:cs typeface="Times New Roman"/>
                <a:sym typeface="Times New Roman"/>
              </a:rPr>
              <a:t>x</a:t>
            </a:r>
            <a:r>
              <a:rPr baseline="30000" lang="en" sz="1900">
                <a:solidFill>
                  <a:schemeClr val="dk1"/>
                </a:solidFill>
                <a:latin typeface="Noto Sans"/>
                <a:ea typeface="Noto Sans"/>
                <a:cs typeface="Noto Sans"/>
                <a:sym typeface="Noto Sans"/>
              </a:rPr>
              <a:t>2 </a:t>
            </a:r>
            <a:r>
              <a:rPr lang="en" sz="1900">
                <a:solidFill>
                  <a:schemeClr val="dk1"/>
                </a:solidFill>
                <a:latin typeface="Noto Sans"/>
                <a:ea typeface="Noto Sans"/>
                <a:cs typeface="Noto Sans"/>
                <a:sym typeface="Noto Sans"/>
              </a:rPr>
              <a:t>− 6 = 11</a:t>
            </a:r>
            <a:r>
              <a:rPr i="1" lang="en" sz="1900">
                <a:solidFill>
                  <a:schemeClr val="dk1"/>
                </a:solidFill>
                <a:latin typeface="Times New Roman"/>
                <a:ea typeface="Times New Roman"/>
                <a:cs typeface="Times New Roman"/>
                <a:sym typeface="Times New Roman"/>
              </a:rPr>
              <a:t>x</a:t>
            </a:r>
            <a:r>
              <a:rPr lang="en" sz="1900">
                <a:solidFill>
                  <a:schemeClr val="dk1"/>
                </a:solidFill>
                <a:latin typeface="Noto Sans"/>
                <a:ea typeface="Noto Sans"/>
                <a:cs typeface="Noto Sans"/>
                <a:sym typeface="Noto Sans"/>
              </a:rPr>
              <a:t>.</a:t>
            </a:r>
            <a:endParaRPr sz="1900">
              <a:solidFill>
                <a:schemeClr val="dk1"/>
              </a:solidFill>
              <a:latin typeface="Noto Sans"/>
              <a:ea typeface="Noto Sans"/>
              <a:cs typeface="Noto Sans"/>
              <a:sym typeface="Noto Sans"/>
            </a:endParaRPr>
          </a:p>
        </p:txBody>
      </p:sp>
      <p:sp>
        <p:nvSpPr>
          <p:cNvPr id="237" name="Google Shape;237;p3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238" name="Google Shape;238;p30"/>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9.7.2 Common Calculation Errors When Using the Quadratic Formula</a:t>
            </a:r>
            <a:r>
              <a:rPr lang="en"/>
              <a:t> - Additional Resources</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2" name="Shape 242"/>
        <p:cNvGrpSpPr/>
        <p:nvPr/>
      </p:nvGrpSpPr>
      <p:grpSpPr>
        <a:xfrm>
          <a:off x="0" y="0"/>
          <a:ext cx="0" cy="0"/>
          <a:chOff x="0" y="0"/>
          <a:chExt cx="0" cy="0"/>
        </a:xfrm>
      </p:grpSpPr>
      <p:sp>
        <p:nvSpPr>
          <p:cNvPr id="243" name="Google Shape;243;p31"/>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Third Stop: Learning Activity B</a:t>
            </a:r>
            <a:endParaRPr/>
          </a:p>
        </p:txBody>
      </p:sp>
      <p:pic>
        <p:nvPicPr>
          <p:cNvPr descr="Map consisting of six rectangles connected by dotted lines conveying the progression of the Lesson. Each rectangle has an icon with text. Adding to the previous two stops, the third rectangle is now highlighted in dark green. A clipboard icon and the text &quot;Learning Activity&quot; are displayed in yellow font. " id="244" name="Google Shape;244;p31" title="2 learning activity stop 3.png"/>
          <p:cNvPicPr preferRelativeResize="0"/>
          <p:nvPr/>
        </p:nvPicPr>
        <p:blipFill>
          <a:blip r:embed="rId3">
            <a:alphaModFix/>
          </a:blip>
          <a:stretch>
            <a:fillRect/>
          </a:stretch>
        </p:blipFill>
        <p:spPr>
          <a:xfrm>
            <a:off x="146304" y="1426464"/>
            <a:ext cx="8839204" cy="3163641"/>
          </a:xfrm>
          <a:prstGeom prst="rect">
            <a:avLst/>
          </a:prstGeom>
          <a:noFill/>
          <a:ln>
            <a:noFill/>
          </a:ln>
        </p:spPr>
      </p:pic>
      <p:sp>
        <p:nvSpPr>
          <p:cNvPr id="245" name="Google Shape;245;p3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249" name="Shape 249"/>
        <p:cNvGrpSpPr/>
        <p:nvPr/>
      </p:nvGrpSpPr>
      <p:grpSpPr>
        <a:xfrm>
          <a:off x="0" y="0"/>
          <a:ext cx="0" cy="0"/>
          <a:chOff x="0" y="0"/>
          <a:chExt cx="0" cy="0"/>
        </a:xfrm>
      </p:grpSpPr>
      <p:pic>
        <p:nvPicPr>
          <p:cNvPr descr="Icon indicating the slide contains a support for emerging bilingual students " id="250" name="Google Shape;250;p32" title="emojione_input-latin-letters (4).png"/>
          <p:cNvPicPr preferRelativeResize="0"/>
          <p:nvPr/>
        </p:nvPicPr>
        <p:blipFill>
          <a:blip r:embed="rId4">
            <a:alphaModFix/>
          </a:blip>
          <a:stretch>
            <a:fillRect/>
          </a:stretch>
        </p:blipFill>
        <p:spPr>
          <a:xfrm>
            <a:off x="8639257" y="117371"/>
            <a:ext cx="320040" cy="320040"/>
          </a:xfrm>
          <a:prstGeom prst="rect">
            <a:avLst/>
          </a:prstGeom>
          <a:noFill/>
          <a:ln>
            <a:noFill/>
          </a:ln>
        </p:spPr>
      </p:pic>
      <p:sp>
        <p:nvSpPr>
          <p:cNvPr id="251" name="Google Shape;251;p32"/>
          <p:cNvSpPr txBox="1"/>
          <p:nvPr>
            <p:ph type="title"/>
          </p:nvPr>
        </p:nvSpPr>
        <p:spPr>
          <a:xfrm>
            <a:off x="311700" y="137160"/>
            <a:ext cx="8520600" cy="8634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0B5B51"/>
                </a:solidFill>
              </a:rPr>
              <a:t>Learning Activity A | Learning Strategies</a:t>
            </a:r>
            <a:endParaRPr b="0" sz="1400">
              <a:solidFill>
                <a:srgbClr val="0B5B51"/>
              </a:solidFill>
            </a:endParaRPr>
          </a:p>
          <a:p>
            <a:pPr indent="0" lvl="0" marL="0" rtl="0" algn="l">
              <a:spcBef>
                <a:spcPts val="0"/>
              </a:spcBef>
              <a:spcAft>
                <a:spcPts val="0"/>
              </a:spcAft>
              <a:buClr>
                <a:schemeClr val="dk1"/>
              </a:buClr>
              <a:buSzPts val="1100"/>
              <a:buFont typeface="Arial"/>
              <a:buNone/>
            </a:pPr>
            <a:r>
              <a:rPr lang="en"/>
              <a:t>Ways to Check Solutions ☑️</a:t>
            </a:r>
            <a:endParaRPr sz="2600">
              <a:solidFill>
                <a:srgbClr val="FF0000"/>
              </a:solidFill>
              <a:highlight>
                <a:srgbClr val="FF0000"/>
              </a:highlight>
            </a:endParaRPr>
          </a:p>
        </p:txBody>
      </p:sp>
      <p:sp>
        <p:nvSpPr>
          <p:cNvPr id="252" name="Google Shape;252;p32"/>
          <p:cNvSpPr txBox="1"/>
          <p:nvPr>
            <p:ph idx="1" type="body"/>
          </p:nvPr>
        </p:nvSpPr>
        <p:spPr>
          <a:xfrm>
            <a:off x="261100" y="960125"/>
            <a:ext cx="37686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a:t>Teacher Instruction:</a:t>
            </a:r>
            <a:r>
              <a:rPr lang="en"/>
              <a:t> Use these strategies to adjust the activity to support English language learners. </a:t>
            </a:r>
            <a:endParaRPr/>
          </a:p>
          <a:p>
            <a:pPr indent="-368300" lvl="0" marL="457200" rtl="0" algn="l">
              <a:lnSpc>
                <a:spcPct val="100000"/>
              </a:lnSpc>
              <a:spcBef>
                <a:spcPts val="1200"/>
              </a:spcBef>
              <a:spcAft>
                <a:spcPts val="0"/>
              </a:spcAft>
              <a:buSzPts val="2200"/>
              <a:buChar char="●"/>
            </a:pPr>
            <a:r>
              <a:rPr i="1" lang="en"/>
              <a:t>You can copy and paste the callout directly on top of the activity or give the instructions aloud.</a:t>
            </a:r>
            <a:endParaRPr b="1"/>
          </a:p>
        </p:txBody>
      </p:sp>
      <p:sp>
        <p:nvSpPr>
          <p:cNvPr descr="A callout box providing steps in a math language routine to support English Language Learners." id="253" name="Google Shape;253;p32" title="ELL callout box"/>
          <p:cNvSpPr/>
          <p:nvPr/>
        </p:nvSpPr>
        <p:spPr>
          <a:xfrm>
            <a:off x="4524100" y="1160325"/>
            <a:ext cx="4435200" cy="2995200"/>
          </a:xfrm>
          <a:prstGeom prst="wedgeRoundRectCallout">
            <a:avLst>
              <a:gd fmla="val -59471" name="adj1"/>
              <a:gd fmla="val -18796" name="adj2"/>
              <a:gd fmla="val 0" name="adj3"/>
            </a:avLst>
          </a:prstGeom>
          <a:solidFill>
            <a:srgbClr val="FDBD3E"/>
          </a:solidFill>
          <a:ln>
            <a:noFill/>
          </a:ln>
        </p:spPr>
        <p:txBody>
          <a:bodyPr anchorCtr="0" anchor="ctr" bIns="91425" lIns="91425" spcFirstLastPara="1" rIns="91425" wrap="square" tIns="91425">
            <a:noAutofit/>
          </a:bodyPr>
          <a:lstStyle/>
          <a:p>
            <a:pPr indent="-251459" lvl="0" marL="274320" rtl="0" algn="l">
              <a:spcBef>
                <a:spcPts val="0"/>
              </a:spcBef>
              <a:spcAft>
                <a:spcPts val="0"/>
              </a:spcAft>
              <a:buSzPts val="1800"/>
              <a:buFont typeface="Noto Sans"/>
              <a:buAutoNum type="arabicPeriod"/>
            </a:pPr>
            <a:r>
              <a:rPr lang="en" sz="1800">
                <a:latin typeface="Noto Sans"/>
                <a:ea typeface="Noto Sans"/>
                <a:cs typeface="Noto Sans"/>
                <a:sym typeface="Noto Sans"/>
              </a:rPr>
              <a:t>Make a poster showing your two ways to solve the problem.</a:t>
            </a:r>
            <a:endParaRPr sz="1800">
              <a:latin typeface="Noto Sans"/>
              <a:ea typeface="Noto Sans"/>
              <a:cs typeface="Noto Sans"/>
              <a:sym typeface="Noto Sans"/>
            </a:endParaRPr>
          </a:p>
          <a:p>
            <a:pPr indent="-251459" lvl="0" marL="274320" rtl="0" algn="l">
              <a:spcBef>
                <a:spcPts val="500"/>
              </a:spcBef>
              <a:spcAft>
                <a:spcPts val="0"/>
              </a:spcAft>
              <a:buSzPts val="1800"/>
              <a:buFont typeface="Noto Sans"/>
              <a:buAutoNum type="arabicPeriod"/>
            </a:pPr>
            <a:r>
              <a:rPr lang="en" sz="1800">
                <a:latin typeface="Noto Sans"/>
                <a:ea typeface="Noto Sans"/>
                <a:cs typeface="Noto Sans"/>
                <a:sym typeface="Noto Sans"/>
              </a:rPr>
              <a:t>Walk around and look at two other posters. Think: </a:t>
            </a:r>
            <a:br>
              <a:rPr lang="en" sz="1800">
                <a:latin typeface="Noto Sans"/>
                <a:ea typeface="Noto Sans"/>
                <a:cs typeface="Noto Sans"/>
                <a:sym typeface="Noto Sans"/>
              </a:rPr>
            </a:br>
            <a:r>
              <a:rPr lang="en" sz="1800">
                <a:latin typeface="Noto Sans"/>
                <a:ea typeface="Noto Sans"/>
                <a:cs typeface="Noto Sans"/>
                <a:sym typeface="Noto Sans"/>
              </a:rPr>
              <a:t>→ What is the same? </a:t>
            </a:r>
            <a:br>
              <a:rPr lang="en" sz="1800">
                <a:latin typeface="Noto Sans"/>
                <a:ea typeface="Noto Sans"/>
                <a:cs typeface="Noto Sans"/>
                <a:sym typeface="Noto Sans"/>
              </a:rPr>
            </a:br>
            <a:r>
              <a:rPr lang="en" sz="1800">
                <a:solidFill>
                  <a:schemeClr val="dk1"/>
                </a:solidFill>
                <a:latin typeface="Noto Sans"/>
                <a:ea typeface="Noto Sans"/>
                <a:cs typeface="Noto Sans"/>
                <a:sym typeface="Noto Sans"/>
              </a:rPr>
              <a:t>→ </a:t>
            </a:r>
            <a:r>
              <a:rPr lang="en" sz="1800">
                <a:latin typeface="Noto Sans"/>
                <a:ea typeface="Noto Sans"/>
                <a:cs typeface="Noto Sans"/>
                <a:sym typeface="Noto Sans"/>
              </a:rPr>
              <a:t>What is different?</a:t>
            </a:r>
            <a:endParaRPr sz="1800">
              <a:latin typeface="Noto Sans"/>
              <a:ea typeface="Noto Sans"/>
              <a:cs typeface="Noto Sans"/>
              <a:sym typeface="Noto Sans"/>
            </a:endParaRPr>
          </a:p>
          <a:p>
            <a:pPr indent="-251459" lvl="0" marL="274320" rtl="0" algn="l">
              <a:spcBef>
                <a:spcPts val="500"/>
              </a:spcBef>
              <a:spcAft>
                <a:spcPts val="0"/>
              </a:spcAft>
              <a:buSzPts val="1800"/>
              <a:buFont typeface="Noto Sans"/>
              <a:buAutoNum type="arabicPeriod"/>
            </a:pPr>
            <a:r>
              <a:rPr lang="en" sz="1800">
                <a:latin typeface="Noto Sans"/>
                <a:ea typeface="Noto Sans"/>
                <a:cs typeface="Noto Sans"/>
                <a:sym typeface="Noto Sans"/>
              </a:rPr>
              <a:t>Talk with a partner about what you noticed.</a:t>
            </a:r>
            <a:endParaRPr sz="1800">
              <a:latin typeface="Noto Sans"/>
              <a:ea typeface="Noto Sans"/>
              <a:cs typeface="Noto Sans"/>
              <a:sym typeface="Noto Sans"/>
            </a:endParaRPr>
          </a:p>
          <a:p>
            <a:pPr indent="0" lvl="0" marL="0" rtl="0" algn="r">
              <a:spcBef>
                <a:spcPts val="500"/>
              </a:spcBef>
              <a:spcAft>
                <a:spcPts val="0"/>
              </a:spcAft>
              <a:buNone/>
            </a:pPr>
            <a:r>
              <a:rPr lang="en" sz="1000">
                <a:solidFill>
                  <a:schemeClr val="dk1"/>
                </a:solidFill>
                <a:latin typeface="Noto Sans"/>
                <a:ea typeface="Noto Sans"/>
                <a:cs typeface="Noto Sans"/>
                <a:sym typeface="Noto Sans"/>
              </a:rPr>
              <a:t>Compare and Connect</a:t>
            </a:r>
            <a:endParaRPr sz="1000">
              <a:latin typeface="Noto Sans"/>
              <a:ea typeface="Noto Sans"/>
              <a:cs typeface="Noto Sans"/>
              <a:sym typeface="Noto Sans"/>
            </a:endParaRPr>
          </a:p>
        </p:txBody>
      </p:sp>
      <p:sp>
        <p:nvSpPr>
          <p:cNvPr id="254" name="Google Shape;254;p3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55" name="Google Shape;255;p32"/>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9.7.3 Different Methods of Checking Solutions of Quadratic Equations</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59" name="Shape 259"/>
        <p:cNvGrpSpPr/>
        <p:nvPr/>
      </p:nvGrpSpPr>
      <p:grpSpPr>
        <a:xfrm>
          <a:off x="0" y="0"/>
          <a:ext cx="0" cy="0"/>
          <a:chOff x="0" y="0"/>
          <a:chExt cx="0" cy="0"/>
        </a:xfrm>
      </p:grpSpPr>
      <p:sp>
        <p:nvSpPr>
          <p:cNvPr id="260" name="Google Shape;260;p33"/>
          <p:cNvSpPr txBox="1"/>
          <p:nvPr>
            <p:ph type="title"/>
          </p:nvPr>
        </p:nvSpPr>
        <p:spPr>
          <a:xfrm>
            <a:off x="311700" y="137160"/>
            <a:ext cx="8520600" cy="8634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 | Part 1</a:t>
            </a:r>
            <a:endParaRPr b="0" sz="1400">
              <a:solidFill>
                <a:srgbClr val="666666"/>
              </a:solidFill>
            </a:endParaRPr>
          </a:p>
          <a:p>
            <a:pPr indent="0" lvl="0" marL="0" rtl="0" algn="l">
              <a:spcBef>
                <a:spcPts val="0"/>
              </a:spcBef>
              <a:spcAft>
                <a:spcPts val="0"/>
              </a:spcAft>
              <a:buClr>
                <a:schemeClr val="dk1"/>
              </a:buClr>
              <a:buSzPts val="1100"/>
              <a:buFont typeface="Arial"/>
              <a:buNone/>
            </a:pPr>
            <a:r>
              <a:rPr lang="en"/>
              <a:t>Ways to Check Solutions ☑️</a:t>
            </a:r>
            <a:endParaRPr>
              <a:solidFill>
                <a:srgbClr val="005047"/>
              </a:solidFill>
            </a:endParaRPr>
          </a:p>
        </p:txBody>
      </p:sp>
      <p:sp>
        <p:nvSpPr>
          <p:cNvPr id="261" name="Google Shape;261;p33"/>
          <p:cNvSpPr txBox="1"/>
          <p:nvPr>
            <p:ph idx="1" type="body"/>
          </p:nvPr>
        </p:nvSpPr>
        <p:spPr>
          <a:xfrm>
            <a:off x="310900" y="1077888"/>
            <a:ext cx="8642700" cy="3484500"/>
          </a:xfrm>
          <a:prstGeom prst="rect">
            <a:avLst/>
          </a:prstGeom>
        </p:spPr>
        <p:txBody>
          <a:bodyPr anchorCtr="0" anchor="t" bIns="91425" lIns="91425" spcFirstLastPara="1" rIns="91425" wrap="square" tIns="91425">
            <a:noAutofit/>
          </a:bodyPr>
          <a:lstStyle/>
          <a:p>
            <a:pPr indent="-355600" lvl="0" marL="457200" rtl="0" algn="l">
              <a:lnSpc>
                <a:spcPct val="100000"/>
              </a:lnSpc>
              <a:spcBef>
                <a:spcPts val="0"/>
              </a:spcBef>
              <a:spcAft>
                <a:spcPts val="0"/>
              </a:spcAft>
              <a:buSzPts val="2000"/>
              <a:buAutoNum type="arabicPeriod"/>
            </a:pPr>
            <a:r>
              <a:rPr lang="en" sz="2000"/>
              <a:t>The equation </a:t>
            </a:r>
            <a:r>
              <a:rPr i="1" lang="en" sz="2000">
                <a:latin typeface="Times New Roman"/>
                <a:ea typeface="Times New Roman"/>
                <a:cs typeface="Times New Roman"/>
                <a:sym typeface="Times New Roman"/>
              </a:rPr>
              <a:t>h</a:t>
            </a:r>
            <a:r>
              <a:rPr lang="en" sz="2000"/>
              <a:t>(</a:t>
            </a:r>
            <a:r>
              <a:rPr i="1" lang="en" sz="2000">
                <a:latin typeface="Times New Roman"/>
                <a:ea typeface="Times New Roman"/>
                <a:cs typeface="Times New Roman"/>
                <a:sym typeface="Times New Roman"/>
              </a:rPr>
              <a:t>t</a:t>
            </a:r>
            <a:r>
              <a:rPr lang="en" sz="2000"/>
              <a:t>) = 2 + 30</a:t>
            </a:r>
            <a:r>
              <a:rPr i="1" lang="en" sz="2000">
                <a:latin typeface="Times New Roman"/>
                <a:ea typeface="Times New Roman"/>
                <a:cs typeface="Times New Roman"/>
                <a:sym typeface="Times New Roman"/>
              </a:rPr>
              <a:t>t </a:t>
            </a:r>
            <a:r>
              <a:rPr lang="en" sz="2000"/>
              <a:t>− 5</a:t>
            </a:r>
            <a:r>
              <a:rPr i="1" lang="en" sz="2000">
                <a:latin typeface="Times New Roman"/>
                <a:ea typeface="Times New Roman"/>
                <a:cs typeface="Times New Roman"/>
                <a:sym typeface="Times New Roman"/>
              </a:rPr>
              <a:t>t</a:t>
            </a:r>
            <a:r>
              <a:rPr baseline="30000" lang="en" sz="2000"/>
              <a:t>2</a:t>
            </a:r>
            <a:r>
              <a:rPr lang="en" sz="2000"/>
              <a:t> represents the height, </a:t>
            </a:r>
            <a:br>
              <a:rPr lang="en" sz="2000"/>
            </a:br>
            <a:r>
              <a:rPr lang="en" sz="2000"/>
              <a:t>as a function of time, of a pumpkin that was catapulted </a:t>
            </a:r>
            <a:br>
              <a:rPr lang="en" sz="2000"/>
            </a:br>
            <a:r>
              <a:rPr lang="en" sz="2000"/>
              <a:t>up in the air. Height is measured in meters and time </a:t>
            </a:r>
            <a:br>
              <a:rPr lang="en" sz="2000"/>
            </a:br>
            <a:r>
              <a:rPr lang="en" sz="2000"/>
              <a:t>is measured in seconds.</a:t>
            </a:r>
            <a:endParaRPr sz="2000"/>
          </a:p>
          <a:p>
            <a:pPr indent="-355600" lvl="1" marL="914400" rtl="0" algn="l">
              <a:lnSpc>
                <a:spcPct val="100000"/>
              </a:lnSpc>
              <a:spcBef>
                <a:spcPts val="1000"/>
              </a:spcBef>
              <a:spcAft>
                <a:spcPts val="0"/>
              </a:spcAft>
              <a:buSzPts val="2000"/>
              <a:buAutoNum type="alphaLcPeriod"/>
            </a:pPr>
            <a:r>
              <a:rPr lang="en"/>
              <a:t>The pumpkin reached a maximum height </a:t>
            </a:r>
            <a:br>
              <a:rPr lang="en"/>
            </a:br>
            <a:r>
              <a:rPr lang="en"/>
              <a:t>of 47 meters. How many seconds after launch did that happen?</a:t>
            </a:r>
            <a:endParaRPr/>
          </a:p>
          <a:p>
            <a:pPr indent="-355600" lvl="1" marL="914400" rtl="0" algn="l">
              <a:lnSpc>
                <a:spcPct val="100000"/>
              </a:lnSpc>
              <a:spcBef>
                <a:spcPts val="1000"/>
              </a:spcBef>
              <a:spcAft>
                <a:spcPts val="0"/>
              </a:spcAft>
              <a:buSzPts val="2000"/>
              <a:buAutoNum type="alphaLcPeriod"/>
            </a:pPr>
            <a:r>
              <a:rPr lang="en"/>
              <a:t>Show your reasoning.</a:t>
            </a:r>
            <a:endParaRPr/>
          </a:p>
          <a:p>
            <a:pPr indent="-355600" lvl="1" marL="914400" rtl="0" algn="l">
              <a:lnSpc>
                <a:spcPct val="100000"/>
              </a:lnSpc>
              <a:spcBef>
                <a:spcPts val="1000"/>
              </a:spcBef>
              <a:spcAft>
                <a:spcPts val="0"/>
              </a:spcAft>
              <a:buSzPts val="2000"/>
              <a:buAutoNum type="alphaLcPeriod"/>
            </a:pPr>
            <a:r>
              <a:rPr lang="en"/>
              <a:t>Suppose someone was unconvinced by your solution. Find another way (besides the steps you already took) to show your solution is correct.</a:t>
            </a:r>
            <a:endParaRPr/>
          </a:p>
        </p:txBody>
      </p:sp>
      <p:pic>
        <p:nvPicPr>
          <p:cNvPr descr="Graphic of pumpkin being launched off a catapult " id="262" name="Google Shape;262;p33" title="ChatGPT_Image_Nov_11__2025__05_30_39_PM-removebg-preview.png"/>
          <p:cNvPicPr preferRelativeResize="0"/>
          <p:nvPr/>
        </p:nvPicPr>
        <p:blipFill>
          <a:blip r:embed="rId4">
            <a:alphaModFix/>
          </a:blip>
          <a:stretch>
            <a:fillRect/>
          </a:stretch>
        </p:blipFill>
        <p:spPr>
          <a:xfrm>
            <a:off x="7516050" y="1160313"/>
            <a:ext cx="1485175" cy="1485175"/>
          </a:xfrm>
          <a:prstGeom prst="rect">
            <a:avLst/>
          </a:prstGeom>
          <a:noFill/>
          <a:ln>
            <a:noFill/>
          </a:ln>
        </p:spPr>
      </p:pic>
      <p:sp>
        <p:nvSpPr>
          <p:cNvPr id="263" name="Google Shape;263;p33"/>
          <p:cNvSpPr txBox="1"/>
          <p:nvPr>
            <p:ph idx="12" type="sldNum"/>
          </p:nvPr>
        </p:nvSpPr>
        <p:spPr>
          <a:xfrm>
            <a:off x="8283608" y="47652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64" name="Google Shape;264;p33"/>
          <p:cNvSpPr txBox="1"/>
          <p:nvPr>
            <p:ph idx="3" type="sldNum"/>
          </p:nvPr>
        </p:nvSpPr>
        <p:spPr>
          <a:xfrm>
            <a:off x="311700" y="47652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9.7.3 Different Methods of Checking Solutions of Quadratic Equations</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68" name="Shape 268"/>
        <p:cNvGrpSpPr/>
        <p:nvPr/>
      </p:nvGrpSpPr>
      <p:grpSpPr>
        <a:xfrm>
          <a:off x="0" y="0"/>
          <a:ext cx="0" cy="0"/>
          <a:chOff x="0" y="0"/>
          <a:chExt cx="0" cy="0"/>
        </a:xfrm>
      </p:grpSpPr>
      <p:sp>
        <p:nvSpPr>
          <p:cNvPr id="269" name="Google Shape;269;p34"/>
          <p:cNvSpPr txBox="1"/>
          <p:nvPr>
            <p:ph type="title"/>
          </p:nvPr>
        </p:nvSpPr>
        <p:spPr>
          <a:xfrm>
            <a:off x="311700" y="137160"/>
            <a:ext cx="8520600" cy="8634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 | Part 2</a:t>
            </a:r>
            <a:endParaRPr b="0" sz="1400">
              <a:solidFill>
                <a:srgbClr val="666666"/>
              </a:solidFill>
            </a:endParaRPr>
          </a:p>
          <a:p>
            <a:pPr indent="0" lvl="0" marL="0" rtl="0" algn="l">
              <a:spcBef>
                <a:spcPts val="0"/>
              </a:spcBef>
              <a:spcAft>
                <a:spcPts val="0"/>
              </a:spcAft>
              <a:buClr>
                <a:schemeClr val="dk1"/>
              </a:buClr>
              <a:buSzPts val="1100"/>
              <a:buFont typeface="Arial"/>
              <a:buNone/>
            </a:pPr>
            <a:r>
              <a:rPr lang="en"/>
              <a:t>Ways to Check Solutions ☑️</a:t>
            </a:r>
            <a:endParaRPr>
              <a:solidFill>
                <a:srgbClr val="005047"/>
              </a:solidFill>
            </a:endParaRPr>
          </a:p>
        </p:txBody>
      </p:sp>
      <p:sp>
        <p:nvSpPr>
          <p:cNvPr id="270" name="Google Shape;270;p34"/>
          <p:cNvSpPr txBox="1"/>
          <p:nvPr>
            <p:ph idx="1" type="body"/>
          </p:nvPr>
        </p:nvSpPr>
        <p:spPr>
          <a:xfrm>
            <a:off x="310900" y="1014984"/>
            <a:ext cx="5852400" cy="3321000"/>
          </a:xfrm>
          <a:prstGeom prst="rect">
            <a:avLst/>
          </a:prstGeom>
        </p:spPr>
        <p:txBody>
          <a:bodyPr anchorCtr="0" anchor="t" bIns="91425" lIns="91425" spcFirstLastPara="1" rIns="91425" wrap="square" tIns="91425">
            <a:noAutofit/>
          </a:bodyPr>
          <a:lstStyle/>
          <a:p>
            <a:pPr indent="-355600" lvl="0" marL="457200" rtl="0" algn="l">
              <a:lnSpc>
                <a:spcPct val="100000"/>
              </a:lnSpc>
              <a:spcBef>
                <a:spcPts val="0"/>
              </a:spcBef>
              <a:spcAft>
                <a:spcPts val="0"/>
              </a:spcAft>
              <a:buSzPts val="2000"/>
              <a:buAutoNum type="arabicPeriod" startAt="2"/>
            </a:pPr>
            <a:r>
              <a:rPr lang="en" sz="2000"/>
              <a:t>The equation </a:t>
            </a:r>
            <a:r>
              <a:rPr i="1" lang="en" sz="2000">
                <a:latin typeface="Times New Roman"/>
                <a:ea typeface="Times New Roman"/>
                <a:cs typeface="Times New Roman"/>
                <a:sym typeface="Times New Roman"/>
              </a:rPr>
              <a:t>r</a:t>
            </a:r>
            <a:r>
              <a:rPr lang="en" sz="2000"/>
              <a:t>(</a:t>
            </a:r>
            <a:r>
              <a:rPr i="1" lang="en" sz="2000">
                <a:latin typeface="Times New Roman"/>
                <a:ea typeface="Times New Roman"/>
                <a:cs typeface="Times New Roman"/>
                <a:sym typeface="Times New Roman"/>
              </a:rPr>
              <a:t>p</a:t>
            </a:r>
            <a:r>
              <a:rPr lang="en" sz="2000"/>
              <a:t>) = 80</a:t>
            </a:r>
            <a:r>
              <a:rPr i="1" lang="en" sz="2000">
                <a:latin typeface="Times New Roman"/>
                <a:ea typeface="Times New Roman"/>
                <a:cs typeface="Times New Roman"/>
                <a:sym typeface="Times New Roman"/>
              </a:rPr>
              <a:t>p </a:t>
            </a:r>
            <a:r>
              <a:rPr lang="en" sz="2000"/>
              <a:t>− </a:t>
            </a:r>
            <a:r>
              <a:rPr i="1" lang="en" sz="2000">
                <a:latin typeface="Times New Roman"/>
                <a:ea typeface="Times New Roman"/>
                <a:cs typeface="Times New Roman"/>
                <a:sym typeface="Times New Roman"/>
              </a:rPr>
              <a:t>p</a:t>
            </a:r>
            <a:r>
              <a:rPr baseline="30000" lang="en" sz="2000"/>
              <a:t>2</a:t>
            </a:r>
            <a:r>
              <a:rPr lang="en" sz="2000"/>
              <a:t> models the revenue a band expects to collect as a function of the price of one concert ticket. Ticket prices and revenues are in dollars.</a:t>
            </a:r>
            <a:endParaRPr sz="2000"/>
          </a:p>
          <a:p>
            <a:pPr indent="0" lvl="0" marL="457200" rtl="0" algn="l">
              <a:lnSpc>
                <a:spcPct val="100000"/>
              </a:lnSpc>
              <a:spcBef>
                <a:spcPts val="1000"/>
              </a:spcBef>
              <a:spcAft>
                <a:spcPts val="0"/>
              </a:spcAft>
              <a:buNone/>
            </a:pPr>
            <a:r>
              <a:rPr lang="en" sz="2000"/>
              <a:t>A band member says that a ticket price of either $15.50 or $74.50 would generate approximately $1000 in revenue. </a:t>
            </a:r>
            <a:endParaRPr sz="2000"/>
          </a:p>
          <a:p>
            <a:pPr indent="0" lvl="0" marL="457200" rtl="0" algn="l">
              <a:lnSpc>
                <a:spcPct val="100000"/>
              </a:lnSpc>
              <a:spcBef>
                <a:spcPts val="1000"/>
              </a:spcBef>
              <a:spcAft>
                <a:spcPts val="1000"/>
              </a:spcAft>
              <a:buNone/>
            </a:pPr>
            <a:r>
              <a:rPr lang="en" sz="2000"/>
              <a:t>Do you agree? Show your reasoning.</a:t>
            </a:r>
            <a:endParaRPr/>
          </a:p>
        </p:txBody>
      </p:sp>
      <p:pic>
        <p:nvPicPr>
          <p:cNvPr descr="Graphic of concern ticket" id="271" name="Google Shape;271;p34" title="ChatGPT Image Aug 16, 2025, 05_12_52 PM.png"/>
          <p:cNvPicPr preferRelativeResize="0"/>
          <p:nvPr/>
        </p:nvPicPr>
        <p:blipFill>
          <a:blip r:embed="rId4">
            <a:alphaModFix/>
          </a:blip>
          <a:stretch>
            <a:fillRect/>
          </a:stretch>
        </p:blipFill>
        <p:spPr>
          <a:xfrm>
            <a:off x="6258350" y="1011408"/>
            <a:ext cx="2573949" cy="2573949"/>
          </a:xfrm>
          <a:prstGeom prst="rect">
            <a:avLst/>
          </a:prstGeom>
          <a:noFill/>
          <a:ln>
            <a:noFill/>
          </a:ln>
        </p:spPr>
      </p:pic>
      <p:sp>
        <p:nvSpPr>
          <p:cNvPr id="272" name="Google Shape;272;p3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73" name="Google Shape;273;p34"/>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9.7.3 Different Methods of Checking Solutions of Quadratic Equations</a:t>
            </a:r>
            <a:endParaRPr/>
          </a:p>
        </p:txBody>
      </p:sp>
      <p:sp>
        <p:nvSpPr>
          <p:cNvPr descr="An icon on the side reads &quot;Are you ready for more?&quot; and links to a slide that provides more challenging content " id="274" name="Google Shape;274;p34" title="Are you ready for more? icon">
            <a:hlinkClick action="ppaction://hlinksldjump" r:id="rId5"/>
          </p:cNvPr>
          <p:cNvSpPr/>
          <p:nvPr/>
        </p:nvSpPr>
        <p:spPr>
          <a:xfrm>
            <a:off x="6700375" y="3697625"/>
            <a:ext cx="1689900" cy="1072800"/>
          </a:xfrm>
          <a:prstGeom prst="star16">
            <a:avLst>
              <a:gd fmla="val 42655"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Are you ready for more?</a:t>
            </a:r>
            <a:endParaRPr b="1" sz="1500">
              <a:latin typeface="Calibri"/>
              <a:ea typeface="Calibri"/>
              <a:cs typeface="Calibri"/>
              <a:sym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78" name="Shape 278"/>
        <p:cNvGrpSpPr/>
        <p:nvPr/>
      </p:nvGrpSpPr>
      <p:grpSpPr>
        <a:xfrm>
          <a:off x="0" y="0"/>
          <a:ext cx="0" cy="0"/>
          <a:chOff x="0" y="0"/>
          <a:chExt cx="0" cy="0"/>
        </a:xfrm>
      </p:grpSpPr>
      <p:sp>
        <p:nvSpPr>
          <p:cNvPr id="279" name="Google Shape;279;p35"/>
          <p:cNvSpPr txBox="1"/>
          <p:nvPr>
            <p:ph type="title"/>
          </p:nvPr>
        </p:nvSpPr>
        <p:spPr>
          <a:xfrm>
            <a:off x="311700" y="137160"/>
            <a:ext cx="8520600" cy="3657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 | Video</a:t>
            </a:r>
            <a:endParaRPr/>
          </a:p>
        </p:txBody>
      </p:sp>
      <p:sp>
        <p:nvSpPr>
          <p:cNvPr id="280" name="Google Shape;280;p35"/>
          <p:cNvSpPr txBox="1"/>
          <p:nvPr>
            <p:ph idx="1" type="body"/>
          </p:nvPr>
        </p:nvSpPr>
        <p:spPr>
          <a:xfrm>
            <a:off x="311700" y="457200"/>
            <a:ext cx="8520600" cy="605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u="sng">
                <a:solidFill>
                  <a:schemeClr val="hlink"/>
                </a:solidFill>
                <a:hlinkClick r:id="rId4"/>
              </a:rPr>
              <a:t>Explaining Solutions to Quadratic Situations</a:t>
            </a:r>
            <a:endParaRPr/>
          </a:p>
        </p:txBody>
      </p:sp>
      <p:pic>
        <p:nvPicPr>
          <p:cNvPr descr="This Algebra 1 curriculum has been developed by Rice University's OpenStax through the Rice Algebra Initiative for Success and Equity (RAISE). Learn more at https://openstax.org/k12/algebra.&#10;&#10;#Algebra #HighSchool #SolvingQuadraticEquations #Quadratic #EquationScience #Realworld #WorkedExample #Annotations #Algebraic #Graph" id="281" name="Google Shape;281;p35" title="Explaining Solutions to Quadratic Situations">
            <a:hlinkClick r:id="rId5"/>
          </p:cNvPr>
          <p:cNvPicPr preferRelativeResize="0"/>
          <p:nvPr/>
        </p:nvPicPr>
        <p:blipFill>
          <a:blip r:embed="rId6">
            <a:alphaModFix/>
          </a:blip>
          <a:stretch>
            <a:fillRect/>
          </a:stretch>
        </p:blipFill>
        <p:spPr>
          <a:xfrm>
            <a:off x="1691640" y="1161288"/>
            <a:ext cx="5760720" cy="3200400"/>
          </a:xfrm>
          <a:prstGeom prst="rect">
            <a:avLst/>
          </a:prstGeom>
          <a:noFill/>
          <a:ln>
            <a:noFill/>
          </a:ln>
        </p:spPr>
      </p:pic>
      <p:sp>
        <p:nvSpPr>
          <p:cNvPr id="282" name="Google Shape;282;p3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83" name="Google Shape;283;p35"/>
          <p:cNvSpPr txBox="1"/>
          <p:nvPr>
            <p:ph idx="2" type="sldNum"/>
          </p:nvPr>
        </p:nvSpPr>
        <p:spPr>
          <a:xfrm>
            <a:off x="311700" y="4650950"/>
            <a:ext cx="7971900" cy="354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9.7.3 Different Methods of Checking Solutions of Quadratic Equations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1"/>
                                        </p:tgtEl>
                                        <p:attrNameLst>
                                          <p:attrName>style.visibility</p:attrName>
                                        </p:attrNameLst>
                                      </p:cBhvr>
                                      <p:to>
                                        <p:strVal val="visible"/>
                                      </p:to>
                                    </p:set>
                                    <p:animEffect filter="fade" transition="in">
                                      <p:cBhvr>
                                        <p:cTn dur="1000"/>
                                        <p:tgtEl>
                                          <p:spTgt spid="28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87" name="Shape 287"/>
        <p:cNvGrpSpPr/>
        <p:nvPr/>
      </p:nvGrpSpPr>
      <p:grpSpPr>
        <a:xfrm>
          <a:off x="0" y="0"/>
          <a:ext cx="0" cy="0"/>
          <a:chOff x="0" y="0"/>
          <a:chExt cx="0" cy="0"/>
        </a:xfrm>
      </p:grpSpPr>
      <p:pic>
        <p:nvPicPr>
          <p:cNvPr descr="Icon indicating the slide contains a support for gifted students by providing a challenge that increases the depth or complexity of the material" id="288" name="Google Shape;288;p36" title="extending your thinking-1.png"/>
          <p:cNvPicPr preferRelativeResize="0"/>
          <p:nvPr/>
        </p:nvPicPr>
        <p:blipFill>
          <a:blip r:embed="rId3">
            <a:alphaModFix/>
          </a:blip>
          <a:stretch>
            <a:fillRect/>
          </a:stretch>
        </p:blipFill>
        <p:spPr>
          <a:xfrm>
            <a:off x="8478301" y="142926"/>
            <a:ext cx="354000" cy="354000"/>
          </a:xfrm>
          <a:prstGeom prst="rect">
            <a:avLst/>
          </a:prstGeom>
          <a:noFill/>
          <a:ln>
            <a:noFill/>
          </a:ln>
        </p:spPr>
      </p:pic>
      <p:sp>
        <p:nvSpPr>
          <p:cNvPr id="289" name="Google Shape;289;p36"/>
          <p:cNvSpPr txBox="1"/>
          <p:nvPr>
            <p:ph type="title"/>
          </p:nvPr>
        </p:nvSpPr>
        <p:spPr>
          <a:xfrm>
            <a:off x="311700" y="137160"/>
            <a:ext cx="8520600" cy="8943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a:t>
            </a:r>
            <a:endParaRPr b="0" sz="1400">
              <a:solidFill>
                <a:srgbClr val="666666"/>
              </a:solidFill>
            </a:endParaRPr>
          </a:p>
          <a:p>
            <a:pPr indent="0" lvl="0" marL="0" rtl="0" algn="l">
              <a:spcBef>
                <a:spcPts val="0"/>
              </a:spcBef>
              <a:spcAft>
                <a:spcPts val="0"/>
              </a:spcAft>
              <a:buNone/>
            </a:pPr>
            <a:r>
              <a:rPr lang="en" sz="3000"/>
              <a:t>Extending Your Thinking</a:t>
            </a:r>
            <a:endParaRPr/>
          </a:p>
        </p:txBody>
      </p:sp>
      <p:sp>
        <p:nvSpPr>
          <p:cNvPr id="290" name="Google Shape;290;p36"/>
          <p:cNvSpPr txBox="1"/>
          <p:nvPr>
            <p:ph idx="1" type="body"/>
          </p:nvPr>
        </p:nvSpPr>
        <p:spPr>
          <a:xfrm>
            <a:off x="311700" y="960125"/>
            <a:ext cx="8649600" cy="3640500"/>
          </a:xfrm>
          <a:prstGeom prst="rect">
            <a:avLst/>
          </a:prstGeom>
        </p:spPr>
        <p:txBody>
          <a:bodyPr anchorCtr="0" anchor="t" bIns="91425" lIns="91425" spcFirstLastPara="1" rIns="91425" wrap="square" tIns="91425">
            <a:noAutofit/>
          </a:bodyPr>
          <a:lstStyle/>
          <a:p>
            <a:pPr indent="-355600" lvl="0" marL="457200" rtl="0" algn="l">
              <a:spcBef>
                <a:spcPts val="0"/>
              </a:spcBef>
              <a:spcAft>
                <a:spcPts val="0"/>
              </a:spcAft>
              <a:buSzPts val="2000"/>
              <a:buAutoNum type="arabicPeriod"/>
            </a:pPr>
            <a:r>
              <a:rPr lang="en" sz="2000"/>
              <a:t>Function </a:t>
            </a:r>
            <a:r>
              <a:rPr i="1" lang="en" sz="2000">
                <a:latin typeface="Times New Roman"/>
                <a:ea typeface="Times New Roman"/>
                <a:cs typeface="Times New Roman"/>
                <a:sym typeface="Times New Roman"/>
              </a:rPr>
              <a:t>g</a:t>
            </a:r>
            <a:r>
              <a:rPr lang="en" sz="2000"/>
              <a:t> is defined by the equation </a:t>
            </a:r>
            <a:r>
              <a:rPr i="1" lang="en" sz="2000">
                <a:latin typeface="Times New Roman"/>
                <a:ea typeface="Times New Roman"/>
                <a:cs typeface="Times New Roman"/>
                <a:sym typeface="Times New Roman"/>
              </a:rPr>
              <a:t>g</a:t>
            </a:r>
            <a:r>
              <a:rPr lang="en" sz="2000"/>
              <a:t>(</a:t>
            </a:r>
            <a:r>
              <a:rPr i="1" lang="en" sz="2000">
                <a:latin typeface="Times New Roman"/>
                <a:ea typeface="Times New Roman"/>
                <a:cs typeface="Times New Roman"/>
                <a:sym typeface="Times New Roman"/>
              </a:rPr>
              <a:t>t</a:t>
            </a:r>
            <a:r>
              <a:rPr lang="en" sz="2000"/>
              <a:t>) = 2 + 30</a:t>
            </a:r>
            <a:r>
              <a:rPr i="1" lang="en" sz="2000">
                <a:latin typeface="Times New Roman"/>
                <a:ea typeface="Times New Roman"/>
                <a:cs typeface="Times New Roman"/>
                <a:sym typeface="Times New Roman"/>
              </a:rPr>
              <a:t>t </a:t>
            </a:r>
            <a:r>
              <a:rPr lang="en" sz="2000"/>
              <a:t>− 5</a:t>
            </a:r>
            <a:r>
              <a:rPr i="1" lang="en" sz="2000">
                <a:latin typeface="Times New Roman"/>
                <a:ea typeface="Times New Roman"/>
                <a:cs typeface="Times New Roman"/>
                <a:sym typeface="Times New Roman"/>
              </a:rPr>
              <a:t>t</a:t>
            </a:r>
            <a:r>
              <a:rPr baseline="30000" lang="en" sz="2000"/>
              <a:t>2 </a:t>
            </a:r>
            <a:r>
              <a:rPr lang="en" sz="2000"/>
              <a:t>− 47. Its graph opens downward.</a:t>
            </a:r>
            <a:endParaRPr sz="2000"/>
          </a:p>
          <a:p>
            <a:pPr indent="-355600" lvl="1" marL="914400" rtl="0" algn="l">
              <a:spcBef>
                <a:spcPts val="0"/>
              </a:spcBef>
              <a:spcAft>
                <a:spcPts val="0"/>
              </a:spcAft>
              <a:buSzPts val="2000"/>
              <a:buAutoNum type="alphaLcPeriod"/>
            </a:pPr>
            <a:r>
              <a:rPr lang="en" sz="1800"/>
              <a:t>Find the zeros of function </a:t>
            </a:r>
            <a:r>
              <a:rPr i="1" lang="en">
                <a:latin typeface="Times New Roman"/>
                <a:ea typeface="Times New Roman"/>
                <a:cs typeface="Times New Roman"/>
                <a:sym typeface="Times New Roman"/>
              </a:rPr>
              <a:t>g</a:t>
            </a:r>
            <a:r>
              <a:rPr lang="en" sz="1800"/>
              <a:t> without graphing.</a:t>
            </a:r>
            <a:endParaRPr sz="1800"/>
          </a:p>
          <a:p>
            <a:pPr indent="-342900" lvl="1" marL="914400" rtl="0" algn="l">
              <a:spcBef>
                <a:spcPts val="0"/>
              </a:spcBef>
              <a:spcAft>
                <a:spcPts val="0"/>
              </a:spcAft>
              <a:buSzPts val="1800"/>
              <a:buAutoNum type="alphaLcPeriod"/>
            </a:pPr>
            <a:r>
              <a:rPr lang="en" sz="1800"/>
              <a:t>Show your reasoning.</a:t>
            </a:r>
            <a:endParaRPr sz="1800"/>
          </a:p>
          <a:p>
            <a:pPr indent="-355600" lvl="0" marL="457200" rtl="0" algn="l">
              <a:spcBef>
                <a:spcPts val="0"/>
              </a:spcBef>
              <a:spcAft>
                <a:spcPts val="0"/>
              </a:spcAft>
              <a:buSzPts val="2000"/>
              <a:buAutoNum type="arabicPeriod"/>
            </a:pPr>
            <a:r>
              <a:rPr lang="en" sz="2000"/>
              <a:t>Explain or show how the zeros you found can tell us the vertex of the graph of </a:t>
            </a:r>
            <a:r>
              <a:rPr i="1" lang="en" sz="2000">
                <a:latin typeface="Times New Roman"/>
                <a:ea typeface="Times New Roman"/>
                <a:cs typeface="Times New Roman"/>
                <a:sym typeface="Times New Roman"/>
              </a:rPr>
              <a:t>g</a:t>
            </a:r>
            <a:r>
              <a:rPr lang="en" sz="2000"/>
              <a:t>.</a:t>
            </a:r>
            <a:endParaRPr sz="2000"/>
          </a:p>
          <a:p>
            <a:pPr indent="-355600" lvl="0" marL="457200" rtl="0" algn="l">
              <a:spcBef>
                <a:spcPts val="0"/>
              </a:spcBef>
              <a:spcAft>
                <a:spcPts val="0"/>
              </a:spcAft>
              <a:buSzPts val="2000"/>
              <a:buAutoNum type="arabicPeriod"/>
            </a:pPr>
            <a:r>
              <a:rPr lang="en" sz="2000"/>
              <a:t>Recall that </a:t>
            </a:r>
            <a:r>
              <a:rPr i="1" lang="en" sz="2000">
                <a:latin typeface="Times New Roman"/>
                <a:ea typeface="Times New Roman"/>
                <a:cs typeface="Times New Roman"/>
                <a:sym typeface="Times New Roman"/>
              </a:rPr>
              <a:t>g</a:t>
            </a:r>
            <a:r>
              <a:rPr lang="en" sz="2000"/>
              <a:t>(</a:t>
            </a:r>
            <a:r>
              <a:rPr i="1" lang="en" sz="2000">
                <a:latin typeface="Times New Roman"/>
                <a:ea typeface="Times New Roman"/>
                <a:cs typeface="Times New Roman"/>
                <a:sym typeface="Times New Roman"/>
              </a:rPr>
              <a:t>t</a:t>
            </a:r>
            <a:r>
              <a:rPr lang="en" sz="2000"/>
              <a:t>) = 2 + 30</a:t>
            </a:r>
            <a:r>
              <a:rPr i="1" lang="en" sz="2000">
                <a:latin typeface="Times New Roman"/>
                <a:ea typeface="Times New Roman"/>
                <a:cs typeface="Times New Roman"/>
                <a:sym typeface="Times New Roman"/>
              </a:rPr>
              <a:t>t </a:t>
            </a:r>
            <a:r>
              <a:rPr lang="en" sz="2000"/>
              <a:t>− 5</a:t>
            </a:r>
            <a:r>
              <a:rPr i="1" lang="en" sz="2000">
                <a:latin typeface="Times New Roman"/>
                <a:ea typeface="Times New Roman"/>
                <a:cs typeface="Times New Roman"/>
                <a:sym typeface="Times New Roman"/>
              </a:rPr>
              <a:t>t</a:t>
            </a:r>
            <a:r>
              <a:rPr baseline="30000" lang="en" sz="2000"/>
              <a:t>2 </a:t>
            </a:r>
            <a:r>
              <a:rPr lang="en" sz="2000"/>
              <a:t>− 47 </a:t>
            </a:r>
            <a:r>
              <a:rPr lang="en" sz="2000"/>
              <a:t>and </a:t>
            </a:r>
            <a:r>
              <a:rPr i="1" lang="en" sz="2000">
                <a:latin typeface="Times New Roman"/>
                <a:ea typeface="Times New Roman"/>
                <a:cs typeface="Times New Roman"/>
                <a:sym typeface="Times New Roman"/>
              </a:rPr>
              <a:t>h</a:t>
            </a:r>
            <a:r>
              <a:rPr lang="en" sz="2000"/>
              <a:t>(</a:t>
            </a:r>
            <a:r>
              <a:rPr i="1" lang="en" sz="2000">
                <a:latin typeface="Times New Roman"/>
                <a:ea typeface="Times New Roman"/>
                <a:cs typeface="Times New Roman"/>
                <a:sym typeface="Times New Roman"/>
              </a:rPr>
              <a:t>t</a:t>
            </a:r>
            <a:r>
              <a:rPr lang="en" sz="2000"/>
              <a:t>) = 2 + 30</a:t>
            </a:r>
            <a:r>
              <a:rPr i="1" lang="en" sz="2000">
                <a:latin typeface="Times New Roman"/>
                <a:ea typeface="Times New Roman"/>
                <a:cs typeface="Times New Roman"/>
                <a:sym typeface="Times New Roman"/>
              </a:rPr>
              <a:t>t </a:t>
            </a:r>
            <a:r>
              <a:rPr lang="en" sz="2000"/>
              <a:t>− 5</a:t>
            </a:r>
            <a:r>
              <a:rPr i="1" lang="en" sz="2000">
                <a:latin typeface="Times New Roman"/>
                <a:ea typeface="Times New Roman"/>
                <a:cs typeface="Times New Roman"/>
                <a:sym typeface="Times New Roman"/>
              </a:rPr>
              <a:t>t</a:t>
            </a:r>
            <a:r>
              <a:rPr baseline="30000" lang="en" sz="2000"/>
              <a:t>2</a:t>
            </a:r>
            <a:r>
              <a:rPr lang="en" sz="2000"/>
              <a:t>. Examine these functions </a:t>
            </a:r>
            <a:r>
              <a:rPr i="1" lang="en" sz="2000">
                <a:latin typeface="Times New Roman"/>
                <a:ea typeface="Times New Roman"/>
                <a:cs typeface="Times New Roman"/>
                <a:sym typeface="Times New Roman"/>
              </a:rPr>
              <a:t>g</a:t>
            </a:r>
            <a:r>
              <a:rPr lang="en" sz="2000"/>
              <a:t> and </a:t>
            </a:r>
            <a:r>
              <a:rPr i="1" lang="en" sz="2000">
                <a:latin typeface="Times New Roman"/>
                <a:ea typeface="Times New Roman"/>
                <a:cs typeface="Times New Roman"/>
                <a:sym typeface="Times New Roman"/>
              </a:rPr>
              <a:t>h.</a:t>
            </a:r>
            <a:r>
              <a:rPr lang="en" sz="2000"/>
              <a:t> (which defined the height of the pumpkin). Explain how the maximum of function </a:t>
            </a:r>
            <a:r>
              <a:rPr i="1" lang="en" sz="2000">
                <a:latin typeface="Times New Roman"/>
                <a:ea typeface="Times New Roman"/>
                <a:cs typeface="Times New Roman"/>
                <a:sym typeface="Times New Roman"/>
              </a:rPr>
              <a:t>h</a:t>
            </a:r>
            <a:r>
              <a:rPr lang="en" sz="2000"/>
              <a:t>, once we know it, can tell us the maximum of </a:t>
            </a:r>
            <a:r>
              <a:rPr i="1" lang="en" sz="2000">
                <a:latin typeface="Times New Roman"/>
                <a:ea typeface="Times New Roman"/>
                <a:cs typeface="Times New Roman"/>
                <a:sym typeface="Times New Roman"/>
              </a:rPr>
              <a:t>g</a:t>
            </a:r>
            <a:r>
              <a:rPr lang="en" sz="2000"/>
              <a:t>.</a:t>
            </a:r>
            <a:endParaRPr sz="2000"/>
          </a:p>
        </p:txBody>
      </p:sp>
      <p:sp>
        <p:nvSpPr>
          <p:cNvPr id="291" name="Google Shape;291;p3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92" name="Google Shape;292;p36"/>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9.7.3 Different Methods of Checking Solutions of Quadratic Equations</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96" name="Shape 296"/>
        <p:cNvGrpSpPr/>
        <p:nvPr/>
      </p:nvGrpSpPr>
      <p:grpSpPr>
        <a:xfrm>
          <a:off x="0" y="0"/>
          <a:ext cx="0" cy="0"/>
          <a:chOff x="0" y="0"/>
          <a:chExt cx="0" cy="0"/>
        </a:xfrm>
      </p:grpSpPr>
      <p:pic>
        <p:nvPicPr>
          <p:cNvPr descr="Icon indicating the slide contains a check for understanding question for students " id="297" name="Google Shape;297;p37" title="self-checl-1.png"/>
          <p:cNvPicPr preferRelativeResize="0"/>
          <p:nvPr/>
        </p:nvPicPr>
        <p:blipFill>
          <a:blip r:embed="rId4">
            <a:alphaModFix/>
          </a:blip>
          <a:stretch>
            <a:fillRect/>
          </a:stretch>
        </p:blipFill>
        <p:spPr>
          <a:xfrm>
            <a:off x="8686800" y="137160"/>
            <a:ext cx="274320" cy="274320"/>
          </a:xfrm>
          <a:prstGeom prst="rect">
            <a:avLst/>
          </a:prstGeom>
          <a:noFill/>
          <a:ln>
            <a:noFill/>
          </a:ln>
        </p:spPr>
      </p:pic>
      <p:sp>
        <p:nvSpPr>
          <p:cNvPr id="298" name="Google Shape;298;p37"/>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b="0" lang="en" sz="1400">
                <a:solidFill>
                  <a:srgbClr val="666666"/>
                </a:solidFill>
              </a:rPr>
              <a:t>Learning Activity B</a:t>
            </a:r>
            <a:endParaRPr b="0" sz="1400">
              <a:solidFill>
                <a:srgbClr val="666666"/>
              </a:solidFill>
            </a:endParaRPr>
          </a:p>
          <a:p>
            <a:pPr indent="0" lvl="0" marL="0" rtl="0" algn="ctr">
              <a:spcBef>
                <a:spcPts val="0"/>
              </a:spcBef>
              <a:spcAft>
                <a:spcPts val="0"/>
              </a:spcAft>
              <a:buNone/>
            </a:pPr>
            <a:r>
              <a:rPr lang="en"/>
              <a:t>Self Check</a:t>
            </a:r>
            <a:endParaRPr>
              <a:solidFill>
                <a:srgbClr val="005047"/>
              </a:solidFill>
            </a:endParaRPr>
          </a:p>
        </p:txBody>
      </p:sp>
      <p:sp>
        <p:nvSpPr>
          <p:cNvPr id="299" name="Google Shape;299;p37"/>
          <p:cNvSpPr txBox="1"/>
          <p:nvPr>
            <p:ph idx="1" type="body"/>
          </p:nvPr>
        </p:nvSpPr>
        <p:spPr>
          <a:xfrm>
            <a:off x="311700" y="959075"/>
            <a:ext cx="8590200" cy="11649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1800"/>
              <a:t>The equation </a:t>
            </a:r>
            <a:r>
              <a:rPr i="1" lang="en" sz="1800">
                <a:latin typeface="Times New Roman"/>
                <a:ea typeface="Times New Roman"/>
                <a:cs typeface="Times New Roman"/>
                <a:sym typeface="Times New Roman"/>
              </a:rPr>
              <a:t>g</a:t>
            </a:r>
            <a:r>
              <a:rPr lang="en" sz="1800"/>
              <a:t>(</a:t>
            </a:r>
            <a:r>
              <a:rPr i="1" lang="en" sz="1800">
                <a:latin typeface="Times New Roman"/>
                <a:ea typeface="Times New Roman"/>
                <a:cs typeface="Times New Roman"/>
                <a:sym typeface="Times New Roman"/>
              </a:rPr>
              <a:t>t</a:t>
            </a:r>
            <a:r>
              <a:rPr lang="en" sz="1800"/>
              <a:t>) = 2 + 23.7</a:t>
            </a:r>
            <a:r>
              <a:rPr i="1" lang="en" sz="1800">
                <a:latin typeface="Times New Roman"/>
                <a:ea typeface="Times New Roman"/>
                <a:cs typeface="Times New Roman"/>
                <a:sym typeface="Times New Roman"/>
              </a:rPr>
              <a:t>t </a:t>
            </a:r>
            <a:r>
              <a:rPr lang="en" sz="1800"/>
              <a:t>− 4.9</a:t>
            </a:r>
            <a:r>
              <a:rPr i="1" lang="en" sz="1800">
                <a:latin typeface="Times New Roman"/>
                <a:ea typeface="Times New Roman"/>
                <a:cs typeface="Times New Roman"/>
                <a:sym typeface="Times New Roman"/>
              </a:rPr>
              <a:t>t</a:t>
            </a:r>
            <a:r>
              <a:rPr baseline="30000" lang="en" sz="1800"/>
              <a:t>2</a:t>
            </a:r>
            <a:r>
              <a:rPr lang="en" sz="1800"/>
              <a:t> models the height, in meters, of a pumpkin </a:t>
            </a:r>
            <a:r>
              <a:rPr i="1" lang="en" sz="1800">
                <a:latin typeface="Times New Roman"/>
                <a:ea typeface="Times New Roman"/>
                <a:cs typeface="Times New Roman"/>
                <a:sym typeface="Times New Roman"/>
              </a:rPr>
              <a:t>t</a:t>
            </a:r>
            <a:r>
              <a:rPr lang="en" sz="1800"/>
              <a:t> seconds after it has been launched from a catapult. Which of the following substitutions into the quadratic formula is correct to find the value of </a:t>
            </a:r>
            <a:r>
              <a:rPr i="1" lang="en" sz="1800">
                <a:latin typeface="Times New Roman"/>
                <a:ea typeface="Times New Roman"/>
                <a:cs typeface="Times New Roman"/>
                <a:sym typeface="Times New Roman"/>
              </a:rPr>
              <a:t>t</a:t>
            </a:r>
            <a:r>
              <a:rPr lang="en" sz="1800"/>
              <a:t> where the pumpkin hit the ground?</a:t>
            </a:r>
            <a:endParaRPr sz="2000"/>
          </a:p>
        </p:txBody>
      </p:sp>
      <p:pic>
        <p:nvPicPr>
          <p:cNvPr descr="4 multiple choice answers labeled a through d. Answer choice a states t equals 23.7 plus or minus the square root of 600.89 all over negative 9.8.&#10;Answer choice b states t equals negative 23.7 plus or minus the square root of 600.89 all over negative 9.8.&#10;Answer choice c states t equals negative 23.7 plus or minus the square root of 600.89 all over negative 4.9.&#10;Answer choice d states t equals negative 23.7 plus or minus the square root of 600.89 all over 4." id="300" name="Google Shape;300;p37" title="Screenshot 2026-02-17 at 11.23.38 AM.png"/>
          <p:cNvPicPr preferRelativeResize="0"/>
          <p:nvPr/>
        </p:nvPicPr>
        <p:blipFill>
          <a:blip r:embed="rId5">
            <a:alphaModFix/>
          </a:blip>
          <a:stretch>
            <a:fillRect/>
          </a:stretch>
        </p:blipFill>
        <p:spPr>
          <a:xfrm>
            <a:off x="4576675" y="1960250"/>
            <a:ext cx="2290849" cy="2701226"/>
          </a:xfrm>
          <a:prstGeom prst="rect">
            <a:avLst/>
          </a:prstGeom>
          <a:noFill/>
          <a:ln>
            <a:noFill/>
          </a:ln>
        </p:spPr>
      </p:pic>
      <p:pic>
        <p:nvPicPr>
          <p:cNvPr descr="Graphic of pumpkin being launched by a catapult" id="301" name="Google Shape;301;p37" title="ChatGPT_Image_Nov_11__2025__05_30_39_PM-removebg-preview.png"/>
          <p:cNvPicPr preferRelativeResize="0"/>
          <p:nvPr/>
        </p:nvPicPr>
        <p:blipFill>
          <a:blip r:embed="rId6">
            <a:alphaModFix/>
          </a:blip>
          <a:stretch>
            <a:fillRect/>
          </a:stretch>
        </p:blipFill>
        <p:spPr>
          <a:xfrm>
            <a:off x="1252275" y="2287300"/>
            <a:ext cx="2200450" cy="2200450"/>
          </a:xfrm>
          <a:prstGeom prst="rect">
            <a:avLst/>
          </a:prstGeom>
          <a:noFill/>
          <a:ln>
            <a:noFill/>
          </a:ln>
        </p:spPr>
      </p:pic>
      <p:sp>
        <p:nvSpPr>
          <p:cNvPr id="302" name="Google Shape;302;p3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303" name="Google Shape;303;p37"/>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9.7.3 Different Methods of Checking Solutions of Quadratic Equations</a:t>
            </a:r>
            <a:endParaRPr/>
          </a:p>
        </p:txBody>
      </p:sp>
      <p:sp>
        <p:nvSpPr>
          <p:cNvPr descr="An arrow icon reads &quot;Let's review!&quot; and links to a slide that reviews the content that was assessed in the self check question. " id="304" name="Google Shape;304;p37" title="Review icon">
            <a:hlinkClick action="ppaction://hlinkshowjump?jump=nextslide"/>
          </p:cNvPr>
          <p:cNvSpPr/>
          <p:nvPr/>
        </p:nvSpPr>
        <p:spPr>
          <a:xfrm>
            <a:off x="7240475" y="4295776"/>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08" name="Shape 308"/>
        <p:cNvGrpSpPr/>
        <p:nvPr/>
      </p:nvGrpSpPr>
      <p:grpSpPr>
        <a:xfrm>
          <a:off x="0" y="0"/>
          <a:ext cx="0" cy="0"/>
          <a:chOff x="0" y="0"/>
          <a:chExt cx="0" cy="0"/>
        </a:xfrm>
      </p:grpSpPr>
      <p:pic>
        <p:nvPicPr>
          <p:cNvPr descr="Icon indicating the slide contains a additional resources for students who struggled with the check for understanding (self check) question" id="309" name="Google Shape;309;p38" title="additional resource-1.png"/>
          <p:cNvPicPr preferRelativeResize="0"/>
          <p:nvPr/>
        </p:nvPicPr>
        <p:blipFill>
          <a:blip r:embed="rId3">
            <a:alphaModFix/>
          </a:blip>
          <a:stretch>
            <a:fillRect/>
          </a:stretch>
        </p:blipFill>
        <p:spPr>
          <a:xfrm>
            <a:off x="8420803" y="126598"/>
            <a:ext cx="353968" cy="354000"/>
          </a:xfrm>
          <a:prstGeom prst="rect">
            <a:avLst/>
          </a:prstGeom>
          <a:noFill/>
          <a:ln>
            <a:noFill/>
          </a:ln>
        </p:spPr>
      </p:pic>
      <p:sp>
        <p:nvSpPr>
          <p:cNvPr id="310" name="Google Shape;310;p38"/>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a:t>
            </a:r>
            <a:endParaRPr b="0" sz="1400">
              <a:solidFill>
                <a:srgbClr val="666666"/>
              </a:solidFill>
            </a:endParaRPr>
          </a:p>
          <a:p>
            <a:pPr indent="0" lvl="0" marL="0" rtl="0" algn="l">
              <a:spcBef>
                <a:spcPts val="0"/>
              </a:spcBef>
              <a:spcAft>
                <a:spcPts val="0"/>
              </a:spcAft>
              <a:buNone/>
            </a:pPr>
            <a:r>
              <a:rPr lang="en"/>
              <a:t>Self Check - </a:t>
            </a:r>
            <a:r>
              <a:rPr lang="en"/>
              <a:t>Review</a:t>
            </a:r>
            <a:endParaRPr/>
          </a:p>
        </p:txBody>
      </p:sp>
      <p:sp>
        <p:nvSpPr>
          <p:cNvPr id="311" name="Google Shape;311;p38"/>
          <p:cNvSpPr txBox="1"/>
          <p:nvPr>
            <p:ph idx="1" type="body"/>
          </p:nvPr>
        </p:nvSpPr>
        <p:spPr>
          <a:xfrm>
            <a:off x="311700" y="1029775"/>
            <a:ext cx="8463000" cy="8070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000"/>
              </a:spcAft>
              <a:buNone/>
            </a:pPr>
            <a:r>
              <a:rPr lang="en" sz="2100"/>
              <a:t>Here is an example of someone solving a quadratic equation that has no solutions:</a:t>
            </a:r>
            <a:endParaRPr sz="2100"/>
          </a:p>
        </p:txBody>
      </p:sp>
      <p:sp>
        <p:nvSpPr>
          <p:cNvPr id="312" name="Google Shape;312;p38"/>
          <p:cNvSpPr txBox="1"/>
          <p:nvPr/>
        </p:nvSpPr>
        <p:spPr>
          <a:xfrm>
            <a:off x="310900" y="1836625"/>
            <a:ext cx="8463000" cy="1906800"/>
          </a:xfrm>
          <a:prstGeom prst="rect">
            <a:avLst/>
          </a:prstGeom>
          <a:noFill/>
          <a:ln>
            <a:noFill/>
          </a:ln>
        </p:spPr>
        <p:txBody>
          <a:bodyPr anchorCtr="0" anchor="t" bIns="91425" lIns="91425" spcFirstLastPara="1" rIns="91425" wrap="square" tIns="91425">
            <a:noAutofit/>
          </a:bodyPr>
          <a:lstStyle/>
          <a:p>
            <a:pPr indent="-361950" lvl="0" marL="457200" rtl="0" algn="l">
              <a:spcBef>
                <a:spcPts val="0"/>
              </a:spcBef>
              <a:spcAft>
                <a:spcPts val="7500"/>
              </a:spcAft>
              <a:buClr>
                <a:schemeClr val="dk1"/>
              </a:buClr>
              <a:buSzPts val="2100"/>
              <a:buFont typeface="Noto Sans"/>
              <a:buAutoNum type="arabicPeriod"/>
            </a:pPr>
            <a:r>
              <a:rPr lang="en" sz="2100">
                <a:solidFill>
                  <a:schemeClr val="dk1"/>
                </a:solidFill>
                <a:latin typeface="Noto Sans"/>
                <a:ea typeface="Noto Sans"/>
                <a:cs typeface="Noto Sans"/>
                <a:sym typeface="Noto Sans"/>
              </a:rPr>
              <a:t>Study the example. At what </a:t>
            </a:r>
            <a:br>
              <a:rPr lang="en" sz="2100">
                <a:solidFill>
                  <a:schemeClr val="dk1"/>
                </a:solidFill>
                <a:latin typeface="Noto Sans"/>
                <a:ea typeface="Noto Sans"/>
                <a:cs typeface="Noto Sans"/>
                <a:sym typeface="Noto Sans"/>
              </a:rPr>
            </a:br>
            <a:r>
              <a:rPr lang="en" sz="2100">
                <a:solidFill>
                  <a:schemeClr val="dk1"/>
                </a:solidFill>
                <a:latin typeface="Noto Sans"/>
                <a:ea typeface="Noto Sans"/>
                <a:cs typeface="Noto Sans"/>
                <a:sym typeface="Noto Sans"/>
              </a:rPr>
              <a:t>point did you realize the </a:t>
            </a:r>
            <a:br>
              <a:rPr lang="en" sz="2100">
                <a:solidFill>
                  <a:schemeClr val="dk1"/>
                </a:solidFill>
                <a:latin typeface="Noto Sans"/>
                <a:ea typeface="Noto Sans"/>
                <a:cs typeface="Noto Sans"/>
                <a:sym typeface="Noto Sans"/>
              </a:rPr>
            </a:br>
            <a:r>
              <a:rPr lang="en" sz="2100">
                <a:solidFill>
                  <a:schemeClr val="dk1"/>
                </a:solidFill>
                <a:latin typeface="Noto Sans"/>
                <a:ea typeface="Noto Sans"/>
                <a:cs typeface="Noto Sans"/>
                <a:sym typeface="Noto Sans"/>
              </a:rPr>
              <a:t>equation had no solutions?</a:t>
            </a:r>
            <a:endParaRPr sz="2100">
              <a:solidFill>
                <a:schemeClr val="dk1"/>
              </a:solidFill>
              <a:latin typeface="Noto Sans"/>
              <a:ea typeface="Noto Sans"/>
              <a:cs typeface="Noto Sans"/>
              <a:sym typeface="Noto Sans"/>
            </a:endParaRPr>
          </a:p>
        </p:txBody>
      </p:sp>
      <p:sp>
        <p:nvSpPr>
          <p:cNvPr id="313" name="Google Shape;313;p38"/>
          <p:cNvSpPr txBox="1"/>
          <p:nvPr/>
        </p:nvSpPr>
        <p:spPr>
          <a:xfrm>
            <a:off x="4917225" y="1836625"/>
            <a:ext cx="3579000" cy="1792500"/>
          </a:xfrm>
          <a:prstGeom prst="rect">
            <a:avLst/>
          </a:prstGeom>
          <a:solidFill>
            <a:srgbClr val="F5F5F5"/>
          </a:solidFill>
          <a:ln cap="flat" cmpd="sng" w="19050">
            <a:solidFill>
              <a:srgbClr val="D9D9D9"/>
            </a:solidFill>
            <a:prstDash val="solid"/>
            <a:round/>
            <a:headEnd len="sm" w="sm" type="none"/>
            <a:tailEnd len="sm" w="sm" type="none"/>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2200">
                <a:latin typeface="Noto Sans"/>
                <a:ea typeface="Noto Sans"/>
                <a:cs typeface="Noto Sans"/>
                <a:sym typeface="Noto Sans"/>
              </a:rPr>
              <a:t>Step 1: </a:t>
            </a:r>
            <a:r>
              <a:rPr lang="en" sz="2200">
                <a:latin typeface="Noto Sans"/>
                <a:ea typeface="Noto Sans"/>
                <a:cs typeface="Noto Sans"/>
                <a:sym typeface="Noto Sans"/>
              </a:rPr>
              <a:t>(</a:t>
            </a:r>
            <a:r>
              <a:rPr i="1" lang="en" sz="2200">
                <a:latin typeface="Times New Roman"/>
                <a:ea typeface="Times New Roman"/>
                <a:cs typeface="Times New Roman"/>
                <a:sym typeface="Times New Roman"/>
              </a:rPr>
              <a:t>x </a:t>
            </a:r>
            <a:r>
              <a:rPr lang="en" sz="2200">
                <a:latin typeface="Noto Sans"/>
                <a:ea typeface="Noto Sans"/>
                <a:cs typeface="Noto Sans"/>
                <a:sym typeface="Noto Sans"/>
              </a:rPr>
              <a:t>+ 3)</a:t>
            </a:r>
            <a:r>
              <a:rPr baseline="30000" lang="en" sz="2200">
                <a:latin typeface="Noto Sans"/>
                <a:ea typeface="Noto Sans"/>
                <a:cs typeface="Noto Sans"/>
                <a:sym typeface="Noto Sans"/>
              </a:rPr>
              <a:t>2 </a:t>
            </a:r>
            <a:r>
              <a:rPr lang="en" sz="2200">
                <a:latin typeface="Noto Sans"/>
                <a:ea typeface="Noto Sans"/>
                <a:cs typeface="Noto Sans"/>
                <a:sym typeface="Noto Sans"/>
              </a:rPr>
              <a:t>+ 9 = 0</a:t>
            </a:r>
            <a:endParaRPr sz="2200">
              <a:latin typeface="Noto Sans"/>
              <a:ea typeface="Noto Sans"/>
              <a:cs typeface="Noto Sans"/>
              <a:sym typeface="Noto Sans"/>
            </a:endParaRPr>
          </a:p>
          <a:p>
            <a:pPr indent="0" lvl="0" marL="0" rtl="0" algn="l">
              <a:lnSpc>
                <a:spcPct val="115000"/>
              </a:lnSpc>
              <a:spcBef>
                <a:spcPts val="1200"/>
              </a:spcBef>
              <a:spcAft>
                <a:spcPts val="0"/>
              </a:spcAft>
              <a:buNone/>
            </a:pPr>
            <a:r>
              <a:rPr b="1" lang="en" sz="2200">
                <a:latin typeface="Noto Sans"/>
                <a:ea typeface="Noto Sans"/>
                <a:cs typeface="Noto Sans"/>
                <a:sym typeface="Noto Sans"/>
              </a:rPr>
              <a:t>Step 2:</a:t>
            </a:r>
            <a:r>
              <a:rPr lang="en" sz="2200">
                <a:latin typeface="Noto Sans"/>
                <a:ea typeface="Noto Sans"/>
                <a:cs typeface="Noto Sans"/>
                <a:sym typeface="Noto Sans"/>
              </a:rPr>
              <a:t> (</a:t>
            </a:r>
            <a:r>
              <a:rPr i="1" lang="en" sz="2200">
                <a:solidFill>
                  <a:schemeClr val="dk1"/>
                </a:solidFill>
                <a:latin typeface="Times New Roman"/>
                <a:ea typeface="Times New Roman"/>
                <a:cs typeface="Times New Roman"/>
                <a:sym typeface="Times New Roman"/>
              </a:rPr>
              <a:t>x </a:t>
            </a:r>
            <a:r>
              <a:rPr lang="en" sz="2200">
                <a:latin typeface="Noto Sans"/>
                <a:ea typeface="Noto Sans"/>
                <a:cs typeface="Noto Sans"/>
                <a:sym typeface="Noto Sans"/>
              </a:rPr>
              <a:t>+ 3)</a:t>
            </a:r>
            <a:r>
              <a:rPr baseline="30000" lang="en" sz="2200">
                <a:latin typeface="Noto Sans"/>
                <a:ea typeface="Noto Sans"/>
                <a:cs typeface="Noto Sans"/>
                <a:sym typeface="Noto Sans"/>
              </a:rPr>
              <a:t>2 </a:t>
            </a:r>
            <a:r>
              <a:rPr lang="en" sz="2200">
                <a:latin typeface="Noto Sans"/>
                <a:ea typeface="Noto Sans"/>
                <a:cs typeface="Noto Sans"/>
                <a:sym typeface="Noto Sans"/>
              </a:rPr>
              <a:t>= −9</a:t>
            </a:r>
            <a:endParaRPr sz="2200">
              <a:latin typeface="Noto Sans"/>
              <a:ea typeface="Noto Sans"/>
              <a:cs typeface="Noto Sans"/>
              <a:sym typeface="Noto Sans"/>
            </a:endParaRPr>
          </a:p>
          <a:p>
            <a:pPr indent="0" lvl="0" marL="0" rtl="0" algn="l">
              <a:lnSpc>
                <a:spcPct val="115000"/>
              </a:lnSpc>
              <a:spcBef>
                <a:spcPts val="1200"/>
              </a:spcBef>
              <a:spcAft>
                <a:spcPts val="1200"/>
              </a:spcAft>
              <a:buNone/>
            </a:pPr>
            <a:r>
              <a:rPr b="1" lang="en" sz="2200">
                <a:latin typeface="Noto Sans"/>
                <a:ea typeface="Noto Sans"/>
                <a:cs typeface="Noto Sans"/>
                <a:sym typeface="Noto Sans"/>
              </a:rPr>
              <a:t>Step 3:</a:t>
            </a:r>
            <a:r>
              <a:rPr lang="en" sz="2200">
                <a:latin typeface="Noto Sans"/>
                <a:ea typeface="Noto Sans"/>
                <a:cs typeface="Noto Sans"/>
                <a:sym typeface="Noto Sans"/>
              </a:rPr>
              <a:t> </a:t>
            </a:r>
            <a:r>
              <a:rPr i="1" lang="en" sz="2200">
                <a:solidFill>
                  <a:schemeClr val="dk1"/>
                </a:solidFill>
                <a:latin typeface="Times New Roman"/>
                <a:ea typeface="Times New Roman"/>
                <a:cs typeface="Times New Roman"/>
                <a:sym typeface="Times New Roman"/>
              </a:rPr>
              <a:t>x </a:t>
            </a:r>
            <a:r>
              <a:rPr lang="en" sz="2200">
                <a:solidFill>
                  <a:schemeClr val="dk1"/>
                </a:solidFill>
                <a:latin typeface="Noto Sans"/>
                <a:ea typeface="Noto Sans"/>
                <a:cs typeface="Noto Sans"/>
                <a:sym typeface="Noto Sans"/>
              </a:rPr>
              <a:t>+ 3 = ± √(−9)</a:t>
            </a:r>
            <a:endParaRPr sz="2200">
              <a:latin typeface="Noto Sans"/>
              <a:ea typeface="Noto Sans"/>
              <a:cs typeface="Noto Sans"/>
              <a:sym typeface="Noto Sans"/>
            </a:endParaRPr>
          </a:p>
        </p:txBody>
      </p:sp>
      <p:sp>
        <p:nvSpPr>
          <p:cNvPr id="314" name="Google Shape;314;p38"/>
          <p:cNvSpPr txBox="1"/>
          <p:nvPr/>
        </p:nvSpPr>
        <p:spPr>
          <a:xfrm>
            <a:off x="311925" y="3810000"/>
            <a:ext cx="8463000" cy="807000"/>
          </a:xfrm>
          <a:prstGeom prst="rect">
            <a:avLst/>
          </a:prstGeom>
          <a:noFill/>
          <a:ln>
            <a:noFill/>
          </a:ln>
        </p:spPr>
        <p:txBody>
          <a:bodyPr anchorCtr="0" anchor="t" bIns="91425" lIns="91425" spcFirstLastPara="1" rIns="91425" wrap="square" tIns="91425">
            <a:noAutofit/>
          </a:bodyPr>
          <a:lstStyle/>
          <a:p>
            <a:pPr indent="-361950" lvl="0" marL="457200" rtl="0" algn="l">
              <a:spcBef>
                <a:spcPts val="0"/>
              </a:spcBef>
              <a:spcAft>
                <a:spcPts val="1000"/>
              </a:spcAft>
              <a:buClr>
                <a:schemeClr val="dk1"/>
              </a:buClr>
              <a:buSzPts val="2100"/>
              <a:buFont typeface="Noto Sans"/>
              <a:buAutoNum type="arabicPeriod" startAt="2"/>
            </a:pPr>
            <a:r>
              <a:rPr lang="en" sz="2100">
                <a:solidFill>
                  <a:schemeClr val="dk1"/>
                </a:solidFill>
                <a:latin typeface="Noto Sans"/>
                <a:ea typeface="Noto Sans"/>
                <a:cs typeface="Noto Sans"/>
                <a:sym typeface="Noto Sans"/>
              </a:rPr>
              <a:t>Explain how you know the equation 49 + </a:t>
            </a:r>
            <a:r>
              <a:rPr i="1" lang="en" sz="2100">
                <a:solidFill>
                  <a:schemeClr val="dk1"/>
                </a:solidFill>
                <a:latin typeface="Times New Roman"/>
                <a:ea typeface="Times New Roman"/>
                <a:cs typeface="Times New Roman"/>
                <a:sym typeface="Times New Roman"/>
              </a:rPr>
              <a:t>x</a:t>
            </a:r>
            <a:r>
              <a:rPr baseline="30000" lang="en" sz="2100">
                <a:solidFill>
                  <a:schemeClr val="dk1"/>
                </a:solidFill>
                <a:latin typeface="Noto Sans"/>
                <a:ea typeface="Noto Sans"/>
                <a:cs typeface="Noto Sans"/>
                <a:sym typeface="Noto Sans"/>
              </a:rPr>
              <a:t>2 </a:t>
            </a:r>
            <a:r>
              <a:rPr lang="en" sz="2100">
                <a:solidFill>
                  <a:schemeClr val="dk1"/>
                </a:solidFill>
                <a:latin typeface="Noto Sans"/>
                <a:ea typeface="Noto Sans"/>
                <a:cs typeface="Noto Sans"/>
                <a:sym typeface="Noto Sans"/>
              </a:rPr>
              <a:t>= 0 has no solutions.</a:t>
            </a:r>
            <a:endParaRPr sz="2400">
              <a:solidFill>
                <a:schemeClr val="dk1"/>
              </a:solidFill>
              <a:latin typeface="Noto Sans"/>
              <a:ea typeface="Noto Sans"/>
              <a:cs typeface="Noto Sans"/>
              <a:sym typeface="Noto Sans"/>
            </a:endParaRPr>
          </a:p>
        </p:txBody>
      </p:sp>
      <p:sp>
        <p:nvSpPr>
          <p:cNvPr id="315" name="Google Shape;315;p38"/>
          <p:cNvSpPr txBox="1"/>
          <p:nvPr>
            <p:ph idx="12" type="sldNum"/>
          </p:nvPr>
        </p:nvSpPr>
        <p:spPr>
          <a:xfrm>
            <a:off x="8283608" y="474619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316" name="Google Shape;316;p38"/>
          <p:cNvSpPr txBox="1"/>
          <p:nvPr>
            <p:ph idx="2" type="sldNum"/>
          </p:nvPr>
        </p:nvSpPr>
        <p:spPr>
          <a:xfrm>
            <a:off x="311700" y="474620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9.7.3 Different Methods of Checking Solutions of Quadratic Equations - Additional Resources</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0" name="Shape 320"/>
        <p:cNvGrpSpPr/>
        <p:nvPr/>
      </p:nvGrpSpPr>
      <p:grpSpPr>
        <a:xfrm>
          <a:off x="0" y="0"/>
          <a:ext cx="0" cy="0"/>
          <a:chOff x="0" y="0"/>
          <a:chExt cx="0" cy="0"/>
        </a:xfrm>
      </p:grpSpPr>
      <p:sp>
        <p:nvSpPr>
          <p:cNvPr id="321" name="Google Shape;321;p39"/>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Fourth Step: Cool Down</a:t>
            </a:r>
            <a:endParaRPr/>
          </a:p>
        </p:txBody>
      </p:sp>
      <p:pic>
        <p:nvPicPr>
          <p:cNvPr descr="Map consisting of six rectangles connected by dotted lines conveying the progression of the Lesson. Each rectangle has an icon with text. Adding to the previous three stops, the fourth rectangle is now highlighted in dark green with a yellow icon and text. The icon is a bar graph made of three progressively smaller rectangles with an arrow on top, following the slope. The text reads Cool Down." id="322" name="Google Shape;322;p39" title="2 learning activity stop 4.png"/>
          <p:cNvPicPr preferRelativeResize="0"/>
          <p:nvPr/>
        </p:nvPicPr>
        <p:blipFill>
          <a:blip r:embed="rId3">
            <a:alphaModFix/>
          </a:blip>
          <a:stretch>
            <a:fillRect/>
          </a:stretch>
        </p:blipFill>
        <p:spPr>
          <a:xfrm>
            <a:off x="146304" y="1426464"/>
            <a:ext cx="8839204" cy="3163641"/>
          </a:xfrm>
          <a:prstGeom prst="rect">
            <a:avLst/>
          </a:prstGeom>
          <a:noFill/>
          <a:ln>
            <a:noFill/>
          </a:ln>
        </p:spPr>
      </p:pic>
      <p:sp>
        <p:nvSpPr>
          <p:cNvPr id="323" name="Google Shape;323;p3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27" name="Shape 327"/>
        <p:cNvGrpSpPr/>
        <p:nvPr/>
      </p:nvGrpSpPr>
      <p:grpSpPr>
        <a:xfrm>
          <a:off x="0" y="0"/>
          <a:ext cx="0" cy="0"/>
          <a:chOff x="0" y="0"/>
          <a:chExt cx="0" cy="0"/>
        </a:xfrm>
      </p:grpSpPr>
      <p:sp>
        <p:nvSpPr>
          <p:cNvPr id="328" name="Google Shape;328;p40"/>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Cool Down</a:t>
            </a:r>
            <a:endParaRPr sz="3000">
              <a:solidFill>
                <a:srgbClr val="005047"/>
              </a:solidFill>
            </a:endParaRPr>
          </a:p>
        </p:txBody>
      </p:sp>
      <p:sp>
        <p:nvSpPr>
          <p:cNvPr id="329" name="Google Shape;329;p40"/>
          <p:cNvSpPr txBox="1"/>
          <p:nvPr>
            <p:ph idx="1" type="body"/>
          </p:nvPr>
        </p:nvSpPr>
        <p:spPr>
          <a:xfrm>
            <a:off x="311700" y="667425"/>
            <a:ext cx="6303600" cy="492900"/>
          </a:xfrm>
          <a:prstGeom prst="rect">
            <a:avLst/>
          </a:prstGeom>
          <a:noFill/>
        </p:spPr>
        <p:txBody>
          <a:bodyPr anchorCtr="0" anchor="t" bIns="91425" lIns="91425" spcFirstLastPara="1" rIns="91425" wrap="square" tIns="91425">
            <a:noAutofit/>
          </a:bodyPr>
          <a:lstStyle/>
          <a:p>
            <a:pPr indent="0" lvl="0" marL="0" rtl="0" algn="l">
              <a:lnSpc>
                <a:spcPct val="100000"/>
              </a:lnSpc>
              <a:spcBef>
                <a:spcPts val="0"/>
              </a:spcBef>
              <a:spcAft>
                <a:spcPts val="1000"/>
              </a:spcAft>
              <a:buNone/>
            </a:pPr>
            <a:r>
              <a:rPr lang="en" sz="1800"/>
              <a:t>Here is someone's solution to the equation 3</a:t>
            </a:r>
            <a:r>
              <a:rPr i="1" lang="en" sz="1800">
                <a:latin typeface="Times New Roman"/>
                <a:ea typeface="Times New Roman"/>
                <a:cs typeface="Times New Roman"/>
                <a:sym typeface="Times New Roman"/>
              </a:rPr>
              <a:t>x</a:t>
            </a:r>
            <a:r>
              <a:rPr baseline="30000" lang="en" sz="1800"/>
              <a:t>2 </a:t>
            </a:r>
            <a:r>
              <a:rPr lang="en" sz="1800"/>
              <a:t>− 4</a:t>
            </a:r>
            <a:r>
              <a:rPr i="1" lang="en" sz="1800">
                <a:latin typeface="Times New Roman"/>
                <a:ea typeface="Times New Roman"/>
                <a:cs typeface="Times New Roman"/>
                <a:sym typeface="Times New Roman"/>
              </a:rPr>
              <a:t>x </a:t>
            </a:r>
            <a:r>
              <a:rPr lang="en" sz="1800"/>
              <a:t>= 20.</a:t>
            </a:r>
            <a:endParaRPr sz="1800"/>
          </a:p>
        </p:txBody>
      </p:sp>
      <p:pic>
        <p:nvPicPr>
          <p:cNvPr descr="An image displaying seven steps for solving the equation using the quadratic formula are displayed. The values identified for a, b, and c are 3, negative 4, and 20, respectively. For details about each step, access the online textbook for question 1 in 9.7.4." id="330" name="Google Shape;330;p40" title="Screenshot 2026-02-17 at 1.26.43 PM.png"/>
          <p:cNvPicPr preferRelativeResize="0"/>
          <p:nvPr/>
        </p:nvPicPr>
        <p:blipFill>
          <a:blip r:embed="rId4">
            <a:alphaModFix/>
          </a:blip>
          <a:stretch>
            <a:fillRect/>
          </a:stretch>
        </p:blipFill>
        <p:spPr>
          <a:xfrm>
            <a:off x="548995" y="1160325"/>
            <a:ext cx="8046003" cy="3139049"/>
          </a:xfrm>
          <a:prstGeom prst="rect">
            <a:avLst/>
          </a:prstGeom>
          <a:noFill/>
          <a:ln cap="flat" cmpd="sng" w="19050">
            <a:solidFill>
              <a:srgbClr val="D9D9D9"/>
            </a:solidFill>
            <a:prstDash val="solid"/>
            <a:round/>
            <a:headEnd len="sm" w="sm" type="none"/>
            <a:tailEnd len="sm" w="sm" type="none"/>
          </a:ln>
        </p:spPr>
      </p:pic>
      <p:sp>
        <p:nvSpPr>
          <p:cNvPr id="331" name="Google Shape;331;p40"/>
          <p:cNvSpPr txBox="1"/>
          <p:nvPr>
            <p:ph idx="1" type="body"/>
          </p:nvPr>
        </p:nvSpPr>
        <p:spPr>
          <a:xfrm>
            <a:off x="310896" y="4299375"/>
            <a:ext cx="8428800" cy="492900"/>
          </a:xfrm>
          <a:prstGeom prst="rect">
            <a:avLst/>
          </a:prstGeom>
          <a:noFill/>
        </p:spPr>
        <p:txBody>
          <a:bodyPr anchorCtr="0" anchor="t" bIns="91425" lIns="91425" spcFirstLastPara="1" rIns="91425" wrap="square" tIns="91425">
            <a:noAutofit/>
          </a:bodyPr>
          <a:lstStyle/>
          <a:p>
            <a:pPr indent="0" lvl="0" marL="0" rtl="0" algn="l">
              <a:lnSpc>
                <a:spcPct val="100000"/>
              </a:lnSpc>
              <a:spcBef>
                <a:spcPts val="0"/>
              </a:spcBef>
              <a:spcAft>
                <a:spcPts val="1000"/>
              </a:spcAft>
              <a:buNone/>
            </a:pPr>
            <a:r>
              <a:rPr lang="en" sz="1800"/>
              <a:t>Identify as many errors as you can and briefly explain each error. </a:t>
            </a:r>
            <a:endParaRPr sz="1800"/>
          </a:p>
        </p:txBody>
      </p:sp>
      <p:sp>
        <p:nvSpPr>
          <p:cNvPr id="332" name="Google Shape;332;p40"/>
          <p:cNvSpPr txBox="1"/>
          <p:nvPr>
            <p:ph idx="12" type="sldNum"/>
          </p:nvPr>
        </p:nvSpPr>
        <p:spPr>
          <a:xfrm>
            <a:off x="8283608" y="478429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333" name="Google Shape;333;p40"/>
          <p:cNvSpPr txBox="1"/>
          <p:nvPr>
            <p:ph idx="2" type="sldNum"/>
          </p:nvPr>
        </p:nvSpPr>
        <p:spPr>
          <a:xfrm>
            <a:off x="311700" y="478430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9.7.4 Practice Spotting Calculation Errors</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7" name="Shape 337"/>
        <p:cNvGrpSpPr/>
        <p:nvPr/>
      </p:nvGrpSpPr>
      <p:grpSpPr>
        <a:xfrm>
          <a:off x="0" y="0"/>
          <a:ext cx="0" cy="0"/>
          <a:chOff x="0" y="0"/>
          <a:chExt cx="0" cy="0"/>
        </a:xfrm>
      </p:grpSpPr>
      <p:sp>
        <p:nvSpPr>
          <p:cNvPr id="338" name="Google Shape;338;p41"/>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Fifth Stop: Practice</a:t>
            </a:r>
            <a:endParaRPr/>
          </a:p>
        </p:txBody>
      </p:sp>
      <p:pic>
        <p:nvPicPr>
          <p:cNvPr descr="Map consisting of six rectangles connected by dotted lines conveying the progression of the Lesson. Each rectangle has an icon with text. Adding to the previous four stops, the fifth rectangle is now highlighted in dark green with a yellow icon and text. The icon is a pencil tip and the text reads &quot;Practice.&quot;" id="339" name="Google Shape;339;p41" title="2 learning activity stop 5.png"/>
          <p:cNvPicPr preferRelativeResize="0"/>
          <p:nvPr/>
        </p:nvPicPr>
        <p:blipFill>
          <a:blip r:embed="rId3">
            <a:alphaModFix/>
          </a:blip>
          <a:stretch>
            <a:fillRect/>
          </a:stretch>
        </p:blipFill>
        <p:spPr>
          <a:xfrm>
            <a:off x="146304" y="1426464"/>
            <a:ext cx="8839204" cy="3163641"/>
          </a:xfrm>
          <a:prstGeom prst="rect">
            <a:avLst/>
          </a:prstGeom>
          <a:noFill/>
          <a:ln>
            <a:noFill/>
          </a:ln>
        </p:spPr>
      </p:pic>
      <p:sp>
        <p:nvSpPr>
          <p:cNvPr id="340" name="Google Shape;340;p4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44" name="Shape 344"/>
        <p:cNvGrpSpPr/>
        <p:nvPr/>
      </p:nvGrpSpPr>
      <p:grpSpPr>
        <a:xfrm>
          <a:off x="0" y="0"/>
          <a:ext cx="0" cy="0"/>
          <a:chOff x="0" y="0"/>
          <a:chExt cx="0" cy="0"/>
        </a:xfrm>
      </p:grpSpPr>
      <p:sp>
        <p:nvSpPr>
          <p:cNvPr id="345" name="Google Shape;345;p42"/>
          <p:cNvSpPr txBox="1"/>
          <p:nvPr>
            <p:ph type="title"/>
          </p:nvPr>
        </p:nvSpPr>
        <p:spPr>
          <a:xfrm>
            <a:off x="311700" y="137160"/>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Practice</a:t>
            </a:r>
            <a:endParaRPr sz="3000">
              <a:solidFill>
                <a:srgbClr val="005047"/>
              </a:solidFill>
            </a:endParaRPr>
          </a:p>
        </p:txBody>
      </p:sp>
      <p:sp>
        <p:nvSpPr>
          <p:cNvPr id="346" name="Google Shape;346;p42"/>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200"/>
              </a:spcAft>
              <a:buNone/>
            </a:pPr>
            <a:r>
              <a:rPr lang="en"/>
              <a:t>Put your hard work to action, practice what you’ve learned! </a:t>
            </a:r>
            <a:endParaRPr/>
          </a:p>
        </p:txBody>
      </p:sp>
      <p:pic>
        <p:nvPicPr>
          <p:cNvPr descr=" Student using a giant calculator with math symbols and gears around, symbolizing problem-solving and using tools to check work." id="347" name="Google Shape;347;p42" title="Practice-3.png"/>
          <p:cNvPicPr preferRelativeResize="0"/>
          <p:nvPr/>
        </p:nvPicPr>
        <p:blipFill rotWithShape="1">
          <a:blip r:embed="rId4">
            <a:alphaModFix/>
          </a:blip>
          <a:srcRect b="0" l="0" r="0" t="0"/>
          <a:stretch/>
        </p:blipFill>
        <p:spPr>
          <a:xfrm>
            <a:off x="5577675" y="1152475"/>
            <a:ext cx="3254627" cy="3254625"/>
          </a:xfrm>
          <a:prstGeom prst="rect">
            <a:avLst/>
          </a:prstGeom>
          <a:noFill/>
          <a:ln>
            <a:noFill/>
          </a:ln>
        </p:spPr>
      </p:pic>
      <p:sp>
        <p:nvSpPr>
          <p:cNvPr id="348" name="Google Shape;348;p4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49" name="Google Shape;349;p42"/>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9</a:t>
            </a:r>
            <a:r>
              <a:rPr lang="en"/>
              <a:t>.7.5 Practice</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3" name="Shape 353"/>
        <p:cNvGrpSpPr/>
        <p:nvPr/>
      </p:nvGrpSpPr>
      <p:grpSpPr>
        <a:xfrm>
          <a:off x="0" y="0"/>
          <a:ext cx="0" cy="0"/>
          <a:chOff x="0" y="0"/>
          <a:chExt cx="0" cy="0"/>
        </a:xfrm>
      </p:grpSpPr>
      <p:sp>
        <p:nvSpPr>
          <p:cNvPr id="354" name="Google Shape;354;p43"/>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Sixth Stop: Lesson Synthesis</a:t>
            </a:r>
            <a:endParaRPr/>
          </a:p>
        </p:txBody>
      </p:sp>
      <p:pic>
        <p:nvPicPr>
          <p:cNvPr descr="Map consisting of six rectangles connected by dotted lines conveying the progression of the Lesson. Each rectangle has an icon with text. This final rectangle is now highlighted in dark green with a yellow icon and text. The icon consists of four arrows pointing at a circle and the text reads &quot;Lesson Synthesis.&quot;" id="355" name="Google Shape;355;p43" title="2 learning activity stop 6.png"/>
          <p:cNvPicPr preferRelativeResize="0"/>
          <p:nvPr/>
        </p:nvPicPr>
        <p:blipFill>
          <a:blip r:embed="rId3">
            <a:alphaModFix/>
          </a:blip>
          <a:stretch>
            <a:fillRect/>
          </a:stretch>
        </p:blipFill>
        <p:spPr>
          <a:xfrm>
            <a:off x="146304" y="1426464"/>
            <a:ext cx="8839204" cy="3163641"/>
          </a:xfrm>
          <a:prstGeom prst="rect">
            <a:avLst/>
          </a:prstGeom>
          <a:noFill/>
          <a:ln>
            <a:noFill/>
          </a:ln>
        </p:spPr>
      </p:pic>
      <p:sp>
        <p:nvSpPr>
          <p:cNvPr id="356" name="Google Shape;356;p4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60" name="Shape 360"/>
        <p:cNvGrpSpPr/>
        <p:nvPr/>
      </p:nvGrpSpPr>
      <p:grpSpPr>
        <a:xfrm>
          <a:off x="0" y="0"/>
          <a:ext cx="0" cy="0"/>
          <a:chOff x="0" y="0"/>
          <a:chExt cx="0" cy="0"/>
        </a:xfrm>
      </p:grpSpPr>
      <p:sp>
        <p:nvSpPr>
          <p:cNvPr id="361" name="Google Shape;361;p44"/>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Lesson Synthesis</a:t>
            </a:r>
            <a:endParaRPr sz="3000">
              <a:solidFill>
                <a:srgbClr val="005047"/>
              </a:solidFill>
            </a:endParaRPr>
          </a:p>
        </p:txBody>
      </p:sp>
      <p:sp>
        <p:nvSpPr>
          <p:cNvPr id="362" name="Google Shape;362;p44"/>
          <p:cNvSpPr txBox="1"/>
          <p:nvPr>
            <p:ph idx="1" type="body"/>
          </p:nvPr>
        </p:nvSpPr>
        <p:spPr>
          <a:xfrm>
            <a:off x="311700" y="752475"/>
            <a:ext cx="8565600" cy="4038600"/>
          </a:xfrm>
          <a:prstGeom prst="rect">
            <a:avLst/>
          </a:prstGeom>
        </p:spPr>
        <p:txBody>
          <a:bodyPr anchorCtr="0" anchor="t" bIns="91425" lIns="91425" spcFirstLastPara="1" rIns="91425" wrap="square" tIns="91425">
            <a:noAutofit/>
          </a:bodyPr>
          <a:lstStyle/>
          <a:p>
            <a:pPr indent="-355600" lvl="0" marL="457200" rtl="0" algn="l">
              <a:lnSpc>
                <a:spcPct val="100000"/>
              </a:lnSpc>
              <a:spcBef>
                <a:spcPts val="0"/>
              </a:spcBef>
              <a:spcAft>
                <a:spcPts val="0"/>
              </a:spcAft>
              <a:buSzPts val="2000"/>
              <a:buAutoNum type="arabicPeriod"/>
            </a:pPr>
            <a:r>
              <a:rPr lang="en" sz="2000"/>
              <a:t>What are some familiar mistakes that are </a:t>
            </a:r>
            <a:br>
              <a:rPr lang="en" sz="2000"/>
            </a:br>
            <a:r>
              <a:rPr lang="en" sz="2000"/>
              <a:t>made when using the quadratic formula, </a:t>
            </a:r>
            <a:br>
              <a:rPr lang="en" sz="2000"/>
            </a:br>
            <a:r>
              <a:rPr lang="en" sz="2000"/>
              <a:t>not only those seen in the activities, but also </a:t>
            </a:r>
            <a:br>
              <a:rPr lang="en" sz="2000"/>
            </a:br>
            <a:r>
              <a:rPr lang="en" sz="2000"/>
              <a:t>mistakes you made yourself or you saw someone else make?</a:t>
            </a:r>
            <a:endParaRPr sz="2000"/>
          </a:p>
          <a:p>
            <a:pPr indent="-355600" lvl="0" marL="457200" rtl="0" algn="l">
              <a:lnSpc>
                <a:spcPct val="100000"/>
              </a:lnSpc>
              <a:spcBef>
                <a:spcPts val="1000"/>
              </a:spcBef>
              <a:spcAft>
                <a:spcPts val="0"/>
              </a:spcAft>
              <a:buSzPts val="2000"/>
              <a:buAutoNum type="arabicPeriod"/>
            </a:pPr>
            <a:r>
              <a:rPr lang="en" sz="2000"/>
              <a:t>What might be some good ways to check if </a:t>
            </a:r>
            <a:r>
              <a:rPr i="1" lang="en" sz="2000">
                <a:latin typeface="Times New Roman"/>
                <a:ea typeface="Times New Roman"/>
                <a:cs typeface="Times New Roman"/>
                <a:sym typeface="Times New Roman"/>
              </a:rPr>
              <a:t>x </a:t>
            </a:r>
            <a:r>
              <a:rPr lang="en" sz="2000"/>
              <a:t>= ⅓ and </a:t>
            </a:r>
            <a:r>
              <a:rPr i="1" lang="en" sz="2000">
                <a:latin typeface="Times New Roman"/>
                <a:ea typeface="Times New Roman"/>
                <a:cs typeface="Times New Roman"/>
                <a:sym typeface="Times New Roman"/>
              </a:rPr>
              <a:t>x </a:t>
            </a:r>
            <a:r>
              <a:rPr lang="en" sz="2000"/>
              <a:t>= </a:t>
            </a:r>
            <a:r>
              <a:rPr baseline="30000" lang="en" sz="2000"/>
              <a:t>5</a:t>
            </a:r>
            <a:r>
              <a:rPr lang="en" sz="2000"/>
              <a:t>/₂ are solutions to 6</a:t>
            </a:r>
            <a:r>
              <a:rPr i="1" lang="en" sz="2000">
                <a:latin typeface="Times New Roman"/>
                <a:ea typeface="Times New Roman"/>
                <a:cs typeface="Times New Roman"/>
                <a:sym typeface="Times New Roman"/>
              </a:rPr>
              <a:t>x</a:t>
            </a:r>
            <a:r>
              <a:rPr baseline="30000" lang="en" sz="2000"/>
              <a:t>2 </a:t>
            </a:r>
            <a:r>
              <a:rPr lang="en" sz="2000"/>
              <a:t>− 17</a:t>
            </a:r>
            <a:r>
              <a:rPr i="1" lang="en" sz="2000">
                <a:latin typeface="Times New Roman"/>
                <a:ea typeface="Times New Roman"/>
                <a:cs typeface="Times New Roman"/>
                <a:sym typeface="Times New Roman"/>
              </a:rPr>
              <a:t>x </a:t>
            </a:r>
            <a:r>
              <a:rPr lang="en" sz="2000"/>
              <a:t>+ 5 = 0?</a:t>
            </a:r>
            <a:endParaRPr sz="2000"/>
          </a:p>
          <a:p>
            <a:pPr indent="-355600" lvl="0" marL="457200" rtl="0" algn="l">
              <a:lnSpc>
                <a:spcPct val="100000"/>
              </a:lnSpc>
              <a:spcBef>
                <a:spcPts val="1000"/>
              </a:spcBef>
              <a:spcAft>
                <a:spcPts val="0"/>
              </a:spcAft>
              <a:buSzPts val="2000"/>
              <a:buAutoNum type="arabicPeriod"/>
            </a:pPr>
            <a:r>
              <a:rPr lang="en" sz="2000"/>
              <a:t>Can completing the square be used to check the solution?</a:t>
            </a:r>
            <a:endParaRPr sz="2000"/>
          </a:p>
          <a:p>
            <a:pPr indent="-355600" lvl="0" marL="457200" rtl="0" algn="l">
              <a:lnSpc>
                <a:spcPct val="100000"/>
              </a:lnSpc>
              <a:spcBef>
                <a:spcPts val="1000"/>
              </a:spcBef>
              <a:spcAft>
                <a:spcPts val="0"/>
              </a:spcAft>
              <a:buSzPts val="2000"/>
              <a:buAutoNum type="arabicPeriod"/>
            </a:pPr>
            <a:r>
              <a:rPr lang="en" sz="2000"/>
              <a:t>Suppose we want to verify if </a:t>
            </a:r>
            <a:r>
              <a:rPr i="1" lang="en" sz="2000">
                <a:latin typeface="Times New Roman"/>
                <a:ea typeface="Times New Roman"/>
                <a:cs typeface="Times New Roman"/>
                <a:sym typeface="Times New Roman"/>
              </a:rPr>
              <a:t>x </a:t>
            </a:r>
            <a:r>
              <a:rPr lang="en" sz="2000"/>
              <a:t>= ± √3 are correct solutions to </a:t>
            </a:r>
            <a:br>
              <a:rPr lang="en" sz="2000"/>
            </a:br>
            <a:r>
              <a:rPr i="1" lang="en" sz="2000">
                <a:latin typeface="Times New Roman"/>
                <a:ea typeface="Times New Roman"/>
                <a:cs typeface="Times New Roman"/>
                <a:sym typeface="Times New Roman"/>
              </a:rPr>
              <a:t>x</a:t>
            </a:r>
            <a:r>
              <a:rPr baseline="30000" lang="en" sz="2000"/>
              <a:t>2 </a:t>
            </a:r>
            <a:r>
              <a:rPr lang="en" sz="2000"/>
              <a:t>+ 2</a:t>
            </a:r>
            <a:r>
              <a:rPr i="1" lang="en" sz="2000">
                <a:latin typeface="Times New Roman"/>
                <a:ea typeface="Times New Roman"/>
                <a:cs typeface="Times New Roman"/>
                <a:sym typeface="Times New Roman"/>
              </a:rPr>
              <a:t>x </a:t>
            </a:r>
            <a:r>
              <a:rPr lang="en" sz="2000"/>
              <a:t>− 2 = 0. Is substituting the expressions in the equation an effective way to check?</a:t>
            </a:r>
            <a:endParaRPr sz="2000"/>
          </a:p>
          <a:p>
            <a:pPr indent="-336550" lvl="0" marL="457200" rtl="0" algn="l">
              <a:lnSpc>
                <a:spcPct val="100000"/>
              </a:lnSpc>
              <a:spcBef>
                <a:spcPts val="1000"/>
              </a:spcBef>
              <a:spcAft>
                <a:spcPts val="0"/>
              </a:spcAft>
              <a:buSzPts val="1700"/>
              <a:buAutoNum type="arabicPeriod"/>
            </a:pPr>
            <a:r>
              <a:rPr lang="en" sz="2000"/>
              <a:t>What might be some good ways to check?</a:t>
            </a:r>
            <a:r>
              <a:rPr lang="en" sz="2200"/>
              <a:t> </a:t>
            </a:r>
            <a:endParaRPr sz="2200"/>
          </a:p>
        </p:txBody>
      </p:sp>
      <p:pic>
        <p:nvPicPr>
          <p:cNvPr descr="Graphic of man thinking" id="363" name="Google Shape;363;p44" title="2ChatGPT Image Aug 4, 2025, 05_57_04 PM.png"/>
          <p:cNvPicPr preferRelativeResize="0"/>
          <p:nvPr/>
        </p:nvPicPr>
        <p:blipFill rotWithShape="1">
          <a:blip r:embed="rId4">
            <a:alphaModFix/>
          </a:blip>
          <a:srcRect b="0" l="0" r="-2207" t="0"/>
          <a:stretch/>
        </p:blipFill>
        <p:spPr>
          <a:xfrm>
            <a:off x="6527201" y="118100"/>
            <a:ext cx="1619300" cy="1584251"/>
          </a:xfrm>
          <a:prstGeom prst="rect">
            <a:avLst/>
          </a:prstGeom>
          <a:noFill/>
          <a:ln>
            <a:noFill/>
          </a:ln>
        </p:spPr>
      </p:pic>
      <p:sp>
        <p:nvSpPr>
          <p:cNvPr id="364" name="Google Shape;364;p44"/>
          <p:cNvSpPr txBox="1"/>
          <p:nvPr>
            <p:ph idx="12" type="sldNum"/>
          </p:nvPr>
        </p:nvSpPr>
        <p:spPr>
          <a:xfrm>
            <a:off x="8283608" y="4736667"/>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365" name="Google Shape;365;p44"/>
          <p:cNvSpPr txBox="1"/>
          <p:nvPr>
            <p:ph idx="2" type="sldNum"/>
          </p:nvPr>
        </p:nvSpPr>
        <p:spPr>
          <a:xfrm>
            <a:off x="311700" y="4736675"/>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Lesson 9.7 Applying the Quadratic Formula</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9" name="Shape 369"/>
        <p:cNvGrpSpPr/>
        <p:nvPr/>
      </p:nvGrpSpPr>
      <p:grpSpPr>
        <a:xfrm>
          <a:off x="0" y="0"/>
          <a:ext cx="0" cy="0"/>
          <a:chOff x="0" y="0"/>
          <a:chExt cx="0" cy="0"/>
        </a:xfrm>
      </p:grpSpPr>
      <p:sp>
        <p:nvSpPr>
          <p:cNvPr id="370" name="Google Shape;370;p45"/>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Assessment </a:t>
            </a:r>
            <a:endParaRPr/>
          </a:p>
        </p:txBody>
      </p:sp>
      <p:sp>
        <p:nvSpPr>
          <p:cNvPr id="371" name="Google Shape;371;p45"/>
          <p:cNvSpPr txBox="1"/>
          <p:nvPr>
            <p:ph idx="1" type="body"/>
          </p:nvPr>
        </p:nvSpPr>
        <p:spPr>
          <a:xfrm>
            <a:off x="311700" y="959071"/>
            <a:ext cx="8520600" cy="5604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n"/>
              <a:t>How much do you agree with the following statements?</a:t>
            </a:r>
            <a:endParaRPr/>
          </a:p>
        </p:txBody>
      </p:sp>
      <p:graphicFrame>
        <p:nvGraphicFramePr>
          <p:cNvPr descr="Table that organizes responses about the lesson's learning goals with the first row serving as the table header. The header for the first column lists the learning goals. The remaining columns are where students indicate their level of understanding. In order, the headers label the columns as &quot;I can&quot; for cells in column 2, &quot;Almost&quot; for cells in column 3, and &quot;Not yet&quot; for cells in column 4. " id="372" name="Google Shape;372;p45" title="Student Self Assessment table"/>
          <p:cNvGraphicFramePr/>
          <p:nvPr/>
        </p:nvGraphicFramePr>
        <p:xfrm>
          <a:off x="403153" y="1764100"/>
          <a:ext cx="3000000" cy="3000000"/>
        </p:xfrm>
        <a:graphic>
          <a:graphicData uri="http://schemas.openxmlformats.org/drawingml/2006/table">
            <a:tbl>
              <a:tblPr>
                <a:noFill/>
                <a:tableStyleId>{FDE596E0-519A-47C9-9CFE-B9BEF792B1AB}</a:tableStyleId>
              </a:tblPr>
              <a:tblGrid>
                <a:gridCol w="5107700"/>
                <a:gridCol w="1137625"/>
                <a:gridCol w="1137625"/>
                <a:gridCol w="1137625"/>
              </a:tblGrid>
              <a:tr h="381000">
                <a:tc>
                  <a:txBody>
                    <a:bodyPr/>
                    <a:lstStyle/>
                    <a:p>
                      <a:pPr indent="0" lvl="0" marL="0" rtl="0" algn="l">
                        <a:spcBef>
                          <a:spcPts val="0"/>
                        </a:spcBef>
                        <a:spcAft>
                          <a:spcPts val="0"/>
                        </a:spcAft>
                        <a:buClr>
                          <a:srgbClr val="000000"/>
                        </a:buClr>
                        <a:buSzPts val="1100"/>
                        <a:buFont typeface="Arial"/>
                        <a:buNone/>
                      </a:pPr>
                      <a:r>
                        <a:rPr b="1" lang="en" sz="1800">
                          <a:solidFill>
                            <a:srgbClr val="FFFFFF"/>
                          </a:solidFill>
                          <a:latin typeface="Calibri"/>
                          <a:ea typeface="Calibri"/>
                          <a:cs typeface="Calibri"/>
                          <a:sym typeface="Calibri"/>
                        </a:rPr>
                        <a:t>Learning Goals</a:t>
                      </a:r>
                      <a:endParaRPr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I can</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Almost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Not yet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r>
              <a:tr h="381000">
                <a:tc>
                  <a:txBody>
                    <a:bodyPr/>
                    <a:lstStyle/>
                    <a:p>
                      <a:pPr indent="0" lvl="0" marL="0" rtl="0" algn="l">
                        <a:spcBef>
                          <a:spcPts val="0"/>
                        </a:spcBef>
                        <a:spcAft>
                          <a:spcPts val="0"/>
                        </a:spcAft>
                        <a:buNone/>
                      </a:pPr>
                      <a:r>
                        <a:rPr lang="en" sz="1800">
                          <a:solidFill>
                            <a:schemeClr val="dk1"/>
                          </a:solidFill>
                          <a:latin typeface="Noto Sans"/>
                          <a:ea typeface="Noto Sans"/>
                          <a:cs typeface="Noto Sans"/>
                          <a:sym typeface="Noto Sans"/>
                        </a:rPr>
                        <a:t>Identify common errors when using the quadratic formula.</a:t>
                      </a:r>
                      <a:endParaRPr sz="1800">
                        <a:solidFill>
                          <a:schemeClr val="dk1"/>
                        </a:solidFill>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r h="381000">
                <a:tc>
                  <a:txBody>
                    <a:bodyPr/>
                    <a:lstStyle/>
                    <a:p>
                      <a:pPr indent="0" lvl="0" marL="0" rtl="0" algn="l">
                        <a:spcBef>
                          <a:spcPts val="0"/>
                        </a:spcBef>
                        <a:spcAft>
                          <a:spcPts val="0"/>
                        </a:spcAft>
                        <a:buNone/>
                      </a:pPr>
                      <a:r>
                        <a:rPr lang="en" sz="1800">
                          <a:solidFill>
                            <a:schemeClr val="dk1"/>
                          </a:solidFill>
                          <a:latin typeface="Noto Sans"/>
                          <a:ea typeface="Noto Sans"/>
                          <a:cs typeface="Noto Sans"/>
                          <a:sym typeface="Noto Sans"/>
                        </a:rPr>
                        <a:t>Describe some ways to tell if a number is a solution to a quadratic equation.</a:t>
                      </a:r>
                      <a:endParaRPr sz="1800">
                        <a:solidFill>
                          <a:schemeClr val="dk1"/>
                        </a:solidFill>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bl>
          </a:graphicData>
        </a:graphic>
      </p:graphicFrame>
      <p:sp>
        <p:nvSpPr>
          <p:cNvPr id="373" name="Google Shape;373;p4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374" name="Google Shape;374;p45"/>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Lesson 9.7 Applying the Quadratic Formula</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