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DA40F29-7ADE-4830-B6CF-1E17AFA415D4}">
  <a:tblStyle styleId="{2DA40F29-7ADE-4830-B6CF-1E17AFA415D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671/openstax-alg1-unit-5-spn-vocabulary-flash-cards/?i=5eauv9&amp;x=1jqt" TargetMode="External"/><Relationship Id="rId4" Type="http://schemas.openxmlformats.org/officeDocument/2006/relationships/hyperlink" Target="https://quizlet.com/881507407/openstax-alg1-unit-5-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lozZJ21i3mQ?si=8ef_9WV_q61hS53K" TargetMode="External"/><Relationship Id="rId3" Type="http://schemas.openxmlformats.org/officeDocument/2006/relationships/hyperlink" Target="https://k12.openstax.org/contents/raise/resources/fcc6f6562d125ce88fa95ac162556af5c7ffedd3" TargetMode="External"/><Relationship Id="rId4" Type="http://schemas.openxmlformats.org/officeDocument/2006/relationships/hyperlink" Target="https://k12.openstax.org/contents/raise/resources/c163c8919e1ae5e20a815b88b4548398b8b22a7e" TargetMode="External"/><Relationship Id="rId5" Type="http://schemas.openxmlformats.org/officeDocument/2006/relationships/hyperlink" Target="https://youtu.be/DhtSf9uYYV8?si=cfiPpq27uIOPLvOW&amp;t=18" TargetMode="External"/><Relationship Id="rId6" Type="http://schemas.openxmlformats.org/officeDocument/2006/relationships/hyperlink" Target="https://www.mathsisfun.com/algebra/exponent-laws.html"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5-4-2-zero-exponent-rule"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tr7hoqouj8" TargetMode="External"/><Relationship Id="rId3" Type="http://schemas.openxmlformats.org/officeDocument/2006/relationships/hyperlink" Target="https://www.desmos.com/calculator/tr7hoqouj8" TargetMode="External"/><Relationship Id="rId4" Type="http://schemas.openxmlformats.org/officeDocument/2006/relationships/hyperlink" Target="https://ancillaries.openstax.org/ancillaries/resources/ddbc409a-95e0-46eb-8a8a-2786b11fdc85/1748882784005/99e4a3d3-55ac-486a-ae16-30c75ca9c18d/2e/unit-5-introduction-to-exponential-functions/5-4-4-graphing-exponential-expressions" TargetMode="External"/><Relationship Id="rId5" Type="http://schemas.openxmlformats.org/officeDocument/2006/relationships/hyperlink" Target="https://www.desmos.com/calculator/fbqfaf6tue" TargetMode="External"/><Relationship Id="rId6" Type="http://schemas.openxmlformats.org/officeDocument/2006/relationships/hyperlink" Target="https://ancillaries.openstax.org/ancillaries/resources/ddbc409a-95e0-46eb-8a8a-2786b11fdc85/1748882784005/99e4a3d3-55ac-486a-ae16-30c75ca9c18d/2e/unit-5-introduction-to-exponential-functions/5-4-4-graphing-exponential-expressions" TargetMode="External"/><Relationship Id="rId7" Type="http://schemas.openxmlformats.org/officeDocument/2006/relationships/hyperlink" Target="https://www.desmos.com/calculator/d7ulruljqv"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dwwnghtbct"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study a situation characterized by exponential change and learn the term growth factor or constant ratio. They represent this relationship using a table, an expression, and a graph. They also explain the meaning of the numbers 𝑎 and 𝑏 in an exponential expression 𝑎⋅𝑏</a:t>
            </a:r>
            <a:r>
              <a:rPr baseline="30000" lang="en">
                <a:solidFill>
                  <a:schemeClr val="dk1"/>
                </a:solidFill>
                <a:latin typeface="Times New Roman"/>
                <a:ea typeface="Times New Roman"/>
                <a:cs typeface="Times New Roman"/>
                <a:sym typeface="Times New Roman"/>
              </a:rPr>
              <a:t>𝑥</a:t>
            </a:r>
            <a:r>
              <a:rPr lang="en">
                <a:solidFill>
                  <a:schemeClr val="dk1"/>
                </a:solidFill>
                <a:latin typeface="Noto Sans"/>
                <a:ea typeface="Noto Sans"/>
                <a:cs typeface="Noto Sans"/>
                <a:sym typeface="Noto Sans"/>
              </a:rPr>
              <a:t>, identifying their meaning in terms of a context (𝑎 is the initial amount, and 𝑏 is the multiplier or growth factor) and also in terms of a graph (where 𝑎 is the vertical intercept and 𝑏 determines how quickly the graph increases). Students interpret the different representations of growth in terms of a bacteria population.</a:t>
            </a:r>
            <a:endParaRPr>
              <a:solidFill>
                <a:schemeClr val="dk1"/>
              </a:solidFill>
              <a:latin typeface="Noto Sans"/>
              <a:ea typeface="Noto Sans"/>
              <a:cs typeface="Noto Sans"/>
              <a:sym typeface="Noto Sans"/>
            </a:endParaRPr>
          </a:p>
          <a:p>
            <a:pPr indent="0" lvl="0" marL="0" rtl="0" algn="l">
              <a:lnSpc>
                <a:spcPct val="115000"/>
              </a:lnSpc>
              <a:spcBef>
                <a:spcPts val="100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and following lessons, students will often work with properties of exponents, a topic developed in grade 8. There is also an activity to emphasize the convention that 𝑎</a:t>
            </a:r>
            <a:r>
              <a:rPr baseline="30000" lang="en">
                <a:solidFill>
                  <a:schemeClr val="dk1"/>
                </a:solidFill>
                <a:latin typeface="Noto Sans"/>
                <a:ea typeface="Noto Sans"/>
                <a:cs typeface="Noto Sans"/>
                <a:sym typeface="Noto Sans"/>
              </a:rPr>
              <a:t>0</a:t>
            </a:r>
            <a:r>
              <a:rPr lang="en">
                <a:solidFill>
                  <a:schemeClr val="dk1"/>
                </a:solidFill>
                <a:latin typeface="Noto Sans"/>
                <a:ea typeface="Noto Sans"/>
                <a:cs typeface="Noto Sans"/>
                <a:sym typeface="Noto Sans"/>
              </a:rPr>
              <a:t>=1 for a non-zero number 𝑎.</a:t>
            </a:r>
            <a:endParaRPr>
              <a:solidFill>
                <a:schemeClr val="dk1"/>
              </a:solidFill>
              <a:latin typeface="Noto Sans"/>
              <a:ea typeface="Noto Sans"/>
              <a:cs typeface="Noto Sans"/>
              <a:sym typeface="Noto Sans"/>
            </a:endParaRPr>
          </a:p>
          <a:p>
            <a:pPr indent="0" lvl="0" marL="0" rtl="0" algn="l">
              <a:lnSpc>
                <a:spcPct val="115000"/>
              </a:lnSpc>
              <a:spcBef>
                <a:spcPts val="1000"/>
              </a:spcBef>
              <a:spcAft>
                <a:spcPts val="0"/>
              </a:spcAft>
              <a:buClr>
                <a:schemeClr val="dk1"/>
              </a:buClr>
              <a:buSzPts val="1100"/>
              <a:buFont typeface="Arial"/>
              <a:buNone/>
            </a:pPr>
            <a:r>
              <a:rPr lang="en">
                <a:solidFill>
                  <a:schemeClr val="dk1"/>
                </a:solidFill>
                <a:latin typeface="Noto Sans"/>
                <a:ea typeface="Noto Sans"/>
                <a:cs typeface="Noto Sans"/>
                <a:sym typeface="Noto Sans"/>
              </a:rPr>
              <a:t>Technology isn’t required for this lesson, but there are opportunities for students to choose to use appropriate technology to solve problems. We recommend making technology available.</a:t>
            </a:r>
            <a:endParaRPr>
              <a:solidFill>
                <a:schemeClr val="dk1"/>
              </a:solidFill>
              <a:latin typeface="Noto Sans"/>
              <a:ea typeface="Noto Sans"/>
              <a:cs typeface="Noto Sans"/>
              <a:sym typeface="Noto Sans"/>
            </a:endParaRPr>
          </a:p>
          <a:p>
            <a:pPr indent="0" lvl="0" marL="0" rtl="0" algn="l">
              <a:lnSpc>
                <a:spcPct val="115000"/>
              </a:lnSpc>
              <a:spcBef>
                <a:spcPts val="10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as an optional tool for students.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A9(A) determine the domain and range of exponential functions of the form 𝑓(𝑥)=𝑎𝑏</a:t>
            </a:r>
            <a:r>
              <a:rPr baseline="30000" lang="en">
                <a:solidFill>
                  <a:schemeClr val="dk1"/>
                </a:solidFill>
                <a:latin typeface="Noto Sans"/>
                <a:ea typeface="Noto Sans"/>
                <a:cs typeface="Noto Sans"/>
                <a:sym typeface="Noto Sans"/>
              </a:rPr>
              <a:t>𝑥</a:t>
            </a:r>
            <a:r>
              <a:rPr lang="en">
                <a:solidFill>
                  <a:schemeClr val="dk1"/>
                </a:solidFill>
                <a:latin typeface="Noto Sans"/>
                <a:ea typeface="Noto Sans"/>
                <a:cs typeface="Noto Sans"/>
                <a:sym typeface="Noto Sans"/>
              </a:rPr>
              <a:t> and represent the domain and range using inequalities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A9(B) interpret the meaning of the values of 𝑎 and 𝑏 in exponential functions of the form 𝑓(𝑥)=𝑎𝑏</a:t>
            </a:r>
            <a:r>
              <a:rPr baseline="30000" lang="en">
                <a:solidFill>
                  <a:schemeClr val="dk1"/>
                </a:solidFill>
                <a:latin typeface="Noto Sans"/>
                <a:ea typeface="Noto Sans"/>
                <a:cs typeface="Noto Sans"/>
                <a:sym typeface="Noto Sans"/>
              </a:rPr>
              <a:t>𝑥</a:t>
            </a:r>
            <a:r>
              <a:rPr lang="en">
                <a:solidFill>
                  <a:schemeClr val="dk1"/>
                </a:solidFill>
                <a:latin typeface="Noto Sans"/>
                <a:ea typeface="Noto Sans"/>
                <a:cs typeface="Noto Sans"/>
                <a:sym typeface="Noto Sans"/>
              </a:rPr>
              <a:t> in real-world problems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A9(C) write exponential functions in the form 𝑓(𝑥)=𝑎𝑏</a:t>
            </a:r>
            <a:r>
              <a:rPr baseline="30000" lang="en">
                <a:solidFill>
                  <a:schemeClr val="dk1"/>
                </a:solidFill>
                <a:latin typeface="Noto Sans"/>
                <a:ea typeface="Noto Sans"/>
                <a:cs typeface="Noto Sans"/>
                <a:sym typeface="Noto Sans"/>
              </a:rPr>
              <a:t>𝑥</a:t>
            </a:r>
            <a:r>
              <a:rPr lang="en">
                <a:solidFill>
                  <a:schemeClr val="dk1"/>
                </a:solidFill>
                <a:latin typeface="Noto Sans"/>
                <a:ea typeface="Noto Sans"/>
                <a:cs typeface="Noto Sans"/>
                <a:sym typeface="Noto Sans"/>
              </a:rPr>
              <a:t> (where 𝑏 is a rational number) to describe problems arising from mathematical and real-world situations, including growth and decay</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A9(D) graph exponential functions that model growth and decay and identify key features, including 𝑦-intercept and asymptote, in mathematical and real-world problems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9e5d6c548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9e5d6c548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rPr>
              <a:t>Lesson Vocabulary</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To support student understanding of key vocabulary: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Introduce and review the vocabulary words students will see in this lesson.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Encourage students to notice how these words are used and to include them in their math discussions and explanations—both written and oral.</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Use a word wall to reinforce vocabulary. </a:t>
            </a:r>
            <a:r>
              <a:rPr lang="en" u="sng">
                <a:solidFill>
                  <a:schemeClr val="hlink"/>
                </a:solidFill>
                <a:hlinkClick r:id="rId2"/>
              </a:rPr>
              <a:t>Sample word wall cards are available here</a:t>
            </a:r>
            <a:r>
              <a:rPr lang="en">
                <a:solidFill>
                  <a:schemeClr val="dk1"/>
                </a:solidFill>
              </a:rPr>
              <a: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For newcomers or students with beginning English proficiency, use these Quizlet sets to support vocabulary learning:</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u="sng">
                <a:solidFill>
                  <a:schemeClr val="hlink"/>
                </a:solidFill>
                <a:hlinkClick r:id="rId3"/>
              </a:rPr>
              <a:t>Unit 5 Spanish Vocabulary</a:t>
            </a:r>
            <a:r>
              <a:rPr lang="en">
                <a:solidFill>
                  <a:schemeClr val="dk1"/>
                </a:solidFill>
              </a:rPr>
              <a:t> – use first to build understanding</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u="sng">
                <a:solidFill>
                  <a:schemeClr val="hlink"/>
                </a:solidFill>
                <a:hlinkClick r:id="rId4"/>
              </a:rPr>
              <a:t>Unit 5 Vocabulary (English)</a:t>
            </a:r>
            <a:r>
              <a:rPr lang="en">
                <a:solidFill>
                  <a:schemeClr val="dk1"/>
                </a:solidFill>
              </a:rPr>
              <a:t> – use after anchoring in Spanish</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None/>
            </a:pPr>
            <a:r>
              <a:rPr b="1" lang="en">
                <a:solidFill>
                  <a:schemeClr val="dk1"/>
                </a:solidFill>
              </a:rPr>
              <a:t>Support for English Language Learners</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ELPS 1(E) internalize new basic and academic language by using and reusing it in meaningful ways in speaking and writing activities that build concept and language attainment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ELPS 2(F) listen to and derive meaning from a variety of media such as audio tape, video, DVD, and CD ROM to build and reinforce concept and language attainment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ELPS 3(G) express opinions, ideas, and feelings ranging from communicating single words and short phrases to participating in extended discussions on a variety of social and grade- appropriate academic topics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In grade 8, students studied how to multiply and divide numbers in exponential notation when the bases are the same. This warm up reviews these properties, which students will use systematically as they work with exponential expressions in this unit.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15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one problem at a time.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quiet time to think individually for each problem and ask them to give a signal when they have an answer and a strategy.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Keep all problems displayed throughout the talk.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Follow with a whole-class discussion.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15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a:t>
            </a:r>
            <a:endParaRPr sz="1300">
              <a:solidFill>
                <a:schemeClr val="dk1"/>
              </a:solidFill>
              <a:latin typeface="Calibri"/>
              <a:ea typeface="Calibri"/>
              <a:cs typeface="Calibri"/>
              <a:sym typeface="Calibri"/>
            </a:endParaRPr>
          </a:p>
          <a:p>
            <a:pPr indent="-311150" lvl="0" marL="457200" rtl="0" algn="l">
              <a:lnSpc>
                <a:spcPct val="115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6</a:t>
            </a:r>
            <a:endParaRPr sz="1300">
              <a:solidFill>
                <a:schemeClr val="dk1"/>
              </a:solidFill>
              <a:latin typeface="Calibri"/>
              <a:ea typeface="Calibri"/>
              <a:cs typeface="Calibri"/>
              <a:sym typeface="Calibri"/>
            </a:endParaRPr>
          </a:p>
          <a:p>
            <a:pPr indent="-311150" lvl="0" marL="457200" rtl="0" algn="l">
              <a:lnSpc>
                <a:spcPct val="115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lnSpc>
                <a:spcPct val="115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8</a:t>
            </a:r>
            <a:endParaRPr sz="1300">
              <a:solidFill>
                <a:schemeClr val="dk1"/>
              </a:solidFill>
              <a:latin typeface="Calibri"/>
              <a:ea typeface="Calibri"/>
              <a:cs typeface="Calibri"/>
              <a:sym typeface="Calibri"/>
            </a:endParaRPr>
          </a:p>
          <a:p>
            <a:pPr indent="0" lvl="0" marL="0" rtl="0" algn="l">
              <a:lnSpc>
                <a:spcPct val="115000"/>
              </a:lnSpc>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lnSpc>
                <a:spcPct val="115000"/>
              </a:lnSpc>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Before starting the math talk, it may be helpful to take time to ensure that students understand the question. Ask students for examples and non-examples of a power of 2. Some examples are 25 and 2100. Non-examples include 1002 and 5⋅2. It may be useful to further remind students that, for example, 25 equals 2⋅2⋅2⋅2⋅2.</a:t>
            </a:r>
            <a:endParaRPr sz="1300">
              <a:solidFill>
                <a:schemeClr val="dk1"/>
              </a:solidFill>
              <a:latin typeface="Calibri"/>
              <a:ea typeface="Calibri"/>
              <a:cs typeface="Calibri"/>
              <a:sym typeface="Calibri"/>
            </a:endParaRPr>
          </a:p>
          <a:p>
            <a:pPr indent="0" lvl="0" marL="0" rtl="0" algn="l">
              <a:lnSpc>
                <a:spcPct val="115000"/>
              </a:lnSpc>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15000"/>
              </a:lnSpc>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share their thinking as part of the math talk, be sure to demonstrate how to break each part of the expression into factors, i.e., 2</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⋅2=(2⋅2⋅2⋅2⋅2)⋅2=2</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 Remind students that they can generalize the observations from examples such as this one. The exponents can be added when multiplying exponential expressions with the same base and subtracted when dividing those with the same base.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3 Critique, Correct, Clarify: Reading, Writing, Speaking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Before students share their explanations for the last question, present an incorrect answer and explanation. For example, “5 to the power of 0 is 0, because I multiplied to get it.” Ask students to identify the error, critique the reasoning, and write a correct explanation. As students discuss with a partner, listen for students who identify and clarify the ambiguous language in the statement. Invite students to share their critiques and corrected explanations with the class. Listen for and amplify the language students use to describe what happens when a number is raised to the power of 0 and highlight those who use patterns in the table. This helps students evaluate, and improve on, the written mathematical arguments of others as they clarify their understanding of the power of 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Optimize output (for explanation); Maximize meta-awareness</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2"/>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4"/>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Activate or supply background knowledge about exponents. Discuss the difference between repeated addition and repeated multiplication, while annotating visible examples of expressions to show the differences. Allow students to use calculators to ensure inclusive participation in the activity.</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a:t>
            </a:r>
            <a:r>
              <a:rPr i="1" lang="en" sz="1300">
                <a:solidFill>
                  <a:schemeClr val="dk1"/>
                </a:solidFill>
                <a:latin typeface="Calibri"/>
                <a:ea typeface="Calibri"/>
                <a:cs typeface="Calibri"/>
                <a:sym typeface="Calibri"/>
              </a:rPr>
              <a:t>Memory; Conceptual processing; Language</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Regarding the support content for Students with Disabilities: </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8 + 8 + 8 + 8 is the repeated </a:t>
            </a:r>
            <a:r>
              <a:rPr b="1" i="1" lang="en" sz="1300">
                <a:solidFill>
                  <a:schemeClr val="dk1"/>
                </a:solidFill>
                <a:latin typeface="Calibri"/>
                <a:ea typeface="Calibri"/>
                <a:cs typeface="Calibri"/>
                <a:sym typeface="Calibri"/>
              </a:rPr>
              <a:t>addition </a:t>
            </a:r>
            <a:r>
              <a:rPr i="1" lang="en" sz="1300">
                <a:solidFill>
                  <a:schemeClr val="dk1"/>
                </a:solidFill>
                <a:latin typeface="Calibri"/>
                <a:ea typeface="Calibri"/>
                <a:cs typeface="Calibri"/>
                <a:sym typeface="Calibri"/>
              </a:rPr>
              <a:t>of groups of 8. A </a:t>
            </a:r>
            <a:r>
              <a:rPr b="1" i="1" lang="en" sz="1300">
                <a:solidFill>
                  <a:schemeClr val="dk1"/>
                </a:solidFill>
                <a:latin typeface="Calibri"/>
                <a:ea typeface="Calibri"/>
                <a:cs typeface="Calibri"/>
                <a:sym typeface="Calibri"/>
              </a:rPr>
              <a:t>shorthand </a:t>
            </a:r>
            <a:r>
              <a:rPr i="1" lang="en" sz="1300">
                <a:solidFill>
                  <a:schemeClr val="dk1"/>
                </a:solidFill>
                <a:latin typeface="Calibri"/>
                <a:ea typeface="Calibri"/>
                <a:cs typeface="Calibri"/>
                <a:sym typeface="Calibri"/>
              </a:rPr>
              <a:t>for writing this is to say we have 4 equal groups of 8, so we can say we have 4 ⨉ 8. </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8 ⨉ 8 ⨉ 8 ⨉ 8 </a:t>
            </a:r>
            <a:r>
              <a:rPr i="1" lang="en" sz="1300">
                <a:solidFill>
                  <a:schemeClr val="dk1"/>
                </a:solidFill>
                <a:latin typeface="Calibri"/>
                <a:ea typeface="Calibri"/>
                <a:cs typeface="Calibri"/>
                <a:sym typeface="Calibri"/>
              </a:rPr>
              <a:t>is the repeated </a:t>
            </a:r>
            <a:r>
              <a:rPr b="1" i="1" lang="en" sz="1300">
                <a:solidFill>
                  <a:schemeClr val="dk1"/>
                </a:solidFill>
                <a:latin typeface="Calibri"/>
                <a:ea typeface="Calibri"/>
                <a:cs typeface="Calibri"/>
                <a:sym typeface="Calibri"/>
              </a:rPr>
              <a:t>multiplication </a:t>
            </a:r>
            <a:r>
              <a:rPr i="1" lang="en" sz="1300">
                <a:solidFill>
                  <a:schemeClr val="dk1"/>
                </a:solidFill>
                <a:latin typeface="Calibri"/>
                <a:ea typeface="Calibri"/>
                <a:cs typeface="Calibri"/>
                <a:sym typeface="Calibri"/>
              </a:rPr>
              <a:t>of groups of 8. A </a:t>
            </a:r>
            <a:r>
              <a:rPr b="1" i="1" lang="en" sz="1300">
                <a:solidFill>
                  <a:schemeClr val="dk1"/>
                </a:solidFill>
                <a:latin typeface="Calibri"/>
                <a:ea typeface="Calibri"/>
                <a:cs typeface="Calibri"/>
                <a:sym typeface="Calibri"/>
              </a:rPr>
              <a:t>shorthand </a:t>
            </a:r>
            <a:r>
              <a:rPr i="1" lang="en" sz="1300">
                <a:solidFill>
                  <a:schemeClr val="dk1"/>
                </a:solidFill>
                <a:latin typeface="Calibri"/>
                <a:ea typeface="Calibri"/>
                <a:cs typeface="Calibri"/>
                <a:sym typeface="Calibri"/>
              </a:rPr>
              <a:t>for writing this is to say we are multiplying 8 by itself 4 times, so we can say we have 8</a:t>
            </a:r>
            <a:r>
              <a:rPr baseline="30000" i="1" lang="en" sz="1300">
                <a:solidFill>
                  <a:schemeClr val="dk1"/>
                </a:solidFill>
                <a:latin typeface="Calibri"/>
                <a:ea typeface="Calibri"/>
                <a:cs typeface="Calibri"/>
                <a:sym typeface="Calibri"/>
              </a:rPr>
              <a:t>4</a:t>
            </a:r>
            <a:r>
              <a:rPr i="1" lang="en" sz="1300">
                <a:solidFill>
                  <a:schemeClr val="dk1"/>
                </a:solidFill>
                <a:latin typeface="Calibri"/>
                <a:ea typeface="Calibri"/>
                <a:cs typeface="Calibri"/>
                <a:sym typeface="Calibri"/>
              </a:rPr>
              <a:t>. </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Expanding problems to help students review the exponent rules helps to bridge into abstract understanding. Time permitting, have students work with a partner to create flow charts that illustrate at least two different ways to simplify problems such as: (3 ⨉ 7)</a:t>
            </a:r>
            <a:r>
              <a:rPr baseline="30000" i="1" lang="en" sz="1300">
                <a:solidFill>
                  <a:schemeClr val="dk1"/>
                </a:solidFill>
                <a:latin typeface="Calibri"/>
                <a:ea typeface="Calibri"/>
                <a:cs typeface="Calibri"/>
                <a:sym typeface="Calibri"/>
              </a:rPr>
              <a:t>4</a:t>
            </a:r>
            <a:r>
              <a:rPr i="1" lang="en" sz="1300">
                <a:solidFill>
                  <a:schemeClr val="dk1"/>
                </a:solidFill>
                <a:latin typeface="Calibri"/>
                <a:ea typeface="Calibri"/>
                <a:cs typeface="Calibri"/>
                <a:sym typeface="Calibri"/>
              </a:rPr>
              <a:t>; (5</a:t>
            </a:r>
            <a:r>
              <a:rPr baseline="30000" i="1" lang="en" sz="1300">
                <a:solidFill>
                  <a:schemeClr val="dk1"/>
                </a:solidFill>
                <a:latin typeface="Calibri"/>
                <a:ea typeface="Calibri"/>
                <a:cs typeface="Calibri"/>
                <a:sym typeface="Calibri"/>
              </a:rPr>
              <a:t>4</a:t>
            </a:r>
            <a:r>
              <a:rPr i="1" lang="en" sz="1300">
                <a:solidFill>
                  <a:schemeClr val="dk1"/>
                </a:solidFill>
                <a:latin typeface="Calibri"/>
                <a:ea typeface="Calibri"/>
                <a:cs typeface="Calibri"/>
                <a:sym typeface="Calibri"/>
              </a:rPr>
              <a:t>)</a:t>
            </a:r>
            <a:r>
              <a:rPr baseline="30000" i="1" lang="en" sz="1300">
                <a:solidFill>
                  <a:schemeClr val="dk1"/>
                </a:solidFill>
                <a:latin typeface="Calibri"/>
                <a:ea typeface="Calibri"/>
                <a:cs typeface="Calibri"/>
                <a:sym typeface="Calibri"/>
              </a:rPr>
              <a:t>3</a:t>
            </a:r>
            <a:r>
              <a:rPr i="1" lang="en" sz="1300">
                <a:solidFill>
                  <a:schemeClr val="dk1"/>
                </a:solidFill>
                <a:latin typeface="Calibri"/>
                <a:ea typeface="Calibri"/>
                <a:cs typeface="Calibri"/>
                <a:sym typeface="Calibri"/>
              </a:rPr>
              <a:t>; or 4</a:t>
            </a:r>
            <a:r>
              <a:rPr baseline="30000" i="1" lang="en" sz="1300">
                <a:solidFill>
                  <a:schemeClr val="dk1"/>
                </a:solidFill>
                <a:latin typeface="Calibri"/>
                <a:ea typeface="Calibri"/>
                <a:cs typeface="Calibri"/>
                <a:sym typeface="Calibri"/>
              </a:rPr>
              <a:t>2</a:t>
            </a:r>
            <a:r>
              <a:rPr i="1" lang="en" sz="1300">
                <a:solidFill>
                  <a:schemeClr val="dk1"/>
                </a:solidFill>
                <a:latin typeface="Calibri"/>
                <a:ea typeface="Calibri"/>
                <a:cs typeface="Calibri"/>
                <a:sym typeface="Calibri"/>
              </a:rPr>
              <a:t> 𑁦 4</a:t>
            </a:r>
            <a:r>
              <a:rPr baseline="30000" i="1" lang="en" sz="1300">
                <a:solidFill>
                  <a:schemeClr val="dk1"/>
                </a:solidFill>
                <a:latin typeface="Calibri"/>
                <a:ea typeface="Calibri"/>
                <a:cs typeface="Calibri"/>
                <a:sym typeface="Calibri"/>
              </a:rPr>
              <a:t>3</a:t>
            </a:r>
            <a:r>
              <a:rPr i="1" lang="en" sz="1300">
                <a:solidFill>
                  <a:schemeClr val="dk1"/>
                </a:solidFill>
                <a:latin typeface="Calibri"/>
                <a:ea typeface="Calibri"/>
                <a:cs typeface="Calibri"/>
                <a:sym typeface="Calibri"/>
              </a:rPr>
              <a:t>. As an alternative, if you have not used the Quiz-Quiz-Trade activity described in the Lesson Synthesis for either Lessons 5.1 or 5.2, consider using it now to activate background knowledge. </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NOTE: </a:t>
            </a:r>
            <a:r>
              <a:rPr i="1" lang="en" sz="1300">
                <a:solidFill>
                  <a:schemeClr val="dk1"/>
                </a:solidFill>
                <a:latin typeface="Calibri"/>
                <a:ea typeface="Calibri"/>
                <a:cs typeface="Calibri"/>
                <a:sym typeface="Calibri"/>
              </a:rPr>
              <a:t>Remember, students learned these exponent rules in middle school. So</a:t>
            </a:r>
            <a:r>
              <a:rPr i="1" lang="en" sz="1300">
                <a:solidFill>
                  <a:schemeClr val="dk1"/>
                </a:solidFill>
                <a:latin typeface="Calibri"/>
                <a:ea typeface="Calibri"/>
                <a:cs typeface="Calibri"/>
                <a:sym typeface="Calibri"/>
              </a:rPr>
              <a:t>, if you </a:t>
            </a:r>
            <a:r>
              <a:rPr i="1" lang="en" sz="1300">
                <a:solidFill>
                  <a:schemeClr val="dk1"/>
                </a:solidFill>
                <a:latin typeface="Calibri"/>
                <a:ea typeface="Calibri"/>
                <a:cs typeface="Calibri"/>
                <a:sym typeface="Calibri"/>
              </a:rPr>
              <a:t>would</a:t>
            </a:r>
            <a:r>
              <a:rPr i="1" lang="en" sz="1300">
                <a:solidFill>
                  <a:schemeClr val="dk1"/>
                </a:solidFill>
                <a:latin typeface="Calibri"/>
                <a:ea typeface="Calibri"/>
                <a:cs typeface="Calibri"/>
                <a:sym typeface="Calibri"/>
              </a:rPr>
              <a:t> like a video to use for reviewing exponent rules, you may want to use</a:t>
            </a:r>
            <a:r>
              <a:rPr i="1" lang="en" sz="1300" u="sng">
                <a:solidFill>
                  <a:schemeClr val="hlink"/>
                </a:solidFill>
                <a:latin typeface="Calibri"/>
                <a:ea typeface="Calibri"/>
                <a:cs typeface="Calibri"/>
                <a:sym typeface="Calibri"/>
                <a:hlinkClick r:id="rId5"/>
              </a:rPr>
              <a:t> this video</a:t>
            </a:r>
            <a:r>
              <a:rPr i="1" lang="en" sz="1300">
                <a:solidFill>
                  <a:schemeClr val="dk1"/>
                </a:solidFill>
                <a:latin typeface="Calibri"/>
                <a:ea typeface="Calibri"/>
                <a:cs typeface="Calibri"/>
                <a:sym typeface="Calibri"/>
              </a:rPr>
              <a:t> (beginning at 18 seconds): 2-Minute Crash Course: Exponent Laws with Ms. Lewis from Smart Culture Education.  As an alternative, access the </a:t>
            </a:r>
            <a:r>
              <a:rPr i="1" lang="en" sz="1300" u="sng">
                <a:solidFill>
                  <a:schemeClr val="hlink"/>
                </a:solidFill>
                <a:latin typeface="Calibri"/>
                <a:ea typeface="Calibri"/>
                <a:cs typeface="Calibri"/>
                <a:sym typeface="Calibri"/>
                <a:hlinkClick r:id="rId6"/>
              </a:rPr>
              <a:t>Math is Fun</a:t>
            </a:r>
            <a:r>
              <a:rPr i="1" lang="en" sz="1300">
                <a:solidFill>
                  <a:schemeClr val="dk1"/>
                </a:solidFill>
                <a:latin typeface="Calibri"/>
                <a:ea typeface="Calibri"/>
                <a:cs typeface="Calibri"/>
                <a:sym typeface="Calibri"/>
              </a:rPr>
              <a:t> website regarding Exponent Laws as a way to review and activate prior knowledge.</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task reviews an important property of exponents that students have studied in grade 8 and again in lesson 5.1, namely that if 𝑏 is a non-zero number, then 𝑏</a:t>
            </a:r>
            <a:r>
              <a:rPr baseline="30000" lang="en" sz="1300">
                <a:solidFill>
                  <a:schemeClr val="dk1"/>
                </a:solidFill>
                <a:latin typeface="Calibri"/>
                <a:ea typeface="Calibri"/>
                <a:cs typeface="Calibri"/>
                <a:sym typeface="Calibri"/>
              </a:rPr>
              <a:t>0 </a:t>
            </a:r>
            <a:r>
              <a:rPr lang="en" sz="1300">
                <a:solidFill>
                  <a:schemeClr val="dk1"/>
                </a:solidFill>
                <a:latin typeface="Calibri"/>
                <a:ea typeface="Calibri"/>
                <a:cs typeface="Calibri"/>
                <a:sym typeface="Calibri"/>
              </a:rPr>
              <a:t>= 1. This is a convention, one that allows the rule 𝑏</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⋅𝑏</a:t>
            </a:r>
            <a:r>
              <a:rPr baseline="30000" lang="en" sz="1300">
                <a:solidFill>
                  <a:schemeClr val="dk1"/>
                </a:solidFill>
                <a:latin typeface="Calibri"/>
                <a:ea typeface="Calibri"/>
                <a:cs typeface="Calibri"/>
                <a:sym typeface="Calibri"/>
              </a:rPr>
              <a:t>𝑦 </a:t>
            </a:r>
            <a:r>
              <a:rPr lang="en" sz="1300">
                <a:solidFill>
                  <a:schemeClr val="dk1"/>
                </a:solidFill>
                <a:latin typeface="Calibri"/>
                <a:ea typeface="Calibri"/>
                <a:cs typeface="Calibri"/>
                <a:sym typeface="Calibri"/>
              </a:rPr>
              <a:t>= 𝑏</a:t>
            </a:r>
            <a:r>
              <a:rPr baseline="30000" lang="en" sz="1300">
                <a:solidFill>
                  <a:schemeClr val="dk1"/>
                </a:solidFill>
                <a:latin typeface="Calibri"/>
                <a:ea typeface="Calibri"/>
                <a:cs typeface="Calibri"/>
                <a:sym typeface="Calibri"/>
              </a:rPr>
              <a:t>(𝑥+𝑦)</a:t>
            </a:r>
            <a:r>
              <a:rPr lang="en" sz="1300">
                <a:solidFill>
                  <a:schemeClr val="dk1"/>
                </a:solidFill>
                <a:latin typeface="Calibri"/>
                <a:ea typeface="Calibri"/>
                <a:cs typeface="Calibri"/>
                <a:sym typeface="Calibri"/>
              </a:rPr>
              <a:t> to remain true when 𝑥 or 𝑦 is allowed to be 0. An additional convention, which is not addressed in this task, states that 𝑏</a:t>
            </a:r>
            <a:r>
              <a:rPr baseline="30000" lang="en" sz="1300">
                <a:solidFill>
                  <a:schemeClr val="dk1"/>
                </a:solidFill>
                <a:latin typeface="Calibri"/>
                <a:ea typeface="Calibri"/>
                <a:cs typeface="Calibri"/>
                <a:sym typeface="Calibri"/>
              </a:rPr>
              <a:t>−𝑛 </a:t>
            </a:r>
            <a:r>
              <a:rPr lang="en" sz="1300">
                <a:solidFill>
                  <a:schemeClr val="dk1"/>
                </a:solidFill>
                <a:latin typeface="Calibri"/>
                <a:ea typeface="Calibri"/>
                <a:cs typeface="Calibri"/>
                <a:sym typeface="Calibri"/>
              </a:rPr>
              <a:t>= 1/𝑏</a:t>
            </a:r>
            <a:r>
              <a:rPr baseline="30000" lang="en" sz="1300">
                <a:solidFill>
                  <a:schemeClr val="dk1"/>
                </a:solidFill>
                <a:latin typeface="Calibri"/>
                <a:ea typeface="Calibri"/>
                <a:cs typeface="Calibri"/>
                <a:sym typeface="Calibri"/>
              </a:rPr>
              <a:t>𝑛</a:t>
            </a:r>
            <a:r>
              <a:rPr lang="en" sz="1300">
                <a:solidFill>
                  <a:schemeClr val="dk1"/>
                </a:solidFill>
                <a:latin typeface="Calibri"/>
                <a:ea typeface="Calibri"/>
                <a:cs typeface="Calibri"/>
                <a:sym typeface="Calibri"/>
              </a:rPr>
              <a:t> for a whole number 𝑛. With these conventions, the equation 𝑏</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⋅𝑏</a:t>
            </a:r>
            <a:r>
              <a:rPr baseline="30000" lang="en" sz="1300">
                <a:solidFill>
                  <a:schemeClr val="dk1"/>
                </a:solidFill>
                <a:latin typeface="Calibri"/>
                <a:ea typeface="Calibri"/>
                <a:cs typeface="Calibri"/>
                <a:sym typeface="Calibri"/>
              </a:rPr>
              <a:t>𝑦 </a:t>
            </a:r>
            <a:r>
              <a:rPr lang="en" sz="1300">
                <a:solidFill>
                  <a:schemeClr val="dk1"/>
                </a:solidFill>
                <a:latin typeface="Calibri"/>
                <a:ea typeface="Calibri"/>
                <a:cs typeface="Calibri"/>
                <a:sym typeface="Calibri"/>
              </a:rPr>
              <a:t>= 𝑏</a:t>
            </a:r>
            <a:r>
              <a:rPr baseline="30000" lang="en" sz="1300">
                <a:solidFill>
                  <a:schemeClr val="dk1"/>
                </a:solidFill>
                <a:latin typeface="Calibri"/>
                <a:ea typeface="Calibri"/>
                <a:cs typeface="Calibri"/>
                <a:sym typeface="Calibri"/>
              </a:rPr>
              <a:t>𝑥+𝑦</a:t>
            </a:r>
            <a:r>
              <a:rPr lang="en" sz="1300">
                <a:solidFill>
                  <a:schemeClr val="dk1"/>
                </a:solidFill>
                <a:latin typeface="Calibri"/>
                <a:ea typeface="Calibri"/>
                <a:cs typeface="Calibri"/>
                <a:sym typeface="Calibri"/>
              </a:rPr>
              <a:t> is true for all integers 𝑥 and 𝑦.</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9</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 3</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9</a:t>
            </a:r>
            <a:r>
              <a:rPr baseline="30000" lang="en" sz="1300">
                <a:solidFill>
                  <a:schemeClr val="dk1"/>
                </a:solidFill>
                <a:latin typeface="Calibri"/>
                <a:ea typeface="Calibri"/>
                <a:cs typeface="Calibri"/>
                <a:sym typeface="Calibri"/>
              </a:rPr>
              <a:t>0</a:t>
            </a:r>
            <a:r>
              <a:rPr lang="en" sz="1300">
                <a:solidFill>
                  <a:schemeClr val="dk1"/>
                </a:solidFill>
                <a:latin typeface="Calibri"/>
                <a:ea typeface="Calibri"/>
                <a:cs typeface="Calibri"/>
                <a:sym typeface="Calibri"/>
              </a:rPr>
              <a:t>⋅9</a:t>
            </a:r>
            <a:r>
              <a:rPr baseline="30000" lang="en" sz="1300">
                <a:solidFill>
                  <a:schemeClr val="dk1"/>
                </a:solidFill>
                <a:latin typeface="Calibri"/>
                <a:ea typeface="Calibri"/>
                <a:cs typeface="Calibri"/>
                <a:sym typeface="Calibri"/>
              </a:rPr>
              <a:t>7</a:t>
            </a:r>
            <a:r>
              <a:rPr lang="en" sz="1300">
                <a:solidFill>
                  <a:schemeClr val="dk1"/>
                </a:solidFill>
                <a:latin typeface="Calibri"/>
                <a:ea typeface="Calibri"/>
                <a:cs typeface="Calibri"/>
                <a:sym typeface="Calibri"/>
              </a:rPr>
              <a:t> = 9</a:t>
            </a:r>
            <a:r>
              <a:rPr baseline="30000" lang="en" sz="1300">
                <a:solidFill>
                  <a:schemeClr val="dk1"/>
                </a:solidFill>
                <a:latin typeface="Calibri"/>
                <a:ea typeface="Calibri"/>
                <a:cs typeface="Calibri"/>
                <a:sym typeface="Calibri"/>
              </a:rPr>
              <a:t>7</a:t>
            </a:r>
            <a:endParaRPr baseline="30000"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 9</a:t>
            </a:r>
            <a:r>
              <a:rPr baseline="30000" lang="en" sz="1300">
                <a:solidFill>
                  <a:schemeClr val="dk1"/>
                </a:solidFill>
                <a:latin typeface="Calibri"/>
                <a:ea typeface="Calibri"/>
                <a:cs typeface="Calibri"/>
                <a:sym typeface="Calibri"/>
              </a:rPr>
              <a:t>12</a:t>
            </a:r>
            <a:r>
              <a:rPr lang="en" sz="1300">
                <a:solidFill>
                  <a:schemeClr val="dk1"/>
                </a:solidFill>
                <a:latin typeface="Calibri"/>
                <a:ea typeface="Calibri"/>
                <a:cs typeface="Calibri"/>
                <a:sym typeface="Calibri"/>
              </a:rPr>
              <a:t> ÷ 9</a:t>
            </a:r>
            <a:r>
              <a:rPr baseline="30000" lang="en" sz="1300">
                <a:solidFill>
                  <a:schemeClr val="dk1"/>
                </a:solidFill>
                <a:latin typeface="Calibri"/>
                <a:ea typeface="Calibri"/>
                <a:cs typeface="Calibri"/>
                <a:sym typeface="Calibri"/>
              </a:rPr>
              <a:t>0</a:t>
            </a:r>
            <a:r>
              <a:rPr lang="en" sz="1300">
                <a:solidFill>
                  <a:schemeClr val="dk1"/>
                </a:solidFill>
                <a:latin typeface="Calibri"/>
                <a:ea typeface="Calibri"/>
                <a:cs typeface="Calibri"/>
                <a:sym typeface="Calibri"/>
              </a:rPr>
              <a:t> = 9</a:t>
            </a:r>
            <a:r>
              <a:rPr baseline="30000" lang="en" sz="1300">
                <a:solidFill>
                  <a:schemeClr val="dk1"/>
                </a:solidFill>
                <a:latin typeface="Calibri"/>
                <a:ea typeface="Calibri"/>
                <a:cs typeface="Calibri"/>
                <a:sym typeface="Calibri"/>
              </a:rPr>
              <a:t>12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a:t>
            </a:r>
            <a:r>
              <a:rPr baseline="30000" lang="en" sz="1300">
                <a:solidFill>
                  <a:schemeClr val="dk1"/>
                </a:solidFill>
                <a:latin typeface="Calibri"/>
                <a:ea typeface="Calibri"/>
                <a:cs typeface="Calibri"/>
                <a:sym typeface="Calibri"/>
              </a:rPr>
              <a:t>0 </a:t>
            </a:r>
            <a:r>
              <a:rPr lang="en" sz="1300">
                <a:solidFill>
                  <a:schemeClr val="dk1"/>
                </a:solidFill>
                <a:latin typeface="Calibri"/>
                <a:ea typeface="Calibri"/>
                <a:cs typeface="Calibri"/>
                <a:sym typeface="Calibri"/>
              </a:rPr>
              <a:t>= 1. For positive whole numbers, 5</a:t>
            </a:r>
            <a:r>
              <a:rPr baseline="30000" lang="en" sz="1300">
                <a:solidFill>
                  <a:schemeClr val="dk1"/>
                </a:solidFill>
                <a:latin typeface="Calibri"/>
                <a:ea typeface="Calibri"/>
                <a:cs typeface="Calibri"/>
                <a:sym typeface="Calibri"/>
              </a:rPr>
              <a:t>𝑎</a:t>
            </a:r>
            <a:r>
              <a:rPr lang="en" sz="1300">
                <a:solidFill>
                  <a:schemeClr val="dk1"/>
                </a:solidFill>
                <a:latin typeface="Calibri"/>
                <a:ea typeface="Calibri"/>
                <a:cs typeface="Calibri"/>
                <a:sym typeface="Calibri"/>
              </a:rPr>
              <a:t>⋅5</a:t>
            </a:r>
            <a:r>
              <a:rPr baseline="30000" lang="en" sz="1300">
                <a:solidFill>
                  <a:schemeClr val="dk1"/>
                </a:solidFill>
                <a:latin typeface="Calibri"/>
                <a:ea typeface="Calibri"/>
                <a:cs typeface="Calibri"/>
                <a:sym typeface="Calibri"/>
              </a:rPr>
              <a:t>𝑏 </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𝑎+𝑏</a:t>
            </a:r>
            <a:r>
              <a:rPr lang="en" sz="1300">
                <a:solidFill>
                  <a:schemeClr val="dk1"/>
                </a:solidFill>
                <a:latin typeface="Calibri"/>
                <a:ea typeface="Calibri"/>
                <a:cs typeface="Calibri"/>
                <a:sym typeface="Calibri"/>
              </a:rPr>
              <a:t>. For this law to still hold with 0 as an exponent, 5</a:t>
            </a:r>
            <a:r>
              <a:rPr baseline="30000" lang="en" sz="1300">
                <a:solidFill>
                  <a:schemeClr val="dk1"/>
                </a:solidFill>
                <a:latin typeface="Calibri"/>
                <a:ea typeface="Calibri"/>
                <a:cs typeface="Calibri"/>
                <a:sym typeface="Calibri"/>
              </a:rPr>
              <a:t>0</a:t>
            </a:r>
            <a:r>
              <a:rPr lang="en" sz="1300">
                <a:solidFill>
                  <a:schemeClr val="dk1"/>
                </a:solidFill>
                <a:latin typeface="Calibri"/>
                <a:ea typeface="Calibri"/>
                <a:cs typeface="Calibri"/>
                <a:sym typeface="Calibri"/>
              </a:rPr>
              <a:t> needs to be equal to 1 because 5</a:t>
            </a:r>
            <a:r>
              <a:rPr baseline="30000" lang="en" sz="1300">
                <a:solidFill>
                  <a:schemeClr val="dk1"/>
                </a:solidFill>
                <a:latin typeface="Calibri"/>
                <a:ea typeface="Calibri"/>
                <a:cs typeface="Calibri"/>
                <a:sym typeface="Calibri"/>
              </a:rPr>
              <a:t>0+4 </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and 1⋅5</a:t>
            </a:r>
            <a:r>
              <a:rPr baseline="30000" lang="en" sz="1300">
                <a:solidFill>
                  <a:schemeClr val="dk1"/>
                </a:solidFill>
                <a:latin typeface="Calibri"/>
                <a:ea typeface="Calibri"/>
                <a:cs typeface="Calibri"/>
                <a:sym typeface="Calibri"/>
              </a:rPr>
              <a:t>4 </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0 </a:t>
            </a:r>
            <a:r>
              <a:rPr lang="en" sz="1300">
                <a:solidFill>
                  <a:schemeClr val="dk1"/>
                </a:solidFill>
                <a:latin typeface="Calibri"/>
                <a:ea typeface="Calibri"/>
                <a:cs typeface="Calibri"/>
                <a:sym typeface="Calibri"/>
              </a:rPr>
              <a:t>= 1. For positive whole numbers, 2</a:t>
            </a:r>
            <a:r>
              <a:rPr baseline="30000" lang="en" sz="1300">
                <a:solidFill>
                  <a:schemeClr val="dk1"/>
                </a:solidFill>
                <a:latin typeface="Calibri"/>
                <a:ea typeface="Calibri"/>
                <a:cs typeface="Calibri"/>
                <a:sym typeface="Calibri"/>
              </a:rPr>
              <a:t>𝑎</a:t>
            </a:r>
            <a:r>
              <a:rPr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𝑏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𝑎+𝑏</a:t>
            </a:r>
            <a:r>
              <a:rPr lang="en" sz="1300">
                <a:solidFill>
                  <a:schemeClr val="dk1"/>
                </a:solidFill>
                <a:latin typeface="Calibri"/>
                <a:ea typeface="Calibri"/>
                <a:cs typeface="Calibri"/>
                <a:sym typeface="Calibri"/>
              </a:rPr>
              <a:t>. For this law to still hold with 0 as an exponent, 2</a:t>
            </a:r>
            <a:r>
              <a:rPr baseline="30000" lang="en" sz="1300">
                <a:solidFill>
                  <a:schemeClr val="dk1"/>
                </a:solidFill>
                <a:latin typeface="Calibri"/>
                <a:ea typeface="Calibri"/>
                <a:cs typeface="Calibri"/>
                <a:sym typeface="Calibri"/>
              </a:rPr>
              <a:t>0</a:t>
            </a:r>
            <a:r>
              <a:rPr lang="en" sz="1300">
                <a:solidFill>
                  <a:schemeClr val="dk1"/>
                </a:solidFill>
                <a:latin typeface="Calibri"/>
                <a:ea typeface="Calibri"/>
                <a:cs typeface="Calibri"/>
                <a:sym typeface="Calibri"/>
              </a:rPr>
              <a:t> needs to be equal to 1 because 2</a:t>
            </a:r>
            <a:r>
              <a:rPr baseline="30000" lang="en" sz="1300">
                <a:solidFill>
                  <a:schemeClr val="dk1"/>
                </a:solidFill>
                <a:latin typeface="Calibri"/>
                <a:ea typeface="Calibri"/>
                <a:cs typeface="Calibri"/>
                <a:sym typeface="Calibri"/>
              </a:rPr>
              <a:t>0+4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and 1⋅2</a:t>
            </a:r>
            <a:r>
              <a:rPr baseline="30000" lang="en" sz="1300">
                <a:solidFill>
                  <a:schemeClr val="dk1"/>
                </a:solidFill>
                <a:latin typeface="Calibri"/>
                <a:ea typeface="Calibri"/>
                <a:cs typeface="Calibri"/>
                <a:sym typeface="Calibri"/>
              </a:rPr>
              <a:t>4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think that 𝑎</a:t>
            </a:r>
            <a:r>
              <a:rPr baseline="30000" lang="en" sz="1300">
                <a:solidFill>
                  <a:schemeClr val="dk1"/>
                </a:solidFill>
                <a:latin typeface="Calibri"/>
                <a:ea typeface="Calibri"/>
                <a:cs typeface="Calibri"/>
                <a:sym typeface="Calibri"/>
              </a:rPr>
              <a:t>0 </a:t>
            </a:r>
            <a:r>
              <a:rPr lang="en" sz="1300">
                <a:solidFill>
                  <a:schemeClr val="dk1"/>
                </a:solidFill>
                <a:latin typeface="Calibri"/>
                <a:ea typeface="Calibri"/>
                <a:cs typeface="Calibri"/>
                <a:sym typeface="Calibri"/>
              </a:rPr>
              <a:t>= 0. First, remind them that exponents are not the same as multiplication (for example, 4</a:t>
            </a:r>
            <a:r>
              <a:rPr baseline="30000" lang="en" sz="1300">
                <a:solidFill>
                  <a:schemeClr val="dk1"/>
                </a:solidFill>
                <a:latin typeface="Calibri"/>
                <a:ea typeface="Calibri"/>
                <a:cs typeface="Calibri"/>
                <a:sym typeface="Calibri"/>
              </a:rPr>
              <a:t>3 </a:t>
            </a:r>
            <a:r>
              <a:rPr lang="en" sz="1300">
                <a:solidFill>
                  <a:schemeClr val="dk1"/>
                </a:solidFill>
                <a:latin typeface="Calibri"/>
                <a:ea typeface="Calibri"/>
                <a:cs typeface="Calibri"/>
                <a:sym typeface="Calibri"/>
              </a:rPr>
              <a:t>= 4⋅4⋅4, and 4⋅4⋅4 is very different from 4⋅3). Next, ask them to use the patterns that they notice in the equations and tables to determine the correct value.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Make sure students understand that 5</a:t>
            </a:r>
            <a:r>
              <a:rPr baseline="30000" lang="en" sz="1300">
                <a:solidFill>
                  <a:schemeClr val="dk1"/>
                </a:solidFill>
                <a:latin typeface="Calibri"/>
                <a:ea typeface="Calibri"/>
                <a:cs typeface="Calibri"/>
                <a:sym typeface="Calibri"/>
              </a:rPr>
              <a:t>0 </a:t>
            </a:r>
            <a:r>
              <a:rPr lang="en" sz="1300">
                <a:solidFill>
                  <a:schemeClr val="dk1"/>
                </a:solidFill>
                <a:latin typeface="Calibri"/>
                <a:ea typeface="Calibri"/>
                <a:cs typeface="Calibri"/>
                <a:sym typeface="Calibri"/>
              </a:rPr>
              <a:t>= 1 is an agreed-upon definition. The reason for defining 5</a:t>
            </a:r>
            <a:r>
              <a:rPr baseline="30000" lang="en" sz="1300">
                <a:solidFill>
                  <a:schemeClr val="dk1"/>
                </a:solidFill>
                <a:latin typeface="Calibri"/>
                <a:ea typeface="Calibri"/>
                <a:cs typeface="Calibri"/>
                <a:sym typeface="Calibri"/>
              </a:rPr>
              <a:t>0</a:t>
            </a:r>
            <a:r>
              <a:rPr lang="en" sz="1300">
                <a:solidFill>
                  <a:schemeClr val="dk1"/>
                </a:solidFill>
                <a:latin typeface="Calibri"/>
                <a:ea typeface="Calibri"/>
                <a:cs typeface="Calibri"/>
                <a:sym typeface="Calibri"/>
              </a:rPr>
              <a:t> this way is so that the property (5</a:t>
            </a:r>
            <a:r>
              <a:rPr baseline="30000" lang="en" sz="1300">
                <a:solidFill>
                  <a:schemeClr val="dk1"/>
                </a:solidFill>
                <a:latin typeface="Calibri"/>
                <a:ea typeface="Calibri"/>
                <a:cs typeface="Calibri"/>
                <a:sym typeface="Calibri"/>
              </a:rPr>
              <a:t>𝑎</a:t>
            </a:r>
            <a:r>
              <a:rPr lang="en" sz="1300">
                <a:solidFill>
                  <a:schemeClr val="dk1"/>
                </a:solidFill>
                <a:latin typeface="Calibri"/>
                <a:ea typeface="Calibri"/>
                <a:cs typeface="Calibri"/>
                <a:sym typeface="Calibri"/>
              </a:rPr>
              <a:t>⋅5</a:t>
            </a:r>
            <a:r>
              <a:rPr baseline="30000" lang="en" sz="1300">
                <a:solidFill>
                  <a:schemeClr val="dk1"/>
                </a:solidFill>
                <a:latin typeface="Calibri"/>
                <a:ea typeface="Calibri"/>
                <a:cs typeface="Calibri"/>
                <a:sym typeface="Calibri"/>
              </a:rPr>
              <a:t>𝑏 </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𝑎+𝑏</a:t>
            </a:r>
            <a:r>
              <a:rPr lang="en" sz="1300">
                <a:solidFill>
                  <a:schemeClr val="dk1"/>
                </a:solidFill>
                <a:latin typeface="Calibri"/>
                <a:ea typeface="Calibri"/>
                <a:cs typeface="Calibri"/>
                <a:sym typeface="Calibri"/>
              </a:rPr>
              <a:t>) continues to hold when we allow 0 as an exponent.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two numbers are not even close! Since 3</a:t>
            </a:r>
            <a:r>
              <a:rPr baseline="30000" lang="en" sz="1300">
                <a:solidFill>
                  <a:schemeClr val="dk1"/>
                </a:solidFill>
                <a:latin typeface="Calibri"/>
                <a:ea typeface="Calibri"/>
                <a:cs typeface="Calibri"/>
                <a:sym typeface="Calibri"/>
              </a:rPr>
              <a:t>5 </a:t>
            </a:r>
            <a:r>
              <a:rPr lang="en" sz="1300">
                <a:solidFill>
                  <a:schemeClr val="dk1"/>
                </a:solidFill>
                <a:latin typeface="Calibri"/>
                <a:ea typeface="Calibri"/>
                <a:cs typeface="Calibri"/>
                <a:sym typeface="Calibri"/>
              </a:rPr>
              <a:t>= 243, the number 2^(3</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 is 2</a:t>
            </a:r>
            <a:r>
              <a:rPr baseline="30000" lang="en" sz="1300">
                <a:solidFill>
                  <a:schemeClr val="dk1"/>
                </a:solidFill>
                <a:latin typeface="Calibri"/>
                <a:ea typeface="Calibri"/>
                <a:cs typeface="Calibri"/>
                <a:sym typeface="Calibri"/>
              </a:rPr>
              <a:t>243</a:t>
            </a:r>
            <a:r>
              <a:rPr lang="en" sz="1300">
                <a:solidFill>
                  <a:schemeClr val="dk1"/>
                </a:solidFill>
                <a:latin typeface="Calibri"/>
                <a:ea typeface="Calibri"/>
                <a:cs typeface="Calibri"/>
                <a:sym typeface="Calibri"/>
              </a:rPr>
              <a:t>. On the other hand, (2^3)</a:t>
            </a:r>
            <a:r>
              <a:rPr baseline="30000" lang="en" sz="1300">
                <a:solidFill>
                  <a:schemeClr val="dk1"/>
                </a:solidFill>
                <a:latin typeface="Calibri"/>
                <a:ea typeface="Calibri"/>
                <a:cs typeface="Calibri"/>
                <a:sym typeface="Calibri"/>
              </a:rPr>
              <a:t>5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15</a:t>
            </a:r>
            <a:r>
              <a:rPr lang="en" sz="1300">
                <a:solidFill>
                  <a:schemeClr val="dk1"/>
                </a:solidFill>
                <a:latin typeface="Calibri"/>
                <a:ea typeface="Calibri"/>
                <a:cs typeface="Calibri"/>
                <a:sym typeface="Calibri"/>
              </a:rPr>
              <a:t>. The number 2</a:t>
            </a:r>
            <a:r>
              <a:rPr baseline="30000" lang="en" sz="1300">
                <a:solidFill>
                  <a:schemeClr val="dk1"/>
                </a:solidFill>
                <a:latin typeface="Calibri"/>
                <a:ea typeface="Calibri"/>
                <a:cs typeface="Calibri"/>
                <a:sym typeface="Calibri"/>
              </a:rPr>
              <a:t>243</a:t>
            </a:r>
            <a:r>
              <a:rPr lang="en" sz="1300">
                <a:solidFill>
                  <a:schemeClr val="dk1"/>
                </a:solidFill>
                <a:latin typeface="Calibri"/>
                <a:ea typeface="Calibri"/>
                <a:cs typeface="Calibri"/>
                <a:sym typeface="Calibri"/>
              </a:rPr>
              <a:t> is much larger than 2</a:t>
            </a:r>
            <a:r>
              <a:rPr baseline="30000" lang="en" sz="1300">
                <a:solidFill>
                  <a:schemeClr val="dk1"/>
                </a:solidFill>
                <a:latin typeface="Calibri"/>
                <a:ea typeface="Calibri"/>
                <a:cs typeface="Calibri"/>
                <a:sym typeface="Calibri"/>
              </a:rPr>
              <a:t>15</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Typically, we define repeated exponents by working down the tower, e.g., 2^3^5=2^(3</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 One reason for this is that evaluating up the tower, as in (2^3)</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 can already be simplified by using algebra rules (in this case, to get 2</a:t>
            </a:r>
            <a:r>
              <a:rPr baseline="30000" lang="en" sz="1300">
                <a:solidFill>
                  <a:schemeClr val="dk1"/>
                </a:solidFill>
                <a:latin typeface="Calibri"/>
                <a:ea typeface="Calibri"/>
                <a:cs typeface="Calibri"/>
                <a:sym typeface="Calibri"/>
              </a:rPr>
              <a:t>15</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Santos is correct that anything to the zero power is 1, but he forgot about the 4 multiplied outside the parentheses.</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Santos forgot to multiply by 4, but Sara did the problem correctly.</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Remember to use order of operations. There may be more than one method, but all methods should result in the same answer.</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Check yourself: Remember when multiple operations are involved to use the order of operations. This problem would result in 4⋅1 or 4.</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Exponents in general represent repeated multiplication, much like multiplication represents repeated addition.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Any value - no matter how big or small will equal zero if it is raised to the zero power.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For additional practice problems, access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2 Collect and Display: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Before the whole-class discussion, invite students to discuss their thinking for the provided questions with a partner. Listen for and collect vocabulary and phrases students use to describe patterns in the table for the growth of bacteria. Display words and phrases such as “multiplier,” “exponentially,” and “doubling” for all to see. Remind students to suggest additions and to borrow language from the display as needed. This will help students read and use mathematical language during their partner and whole-group discussions.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2"/>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Action and Expression: Internalize Executive Functions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Chunk this task into more manageable parts to support students who benefit from support with organization and problem solving. For example, students complete hours 0–3 and discuss the pattern they notice. Use annotations to show how the number of bacteria is changing from one hour to the next. Then invite students to use what they notice to complete the table.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Organization; Attention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prompts students to build expressions of the form 𝑎⋅𝑏</a:t>
            </a:r>
            <a:r>
              <a:rPr baseline="30000" lang="en" sz="1300">
                <a:solidFill>
                  <a:schemeClr val="dk1"/>
                </a:solidFill>
                <a:latin typeface="Calibri"/>
                <a:ea typeface="Calibri"/>
                <a:cs typeface="Calibri"/>
                <a:sym typeface="Calibri"/>
              </a:rPr>
              <a:t>𝑥 </a:t>
            </a:r>
            <a:r>
              <a:rPr lang="en" sz="1300">
                <a:solidFill>
                  <a:schemeClr val="dk1"/>
                </a:solidFill>
                <a:latin typeface="Calibri"/>
                <a:ea typeface="Calibri"/>
                <a:cs typeface="Calibri"/>
                <a:sym typeface="Calibri"/>
              </a:rPr>
              <a:t>to encapsulate a type of pattern they have encountered several times so far and to consider what 𝑎 and 𝑏 mean in the context of bacteria growth. They do so by writing numerical expressions that make explicit the key feature of exponential change—the repeated multiplication by the same factor—and then making a generalization of their repeated reasoning (TEKS A.1(F)) using exponential notation. Since students are finally representing this pattern using an exponent, a quantity following this type of pattern is described as changing exponentially. The term </a:t>
            </a:r>
            <a:r>
              <a:rPr b="1" lang="en" sz="1300">
                <a:solidFill>
                  <a:schemeClr val="dk1"/>
                </a:solidFill>
                <a:latin typeface="Calibri"/>
                <a:ea typeface="Calibri"/>
                <a:cs typeface="Calibri"/>
                <a:sym typeface="Calibri"/>
              </a:rPr>
              <a:t>growth factor</a:t>
            </a:r>
            <a:r>
              <a:rPr lang="en" sz="1300">
                <a:solidFill>
                  <a:schemeClr val="dk1"/>
                </a:solidFill>
                <a:latin typeface="Calibri"/>
                <a:ea typeface="Calibri"/>
                <a:cs typeface="Calibri"/>
                <a:sym typeface="Calibri"/>
              </a:rPr>
              <a:t> or </a:t>
            </a:r>
            <a:r>
              <a:rPr b="1" lang="en" sz="1300">
                <a:solidFill>
                  <a:schemeClr val="dk1"/>
                </a:solidFill>
                <a:latin typeface="Calibri"/>
                <a:ea typeface="Calibri"/>
                <a:cs typeface="Calibri"/>
                <a:sym typeface="Calibri"/>
              </a:rPr>
              <a:t>constant ratio</a:t>
            </a:r>
            <a:r>
              <a:rPr lang="en" sz="1300">
                <a:solidFill>
                  <a:schemeClr val="dk1"/>
                </a:solidFill>
                <a:latin typeface="Calibri"/>
                <a:ea typeface="Calibri"/>
                <a:cs typeface="Calibri"/>
                <a:sym typeface="Calibri"/>
              </a:rPr>
              <a:t> is given to the multiplier or 𝑏 in an expression of the form 𝑎⋅𝑏</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Clarify that it is not necessary to compute the number of bacteria at the end of each hour; an expression would suffice.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needed, provide an example (e.g., write the expression for the first day as 500⋅2 rather than as 1,000).</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500⋅2</a:t>
            </a:r>
            <a:endParaRPr sz="1300">
              <a:solidFill>
                <a:schemeClr val="dk1"/>
              </a:solidFill>
              <a:latin typeface="Calibri"/>
              <a:ea typeface="Calibri"/>
              <a:cs typeface="Calibri"/>
              <a:sym typeface="Calibri"/>
            </a:endParaRPr>
          </a:p>
          <a:p>
            <a:pPr indent="0" lvl="0" marL="457200" rtl="0" algn="l">
              <a:spcBef>
                <a:spcPts val="1000"/>
              </a:spcBef>
              <a:spcAft>
                <a:spcPts val="0"/>
              </a:spcAft>
              <a:buNone/>
            </a:pPr>
            <a:r>
              <a:rPr lang="en" sz="1300">
                <a:solidFill>
                  <a:schemeClr val="dk1"/>
                </a:solidFill>
                <a:latin typeface="Calibri"/>
                <a:ea typeface="Calibri"/>
                <a:cs typeface="Calibri"/>
                <a:sym typeface="Calibri"/>
              </a:rPr>
              <a:t>b. 500⋅2⋅2</a:t>
            </a:r>
            <a:endParaRPr sz="1300">
              <a:solidFill>
                <a:schemeClr val="dk1"/>
              </a:solidFill>
              <a:latin typeface="Calibri"/>
              <a:ea typeface="Calibri"/>
              <a:cs typeface="Calibri"/>
              <a:sym typeface="Calibri"/>
            </a:endParaRPr>
          </a:p>
          <a:p>
            <a:pPr indent="0" lvl="0" marL="457200" rtl="0" algn="l">
              <a:spcBef>
                <a:spcPts val="1000"/>
              </a:spcBef>
              <a:spcAft>
                <a:spcPts val="0"/>
              </a:spcAft>
              <a:buNone/>
            </a:pPr>
            <a:r>
              <a:rPr lang="en" sz="1300">
                <a:solidFill>
                  <a:schemeClr val="dk1"/>
                </a:solidFill>
                <a:latin typeface="Calibri"/>
                <a:ea typeface="Calibri"/>
                <a:cs typeface="Calibri"/>
                <a:sym typeface="Calibri"/>
              </a:rPr>
              <a:t>c . 500⋅2⋅2⋅2 (or 500⋅2</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spcBef>
                <a:spcPts val="1000"/>
              </a:spcBef>
              <a:spcAft>
                <a:spcPts val="0"/>
              </a:spcAft>
              <a:buNone/>
            </a:pPr>
            <a:r>
              <a:rPr lang="en" sz="1300">
                <a:solidFill>
                  <a:schemeClr val="dk1"/>
                </a:solidFill>
                <a:latin typeface="Calibri"/>
                <a:ea typeface="Calibri"/>
                <a:cs typeface="Calibri"/>
                <a:sym typeface="Calibri"/>
              </a:rPr>
              <a:t>d. 500⋅2⋅2⋅2⋅2⋅2⋅2 (or 500⋅2</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spcBef>
                <a:spcPts val="1000"/>
              </a:spcBef>
              <a:spcAft>
                <a:spcPts val="0"/>
              </a:spcAft>
              <a:buNone/>
            </a:pPr>
            <a:r>
              <a:rPr lang="en" sz="1300">
                <a:solidFill>
                  <a:schemeClr val="dk1"/>
                </a:solidFill>
                <a:latin typeface="Calibri"/>
                <a:ea typeface="Calibri"/>
                <a:cs typeface="Calibri"/>
                <a:sym typeface="Calibri"/>
              </a:rPr>
              <a:t>e. 𝑛 = 500⋅2</a:t>
            </a:r>
            <a:r>
              <a:rPr baseline="30000" lang="en" sz="1300">
                <a:solidFill>
                  <a:schemeClr val="dk1"/>
                </a:solidFill>
                <a:latin typeface="Calibri"/>
                <a:ea typeface="Calibri"/>
                <a:cs typeface="Calibri"/>
                <a:sym typeface="Calibri"/>
              </a:rPr>
              <a:t>𝑡</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𝑛 = 500⋅2</a:t>
            </a:r>
            <a:r>
              <a:rPr baseline="30000" lang="en" sz="1300">
                <a:solidFill>
                  <a:schemeClr val="dk1"/>
                </a:solidFill>
                <a:latin typeface="Calibri"/>
                <a:ea typeface="Calibri"/>
                <a:cs typeface="Calibri"/>
                <a:sym typeface="Calibri"/>
              </a:rPr>
              <a:t>𝑡</a:t>
            </a:r>
            <a:endParaRPr baseline="30000"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When 𝑡 is 0, 𝑛 = 500⋅2</a:t>
            </a:r>
            <a:r>
              <a:rPr baseline="30000" lang="en" sz="1300">
                <a:solidFill>
                  <a:schemeClr val="dk1"/>
                </a:solidFill>
                <a:latin typeface="Calibri"/>
                <a:ea typeface="Calibri"/>
                <a:cs typeface="Calibri"/>
                <a:sym typeface="Calibri"/>
              </a:rPr>
              <a:t>0</a:t>
            </a:r>
            <a:r>
              <a:rPr lang="en" sz="1300">
                <a:solidFill>
                  <a:schemeClr val="dk1"/>
                </a:solidFill>
                <a:latin typeface="Calibri"/>
                <a:ea typeface="Calibri"/>
                <a:cs typeface="Calibri"/>
                <a:sym typeface="Calibri"/>
              </a:rPr>
              <a:t>. Because 2</a:t>
            </a:r>
            <a:r>
              <a:rPr baseline="30000" lang="en" sz="1300">
                <a:solidFill>
                  <a:schemeClr val="dk1"/>
                </a:solidFill>
                <a:latin typeface="Calibri"/>
                <a:ea typeface="Calibri"/>
                <a:cs typeface="Calibri"/>
                <a:sym typeface="Calibri"/>
              </a:rPr>
              <a:t>0 </a:t>
            </a:r>
            <a:r>
              <a:rPr lang="en" sz="1300">
                <a:solidFill>
                  <a:schemeClr val="dk1"/>
                </a:solidFill>
                <a:latin typeface="Calibri"/>
                <a:ea typeface="Calibri"/>
                <a:cs typeface="Calibri"/>
                <a:sym typeface="Calibri"/>
              </a:rPr>
              <a:t>= 1, 𝑛 = 500⋅1 or 𝑛 = 500. 500 is the number of bacteria at the starting time or at hour 0.</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100 is the number of parasites at hour 0 because 100⋅3</a:t>
            </a:r>
            <a:r>
              <a:rPr baseline="30000" lang="en" sz="1300">
                <a:solidFill>
                  <a:schemeClr val="dk1"/>
                </a:solidFill>
                <a:latin typeface="Calibri"/>
                <a:ea typeface="Calibri"/>
                <a:cs typeface="Calibri"/>
                <a:sym typeface="Calibri"/>
              </a:rPr>
              <a:t>0 </a:t>
            </a:r>
            <a:r>
              <a:rPr lang="en" sz="1300">
                <a:solidFill>
                  <a:schemeClr val="dk1"/>
                </a:solidFill>
                <a:latin typeface="Calibri"/>
                <a:ea typeface="Calibri"/>
                <a:cs typeface="Calibri"/>
                <a:sym typeface="Calibri"/>
              </a:rPr>
              <a:t>= 100. The number 3 means that every hour, the number of parasites triples.</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the first question, some students may write either 2⋅500 or 500 + 500 for the number of bacteria after one hour. Both are mathematically correct, but 2⋅500 is more helpful for identifying a pattern, which will help generate an expression for the number of bacteria after 𝑡 hours. If they struggle to complete the table, refocus their attention on the second row of the table and ask them if there is a different expression they could use for the number of bacteria after one hour.</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Students may misread the directions and write the actual values in the table rather than expressions. Ask them to record the expression they used to determine the value in the table rather than the value itself.</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Students may write something like 500⋅2⋅2⋅2 ... with a note about there being 𝑡 2s. Encourage them to think how they might be able to write this expression more concisely.</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Invite students to share the expressions in their table and their generalized expression for the number of bacteria after 𝑡 hours. Make connections between, for example, 500⋅2⋅2⋅2⋅2⋅2, the more concise expression 500⋅2</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 and the more general expression representing any number of hours 500⋅2</a:t>
            </a:r>
            <a:r>
              <a:rPr baseline="30000" lang="en" sz="1300">
                <a:solidFill>
                  <a:schemeClr val="dk1"/>
                </a:solidFill>
                <a:latin typeface="Calibri"/>
                <a:ea typeface="Calibri"/>
                <a:cs typeface="Calibri"/>
                <a:sym typeface="Calibri"/>
              </a:rPr>
              <a:t>𝑡</a:t>
            </a:r>
            <a:r>
              <a:rPr lang="en" sz="1300">
                <a:solidFill>
                  <a:schemeClr val="dk1"/>
                </a:solidFill>
                <a:latin typeface="Calibri"/>
                <a:ea typeface="Calibri"/>
                <a:cs typeface="Calibri"/>
                <a:sym typeface="Calibri"/>
              </a:rPr>
              <a:t>. Highlight that 500 is not only the initial number of bacteria, but also the result of evaluating 500⋅2</a:t>
            </a:r>
            <a:r>
              <a:rPr baseline="30000" lang="en" sz="1300">
                <a:solidFill>
                  <a:schemeClr val="dk1"/>
                </a:solidFill>
                <a:latin typeface="Calibri"/>
                <a:ea typeface="Calibri"/>
                <a:cs typeface="Calibri"/>
                <a:sym typeface="Calibri"/>
              </a:rPr>
              <a:t>0</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Tell students that in patterns like these, where a quantity is repeatedly multiplied by the same factor, the quantity is often described as changing exponentially. We can see why: An exponent is used to express the relationship. The term for the multiplier, which is 2 in the doubling relationship and 3 in the tripling relationship, is the </a:t>
            </a:r>
            <a:r>
              <a:rPr b="1" lang="en" sz="1300">
                <a:solidFill>
                  <a:schemeClr val="dk1"/>
                </a:solidFill>
                <a:latin typeface="Calibri"/>
                <a:ea typeface="Calibri"/>
                <a:cs typeface="Calibri"/>
                <a:sym typeface="Calibri"/>
              </a:rPr>
              <a:t>constant ratio</a:t>
            </a:r>
            <a:r>
              <a:rPr lang="en" sz="1300">
                <a:solidFill>
                  <a:schemeClr val="dk1"/>
                </a:solidFill>
                <a:latin typeface="Calibri"/>
                <a:ea typeface="Calibri"/>
                <a:cs typeface="Calibri"/>
                <a:sym typeface="Calibri"/>
              </a:rPr>
              <a:t> or </a:t>
            </a:r>
            <a:r>
              <a:rPr b="1" lang="en" sz="1300">
                <a:solidFill>
                  <a:schemeClr val="dk1"/>
                </a:solidFill>
                <a:latin typeface="Calibri"/>
                <a:ea typeface="Calibri"/>
                <a:cs typeface="Calibri"/>
                <a:sym typeface="Calibri"/>
              </a:rPr>
              <a:t>growth factor</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Questions for discussion:</a:t>
            </a:r>
            <a:endParaRPr sz="1300">
              <a:solidFill>
                <a:schemeClr val="dk1"/>
              </a:solidFill>
              <a:latin typeface="Calibri"/>
              <a:ea typeface="Calibri"/>
              <a:cs typeface="Calibri"/>
              <a:sym typeface="Calibri"/>
            </a:endParaRPr>
          </a:p>
          <a:p>
            <a:pPr indent="-311150" lvl="1" marL="9144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the growth of the bacteria characterized by common differences or common factors? How do you know?” (Common factors, since each time the hour increases by 1, the number of bacteria is multiplied by the same factor.)</a:t>
            </a:r>
            <a:endParaRPr sz="1300">
              <a:solidFill>
                <a:schemeClr val="dk1"/>
              </a:solidFill>
              <a:latin typeface="Calibri"/>
              <a:ea typeface="Calibri"/>
              <a:cs typeface="Calibri"/>
              <a:sym typeface="Calibri"/>
            </a:endParaRPr>
          </a:p>
          <a:p>
            <a:pPr indent="-311150" lvl="1" marL="9144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each row in the table, what does the value of 500 mean? Why doesn’t it change?” (It is the initial bacteria population when they are first measured.)</a:t>
            </a:r>
            <a:endParaRPr sz="1300">
              <a:solidFill>
                <a:schemeClr val="dk1"/>
              </a:solidFill>
              <a:latin typeface="Calibri"/>
              <a:ea typeface="Calibri"/>
              <a:cs typeface="Calibri"/>
              <a:sym typeface="Calibri"/>
            </a:endParaRPr>
          </a:p>
          <a:p>
            <a:pPr indent="-311150" lvl="1" marL="9144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 2</a:t>
            </a:r>
            <a:r>
              <a:rPr baseline="30000" lang="en" sz="1300">
                <a:solidFill>
                  <a:schemeClr val="dk1"/>
                </a:solidFill>
                <a:latin typeface="Calibri"/>
                <a:ea typeface="Calibri"/>
                <a:cs typeface="Calibri"/>
                <a:sym typeface="Calibri"/>
              </a:rPr>
              <a:t>0</a:t>
            </a:r>
            <a:r>
              <a:rPr lang="en" sz="1300">
                <a:solidFill>
                  <a:schemeClr val="dk1"/>
                </a:solidFill>
                <a:latin typeface="Calibri"/>
                <a:ea typeface="Calibri"/>
                <a:cs typeface="Calibri"/>
                <a:sym typeface="Calibri"/>
              </a:rPr>
              <a:t> mean in this situation?” (2</a:t>
            </a:r>
            <a:r>
              <a:rPr baseline="30000" lang="en" sz="1300">
                <a:solidFill>
                  <a:schemeClr val="dk1"/>
                </a:solidFill>
                <a:latin typeface="Calibri"/>
                <a:ea typeface="Calibri"/>
                <a:cs typeface="Calibri"/>
                <a:sym typeface="Calibri"/>
              </a:rPr>
              <a:t>0</a:t>
            </a:r>
            <a:r>
              <a:rPr lang="en" sz="1300">
                <a:solidFill>
                  <a:schemeClr val="dk1"/>
                </a:solidFill>
                <a:latin typeface="Calibri"/>
                <a:ea typeface="Calibri"/>
                <a:cs typeface="Calibri"/>
                <a:sym typeface="Calibri"/>
              </a:rPr>
              <a:t> tells us no doubling has happened, so the original population of 500 is all we have.)</a:t>
            </a:r>
            <a:endParaRPr sz="1300">
              <a:solidFill>
                <a:schemeClr val="dk1"/>
              </a:solidFill>
              <a:latin typeface="Calibri"/>
              <a:ea typeface="Calibri"/>
              <a:cs typeface="Calibri"/>
              <a:sym typeface="Calibri"/>
            </a:endParaRPr>
          </a:p>
          <a:p>
            <a:pPr indent="-311150" lvl="1" marL="9144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 the 100 and 3 mean in the expression 100⋅3</a:t>
            </a:r>
            <a:r>
              <a:rPr baseline="30000" lang="en" sz="1300">
                <a:solidFill>
                  <a:schemeClr val="dk1"/>
                </a:solidFill>
                <a:latin typeface="Calibri"/>
                <a:ea typeface="Calibri"/>
                <a:cs typeface="Calibri"/>
                <a:sym typeface="Calibri"/>
              </a:rPr>
              <a:t>𝑡</a:t>
            </a:r>
            <a:r>
              <a:rPr lang="en" sz="1300">
                <a:solidFill>
                  <a:schemeClr val="dk1"/>
                </a:solidFill>
                <a:latin typeface="Calibri"/>
                <a:ea typeface="Calibri"/>
                <a:cs typeface="Calibri"/>
                <a:sym typeface="Calibri"/>
              </a:rPr>
              <a:t>?” (100 is the initial population of the parasites when they are first measured, and the number 3 is the growth factor, the number by which the population is multiplied each hour.)</a:t>
            </a:r>
            <a:endParaRPr sz="1300">
              <a:solidFill>
                <a:schemeClr val="dk1"/>
              </a:solidFill>
              <a:latin typeface="Calibri"/>
              <a:ea typeface="Calibri"/>
              <a:cs typeface="Calibri"/>
              <a:sym typeface="Calibri"/>
            </a:endParaRPr>
          </a:p>
          <a:p>
            <a:pPr indent="-311150" lvl="1" marL="9144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starting parasite population is 80 but the population quadruples every hour, how will the expression change?” (It will be 80⋅4</a:t>
            </a:r>
            <a:r>
              <a:rPr baseline="30000" lang="en" sz="1300">
                <a:solidFill>
                  <a:schemeClr val="dk1"/>
                </a:solidFill>
                <a:latin typeface="Calibri"/>
                <a:ea typeface="Calibri"/>
                <a:cs typeface="Calibri"/>
                <a:sym typeface="Calibri"/>
              </a:rPr>
              <a:t>𝑡</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Doubles means there is a common ratio of 2, and 𝑡 is the exponent.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Since you don’t know how many decades have passed, you need to use the variable 𝑡 as the exponent, and doubles means you need to multiply by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Remember, doubles means that the common ratio is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formula for exponential functions is 𝑦=𝑎⋅𝑏</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 where 𝑎 is the initial value. For this scenario, the initial value is 100,000.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Because the output of exponential functions increases very rapidly, the term “exponential growth” is often used in everyday language to describe anything that grows or increases rapidly. However, exponential growth can be defined more precisely in a mathematical sense.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function that models exponential growth grows by a rate </a:t>
            </a:r>
            <a:r>
              <a:rPr i="1" lang="en" sz="1300">
                <a:solidFill>
                  <a:schemeClr val="dk1"/>
                </a:solidFill>
                <a:latin typeface="Calibri"/>
                <a:ea typeface="Calibri"/>
                <a:cs typeface="Calibri"/>
                <a:sym typeface="Calibri"/>
              </a:rPr>
              <a:t>proportional</a:t>
            </a:r>
            <a:r>
              <a:rPr lang="en" sz="1300">
                <a:solidFill>
                  <a:schemeClr val="dk1"/>
                </a:solidFill>
                <a:latin typeface="Calibri"/>
                <a:ea typeface="Calibri"/>
                <a:cs typeface="Calibri"/>
                <a:sym typeface="Calibri"/>
              </a:rPr>
              <a:t> to the amount present.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any real number 𝑥, 𝑎 and 𝑏 are positive real numbers such that 𝑏 ≠ 1.</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rgbClr val="1D2125"/>
                </a:solidFill>
                <a:latin typeface="Calibri"/>
                <a:ea typeface="Calibri"/>
                <a:cs typeface="Calibri"/>
                <a:sym typeface="Calibri"/>
              </a:rPr>
              <a:t>The constant ratio, 𝑏, would be 3, since every value in the table is 3 times the previous term.</a:t>
            </a:r>
            <a:endParaRPr sz="1300">
              <a:solidFill>
                <a:srgbClr val="1D2125"/>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rgbClr val="1D2125"/>
                </a:solidFill>
                <a:latin typeface="Calibri"/>
                <a:ea typeface="Calibri"/>
                <a:cs typeface="Calibri"/>
                <a:sym typeface="Calibri"/>
              </a:rPr>
              <a:t>The initial or starting value of the function is 4 because that is when the value of 𝑥 is 0.</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At </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0, </a:t>
            </a:r>
            <a:r>
              <a:rPr i="1" lang="en" sz="1300">
                <a:solidFill>
                  <a:srgbClr val="1D2125"/>
                </a:solidFill>
                <a:latin typeface="Times New Roman"/>
                <a:ea typeface="Times New Roman"/>
                <a:cs typeface="Times New Roman"/>
                <a:sym typeface="Times New Roman"/>
              </a:rPr>
              <a:t>f</a:t>
            </a:r>
            <a:r>
              <a:rPr lang="en" sz="1300">
                <a:solidFill>
                  <a:srgbClr val="1D2125"/>
                </a:solidFill>
                <a:latin typeface="Calibri"/>
                <a:ea typeface="Calibri"/>
                <a:cs typeface="Calibri"/>
                <a:sym typeface="Calibri"/>
              </a:rPr>
              <a:t>(</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4</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At </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1, </a:t>
            </a:r>
            <a:r>
              <a:rPr i="1" lang="en" sz="1300">
                <a:solidFill>
                  <a:srgbClr val="1D2125"/>
                </a:solidFill>
                <a:latin typeface="Times New Roman"/>
                <a:ea typeface="Times New Roman"/>
                <a:cs typeface="Times New Roman"/>
                <a:sym typeface="Times New Roman"/>
              </a:rPr>
              <a:t>f</a:t>
            </a:r>
            <a:r>
              <a:rPr lang="en" sz="1300">
                <a:solidFill>
                  <a:srgbClr val="1D2125"/>
                </a:solidFill>
                <a:latin typeface="Calibri"/>
                <a:ea typeface="Calibri"/>
                <a:cs typeface="Calibri"/>
                <a:sym typeface="Calibri"/>
              </a:rPr>
              <a:t>(</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4 𑁦 3</a:t>
            </a:r>
            <a:r>
              <a:rPr baseline="30000" lang="en" sz="1300">
                <a:solidFill>
                  <a:srgbClr val="1D2125"/>
                </a:solidFill>
                <a:latin typeface="Calibri"/>
                <a:ea typeface="Calibri"/>
                <a:cs typeface="Calibri"/>
                <a:sym typeface="Calibri"/>
              </a:rPr>
              <a:t>1</a:t>
            </a:r>
            <a:r>
              <a:rPr lang="en" sz="1300">
                <a:solidFill>
                  <a:srgbClr val="1D2125"/>
                </a:solidFill>
                <a:latin typeface="Calibri"/>
                <a:ea typeface="Calibri"/>
                <a:cs typeface="Calibri"/>
                <a:sym typeface="Calibri"/>
              </a:rPr>
              <a:t> </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At </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2, </a:t>
            </a:r>
            <a:r>
              <a:rPr i="1" lang="en" sz="1300">
                <a:solidFill>
                  <a:srgbClr val="1D2125"/>
                </a:solidFill>
                <a:latin typeface="Times New Roman"/>
                <a:ea typeface="Times New Roman"/>
                <a:cs typeface="Times New Roman"/>
                <a:sym typeface="Times New Roman"/>
              </a:rPr>
              <a:t>f</a:t>
            </a:r>
            <a:r>
              <a:rPr lang="en" sz="1300">
                <a:solidFill>
                  <a:srgbClr val="1D2125"/>
                </a:solidFill>
                <a:latin typeface="Calibri"/>
                <a:ea typeface="Calibri"/>
                <a:cs typeface="Calibri"/>
                <a:sym typeface="Calibri"/>
              </a:rPr>
              <a:t>(</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4 𑁦 3</a:t>
            </a:r>
            <a:r>
              <a:rPr baseline="30000" lang="en" sz="1300">
                <a:solidFill>
                  <a:srgbClr val="1D2125"/>
                </a:solidFill>
                <a:latin typeface="Calibri"/>
                <a:ea typeface="Calibri"/>
                <a:cs typeface="Calibri"/>
                <a:sym typeface="Calibri"/>
              </a:rPr>
              <a:t>2</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At </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3, </a:t>
            </a:r>
            <a:r>
              <a:rPr i="1" lang="en" sz="1300">
                <a:solidFill>
                  <a:srgbClr val="1D2125"/>
                </a:solidFill>
                <a:latin typeface="Times New Roman"/>
                <a:ea typeface="Times New Roman"/>
                <a:cs typeface="Times New Roman"/>
                <a:sym typeface="Times New Roman"/>
              </a:rPr>
              <a:t>f</a:t>
            </a:r>
            <a:r>
              <a:rPr lang="en" sz="1300">
                <a:solidFill>
                  <a:srgbClr val="1D2125"/>
                </a:solidFill>
                <a:latin typeface="Calibri"/>
                <a:ea typeface="Calibri"/>
                <a:cs typeface="Calibri"/>
                <a:sym typeface="Calibri"/>
              </a:rPr>
              <a:t>(</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4 𑁦 3</a:t>
            </a:r>
            <a:r>
              <a:rPr baseline="30000" lang="en" sz="1300">
                <a:solidFill>
                  <a:srgbClr val="1D2125"/>
                </a:solidFill>
                <a:latin typeface="Calibri"/>
                <a:ea typeface="Calibri"/>
                <a:cs typeface="Calibri"/>
                <a:sym typeface="Calibri"/>
              </a:rPr>
              <a:t>3</a:t>
            </a:r>
            <a:endParaRPr sz="1300">
              <a:solidFill>
                <a:srgbClr val="1D2125"/>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rgbClr val="1D2125"/>
                </a:solidFill>
                <a:latin typeface="Calibri"/>
                <a:ea typeface="Calibri"/>
                <a:cs typeface="Calibri"/>
                <a:sym typeface="Calibri"/>
              </a:rPr>
              <a:t>At </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4, </a:t>
            </a:r>
            <a:r>
              <a:rPr i="1" lang="en" sz="1300">
                <a:solidFill>
                  <a:srgbClr val="1D2125"/>
                </a:solidFill>
                <a:latin typeface="Times New Roman"/>
                <a:ea typeface="Times New Roman"/>
                <a:cs typeface="Times New Roman"/>
                <a:sym typeface="Times New Roman"/>
              </a:rPr>
              <a:t>f</a:t>
            </a:r>
            <a:r>
              <a:rPr lang="en" sz="1300">
                <a:solidFill>
                  <a:srgbClr val="1D2125"/>
                </a:solidFill>
                <a:latin typeface="Calibri"/>
                <a:ea typeface="Calibri"/>
                <a:cs typeface="Calibri"/>
                <a:sym typeface="Calibri"/>
              </a:rPr>
              <a:t>(</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4 𑁦 3</a:t>
            </a:r>
            <a:r>
              <a:rPr baseline="30000" lang="en" sz="1300">
                <a:solidFill>
                  <a:srgbClr val="1D2125"/>
                </a:solidFill>
                <a:latin typeface="Calibri"/>
                <a:ea typeface="Calibri"/>
                <a:cs typeface="Calibri"/>
                <a:sym typeface="Calibri"/>
              </a:rPr>
              <a:t>4</a:t>
            </a:r>
            <a:endParaRPr b="1" sz="1300">
              <a:solidFill>
                <a:srgbClr val="1D2125"/>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9c7151803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9c7151803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9c7151803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9c7151803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8 Discussion Supports: Speaking, Representing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help students describe the meaning of variables in exponential expressions. Arrange students in groups of 2. Invite Partner A to share their observations for the first graph and Partner B to share their observations for the second graph. Provide sentence frames such as: “I can connect the equation to the graph by . . .” and “I notice that . . . .” Invite the listener to press for additional details referring to features of the graphs, such as the vertical intercept, specific points, and the steepness of the curve. This will help students justify how features of the graph can be used to identify matching equations.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a:t>
            </a:r>
            <a:r>
              <a:rPr i="1" lang="en" sz="1300">
                <a:solidFill>
                  <a:schemeClr val="dk1"/>
                </a:solidFill>
                <a:latin typeface="Calibri"/>
                <a:ea typeface="Calibri"/>
                <a:cs typeface="Calibri"/>
                <a:sym typeface="Calibri"/>
              </a:rPr>
              <a:t>Support sense-making; Cultivate conversation</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9c7151803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9c7151803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t>
            </a:r>
            <a:r>
              <a:rPr b="1" lang="en" sz="1300">
                <a:solidFill>
                  <a:schemeClr val="dk1"/>
                </a:solidFill>
                <a:latin typeface="Calibri"/>
                <a:ea typeface="Calibri"/>
                <a:cs typeface="Calibri"/>
                <a:sym typeface="Calibri"/>
              </a:rPr>
              <a:t>15</a:t>
            </a:r>
            <a:r>
              <a:rPr b="1" lang="en" sz="1300">
                <a:solidFill>
                  <a:schemeClr val="dk1"/>
                </a:solidFill>
                <a:latin typeface="Calibri"/>
                <a:ea typeface="Calibri"/>
                <a:cs typeface="Calibri"/>
                <a:sym typeface="Calibri"/>
              </a:rPr>
              <a:t>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Having just seen an example of the meaning of 𝑎 and 𝑏 in an exponential expression 𝑎⋅𝑏</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 students now focus on interpreting these numbers using graphs. They graph the equations from the previous task, noticing that 𝑎 is the vertical intercept of the graph and the number 𝑏 determines how quickly the graph grows (since in these cases 𝑏 &gt; 1). A larger value of 𝑏 corresponds to a more rapid rate of growth for the bacteria population. The axes for the graphs have been labeled here, but in future activities, students will have to think strategically about how to label the axes to most effectively plot the points.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Making graphing technology available gives students an opportunity to choose appropriate tools strategically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equations from the previous activity for all to see (if they are not already visible).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9c71518037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9c71518037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t>
            </a:r>
            <a:r>
              <a:rPr lang="en" sz="1300" u="sng">
                <a:solidFill>
                  <a:schemeClr val="hlink"/>
                </a:solidFill>
                <a:latin typeface="Calibri"/>
                <a:ea typeface="Calibri"/>
                <a:cs typeface="Calibri"/>
                <a:sym typeface="Calibri"/>
                <a:hlinkClick r:id="rId2"/>
              </a:rPr>
              <a:t>graph</a:t>
            </a:r>
            <a:r>
              <a:rPr lang="en" sz="1300">
                <a:solidFill>
                  <a:schemeClr val="dk1"/>
                </a:solidFill>
                <a:latin typeface="Calibri"/>
                <a:ea typeface="Calibri"/>
                <a:cs typeface="Calibri"/>
                <a:sym typeface="Calibri"/>
              </a:rPr>
              <a:t> of the function shows that all real values of 𝑡 define the domain. In interval notation this is written as (−∞, +∞) or as inequality, −∞ &lt; 𝑡 &lt;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t>
            </a:r>
            <a:r>
              <a:rPr lang="en" sz="1300" u="sng">
                <a:solidFill>
                  <a:schemeClr val="hlink"/>
                </a:solidFill>
                <a:latin typeface="Calibri"/>
                <a:ea typeface="Calibri"/>
                <a:cs typeface="Calibri"/>
                <a:sym typeface="Calibri"/>
                <a:hlinkClick r:id="rId3"/>
              </a:rPr>
              <a:t>graph</a:t>
            </a:r>
            <a:r>
              <a:rPr lang="en" sz="1300">
                <a:solidFill>
                  <a:schemeClr val="dk1"/>
                </a:solidFill>
                <a:latin typeface="Calibri"/>
                <a:ea typeface="Calibri"/>
                <a:cs typeface="Calibri"/>
                <a:sym typeface="Calibri"/>
              </a:rPr>
              <a:t> of the function shows that all real values of 𝑛 greater than 0 define the range. In interval notation this is written as (0, +∞) or as inequality, 0 &lt; 𝑛&lt;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Domain: 0 ≤ 𝑡&lt; +∞; because we begin measuring time at 0 hours.  Range: 500 ≤ 𝑛&lt; +∞; because we begin with 500 bacteria in the lab experiment.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4"/>
              </a:rPr>
              <a:t>online Teacher Guide</a:t>
            </a:r>
            <a:r>
              <a:rPr lang="en" sz="1300">
                <a:solidFill>
                  <a:schemeClr val="dk1"/>
                </a:solidFill>
                <a:latin typeface="Calibri"/>
                <a:ea typeface="Calibri"/>
                <a:cs typeface="Calibri"/>
                <a:sym typeface="Calibri"/>
              </a:rPr>
              <a:t> to see the graph for this question or use this </a:t>
            </a:r>
            <a:r>
              <a:rPr lang="en" sz="1300" u="sng">
                <a:solidFill>
                  <a:schemeClr val="hlink"/>
                </a:solidFill>
                <a:latin typeface="Calibri"/>
                <a:ea typeface="Calibri"/>
                <a:cs typeface="Calibri"/>
                <a:sym typeface="Calibri"/>
                <a:hlinkClick r:id="rId5"/>
              </a:rPr>
              <a:t>Desmos graph</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500 is the vertical intercept (or the value of 𝑛 when 𝑡 is 0). The 2 is the doubling of the 𝑛 value every time 𝑡 increases by 1.</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6"/>
              </a:rPr>
              <a:t>online Teacher Guide</a:t>
            </a:r>
            <a:r>
              <a:rPr lang="en" sz="1300">
                <a:solidFill>
                  <a:schemeClr val="dk1"/>
                </a:solidFill>
                <a:latin typeface="Calibri"/>
                <a:ea typeface="Calibri"/>
                <a:cs typeface="Calibri"/>
                <a:sym typeface="Calibri"/>
              </a:rPr>
              <a:t> to see the graph for this question or use this </a:t>
            </a:r>
            <a:r>
              <a:rPr lang="en" sz="1300" u="sng">
                <a:solidFill>
                  <a:schemeClr val="hlink"/>
                </a:solidFill>
                <a:latin typeface="Calibri"/>
                <a:ea typeface="Calibri"/>
                <a:cs typeface="Calibri"/>
                <a:sym typeface="Calibri"/>
                <a:hlinkClick r:id="rId7"/>
              </a:rPr>
              <a:t>Desmos graph</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100 is the vertical intercept (or the value of 𝑝 when 𝑡 is 0). The 3 is the tripling of the 𝑝 value every time 𝑡 increases by 1</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Students may have trouble graphing the points, particularly finding the appropriate vertical (</a:t>
            </a:r>
            <a:r>
              <a:rPr lang="en" sz="1300">
                <a:solidFill>
                  <a:schemeClr val="dk1"/>
                </a:solidFill>
                <a:latin typeface="Calibri"/>
                <a:ea typeface="Calibri"/>
                <a:cs typeface="Calibri"/>
                <a:sym typeface="Calibri"/>
              </a:rPr>
              <a:t>𝑛 </a:t>
            </a:r>
            <a:r>
              <a:rPr lang="en" sz="1300">
                <a:solidFill>
                  <a:schemeClr val="dk1"/>
                </a:solidFill>
                <a:latin typeface="Calibri"/>
                <a:ea typeface="Calibri"/>
                <a:cs typeface="Calibri"/>
                <a:sym typeface="Calibri"/>
              </a:rPr>
              <a:t>or 𝑝) values. Ask them to find the coordinates of the grid points on the vertical axis and use that to estimate the vertical position of their points.</a:t>
            </a:r>
            <a:endParaRPr sz="1300">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sz="1300">
                <a:solidFill>
                  <a:schemeClr val="dk1"/>
                </a:solidFill>
                <a:latin typeface="Calibri"/>
                <a:ea typeface="Calibri"/>
                <a:cs typeface="Calibri"/>
                <a:sym typeface="Calibri"/>
              </a:rPr>
              <a:t>When calculating values by hand, many students may mistakenly write an expression like 100⋅3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as 300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Remind them that the expression 100⋅3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means 100⋅3⋅3.</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Make sure students recognize two key takeaways from this activity: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vertical intercept of the graph is the initial bacteria population size. It is the size of the population when first measured, or when 𝑡, the number of hours since measurement, is 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growth factor of the populations is represented by how quickly the graph increases.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9c71518037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9c7151803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(1, 6) is a point on this graph. However, the graph you are looking for has a 𝑦-intercept of 2, not 1. This is the graph of 𝑦 = 6</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 When graphing, remember that the 𝑎-value from 𝑦 = 𝑎 𑁦 𝑏</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 is also the 𝑦-intercept.</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point (1, 6) is on the graph. However, this graph is linear, not exponential. This is the graph of 𝑦 = 6𝑥.</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points (1, 6) and (0, 2) are on the graph. However, this is the graph of a linear function, 𝑦 = 4𝑥 + 2, not an exponential function. When graphing an exponential function, remember it has a constant ratio.</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Since the 𝑎-value of the equation is 2, that is also the 𝑦-intercept. When 𝑥 = 1, you have 𝑦 = 2 𑁦 3</a:t>
            </a:r>
            <a:r>
              <a:rPr baseline="30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or 𝑦 = 2 𑁦 3, which is 𝑦 = 6</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9c7151803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9c7151803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graphing any function, it often helps to start with a table. The table should always contain a minimum of 3 to 5 entries. The more information you have, the easier it is to sketch the graph.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information given in the properties table is generic and applies to the graph of most exponential growth functions - and specifically the parent exponential function.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 asymptote is a line or curve that a function approaches but does not intersect or touch. </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 the input values of a function approach a certain value or tend towards infinity or negative infinity, the function values get arbitrarily close to the asymptote without actually crossing it. </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Asymptotes can provide valuable information about the behavior of a function and can help in understanding its limits and range.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the Texas STAAR End of Course exam, students are expected to identify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asymptote, domain, and range. SO - remind students of the link between the asymptote and the range.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Answers - </a:t>
            </a:r>
            <a:r>
              <a:rPr lang="en" sz="1300" u="sng">
                <a:solidFill>
                  <a:schemeClr val="hlink"/>
                </a:solidFill>
                <a:latin typeface="Calibri"/>
                <a:ea typeface="Calibri"/>
                <a:cs typeface="Calibri"/>
                <a:sym typeface="Calibri"/>
                <a:hlinkClick r:id="rId2"/>
              </a:rPr>
              <a:t>Desmos graph</a:t>
            </a:r>
            <a:r>
              <a:rPr lang="en" sz="1300">
                <a:solidFill>
                  <a:schemeClr val="dk1"/>
                </a:solidFill>
                <a:latin typeface="Calibri"/>
                <a:ea typeface="Calibri"/>
                <a:cs typeface="Calibri"/>
                <a:sym typeface="Calibri"/>
              </a:rPr>
              <a:t> of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4</a:t>
            </a:r>
            <a:r>
              <a:rPr baseline="30000" i="1" lang="en" sz="1300">
                <a:solidFill>
                  <a:schemeClr val="dk1"/>
                </a:solidFill>
                <a:latin typeface="Times New Roman"/>
                <a:ea typeface="Times New Roman"/>
                <a:cs typeface="Times New Roman"/>
                <a:sym typeface="Times New Roman"/>
              </a:rPr>
              <a:t>x</a:t>
            </a:r>
            <a:endParaRPr baseline="30000" i="1" sz="1300">
              <a:solidFill>
                <a:schemeClr val="dk1"/>
              </a:solidFill>
              <a:latin typeface="Times New Roman"/>
              <a:ea typeface="Times New Roman"/>
              <a:cs typeface="Times New Roman"/>
              <a:sym typeface="Times New Roman"/>
            </a:endParaRPr>
          </a:p>
          <a:p>
            <a:pPr indent="0" lvl="0" marL="0" rtl="0" algn="l">
              <a:lnSpc>
                <a:spcPct val="100000"/>
              </a:lnSpc>
              <a:spcBef>
                <a:spcPts val="0"/>
              </a:spcBef>
              <a:spcAft>
                <a:spcPts val="0"/>
              </a:spcAft>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 none</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 (0, 1)</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Asymptote -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-axis 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0</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Domain -  (– ∞,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Range - (0,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questions 1 – 4 of activity 5.4.4 - but it is still based on the bacteria scenario first introduced in activity 5.4.3. </a:t>
            </a:r>
            <a:endParaRPr b="1">
              <a:solidFill>
                <a:srgbClr val="9900FF"/>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(15</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75 is the initial number of mice in the forest when the survey started, or the number of mice when 𝑡 is 0. The 3 is the growth factor or constant ratio, meaning that each year, the population of mice in the forest is 3 times the previous year’s population.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Lesson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lesson, we learned the terms </a:t>
            </a:r>
            <a:r>
              <a:rPr b="1" lang="en" sz="1300">
                <a:solidFill>
                  <a:schemeClr val="dk1"/>
                </a:solidFill>
                <a:latin typeface="Calibri"/>
                <a:ea typeface="Calibri"/>
                <a:cs typeface="Calibri"/>
                <a:sym typeface="Calibri"/>
              </a:rPr>
              <a:t>growth factor</a:t>
            </a:r>
            <a:r>
              <a:rPr lang="en" sz="1300">
                <a:solidFill>
                  <a:schemeClr val="dk1"/>
                </a:solidFill>
                <a:latin typeface="Calibri"/>
                <a:ea typeface="Calibri"/>
                <a:cs typeface="Calibri"/>
                <a:sym typeface="Calibri"/>
              </a:rPr>
              <a:t> and </a:t>
            </a:r>
            <a:r>
              <a:rPr b="1" lang="en" sz="1300">
                <a:solidFill>
                  <a:schemeClr val="dk1"/>
                </a:solidFill>
                <a:latin typeface="Calibri"/>
                <a:ea typeface="Calibri"/>
                <a:cs typeface="Calibri"/>
                <a:sym typeface="Calibri"/>
              </a:rPr>
              <a:t>constant ratio</a:t>
            </a:r>
            <a:r>
              <a:rPr lang="en" sz="1300">
                <a:solidFill>
                  <a:schemeClr val="dk1"/>
                </a:solidFill>
                <a:latin typeface="Calibri"/>
                <a:ea typeface="Calibri"/>
                <a:cs typeface="Calibri"/>
                <a:sym typeface="Calibri"/>
              </a:rPr>
              <a:t> and used equations and graphs to represent situations with quantities that change exponentially. Ask students to identify the connections between the quantities in a situation and the graph and expressions that represent it. Use an example from a classroom activity or a new example the one provided on this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combined directions)">
  <p:cSld name="TITLE_AND_TWO_COLUMNS_4">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687475"/>
            <a:ext cx="3999900" cy="28071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4832400" y="1687475"/>
            <a:ext cx="3999900" cy="28071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34" name="Google Shape;34;p5"/>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35" name="Google Shape;35;p5"/>
          <p:cNvSpPr txBox="1"/>
          <p:nvPr>
            <p:ph idx="4" type="body"/>
          </p:nvPr>
        </p:nvSpPr>
        <p:spPr>
          <a:xfrm>
            <a:off x="311700" y="822960"/>
            <a:ext cx="8522100" cy="8229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36" name="Shape 36"/>
        <p:cNvGrpSpPr/>
        <p:nvPr/>
      </p:nvGrpSpPr>
      <p:grpSpPr>
        <a:xfrm>
          <a:off x="0" y="0"/>
          <a:ext cx="0" cy="0"/>
          <a:chOff x="0" y="0"/>
          <a:chExt cx="0" cy="0"/>
        </a:xfrm>
      </p:grpSpPr>
      <p:sp>
        <p:nvSpPr>
          <p:cNvPr id="37" name="Google Shape;37;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6"/>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9" name="Google Shape;39;p6"/>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40" name="Google Shape;40;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1" name="Google Shape;41;p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42" name="Shape 42"/>
        <p:cNvGrpSpPr/>
        <p:nvPr/>
      </p:nvGrpSpPr>
      <p:grpSpPr>
        <a:xfrm>
          <a:off x="0" y="0"/>
          <a:ext cx="0" cy="0"/>
          <a:chOff x="0" y="0"/>
          <a:chExt cx="0" cy="0"/>
        </a:xfrm>
      </p:grpSpPr>
      <p:sp>
        <p:nvSpPr>
          <p:cNvPr id="43" name="Google Shape;43;p7"/>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 name="Google Shape;44;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 name="Google Shape;45;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6" name="Google Shape;46;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8" name="Shape 48"/>
        <p:cNvGrpSpPr/>
        <p:nvPr/>
      </p:nvGrpSpPr>
      <p:grpSpPr>
        <a:xfrm>
          <a:off x="0" y="0"/>
          <a:ext cx="0" cy="0"/>
          <a:chOff x="0" y="0"/>
          <a:chExt cx="0" cy="0"/>
        </a:xfrm>
      </p:grpSpPr>
      <p:sp>
        <p:nvSpPr>
          <p:cNvPr id="49" name="Google Shape;49;p8"/>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51" name="Google Shape;51;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53" name="Shape 53"/>
        <p:cNvGrpSpPr/>
        <p:nvPr/>
      </p:nvGrpSpPr>
      <p:grpSpPr>
        <a:xfrm>
          <a:off x="0" y="0"/>
          <a:ext cx="0" cy="0"/>
          <a:chOff x="0" y="0"/>
          <a:chExt cx="0" cy="0"/>
        </a:xfrm>
      </p:grpSpPr>
      <p:sp>
        <p:nvSpPr>
          <p:cNvPr id="54" name="Google Shape;54;p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55" name="Google Shape;5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57" name="Google Shape;57;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8" name="Google Shape;58;p9"/>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9" name="Shape 59"/>
        <p:cNvGrpSpPr/>
        <p:nvPr/>
      </p:nvGrpSpPr>
      <p:grpSpPr>
        <a:xfrm>
          <a:off x="0" y="0"/>
          <a:ext cx="0" cy="0"/>
          <a:chOff x="0" y="0"/>
          <a:chExt cx="0" cy="0"/>
        </a:xfrm>
      </p:grpSpPr>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62" name="Google Shape;62;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64" name="Google Shape;64;p10"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65" name="Google Shape;65;p10"/>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66" name="Shape 66"/>
        <p:cNvGrpSpPr/>
        <p:nvPr/>
      </p:nvGrpSpPr>
      <p:grpSpPr>
        <a:xfrm>
          <a:off x="0" y="0"/>
          <a:ext cx="0" cy="0"/>
          <a:chOff x="0" y="0"/>
          <a:chExt cx="0" cy="0"/>
        </a:xfrm>
      </p:grpSpPr>
      <p:sp>
        <p:nvSpPr>
          <p:cNvPr id="67" name="Google Shape;6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70" name="Google Shape;70;p11"/>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71" name="Shape 71"/>
        <p:cNvGrpSpPr/>
        <p:nvPr/>
      </p:nvGrpSpPr>
      <p:grpSpPr>
        <a:xfrm>
          <a:off x="0" y="0"/>
          <a:ext cx="0" cy="0"/>
          <a:chOff x="0" y="0"/>
          <a:chExt cx="0" cy="0"/>
        </a:xfrm>
      </p:grpSpPr>
      <p:sp>
        <p:nvSpPr>
          <p:cNvPr id="72" name="Google Shape;72;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4" name="Google Shape;74;p1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5" name="Google Shape;75;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77" name="Shape 77"/>
        <p:cNvGrpSpPr/>
        <p:nvPr/>
      </p:nvGrpSpPr>
      <p:grpSpPr>
        <a:xfrm>
          <a:off x="0" y="0"/>
          <a:ext cx="0" cy="0"/>
          <a:chOff x="0" y="0"/>
          <a:chExt cx="0" cy="0"/>
        </a:xfrm>
      </p:grpSpPr>
      <p:sp>
        <p:nvSpPr>
          <p:cNvPr id="78" name="Google Shape;78;p13"/>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80" name="Google Shape;8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81" name="Google Shape;81;p1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82" name="Shape 82"/>
        <p:cNvGrpSpPr/>
        <p:nvPr/>
      </p:nvGrpSpPr>
      <p:grpSpPr>
        <a:xfrm>
          <a:off x="0" y="0"/>
          <a:ext cx="0" cy="0"/>
          <a:chOff x="0" y="0"/>
          <a:chExt cx="0" cy="0"/>
        </a:xfrm>
      </p:grpSpPr>
      <p:sp>
        <p:nvSpPr>
          <p:cNvPr id="83" name="Google Shape;8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4"/>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12.png"/><Relationship Id="rId6" Type="http://schemas.openxmlformats.org/officeDocument/2006/relationships/image" Target="../media/image5.png"/><Relationship Id="rId7" Type="http://schemas.openxmlformats.org/officeDocument/2006/relationships/image" Target="../media/image8.png"/><Relationship Id="rId8"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image" Target="../media/image4.png"/><Relationship Id="rId5"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g"/><Relationship Id="rId4"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28.png"/><Relationship Id="rId5" Type="http://schemas.openxmlformats.org/officeDocument/2006/relationships/image" Target="../media/image20.png"/><Relationship Id="rId6"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8.png"/><Relationship Id="rId4" Type="http://schemas.openxmlformats.org/officeDocument/2006/relationships/image" Target="../media/image24.png"/><Relationship Id="rId9" Type="http://schemas.openxmlformats.org/officeDocument/2006/relationships/image" Target="../media/image33.png"/><Relationship Id="rId5" Type="http://schemas.openxmlformats.org/officeDocument/2006/relationships/image" Target="../media/image32.png"/><Relationship Id="rId6" Type="http://schemas.openxmlformats.org/officeDocument/2006/relationships/image" Target="../media/image10.png"/><Relationship Id="rId7" Type="http://schemas.openxmlformats.org/officeDocument/2006/relationships/image" Target="../media/image35.png"/><Relationship Id="rId8" Type="http://schemas.openxmlformats.org/officeDocument/2006/relationships/image" Target="../media/image4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9.png"/><Relationship Id="rId4" Type="http://schemas.openxmlformats.org/officeDocument/2006/relationships/image" Target="../media/image4.png"/><Relationship Id="rId5"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19.png"/><Relationship Id="rId4" Type="http://schemas.openxmlformats.org/officeDocument/2006/relationships/image" Target="../media/image4.png"/><Relationship Id="rId5"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1.jpg"/><Relationship Id="rId4" Type="http://schemas.openxmlformats.org/officeDocument/2006/relationships/hyperlink" Target="https://www.desmos.com/calculator/tr7hoqouj8" TargetMode="External"/><Relationship Id="rId5" Type="http://schemas.openxmlformats.org/officeDocument/2006/relationships/slide" Target="/ppt/slides/slide16.xml"/><Relationship Id="rId6" Type="http://schemas.openxmlformats.org/officeDocument/2006/relationships/hyperlink" Target="https://www.desmos.com/calculator/fbqfaf6tue" TargetMode="External"/><Relationship Id="rId7" Type="http://schemas.openxmlformats.org/officeDocument/2006/relationships/hyperlink" Target="https://www.desmos.com/calculator/fbqfaf6tue"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1.jpg"/><Relationship Id="rId4" Type="http://schemas.openxmlformats.org/officeDocument/2006/relationships/slide" Target="/ppt/slides/slide17.xml"/><Relationship Id="rId5" Type="http://schemas.openxmlformats.org/officeDocument/2006/relationships/hyperlink" Target="https://www.desmos.com/calculator/d7ulruljqv" TargetMode="External"/><Relationship Id="rId6" Type="http://schemas.openxmlformats.org/officeDocument/2006/relationships/hyperlink" Target="https://www.desmos.com/calculator/d7ulruljqv"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 Id="rId3" Type="http://schemas.openxmlformats.org/officeDocument/2006/relationships/image" Target="../media/image19.png"/><Relationship Id="rId4" Type="http://schemas.openxmlformats.org/officeDocument/2006/relationships/image" Target="../media/image31.png"/><Relationship Id="rId5" Type="http://schemas.openxmlformats.org/officeDocument/2006/relationships/image" Target="../media/image34.png"/><Relationship Id="rId6" Type="http://schemas.openxmlformats.org/officeDocument/2006/relationships/image" Target="../media/image40.png"/><Relationship Id="rId7"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0.png"/><Relationship Id="rId4" Type="http://schemas.openxmlformats.org/officeDocument/2006/relationships/hyperlink" Target="https://www.desmos.com/calculator/dwwnghtbct"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 Id="rId3" Type="http://schemas.openxmlformats.org/officeDocument/2006/relationships/image" Target="../media/image11.jpg"/><Relationship Id="rId4" Type="http://schemas.openxmlformats.org/officeDocument/2006/relationships/hyperlink" Target="https://youtu.be/2y2U4c3MWNA?si=y4Q09ZCNuqR8VUGv" TargetMode="External"/><Relationship Id="rId5" Type="http://schemas.openxmlformats.org/officeDocument/2006/relationships/hyperlink" Target="http://www.youtube.com/watch?v=2y2U4c3MWNA" TargetMode="External"/><Relationship Id="rId6" Type="http://schemas.openxmlformats.org/officeDocument/2006/relationships/image" Target="../media/image4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4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1.jpg"/><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4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1.jpg"/><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90" name="Google Shape;90;p15"/>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5 Introduction to Exponential Functions</a:t>
            </a:r>
            <a:endParaRPr b="1" sz="2200"/>
          </a:p>
        </p:txBody>
      </p:sp>
      <p:sp>
        <p:nvSpPr>
          <p:cNvPr id="91" name="Google Shape;91;p15"/>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5.4 Representing Exponential Growth</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 name="Shape 95"/>
        <p:cNvGrpSpPr/>
        <p:nvPr/>
      </p:nvGrpSpPr>
      <p:grpSpPr>
        <a:xfrm>
          <a:off x="0" y="0"/>
          <a:ext cx="0" cy="0"/>
          <a:chOff x="0" y="0"/>
          <a:chExt cx="0" cy="0"/>
        </a:xfrm>
      </p:grpSpPr>
      <p:pic>
        <p:nvPicPr>
          <p:cNvPr descr="Icon indicating this slide is hidden from student view" id="96" name="Google Shape;96;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7" name="Google Shape;97;p1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8" name="Google Shape;98;p16"/>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9" name="Google Shape;99;p16"/>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100" name="Google Shape;100;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 name="Shape 104"/>
        <p:cNvGrpSpPr/>
        <p:nvPr/>
      </p:nvGrpSpPr>
      <p:grpSpPr>
        <a:xfrm>
          <a:off x="0" y="0"/>
          <a:ext cx="0" cy="0"/>
          <a:chOff x="0" y="0"/>
          <a:chExt cx="0" cy="0"/>
        </a:xfrm>
      </p:grpSpPr>
      <p:pic>
        <p:nvPicPr>
          <p:cNvPr descr="Icon indicating this slide is hidden from student view" id="105" name="Google Shape;105;p17"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06" name="Google Shape;106;p17"/>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107" name="Google Shape;107;p17"/>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8" name="Google Shape;108;p17" title="Reference Key Icon table"/>
          <p:cNvGraphicFramePr/>
          <p:nvPr/>
        </p:nvGraphicFramePr>
        <p:xfrm>
          <a:off x="242200" y="1160330"/>
          <a:ext cx="3000000" cy="3000000"/>
        </p:xfrm>
        <a:graphic>
          <a:graphicData uri="http://schemas.openxmlformats.org/drawingml/2006/table">
            <a:tbl>
              <a:tblPr>
                <a:noFill/>
                <a:tableStyleId>{2DA40F29-7ADE-4830-B6CF-1E17AFA415D4}</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9" name="Google Shape;109;p17"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sp>
        <p:nvSpPr>
          <p:cNvPr id="110" name="Google Shape;110;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pic>
        <p:nvPicPr>
          <p:cNvPr descr="Icon indicating the slide contains a support for gifted students by providing a challenge that increases the depth or complexity of the material" id="111" name="Google Shape;111;p17" title="extending your thinking icon opaque"/>
          <p:cNvPicPr preferRelativeResize="0"/>
          <p:nvPr/>
        </p:nvPicPr>
        <p:blipFill>
          <a:blip r:embed="rId5">
            <a:alphaModFix/>
          </a:blip>
          <a:stretch>
            <a:fillRect/>
          </a:stretch>
        </p:blipFill>
        <p:spPr>
          <a:xfrm>
            <a:off x="382175" y="2702586"/>
            <a:ext cx="392925" cy="383577"/>
          </a:xfrm>
          <a:prstGeom prst="rect">
            <a:avLst/>
          </a:prstGeom>
          <a:noFill/>
          <a:ln>
            <a:noFill/>
          </a:ln>
        </p:spPr>
      </p:pic>
      <p:pic>
        <p:nvPicPr>
          <p:cNvPr descr="Icon indicating the slide contains a support for emerging bilingual students " id="112" name="Google Shape;112;p17" title="emojione_input-latin-letters (4).png"/>
          <p:cNvPicPr preferRelativeResize="0"/>
          <p:nvPr/>
        </p:nvPicPr>
        <p:blipFill>
          <a:blip r:embed="rId6">
            <a:alphaModFix/>
          </a:blip>
          <a:stretch>
            <a:fillRect/>
          </a:stretch>
        </p:blipFill>
        <p:spPr>
          <a:xfrm>
            <a:off x="418607" y="2162346"/>
            <a:ext cx="320040" cy="320040"/>
          </a:xfrm>
          <a:prstGeom prst="rect">
            <a:avLst/>
          </a:prstGeom>
          <a:noFill/>
          <a:ln>
            <a:noFill/>
          </a:ln>
        </p:spPr>
      </p:pic>
      <p:pic>
        <p:nvPicPr>
          <p:cNvPr descr="Icon indicating the slide contains a check for understanding question for students " id="113" name="Google Shape;113;p17"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14" name="Google Shape;114;p17"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15" name="Google Shape;115;p17"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9" name="Shape 119"/>
        <p:cNvGrpSpPr/>
        <p:nvPr/>
      </p:nvGrpSpPr>
      <p:grpSpPr>
        <a:xfrm>
          <a:off x="0" y="0"/>
          <a:ext cx="0" cy="0"/>
          <a:chOff x="0" y="0"/>
          <a:chExt cx="0" cy="0"/>
        </a:xfrm>
      </p:grpSpPr>
      <p:sp>
        <p:nvSpPr>
          <p:cNvPr id="120" name="Google Shape;120;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21" name="Google Shape;121;p18"/>
          <p:cNvSpPr txBox="1"/>
          <p:nvPr>
            <p:ph idx="1" type="body"/>
          </p:nvPr>
        </p:nvSpPr>
        <p:spPr>
          <a:xfrm>
            <a:off x="311700" y="960125"/>
            <a:ext cx="495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lang="en">
                <a:solidFill>
                  <a:srgbClr val="F3F3F3"/>
                </a:solidFill>
              </a:rPr>
              <a:t>Explain the connections between an equation and a graph that represents exponential growth.</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lang="en">
                <a:solidFill>
                  <a:srgbClr val="F3F3F3"/>
                </a:solidFill>
              </a:rPr>
              <a:t>Write and interpret an equation that represents exponential growth. </a:t>
            </a:r>
            <a:endParaRPr>
              <a:solidFill>
                <a:srgbClr val="F3F3F3"/>
              </a:solidFill>
            </a:endParaRPr>
          </a:p>
        </p:txBody>
      </p:sp>
      <p:pic>
        <p:nvPicPr>
          <p:cNvPr descr="Three students helping each other up a staircase toward a flag, symbolizing teamwork and building math skills step by step." id="122" name="Google Shape;122;p18"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23" name="Google Shape;123;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24" name="Google Shape;124;p18"/>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5.4 Representing Exponential Growth</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30" name="Google Shape;130;p1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68300" lvl="0" marL="457200" rtl="0" algn="l">
              <a:spcBef>
                <a:spcPts val="1200"/>
              </a:spcBef>
              <a:spcAft>
                <a:spcPts val="0"/>
              </a:spcAft>
              <a:buSzPts val="2200"/>
              <a:buChar char="●"/>
            </a:pPr>
            <a:r>
              <a:rPr b="1" lang="en"/>
              <a:t>None</a:t>
            </a:r>
            <a:endParaRPr/>
          </a:p>
        </p:txBody>
      </p:sp>
      <p:sp>
        <p:nvSpPr>
          <p:cNvPr id="131" name="Google Shape;131;p19"/>
          <p:cNvSpPr txBox="1"/>
          <p:nvPr>
            <p:ph idx="2" type="body"/>
          </p:nvPr>
        </p:nvSpPr>
        <p:spPr>
          <a:xfrm>
            <a:off x="4311600" y="960125"/>
            <a:ext cx="45207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New</a:t>
            </a:r>
            <a:endParaRPr b="1"/>
          </a:p>
          <a:p>
            <a:pPr indent="-368300" lvl="0" marL="457200" rtl="0" algn="l">
              <a:spcBef>
                <a:spcPts val="1200"/>
              </a:spcBef>
              <a:spcAft>
                <a:spcPts val="0"/>
              </a:spcAft>
              <a:buSzPts val="2200"/>
              <a:buChar char="●"/>
            </a:pPr>
            <a:r>
              <a:rPr b="1" lang="en"/>
              <a:t>Growth ratio or Growth factor</a:t>
            </a:r>
            <a:endParaRPr b="1"/>
          </a:p>
          <a:p>
            <a:pPr indent="-355600" lvl="1" marL="914400" rtl="0" algn="l">
              <a:spcBef>
                <a:spcPts val="0"/>
              </a:spcBef>
              <a:spcAft>
                <a:spcPts val="0"/>
              </a:spcAft>
              <a:buSzPts val="2000"/>
              <a:buChar char="○"/>
            </a:pPr>
            <a:r>
              <a:rPr lang="en"/>
              <a:t>In an exponential function, the output is multiplied by the same factor every time the input increases by one. This value is the multiplier.</a:t>
            </a:r>
            <a:endParaRPr/>
          </a:p>
        </p:txBody>
      </p:sp>
      <p:sp>
        <p:nvSpPr>
          <p:cNvPr id="132" name="Google Shape;132;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3" name="Google Shape;133;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5.4 Representing Exponential Growth</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even rectangles connected by dotted lines conveying the progression of the Lesson. Each rectangle has an icon with text. The first rectangle depicts a rocket and is emphasized in dark green with yellow text that reads &quot;Warm Up.&quot;" id="139" name="Google Shape;139;p20" title="Screenshot 2025-10-23 at 9.29.17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140" name="Google Shape;14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 name="Shape 144"/>
        <p:cNvGrpSpPr/>
        <p:nvPr/>
      </p:nvGrpSpPr>
      <p:grpSpPr>
        <a:xfrm>
          <a:off x="0" y="0"/>
          <a:ext cx="0" cy="0"/>
          <a:chOff x="0" y="0"/>
          <a:chExt cx="0" cy="0"/>
        </a:xfrm>
      </p:grpSpPr>
      <p:sp>
        <p:nvSpPr>
          <p:cNvPr id="145" name="Google Shape;145;p21"/>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a:t>
            </a:r>
            <a:endParaRPr b="0" sz="1400">
              <a:solidFill>
                <a:srgbClr val="666666"/>
              </a:solidFill>
            </a:endParaRPr>
          </a:p>
          <a:p>
            <a:pPr indent="0" lvl="0" marL="0" rtl="0" algn="l">
              <a:spcBef>
                <a:spcPts val="0"/>
              </a:spcBef>
              <a:spcAft>
                <a:spcPts val="0"/>
              </a:spcAft>
              <a:buNone/>
            </a:pPr>
            <a:r>
              <a:rPr lang="en" sz="3000"/>
              <a:t>Exponent Rule Practice</a:t>
            </a:r>
            <a:endParaRPr>
              <a:solidFill>
                <a:srgbClr val="005047"/>
              </a:solidFill>
            </a:endParaRPr>
          </a:p>
        </p:txBody>
      </p:sp>
      <p:sp>
        <p:nvSpPr>
          <p:cNvPr id="146" name="Google Shape;146;p21"/>
          <p:cNvSpPr txBox="1"/>
          <p:nvPr>
            <p:ph idx="1" type="body"/>
          </p:nvPr>
        </p:nvSpPr>
        <p:spPr>
          <a:xfrm>
            <a:off x="311700" y="960125"/>
            <a:ext cx="8159100" cy="36576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0"/>
              </a:spcAft>
              <a:buNone/>
            </a:pPr>
            <a:r>
              <a:rPr lang="en"/>
              <a:t>Find the value of </a:t>
            </a:r>
            <a:r>
              <a:rPr i="1" lang="en">
                <a:latin typeface="Times New Roman"/>
                <a:ea typeface="Times New Roman"/>
                <a:cs typeface="Times New Roman"/>
                <a:sym typeface="Times New Roman"/>
              </a:rPr>
              <a:t>𝑥</a:t>
            </a:r>
            <a:r>
              <a:rPr lang="en"/>
              <a:t> that makes the equation true.</a:t>
            </a:r>
            <a:endParaRPr/>
          </a:p>
          <a:p>
            <a:pPr indent="-368300" lvl="0" marL="457200" rtl="0" algn="l">
              <a:lnSpc>
                <a:spcPct val="150000"/>
              </a:lnSpc>
              <a:spcBef>
                <a:spcPts val="0"/>
              </a:spcBef>
              <a:spcAft>
                <a:spcPts val="0"/>
              </a:spcAft>
              <a:buSzPts val="2200"/>
              <a:buAutoNum type="arabicPeriod"/>
            </a:pPr>
            <a:r>
              <a:rPr lang="en"/>
              <a:t>2</a:t>
            </a:r>
            <a:r>
              <a:rPr baseline="30000" lang="en"/>
              <a:t>3</a:t>
            </a:r>
            <a:r>
              <a:rPr lang="en"/>
              <a:t>⋅2</a:t>
            </a:r>
            <a:r>
              <a:rPr baseline="30000" lang="en"/>
              <a:t>4 </a:t>
            </a:r>
            <a:r>
              <a:rPr lang="en"/>
              <a:t>= 2</a:t>
            </a:r>
            <a:r>
              <a:rPr baseline="30000" i="1" lang="en">
                <a:latin typeface="Times New Roman"/>
                <a:ea typeface="Times New Roman"/>
                <a:cs typeface="Times New Roman"/>
                <a:sym typeface="Times New Roman"/>
              </a:rPr>
              <a:t>𝑥</a:t>
            </a:r>
            <a:endParaRPr>
              <a:latin typeface="Times New Roman"/>
              <a:ea typeface="Times New Roman"/>
              <a:cs typeface="Times New Roman"/>
              <a:sym typeface="Times New Roman"/>
            </a:endParaRPr>
          </a:p>
          <a:p>
            <a:pPr indent="-368300" lvl="0" marL="457200" rtl="0" algn="l">
              <a:lnSpc>
                <a:spcPct val="150000"/>
              </a:lnSpc>
              <a:spcBef>
                <a:spcPts val="1000"/>
              </a:spcBef>
              <a:spcAft>
                <a:spcPts val="0"/>
              </a:spcAft>
              <a:buSzPts val="2200"/>
              <a:buFont typeface="Times New Roman"/>
              <a:buAutoNum type="arabicPeriod"/>
            </a:pPr>
            <a:r>
              <a:rPr lang="en"/>
              <a:t>2</a:t>
            </a:r>
            <a:r>
              <a:rPr baseline="30000" lang="en"/>
              <a:t>5</a:t>
            </a:r>
            <a:r>
              <a:rPr lang="en"/>
              <a:t>⋅2 = 2</a:t>
            </a:r>
            <a:r>
              <a:rPr baseline="30000" i="1" lang="en">
                <a:latin typeface="Times New Roman"/>
                <a:ea typeface="Times New Roman"/>
                <a:cs typeface="Times New Roman"/>
                <a:sym typeface="Times New Roman"/>
              </a:rPr>
              <a:t>𝑥</a:t>
            </a:r>
            <a:endParaRPr>
              <a:latin typeface="Times New Roman"/>
              <a:ea typeface="Times New Roman"/>
              <a:cs typeface="Times New Roman"/>
              <a:sym typeface="Times New Roman"/>
            </a:endParaRPr>
          </a:p>
          <a:p>
            <a:pPr indent="-368300" lvl="0" marL="457200" rtl="0" algn="l">
              <a:lnSpc>
                <a:spcPct val="150000"/>
              </a:lnSpc>
              <a:spcBef>
                <a:spcPts val="1000"/>
              </a:spcBef>
              <a:spcAft>
                <a:spcPts val="0"/>
              </a:spcAft>
              <a:buSzPts val="2200"/>
              <a:buFont typeface="Times New Roman"/>
              <a:buAutoNum type="arabicPeriod"/>
            </a:pPr>
            <a:r>
              <a:rPr lang="en"/>
              <a:t>2</a:t>
            </a:r>
            <a:r>
              <a:rPr baseline="30000" lang="en"/>
              <a:t>10 </a:t>
            </a:r>
            <a:r>
              <a:rPr lang="en"/>
              <a:t>÷ 2</a:t>
            </a:r>
            <a:r>
              <a:rPr baseline="30000" lang="en"/>
              <a:t>7 </a:t>
            </a:r>
            <a:r>
              <a:rPr lang="en"/>
              <a:t>= 2</a:t>
            </a:r>
            <a:r>
              <a:rPr baseline="30000" i="1" lang="en">
                <a:latin typeface="Times New Roman"/>
                <a:ea typeface="Times New Roman"/>
                <a:cs typeface="Times New Roman"/>
                <a:sym typeface="Times New Roman"/>
              </a:rPr>
              <a:t>𝑥</a:t>
            </a:r>
            <a:endParaRPr>
              <a:latin typeface="Times New Roman"/>
              <a:ea typeface="Times New Roman"/>
              <a:cs typeface="Times New Roman"/>
              <a:sym typeface="Times New Roman"/>
            </a:endParaRPr>
          </a:p>
          <a:p>
            <a:pPr indent="-368300" lvl="0" marL="457200" rtl="0" algn="l">
              <a:lnSpc>
                <a:spcPct val="150000"/>
              </a:lnSpc>
              <a:spcBef>
                <a:spcPts val="1000"/>
              </a:spcBef>
              <a:spcAft>
                <a:spcPts val="0"/>
              </a:spcAft>
              <a:buSzPts val="2200"/>
              <a:buFont typeface="Times New Roman"/>
              <a:buAutoNum type="arabicPeriod"/>
            </a:pPr>
            <a:r>
              <a:rPr lang="en"/>
              <a:t>2</a:t>
            </a:r>
            <a:r>
              <a:rPr baseline="30000" lang="en"/>
              <a:t>9 </a:t>
            </a:r>
            <a:r>
              <a:rPr lang="en"/>
              <a:t>÷ 2 = 2</a:t>
            </a:r>
            <a:r>
              <a:rPr baseline="30000" i="1" lang="en">
                <a:latin typeface="Times New Roman"/>
                <a:ea typeface="Times New Roman"/>
                <a:cs typeface="Times New Roman"/>
                <a:sym typeface="Times New Roman"/>
              </a:rPr>
              <a:t>𝑥</a:t>
            </a:r>
            <a:endParaRPr>
              <a:latin typeface="Times New Roman"/>
              <a:ea typeface="Times New Roman"/>
              <a:cs typeface="Times New Roman"/>
              <a:sym typeface="Times New Roman"/>
            </a:endParaRPr>
          </a:p>
          <a:p>
            <a:pPr indent="0" lvl="0" marL="0" rtl="0" algn="l">
              <a:lnSpc>
                <a:spcPct val="100000"/>
              </a:lnSpc>
              <a:spcBef>
                <a:spcPts val="1000"/>
              </a:spcBef>
              <a:spcAft>
                <a:spcPts val="0"/>
              </a:spcAft>
              <a:buNone/>
            </a:pPr>
            <a:r>
              <a:t/>
            </a:r>
            <a:endParaRPr/>
          </a:p>
        </p:txBody>
      </p:sp>
      <p:sp>
        <p:nvSpPr>
          <p:cNvPr id="147" name="Google Shape;147;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8" name="Google Shape;148;p2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5.4.1 Exponent Rules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even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54" name="Google Shape;154;p22" title="Screenshot 2025-10-23 at 9.30.00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155" name="Google Shape;155;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9" name="Shape 159"/>
        <p:cNvGrpSpPr/>
        <p:nvPr/>
      </p:nvGrpSpPr>
      <p:grpSpPr>
        <a:xfrm>
          <a:off x="0" y="0"/>
          <a:ext cx="0" cy="0"/>
          <a:chOff x="0" y="0"/>
          <a:chExt cx="0" cy="0"/>
        </a:xfrm>
      </p:grpSpPr>
      <p:pic>
        <p:nvPicPr>
          <p:cNvPr descr="Icon indicating the slide contains a support for students with disabilities" id="160" name="Google Shape;160;p23"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61" name="Google Shape;161;p23"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62" name="Google Shape;162;p23"/>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600"/>
              <a:t>The Power of Zero</a:t>
            </a:r>
            <a:endParaRPr sz="2600">
              <a:solidFill>
                <a:srgbClr val="005047"/>
              </a:solidFill>
            </a:endParaRPr>
          </a:p>
        </p:txBody>
      </p:sp>
      <p:sp>
        <p:nvSpPr>
          <p:cNvPr id="163" name="Google Shape;163;p2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providing support steps for students based on universal designs for learning. " id="164" name="Google Shape;164;p23" title="UDL callout box"/>
          <p:cNvSpPr/>
          <p:nvPr/>
        </p:nvSpPr>
        <p:spPr>
          <a:xfrm>
            <a:off x="5034300" y="2918400"/>
            <a:ext cx="3924900" cy="18411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Noto Sans"/>
                <a:ea typeface="Noto Sans"/>
                <a:cs typeface="Noto Sans"/>
                <a:sym typeface="Noto Sans"/>
              </a:rPr>
              <a:t>What is the difference between:</a:t>
            </a:r>
            <a:endParaRPr sz="1500">
              <a:latin typeface="Noto Sans"/>
              <a:ea typeface="Noto Sans"/>
              <a:cs typeface="Noto Sans"/>
              <a:sym typeface="Noto Sans"/>
            </a:endParaRPr>
          </a:p>
          <a:p>
            <a:pPr indent="0" lvl="0" marL="457200" rtl="0" algn="l">
              <a:spcBef>
                <a:spcPts val="500"/>
              </a:spcBef>
              <a:spcAft>
                <a:spcPts val="0"/>
              </a:spcAft>
              <a:buNone/>
            </a:pPr>
            <a:r>
              <a:rPr lang="en" sz="1500">
                <a:latin typeface="Noto Sans"/>
                <a:ea typeface="Noto Sans"/>
                <a:cs typeface="Noto Sans"/>
                <a:sym typeface="Noto Sans"/>
              </a:rPr>
              <a:t>8 + 8 + 8 + 8</a:t>
            </a:r>
            <a:endParaRPr sz="1500">
              <a:latin typeface="Noto Sans"/>
              <a:ea typeface="Noto Sans"/>
              <a:cs typeface="Noto Sans"/>
              <a:sym typeface="Noto Sans"/>
            </a:endParaRPr>
          </a:p>
          <a:p>
            <a:pPr indent="0" lvl="0" marL="457200" rtl="0" algn="l">
              <a:spcBef>
                <a:spcPts val="500"/>
              </a:spcBef>
              <a:spcAft>
                <a:spcPts val="0"/>
              </a:spcAft>
              <a:buNone/>
            </a:pPr>
            <a:r>
              <a:rPr lang="en" sz="1500">
                <a:latin typeface="Noto Sans"/>
                <a:ea typeface="Noto Sans"/>
                <a:cs typeface="Noto Sans"/>
                <a:sym typeface="Noto Sans"/>
              </a:rPr>
              <a:t>8 ⨉ 8 </a:t>
            </a:r>
            <a:r>
              <a:rPr lang="en" sz="1500">
                <a:solidFill>
                  <a:schemeClr val="dk1"/>
                </a:solidFill>
                <a:latin typeface="Noto Sans"/>
                <a:ea typeface="Noto Sans"/>
                <a:cs typeface="Noto Sans"/>
                <a:sym typeface="Noto Sans"/>
              </a:rPr>
              <a:t>⨉</a:t>
            </a:r>
            <a:r>
              <a:rPr lang="en" sz="1500">
                <a:latin typeface="Noto Sans"/>
                <a:ea typeface="Noto Sans"/>
                <a:cs typeface="Noto Sans"/>
                <a:sym typeface="Noto Sans"/>
              </a:rPr>
              <a:t> 8 </a:t>
            </a:r>
            <a:r>
              <a:rPr lang="en" sz="1500">
                <a:solidFill>
                  <a:schemeClr val="dk1"/>
                </a:solidFill>
                <a:latin typeface="Noto Sans"/>
                <a:ea typeface="Noto Sans"/>
                <a:cs typeface="Noto Sans"/>
                <a:sym typeface="Noto Sans"/>
              </a:rPr>
              <a:t>⨉</a:t>
            </a:r>
            <a:r>
              <a:rPr lang="en" sz="1500">
                <a:latin typeface="Noto Sans"/>
                <a:ea typeface="Noto Sans"/>
                <a:cs typeface="Noto Sans"/>
                <a:sym typeface="Noto Sans"/>
              </a:rPr>
              <a:t> 8</a:t>
            </a:r>
            <a:endParaRPr sz="1500">
              <a:latin typeface="Noto Sans"/>
              <a:ea typeface="Noto Sans"/>
              <a:cs typeface="Noto Sans"/>
              <a:sym typeface="Noto Sans"/>
            </a:endParaRPr>
          </a:p>
          <a:p>
            <a:pPr indent="0" lvl="0" marL="0" rtl="0" algn="l">
              <a:spcBef>
                <a:spcPts val="500"/>
              </a:spcBef>
              <a:spcAft>
                <a:spcPts val="0"/>
              </a:spcAft>
              <a:buNone/>
            </a:pPr>
            <a:r>
              <a:rPr lang="en" sz="1500">
                <a:latin typeface="Noto Sans"/>
                <a:ea typeface="Noto Sans"/>
                <a:cs typeface="Noto Sans"/>
                <a:sym typeface="Noto Sans"/>
              </a:rPr>
              <a:t>Do they both represent </a:t>
            </a:r>
            <a:r>
              <a:rPr b="1" lang="en" sz="1500">
                <a:latin typeface="Noto Sans"/>
                <a:ea typeface="Noto Sans"/>
                <a:cs typeface="Noto Sans"/>
                <a:sym typeface="Noto Sans"/>
              </a:rPr>
              <a:t>equal groups</a:t>
            </a:r>
            <a:r>
              <a:rPr lang="en" sz="1500">
                <a:latin typeface="Noto Sans"/>
                <a:ea typeface="Noto Sans"/>
                <a:cs typeface="Noto Sans"/>
                <a:sym typeface="Noto Sans"/>
              </a:rPr>
              <a:t> where an </a:t>
            </a:r>
            <a:r>
              <a:rPr b="1" lang="en" sz="1500">
                <a:latin typeface="Noto Sans"/>
                <a:ea typeface="Noto Sans"/>
                <a:cs typeface="Noto Sans"/>
                <a:sym typeface="Noto Sans"/>
              </a:rPr>
              <a:t>operation is repeated</a:t>
            </a:r>
            <a:r>
              <a:rPr lang="en" sz="1500">
                <a:latin typeface="Noto Sans"/>
                <a:ea typeface="Noto Sans"/>
                <a:cs typeface="Noto Sans"/>
                <a:sym typeface="Noto Sans"/>
              </a:rPr>
              <a:t>? </a:t>
            </a:r>
            <a:endParaRPr sz="1500">
              <a:latin typeface="Noto Sans"/>
              <a:ea typeface="Noto Sans"/>
              <a:cs typeface="Noto Sans"/>
              <a:sym typeface="Noto Sans"/>
            </a:endParaRPr>
          </a:p>
          <a:p>
            <a:pPr indent="0" lvl="0" marL="0" rtl="0" algn="r">
              <a:spcBef>
                <a:spcPts val="1000"/>
              </a:spcBef>
              <a:spcAft>
                <a:spcPts val="0"/>
              </a:spcAft>
              <a:buNone/>
            </a:pPr>
            <a:r>
              <a:rPr lang="en" sz="1000">
                <a:solidFill>
                  <a:schemeClr val="dk1"/>
                </a:solidFill>
                <a:latin typeface="Noto Sans"/>
                <a:ea typeface="Noto Sans"/>
                <a:cs typeface="Noto Sans"/>
                <a:sym typeface="Noto Sans"/>
              </a:rPr>
              <a:t>Representation</a:t>
            </a:r>
            <a:endParaRPr>
              <a:latin typeface="Noto Sans"/>
              <a:ea typeface="Noto Sans"/>
              <a:cs typeface="Noto Sans"/>
              <a:sym typeface="Noto Sans"/>
            </a:endParaRPr>
          </a:p>
        </p:txBody>
      </p:sp>
      <p:sp>
        <p:nvSpPr>
          <p:cNvPr id="165" name="Google Shape;165;p23"/>
          <p:cNvSpPr txBox="1"/>
          <p:nvPr>
            <p:ph idx="12" type="sldNum"/>
          </p:nvPr>
        </p:nvSpPr>
        <p:spPr>
          <a:xfrm>
            <a:off x="8283608" y="4703786"/>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6" name="Google Shape;166;p23"/>
          <p:cNvSpPr txBox="1"/>
          <p:nvPr>
            <p:ph idx="2" type="sldNum"/>
          </p:nvPr>
        </p:nvSpPr>
        <p:spPr>
          <a:xfrm>
            <a:off x="311700" y="4659294"/>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5.4.2 </a:t>
            </a:r>
            <a:r>
              <a:rPr lang="en"/>
              <a:t>Zero Exponent Rule</a:t>
            </a:r>
            <a:endParaRPr/>
          </a:p>
        </p:txBody>
      </p:sp>
      <p:sp>
        <p:nvSpPr>
          <p:cNvPr descr="A callout box providing steps in a math language routine to support English Language Learners." id="167" name="Google Shape;167;p23" title="ELL callout box"/>
          <p:cNvSpPr/>
          <p:nvPr/>
        </p:nvSpPr>
        <p:spPr>
          <a:xfrm>
            <a:off x="4779300" y="549425"/>
            <a:ext cx="4179900" cy="22626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0"/>
              </a:spcBef>
              <a:spcAft>
                <a:spcPts val="0"/>
              </a:spcAft>
              <a:buClr>
                <a:schemeClr val="dk1"/>
              </a:buClr>
              <a:buSzPts val="1500"/>
              <a:buFont typeface="Noto Sans"/>
              <a:buAutoNum type="arabicPeriod"/>
            </a:pPr>
            <a:r>
              <a:rPr lang="en" sz="1500" u="sng">
                <a:solidFill>
                  <a:schemeClr val="dk1"/>
                </a:solidFill>
                <a:latin typeface="Noto Sans"/>
                <a:ea typeface="Noto Sans"/>
                <a:cs typeface="Noto Sans"/>
                <a:sym typeface="Noto Sans"/>
              </a:rPr>
              <a:t>Critique</a:t>
            </a:r>
            <a:r>
              <a:rPr lang="en" sz="1500">
                <a:solidFill>
                  <a:schemeClr val="dk1"/>
                </a:solidFill>
                <a:latin typeface="Noto Sans"/>
                <a:ea typeface="Noto Sans"/>
                <a:cs typeface="Noto Sans"/>
                <a:sym typeface="Noto Sans"/>
              </a:rPr>
              <a:t> and identify the error in the problem solution: </a:t>
            </a:r>
            <a:br>
              <a:rPr lang="en" sz="1500">
                <a:solidFill>
                  <a:schemeClr val="dk1"/>
                </a:solidFill>
                <a:latin typeface="Noto Sans"/>
                <a:ea typeface="Noto Sans"/>
                <a:cs typeface="Noto Sans"/>
                <a:sym typeface="Noto Sans"/>
              </a:rPr>
            </a:br>
            <a:r>
              <a:rPr b="1" i="1" lang="en" sz="1500">
                <a:solidFill>
                  <a:schemeClr val="dk1"/>
                </a:solidFill>
                <a:latin typeface="Noto Sans"/>
                <a:ea typeface="Noto Sans"/>
                <a:cs typeface="Noto Sans"/>
                <a:sym typeface="Noto Sans"/>
              </a:rPr>
              <a:t>“5 to the power of 0 is 0 because I multiplied to get it.”</a:t>
            </a:r>
            <a:endParaRPr b="1" i="1"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u="sng">
                <a:solidFill>
                  <a:schemeClr val="dk1"/>
                </a:solidFill>
                <a:latin typeface="Noto Sans"/>
                <a:ea typeface="Noto Sans"/>
                <a:cs typeface="Noto Sans"/>
                <a:sym typeface="Noto Sans"/>
              </a:rPr>
              <a:t>Correct</a:t>
            </a:r>
            <a:r>
              <a:rPr lang="en" sz="1500">
                <a:solidFill>
                  <a:schemeClr val="dk1"/>
                </a:solidFill>
                <a:latin typeface="Noto Sans"/>
                <a:ea typeface="Noto Sans"/>
                <a:cs typeface="Noto Sans"/>
                <a:sym typeface="Noto Sans"/>
              </a:rPr>
              <a:t> the reasoning with a partner.</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u="sng">
                <a:solidFill>
                  <a:schemeClr val="dk1"/>
                </a:solidFill>
                <a:latin typeface="Noto Sans"/>
                <a:ea typeface="Noto Sans"/>
                <a:cs typeface="Noto Sans"/>
                <a:sym typeface="Noto Sans"/>
              </a:rPr>
              <a:t>Clarify</a:t>
            </a:r>
            <a:r>
              <a:rPr lang="en" sz="1500">
                <a:solidFill>
                  <a:schemeClr val="dk1"/>
                </a:solidFill>
                <a:latin typeface="Noto Sans"/>
                <a:ea typeface="Noto Sans"/>
                <a:cs typeface="Noto Sans"/>
                <a:sym typeface="Noto Sans"/>
              </a:rPr>
              <a:t> your explanation by making it more concise and precise.</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Critique, Correct, Clarify</a:t>
            </a:r>
            <a:endParaRPr sz="10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 name="Shape 171"/>
        <p:cNvGrpSpPr/>
        <p:nvPr/>
      </p:nvGrpSpPr>
      <p:grpSpPr>
        <a:xfrm>
          <a:off x="0" y="0"/>
          <a:ext cx="0" cy="0"/>
          <a:chOff x="0" y="0"/>
          <a:chExt cx="0" cy="0"/>
        </a:xfrm>
      </p:grpSpPr>
      <p:sp>
        <p:nvSpPr>
          <p:cNvPr id="172" name="Google Shape;172;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The Power of Zero</a:t>
            </a:r>
            <a:endParaRPr>
              <a:solidFill>
                <a:srgbClr val="005047"/>
              </a:solidFill>
            </a:endParaRPr>
          </a:p>
        </p:txBody>
      </p:sp>
      <p:sp>
        <p:nvSpPr>
          <p:cNvPr id="173" name="Google Shape;173;p24"/>
          <p:cNvSpPr txBox="1"/>
          <p:nvPr>
            <p:ph idx="1" type="body"/>
          </p:nvPr>
        </p:nvSpPr>
        <p:spPr>
          <a:xfrm>
            <a:off x="311700" y="959070"/>
            <a:ext cx="8520600" cy="3657600"/>
          </a:xfrm>
          <a:prstGeom prst="rect">
            <a:avLst/>
          </a:prstGeom>
        </p:spPr>
        <p:txBody>
          <a:bodyPr anchorCtr="0" anchor="t" bIns="91425" lIns="91425" spcFirstLastPara="1" rIns="91425" wrap="square" tIns="91425">
            <a:normAutofit fontScale="25000" lnSpcReduction="20000"/>
          </a:bodyPr>
          <a:lstStyle/>
          <a:p>
            <a:pPr indent="-344487" lvl="0" marL="457200" rtl="0" algn="l">
              <a:lnSpc>
                <a:spcPct val="115000"/>
              </a:lnSpc>
              <a:spcBef>
                <a:spcPts val="0"/>
              </a:spcBef>
              <a:spcAft>
                <a:spcPts val="0"/>
              </a:spcAft>
              <a:buSzPct val="100000"/>
              <a:buAutoNum type="arabicPeriod"/>
            </a:pPr>
            <a:r>
              <a:rPr lang="en" sz="7300"/>
              <a:t>Complete the table by entering the values for a, b, and c below the table. Take advantage of any patterns you notice.</a:t>
            </a:r>
            <a:endParaRPr sz="7300"/>
          </a:p>
          <a:p>
            <a:pPr indent="-344487" lvl="0" marL="457200" rtl="0" algn="l">
              <a:lnSpc>
                <a:spcPct val="115000"/>
              </a:lnSpc>
              <a:spcBef>
                <a:spcPts val="8000"/>
              </a:spcBef>
              <a:spcAft>
                <a:spcPts val="0"/>
              </a:spcAft>
              <a:buSzPct val="100000"/>
              <a:buAutoNum type="arabicPeriod"/>
            </a:pPr>
            <a:r>
              <a:rPr lang="en" sz="7300"/>
              <a:t>Here are some equations. Find the solution to each equation using what you know about exponent rules. Be prepared to explain your reasoning.</a:t>
            </a:r>
            <a:endParaRPr sz="7300"/>
          </a:p>
          <a:p>
            <a:pPr indent="-344487" lvl="1" marL="914400" rtl="0" algn="l">
              <a:lnSpc>
                <a:spcPct val="115000"/>
              </a:lnSpc>
              <a:spcBef>
                <a:spcPts val="0"/>
              </a:spcBef>
              <a:spcAft>
                <a:spcPts val="0"/>
              </a:spcAft>
              <a:buSzPct val="100000"/>
              <a:buAutoNum type="alphaLcPeriod"/>
            </a:pPr>
            <a:r>
              <a:rPr lang="en" sz="7300"/>
              <a:t>9</a:t>
            </a:r>
            <a:r>
              <a:rPr baseline="30000" i="1" lang="en" sz="7300">
                <a:latin typeface="Times New Roman"/>
                <a:ea typeface="Times New Roman"/>
                <a:cs typeface="Times New Roman"/>
                <a:sym typeface="Times New Roman"/>
              </a:rPr>
              <a:t>𝑥</a:t>
            </a:r>
            <a:r>
              <a:rPr lang="en" sz="7300"/>
              <a:t>⋅9</a:t>
            </a:r>
            <a:r>
              <a:rPr baseline="30000" lang="en" sz="7300"/>
              <a:t>7 </a:t>
            </a:r>
            <a:r>
              <a:rPr lang="en" sz="7300"/>
              <a:t>= 9</a:t>
            </a:r>
            <a:r>
              <a:rPr baseline="30000" lang="en" sz="7300"/>
              <a:t>7</a:t>
            </a:r>
            <a:endParaRPr sz="7300"/>
          </a:p>
          <a:p>
            <a:pPr indent="-344487" lvl="1" marL="914400" rtl="0" algn="l">
              <a:lnSpc>
                <a:spcPct val="115000"/>
              </a:lnSpc>
              <a:spcBef>
                <a:spcPts val="0"/>
              </a:spcBef>
              <a:spcAft>
                <a:spcPts val="0"/>
              </a:spcAft>
              <a:buSzPct val="100000"/>
              <a:buAutoNum type="alphaLcPeriod"/>
            </a:pPr>
            <a:r>
              <a:rPr lang="en" sz="7300"/>
              <a:t>9</a:t>
            </a:r>
            <a:r>
              <a:rPr baseline="30000" lang="en" sz="7300"/>
              <a:t>12 </a:t>
            </a:r>
            <a:r>
              <a:rPr lang="en" sz="7300"/>
              <a:t>÷ 9</a:t>
            </a:r>
            <a:r>
              <a:rPr baseline="30000" i="1" lang="en" sz="7300">
                <a:latin typeface="Times New Roman"/>
                <a:ea typeface="Times New Roman"/>
                <a:cs typeface="Times New Roman"/>
                <a:sym typeface="Times New Roman"/>
              </a:rPr>
              <a:t>𝑥</a:t>
            </a:r>
            <a:r>
              <a:rPr baseline="30000" lang="en" sz="7300"/>
              <a:t> </a:t>
            </a:r>
            <a:r>
              <a:rPr lang="en" sz="7300"/>
              <a:t>= 9</a:t>
            </a:r>
            <a:r>
              <a:rPr baseline="30000" lang="en" sz="7300"/>
              <a:t>12</a:t>
            </a:r>
            <a:endParaRPr sz="7300"/>
          </a:p>
          <a:p>
            <a:pPr indent="-344487" lvl="0" marL="457200" rtl="0" algn="l">
              <a:lnSpc>
                <a:spcPct val="115000"/>
              </a:lnSpc>
              <a:spcBef>
                <a:spcPts val="1000"/>
              </a:spcBef>
              <a:spcAft>
                <a:spcPts val="0"/>
              </a:spcAft>
              <a:buSzPct val="100000"/>
              <a:buAutoNum type="arabicPeriod"/>
            </a:pPr>
            <a:r>
              <a:rPr lang="en" sz="7300"/>
              <a:t>Answer the following questions.</a:t>
            </a:r>
            <a:endParaRPr sz="7300"/>
          </a:p>
          <a:p>
            <a:pPr indent="-344487" lvl="1" marL="914400" rtl="0" algn="l">
              <a:lnSpc>
                <a:spcPct val="115000"/>
              </a:lnSpc>
              <a:spcBef>
                <a:spcPts val="0"/>
              </a:spcBef>
              <a:spcAft>
                <a:spcPts val="0"/>
              </a:spcAft>
              <a:buSzPct val="100000"/>
              <a:buAutoNum type="alphaLcPeriod"/>
            </a:pPr>
            <a:r>
              <a:rPr lang="en" sz="7300"/>
              <a:t>What is the value of 5</a:t>
            </a:r>
            <a:r>
              <a:rPr baseline="30000" lang="en" sz="7300"/>
              <a:t>0</a:t>
            </a:r>
            <a:r>
              <a:rPr lang="en" sz="7300"/>
              <a:t>?</a:t>
            </a:r>
            <a:endParaRPr sz="7300"/>
          </a:p>
          <a:p>
            <a:pPr indent="-344487" lvl="1" marL="914400" rtl="0" algn="l">
              <a:lnSpc>
                <a:spcPct val="115000"/>
              </a:lnSpc>
              <a:spcBef>
                <a:spcPts val="0"/>
              </a:spcBef>
              <a:spcAft>
                <a:spcPts val="0"/>
              </a:spcAft>
              <a:buSzPct val="100000"/>
              <a:buAutoNum type="alphaLcPeriod"/>
            </a:pPr>
            <a:r>
              <a:rPr lang="en" sz="7300"/>
              <a:t>What about 2</a:t>
            </a:r>
            <a:r>
              <a:rPr baseline="30000" lang="en" sz="7300"/>
              <a:t>0</a:t>
            </a:r>
            <a:r>
              <a:rPr lang="en" sz="7300"/>
              <a:t>?</a:t>
            </a:r>
            <a:endParaRPr sz="7300"/>
          </a:p>
          <a:p>
            <a:pPr indent="0" lvl="0" marL="457200" rtl="0" algn="l">
              <a:lnSpc>
                <a:spcPct val="90000"/>
              </a:lnSpc>
              <a:spcBef>
                <a:spcPts val="1200"/>
              </a:spcBef>
              <a:spcAft>
                <a:spcPts val="0"/>
              </a:spcAft>
              <a:buNone/>
            </a:pPr>
            <a:r>
              <a:t/>
            </a:r>
            <a:endParaRPr sz="2000"/>
          </a:p>
          <a:p>
            <a:pPr indent="0" lvl="0" marL="457200" rtl="0" algn="l">
              <a:lnSpc>
                <a:spcPct val="90000"/>
              </a:lnSpc>
              <a:spcBef>
                <a:spcPts val="1200"/>
              </a:spcBef>
              <a:spcAft>
                <a:spcPts val="1200"/>
              </a:spcAft>
              <a:buNone/>
            </a:pPr>
            <a:r>
              <a:t/>
            </a:r>
            <a:endParaRPr sz="2000"/>
          </a:p>
        </p:txBody>
      </p:sp>
      <p:sp>
        <p:nvSpPr>
          <p:cNvPr id="174" name="Google Shape;174;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5" name="Google Shape;175;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5.4.2 Zero Exponent Rule</a:t>
            </a:r>
            <a:endParaRPr/>
          </a:p>
        </p:txBody>
      </p:sp>
      <p:graphicFrame>
        <p:nvGraphicFramePr>
          <p:cNvPr id="176" name="Google Shape;176;p24"/>
          <p:cNvGraphicFramePr/>
          <p:nvPr/>
        </p:nvGraphicFramePr>
        <p:xfrm>
          <a:off x="891275" y="1658475"/>
          <a:ext cx="3000000" cy="3000000"/>
        </p:xfrm>
        <a:graphic>
          <a:graphicData uri="http://schemas.openxmlformats.org/drawingml/2006/table">
            <a:tbl>
              <a:tblPr>
                <a:noFill/>
                <a:tableStyleId>{2DA40F29-7ADE-4830-B6CF-1E17AFA415D4}</a:tableStyleId>
              </a:tblPr>
              <a:tblGrid>
                <a:gridCol w="458125"/>
                <a:gridCol w="873100"/>
                <a:gridCol w="873100"/>
                <a:gridCol w="873100"/>
                <a:gridCol w="873100"/>
                <a:gridCol w="873100"/>
              </a:tblGrid>
              <a:tr h="381000">
                <a:tc>
                  <a:txBody>
                    <a:bodyPr/>
                    <a:lstStyle/>
                    <a:p>
                      <a:pPr indent="0" lvl="0" marL="0" rtl="0" algn="l">
                        <a:spcBef>
                          <a:spcPts val="0"/>
                        </a:spcBef>
                        <a:spcAft>
                          <a:spcPts val="0"/>
                        </a:spcAft>
                        <a:buNone/>
                      </a:pPr>
                      <a:r>
                        <a:rPr b="1" i="1" lang="en" sz="1800">
                          <a:solidFill>
                            <a:schemeClr val="lt1"/>
                          </a:solidFill>
                          <a:latin typeface="Times New Roman"/>
                          <a:ea typeface="Times New Roman"/>
                          <a:cs typeface="Times New Roman"/>
                          <a:sym typeface="Times New Roman"/>
                        </a:rPr>
                        <a:t>x</a:t>
                      </a:r>
                      <a:endParaRPr b="1" i="1" sz="1800">
                        <a:solidFill>
                          <a:schemeClr val="lt1"/>
                        </a:solidFill>
                        <a:latin typeface="Times New Roman"/>
                        <a:ea typeface="Times New Roman"/>
                        <a:cs typeface="Times New Roman"/>
                        <a:sym typeface="Times New Roman"/>
                      </a:endParaRPr>
                    </a:p>
                  </a:txBody>
                  <a:tcPr marT="91425" marB="91425" marR="91425" marL="91425">
                    <a:solidFill>
                      <a:srgbClr val="005047"/>
                    </a:solidFill>
                  </a:tcPr>
                </a:tc>
                <a:tc>
                  <a:txBody>
                    <a:bodyPr/>
                    <a:lstStyle/>
                    <a:p>
                      <a:pPr indent="0" lvl="0" marL="0" rtl="0" algn="ctr">
                        <a:spcBef>
                          <a:spcPts val="0"/>
                        </a:spcBef>
                        <a:spcAft>
                          <a:spcPts val="0"/>
                        </a:spcAft>
                        <a:buNone/>
                      </a:pPr>
                      <a:r>
                        <a:rPr lang="en" sz="1800">
                          <a:latin typeface="Noto Sans Medium"/>
                          <a:ea typeface="Noto Sans Medium"/>
                          <a:cs typeface="Noto Sans Medium"/>
                          <a:sym typeface="Noto Sans Medium"/>
                        </a:rPr>
                        <a:t>4</a:t>
                      </a:r>
                      <a:endParaRPr sz="1800">
                        <a:latin typeface="Noto Sans Medium"/>
                        <a:ea typeface="Noto Sans Medium"/>
                        <a:cs typeface="Noto Sans Medium"/>
                        <a:sym typeface="Noto Sans Medium"/>
                      </a:endParaRPr>
                    </a:p>
                  </a:txBody>
                  <a:tcPr marT="91425" marB="91425" marR="91425" marL="91425"/>
                </a:tc>
                <a:tc>
                  <a:txBody>
                    <a:bodyPr/>
                    <a:lstStyle/>
                    <a:p>
                      <a:pPr indent="0" lvl="0" marL="0" rtl="0" algn="ctr">
                        <a:spcBef>
                          <a:spcPts val="0"/>
                        </a:spcBef>
                        <a:spcAft>
                          <a:spcPts val="0"/>
                        </a:spcAft>
                        <a:buNone/>
                      </a:pPr>
                      <a:r>
                        <a:rPr lang="en" sz="1800">
                          <a:latin typeface="Noto Sans Medium"/>
                          <a:ea typeface="Noto Sans Medium"/>
                          <a:cs typeface="Noto Sans Medium"/>
                          <a:sym typeface="Noto Sans Medium"/>
                        </a:rPr>
                        <a:t>3</a:t>
                      </a:r>
                      <a:endParaRPr sz="1800">
                        <a:latin typeface="Noto Sans Medium"/>
                        <a:ea typeface="Noto Sans Medium"/>
                        <a:cs typeface="Noto Sans Medium"/>
                        <a:sym typeface="Noto Sans Medium"/>
                      </a:endParaRPr>
                    </a:p>
                  </a:txBody>
                  <a:tcPr marT="91425" marB="91425" marR="91425" marL="91425"/>
                </a:tc>
                <a:tc>
                  <a:txBody>
                    <a:bodyPr/>
                    <a:lstStyle/>
                    <a:p>
                      <a:pPr indent="0" lvl="0" marL="0" rtl="0" algn="ctr">
                        <a:spcBef>
                          <a:spcPts val="0"/>
                        </a:spcBef>
                        <a:spcAft>
                          <a:spcPts val="0"/>
                        </a:spcAft>
                        <a:buNone/>
                      </a:pPr>
                      <a:r>
                        <a:rPr lang="en" sz="1800">
                          <a:latin typeface="Noto Sans Medium"/>
                          <a:ea typeface="Noto Sans Medium"/>
                          <a:cs typeface="Noto Sans Medium"/>
                          <a:sym typeface="Noto Sans Medium"/>
                        </a:rPr>
                        <a:t>2</a:t>
                      </a:r>
                      <a:endParaRPr sz="1800">
                        <a:latin typeface="Noto Sans Medium"/>
                        <a:ea typeface="Noto Sans Medium"/>
                        <a:cs typeface="Noto Sans Medium"/>
                        <a:sym typeface="Noto Sans Medium"/>
                      </a:endParaRPr>
                    </a:p>
                  </a:txBody>
                  <a:tcPr marT="91425" marB="91425" marR="91425" marL="91425"/>
                </a:tc>
                <a:tc>
                  <a:txBody>
                    <a:bodyPr/>
                    <a:lstStyle/>
                    <a:p>
                      <a:pPr indent="0" lvl="0" marL="0" rtl="0" algn="ctr">
                        <a:spcBef>
                          <a:spcPts val="0"/>
                        </a:spcBef>
                        <a:spcAft>
                          <a:spcPts val="0"/>
                        </a:spcAft>
                        <a:buNone/>
                      </a:pPr>
                      <a:r>
                        <a:rPr lang="en" sz="1800">
                          <a:latin typeface="Noto Sans Medium"/>
                          <a:ea typeface="Noto Sans Medium"/>
                          <a:cs typeface="Noto Sans Medium"/>
                          <a:sym typeface="Noto Sans Medium"/>
                        </a:rPr>
                        <a:t>1</a:t>
                      </a:r>
                      <a:endParaRPr sz="1800">
                        <a:latin typeface="Noto Sans Medium"/>
                        <a:ea typeface="Noto Sans Medium"/>
                        <a:cs typeface="Noto Sans Medium"/>
                        <a:sym typeface="Noto Sans Medium"/>
                      </a:endParaRPr>
                    </a:p>
                  </a:txBody>
                  <a:tcPr marT="91425" marB="91425" marR="91425" marL="91425"/>
                </a:tc>
                <a:tc>
                  <a:txBody>
                    <a:bodyPr/>
                    <a:lstStyle/>
                    <a:p>
                      <a:pPr indent="0" lvl="0" marL="0" rtl="0" algn="ctr">
                        <a:spcBef>
                          <a:spcPts val="0"/>
                        </a:spcBef>
                        <a:spcAft>
                          <a:spcPts val="0"/>
                        </a:spcAft>
                        <a:buNone/>
                      </a:pPr>
                      <a:r>
                        <a:rPr lang="en" sz="1800">
                          <a:latin typeface="Noto Sans Medium"/>
                          <a:ea typeface="Noto Sans Medium"/>
                          <a:cs typeface="Noto Sans Medium"/>
                          <a:sym typeface="Noto Sans Medium"/>
                        </a:rPr>
                        <a:t>0</a:t>
                      </a:r>
                      <a:endParaRPr sz="1800">
                        <a:latin typeface="Noto Sans Medium"/>
                        <a:ea typeface="Noto Sans Medium"/>
                        <a:cs typeface="Noto Sans Medium"/>
                        <a:sym typeface="Noto Sans Medium"/>
                      </a:endParaRPr>
                    </a:p>
                  </a:txBody>
                  <a:tcPr marT="91425" marB="91425" marR="91425" marL="91425"/>
                </a:tc>
              </a:tr>
              <a:tr h="381000">
                <a:tc>
                  <a:txBody>
                    <a:bodyPr/>
                    <a:lstStyle/>
                    <a:p>
                      <a:pPr indent="0" lvl="0" marL="0" rtl="0" algn="l">
                        <a:spcBef>
                          <a:spcPts val="0"/>
                        </a:spcBef>
                        <a:spcAft>
                          <a:spcPts val="0"/>
                        </a:spcAft>
                        <a:buNone/>
                      </a:pPr>
                      <a:r>
                        <a:rPr lang="en" sz="1800">
                          <a:solidFill>
                            <a:schemeClr val="lt1"/>
                          </a:solidFill>
                          <a:latin typeface="Noto Sans Medium"/>
                          <a:ea typeface="Noto Sans Medium"/>
                          <a:cs typeface="Noto Sans Medium"/>
                          <a:sym typeface="Noto Sans Medium"/>
                        </a:rPr>
                        <a:t>3</a:t>
                      </a:r>
                      <a:r>
                        <a:rPr b="1" baseline="30000" i="1" lang="en" sz="1800">
                          <a:solidFill>
                            <a:schemeClr val="lt1"/>
                          </a:solidFill>
                          <a:latin typeface="Times New Roman"/>
                          <a:ea typeface="Times New Roman"/>
                          <a:cs typeface="Times New Roman"/>
                          <a:sym typeface="Times New Roman"/>
                        </a:rPr>
                        <a:t>x</a:t>
                      </a:r>
                      <a:endParaRPr b="1" baseline="30000" i="1" sz="1800">
                        <a:solidFill>
                          <a:schemeClr val="lt1"/>
                        </a:solidFill>
                        <a:latin typeface="Times New Roman"/>
                        <a:ea typeface="Times New Roman"/>
                        <a:cs typeface="Times New Roman"/>
                        <a:sym typeface="Times New Roman"/>
                      </a:endParaRPr>
                    </a:p>
                  </a:txBody>
                  <a:tcPr marT="91425" marB="91425" marR="91425" marL="91425">
                    <a:solidFill>
                      <a:srgbClr val="005047"/>
                    </a:solidFill>
                  </a:tcPr>
                </a:tc>
                <a:tc>
                  <a:txBody>
                    <a:bodyPr/>
                    <a:lstStyle/>
                    <a:p>
                      <a:pPr indent="0" lvl="0" marL="0" rtl="0" algn="ctr">
                        <a:spcBef>
                          <a:spcPts val="0"/>
                        </a:spcBef>
                        <a:spcAft>
                          <a:spcPts val="0"/>
                        </a:spcAft>
                        <a:buNone/>
                      </a:pPr>
                      <a:r>
                        <a:rPr lang="en" sz="1800">
                          <a:latin typeface="Noto Sans Medium"/>
                          <a:ea typeface="Noto Sans Medium"/>
                          <a:cs typeface="Noto Sans Medium"/>
                          <a:sym typeface="Noto Sans Medium"/>
                        </a:rPr>
                        <a:t>81</a:t>
                      </a:r>
                      <a:endParaRPr sz="1800">
                        <a:latin typeface="Noto Sans Medium"/>
                        <a:ea typeface="Noto Sans Medium"/>
                        <a:cs typeface="Noto Sans Medium"/>
                        <a:sym typeface="Noto Sans Medium"/>
                      </a:endParaRPr>
                    </a:p>
                  </a:txBody>
                  <a:tcPr marT="91425" marB="91425" marR="91425" marL="91425"/>
                </a:tc>
                <a:tc>
                  <a:txBody>
                    <a:bodyPr/>
                    <a:lstStyle/>
                    <a:p>
                      <a:pPr indent="0" lvl="0" marL="0" rtl="0" algn="ctr">
                        <a:spcBef>
                          <a:spcPts val="0"/>
                        </a:spcBef>
                        <a:spcAft>
                          <a:spcPts val="0"/>
                        </a:spcAft>
                        <a:buNone/>
                      </a:pPr>
                      <a:r>
                        <a:rPr lang="en" sz="1800">
                          <a:latin typeface="Noto Sans Medium"/>
                          <a:ea typeface="Noto Sans Medium"/>
                          <a:cs typeface="Noto Sans Medium"/>
                          <a:sym typeface="Noto Sans Medium"/>
                        </a:rPr>
                        <a:t>27</a:t>
                      </a:r>
                      <a:endParaRPr sz="1800">
                        <a:latin typeface="Noto Sans Medium"/>
                        <a:ea typeface="Noto Sans Medium"/>
                        <a:cs typeface="Noto Sans Medium"/>
                        <a:sym typeface="Noto Sans Medium"/>
                      </a:endParaRPr>
                    </a:p>
                  </a:txBody>
                  <a:tcPr marT="91425" marB="91425" marR="91425" marL="91425"/>
                </a:tc>
                <a:tc>
                  <a:txBody>
                    <a:bodyPr/>
                    <a:lstStyle/>
                    <a:p>
                      <a:pPr indent="0" lvl="0" marL="0" rtl="0" algn="ctr">
                        <a:spcBef>
                          <a:spcPts val="0"/>
                        </a:spcBef>
                        <a:spcAft>
                          <a:spcPts val="0"/>
                        </a:spcAft>
                        <a:buNone/>
                      </a:pPr>
                      <a:r>
                        <a:rPr lang="en" sz="1800">
                          <a:solidFill>
                            <a:schemeClr val="dk1"/>
                          </a:solidFill>
                          <a:latin typeface="Noto Sans Medium"/>
                          <a:ea typeface="Noto Sans Medium"/>
                          <a:cs typeface="Noto Sans Medium"/>
                          <a:sym typeface="Noto Sans Medium"/>
                        </a:rPr>
                        <a:t>a.</a:t>
                      </a:r>
                      <a:r>
                        <a:rPr lang="en" sz="1800">
                          <a:solidFill>
                            <a:schemeClr val="dk1"/>
                          </a:solidFill>
                        </a:rPr>
                        <a:t> ___</a:t>
                      </a:r>
                      <a:endParaRPr sz="1800">
                        <a:latin typeface="Noto Sans Medium"/>
                        <a:ea typeface="Noto Sans Medium"/>
                        <a:cs typeface="Noto Sans Medium"/>
                        <a:sym typeface="Noto Sans Medium"/>
                      </a:endParaRPr>
                    </a:p>
                  </a:txBody>
                  <a:tcPr marT="91425" marB="91425" marR="91425" marL="91425"/>
                </a:tc>
                <a:tc>
                  <a:txBody>
                    <a:bodyPr/>
                    <a:lstStyle/>
                    <a:p>
                      <a:pPr indent="0" lvl="0" marL="0" rtl="0" algn="ctr">
                        <a:spcBef>
                          <a:spcPts val="0"/>
                        </a:spcBef>
                        <a:spcAft>
                          <a:spcPts val="0"/>
                        </a:spcAft>
                        <a:buNone/>
                      </a:pPr>
                      <a:r>
                        <a:rPr lang="en" sz="1800">
                          <a:solidFill>
                            <a:schemeClr val="dk1"/>
                          </a:solidFill>
                          <a:latin typeface="Noto Sans Medium"/>
                          <a:ea typeface="Noto Sans Medium"/>
                          <a:cs typeface="Noto Sans Medium"/>
                          <a:sym typeface="Noto Sans Medium"/>
                        </a:rPr>
                        <a:t>b.</a:t>
                      </a:r>
                      <a:r>
                        <a:rPr lang="en" sz="1800">
                          <a:solidFill>
                            <a:schemeClr val="dk1"/>
                          </a:solidFill>
                        </a:rPr>
                        <a:t> ___</a:t>
                      </a:r>
                      <a:endParaRPr sz="1800">
                        <a:latin typeface="Noto Sans Medium"/>
                        <a:ea typeface="Noto Sans Medium"/>
                        <a:cs typeface="Noto Sans Medium"/>
                        <a:sym typeface="Noto Sans Medium"/>
                      </a:endParaRPr>
                    </a:p>
                  </a:txBody>
                  <a:tcPr marT="91425" marB="91425" marR="91425" marL="91425"/>
                </a:tc>
                <a:tc>
                  <a:txBody>
                    <a:bodyPr/>
                    <a:lstStyle/>
                    <a:p>
                      <a:pPr indent="0" lvl="0" marL="0" rtl="0" algn="ctr">
                        <a:spcBef>
                          <a:spcPts val="0"/>
                        </a:spcBef>
                        <a:spcAft>
                          <a:spcPts val="0"/>
                        </a:spcAft>
                        <a:buNone/>
                      </a:pPr>
                      <a:r>
                        <a:rPr lang="en" sz="1800">
                          <a:solidFill>
                            <a:schemeClr val="dk1"/>
                          </a:solidFill>
                          <a:latin typeface="Noto Sans Medium"/>
                          <a:ea typeface="Noto Sans Medium"/>
                          <a:cs typeface="Noto Sans Medium"/>
                          <a:sym typeface="Noto Sans Medium"/>
                        </a:rPr>
                        <a:t>c.</a:t>
                      </a:r>
                      <a:r>
                        <a:rPr lang="en" sz="1800">
                          <a:solidFill>
                            <a:schemeClr val="dk1"/>
                          </a:solidFill>
                        </a:rPr>
                        <a:t> ___</a:t>
                      </a:r>
                      <a:endParaRPr sz="1800">
                        <a:latin typeface="Noto Sans Medium"/>
                        <a:ea typeface="Noto Sans Medium"/>
                        <a:cs typeface="Noto Sans Medium"/>
                        <a:sym typeface="Noto Sans Medium"/>
                      </a:endParaRPr>
                    </a:p>
                  </a:txBody>
                  <a:tcPr marT="91425" marB="91425" marR="91425" marL="91425"/>
                </a:tc>
              </a:tr>
            </a:tbl>
          </a:graphicData>
        </a:graphic>
      </p:graphicFrame>
      <p:sp>
        <p:nvSpPr>
          <p:cNvPr descr="Icon links to another slide containing a challenge activity that increases the depth and/or complexity of this activity." id="177" name="Google Shape;177;p24" title="Are you ready for more? icon">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1" name="Shape 181"/>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182" name="Google Shape;182;p25"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183" name="Google Shape;183;p25"/>
          <p:cNvSpPr txBox="1"/>
          <p:nvPr>
            <p:ph type="title"/>
          </p:nvPr>
        </p:nvSpPr>
        <p:spPr>
          <a:xfrm>
            <a:off x="311700" y="76754"/>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184" name="Google Shape;184;p25"/>
          <p:cNvSpPr txBox="1"/>
          <p:nvPr>
            <p:ph idx="1" type="body"/>
          </p:nvPr>
        </p:nvSpPr>
        <p:spPr>
          <a:xfrm>
            <a:off x="311700" y="2187634"/>
            <a:ext cx="8460000" cy="2551500"/>
          </a:xfrm>
          <a:prstGeom prst="rect">
            <a:avLst/>
          </a:prstGeom>
        </p:spPr>
        <p:txBody>
          <a:bodyPr anchorCtr="0" anchor="t" bIns="91425" lIns="91425" spcFirstLastPara="1" rIns="91425" wrap="square" tIns="91425">
            <a:noAutofit/>
          </a:bodyPr>
          <a:lstStyle/>
          <a:p>
            <a:pPr indent="-361950" lvl="0" marL="457200" rtl="0" algn="l">
              <a:spcBef>
                <a:spcPts val="0"/>
              </a:spcBef>
              <a:spcAft>
                <a:spcPts val="0"/>
              </a:spcAft>
              <a:buSzPts val="2100"/>
              <a:buAutoNum type="arabicPeriod"/>
            </a:pPr>
            <a:r>
              <a:rPr lang="en" sz="2100"/>
              <a:t>Is this true for exponents? That is, are the following numbers equal? If not, which number is bigger?</a:t>
            </a:r>
            <a:endParaRPr sz="2100"/>
          </a:p>
          <a:p>
            <a:pPr indent="-361950" lvl="0" marL="457200" rtl="0" algn="l">
              <a:spcBef>
                <a:spcPts val="5000"/>
              </a:spcBef>
              <a:spcAft>
                <a:spcPts val="0"/>
              </a:spcAft>
              <a:buSzPts val="2100"/>
              <a:buAutoNum type="arabicPeriod"/>
            </a:pPr>
            <a:r>
              <a:rPr lang="en" sz="2100"/>
              <a:t>Which of the two numbers, given above, would you </a:t>
            </a:r>
            <a:br>
              <a:rPr lang="en" sz="2100"/>
            </a:br>
            <a:r>
              <a:rPr lang="en" sz="2100"/>
              <a:t>choose as the meaning of the expression, given at </a:t>
            </a:r>
            <a:br>
              <a:rPr lang="en" sz="2100"/>
            </a:br>
            <a:r>
              <a:rPr lang="en" sz="2100"/>
              <a:t>right, written without parentheses?</a:t>
            </a:r>
            <a:endParaRPr sz="2100"/>
          </a:p>
        </p:txBody>
      </p:sp>
      <p:sp>
        <p:nvSpPr>
          <p:cNvPr id="185" name="Google Shape;185;p25"/>
          <p:cNvSpPr txBox="1"/>
          <p:nvPr>
            <p:ph idx="12" type="sldNum"/>
          </p:nvPr>
        </p:nvSpPr>
        <p:spPr>
          <a:xfrm>
            <a:off x="8283608" y="473549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6" name="Google Shape;186;p25"/>
          <p:cNvSpPr txBox="1"/>
          <p:nvPr>
            <p:ph idx="2" type="sldNum"/>
          </p:nvPr>
        </p:nvSpPr>
        <p:spPr>
          <a:xfrm>
            <a:off x="311700" y="473550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5.4.2 Zero Exponent Rule</a:t>
            </a:r>
            <a:endParaRPr/>
          </a:p>
        </p:txBody>
      </p:sp>
      <p:sp>
        <p:nvSpPr>
          <p:cNvPr id="187" name="Google Shape;187;p25"/>
          <p:cNvSpPr txBox="1"/>
          <p:nvPr/>
        </p:nvSpPr>
        <p:spPr>
          <a:xfrm>
            <a:off x="281400" y="934425"/>
            <a:ext cx="8520600" cy="11838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1200"/>
              </a:spcAft>
              <a:buClr>
                <a:schemeClr val="dk1"/>
              </a:buClr>
              <a:buSzPts val="1100"/>
              <a:buFont typeface="Arial"/>
              <a:buNone/>
            </a:pPr>
            <a:r>
              <a:rPr lang="en" sz="2100" u="sng">
                <a:solidFill>
                  <a:schemeClr val="dk1"/>
                </a:solidFill>
                <a:latin typeface="Noto Sans"/>
                <a:ea typeface="Noto Sans"/>
                <a:cs typeface="Noto Sans"/>
                <a:sym typeface="Noto Sans"/>
              </a:rPr>
              <a:t>We know:</a:t>
            </a:r>
            <a:r>
              <a:rPr lang="en" sz="2100">
                <a:solidFill>
                  <a:schemeClr val="dk1"/>
                </a:solidFill>
                <a:latin typeface="Noto Sans"/>
                <a:ea typeface="Noto Sans"/>
                <a:cs typeface="Noto Sans"/>
                <a:sym typeface="Noto Sans"/>
              </a:rPr>
              <a:t> </a:t>
            </a:r>
            <a:r>
              <a:rPr b="1" lang="en" sz="2100">
                <a:solidFill>
                  <a:schemeClr val="dk1"/>
                </a:solidFill>
                <a:latin typeface="Noto Sans"/>
                <a:ea typeface="Noto Sans"/>
                <a:cs typeface="Noto Sans"/>
                <a:sym typeface="Noto Sans"/>
              </a:rPr>
              <a:t>(2 + 3) + 5 = 2 + (3 + 5)</a:t>
            </a:r>
            <a:r>
              <a:rPr lang="en" sz="2100">
                <a:solidFill>
                  <a:schemeClr val="dk1"/>
                </a:solidFill>
                <a:latin typeface="Noto Sans"/>
                <a:ea typeface="Noto Sans"/>
                <a:cs typeface="Noto Sans"/>
                <a:sym typeface="Noto Sans"/>
              </a:rPr>
              <a:t> and </a:t>
            </a:r>
            <a:r>
              <a:rPr b="1" lang="en" sz="2100">
                <a:solidFill>
                  <a:schemeClr val="dk1"/>
                </a:solidFill>
                <a:latin typeface="Noto Sans"/>
                <a:ea typeface="Noto Sans"/>
                <a:cs typeface="Noto Sans"/>
                <a:sym typeface="Noto Sans"/>
              </a:rPr>
              <a:t>2 𑁦 (3 𑁦 5) = (2 𑁦 3) 𑁦 5</a:t>
            </a:r>
            <a:r>
              <a:rPr lang="en" sz="2100">
                <a:solidFill>
                  <a:schemeClr val="dk1"/>
                </a:solidFill>
                <a:latin typeface="Noto Sans"/>
                <a:ea typeface="Noto Sans"/>
                <a:cs typeface="Noto Sans"/>
                <a:sym typeface="Noto Sans"/>
              </a:rPr>
              <a:t>. </a:t>
            </a:r>
            <a:br>
              <a:rPr lang="en" sz="2100">
                <a:solidFill>
                  <a:schemeClr val="dk1"/>
                </a:solidFill>
                <a:latin typeface="Noto Sans"/>
                <a:ea typeface="Noto Sans"/>
                <a:cs typeface="Noto Sans"/>
                <a:sym typeface="Noto Sans"/>
              </a:rPr>
            </a:br>
            <a:r>
              <a:rPr lang="en" sz="2100" u="sng">
                <a:solidFill>
                  <a:schemeClr val="dk1"/>
                </a:solidFill>
                <a:latin typeface="Noto Sans"/>
                <a:ea typeface="Noto Sans"/>
                <a:cs typeface="Noto Sans"/>
                <a:sym typeface="Noto Sans"/>
              </a:rPr>
              <a:t>Because:</a:t>
            </a:r>
            <a:r>
              <a:rPr lang="en" sz="2100">
                <a:solidFill>
                  <a:schemeClr val="dk1"/>
                </a:solidFill>
                <a:latin typeface="Noto Sans"/>
                <a:ea typeface="Noto Sans"/>
                <a:cs typeface="Noto Sans"/>
                <a:sym typeface="Noto Sans"/>
              </a:rPr>
              <a:t> Grouping with parentheses does </a:t>
            </a:r>
            <a:r>
              <a:rPr b="1" lang="en" sz="2100">
                <a:solidFill>
                  <a:schemeClr val="dk1"/>
                </a:solidFill>
                <a:latin typeface="Noto Sans"/>
                <a:ea typeface="Noto Sans"/>
                <a:cs typeface="Noto Sans"/>
                <a:sym typeface="Noto Sans"/>
              </a:rPr>
              <a:t>NOT</a:t>
            </a:r>
            <a:r>
              <a:rPr lang="en" sz="2100">
                <a:solidFill>
                  <a:schemeClr val="dk1"/>
                </a:solidFill>
                <a:latin typeface="Noto Sans"/>
                <a:ea typeface="Noto Sans"/>
                <a:cs typeface="Noto Sans"/>
                <a:sym typeface="Noto Sans"/>
              </a:rPr>
              <a:t> affect the value of the expression.</a:t>
            </a:r>
            <a:endParaRPr sz="2300">
              <a:solidFill>
                <a:schemeClr val="dk1"/>
              </a:solidFill>
              <a:latin typeface="Noto Sans"/>
              <a:ea typeface="Noto Sans"/>
              <a:cs typeface="Noto Sans"/>
              <a:sym typeface="Noto Sans"/>
            </a:endParaRPr>
          </a:p>
        </p:txBody>
      </p:sp>
      <p:pic>
        <p:nvPicPr>
          <p:cNvPr descr="The image displays a sequence of stacked exponentiation operations. In it, 2 is raised to the third power raised to the fifth power. " id="188" name="Google Shape;188;p25" title="Screenshot 2026-01-05 at 4.07.19 PM.png"/>
          <p:cNvPicPr preferRelativeResize="0"/>
          <p:nvPr/>
        </p:nvPicPr>
        <p:blipFill>
          <a:blip r:embed="rId4">
            <a:alphaModFix/>
          </a:blip>
          <a:stretch>
            <a:fillRect/>
          </a:stretch>
        </p:blipFill>
        <p:spPr>
          <a:xfrm>
            <a:off x="7548900" y="3773896"/>
            <a:ext cx="929400" cy="753019"/>
          </a:xfrm>
          <a:prstGeom prst="rect">
            <a:avLst/>
          </a:prstGeom>
          <a:noFill/>
          <a:ln>
            <a:noFill/>
          </a:ln>
        </p:spPr>
      </p:pic>
      <p:pic>
        <p:nvPicPr>
          <p:cNvPr descr="The expression with the value of 2 raised to the power of the quantity of 3 to the fifth power. " id="189" name="Google Shape;189;p25" title="Screenshot 2026-01-05 at 4.16.59 PM.png"/>
          <p:cNvPicPr preferRelativeResize="0"/>
          <p:nvPr/>
        </p:nvPicPr>
        <p:blipFill>
          <a:blip r:embed="rId5">
            <a:alphaModFix/>
          </a:blip>
          <a:stretch>
            <a:fillRect/>
          </a:stretch>
        </p:blipFill>
        <p:spPr>
          <a:xfrm>
            <a:off x="3124450" y="3018433"/>
            <a:ext cx="929400" cy="549500"/>
          </a:xfrm>
          <a:prstGeom prst="rect">
            <a:avLst/>
          </a:prstGeom>
          <a:noFill/>
          <a:ln>
            <a:noFill/>
          </a:ln>
        </p:spPr>
      </p:pic>
      <p:pic>
        <p:nvPicPr>
          <p:cNvPr descr="The quantity of 2-cubed raised to the fifth power. " id="190" name="Google Shape;190;p25" title="Screenshot 2026-01-05 at 4.17.25 PM.png"/>
          <p:cNvPicPr preferRelativeResize="0"/>
          <p:nvPr/>
        </p:nvPicPr>
        <p:blipFill>
          <a:blip r:embed="rId6">
            <a:alphaModFix/>
          </a:blip>
          <a:stretch>
            <a:fillRect/>
          </a:stretch>
        </p:blipFill>
        <p:spPr>
          <a:xfrm>
            <a:off x="5049450" y="3018433"/>
            <a:ext cx="970100" cy="549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4" name="Shape 194"/>
        <p:cNvGrpSpPr/>
        <p:nvPr/>
      </p:nvGrpSpPr>
      <p:grpSpPr>
        <a:xfrm>
          <a:off x="0" y="0"/>
          <a:ext cx="0" cy="0"/>
          <a:chOff x="0" y="0"/>
          <a:chExt cx="0" cy="0"/>
        </a:xfrm>
      </p:grpSpPr>
      <p:sp>
        <p:nvSpPr>
          <p:cNvPr descr="Icon indicating the slide contains a check for understanding question for students " id="195" name="Google Shape;195;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96" name="Google Shape;196;p26"/>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900"/>
              <a:t>Santos and Sara are checking their work on the following problem: </a:t>
            </a:r>
            <a:br>
              <a:rPr lang="en" sz="1900"/>
            </a:br>
            <a:r>
              <a:rPr lang="en" sz="1900"/>
              <a:t>4(2 𑁦 3</a:t>
            </a:r>
            <a:r>
              <a:rPr lang="en" sz="1900"/>
              <a:t> 𑁦 </a:t>
            </a:r>
            <a:r>
              <a:rPr lang="en" sz="1900"/>
              <a:t>5)</a:t>
            </a:r>
            <a:r>
              <a:rPr baseline="30000" lang="en" sz="1900"/>
              <a:t>0</a:t>
            </a:r>
            <a:r>
              <a:rPr lang="en" sz="1900"/>
              <a:t>. Santos says the answer is 1. Sara says the answer is 4. Who is correct, and why?</a:t>
            </a:r>
            <a:endParaRPr sz="1900"/>
          </a:p>
          <a:p>
            <a:pPr indent="-349250" lvl="0" marL="914400" rtl="0" algn="l">
              <a:lnSpc>
                <a:spcPct val="100000"/>
              </a:lnSpc>
              <a:spcBef>
                <a:spcPts val="1200"/>
              </a:spcBef>
              <a:spcAft>
                <a:spcPts val="0"/>
              </a:spcAft>
              <a:buSzPts val="1900"/>
              <a:buFont typeface="Calibri"/>
              <a:buAutoNum type="alphaLcPeriod"/>
            </a:pPr>
            <a:r>
              <a:rPr lang="en" sz="1900"/>
              <a:t>Santos is correct because anything raised to the zero power is 1.</a:t>
            </a:r>
            <a:endParaRPr sz="1900"/>
          </a:p>
          <a:p>
            <a:pPr indent="-349250" lvl="0" marL="914400" rtl="0" algn="l">
              <a:lnSpc>
                <a:spcPct val="100000"/>
              </a:lnSpc>
              <a:spcBef>
                <a:spcPts val="1000"/>
              </a:spcBef>
              <a:spcAft>
                <a:spcPts val="0"/>
              </a:spcAft>
              <a:buSzPts val="1900"/>
              <a:buFont typeface="Calibri"/>
              <a:buAutoNum type="alphaLcPeriod"/>
            </a:pPr>
            <a:r>
              <a:rPr lang="en" sz="1900"/>
              <a:t>Neither Santos nor Sara did the problem correctly.</a:t>
            </a:r>
            <a:endParaRPr sz="1900"/>
          </a:p>
          <a:p>
            <a:pPr indent="-349250" lvl="0" marL="914400" rtl="0" algn="l">
              <a:lnSpc>
                <a:spcPct val="100000"/>
              </a:lnSpc>
              <a:spcBef>
                <a:spcPts val="1000"/>
              </a:spcBef>
              <a:spcAft>
                <a:spcPts val="0"/>
              </a:spcAft>
              <a:buSzPts val="1900"/>
              <a:buFont typeface="Calibri"/>
              <a:buAutoNum type="alphaLcPeriod"/>
            </a:pPr>
            <a:r>
              <a:rPr lang="en" sz="1900"/>
              <a:t>Both Santos and Sara are correct since there are two methods to solve the problem.</a:t>
            </a:r>
            <a:endParaRPr sz="1900"/>
          </a:p>
          <a:p>
            <a:pPr indent="-349250" lvl="0" marL="914400" rtl="0" algn="l">
              <a:lnSpc>
                <a:spcPct val="100000"/>
              </a:lnSpc>
              <a:spcBef>
                <a:spcPts val="1000"/>
              </a:spcBef>
              <a:spcAft>
                <a:spcPts val="0"/>
              </a:spcAft>
              <a:buSzPts val="1900"/>
              <a:buFont typeface="Calibri"/>
              <a:buAutoNum type="alphaLcPeriod"/>
            </a:pPr>
            <a:r>
              <a:rPr lang="en" sz="1900"/>
              <a:t>Sara is correct because you first would simplify the parentheses, and since it’s raised to the zero power, it would be 1. Then you would multiply that by 4, for a final answer of 4.</a:t>
            </a:r>
            <a:endParaRPr sz="1900"/>
          </a:p>
        </p:txBody>
      </p:sp>
      <p:sp>
        <p:nvSpPr>
          <p:cNvPr id="197" name="Google Shape;197;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8" name="Google Shape;198;p26"/>
          <p:cNvSpPr txBox="1"/>
          <p:nvPr>
            <p:ph idx="2" type="sldNum"/>
          </p:nvPr>
        </p:nvSpPr>
        <p:spPr>
          <a:xfrm>
            <a:off x="311700" y="4650950"/>
            <a:ext cx="55644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5.4.2 Zero Exponent Rule</a:t>
            </a:r>
            <a:endParaRPr/>
          </a:p>
        </p:txBody>
      </p:sp>
      <p:sp>
        <p:nvSpPr>
          <p:cNvPr descr="An arrow icon reads &quot;Let's review!&quot; and links to a slide that reviews the content that was assessed in the self check question. " id="199" name="Google Shape;199;p26" title="Review icon">
            <a:hlinkClick action="ppaction://hlinkshowjump?jump=nextslide"/>
          </p:cNvPr>
          <p:cNvSpPr/>
          <p:nvPr/>
        </p:nvSpPr>
        <p:spPr>
          <a:xfrm>
            <a:off x="6096000" y="461780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3" name="Shape 203"/>
        <p:cNvGrpSpPr/>
        <p:nvPr/>
      </p:nvGrpSpPr>
      <p:grpSpPr>
        <a:xfrm>
          <a:off x="0" y="0"/>
          <a:ext cx="0" cy="0"/>
          <a:chOff x="0" y="0"/>
          <a:chExt cx="0" cy="0"/>
        </a:xfrm>
      </p:grpSpPr>
      <p:pic>
        <p:nvPicPr>
          <p:cNvPr descr="Table with two rows and five columns. The first column is the header. The top row is labelled x and the bottom row is labelled y equals 2-to-the-xth-power. In the x row, there are the values 0, 1, 2, and 3. In the y equals 2-to-the-xth-power row, the first cell is blank, followed by 2, 4, 8." id="204" name="Google Shape;204;p27" title="Screenshot 2026-01-05 at 9.57.18 PM.png"/>
          <p:cNvPicPr preferRelativeResize="0"/>
          <p:nvPr/>
        </p:nvPicPr>
        <p:blipFill>
          <a:blip r:embed="rId3">
            <a:alphaModFix/>
          </a:blip>
          <a:stretch>
            <a:fillRect/>
          </a:stretch>
        </p:blipFill>
        <p:spPr>
          <a:xfrm>
            <a:off x="320040" y="2377440"/>
            <a:ext cx="3657601" cy="798126"/>
          </a:xfrm>
          <a:prstGeom prst="rect">
            <a:avLst/>
          </a:prstGeom>
          <a:noFill/>
          <a:ln>
            <a:noFill/>
          </a:ln>
        </p:spPr>
      </p:pic>
      <p:pic>
        <p:nvPicPr>
          <p:cNvPr descr="Table with two rows and five columns. The first column is the header. The top row is labelled x and the bottom row is labelled y equals 2-to-the-xth-power. In the x row, there are the values 0, 1, 2, and 3. In the y equals 2-to-the-xth-power row, the first cell is blank, followed by 2, 4, 8. Arrows point from the right cell to the bottom cell, indicating that the value to the left in the y row can be found by dividing by two. " id="205" name="Google Shape;205;p27" title="Screenshot 2026-01-05 at 9.52.53 PM.png"/>
          <p:cNvPicPr preferRelativeResize="0"/>
          <p:nvPr/>
        </p:nvPicPr>
        <p:blipFill>
          <a:blip r:embed="rId4">
            <a:alphaModFix/>
          </a:blip>
          <a:stretch>
            <a:fillRect/>
          </a:stretch>
        </p:blipFill>
        <p:spPr>
          <a:xfrm>
            <a:off x="320040" y="2225040"/>
            <a:ext cx="3657601" cy="749250"/>
          </a:xfrm>
          <a:prstGeom prst="rect">
            <a:avLst/>
          </a:prstGeom>
          <a:noFill/>
          <a:ln>
            <a:noFill/>
          </a:ln>
        </p:spPr>
      </p:pic>
      <p:pic>
        <p:nvPicPr>
          <p:cNvPr descr="Table with two rows and five columns. The first column is the header. The top row is labelled x and the bottom row is labelled y equals 5-to-the-xth-power. In the x row, there are the values 0, 1, 2, and 3. In the y equals 5-to-the-xth-power row, the first cell is blank, followed by 5, 25, 125. " id="206" name="Google Shape;206;p27" title="Screenshot 2026-01-05 at 9.57.30 PM.png"/>
          <p:cNvPicPr preferRelativeResize="0"/>
          <p:nvPr/>
        </p:nvPicPr>
        <p:blipFill>
          <a:blip r:embed="rId5">
            <a:alphaModFix/>
          </a:blip>
          <a:stretch>
            <a:fillRect/>
          </a:stretch>
        </p:blipFill>
        <p:spPr>
          <a:xfrm>
            <a:off x="320040" y="3246120"/>
            <a:ext cx="3657601" cy="798126"/>
          </a:xfrm>
          <a:prstGeom prst="rect">
            <a:avLst/>
          </a:prstGeom>
          <a:noFill/>
          <a:ln>
            <a:noFill/>
          </a:ln>
        </p:spPr>
      </p:pic>
      <p:pic>
        <p:nvPicPr>
          <p:cNvPr descr="Icon indicating the slide contains a additional resources for students who struggled with the check for understanding (self check) question" id="207" name="Google Shape;207;p27" title="additional resource-1.png"/>
          <p:cNvPicPr preferRelativeResize="0"/>
          <p:nvPr/>
        </p:nvPicPr>
        <p:blipFill>
          <a:blip r:embed="rId6">
            <a:alphaModFix/>
          </a:blip>
          <a:stretch>
            <a:fillRect/>
          </a:stretch>
        </p:blipFill>
        <p:spPr>
          <a:xfrm>
            <a:off x="8420803" y="126598"/>
            <a:ext cx="353968" cy="354000"/>
          </a:xfrm>
          <a:prstGeom prst="rect">
            <a:avLst/>
          </a:prstGeom>
          <a:noFill/>
          <a:ln>
            <a:noFill/>
          </a:ln>
        </p:spPr>
      </p:pic>
      <p:sp>
        <p:nvSpPr>
          <p:cNvPr id="208" name="Google Shape;208;p2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09" name="Google Shape;209;p27"/>
          <p:cNvSpPr txBox="1"/>
          <p:nvPr>
            <p:ph idx="1" type="body"/>
          </p:nvPr>
        </p:nvSpPr>
        <p:spPr>
          <a:xfrm>
            <a:off x="311700" y="959075"/>
            <a:ext cx="8748900" cy="126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Why is 2</a:t>
            </a:r>
            <a:r>
              <a:rPr b="1" baseline="30000" lang="en" sz="1800"/>
              <a:t>0</a:t>
            </a:r>
            <a:r>
              <a:rPr b="1" lang="en" sz="1800"/>
              <a:t> = 1 and 5</a:t>
            </a:r>
            <a:r>
              <a:rPr b="1" baseline="30000" lang="en" sz="1800"/>
              <a:t>0</a:t>
            </a:r>
            <a:r>
              <a:rPr b="1" lang="en" sz="1800"/>
              <a:t> = 1, but 2</a:t>
            </a:r>
            <a:r>
              <a:rPr b="1" baseline="30000" lang="en" sz="1800"/>
              <a:t>3</a:t>
            </a:r>
            <a:r>
              <a:rPr b="1" lang="en" sz="1800"/>
              <a:t> is not the same as 5</a:t>
            </a:r>
            <a:r>
              <a:rPr b="1" baseline="30000" lang="en" sz="1800"/>
              <a:t>3</a:t>
            </a:r>
            <a:r>
              <a:rPr b="1" lang="en" sz="1800"/>
              <a:t>?</a:t>
            </a:r>
            <a:endParaRPr b="1" sz="1800"/>
          </a:p>
          <a:p>
            <a:pPr indent="0" lvl="0" marL="0" rtl="0" algn="l">
              <a:spcBef>
                <a:spcPts val="1200"/>
              </a:spcBef>
              <a:spcAft>
                <a:spcPts val="1200"/>
              </a:spcAft>
              <a:buNone/>
            </a:pPr>
            <a:r>
              <a:rPr lang="en" sz="1800"/>
              <a:t>Determine the values of 2</a:t>
            </a:r>
            <a:r>
              <a:rPr baseline="30000" lang="en" sz="1800"/>
              <a:t>3</a:t>
            </a:r>
            <a:r>
              <a:rPr lang="en" sz="1800"/>
              <a:t> and 5</a:t>
            </a:r>
            <a:r>
              <a:rPr baseline="30000" lang="en" sz="1800"/>
              <a:t>3</a:t>
            </a:r>
            <a:r>
              <a:rPr lang="en" sz="1800"/>
              <a:t> and place them in a table representing the functions </a:t>
            </a:r>
            <a:r>
              <a:rPr i="1" lang="en" sz="1800">
                <a:latin typeface="Times New Roman"/>
                <a:ea typeface="Times New Roman"/>
                <a:cs typeface="Times New Roman"/>
                <a:sym typeface="Times New Roman"/>
              </a:rPr>
              <a:t>y</a:t>
            </a:r>
            <a:r>
              <a:rPr lang="en" sz="1800"/>
              <a:t> = 2</a:t>
            </a:r>
            <a:r>
              <a:rPr baseline="30000" i="1" lang="en" sz="1800">
                <a:latin typeface="Times New Roman"/>
                <a:ea typeface="Times New Roman"/>
                <a:cs typeface="Times New Roman"/>
                <a:sym typeface="Times New Roman"/>
              </a:rPr>
              <a:t>x</a:t>
            </a:r>
            <a:r>
              <a:rPr lang="en" sz="1800"/>
              <a:t> and </a:t>
            </a:r>
            <a:r>
              <a:rPr i="1" lang="en" sz="1800">
                <a:latin typeface="Times New Roman"/>
                <a:ea typeface="Times New Roman"/>
                <a:cs typeface="Times New Roman"/>
                <a:sym typeface="Times New Roman"/>
              </a:rPr>
              <a:t>y</a:t>
            </a:r>
            <a:r>
              <a:rPr lang="en" sz="1800"/>
              <a:t> = 5</a:t>
            </a:r>
            <a:r>
              <a:rPr baseline="30000" i="1" lang="en" sz="1800">
                <a:latin typeface="Times New Roman"/>
                <a:ea typeface="Times New Roman"/>
                <a:cs typeface="Times New Roman"/>
                <a:sym typeface="Times New Roman"/>
              </a:rPr>
              <a:t>x</a:t>
            </a:r>
            <a:r>
              <a:rPr lang="en" sz="1800"/>
              <a:t>, respectively. Also complete values for </a:t>
            </a:r>
            <a:r>
              <a:rPr i="1" lang="en" sz="1800">
                <a:latin typeface="Times New Roman"/>
                <a:ea typeface="Times New Roman"/>
                <a:cs typeface="Times New Roman"/>
                <a:sym typeface="Times New Roman"/>
              </a:rPr>
              <a:t>x</a:t>
            </a:r>
            <a:r>
              <a:rPr lang="en" sz="1800"/>
              <a:t> = 1 and </a:t>
            </a:r>
            <a:r>
              <a:rPr i="1" lang="en" sz="1800">
                <a:latin typeface="Times New Roman"/>
                <a:ea typeface="Times New Roman"/>
                <a:cs typeface="Times New Roman"/>
                <a:sym typeface="Times New Roman"/>
              </a:rPr>
              <a:t>x</a:t>
            </a:r>
            <a:r>
              <a:rPr lang="en" sz="1800"/>
              <a:t> = 2.</a:t>
            </a:r>
            <a:endParaRPr sz="1800"/>
          </a:p>
        </p:txBody>
      </p:sp>
      <p:sp>
        <p:nvSpPr>
          <p:cNvPr id="210" name="Google Shape;210;p27"/>
          <p:cNvSpPr txBox="1"/>
          <p:nvPr>
            <p:ph idx="12" type="sldNum"/>
          </p:nvPr>
        </p:nvSpPr>
        <p:spPr>
          <a:xfrm>
            <a:off x="8283608" y="475470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11" name="Google Shape;211;p27"/>
          <p:cNvSpPr txBox="1"/>
          <p:nvPr>
            <p:ph idx="2" type="sldNum"/>
          </p:nvPr>
        </p:nvSpPr>
        <p:spPr>
          <a:xfrm>
            <a:off x="311700" y="475470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5.4.2 Zero Exponent Rule</a:t>
            </a:r>
            <a:r>
              <a:rPr lang="en"/>
              <a:t> - Additional Resources</a:t>
            </a:r>
            <a:endParaRPr/>
          </a:p>
        </p:txBody>
      </p:sp>
      <p:pic>
        <p:nvPicPr>
          <p:cNvPr descr="Table with two rows and five columns. The first column is the header. The top row is labelled x and the bottom row is labelled y equals 2-to-the-xth-power. In the x row, there are the values 0, 1, 2, and 3. In the y equals 2-to-the-xth-power row, the first cell is blank, followed by 2, 4, 8. Arrows point from the right cell to the bottom cell, indicating that the value to the left in the y row can be found by dividing by two. " id="212" name="Google Shape;212;p27" title="Screenshot 2026-01-05 at 9.53.34 PM.png"/>
          <p:cNvPicPr preferRelativeResize="0"/>
          <p:nvPr/>
        </p:nvPicPr>
        <p:blipFill>
          <a:blip r:embed="rId7">
            <a:alphaModFix/>
          </a:blip>
          <a:stretch>
            <a:fillRect/>
          </a:stretch>
        </p:blipFill>
        <p:spPr>
          <a:xfrm>
            <a:off x="320040" y="2148840"/>
            <a:ext cx="3657601" cy="798126"/>
          </a:xfrm>
          <a:prstGeom prst="rect">
            <a:avLst/>
          </a:prstGeom>
          <a:noFill/>
          <a:ln>
            <a:noFill/>
          </a:ln>
        </p:spPr>
      </p:pic>
      <p:pic>
        <p:nvPicPr>
          <p:cNvPr descr="Table with two rows and five columns. The first column is the header. The top row is labelled x and the bottom row is labelled y equals 5-to-the-xth-power. In the x row, there are the values 0, 1, 2, and 3. In the y equals 5-to-the-xth-power row, the first cell is blank, followed by 5, 25, 125. Arrows point from the right cell to the bottom cell, indicating that the value to the left in the y row can be found by dividing by five. " id="213" name="Google Shape;213;p27" title="Screenshot 2026-01-05 at 9.53.15 PM.png"/>
          <p:cNvPicPr preferRelativeResize="0"/>
          <p:nvPr/>
        </p:nvPicPr>
        <p:blipFill>
          <a:blip r:embed="rId8">
            <a:alphaModFix/>
          </a:blip>
          <a:stretch>
            <a:fillRect/>
          </a:stretch>
        </p:blipFill>
        <p:spPr>
          <a:xfrm>
            <a:off x="320040" y="3246120"/>
            <a:ext cx="3657601" cy="749250"/>
          </a:xfrm>
          <a:prstGeom prst="rect">
            <a:avLst/>
          </a:prstGeom>
          <a:noFill/>
          <a:ln>
            <a:noFill/>
          </a:ln>
        </p:spPr>
      </p:pic>
      <p:pic>
        <p:nvPicPr>
          <p:cNvPr descr="Table with two rows and five columns. The first column is the header. The top row is labelled x and the bottom row is labelled y equals 5-to-the-xth-power. In the x row, there are the values 0, 1, 2, and 3. In the y equals 5-to-the-xth-power row, the first cell is blank, followed by 5, 25, 125. Arrows point from the right cell to the bottom cell, indicating that the value to the left in the y row can be found by dividing by five. " id="214" name="Google Shape;214;p27" title="Screenshot 2026-01-05 at 9.53.23 PM.png"/>
          <p:cNvPicPr preferRelativeResize="0"/>
          <p:nvPr/>
        </p:nvPicPr>
        <p:blipFill>
          <a:blip r:embed="rId9">
            <a:alphaModFix/>
          </a:blip>
          <a:stretch>
            <a:fillRect/>
          </a:stretch>
        </p:blipFill>
        <p:spPr>
          <a:xfrm>
            <a:off x="320040" y="3246120"/>
            <a:ext cx="3657601" cy="808844"/>
          </a:xfrm>
          <a:prstGeom prst="rect">
            <a:avLst/>
          </a:prstGeom>
          <a:noFill/>
          <a:ln>
            <a:noFill/>
          </a:ln>
        </p:spPr>
      </p:pic>
      <p:sp>
        <p:nvSpPr>
          <p:cNvPr id="215" name="Google Shape;215;p27"/>
          <p:cNvSpPr txBox="1"/>
          <p:nvPr/>
        </p:nvSpPr>
        <p:spPr>
          <a:xfrm>
            <a:off x="4291150" y="2262785"/>
            <a:ext cx="4659900" cy="107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Noto Sans"/>
                <a:ea typeface="Noto Sans"/>
                <a:cs typeface="Noto Sans"/>
                <a:sym typeface="Noto Sans"/>
              </a:rPr>
              <a:t>As we build the table, we multiply by 2 or 5. What if we work BACKWARDS? </a:t>
            </a:r>
            <a:br>
              <a:rPr lang="en" sz="1700">
                <a:solidFill>
                  <a:schemeClr val="dk1"/>
                </a:solidFill>
                <a:latin typeface="Noto Sans"/>
                <a:ea typeface="Noto Sans"/>
                <a:cs typeface="Noto Sans"/>
                <a:sym typeface="Noto Sans"/>
              </a:rPr>
            </a:br>
            <a:r>
              <a:rPr lang="en" sz="1700">
                <a:solidFill>
                  <a:schemeClr val="dk1"/>
                </a:solidFill>
                <a:latin typeface="Noto Sans"/>
                <a:ea typeface="Noto Sans"/>
                <a:cs typeface="Noto Sans"/>
                <a:sym typeface="Noto Sans"/>
              </a:rPr>
              <a:t>That means we DIVIDE by 2 or 5.</a:t>
            </a:r>
            <a:endParaRPr sz="1700">
              <a:solidFill>
                <a:schemeClr val="dk1"/>
              </a:solidFill>
              <a:latin typeface="Noto Sans"/>
              <a:ea typeface="Noto Sans"/>
              <a:cs typeface="Noto Sans"/>
              <a:sym typeface="Noto Sans"/>
            </a:endParaRPr>
          </a:p>
        </p:txBody>
      </p:sp>
      <p:sp>
        <p:nvSpPr>
          <p:cNvPr id="216" name="Google Shape;216;p27"/>
          <p:cNvSpPr txBox="1"/>
          <p:nvPr/>
        </p:nvSpPr>
        <p:spPr>
          <a:xfrm>
            <a:off x="4291150" y="3246122"/>
            <a:ext cx="4659900" cy="107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Noto Sans"/>
                <a:ea typeface="Noto Sans"/>
                <a:cs typeface="Noto Sans"/>
                <a:sym typeface="Noto Sans"/>
              </a:rPr>
              <a:t>So … continuing to </a:t>
            </a:r>
            <a:r>
              <a:rPr lang="en" sz="1700">
                <a:solidFill>
                  <a:schemeClr val="dk1"/>
                </a:solidFill>
                <a:latin typeface="Noto Sans"/>
                <a:ea typeface="Noto Sans"/>
                <a:cs typeface="Noto Sans"/>
                <a:sym typeface="Noto Sans"/>
              </a:rPr>
              <a:t>DIVIDE by 2 or 5 … </a:t>
            </a:r>
            <a:br>
              <a:rPr lang="en" sz="1700">
                <a:solidFill>
                  <a:schemeClr val="dk1"/>
                </a:solidFill>
                <a:latin typeface="Noto Sans"/>
                <a:ea typeface="Noto Sans"/>
                <a:cs typeface="Noto Sans"/>
                <a:sym typeface="Noto Sans"/>
              </a:rPr>
            </a:br>
            <a:r>
              <a:rPr lang="en" sz="1700">
                <a:solidFill>
                  <a:schemeClr val="dk1"/>
                </a:solidFill>
                <a:latin typeface="Noto Sans"/>
                <a:ea typeface="Noto Sans"/>
                <a:cs typeface="Noto Sans"/>
                <a:sym typeface="Noto Sans"/>
              </a:rPr>
              <a:t>2 ÷ 2 = 1 and 5 ÷ 5 = 1!</a:t>
            </a:r>
            <a:endParaRPr sz="1700">
              <a:solidFill>
                <a:schemeClr val="dk1"/>
              </a:solidFill>
              <a:latin typeface="Noto Sans"/>
              <a:ea typeface="Noto Sans"/>
              <a:cs typeface="Noto Sans"/>
              <a:sym typeface="Noto Sans"/>
            </a:endParaRPr>
          </a:p>
          <a:p>
            <a:pPr indent="0" lvl="0" marL="0" rtl="0" algn="l">
              <a:spcBef>
                <a:spcPts val="0"/>
              </a:spcBef>
              <a:spcAft>
                <a:spcPts val="0"/>
              </a:spcAft>
              <a:buNone/>
            </a:pPr>
            <a:r>
              <a:rPr b="1" lang="en" sz="1700">
                <a:solidFill>
                  <a:schemeClr val="dk1"/>
                </a:solidFill>
                <a:latin typeface="Noto Sans"/>
                <a:ea typeface="Noto Sans"/>
                <a:cs typeface="Noto Sans"/>
                <a:sym typeface="Noto Sans"/>
              </a:rPr>
              <a:t>SO … 2</a:t>
            </a:r>
            <a:r>
              <a:rPr b="1" baseline="30000" lang="en" sz="1700">
                <a:solidFill>
                  <a:schemeClr val="dk1"/>
                </a:solidFill>
                <a:latin typeface="Noto Sans"/>
                <a:ea typeface="Noto Sans"/>
                <a:cs typeface="Noto Sans"/>
                <a:sym typeface="Noto Sans"/>
              </a:rPr>
              <a:t>0</a:t>
            </a:r>
            <a:r>
              <a:rPr b="1" lang="en" sz="1700">
                <a:solidFill>
                  <a:schemeClr val="dk1"/>
                </a:solidFill>
                <a:latin typeface="Noto Sans"/>
                <a:ea typeface="Noto Sans"/>
                <a:cs typeface="Noto Sans"/>
                <a:sym typeface="Noto Sans"/>
              </a:rPr>
              <a:t> = 1 and 5</a:t>
            </a:r>
            <a:r>
              <a:rPr b="1" baseline="30000" lang="en" sz="1700">
                <a:solidFill>
                  <a:schemeClr val="dk1"/>
                </a:solidFill>
                <a:latin typeface="Noto Sans"/>
                <a:ea typeface="Noto Sans"/>
                <a:cs typeface="Noto Sans"/>
                <a:sym typeface="Noto Sans"/>
              </a:rPr>
              <a:t>0</a:t>
            </a:r>
            <a:r>
              <a:rPr b="1" lang="en" sz="1700">
                <a:solidFill>
                  <a:schemeClr val="dk1"/>
                </a:solidFill>
                <a:latin typeface="Noto Sans"/>
                <a:ea typeface="Noto Sans"/>
                <a:cs typeface="Noto Sans"/>
                <a:sym typeface="Noto Sans"/>
              </a:rPr>
              <a:t> = 1</a:t>
            </a:r>
            <a:r>
              <a:rPr lang="en" sz="1700">
                <a:solidFill>
                  <a:schemeClr val="dk1"/>
                </a:solidFill>
                <a:latin typeface="Noto Sans"/>
                <a:ea typeface="Noto Sans"/>
                <a:cs typeface="Noto Sans"/>
                <a:sym typeface="Noto Sans"/>
              </a:rPr>
              <a:t>.</a:t>
            </a:r>
            <a:endParaRPr sz="1700">
              <a:solidFill>
                <a:schemeClr val="dk1"/>
              </a:solidFill>
              <a:latin typeface="Noto Sans"/>
              <a:ea typeface="Noto Sans"/>
              <a:cs typeface="Noto Sans"/>
              <a:sym typeface="Noto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4"/>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2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even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22" name="Google Shape;222;p28" title="Screenshot 2025-10-23 at 9.30.06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223" name="Google Shape;223;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27" name="Shape 227"/>
        <p:cNvGrpSpPr/>
        <p:nvPr/>
      </p:nvGrpSpPr>
      <p:grpSpPr>
        <a:xfrm>
          <a:off x="0" y="0"/>
          <a:ext cx="0" cy="0"/>
          <a:chOff x="0" y="0"/>
          <a:chExt cx="0" cy="0"/>
        </a:xfrm>
      </p:grpSpPr>
      <p:pic>
        <p:nvPicPr>
          <p:cNvPr descr="Icon indicating the slide contains a support for students with disabilities" id="228" name="Google Shape;228;p29"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29" name="Google Shape;229;p29"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30" name="Google Shape;230;p29"/>
          <p:cNvSpPr txBox="1"/>
          <p:nvPr>
            <p:ph type="title"/>
          </p:nvPr>
        </p:nvSpPr>
        <p:spPr>
          <a:xfrm>
            <a:off x="311700" y="137150"/>
            <a:ext cx="51993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That’s a lot of Bacteria!</a:t>
            </a:r>
            <a:endParaRPr sz="2600">
              <a:solidFill>
                <a:srgbClr val="005047"/>
              </a:solidFill>
            </a:endParaRPr>
          </a:p>
        </p:txBody>
      </p:sp>
      <p:sp>
        <p:nvSpPr>
          <p:cNvPr id="231" name="Google Shape;231;p29"/>
          <p:cNvSpPr txBox="1"/>
          <p:nvPr>
            <p:ph idx="1" type="body"/>
          </p:nvPr>
        </p:nvSpPr>
        <p:spPr>
          <a:xfrm>
            <a:off x="311700" y="960125"/>
            <a:ext cx="33714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900"/>
              <a:t>Teacher Instruction:</a:t>
            </a:r>
            <a:r>
              <a:rPr lang="en" sz="1900"/>
              <a:t> Use these strategies to adjust the activity to support English language learners and students with disabilities. </a:t>
            </a:r>
            <a:endParaRPr sz="1900"/>
          </a:p>
          <a:p>
            <a:pPr indent="-349250" lvl="1" marL="914400" rtl="0" algn="l">
              <a:lnSpc>
                <a:spcPct val="100000"/>
              </a:lnSpc>
              <a:spcBef>
                <a:spcPts val="1200"/>
              </a:spcBef>
              <a:spcAft>
                <a:spcPts val="0"/>
              </a:spcAft>
              <a:buSzPts val="1900"/>
              <a:buChar char="○"/>
            </a:pPr>
            <a:r>
              <a:rPr i="1" lang="en" sz="1900"/>
              <a:t>You can copy and paste the callouts directly on top of the activity or give the instructions aloud.</a:t>
            </a:r>
            <a:r>
              <a:rPr i="1" lang="en" sz="1900"/>
              <a:t> </a:t>
            </a:r>
            <a:endParaRPr i="1" sz="1900"/>
          </a:p>
        </p:txBody>
      </p:sp>
      <p:sp>
        <p:nvSpPr>
          <p:cNvPr descr="A callout providing support steps for students based on universal designs for learning. " id="232" name="Google Shape;232;p29" title="UDL callout box"/>
          <p:cNvSpPr/>
          <p:nvPr/>
        </p:nvSpPr>
        <p:spPr>
          <a:xfrm>
            <a:off x="4299650" y="2784450"/>
            <a:ext cx="4728300" cy="21333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Calibri"/>
              <a:buAutoNum type="arabicPeriod"/>
            </a:pPr>
            <a:r>
              <a:rPr b="1" lang="en" sz="1500">
                <a:solidFill>
                  <a:schemeClr val="dk1"/>
                </a:solidFill>
                <a:latin typeface="Noto Sans"/>
                <a:ea typeface="Noto Sans"/>
                <a:cs typeface="Noto Sans"/>
                <a:sym typeface="Noto Sans"/>
              </a:rPr>
              <a:t>When the experiment starts,</a:t>
            </a:r>
            <a:r>
              <a:rPr lang="en" sz="1500">
                <a:solidFill>
                  <a:schemeClr val="dk1"/>
                </a:solidFill>
                <a:latin typeface="Noto Sans"/>
                <a:ea typeface="Noto Sans"/>
                <a:cs typeface="Noto Sans"/>
                <a:sym typeface="Noto Sans"/>
              </a:rPr>
              <a:t> time is at </a:t>
            </a:r>
            <a:br>
              <a:rPr lang="en" sz="1500">
                <a:solidFill>
                  <a:schemeClr val="dk1"/>
                </a:solidFill>
                <a:latin typeface="Noto Sans"/>
                <a:ea typeface="Noto Sans"/>
                <a:cs typeface="Noto Sans"/>
                <a:sym typeface="Noto Sans"/>
              </a:rPr>
            </a:br>
            <a:r>
              <a:rPr lang="en" sz="1500">
                <a:solidFill>
                  <a:schemeClr val="dk1"/>
                </a:solidFill>
                <a:latin typeface="Noto Sans"/>
                <a:ea typeface="Noto Sans"/>
                <a:cs typeface="Noto Sans"/>
                <a:sym typeface="Noto Sans"/>
              </a:rPr>
              <a:t>0 hours. How many </a:t>
            </a:r>
            <a:r>
              <a:rPr lang="en" sz="1500">
                <a:solidFill>
                  <a:schemeClr val="dk1"/>
                </a:solidFill>
                <a:latin typeface="Noto Sans"/>
                <a:ea typeface="Noto Sans"/>
                <a:cs typeface="Noto Sans"/>
                <a:sym typeface="Noto Sans"/>
              </a:rPr>
              <a:t>bacteria</a:t>
            </a:r>
            <a:r>
              <a:rPr lang="en" sz="1500">
                <a:solidFill>
                  <a:schemeClr val="dk1"/>
                </a:solidFill>
                <a:latin typeface="Noto Sans"/>
                <a:ea typeface="Noto Sans"/>
                <a:cs typeface="Noto Sans"/>
                <a:sym typeface="Noto Sans"/>
              </a:rPr>
              <a:t> are there?</a:t>
            </a:r>
            <a:endParaRPr sz="1500">
              <a:latin typeface="Calibri"/>
              <a:ea typeface="Calibri"/>
              <a:cs typeface="Calibri"/>
              <a:sym typeface="Calibri"/>
            </a:endParaRPr>
          </a:p>
          <a:p>
            <a:pPr indent="-323850" lvl="0" marL="457200" rtl="0" algn="l">
              <a:spcBef>
                <a:spcPts val="0"/>
              </a:spcBef>
              <a:spcAft>
                <a:spcPts val="0"/>
              </a:spcAft>
              <a:buSzPts val="1500"/>
              <a:buFont typeface="Calibri"/>
              <a:buAutoNum type="arabicPeriod"/>
            </a:pPr>
            <a:r>
              <a:rPr b="1" lang="en" sz="1500">
                <a:latin typeface="Noto Sans"/>
                <a:ea typeface="Noto Sans"/>
                <a:cs typeface="Noto Sans"/>
                <a:sym typeface="Noto Sans"/>
              </a:rPr>
              <a:t>After 1 hour,</a:t>
            </a:r>
            <a:r>
              <a:rPr lang="en" sz="1500">
                <a:latin typeface="Noto Sans"/>
                <a:ea typeface="Noto Sans"/>
                <a:cs typeface="Noto Sans"/>
                <a:sym typeface="Noto Sans"/>
              </a:rPr>
              <a:t> each bacteria splits into two. How many bacteria are there after 1 hour?</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b="1" lang="en" sz="1500">
                <a:latin typeface="Noto Sans"/>
                <a:ea typeface="Noto Sans"/>
                <a:cs typeface="Noto Sans"/>
                <a:sym typeface="Noto Sans"/>
              </a:rPr>
              <a:t>After 2 hours</a:t>
            </a:r>
            <a:r>
              <a:rPr lang="en" sz="1500">
                <a:latin typeface="Noto Sans"/>
                <a:ea typeface="Noto Sans"/>
                <a:cs typeface="Noto Sans"/>
                <a:sym typeface="Noto Sans"/>
              </a:rPr>
              <a:t>, each bacteria splits again - how many are there after 2 hours? </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b="1" lang="en" sz="1500">
                <a:solidFill>
                  <a:schemeClr val="dk1"/>
                </a:solidFill>
                <a:latin typeface="Noto Sans"/>
                <a:ea typeface="Noto Sans"/>
                <a:cs typeface="Noto Sans"/>
                <a:sym typeface="Noto Sans"/>
              </a:rPr>
              <a:t>After 3 hours</a:t>
            </a:r>
            <a:r>
              <a:rPr lang="en" sz="1500">
                <a:solidFill>
                  <a:schemeClr val="dk1"/>
                </a:solidFill>
                <a:latin typeface="Noto Sans"/>
                <a:ea typeface="Noto Sans"/>
                <a:cs typeface="Noto Sans"/>
                <a:sym typeface="Noto Sans"/>
              </a:rPr>
              <a:t>, each bacteria splits again - how many are there after 3 hours?</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descr="A callout box providing steps in a math language routine to support English Language Learners." id="233" name="Google Shape;233;p29" title="ELL callout box"/>
          <p:cNvSpPr/>
          <p:nvPr/>
        </p:nvSpPr>
        <p:spPr>
          <a:xfrm>
            <a:off x="4299650" y="831281"/>
            <a:ext cx="4761300" cy="18222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Prepare to share your thinking with the class. </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Listen and watch for words and phrases that connect ideas for you.</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Identify how the patterns in the table can be expressed differently. </a:t>
            </a:r>
            <a:endParaRPr sz="15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Collect and Display</a:t>
            </a:r>
            <a:endParaRPr sz="1000">
              <a:latin typeface="Calibri"/>
              <a:ea typeface="Calibri"/>
              <a:cs typeface="Calibri"/>
              <a:sym typeface="Calibri"/>
            </a:endParaRPr>
          </a:p>
        </p:txBody>
      </p:sp>
      <p:sp>
        <p:nvSpPr>
          <p:cNvPr id="234" name="Google Shape;234;p29"/>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5.4.3 </a:t>
            </a:r>
            <a:r>
              <a:rPr lang="en"/>
              <a:t>Exponential Change: The Growth Factor</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8" name="Shape 238"/>
        <p:cNvGrpSpPr/>
        <p:nvPr/>
      </p:nvGrpSpPr>
      <p:grpSpPr>
        <a:xfrm>
          <a:off x="0" y="0"/>
          <a:ext cx="0" cy="0"/>
          <a:chOff x="0" y="0"/>
          <a:chExt cx="0" cy="0"/>
        </a:xfrm>
      </p:grpSpPr>
      <p:sp>
        <p:nvSpPr>
          <p:cNvPr id="239" name="Google Shape;239;p30"/>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That’s a lot of Bacteria!</a:t>
            </a:r>
            <a:endParaRPr>
              <a:solidFill>
                <a:srgbClr val="005047"/>
              </a:solidFill>
            </a:endParaRPr>
          </a:p>
        </p:txBody>
      </p:sp>
      <p:sp>
        <p:nvSpPr>
          <p:cNvPr id="240" name="Google Shape;240;p30"/>
          <p:cNvSpPr txBox="1"/>
          <p:nvPr>
            <p:ph idx="1" type="body"/>
          </p:nvPr>
        </p:nvSpPr>
        <p:spPr>
          <a:xfrm>
            <a:off x="311700" y="960125"/>
            <a:ext cx="4674900" cy="3657600"/>
          </a:xfrm>
          <a:prstGeom prst="rect">
            <a:avLst/>
          </a:prstGeom>
        </p:spPr>
        <p:txBody>
          <a:bodyPr anchorCtr="0" anchor="t" bIns="91425" lIns="91425" spcFirstLastPara="1" rIns="91425" wrap="square" tIns="91425">
            <a:normAutofit fontScale="47500" lnSpcReduction="10000"/>
          </a:bodyPr>
          <a:lstStyle/>
          <a:p>
            <a:pPr indent="0" lvl="0" marL="0" rtl="0" algn="l">
              <a:lnSpc>
                <a:spcPct val="115000"/>
              </a:lnSpc>
              <a:spcBef>
                <a:spcPts val="0"/>
              </a:spcBef>
              <a:spcAft>
                <a:spcPts val="0"/>
              </a:spcAft>
              <a:buNone/>
            </a:pPr>
            <a:r>
              <a:rPr lang="en" sz="3750"/>
              <a:t>In an exponential function, the output is multiplied by the same factor every time the input increases by one. The multiplier is called the </a:t>
            </a:r>
            <a:r>
              <a:rPr b="1" lang="en" sz="3750"/>
              <a:t>growth factor</a:t>
            </a:r>
            <a:r>
              <a:rPr lang="en" sz="3750"/>
              <a:t>.</a:t>
            </a:r>
            <a:endParaRPr sz="3750"/>
          </a:p>
          <a:p>
            <a:pPr indent="-341709" lvl="0" marL="457200" rtl="0" algn="l">
              <a:lnSpc>
                <a:spcPct val="115000"/>
              </a:lnSpc>
              <a:spcBef>
                <a:spcPts val="1000"/>
              </a:spcBef>
              <a:spcAft>
                <a:spcPts val="0"/>
              </a:spcAft>
              <a:buSzPct val="100000"/>
              <a:buAutoNum type="arabicPeriod"/>
            </a:pPr>
            <a:r>
              <a:rPr lang="en" sz="3750"/>
              <a:t>In a biology lab, 500 bacteria reproduce by splitting. Every hour, on the hour, each bacterium splits into two bacteria. Fill in the table by writing an expression to show the number of bacteria after each hour.</a:t>
            </a:r>
            <a:endParaRPr sz="3750"/>
          </a:p>
          <a:p>
            <a:pPr indent="0" lvl="0" marL="0" rtl="0" algn="l">
              <a:lnSpc>
                <a:spcPct val="100000"/>
              </a:lnSpc>
              <a:spcBef>
                <a:spcPts val="0"/>
              </a:spcBef>
              <a:spcAft>
                <a:spcPts val="0"/>
              </a:spcAft>
              <a:buNone/>
            </a:pPr>
            <a:r>
              <a:t/>
            </a:r>
            <a:endParaRPr/>
          </a:p>
          <a:p>
            <a:pPr indent="0" lvl="0" marL="0" rtl="0" algn="l">
              <a:lnSpc>
                <a:spcPct val="100000"/>
              </a:lnSpc>
              <a:spcBef>
                <a:spcPts val="1200"/>
              </a:spcBef>
              <a:spcAft>
                <a:spcPts val="1200"/>
              </a:spcAft>
              <a:buNone/>
            </a:pPr>
            <a:r>
              <a:t/>
            </a:r>
            <a:endParaRPr/>
          </a:p>
        </p:txBody>
      </p:sp>
      <p:sp>
        <p:nvSpPr>
          <p:cNvPr id="241" name="Google Shape;241;p30"/>
          <p:cNvSpPr txBox="1"/>
          <p:nvPr>
            <p:ph idx="12" type="sldNum"/>
          </p:nvPr>
        </p:nvSpPr>
        <p:spPr>
          <a:xfrm>
            <a:off x="8283608" y="477424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2" name="Google Shape;242;p30"/>
          <p:cNvSpPr txBox="1"/>
          <p:nvPr>
            <p:ph idx="3" type="sldNum"/>
          </p:nvPr>
        </p:nvSpPr>
        <p:spPr>
          <a:xfrm>
            <a:off x="311700" y="477425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5.4.3 Exponential Change: The Growth Factor</a:t>
            </a:r>
            <a:endParaRPr/>
          </a:p>
        </p:txBody>
      </p:sp>
      <p:graphicFrame>
        <p:nvGraphicFramePr>
          <p:cNvPr id="243" name="Google Shape;243;p30"/>
          <p:cNvGraphicFramePr/>
          <p:nvPr/>
        </p:nvGraphicFramePr>
        <p:xfrm>
          <a:off x="5398038" y="1054624"/>
          <a:ext cx="3000000" cy="3000000"/>
        </p:xfrm>
        <a:graphic>
          <a:graphicData uri="http://schemas.openxmlformats.org/drawingml/2006/table">
            <a:tbl>
              <a:tblPr>
                <a:noFill/>
                <a:tableStyleId>{2DA40F29-7ADE-4830-B6CF-1E17AFA415D4}</a:tableStyleId>
              </a:tblPr>
              <a:tblGrid>
                <a:gridCol w="1769975"/>
                <a:gridCol w="1769975"/>
              </a:tblGrid>
              <a:tr h="428625">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Hour</a:t>
                      </a:r>
                      <a:endParaRPr b="1" sz="1600">
                        <a:solidFill>
                          <a:srgbClr val="FFFFFF"/>
                        </a:solidFill>
                        <a:latin typeface="Noto Sans"/>
                        <a:ea typeface="Noto Sans"/>
                        <a:cs typeface="Noto Sans"/>
                        <a:sym typeface="Noto Sans"/>
                      </a:endParaRPr>
                    </a:p>
                  </a:txBody>
                  <a:tcPr marT="91425" marB="91425" marR="91425" marL="91425" anchor="ctr">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28575">
                      <a:solidFill>
                        <a:srgbClr val="9E9E9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Number</a:t>
                      </a:r>
                      <a:r>
                        <a:rPr b="1" lang="en" sz="1600">
                          <a:solidFill>
                            <a:srgbClr val="FFFFFF"/>
                          </a:solidFill>
                          <a:latin typeface="Noto Sans"/>
                          <a:ea typeface="Noto Sans"/>
                          <a:cs typeface="Noto Sans"/>
                          <a:sym typeface="Noto Sans"/>
                        </a:rPr>
                        <a:t> of bacteria</a:t>
                      </a:r>
                      <a:endParaRPr b="1" sz="1600">
                        <a:solidFill>
                          <a:srgbClr val="FFFFFF"/>
                        </a:solidFill>
                        <a:latin typeface="Noto Sans"/>
                        <a:ea typeface="Noto Sans"/>
                        <a:cs typeface="Noto Sans"/>
                        <a:sym typeface="Noto Sans"/>
                      </a:endParaRPr>
                    </a:p>
                  </a:txBody>
                  <a:tcPr marT="91425" marB="91425" marR="91425" marL="91425" anchor="ctr">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28575">
                      <a:solidFill>
                        <a:srgbClr val="9E9E9E"/>
                      </a:solidFill>
                      <a:prstDash val="solid"/>
                      <a:round/>
                      <a:headEnd len="sm" w="sm" type="none"/>
                      <a:tailEnd len="sm" w="sm" type="none"/>
                    </a:lnB>
                    <a:solidFill>
                      <a:srgbClr val="005047"/>
                    </a:solidFill>
                  </a:tcPr>
                </a:tc>
              </a:tr>
              <a:tr h="384800">
                <a:tc>
                  <a:txBody>
                    <a:bodyPr/>
                    <a:lstStyle/>
                    <a:p>
                      <a:pPr indent="0" lvl="0" marL="0" rtl="0" algn="ctr">
                        <a:spcBef>
                          <a:spcPts val="0"/>
                        </a:spcBef>
                        <a:spcAft>
                          <a:spcPts val="0"/>
                        </a:spcAft>
                        <a:buNone/>
                      </a:pPr>
                      <a:r>
                        <a:rPr lang="en" sz="2000">
                          <a:latin typeface="Noto Sans"/>
                          <a:ea typeface="Noto Sans"/>
                          <a:cs typeface="Noto Sans"/>
                          <a:sym typeface="Noto Sans"/>
                        </a:rPr>
                        <a:t>0</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500</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41525">
                <a:tc>
                  <a:txBody>
                    <a:bodyPr/>
                    <a:lstStyle/>
                    <a:p>
                      <a:pPr indent="0" lvl="0" marL="0" rtl="0" algn="ctr">
                        <a:spcBef>
                          <a:spcPts val="0"/>
                        </a:spcBef>
                        <a:spcAft>
                          <a:spcPts val="0"/>
                        </a:spcAft>
                        <a:buNone/>
                      </a:pPr>
                      <a:r>
                        <a:rPr lang="en" sz="2000">
                          <a:latin typeface="Noto Sans"/>
                          <a:ea typeface="Noto Sans"/>
                          <a:cs typeface="Noto Sans"/>
                          <a:sym typeface="Noto Sans"/>
                        </a:rPr>
                        <a:t>1</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a</a:t>
                      </a:r>
                      <a:r>
                        <a:rPr lang="en" sz="2000">
                          <a:latin typeface="Noto Sans"/>
                          <a:ea typeface="Noto Sans"/>
                          <a:cs typeface="Noto Sans"/>
                          <a:sym typeface="Noto Sans"/>
                        </a:rPr>
                        <a:t>?</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70750">
                <a:tc>
                  <a:txBody>
                    <a:bodyPr/>
                    <a:lstStyle/>
                    <a:p>
                      <a:pPr indent="0" lvl="0" marL="0" rtl="0" algn="ctr">
                        <a:spcBef>
                          <a:spcPts val="0"/>
                        </a:spcBef>
                        <a:spcAft>
                          <a:spcPts val="0"/>
                        </a:spcAft>
                        <a:buNone/>
                      </a:pPr>
                      <a:r>
                        <a:rPr lang="en" sz="2000">
                          <a:latin typeface="Noto Sans"/>
                          <a:ea typeface="Noto Sans"/>
                          <a:cs typeface="Noto Sans"/>
                          <a:sym typeface="Noto Sans"/>
                        </a:rPr>
                        <a:t>2</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b</a:t>
                      </a:r>
                      <a:r>
                        <a:rPr lang="en" sz="2000">
                          <a:latin typeface="Noto Sans"/>
                          <a:ea typeface="Noto Sans"/>
                          <a:cs typeface="Noto Sans"/>
                          <a:sym typeface="Noto Sans"/>
                        </a:rPr>
                        <a:t>?</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70750">
                <a:tc>
                  <a:txBody>
                    <a:bodyPr/>
                    <a:lstStyle/>
                    <a:p>
                      <a:pPr indent="0" lvl="0" marL="0" rtl="0" algn="ctr">
                        <a:spcBef>
                          <a:spcPts val="0"/>
                        </a:spcBef>
                        <a:spcAft>
                          <a:spcPts val="0"/>
                        </a:spcAft>
                        <a:buNone/>
                      </a:pPr>
                      <a:r>
                        <a:rPr lang="en" sz="2000">
                          <a:latin typeface="Noto Sans"/>
                          <a:ea typeface="Noto Sans"/>
                          <a:cs typeface="Noto Sans"/>
                          <a:sym typeface="Noto Sans"/>
                        </a:rPr>
                        <a:t>3</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c?</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70750">
                <a:tc>
                  <a:txBody>
                    <a:bodyPr/>
                    <a:lstStyle/>
                    <a:p>
                      <a:pPr indent="0" lvl="0" marL="0" rtl="0" algn="ctr">
                        <a:spcBef>
                          <a:spcPts val="0"/>
                        </a:spcBef>
                        <a:spcAft>
                          <a:spcPts val="0"/>
                        </a:spcAft>
                        <a:buNone/>
                      </a:pPr>
                      <a:r>
                        <a:rPr lang="en" sz="2000">
                          <a:latin typeface="Noto Sans"/>
                          <a:ea typeface="Noto Sans"/>
                          <a:cs typeface="Noto Sans"/>
                          <a:sym typeface="Noto Sans"/>
                        </a:rPr>
                        <a:t>6</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d?</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70750">
                <a:tc>
                  <a:txBody>
                    <a:bodyPr/>
                    <a:lstStyle/>
                    <a:p>
                      <a:pPr indent="0" lvl="0" marL="0" rtl="0" algn="ctr">
                        <a:spcBef>
                          <a:spcPts val="0"/>
                        </a:spcBef>
                        <a:spcAft>
                          <a:spcPts val="0"/>
                        </a:spcAft>
                        <a:buNone/>
                      </a:pPr>
                      <a:r>
                        <a:rPr i="1" lang="en" sz="2000">
                          <a:latin typeface="Times New Roman"/>
                          <a:ea typeface="Times New Roman"/>
                          <a:cs typeface="Times New Roman"/>
                          <a:sym typeface="Times New Roman"/>
                        </a:rPr>
                        <a:t>t</a:t>
                      </a:r>
                      <a:endParaRPr i="1" sz="2000">
                        <a:latin typeface="Times New Roman"/>
                        <a:ea typeface="Times New Roman"/>
                        <a:cs typeface="Times New Roman"/>
                        <a:sym typeface="Times New Roman"/>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e?</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7" name="Shape 247"/>
        <p:cNvGrpSpPr/>
        <p:nvPr/>
      </p:nvGrpSpPr>
      <p:grpSpPr>
        <a:xfrm>
          <a:off x="0" y="0"/>
          <a:ext cx="0" cy="0"/>
          <a:chOff x="0" y="0"/>
          <a:chExt cx="0" cy="0"/>
        </a:xfrm>
      </p:grpSpPr>
      <p:sp>
        <p:nvSpPr>
          <p:cNvPr id="248" name="Google Shape;248;p31"/>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That’s a lot of Bacteria!</a:t>
            </a:r>
            <a:endParaRPr>
              <a:solidFill>
                <a:srgbClr val="005047"/>
              </a:solidFill>
            </a:endParaRPr>
          </a:p>
        </p:txBody>
      </p:sp>
      <p:sp>
        <p:nvSpPr>
          <p:cNvPr id="249" name="Google Shape;249;p31"/>
          <p:cNvSpPr txBox="1"/>
          <p:nvPr>
            <p:ph idx="1" type="body"/>
          </p:nvPr>
        </p:nvSpPr>
        <p:spPr>
          <a:xfrm>
            <a:off x="311700" y="960125"/>
            <a:ext cx="8492100" cy="3657600"/>
          </a:xfrm>
          <a:prstGeom prst="rect">
            <a:avLst/>
          </a:prstGeom>
        </p:spPr>
        <p:txBody>
          <a:bodyPr anchorCtr="0" anchor="t" bIns="91425" lIns="91425" spcFirstLastPara="1" rIns="91425" wrap="square" tIns="91425">
            <a:normAutofit fontScale="25000" lnSpcReduction="20000"/>
          </a:bodyPr>
          <a:lstStyle/>
          <a:p>
            <a:pPr indent="-336550" lvl="0" marL="457200" rtl="0" algn="l">
              <a:lnSpc>
                <a:spcPct val="115000"/>
              </a:lnSpc>
              <a:spcBef>
                <a:spcPts val="0"/>
              </a:spcBef>
              <a:spcAft>
                <a:spcPts val="0"/>
              </a:spcAft>
              <a:buSzPct val="100000"/>
              <a:buAutoNum type="arabicPeriod" startAt="2"/>
            </a:pPr>
            <a:r>
              <a:rPr lang="en" sz="6800"/>
              <a:t>Which equation relates </a:t>
            </a:r>
            <a:r>
              <a:rPr i="1" lang="en" sz="6800">
                <a:latin typeface="Times New Roman"/>
                <a:ea typeface="Times New Roman"/>
                <a:cs typeface="Times New Roman"/>
                <a:sym typeface="Times New Roman"/>
              </a:rPr>
              <a:t>𝑛</a:t>
            </a:r>
            <a:r>
              <a:rPr lang="en" sz="6800"/>
              <a:t>, the number of bacteria, to </a:t>
            </a:r>
            <a:r>
              <a:rPr i="1" lang="en" sz="6800">
                <a:latin typeface="Times New Roman"/>
                <a:ea typeface="Times New Roman"/>
                <a:cs typeface="Times New Roman"/>
                <a:sym typeface="Times New Roman"/>
              </a:rPr>
              <a:t>𝑡</a:t>
            </a:r>
            <a:r>
              <a:rPr lang="en" sz="6800"/>
              <a:t>, the number of hours?</a:t>
            </a:r>
            <a:endParaRPr sz="6800"/>
          </a:p>
          <a:p>
            <a:pPr indent="-336550" lvl="1" marL="914400" rtl="0" algn="l">
              <a:lnSpc>
                <a:spcPct val="115000"/>
              </a:lnSpc>
              <a:spcBef>
                <a:spcPts val="1000"/>
              </a:spcBef>
              <a:spcAft>
                <a:spcPts val="0"/>
              </a:spcAft>
              <a:buSzPct val="100000"/>
              <a:buAutoNum type="alphaLcPeriod"/>
            </a:pPr>
            <a:r>
              <a:rPr i="1" lang="en" sz="6800">
                <a:latin typeface="Times New Roman"/>
                <a:ea typeface="Times New Roman"/>
                <a:cs typeface="Times New Roman"/>
                <a:sym typeface="Times New Roman"/>
              </a:rPr>
              <a:t>𝑛</a:t>
            </a:r>
            <a:r>
              <a:rPr lang="en" sz="6800"/>
              <a:t> = 500 + 2</a:t>
            </a:r>
            <a:r>
              <a:rPr baseline="30000" i="1" lang="en" sz="6800">
                <a:latin typeface="Times New Roman"/>
                <a:ea typeface="Times New Roman"/>
                <a:cs typeface="Times New Roman"/>
                <a:sym typeface="Times New Roman"/>
              </a:rPr>
              <a:t>𝑡</a:t>
            </a:r>
            <a:endParaRPr baseline="30000" i="1" sz="6800">
              <a:latin typeface="Times New Roman"/>
              <a:ea typeface="Times New Roman"/>
              <a:cs typeface="Times New Roman"/>
              <a:sym typeface="Times New Roman"/>
            </a:endParaRPr>
          </a:p>
          <a:p>
            <a:pPr indent="-336550" lvl="1" marL="914400" rtl="0" algn="l">
              <a:lnSpc>
                <a:spcPct val="115000"/>
              </a:lnSpc>
              <a:spcBef>
                <a:spcPts val="1000"/>
              </a:spcBef>
              <a:spcAft>
                <a:spcPts val="0"/>
              </a:spcAft>
              <a:buSzPct val="100000"/>
              <a:buAutoNum type="alphaLcPeriod"/>
            </a:pPr>
            <a:r>
              <a:rPr i="1" lang="en" sz="6800">
                <a:latin typeface="Times New Roman"/>
                <a:ea typeface="Times New Roman"/>
                <a:cs typeface="Times New Roman"/>
                <a:sym typeface="Times New Roman"/>
              </a:rPr>
              <a:t>𝑛</a:t>
            </a:r>
            <a:r>
              <a:rPr lang="en" sz="6800"/>
              <a:t> = 500 + 2</a:t>
            </a:r>
            <a:r>
              <a:rPr baseline="30000" i="1" lang="en" sz="6800">
                <a:latin typeface="Times New Roman"/>
                <a:ea typeface="Times New Roman"/>
                <a:cs typeface="Times New Roman"/>
                <a:sym typeface="Times New Roman"/>
              </a:rPr>
              <a:t>𝑡</a:t>
            </a:r>
            <a:endParaRPr baseline="30000" sz="6800"/>
          </a:p>
          <a:p>
            <a:pPr indent="-336550" lvl="1" marL="914400" rtl="0" algn="l">
              <a:lnSpc>
                <a:spcPct val="115000"/>
              </a:lnSpc>
              <a:spcBef>
                <a:spcPts val="1000"/>
              </a:spcBef>
              <a:spcAft>
                <a:spcPts val="0"/>
              </a:spcAft>
              <a:buSzPct val="100000"/>
              <a:buAutoNum type="alphaLcPeriod"/>
            </a:pPr>
            <a:r>
              <a:rPr i="1" lang="en" sz="6800">
                <a:latin typeface="Times New Roman"/>
                <a:ea typeface="Times New Roman"/>
                <a:cs typeface="Times New Roman"/>
                <a:sym typeface="Times New Roman"/>
              </a:rPr>
              <a:t>𝑛</a:t>
            </a:r>
            <a:r>
              <a:rPr lang="en" sz="6800"/>
              <a:t> = 500⋅2</a:t>
            </a:r>
            <a:r>
              <a:rPr baseline="30000" i="1" lang="en" sz="6800">
                <a:latin typeface="Times New Roman"/>
                <a:ea typeface="Times New Roman"/>
                <a:cs typeface="Times New Roman"/>
                <a:sym typeface="Times New Roman"/>
              </a:rPr>
              <a:t>𝑡</a:t>
            </a:r>
            <a:endParaRPr baseline="30000" sz="6800"/>
          </a:p>
          <a:p>
            <a:pPr indent="-336550" lvl="1" marL="914400" rtl="0" algn="l">
              <a:lnSpc>
                <a:spcPct val="115000"/>
              </a:lnSpc>
              <a:spcBef>
                <a:spcPts val="1000"/>
              </a:spcBef>
              <a:spcAft>
                <a:spcPts val="0"/>
              </a:spcAft>
              <a:buSzPct val="100000"/>
              <a:buAutoNum type="alphaLcPeriod"/>
            </a:pPr>
            <a:r>
              <a:rPr i="1" lang="en" sz="6800">
                <a:latin typeface="Times New Roman"/>
                <a:ea typeface="Times New Roman"/>
                <a:cs typeface="Times New Roman"/>
                <a:sym typeface="Times New Roman"/>
              </a:rPr>
              <a:t>𝑛</a:t>
            </a:r>
            <a:r>
              <a:rPr lang="en" sz="6800"/>
              <a:t> = 500⋅2⋅</a:t>
            </a:r>
            <a:r>
              <a:rPr i="1" lang="en" sz="6800">
                <a:latin typeface="Times New Roman"/>
                <a:ea typeface="Times New Roman"/>
                <a:cs typeface="Times New Roman"/>
                <a:sym typeface="Times New Roman"/>
              </a:rPr>
              <a:t>𝑡</a:t>
            </a:r>
            <a:endParaRPr i="1" sz="6800">
              <a:latin typeface="Times New Roman"/>
              <a:ea typeface="Times New Roman"/>
              <a:cs typeface="Times New Roman"/>
              <a:sym typeface="Times New Roman"/>
            </a:endParaRPr>
          </a:p>
          <a:p>
            <a:pPr indent="-336550" lvl="0" marL="457200" rtl="0" algn="l">
              <a:lnSpc>
                <a:spcPct val="115000"/>
              </a:lnSpc>
              <a:spcBef>
                <a:spcPts val="1000"/>
              </a:spcBef>
              <a:spcAft>
                <a:spcPts val="0"/>
              </a:spcAft>
              <a:buSzPct val="100000"/>
              <a:buAutoNum type="arabicPeriod" startAt="2"/>
            </a:pPr>
            <a:r>
              <a:rPr lang="en" sz="6800"/>
              <a:t>Use your equation to find </a:t>
            </a:r>
            <a:r>
              <a:rPr i="1" lang="en" sz="6800">
                <a:latin typeface="Times New Roman"/>
                <a:ea typeface="Times New Roman"/>
                <a:cs typeface="Times New Roman"/>
                <a:sym typeface="Times New Roman"/>
              </a:rPr>
              <a:t>𝑛</a:t>
            </a:r>
            <a:r>
              <a:rPr lang="en" sz="6800"/>
              <a:t> when </a:t>
            </a:r>
            <a:r>
              <a:rPr i="1" lang="en" sz="6800">
                <a:latin typeface="Times New Roman"/>
                <a:ea typeface="Times New Roman"/>
                <a:cs typeface="Times New Roman"/>
                <a:sym typeface="Times New Roman"/>
              </a:rPr>
              <a:t>𝑡</a:t>
            </a:r>
            <a:r>
              <a:rPr lang="en" sz="6800"/>
              <a:t> is 0. What does this value of </a:t>
            </a:r>
            <a:r>
              <a:rPr i="1" lang="en" sz="6800">
                <a:latin typeface="Times New Roman"/>
                <a:ea typeface="Times New Roman"/>
                <a:cs typeface="Times New Roman"/>
                <a:sym typeface="Times New Roman"/>
              </a:rPr>
              <a:t>𝑛</a:t>
            </a:r>
            <a:r>
              <a:rPr lang="en" sz="6800"/>
              <a:t> mean in this situation?</a:t>
            </a:r>
            <a:endParaRPr sz="6800"/>
          </a:p>
          <a:p>
            <a:pPr indent="-336550" lvl="0" marL="457200" rtl="0" algn="l">
              <a:lnSpc>
                <a:spcPct val="115000"/>
              </a:lnSpc>
              <a:spcBef>
                <a:spcPts val="1000"/>
              </a:spcBef>
              <a:spcAft>
                <a:spcPts val="0"/>
              </a:spcAft>
              <a:buSzPct val="100000"/>
              <a:buAutoNum type="arabicPeriod" startAt="2"/>
            </a:pPr>
            <a:r>
              <a:rPr lang="en" sz="6800"/>
              <a:t>In a different biology lab, a population of single-cell parasites also reproduces hourly. An equation that gives the number of parasites, </a:t>
            </a:r>
            <a:r>
              <a:rPr i="1" lang="en" sz="6800">
                <a:latin typeface="Times New Roman"/>
                <a:ea typeface="Times New Roman"/>
                <a:cs typeface="Times New Roman"/>
                <a:sym typeface="Times New Roman"/>
              </a:rPr>
              <a:t>𝑝</a:t>
            </a:r>
            <a:r>
              <a:rPr lang="en" sz="6800"/>
              <a:t>, after </a:t>
            </a:r>
            <a:r>
              <a:rPr i="1" lang="en" sz="6800">
                <a:latin typeface="Times New Roman"/>
                <a:ea typeface="Times New Roman"/>
                <a:cs typeface="Times New Roman"/>
                <a:sym typeface="Times New Roman"/>
              </a:rPr>
              <a:t>𝑡</a:t>
            </a:r>
            <a:r>
              <a:rPr lang="en" sz="6800"/>
              <a:t> hours is </a:t>
            </a:r>
            <a:r>
              <a:rPr i="1" lang="en" sz="6800">
                <a:latin typeface="Times New Roman"/>
                <a:ea typeface="Times New Roman"/>
                <a:cs typeface="Times New Roman"/>
                <a:sym typeface="Times New Roman"/>
              </a:rPr>
              <a:t>𝑝 </a:t>
            </a:r>
            <a:r>
              <a:rPr lang="en" sz="6800"/>
              <a:t>= 100⋅3</a:t>
            </a:r>
            <a:r>
              <a:rPr baseline="30000" i="1" lang="en" sz="6800">
                <a:latin typeface="Times New Roman"/>
                <a:ea typeface="Times New Roman"/>
                <a:cs typeface="Times New Roman"/>
                <a:sym typeface="Times New Roman"/>
              </a:rPr>
              <a:t>𝑡</a:t>
            </a:r>
            <a:r>
              <a:rPr lang="en" sz="6800"/>
              <a:t>. Explain what the numbers 100 and 3 mean in this situation.</a:t>
            </a:r>
            <a:endParaRPr sz="6800"/>
          </a:p>
          <a:p>
            <a:pPr indent="0" lvl="0" marL="0" rtl="0" algn="l">
              <a:lnSpc>
                <a:spcPct val="100000"/>
              </a:lnSpc>
              <a:spcBef>
                <a:spcPts val="1000"/>
              </a:spcBef>
              <a:spcAft>
                <a:spcPts val="0"/>
              </a:spcAft>
              <a:buNone/>
            </a:pPr>
            <a:r>
              <a:t/>
            </a:r>
            <a:endParaRPr/>
          </a:p>
          <a:p>
            <a:pPr indent="0" lvl="0" marL="0" rtl="0" algn="l">
              <a:lnSpc>
                <a:spcPct val="100000"/>
              </a:lnSpc>
              <a:spcBef>
                <a:spcPts val="500"/>
              </a:spcBef>
              <a:spcAft>
                <a:spcPts val="500"/>
              </a:spcAft>
              <a:buNone/>
            </a:pPr>
            <a:r>
              <a:t/>
            </a:r>
            <a:endParaRPr/>
          </a:p>
        </p:txBody>
      </p:sp>
      <p:sp>
        <p:nvSpPr>
          <p:cNvPr id="250" name="Google Shape;250;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1" name="Google Shape;251;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5.4.3 Exponential Change: The Growth Factor</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5" name="Shape 255"/>
        <p:cNvGrpSpPr/>
        <p:nvPr/>
      </p:nvGrpSpPr>
      <p:grpSpPr>
        <a:xfrm>
          <a:off x="0" y="0"/>
          <a:ext cx="0" cy="0"/>
          <a:chOff x="0" y="0"/>
          <a:chExt cx="0" cy="0"/>
        </a:xfrm>
      </p:grpSpPr>
      <p:sp>
        <p:nvSpPr>
          <p:cNvPr id="256" name="Google Shape;256;p3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57" name="Google Shape;257;p32"/>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200"/>
              <a:t>The population of a city is 100,000. It doubles each decade. Write an equation that relates the population, </a:t>
            </a:r>
            <a:r>
              <a:rPr i="1" lang="en" sz="2200">
                <a:latin typeface="Times New Roman"/>
                <a:ea typeface="Times New Roman"/>
                <a:cs typeface="Times New Roman"/>
                <a:sym typeface="Times New Roman"/>
              </a:rPr>
              <a:t>𝑝</a:t>
            </a:r>
            <a:r>
              <a:rPr lang="en" sz="2200"/>
              <a:t>,</a:t>
            </a:r>
            <a:r>
              <a:rPr lang="en" sz="2200"/>
              <a:t> to time in decades, </a:t>
            </a:r>
            <a:r>
              <a:rPr i="1" lang="en" sz="2200">
                <a:latin typeface="Times New Roman"/>
                <a:ea typeface="Times New Roman"/>
                <a:cs typeface="Times New Roman"/>
                <a:sym typeface="Times New Roman"/>
              </a:rPr>
              <a:t>𝑡</a:t>
            </a:r>
            <a:r>
              <a:rPr lang="en" sz="2200"/>
              <a:t>. </a:t>
            </a:r>
            <a:endParaRPr sz="2200"/>
          </a:p>
          <a:p>
            <a:pPr indent="-368300" lvl="0" marL="914400" rtl="0" algn="l">
              <a:lnSpc>
                <a:spcPct val="115000"/>
              </a:lnSpc>
              <a:spcBef>
                <a:spcPts val="1200"/>
              </a:spcBef>
              <a:spcAft>
                <a:spcPts val="0"/>
              </a:spcAft>
              <a:buSzPts val="2200"/>
              <a:buFont typeface="Noto Sans"/>
              <a:buAutoNum type="alphaLcPeriod"/>
            </a:pPr>
            <a:r>
              <a:rPr i="1" lang="en" sz="2200">
                <a:latin typeface="Times New Roman"/>
                <a:ea typeface="Times New Roman"/>
                <a:cs typeface="Times New Roman"/>
                <a:sym typeface="Times New Roman"/>
              </a:rPr>
              <a:t>p</a:t>
            </a:r>
            <a:r>
              <a:rPr lang="en" sz="2200"/>
              <a:t> = 100,000 𑁦 2</a:t>
            </a:r>
            <a:r>
              <a:rPr i="1" lang="en" sz="2200">
                <a:latin typeface="Times New Roman"/>
                <a:ea typeface="Times New Roman"/>
                <a:cs typeface="Times New Roman"/>
                <a:sym typeface="Times New Roman"/>
              </a:rPr>
              <a:t>t</a:t>
            </a:r>
            <a:r>
              <a:rPr lang="en" sz="2200"/>
              <a:t> </a:t>
            </a:r>
            <a:endParaRPr baseline="30000" i="1" sz="2200">
              <a:latin typeface="Times New Roman"/>
              <a:ea typeface="Times New Roman"/>
              <a:cs typeface="Times New Roman"/>
              <a:sym typeface="Times New Roman"/>
            </a:endParaRPr>
          </a:p>
          <a:p>
            <a:pPr indent="-368300" lvl="0" marL="914400" rtl="0" algn="l">
              <a:lnSpc>
                <a:spcPct val="115000"/>
              </a:lnSpc>
              <a:spcBef>
                <a:spcPts val="1000"/>
              </a:spcBef>
              <a:spcAft>
                <a:spcPts val="0"/>
              </a:spcAft>
              <a:buSzPts val="2200"/>
              <a:buFont typeface="Noto Sans"/>
              <a:buAutoNum type="alphaLcPeriod"/>
            </a:pPr>
            <a:r>
              <a:rPr i="1" lang="en" sz="2200">
                <a:latin typeface="Times New Roman"/>
                <a:ea typeface="Times New Roman"/>
                <a:cs typeface="Times New Roman"/>
                <a:sym typeface="Times New Roman"/>
              </a:rPr>
              <a:t>p</a:t>
            </a:r>
            <a:r>
              <a:rPr lang="en" sz="2200"/>
              <a:t> = 100,000 𑁦 2</a:t>
            </a:r>
            <a:r>
              <a:rPr baseline="30000" i="1" lang="en" sz="2200">
                <a:latin typeface="Times New Roman"/>
                <a:ea typeface="Times New Roman"/>
                <a:cs typeface="Times New Roman"/>
                <a:sym typeface="Times New Roman"/>
              </a:rPr>
              <a:t>t</a:t>
            </a:r>
            <a:r>
              <a:rPr i="1" lang="en" sz="2200">
                <a:latin typeface="Times New Roman"/>
                <a:ea typeface="Times New Roman"/>
                <a:cs typeface="Times New Roman"/>
                <a:sym typeface="Times New Roman"/>
              </a:rPr>
              <a:t> </a:t>
            </a:r>
            <a:endParaRPr baseline="30000" i="1" sz="2200">
              <a:latin typeface="Times New Roman"/>
              <a:ea typeface="Times New Roman"/>
              <a:cs typeface="Times New Roman"/>
              <a:sym typeface="Times New Roman"/>
            </a:endParaRPr>
          </a:p>
          <a:p>
            <a:pPr indent="-368300" lvl="0" marL="914400" rtl="0" algn="l">
              <a:lnSpc>
                <a:spcPct val="115000"/>
              </a:lnSpc>
              <a:spcBef>
                <a:spcPts val="1000"/>
              </a:spcBef>
              <a:spcAft>
                <a:spcPts val="0"/>
              </a:spcAft>
              <a:buSzPts val="2200"/>
              <a:buFont typeface="Noto Sans"/>
              <a:buAutoNum type="alphaLcPeriod"/>
            </a:pPr>
            <a:r>
              <a:rPr i="1" lang="en" sz="2200">
                <a:latin typeface="Times New Roman"/>
                <a:ea typeface="Times New Roman"/>
                <a:cs typeface="Times New Roman"/>
                <a:sym typeface="Times New Roman"/>
              </a:rPr>
              <a:t>p</a:t>
            </a:r>
            <a:r>
              <a:rPr lang="en" sz="2200"/>
              <a:t> = 100,000 𑁦 </a:t>
            </a:r>
            <a:r>
              <a:rPr i="1" lang="en" sz="2200">
                <a:latin typeface="Times New Roman"/>
                <a:ea typeface="Times New Roman"/>
                <a:cs typeface="Times New Roman"/>
                <a:sym typeface="Times New Roman"/>
              </a:rPr>
              <a:t>t</a:t>
            </a:r>
            <a:r>
              <a:rPr baseline="30000" lang="en" sz="2200"/>
              <a:t>2</a:t>
            </a:r>
            <a:r>
              <a:rPr i="1" lang="en" sz="2200">
                <a:latin typeface="Times New Roman"/>
                <a:ea typeface="Times New Roman"/>
                <a:cs typeface="Times New Roman"/>
                <a:sym typeface="Times New Roman"/>
              </a:rPr>
              <a:t> </a:t>
            </a:r>
            <a:endParaRPr baseline="30000" sz="2200">
              <a:latin typeface="Noto Sans"/>
              <a:ea typeface="Noto Sans"/>
              <a:cs typeface="Noto Sans"/>
              <a:sym typeface="Noto Sans"/>
            </a:endParaRPr>
          </a:p>
          <a:p>
            <a:pPr indent="-368300" lvl="0" marL="914400" rtl="0" algn="l">
              <a:lnSpc>
                <a:spcPct val="115000"/>
              </a:lnSpc>
              <a:spcBef>
                <a:spcPts val="1000"/>
              </a:spcBef>
              <a:spcAft>
                <a:spcPts val="1000"/>
              </a:spcAft>
              <a:buSzPts val="2200"/>
              <a:buFont typeface="Noto Sans"/>
              <a:buAutoNum type="alphaLcPeriod"/>
            </a:pPr>
            <a:r>
              <a:rPr i="1" lang="en" sz="2200">
                <a:latin typeface="Times New Roman"/>
                <a:ea typeface="Times New Roman"/>
                <a:cs typeface="Times New Roman"/>
                <a:sym typeface="Times New Roman"/>
              </a:rPr>
              <a:t>p</a:t>
            </a:r>
            <a:r>
              <a:rPr lang="en" sz="2200"/>
              <a:t> = 2</a:t>
            </a:r>
            <a:r>
              <a:rPr baseline="30000" i="1" lang="en" sz="2200">
                <a:latin typeface="Times New Roman"/>
                <a:ea typeface="Times New Roman"/>
                <a:cs typeface="Times New Roman"/>
                <a:sym typeface="Times New Roman"/>
              </a:rPr>
              <a:t>t</a:t>
            </a:r>
            <a:endParaRPr baseline="30000" i="1" sz="2200">
              <a:latin typeface="Times New Roman"/>
              <a:ea typeface="Times New Roman"/>
              <a:cs typeface="Times New Roman"/>
              <a:sym typeface="Times New Roman"/>
            </a:endParaRPr>
          </a:p>
        </p:txBody>
      </p:sp>
      <p:sp>
        <p:nvSpPr>
          <p:cNvPr id="258" name="Google Shape;258;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Noto Sans"/>
                <a:ea typeface="Noto Sans"/>
                <a:cs typeface="Noto Sans"/>
                <a:sym typeface="Noto Sans"/>
              </a:rPr>
              <a:t>‹#›</a:t>
            </a:fld>
            <a:endParaRPr>
              <a:latin typeface="Noto Sans"/>
              <a:ea typeface="Noto Sans"/>
              <a:cs typeface="Noto Sans"/>
              <a:sym typeface="Noto Sans"/>
            </a:endParaRPr>
          </a:p>
        </p:txBody>
      </p:sp>
      <p:sp>
        <p:nvSpPr>
          <p:cNvPr id="259" name="Google Shape;259;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5.4.3 Exponential Change: The Growth Factor</a:t>
            </a:r>
            <a:endParaRPr/>
          </a:p>
        </p:txBody>
      </p:sp>
      <p:sp>
        <p:nvSpPr>
          <p:cNvPr descr="An arrow icon reads &quot;Let's review!&quot; and links to a slide that reviews the content that was assessed in the self check question. " id="260" name="Google Shape;260;p32"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4" name="Shape 264"/>
        <p:cNvGrpSpPr/>
        <p:nvPr/>
      </p:nvGrpSpPr>
      <p:grpSpPr>
        <a:xfrm>
          <a:off x="0" y="0"/>
          <a:ext cx="0" cy="0"/>
          <a:chOff x="0" y="0"/>
          <a:chExt cx="0" cy="0"/>
        </a:xfrm>
      </p:grpSpPr>
      <p:pic>
        <p:nvPicPr>
          <p:cNvPr descr="Icon indicating the slide contains a additional resources for students who struggled with the check for understanding (self check) question" id="265" name="Google Shape;265;p33"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66" name="Google Shape;266;p33"/>
          <p:cNvSpPr txBox="1"/>
          <p:nvPr>
            <p:ph type="title"/>
          </p:nvPr>
        </p:nvSpPr>
        <p:spPr>
          <a:xfrm>
            <a:off x="311700" y="66691"/>
            <a:ext cx="54852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67" name="Google Shape;267;p33"/>
          <p:cNvSpPr txBox="1"/>
          <p:nvPr>
            <p:ph idx="1" type="body"/>
          </p:nvPr>
        </p:nvSpPr>
        <p:spPr>
          <a:xfrm>
            <a:off x="311700" y="959075"/>
            <a:ext cx="5485200" cy="1649700"/>
          </a:xfrm>
          <a:prstGeom prst="rect">
            <a:avLst/>
          </a:prstGeom>
        </p:spPr>
        <p:txBody>
          <a:bodyPr anchorCtr="0" anchor="t" bIns="91425" lIns="91425" spcFirstLastPara="1" rIns="91425" wrap="square" tIns="91425">
            <a:normAutofit/>
          </a:bodyPr>
          <a:lstStyle/>
          <a:p>
            <a:pPr indent="-342900" lvl="0" marL="457200" rtl="0" algn="l">
              <a:lnSpc>
                <a:spcPct val="105000"/>
              </a:lnSpc>
              <a:spcBef>
                <a:spcPts val="0"/>
              </a:spcBef>
              <a:spcAft>
                <a:spcPts val="0"/>
              </a:spcAft>
              <a:buSzPts val="1800"/>
              <a:buAutoNum type="arabicPeriod"/>
            </a:pPr>
            <a:r>
              <a:rPr lang="en" sz="1800"/>
              <a:t>What is the </a:t>
            </a:r>
            <a:r>
              <a:rPr b="1" lang="en" sz="1800"/>
              <a:t>constant ratio</a:t>
            </a:r>
            <a:r>
              <a:rPr lang="en" sz="1800"/>
              <a:t> (also called the growth factor) of the exponential function shown in the table? </a:t>
            </a:r>
            <a:endParaRPr sz="1800"/>
          </a:p>
          <a:p>
            <a:pPr indent="-342900" lvl="0" marL="457200" rtl="0" algn="l">
              <a:lnSpc>
                <a:spcPct val="105000"/>
              </a:lnSpc>
              <a:spcBef>
                <a:spcPts val="0"/>
              </a:spcBef>
              <a:spcAft>
                <a:spcPts val="0"/>
              </a:spcAft>
              <a:buSzPts val="1800"/>
              <a:buAutoNum type="arabicPeriod"/>
            </a:pPr>
            <a:r>
              <a:rPr lang="en" sz="1800"/>
              <a:t>Rewrite each term to show the </a:t>
            </a:r>
            <a:r>
              <a:rPr b="1" lang="en" sz="1800"/>
              <a:t>initial value</a:t>
            </a:r>
            <a:r>
              <a:rPr lang="en" sz="1800"/>
              <a:t> and repeated use of the constant ratio.</a:t>
            </a:r>
            <a:endParaRPr sz="1800"/>
          </a:p>
        </p:txBody>
      </p:sp>
      <p:sp>
        <p:nvSpPr>
          <p:cNvPr id="268" name="Google Shape;268;p33"/>
          <p:cNvSpPr txBox="1"/>
          <p:nvPr>
            <p:ph idx="12" type="sldNum"/>
          </p:nvPr>
        </p:nvSpPr>
        <p:spPr>
          <a:xfrm>
            <a:off x="8283608" y="473240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69" name="Google Shape;269;p33"/>
          <p:cNvSpPr txBox="1"/>
          <p:nvPr>
            <p:ph idx="2" type="sldNum"/>
          </p:nvPr>
        </p:nvSpPr>
        <p:spPr>
          <a:xfrm>
            <a:off x="311700" y="473240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5.4.3 Exponential Change: The Growth Factor</a:t>
            </a:r>
            <a:endParaRPr/>
          </a:p>
        </p:txBody>
      </p:sp>
      <p:sp>
        <p:nvSpPr>
          <p:cNvPr id="270" name="Google Shape;270;p33"/>
          <p:cNvSpPr txBox="1"/>
          <p:nvPr/>
        </p:nvSpPr>
        <p:spPr>
          <a:xfrm>
            <a:off x="5877536" y="960125"/>
            <a:ext cx="3017100" cy="3657600"/>
          </a:xfrm>
          <a:prstGeom prst="rect">
            <a:avLst/>
          </a:prstGeom>
          <a:solidFill>
            <a:srgbClr val="F3F3F3"/>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800">
                <a:solidFill>
                  <a:srgbClr val="000000"/>
                </a:solidFill>
                <a:latin typeface="Noto Sans"/>
                <a:ea typeface="Noto Sans"/>
                <a:cs typeface="Noto Sans"/>
                <a:sym typeface="Noto Sans"/>
              </a:rPr>
              <a:t>EXPONENTIAL GROWTH</a:t>
            </a:r>
            <a:endParaRPr sz="1800">
              <a:solidFill>
                <a:srgbClr val="000000"/>
              </a:solidFill>
              <a:latin typeface="Noto Sans"/>
              <a:ea typeface="Noto Sans"/>
              <a:cs typeface="Noto Sans"/>
              <a:sym typeface="Noto Sans"/>
            </a:endParaRPr>
          </a:p>
          <a:p>
            <a:pPr indent="0" lvl="0" marL="0" rtl="0" algn="ctr">
              <a:lnSpc>
                <a:spcPct val="115000"/>
              </a:lnSpc>
              <a:spcBef>
                <a:spcPts val="4500"/>
              </a:spcBef>
              <a:spcAft>
                <a:spcPts val="0"/>
              </a:spcAft>
              <a:buNone/>
            </a:pPr>
            <a:r>
              <a:rPr i="1" lang="en" sz="2200">
                <a:solidFill>
                  <a:srgbClr val="000000"/>
                </a:solidFill>
                <a:latin typeface="Times New Roman"/>
                <a:ea typeface="Times New Roman"/>
                <a:cs typeface="Times New Roman"/>
                <a:sym typeface="Times New Roman"/>
              </a:rPr>
              <a:t>f</a:t>
            </a:r>
            <a:r>
              <a:rPr lang="en" sz="2200">
                <a:solidFill>
                  <a:srgbClr val="000000"/>
                </a:solidFill>
                <a:latin typeface="Noto Sans"/>
                <a:ea typeface="Noto Sans"/>
                <a:cs typeface="Noto Sans"/>
                <a:sym typeface="Noto Sans"/>
              </a:rPr>
              <a:t>(</a:t>
            </a:r>
            <a:r>
              <a:rPr i="1" lang="en" sz="2200">
                <a:solidFill>
                  <a:srgbClr val="000000"/>
                </a:solidFill>
                <a:latin typeface="Times New Roman"/>
                <a:ea typeface="Times New Roman"/>
                <a:cs typeface="Times New Roman"/>
                <a:sym typeface="Times New Roman"/>
              </a:rPr>
              <a:t>x</a:t>
            </a:r>
            <a:r>
              <a:rPr lang="en" sz="2200">
                <a:solidFill>
                  <a:srgbClr val="000000"/>
                </a:solidFill>
                <a:latin typeface="Noto Sans"/>
                <a:ea typeface="Noto Sans"/>
                <a:cs typeface="Noto Sans"/>
                <a:sym typeface="Noto Sans"/>
              </a:rPr>
              <a:t>) = </a:t>
            </a:r>
            <a:r>
              <a:rPr i="1" lang="en" sz="2200">
                <a:solidFill>
                  <a:srgbClr val="000000"/>
                </a:solidFill>
                <a:latin typeface="Times New Roman"/>
                <a:ea typeface="Times New Roman"/>
                <a:cs typeface="Times New Roman"/>
                <a:sym typeface="Times New Roman"/>
              </a:rPr>
              <a:t>a </a:t>
            </a:r>
            <a:r>
              <a:rPr lang="en" sz="2200">
                <a:solidFill>
                  <a:srgbClr val="000000"/>
                </a:solidFill>
                <a:latin typeface="Times New Roman"/>
                <a:ea typeface="Times New Roman"/>
                <a:cs typeface="Times New Roman"/>
                <a:sym typeface="Times New Roman"/>
              </a:rPr>
              <a:t>𑁦</a:t>
            </a:r>
            <a:r>
              <a:rPr i="1" lang="en" sz="2200">
                <a:solidFill>
                  <a:srgbClr val="000000"/>
                </a:solidFill>
                <a:latin typeface="Times New Roman"/>
                <a:ea typeface="Times New Roman"/>
                <a:cs typeface="Times New Roman"/>
                <a:sym typeface="Times New Roman"/>
              </a:rPr>
              <a:t> b</a:t>
            </a:r>
            <a:r>
              <a:rPr baseline="30000" i="1" lang="en" sz="2200">
                <a:solidFill>
                  <a:srgbClr val="000000"/>
                </a:solidFill>
                <a:latin typeface="Times New Roman"/>
                <a:ea typeface="Times New Roman"/>
                <a:cs typeface="Times New Roman"/>
                <a:sym typeface="Times New Roman"/>
              </a:rPr>
              <a:t>x</a:t>
            </a:r>
            <a:endParaRPr baseline="30000" sz="2200">
              <a:solidFill>
                <a:srgbClr val="000000"/>
              </a:solidFill>
              <a:latin typeface="Noto Sans"/>
              <a:ea typeface="Noto Sans"/>
              <a:cs typeface="Noto Sans"/>
              <a:sym typeface="Noto Sans"/>
            </a:endParaRPr>
          </a:p>
          <a:p>
            <a:pPr indent="0" lvl="0" marL="0" rtl="0" algn="ctr">
              <a:lnSpc>
                <a:spcPct val="115000"/>
              </a:lnSpc>
              <a:spcBef>
                <a:spcPts val="1200"/>
              </a:spcBef>
              <a:spcAft>
                <a:spcPts val="0"/>
              </a:spcAft>
              <a:buNone/>
            </a:pPr>
            <a:r>
              <a:rPr lang="en" sz="1800">
                <a:solidFill>
                  <a:srgbClr val="000000"/>
                </a:solidFill>
                <a:latin typeface="Noto Sans"/>
                <a:ea typeface="Noto Sans"/>
                <a:cs typeface="Noto Sans"/>
                <a:sym typeface="Noto Sans"/>
              </a:rPr>
              <a:t>Where – </a:t>
            </a:r>
            <a:endParaRPr sz="1800">
              <a:solidFill>
                <a:srgbClr val="000000"/>
              </a:solidFill>
              <a:latin typeface="Noto Sans"/>
              <a:ea typeface="Noto Sans"/>
              <a:cs typeface="Noto Sans"/>
              <a:sym typeface="Noto Sans"/>
            </a:endParaRPr>
          </a:p>
          <a:p>
            <a:pPr indent="-228600" lvl="0" marL="228600" rtl="0" algn="l">
              <a:lnSpc>
                <a:spcPct val="115000"/>
              </a:lnSpc>
              <a:spcBef>
                <a:spcPts val="1200"/>
              </a:spcBef>
              <a:spcAft>
                <a:spcPts val="0"/>
              </a:spcAft>
              <a:buClr>
                <a:srgbClr val="000000"/>
              </a:buClr>
              <a:buSzPts val="1800"/>
              <a:buFont typeface="Noto Sans"/>
              <a:buChar char="●"/>
            </a:pPr>
            <a:r>
              <a:rPr i="1" lang="en" sz="1800">
                <a:solidFill>
                  <a:srgbClr val="000000"/>
                </a:solidFill>
                <a:latin typeface="Times New Roman"/>
                <a:ea typeface="Times New Roman"/>
                <a:cs typeface="Times New Roman"/>
                <a:sym typeface="Times New Roman"/>
              </a:rPr>
              <a:t>a</a:t>
            </a:r>
            <a:r>
              <a:rPr lang="en" sz="1800">
                <a:solidFill>
                  <a:srgbClr val="000000"/>
                </a:solidFill>
                <a:latin typeface="Noto Sans"/>
                <a:ea typeface="Noto Sans"/>
                <a:cs typeface="Noto Sans"/>
                <a:sym typeface="Noto Sans"/>
              </a:rPr>
              <a:t> is the initial or starting value of the function </a:t>
            </a:r>
            <a:endParaRPr sz="1800">
              <a:solidFill>
                <a:srgbClr val="000000"/>
              </a:solidFill>
              <a:latin typeface="Noto Sans"/>
              <a:ea typeface="Noto Sans"/>
              <a:cs typeface="Noto Sans"/>
              <a:sym typeface="Noto Sans"/>
            </a:endParaRPr>
          </a:p>
          <a:p>
            <a:pPr indent="-228600" lvl="0" marL="228600" rtl="0" algn="l">
              <a:lnSpc>
                <a:spcPct val="115000"/>
              </a:lnSpc>
              <a:spcBef>
                <a:spcPts val="800"/>
              </a:spcBef>
              <a:spcAft>
                <a:spcPts val="0"/>
              </a:spcAft>
              <a:buClr>
                <a:srgbClr val="000000"/>
              </a:buClr>
              <a:buSzPts val="1800"/>
              <a:buFont typeface="Noto Sans"/>
              <a:buChar char="●"/>
            </a:pPr>
            <a:r>
              <a:rPr i="1" lang="en" sz="1800">
                <a:solidFill>
                  <a:srgbClr val="000000"/>
                </a:solidFill>
                <a:latin typeface="Times New Roman"/>
                <a:ea typeface="Times New Roman"/>
                <a:cs typeface="Times New Roman"/>
                <a:sym typeface="Times New Roman"/>
              </a:rPr>
              <a:t>b</a:t>
            </a:r>
            <a:r>
              <a:rPr lang="en" sz="1800">
                <a:solidFill>
                  <a:srgbClr val="000000"/>
                </a:solidFill>
                <a:latin typeface="Noto Sans"/>
                <a:ea typeface="Noto Sans"/>
                <a:cs typeface="Noto Sans"/>
                <a:sym typeface="Noto Sans"/>
              </a:rPr>
              <a:t> is the growth factor or growth multiplier per unit </a:t>
            </a:r>
            <a:r>
              <a:rPr i="1" lang="en" sz="1800">
                <a:solidFill>
                  <a:srgbClr val="000000"/>
                </a:solidFill>
                <a:latin typeface="Times New Roman"/>
                <a:ea typeface="Times New Roman"/>
                <a:cs typeface="Times New Roman"/>
                <a:sym typeface="Times New Roman"/>
              </a:rPr>
              <a:t>x</a:t>
            </a:r>
            <a:endParaRPr sz="1800">
              <a:solidFill>
                <a:srgbClr val="000000"/>
              </a:solidFill>
              <a:latin typeface="Noto Sans"/>
              <a:ea typeface="Noto Sans"/>
              <a:cs typeface="Noto Sans"/>
              <a:sym typeface="Noto Sans"/>
            </a:endParaRPr>
          </a:p>
        </p:txBody>
      </p:sp>
      <p:cxnSp>
        <p:nvCxnSpPr>
          <p:cNvPr descr="Line used to separate the title in a text box from the explanation content " id="271" name="Google Shape;271;p33"/>
          <p:cNvCxnSpPr/>
          <p:nvPr/>
        </p:nvCxnSpPr>
        <p:spPr>
          <a:xfrm flipH="1" rot="10800000">
            <a:off x="6216061" y="1662890"/>
            <a:ext cx="2336700" cy="4800"/>
          </a:xfrm>
          <a:prstGeom prst="straightConnector1">
            <a:avLst/>
          </a:prstGeom>
          <a:noFill/>
          <a:ln cap="flat" cmpd="sng" w="28575">
            <a:solidFill>
              <a:srgbClr val="D9D9D9"/>
            </a:solidFill>
            <a:prstDash val="solid"/>
            <a:round/>
            <a:headEnd len="med" w="med" type="none"/>
            <a:tailEnd len="med" w="med" type="none"/>
          </a:ln>
        </p:spPr>
      </p:cxnSp>
      <p:graphicFrame>
        <p:nvGraphicFramePr>
          <p:cNvPr id="272" name="Google Shape;272;p33"/>
          <p:cNvGraphicFramePr/>
          <p:nvPr/>
        </p:nvGraphicFramePr>
        <p:xfrm>
          <a:off x="495900" y="2763443"/>
          <a:ext cx="3000000" cy="3000000"/>
        </p:xfrm>
        <a:graphic>
          <a:graphicData uri="http://schemas.openxmlformats.org/drawingml/2006/table">
            <a:tbl>
              <a:tblPr>
                <a:noFill/>
                <a:tableStyleId>{2DA40F29-7ADE-4830-B6CF-1E17AFA415D4}</a:tableStyleId>
              </a:tblPr>
              <a:tblGrid>
                <a:gridCol w="823050"/>
                <a:gridCol w="823050"/>
                <a:gridCol w="823050"/>
                <a:gridCol w="823050"/>
                <a:gridCol w="823050"/>
                <a:gridCol w="823050"/>
              </a:tblGrid>
              <a:tr h="381000">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x</a:t>
                      </a:r>
                      <a:endParaRPr b="1" i="1" sz="1800">
                        <a:solidFill>
                          <a:schemeClr val="lt1"/>
                        </a:solidFill>
                        <a:latin typeface="Times New Roman"/>
                        <a:ea typeface="Times New Roman"/>
                        <a:cs typeface="Times New Roman"/>
                        <a:sym typeface="Times New Roman"/>
                      </a:endParaRPr>
                    </a:p>
                  </a:txBody>
                  <a:tcPr marT="91425" marB="91425" marR="91425" marL="91425" anchor="ctr">
                    <a:solidFill>
                      <a:srgbClr val="005047"/>
                    </a:solidFill>
                  </a:tcPr>
                </a:tc>
                <a:tc>
                  <a:txBody>
                    <a:bodyPr/>
                    <a:lstStyle/>
                    <a:p>
                      <a:pPr indent="0" lvl="0" marL="0" rtl="0" algn="ctr">
                        <a:spcBef>
                          <a:spcPts val="0"/>
                        </a:spcBef>
                        <a:spcAft>
                          <a:spcPts val="0"/>
                        </a:spcAft>
                        <a:buNone/>
                      </a:pPr>
                      <a:r>
                        <a:rPr lang="en" sz="1800">
                          <a:latin typeface="Noto Sans"/>
                          <a:ea typeface="Noto Sans"/>
                          <a:cs typeface="Noto Sans"/>
                          <a:sym typeface="Noto Sans"/>
                        </a:rPr>
                        <a:t>0</a:t>
                      </a:r>
                      <a:endParaRPr sz="1800">
                        <a:latin typeface="Noto Sans"/>
                        <a:ea typeface="Noto Sans"/>
                        <a:cs typeface="Noto Sans"/>
                        <a:sym typeface="Noto Sans"/>
                      </a:endParaRPr>
                    </a:p>
                  </a:txBody>
                  <a:tcPr marT="91425" marB="91425" marR="91425" marL="91425" anchor="ctr"/>
                </a:tc>
                <a:tc>
                  <a:txBody>
                    <a:bodyPr/>
                    <a:lstStyle/>
                    <a:p>
                      <a:pPr indent="0" lvl="0" marL="0" rtl="0" algn="ctr">
                        <a:spcBef>
                          <a:spcPts val="0"/>
                        </a:spcBef>
                        <a:spcAft>
                          <a:spcPts val="0"/>
                        </a:spcAft>
                        <a:buNone/>
                      </a:pPr>
                      <a:r>
                        <a:rPr lang="en" sz="1800">
                          <a:latin typeface="Noto Sans"/>
                          <a:ea typeface="Noto Sans"/>
                          <a:cs typeface="Noto Sans"/>
                          <a:sym typeface="Noto Sans"/>
                        </a:rPr>
                        <a:t>1</a:t>
                      </a:r>
                      <a:endParaRPr sz="1800">
                        <a:latin typeface="Noto Sans"/>
                        <a:ea typeface="Noto Sans"/>
                        <a:cs typeface="Noto Sans"/>
                        <a:sym typeface="Noto Sans"/>
                      </a:endParaRPr>
                    </a:p>
                  </a:txBody>
                  <a:tcPr marT="91425" marB="91425" marR="91425" marL="91425" anchor="ctr"/>
                </a:tc>
                <a:tc>
                  <a:txBody>
                    <a:bodyPr/>
                    <a:lstStyle/>
                    <a:p>
                      <a:pPr indent="0" lvl="0" marL="0" rtl="0" algn="ctr">
                        <a:spcBef>
                          <a:spcPts val="0"/>
                        </a:spcBef>
                        <a:spcAft>
                          <a:spcPts val="0"/>
                        </a:spcAft>
                        <a:buNone/>
                      </a:pPr>
                      <a:r>
                        <a:rPr lang="en" sz="1800">
                          <a:latin typeface="Noto Sans"/>
                          <a:ea typeface="Noto Sans"/>
                          <a:cs typeface="Noto Sans"/>
                          <a:sym typeface="Noto Sans"/>
                        </a:rPr>
                        <a:t>2</a:t>
                      </a:r>
                      <a:endParaRPr sz="1800">
                        <a:latin typeface="Noto Sans"/>
                        <a:ea typeface="Noto Sans"/>
                        <a:cs typeface="Noto Sans"/>
                        <a:sym typeface="Noto Sans"/>
                      </a:endParaRPr>
                    </a:p>
                  </a:txBody>
                  <a:tcPr marT="91425" marB="91425" marR="91425" marL="91425" anchor="ctr"/>
                </a:tc>
                <a:tc>
                  <a:txBody>
                    <a:bodyPr/>
                    <a:lstStyle/>
                    <a:p>
                      <a:pPr indent="0" lvl="0" marL="0" rtl="0" algn="ctr">
                        <a:spcBef>
                          <a:spcPts val="0"/>
                        </a:spcBef>
                        <a:spcAft>
                          <a:spcPts val="0"/>
                        </a:spcAft>
                        <a:buNone/>
                      </a:pPr>
                      <a:r>
                        <a:rPr lang="en" sz="1800">
                          <a:latin typeface="Noto Sans"/>
                          <a:ea typeface="Noto Sans"/>
                          <a:cs typeface="Noto Sans"/>
                          <a:sym typeface="Noto Sans"/>
                        </a:rPr>
                        <a:t>3</a:t>
                      </a:r>
                      <a:endParaRPr sz="1800">
                        <a:latin typeface="Noto Sans"/>
                        <a:ea typeface="Noto Sans"/>
                        <a:cs typeface="Noto Sans"/>
                        <a:sym typeface="Noto Sans"/>
                      </a:endParaRPr>
                    </a:p>
                  </a:txBody>
                  <a:tcPr marT="91425" marB="91425" marR="91425" marL="91425" anchor="ctr"/>
                </a:tc>
                <a:tc>
                  <a:txBody>
                    <a:bodyPr/>
                    <a:lstStyle/>
                    <a:p>
                      <a:pPr indent="0" lvl="0" marL="0" rtl="0" algn="ctr">
                        <a:spcBef>
                          <a:spcPts val="0"/>
                        </a:spcBef>
                        <a:spcAft>
                          <a:spcPts val="0"/>
                        </a:spcAft>
                        <a:buNone/>
                      </a:pPr>
                      <a:r>
                        <a:rPr lang="en" sz="1800">
                          <a:latin typeface="Noto Sans"/>
                          <a:ea typeface="Noto Sans"/>
                          <a:cs typeface="Noto Sans"/>
                          <a:sym typeface="Noto Sans"/>
                        </a:rPr>
                        <a:t>4</a:t>
                      </a:r>
                      <a:endParaRPr sz="1800">
                        <a:latin typeface="Noto Sans"/>
                        <a:ea typeface="Noto Sans"/>
                        <a:cs typeface="Noto Sans"/>
                        <a:sym typeface="Noto Sans"/>
                      </a:endParaRPr>
                    </a:p>
                  </a:txBody>
                  <a:tcPr marT="91425" marB="91425" marR="91425" marL="91425" anchor="ctr"/>
                </a:tc>
              </a:tr>
              <a:tr h="381000">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f</a:t>
                      </a:r>
                      <a:r>
                        <a:rPr b="1" lang="en" sz="1800">
                          <a:solidFill>
                            <a:schemeClr val="lt1"/>
                          </a:solidFill>
                        </a:rPr>
                        <a:t>(</a:t>
                      </a:r>
                      <a:r>
                        <a:rPr b="1" i="1" lang="en" sz="1800">
                          <a:solidFill>
                            <a:schemeClr val="lt1"/>
                          </a:solidFill>
                          <a:latin typeface="Times New Roman"/>
                          <a:ea typeface="Times New Roman"/>
                          <a:cs typeface="Times New Roman"/>
                          <a:sym typeface="Times New Roman"/>
                        </a:rPr>
                        <a:t>x</a:t>
                      </a:r>
                      <a:r>
                        <a:rPr b="1" lang="en" sz="1800">
                          <a:solidFill>
                            <a:schemeClr val="lt1"/>
                          </a:solidFill>
                        </a:rPr>
                        <a:t>)</a:t>
                      </a:r>
                      <a:endParaRPr b="1" sz="1800">
                        <a:solidFill>
                          <a:schemeClr val="lt1"/>
                        </a:solidFill>
                      </a:endParaRPr>
                    </a:p>
                  </a:txBody>
                  <a:tcPr marT="91425" marB="91425" marR="91425" marL="91425" anchor="ctr">
                    <a:solidFill>
                      <a:srgbClr val="005047"/>
                    </a:solidFill>
                  </a:tcPr>
                </a:tc>
                <a:tc>
                  <a:txBody>
                    <a:bodyPr/>
                    <a:lstStyle/>
                    <a:p>
                      <a:pPr indent="0" lvl="0" marL="0" rtl="0" algn="ctr">
                        <a:spcBef>
                          <a:spcPts val="0"/>
                        </a:spcBef>
                        <a:spcAft>
                          <a:spcPts val="0"/>
                        </a:spcAft>
                        <a:buNone/>
                      </a:pPr>
                      <a:r>
                        <a:rPr lang="en" sz="1800">
                          <a:latin typeface="Noto Sans"/>
                          <a:ea typeface="Noto Sans"/>
                          <a:cs typeface="Noto Sans"/>
                          <a:sym typeface="Noto Sans"/>
                        </a:rPr>
                        <a:t>4</a:t>
                      </a:r>
                      <a:endParaRPr sz="1800">
                        <a:latin typeface="Noto Sans"/>
                        <a:ea typeface="Noto Sans"/>
                        <a:cs typeface="Noto Sans"/>
                        <a:sym typeface="Noto Sans"/>
                      </a:endParaRPr>
                    </a:p>
                  </a:txBody>
                  <a:tcPr marT="91425" marB="91425" marR="91425" marL="91425" anchor="ctr"/>
                </a:tc>
                <a:tc>
                  <a:txBody>
                    <a:bodyPr/>
                    <a:lstStyle/>
                    <a:p>
                      <a:pPr indent="0" lvl="0" marL="0" rtl="0" algn="ctr">
                        <a:spcBef>
                          <a:spcPts val="0"/>
                        </a:spcBef>
                        <a:spcAft>
                          <a:spcPts val="0"/>
                        </a:spcAft>
                        <a:buNone/>
                      </a:pPr>
                      <a:r>
                        <a:rPr lang="en" sz="1800">
                          <a:latin typeface="Noto Sans"/>
                          <a:ea typeface="Noto Sans"/>
                          <a:cs typeface="Noto Sans"/>
                          <a:sym typeface="Noto Sans"/>
                        </a:rPr>
                        <a:t>12</a:t>
                      </a:r>
                      <a:endParaRPr sz="1800">
                        <a:latin typeface="Noto Sans"/>
                        <a:ea typeface="Noto Sans"/>
                        <a:cs typeface="Noto Sans"/>
                        <a:sym typeface="Noto Sans"/>
                      </a:endParaRPr>
                    </a:p>
                  </a:txBody>
                  <a:tcPr marT="91425" marB="91425" marR="91425" marL="91425" anchor="ctr"/>
                </a:tc>
                <a:tc>
                  <a:txBody>
                    <a:bodyPr/>
                    <a:lstStyle/>
                    <a:p>
                      <a:pPr indent="0" lvl="0" marL="0" rtl="0" algn="ctr">
                        <a:spcBef>
                          <a:spcPts val="0"/>
                        </a:spcBef>
                        <a:spcAft>
                          <a:spcPts val="0"/>
                        </a:spcAft>
                        <a:buNone/>
                      </a:pPr>
                      <a:r>
                        <a:rPr lang="en" sz="1800">
                          <a:latin typeface="Noto Sans"/>
                          <a:ea typeface="Noto Sans"/>
                          <a:cs typeface="Noto Sans"/>
                          <a:sym typeface="Noto Sans"/>
                        </a:rPr>
                        <a:t>36</a:t>
                      </a:r>
                      <a:endParaRPr sz="1800">
                        <a:latin typeface="Noto Sans"/>
                        <a:ea typeface="Noto Sans"/>
                        <a:cs typeface="Noto Sans"/>
                        <a:sym typeface="Noto Sans"/>
                      </a:endParaRPr>
                    </a:p>
                  </a:txBody>
                  <a:tcPr marT="91425" marB="91425" marR="91425" marL="91425" anchor="ctr"/>
                </a:tc>
                <a:tc>
                  <a:txBody>
                    <a:bodyPr/>
                    <a:lstStyle/>
                    <a:p>
                      <a:pPr indent="0" lvl="0" marL="0" rtl="0" algn="ctr">
                        <a:spcBef>
                          <a:spcPts val="0"/>
                        </a:spcBef>
                        <a:spcAft>
                          <a:spcPts val="0"/>
                        </a:spcAft>
                        <a:buNone/>
                      </a:pPr>
                      <a:r>
                        <a:rPr lang="en" sz="1800">
                          <a:latin typeface="Noto Sans"/>
                          <a:ea typeface="Noto Sans"/>
                          <a:cs typeface="Noto Sans"/>
                          <a:sym typeface="Noto Sans"/>
                        </a:rPr>
                        <a:t>108</a:t>
                      </a:r>
                      <a:endParaRPr sz="1800">
                        <a:latin typeface="Noto Sans"/>
                        <a:ea typeface="Noto Sans"/>
                        <a:cs typeface="Noto Sans"/>
                        <a:sym typeface="Noto Sans"/>
                      </a:endParaRPr>
                    </a:p>
                  </a:txBody>
                  <a:tcPr marT="91425" marB="91425" marR="91425" marL="91425" anchor="ctr"/>
                </a:tc>
                <a:tc>
                  <a:txBody>
                    <a:bodyPr/>
                    <a:lstStyle/>
                    <a:p>
                      <a:pPr indent="0" lvl="0" marL="0" rtl="0" algn="ctr">
                        <a:spcBef>
                          <a:spcPts val="0"/>
                        </a:spcBef>
                        <a:spcAft>
                          <a:spcPts val="0"/>
                        </a:spcAft>
                        <a:buNone/>
                      </a:pPr>
                      <a:r>
                        <a:rPr lang="en" sz="1800">
                          <a:latin typeface="Noto Sans"/>
                          <a:ea typeface="Noto Sans"/>
                          <a:cs typeface="Noto Sans"/>
                          <a:sym typeface="Noto Sans"/>
                        </a:rPr>
                        <a:t>324</a:t>
                      </a:r>
                      <a:endParaRPr sz="1800">
                        <a:latin typeface="Noto Sans"/>
                        <a:ea typeface="Noto Sans"/>
                        <a:cs typeface="Noto Sans"/>
                        <a:sym typeface="Noto Sans"/>
                      </a:endParaRPr>
                    </a:p>
                  </a:txBody>
                  <a:tcPr marT="91425" marB="91425" marR="91425" marL="91425" anchor="ctr"/>
                </a:tc>
              </a:tr>
              <a:tr h="381000">
                <a:tc>
                  <a:txBody>
                    <a:bodyPr/>
                    <a:lstStyle/>
                    <a:p>
                      <a:pPr indent="0" lvl="0" marL="0" rtl="0" algn="ctr">
                        <a:spcBef>
                          <a:spcPts val="0"/>
                        </a:spcBef>
                        <a:spcAft>
                          <a:spcPts val="0"/>
                        </a:spcAft>
                        <a:buNone/>
                      </a:pPr>
                      <a:r>
                        <a:rPr lang="en" sz="1100">
                          <a:solidFill>
                            <a:schemeClr val="lt1"/>
                          </a:solidFill>
                          <a:latin typeface="Noto Sans"/>
                          <a:ea typeface="Noto Sans"/>
                          <a:cs typeface="Noto Sans"/>
                          <a:sym typeface="Noto Sans"/>
                        </a:rPr>
                        <a:t>Rewritten form</a:t>
                      </a:r>
                      <a:endParaRPr sz="1100">
                        <a:solidFill>
                          <a:schemeClr val="lt1"/>
                        </a:solidFill>
                        <a:latin typeface="Noto Sans"/>
                        <a:ea typeface="Noto Sans"/>
                        <a:cs typeface="Noto Sans"/>
                        <a:sym typeface="Noto Sans"/>
                      </a:endParaRPr>
                    </a:p>
                  </a:txBody>
                  <a:tcPr marT="91425" marB="91425" marR="91425" marL="91425" anchor="ctr">
                    <a:solidFill>
                      <a:srgbClr val="005047"/>
                    </a:solidFill>
                  </a:tcPr>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nchor="ctr"/>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nchor="ctr"/>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nchor="ctr"/>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nchor="ctr"/>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nchor="ct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4"/>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a:t>
            </a:r>
            <a:r>
              <a:rPr b="0" lang="en" sz="2400">
                <a:latin typeface="Noto Sans"/>
                <a:ea typeface="Noto Sans"/>
                <a:cs typeface="Noto Sans"/>
                <a:sym typeface="Noto Sans"/>
              </a:rPr>
              <a:t> Stop: Learning Activity C</a:t>
            </a:r>
            <a:endParaRPr/>
          </a:p>
        </p:txBody>
      </p:sp>
      <p:pic>
        <p:nvPicPr>
          <p:cNvPr descr="Map consisting of seven rectangles connected by dotted lines conveying the progression of the Lesson. Each rectangle has an icon with text. Adding to the previous three stops, the fourth rectangle is now highlighted in dark green. A clipboard icon and the text &quot;Learning Activity&quot; are displayed in yellow font. " id="278" name="Google Shape;278;p34" title="Screenshot 2025-10-23 at 9.30.11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279" name="Google Shape;279;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83" name="Shape 283"/>
        <p:cNvGrpSpPr/>
        <p:nvPr/>
      </p:nvGrpSpPr>
      <p:grpSpPr>
        <a:xfrm>
          <a:off x="0" y="0"/>
          <a:ext cx="0" cy="0"/>
          <a:chOff x="0" y="0"/>
          <a:chExt cx="0" cy="0"/>
        </a:xfrm>
      </p:grpSpPr>
      <p:pic>
        <p:nvPicPr>
          <p:cNvPr descr="Icon indicating the slide contains a support for students with disabilities" id="284" name="Google Shape;284;p35"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85" name="Google Shape;285;p35"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86" name="Google Shape;286;p35"/>
          <p:cNvSpPr txBox="1"/>
          <p:nvPr>
            <p:ph type="title"/>
          </p:nvPr>
        </p:nvSpPr>
        <p:spPr>
          <a:xfrm>
            <a:off x="311700" y="137150"/>
            <a:ext cx="76869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Learning Strategies</a:t>
            </a:r>
            <a:endParaRPr b="0" sz="1400">
              <a:solidFill>
                <a:srgbClr val="666666"/>
              </a:solidFill>
            </a:endParaRPr>
          </a:p>
          <a:p>
            <a:pPr indent="0" lvl="0" marL="0" rtl="0" algn="l">
              <a:spcBef>
                <a:spcPts val="0"/>
              </a:spcBef>
              <a:spcAft>
                <a:spcPts val="0"/>
              </a:spcAft>
              <a:buNone/>
            </a:pPr>
            <a:r>
              <a:rPr lang="en" sz="2600"/>
              <a:t>Let’s Graph It!</a:t>
            </a:r>
            <a:r>
              <a:rPr b="0" lang="en" sz="1800">
                <a:solidFill>
                  <a:schemeClr val="dk1"/>
                </a:solidFill>
                <a:latin typeface="Noto Sans"/>
                <a:ea typeface="Noto Sans"/>
                <a:cs typeface="Noto Sans"/>
                <a:sym typeface="Noto Sans"/>
              </a:rPr>
              <a:t>📈</a:t>
            </a:r>
            <a:endParaRPr sz="2600">
              <a:solidFill>
                <a:srgbClr val="005047"/>
              </a:solidFill>
            </a:endParaRPr>
          </a:p>
        </p:txBody>
      </p:sp>
      <p:sp>
        <p:nvSpPr>
          <p:cNvPr id="287" name="Google Shape;287;p35"/>
          <p:cNvSpPr txBox="1"/>
          <p:nvPr>
            <p:ph idx="1" type="body"/>
          </p:nvPr>
        </p:nvSpPr>
        <p:spPr>
          <a:xfrm>
            <a:off x="311700" y="960125"/>
            <a:ext cx="34770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000"/>
              <a:t>Teacher Instruction:</a:t>
            </a:r>
            <a:r>
              <a:rPr lang="en" sz="2000"/>
              <a:t> Use this strategy to adjust the activity to support English language learners. </a:t>
            </a:r>
            <a:endParaRPr sz="2000"/>
          </a:p>
          <a:p>
            <a:pPr indent="-355600" lvl="0" marL="457200" rtl="0" algn="l">
              <a:lnSpc>
                <a:spcPct val="100000"/>
              </a:lnSpc>
              <a:spcBef>
                <a:spcPts val="1200"/>
              </a:spcBef>
              <a:spcAft>
                <a:spcPts val="0"/>
              </a:spcAft>
              <a:buSzPts val="2000"/>
              <a:buChar char="●"/>
            </a:pPr>
            <a:r>
              <a:rPr i="1" lang="en" sz="2000"/>
              <a:t>You can copy and paste the callout directly on top of the activity or give the instructions aloud. </a:t>
            </a:r>
            <a:endParaRPr b="1" sz="2000"/>
          </a:p>
        </p:txBody>
      </p:sp>
      <p:sp>
        <p:nvSpPr>
          <p:cNvPr descr="A callout box providing steps in a math language routine to support English Language Learners." id="288" name="Google Shape;288;p35" title="ELL callout box"/>
          <p:cNvSpPr/>
          <p:nvPr/>
        </p:nvSpPr>
        <p:spPr>
          <a:xfrm>
            <a:off x="4511100" y="1215563"/>
            <a:ext cx="4448400" cy="3507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Partner A share your observations about graph 1. </a:t>
            </a:r>
            <a:r>
              <a:rPr lang="en" sz="1500">
                <a:solidFill>
                  <a:schemeClr val="dk1"/>
                </a:solidFill>
                <a:latin typeface="Noto Sans"/>
                <a:ea typeface="Noto Sans"/>
                <a:cs typeface="Noto Sans"/>
                <a:sym typeface="Noto Sans"/>
              </a:rPr>
              <a:t>Partner B share your observations about graph 2.</a:t>
            </a:r>
            <a:endParaRPr sz="1500">
              <a:solidFill>
                <a:schemeClr val="dk1"/>
              </a:solidFill>
              <a:latin typeface="Noto Sans"/>
              <a:ea typeface="Noto Sans"/>
              <a:cs typeface="Noto Sans"/>
              <a:sym typeface="Noto Sans"/>
            </a:endParaRPr>
          </a:p>
          <a:p>
            <a:pPr indent="-232409" lvl="0" marL="27432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Use sentence stems to share your ideas: </a:t>
            </a:r>
            <a:endParaRPr sz="1500">
              <a:solidFill>
                <a:schemeClr val="dk1"/>
              </a:solidFill>
              <a:latin typeface="Noto Sans"/>
              <a:ea typeface="Noto Sans"/>
              <a:cs typeface="Noto Sans"/>
              <a:sym typeface="Noto Sans"/>
            </a:endParaRPr>
          </a:p>
          <a:p>
            <a:pPr indent="-323850" lvl="1" marL="914400" rtl="0" algn="l">
              <a:spcBef>
                <a:spcPts val="500"/>
              </a:spcBef>
              <a:spcAft>
                <a:spcPts val="0"/>
              </a:spcAft>
              <a:buClr>
                <a:schemeClr val="dk1"/>
              </a:buClr>
              <a:buSzPts val="1500"/>
              <a:buFont typeface="Noto Sans"/>
              <a:buChar char="→"/>
            </a:pPr>
            <a:r>
              <a:rPr b="1" i="1" lang="en" sz="1500">
                <a:solidFill>
                  <a:schemeClr val="dk1"/>
                </a:solidFill>
                <a:latin typeface="Noto Sans"/>
                <a:ea typeface="Noto Sans"/>
                <a:cs typeface="Noto Sans"/>
                <a:sym typeface="Noto Sans"/>
              </a:rPr>
              <a:t>“I can connect the equation to the graph by …”</a:t>
            </a:r>
            <a:endParaRPr b="1" i="1" sz="1500">
              <a:solidFill>
                <a:schemeClr val="dk1"/>
              </a:solidFill>
              <a:latin typeface="Noto Sans"/>
              <a:ea typeface="Noto Sans"/>
              <a:cs typeface="Noto Sans"/>
              <a:sym typeface="Noto Sans"/>
            </a:endParaRPr>
          </a:p>
          <a:p>
            <a:pPr indent="-323850" lvl="1" marL="914400" rtl="0" algn="l">
              <a:spcBef>
                <a:spcPts val="500"/>
              </a:spcBef>
              <a:spcAft>
                <a:spcPts val="0"/>
              </a:spcAft>
              <a:buClr>
                <a:schemeClr val="dk1"/>
              </a:buClr>
              <a:buSzPts val="1500"/>
              <a:buFont typeface="Noto Sans"/>
              <a:buChar char="→"/>
            </a:pPr>
            <a:r>
              <a:rPr b="1" i="1" lang="en" sz="1500">
                <a:solidFill>
                  <a:schemeClr val="dk1"/>
                </a:solidFill>
                <a:latin typeface="Noto Sans"/>
                <a:ea typeface="Noto Sans"/>
                <a:cs typeface="Noto Sans"/>
                <a:sym typeface="Noto Sans"/>
              </a:rPr>
              <a:t>“I notice that …”</a:t>
            </a:r>
            <a:endParaRPr b="1" i="1" sz="1500">
              <a:solidFill>
                <a:schemeClr val="dk1"/>
              </a:solidFill>
              <a:latin typeface="Noto Sans"/>
              <a:ea typeface="Noto Sans"/>
              <a:cs typeface="Noto Sans"/>
              <a:sym typeface="Noto Sans"/>
            </a:endParaRPr>
          </a:p>
          <a:p>
            <a:pPr indent="-232409" lvl="0" marL="27432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Press your partner to provide specifics:</a:t>
            </a:r>
            <a:endParaRPr sz="1500">
              <a:solidFill>
                <a:schemeClr val="dk1"/>
              </a:solidFill>
              <a:latin typeface="Noto Sans"/>
              <a:ea typeface="Noto Sans"/>
              <a:cs typeface="Noto Sans"/>
              <a:sym typeface="Noto Sans"/>
            </a:endParaRPr>
          </a:p>
          <a:p>
            <a:pPr indent="-323850" lvl="1" marL="914400" rtl="0" algn="l">
              <a:spcBef>
                <a:spcPts val="500"/>
              </a:spcBef>
              <a:spcAft>
                <a:spcPts val="0"/>
              </a:spcAft>
              <a:buClr>
                <a:schemeClr val="dk1"/>
              </a:buClr>
              <a:buSzPts val="1500"/>
              <a:buFont typeface="Noto Sans"/>
              <a:buChar char="→"/>
            </a:pPr>
            <a:r>
              <a:rPr b="1" i="1" lang="en" sz="1500">
                <a:solidFill>
                  <a:schemeClr val="dk1"/>
                </a:solidFill>
                <a:latin typeface="Noto Sans"/>
                <a:ea typeface="Noto Sans"/>
                <a:cs typeface="Noto Sans"/>
                <a:sym typeface="Noto Sans"/>
              </a:rPr>
              <a:t>“What is the name of that point?”</a:t>
            </a:r>
            <a:endParaRPr b="1" i="1" sz="1500">
              <a:solidFill>
                <a:schemeClr val="dk1"/>
              </a:solidFill>
              <a:latin typeface="Noto Sans"/>
              <a:ea typeface="Noto Sans"/>
              <a:cs typeface="Noto Sans"/>
              <a:sym typeface="Noto Sans"/>
            </a:endParaRPr>
          </a:p>
          <a:p>
            <a:pPr indent="-323850" lvl="1" marL="914400" rtl="0" algn="l">
              <a:spcBef>
                <a:spcPts val="500"/>
              </a:spcBef>
              <a:spcAft>
                <a:spcPts val="0"/>
              </a:spcAft>
              <a:buClr>
                <a:schemeClr val="dk1"/>
              </a:buClr>
              <a:buSzPts val="1500"/>
              <a:buFont typeface="Noto Sans"/>
              <a:buChar char="→"/>
            </a:pPr>
            <a:r>
              <a:rPr b="1" i="1" lang="en" sz="1500">
                <a:solidFill>
                  <a:schemeClr val="dk1"/>
                </a:solidFill>
                <a:latin typeface="Noto Sans"/>
                <a:ea typeface="Noto Sans"/>
                <a:cs typeface="Noto Sans"/>
                <a:sym typeface="Noto Sans"/>
              </a:rPr>
              <a:t>“How would you describe this curve?”</a:t>
            </a:r>
            <a:endParaRPr b="1" i="1" sz="15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Discussion Supports</a:t>
            </a:r>
            <a:endParaRPr sz="1000">
              <a:latin typeface="Noto Sans"/>
              <a:ea typeface="Noto Sans"/>
              <a:cs typeface="Noto Sans"/>
              <a:sym typeface="Noto Sans"/>
            </a:endParaRPr>
          </a:p>
        </p:txBody>
      </p:sp>
      <p:sp>
        <p:nvSpPr>
          <p:cNvPr id="289" name="Google Shape;289;p35"/>
          <p:cNvSpPr txBox="1"/>
          <p:nvPr>
            <p:ph idx="12" type="sldNum"/>
          </p:nvPr>
        </p:nvSpPr>
        <p:spPr>
          <a:xfrm>
            <a:off x="8283608" y="4703786"/>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0" name="Google Shape;290;p35"/>
          <p:cNvSpPr txBox="1"/>
          <p:nvPr>
            <p:ph idx="2" type="sldNum"/>
          </p:nvPr>
        </p:nvSpPr>
        <p:spPr>
          <a:xfrm>
            <a:off x="311700" y="4703794"/>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5.4.4 </a:t>
            </a:r>
            <a:r>
              <a:rPr lang="en"/>
              <a:t>Graphing Exponential Expressions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4" name="Shape 294"/>
        <p:cNvGrpSpPr/>
        <p:nvPr/>
      </p:nvGrpSpPr>
      <p:grpSpPr>
        <a:xfrm>
          <a:off x="0" y="0"/>
          <a:ext cx="0" cy="0"/>
          <a:chOff x="0" y="0"/>
          <a:chExt cx="0" cy="0"/>
        </a:xfrm>
      </p:grpSpPr>
      <p:sp>
        <p:nvSpPr>
          <p:cNvPr id="295" name="Google Shape;295;p3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Let’s Graph It!</a:t>
            </a:r>
            <a:r>
              <a:rPr b="0" lang="en" sz="1800">
                <a:solidFill>
                  <a:schemeClr val="dk1"/>
                </a:solidFill>
                <a:latin typeface="Noto Sans"/>
                <a:ea typeface="Noto Sans"/>
                <a:cs typeface="Noto Sans"/>
                <a:sym typeface="Noto Sans"/>
              </a:rPr>
              <a:t>📈</a:t>
            </a:r>
            <a:endParaRPr>
              <a:solidFill>
                <a:srgbClr val="005047"/>
              </a:solidFill>
            </a:endParaRPr>
          </a:p>
        </p:txBody>
      </p:sp>
      <p:sp>
        <p:nvSpPr>
          <p:cNvPr id="296" name="Google Shape;296;p36"/>
          <p:cNvSpPr txBox="1"/>
          <p:nvPr>
            <p:ph idx="1" type="body"/>
          </p:nvPr>
        </p:nvSpPr>
        <p:spPr>
          <a:xfrm>
            <a:off x="311700" y="858775"/>
            <a:ext cx="8457300" cy="3845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35"/>
              <a:buNone/>
            </a:pPr>
            <a:r>
              <a:rPr lang="en" sz="1800"/>
              <a:t>In an exponential function, the output is multiplied by the same factor every time the input increases by one. The multiplier is called the </a:t>
            </a:r>
            <a:r>
              <a:rPr b="1" lang="en" sz="1800"/>
              <a:t>growth factor</a:t>
            </a:r>
            <a:r>
              <a:rPr lang="en" sz="1800"/>
              <a:t>.</a:t>
            </a:r>
            <a:endParaRPr sz="1800"/>
          </a:p>
          <a:p>
            <a:pPr indent="0" lvl="0" marL="0" rtl="0" algn="l">
              <a:lnSpc>
                <a:spcPct val="100000"/>
              </a:lnSpc>
              <a:spcBef>
                <a:spcPts val="1200"/>
              </a:spcBef>
              <a:spcAft>
                <a:spcPts val="0"/>
              </a:spcAft>
              <a:buSzPts val="935"/>
              <a:buNone/>
            </a:pPr>
            <a:r>
              <a:rPr lang="en" sz="1800" u="sng">
                <a:solidFill>
                  <a:schemeClr val="hlink"/>
                </a:solidFill>
                <a:hlinkClick r:id="rId4"/>
              </a:rPr>
              <a:t>Graph</a:t>
            </a:r>
            <a:r>
              <a:rPr lang="en" sz="1800"/>
              <a:t> the equation, </a:t>
            </a:r>
            <a:r>
              <a:rPr i="1" lang="en" sz="1800">
                <a:latin typeface="Times New Roman"/>
                <a:ea typeface="Times New Roman"/>
                <a:cs typeface="Times New Roman"/>
                <a:sym typeface="Times New Roman"/>
              </a:rPr>
              <a:t>𝑛</a:t>
            </a:r>
            <a:r>
              <a:rPr lang="en" sz="1800"/>
              <a:t> = 500⋅2</a:t>
            </a:r>
            <a:r>
              <a:rPr baseline="30000" i="1" lang="en" sz="1800">
                <a:latin typeface="Times New Roman"/>
                <a:ea typeface="Times New Roman"/>
                <a:cs typeface="Times New Roman"/>
                <a:sym typeface="Times New Roman"/>
              </a:rPr>
              <a:t>𝑡</a:t>
            </a:r>
            <a:r>
              <a:rPr lang="en" sz="1800"/>
              <a:t>, to answer these questions.  (Refer to </a:t>
            </a:r>
            <a:r>
              <a:rPr lang="en" sz="1800" u="sng">
                <a:solidFill>
                  <a:schemeClr val="accent5"/>
                </a:solidFill>
                <a:hlinkClick action="ppaction://hlinksldjump" r:id="rId5">
                  <a:extLst>
                    <a:ext uri="{A12FA001-AC4F-418D-AE19-62706E023703}">
                      <ahyp:hlinkClr val="tx"/>
                    </a:ext>
                  </a:extLst>
                </a:hlinkClick>
              </a:rPr>
              <a:t>5.4.3</a:t>
            </a:r>
            <a:r>
              <a:rPr lang="en" sz="1800"/>
              <a:t>).</a:t>
            </a:r>
            <a:endParaRPr sz="1800"/>
          </a:p>
          <a:p>
            <a:pPr indent="-342900" lvl="0" marL="457200" rtl="0" algn="l">
              <a:lnSpc>
                <a:spcPct val="100000"/>
              </a:lnSpc>
              <a:spcBef>
                <a:spcPts val="1200"/>
              </a:spcBef>
              <a:spcAft>
                <a:spcPts val="0"/>
              </a:spcAft>
              <a:buSzPts val="1800"/>
              <a:buAutoNum type="arabicPeriod"/>
            </a:pPr>
            <a:r>
              <a:rPr lang="en" sz="1800"/>
              <a:t>What is the domain?</a:t>
            </a:r>
            <a:endParaRPr sz="1800"/>
          </a:p>
          <a:p>
            <a:pPr indent="-342900" lvl="0" marL="457200" rtl="0" algn="l">
              <a:lnSpc>
                <a:spcPct val="100000"/>
              </a:lnSpc>
              <a:spcBef>
                <a:spcPts val="1000"/>
              </a:spcBef>
              <a:spcAft>
                <a:spcPts val="0"/>
              </a:spcAft>
              <a:buSzPts val="1800"/>
              <a:buAutoNum type="arabicPeriod"/>
            </a:pPr>
            <a:r>
              <a:rPr lang="en" sz="1800"/>
              <a:t>What is the range?</a:t>
            </a:r>
            <a:endParaRPr sz="1800"/>
          </a:p>
          <a:p>
            <a:pPr indent="-342900" lvl="0" marL="457200" rtl="0" algn="l">
              <a:lnSpc>
                <a:spcPct val="100000"/>
              </a:lnSpc>
              <a:spcBef>
                <a:spcPts val="1000"/>
              </a:spcBef>
              <a:spcAft>
                <a:spcPts val="0"/>
              </a:spcAft>
              <a:buSzPts val="1800"/>
              <a:buAutoNum type="arabicPeriod"/>
            </a:pPr>
            <a:r>
              <a:rPr lang="en" sz="1800"/>
              <a:t>Write a reasonable domain and range </a:t>
            </a:r>
            <a:r>
              <a:rPr i="1" lang="en" sz="1800"/>
              <a:t>based on the scenario</a:t>
            </a:r>
            <a:r>
              <a:rPr lang="en" sz="1800"/>
              <a:t> using inequalities.</a:t>
            </a:r>
            <a:endParaRPr sz="1800"/>
          </a:p>
          <a:p>
            <a:pPr indent="-342900" lvl="0" marL="457200" rtl="0" algn="l">
              <a:lnSpc>
                <a:spcPct val="100000"/>
              </a:lnSpc>
              <a:spcBef>
                <a:spcPts val="1000"/>
              </a:spcBef>
              <a:spcAft>
                <a:spcPts val="0"/>
              </a:spcAft>
              <a:buSzPts val="1800"/>
              <a:buAutoNum type="arabicPeriod"/>
            </a:pPr>
            <a:r>
              <a:rPr lang="en" sz="1800" u="sng">
                <a:solidFill>
                  <a:schemeClr val="hlink"/>
                </a:solidFill>
                <a:hlinkClick r:id="rId6"/>
              </a:rPr>
              <a:t>Graph</a:t>
            </a:r>
            <a:r>
              <a:rPr lang="en" sz="1800"/>
              <a:t> (</a:t>
            </a:r>
            <a:r>
              <a:rPr i="1" lang="en" sz="1800">
                <a:latin typeface="Times New Roman"/>
                <a:ea typeface="Times New Roman"/>
                <a:cs typeface="Times New Roman"/>
                <a:sym typeface="Times New Roman"/>
              </a:rPr>
              <a:t>𝑡</a:t>
            </a:r>
            <a:r>
              <a:rPr lang="en" sz="1800"/>
              <a:t>, </a:t>
            </a:r>
            <a:r>
              <a:rPr i="1" lang="en" sz="1800">
                <a:latin typeface="Times New Roman"/>
                <a:ea typeface="Times New Roman"/>
                <a:cs typeface="Times New Roman"/>
                <a:sym typeface="Times New Roman"/>
              </a:rPr>
              <a:t>𝑛</a:t>
            </a:r>
            <a:r>
              <a:rPr lang="en" sz="1800"/>
              <a:t>) when </a:t>
            </a:r>
            <a:r>
              <a:rPr i="1" lang="en" sz="1800"/>
              <a:t>𝑡</a:t>
            </a:r>
            <a:r>
              <a:rPr lang="en" sz="1800"/>
              <a:t> is 0, 1, 2, 3, and 4.</a:t>
            </a:r>
            <a:endParaRPr sz="1800"/>
          </a:p>
          <a:p>
            <a:pPr indent="-342900" lvl="0" marL="457200" rtl="0" algn="l">
              <a:lnSpc>
                <a:spcPct val="100000"/>
              </a:lnSpc>
              <a:spcBef>
                <a:spcPts val="1000"/>
              </a:spcBef>
              <a:spcAft>
                <a:spcPts val="0"/>
              </a:spcAft>
              <a:buSzPts val="1800"/>
              <a:buAutoNum type="arabicPeriod"/>
            </a:pPr>
            <a:r>
              <a:rPr lang="en" sz="1800"/>
              <a:t>On the </a:t>
            </a:r>
            <a:r>
              <a:rPr lang="en" sz="1800" u="sng">
                <a:solidFill>
                  <a:schemeClr val="hlink"/>
                </a:solidFill>
                <a:hlinkClick r:id="rId7"/>
              </a:rPr>
              <a:t>graph</a:t>
            </a:r>
            <a:r>
              <a:rPr lang="en" sz="1800"/>
              <a:t> of </a:t>
            </a:r>
            <a:r>
              <a:rPr i="1" lang="en" sz="1800">
                <a:latin typeface="Times New Roman"/>
                <a:ea typeface="Times New Roman"/>
                <a:cs typeface="Times New Roman"/>
                <a:sym typeface="Times New Roman"/>
              </a:rPr>
              <a:t>𝑛</a:t>
            </a:r>
            <a:r>
              <a:rPr lang="en" sz="1800"/>
              <a:t>, where can you see each number that appears in the equation?</a:t>
            </a:r>
            <a:endParaRPr sz="1800"/>
          </a:p>
        </p:txBody>
      </p:sp>
      <p:sp>
        <p:nvSpPr>
          <p:cNvPr id="297" name="Google Shape;297;p36"/>
          <p:cNvSpPr txBox="1"/>
          <p:nvPr>
            <p:ph idx="12" type="sldNum"/>
          </p:nvPr>
        </p:nvSpPr>
        <p:spPr>
          <a:xfrm>
            <a:off x="8283608" y="47040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98" name="Google Shape;298;p36"/>
          <p:cNvSpPr txBox="1"/>
          <p:nvPr>
            <p:ph idx="2" type="sldNum"/>
          </p:nvPr>
        </p:nvSpPr>
        <p:spPr>
          <a:xfrm>
            <a:off x="311700" y="47040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5.4.4 Graphing Exponential Expressions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2" name="Shape 302"/>
        <p:cNvGrpSpPr/>
        <p:nvPr/>
      </p:nvGrpSpPr>
      <p:grpSpPr>
        <a:xfrm>
          <a:off x="0" y="0"/>
          <a:ext cx="0" cy="0"/>
          <a:chOff x="0" y="0"/>
          <a:chExt cx="0" cy="0"/>
        </a:xfrm>
      </p:grpSpPr>
      <p:sp>
        <p:nvSpPr>
          <p:cNvPr id="303" name="Google Shape;303;p37"/>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Let’s Graph It!</a:t>
            </a:r>
            <a:r>
              <a:rPr b="0" lang="en" sz="1800">
                <a:solidFill>
                  <a:schemeClr val="dk1"/>
                </a:solidFill>
                <a:latin typeface="Noto Sans"/>
                <a:ea typeface="Noto Sans"/>
                <a:cs typeface="Noto Sans"/>
                <a:sym typeface="Noto Sans"/>
              </a:rPr>
              <a:t>📈</a:t>
            </a:r>
            <a:endParaRPr sz="3000">
              <a:solidFill>
                <a:srgbClr val="005047"/>
              </a:solidFill>
            </a:endParaRPr>
          </a:p>
        </p:txBody>
      </p:sp>
      <p:sp>
        <p:nvSpPr>
          <p:cNvPr id="304" name="Google Shape;304;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5.4.4 Graphing Exponential Expressions</a:t>
            </a:r>
            <a:endParaRPr>
              <a:latin typeface="Noto Sans"/>
              <a:ea typeface="Noto Sans"/>
              <a:cs typeface="Noto Sans"/>
              <a:sym typeface="Noto Sans"/>
            </a:endParaRPr>
          </a:p>
        </p:txBody>
      </p:sp>
      <p:sp>
        <p:nvSpPr>
          <p:cNvPr id="305" name="Google Shape;305;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6" name="Google Shape;306;p37"/>
          <p:cNvSpPr txBox="1"/>
          <p:nvPr>
            <p:ph idx="1" type="body"/>
          </p:nvPr>
        </p:nvSpPr>
        <p:spPr>
          <a:xfrm>
            <a:off x="311700" y="858775"/>
            <a:ext cx="8520600" cy="3845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35"/>
              <a:buNone/>
            </a:pPr>
            <a:r>
              <a:rPr lang="en" sz="1900"/>
              <a:t>Use</a:t>
            </a:r>
            <a:r>
              <a:rPr lang="en" sz="1900"/>
              <a:t> the equation, </a:t>
            </a:r>
            <a:r>
              <a:rPr i="1" lang="en" sz="1900">
                <a:latin typeface="Times New Roman"/>
                <a:ea typeface="Times New Roman"/>
                <a:cs typeface="Times New Roman"/>
                <a:sym typeface="Times New Roman"/>
              </a:rPr>
              <a:t>p</a:t>
            </a:r>
            <a:r>
              <a:rPr lang="en" sz="1900"/>
              <a:t> = 100⋅3</a:t>
            </a:r>
            <a:r>
              <a:rPr baseline="30000" i="1" lang="en" sz="1900">
                <a:latin typeface="Times New Roman"/>
                <a:ea typeface="Times New Roman"/>
                <a:cs typeface="Times New Roman"/>
                <a:sym typeface="Times New Roman"/>
              </a:rPr>
              <a:t>𝑡</a:t>
            </a:r>
            <a:r>
              <a:rPr lang="en" sz="1900"/>
              <a:t>, to answer these questions. (Refer to</a:t>
            </a:r>
            <a:r>
              <a:rPr lang="en" sz="1900"/>
              <a:t> </a:t>
            </a:r>
            <a:r>
              <a:rPr lang="en" sz="1900" u="sng">
                <a:solidFill>
                  <a:schemeClr val="accent5"/>
                </a:solidFill>
                <a:hlinkClick action="ppaction://hlinksldjump" r:id="rId4">
                  <a:extLst>
                    <a:ext uri="{A12FA001-AC4F-418D-AE19-62706E023703}">
                      <ahyp:hlinkClr val="tx"/>
                    </a:ext>
                  </a:extLst>
                </a:hlinkClick>
              </a:rPr>
              <a:t>5.4.3</a:t>
            </a:r>
            <a:r>
              <a:rPr lang="en" sz="1900"/>
              <a:t>).</a:t>
            </a:r>
            <a:endParaRPr sz="1900"/>
          </a:p>
          <a:p>
            <a:pPr indent="-349250" lvl="0" marL="457200" rtl="0" algn="l">
              <a:lnSpc>
                <a:spcPct val="100000"/>
              </a:lnSpc>
              <a:spcBef>
                <a:spcPts val="1200"/>
              </a:spcBef>
              <a:spcAft>
                <a:spcPts val="0"/>
              </a:spcAft>
              <a:buSzPts val="1900"/>
              <a:buAutoNum type="arabicPeriod" startAt="6"/>
            </a:pPr>
            <a:r>
              <a:rPr lang="en" sz="1900" u="sng">
                <a:solidFill>
                  <a:schemeClr val="hlink"/>
                </a:solidFill>
                <a:hlinkClick r:id="rId5"/>
              </a:rPr>
              <a:t>Graph</a:t>
            </a:r>
            <a:r>
              <a:rPr lang="en" sz="1900"/>
              <a:t> (</a:t>
            </a:r>
            <a:r>
              <a:rPr i="1" lang="en" sz="1900">
                <a:latin typeface="Times New Roman"/>
                <a:ea typeface="Times New Roman"/>
                <a:cs typeface="Times New Roman"/>
                <a:sym typeface="Times New Roman"/>
              </a:rPr>
              <a:t>𝑡</a:t>
            </a:r>
            <a:r>
              <a:rPr lang="en" sz="1900"/>
              <a:t>, </a:t>
            </a:r>
            <a:r>
              <a:rPr i="1" lang="en" sz="1900">
                <a:latin typeface="Times New Roman"/>
                <a:ea typeface="Times New Roman"/>
                <a:cs typeface="Times New Roman"/>
                <a:sym typeface="Times New Roman"/>
              </a:rPr>
              <a:t>p</a:t>
            </a:r>
            <a:r>
              <a:rPr lang="en" sz="1900"/>
              <a:t>) when 𝑡 is 0, 1, 2, 3, and 4. </a:t>
            </a:r>
            <a:endParaRPr sz="1900"/>
          </a:p>
          <a:p>
            <a:pPr indent="-349250" lvl="0" marL="457200" rtl="0" algn="l">
              <a:lnSpc>
                <a:spcPct val="100000"/>
              </a:lnSpc>
              <a:spcBef>
                <a:spcPts val="1000"/>
              </a:spcBef>
              <a:spcAft>
                <a:spcPts val="0"/>
              </a:spcAft>
              <a:buSzPts val="1900"/>
              <a:buAutoNum type="arabicPeriod" startAt="6"/>
            </a:pPr>
            <a:r>
              <a:rPr lang="en" sz="1900"/>
              <a:t>On the </a:t>
            </a:r>
            <a:r>
              <a:rPr lang="en" sz="1900" u="sng">
                <a:solidFill>
                  <a:schemeClr val="hlink"/>
                </a:solidFill>
                <a:hlinkClick r:id="rId6"/>
              </a:rPr>
              <a:t>graph</a:t>
            </a:r>
            <a:r>
              <a:rPr lang="en" sz="1900"/>
              <a:t> of </a:t>
            </a:r>
            <a:r>
              <a:rPr i="1" lang="en" sz="1900">
                <a:latin typeface="Times New Roman"/>
                <a:ea typeface="Times New Roman"/>
                <a:cs typeface="Times New Roman"/>
                <a:sym typeface="Times New Roman"/>
              </a:rPr>
              <a:t>p</a:t>
            </a:r>
            <a:r>
              <a:rPr lang="en" sz="1900"/>
              <a:t>, where can you see each number that appears in the equation?</a:t>
            </a:r>
            <a:endParaRPr sz="19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0" name="Shape 310"/>
        <p:cNvGrpSpPr/>
        <p:nvPr/>
      </p:nvGrpSpPr>
      <p:grpSpPr>
        <a:xfrm>
          <a:off x="0" y="0"/>
          <a:ext cx="0" cy="0"/>
          <a:chOff x="0" y="0"/>
          <a:chExt cx="0" cy="0"/>
        </a:xfrm>
      </p:grpSpPr>
      <p:sp>
        <p:nvSpPr>
          <p:cNvPr descr="Icon indicating the slide contains a check for understanding question for students " id="311" name="Google Shape;311;p38"/>
          <p:cNvSpPr txBox="1"/>
          <p:nvPr>
            <p:ph type="title"/>
          </p:nvPr>
        </p:nvSpPr>
        <p:spPr>
          <a:xfrm>
            <a:off x="145781" y="84325"/>
            <a:ext cx="30192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l">
              <a:spcBef>
                <a:spcPts val="0"/>
              </a:spcBef>
              <a:spcAft>
                <a:spcPts val="0"/>
              </a:spcAft>
              <a:buNone/>
            </a:pPr>
            <a:r>
              <a:rPr lang="en"/>
              <a:t>Self Check</a:t>
            </a:r>
            <a:endParaRPr>
              <a:solidFill>
                <a:srgbClr val="005047"/>
              </a:solidFill>
            </a:endParaRPr>
          </a:p>
        </p:txBody>
      </p:sp>
      <p:sp>
        <p:nvSpPr>
          <p:cNvPr id="312" name="Google Shape;312;p38"/>
          <p:cNvSpPr txBox="1"/>
          <p:nvPr>
            <p:ph idx="1" type="body"/>
          </p:nvPr>
        </p:nvSpPr>
        <p:spPr>
          <a:xfrm>
            <a:off x="145781" y="1073144"/>
            <a:ext cx="3019200" cy="945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Which is the </a:t>
            </a:r>
            <a:r>
              <a:rPr lang="en"/>
              <a:t>graph </a:t>
            </a:r>
            <a:r>
              <a:rPr lang="en"/>
              <a:t>of </a:t>
            </a:r>
            <a:r>
              <a:rPr i="1" lang="en">
                <a:latin typeface="Times New Roman"/>
                <a:ea typeface="Times New Roman"/>
                <a:cs typeface="Times New Roman"/>
                <a:sym typeface="Times New Roman"/>
              </a:rPr>
              <a:t>y</a:t>
            </a:r>
            <a:r>
              <a:rPr lang="en"/>
              <a:t> = 2 𑁦 3</a:t>
            </a:r>
            <a:r>
              <a:rPr baseline="30000" i="1" lang="en">
                <a:latin typeface="Times New Roman"/>
                <a:ea typeface="Times New Roman"/>
                <a:cs typeface="Times New Roman"/>
                <a:sym typeface="Times New Roman"/>
              </a:rPr>
              <a:t>x</a:t>
            </a:r>
            <a:r>
              <a:rPr lang="en"/>
              <a:t>?</a:t>
            </a:r>
            <a:endParaRPr/>
          </a:p>
        </p:txBody>
      </p:sp>
      <p:sp>
        <p:nvSpPr>
          <p:cNvPr id="313" name="Google Shape;313;p38"/>
          <p:cNvSpPr txBox="1"/>
          <p:nvPr>
            <p:ph idx="12" type="sldNum"/>
          </p:nvPr>
        </p:nvSpPr>
        <p:spPr>
          <a:xfrm>
            <a:off x="8512599" y="473901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4" name="Google Shape;314;p38"/>
          <p:cNvSpPr txBox="1"/>
          <p:nvPr>
            <p:ph idx="2" type="sldNum"/>
          </p:nvPr>
        </p:nvSpPr>
        <p:spPr>
          <a:xfrm>
            <a:off x="311700" y="4739024"/>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5.4.4 Graphing Exponential Expressions</a:t>
            </a:r>
            <a:endParaRPr/>
          </a:p>
        </p:txBody>
      </p:sp>
      <p:sp>
        <p:nvSpPr>
          <p:cNvPr descr="An arrow icon reads &quot;Let's review!&quot; and links to a slide that reviews the content that was assessed in the self check question. " id="315" name="Google Shape;315;p38" title="Review icon">
            <a:hlinkClick action="ppaction://hlinkshowjump?jump=nextslide"/>
          </p:cNvPr>
          <p:cNvSpPr/>
          <p:nvPr/>
        </p:nvSpPr>
        <p:spPr>
          <a:xfrm>
            <a:off x="311700" y="428525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GRAPH OF AN EXPONENTIAL FUNCTION WITH y-intercept OF 1 AND PASSING THROUGH THE POINT (1, 6)." id="316" name="Google Shape;316;p38"/>
          <p:cNvPicPr preferRelativeResize="0"/>
          <p:nvPr/>
        </p:nvPicPr>
        <p:blipFill>
          <a:blip r:embed="rId4">
            <a:alphaModFix/>
          </a:blip>
          <a:stretch>
            <a:fillRect/>
          </a:stretch>
        </p:blipFill>
        <p:spPr>
          <a:xfrm>
            <a:off x="3557835" y="105578"/>
            <a:ext cx="2332925" cy="2372751"/>
          </a:xfrm>
          <a:prstGeom prst="rect">
            <a:avLst/>
          </a:prstGeom>
          <a:noFill/>
          <a:ln cap="flat" cmpd="sng" w="9525">
            <a:solidFill>
              <a:schemeClr val="dk1"/>
            </a:solidFill>
            <a:prstDash val="solid"/>
            <a:round/>
            <a:headEnd len="sm" w="sm" type="none"/>
            <a:tailEnd len="sm" w="sm" type="none"/>
          </a:ln>
        </p:spPr>
      </p:pic>
      <p:pic>
        <p:nvPicPr>
          <p:cNvPr descr="GRAPH OF A LINE PASSING THROUGH THE POINTS (0, 0) AND (1, 6)." id="317" name="Google Shape;317;p38"/>
          <p:cNvPicPr preferRelativeResize="0"/>
          <p:nvPr/>
        </p:nvPicPr>
        <p:blipFill>
          <a:blip r:embed="rId5">
            <a:alphaModFix/>
          </a:blip>
          <a:stretch>
            <a:fillRect/>
          </a:stretch>
        </p:blipFill>
        <p:spPr>
          <a:xfrm>
            <a:off x="6272498" y="105576"/>
            <a:ext cx="2299108" cy="2372750"/>
          </a:xfrm>
          <a:prstGeom prst="rect">
            <a:avLst/>
          </a:prstGeom>
          <a:noFill/>
          <a:ln cap="flat" cmpd="sng" w="9525">
            <a:solidFill>
              <a:schemeClr val="dk1"/>
            </a:solidFill>
            <a:prstDash val="solid"/>
            <a:round/>
            <a:headEnd len="sm" w="sm" type="none"/>
            <a:tailEnd len="sm" w="sm" type="none"/>
          </a:ln>
        </p:spPr>
      </p:pic>
      <p:pic>
        <p:nvPicPr>
          <p:cNvPr descr="GRAPH OF A LINE WITH y-intercept OF 2 AND PASSING THROUGH THE POINT (1, 6)." id="318" name="Google Shape;318;p38"/>
          <p:cNvPicPr preferRelativeResize="0"/>
          <p:nvPr/>
        </p:nvPicPr>
        <p:blipFill>
          <a:blip r:embed="rId6">
            <a:alphaModFix/>
          </a:blip>
          <a:stretch>
            <a:fillRect/>
          </a:stretch>
        </p:blipFill>
        <p:spPr>
          <a:xfrm>
            <a:off x="3557825" y="2629059"/>
            <a:ext cx="2332924" cy="2414787"/>
          </a:xfrm>
          <a:prstGeom prst="rect">
            <a:avLst/>
          </a:prstGeom>
          <a:noFill/>
          <a:ln cap="flat" cmpd="sng" w="9525">
            <a:solidFill>
              <a:schemeClr val="dk1"/>
            </a:solidFill>
            <a:prstDash val="solid"/>
            <a:round/>
            <a:headEnd len="sm" w="sm" type="none"/>
            <a:tailEnd len="sm" w="sm" type="none"/>
          </a:ln>
        </p:spPr>
      </p:pic>
      <p:pic>
        <p:nvPicPr>
          <p:cNvPr descr="GRAPH OF AN EXPONENTIAL FUNCTION WITH y-intercept OF 2 AND PASSING THROUGH THE POINT (1, 6)." id="319" name="Google Shape;319;p38"/>
          <p:cNvPicPr preferRelativeResize="0"/>
          <p:nvPr/>
        </p:nvPicPr>
        <p:blipFill>
          <a:blip r:embed="rId7">
            <a:alphaModFix/>
          </a:blip>
          <a:stretch>
            <a:fillRect/>
          </a:stretch>
        </p:blipFill>
        <p:spPr>
          <a:xfrm>
            <a:off x="6255588" y="2640935"/>
            <a:ext cx="2332925" cy="2374452"/>
          </a:xfrm>
          <a:prstGeom prst="rect">
            <a:avLst/>
          </a:prstGeom>
          <a:noFill/>
          <a:ln cap="flat" cmpd="sng" w="9525">
            <a:solidFill>
              <a:schemeClr val="dk1"/>
            </a:solidFill>
            <a:prstDash val="solid"/>
            <a:round/>
            <a:headEnd len="sm" w="sm" type="none"/>
            <a:tailEnd len="sm" w="sm" type="none"/>
          </a:ln>
        </p:spPr>
      </p:pic>
      <p:sp>
        <p:nvSpPr>
          <p:cNvPr descr="Label for graph 1" id="320" name="Google Shape;320;p38"/>
          <p:cNvSpPr txBox="1"/>
          <p:nvPr/>
        </p:nvSpPr>
        <p:spPr>
          <a:xfrm>
            <a:off x="3125660" y="105575"/>
            <a:ext cx="1124400" cy="4440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000000"/>
                </a:solidFill>
                <a:latin typeface="Noto Sans"/>
                <a:ea typeface="Noto Sans"/>
                <a:cs typeface="Noto Sans"/>
                <a:sym typeface="Noto Sans"/>
              </a:rPr>
              <a:t>Graph </a:t>
            </a:r>
            <a:r>
              <a:rPr lang="en" sz="1600">
                <a:latin typeface="Noto Sans"/>
                <a:ea typeface="Noto Sans"/>
                <a:cs typeface="Noto Sans"/>
                <a:sym typeface="Noto Sans"/>
              </a:rPr>
              <a:t>a.</a:t>
            </a:r>
            <a:endParaRPr sz="1600">
              <a:solidFill>
                <a:srgbClr val="000000"/>
              </a:solidFill>
              <a:latin typeface="Noto Sans"/>
              <a:ea typeface="Noto Sans"/>
              <a:cs typeface="Noto Sans"/>
              <a:sym typeface="Noto Sans"/>
            </a:endParaRPr>
          </a:p>
        </p:txBody>
      </p:sp>
      <p:sp>
        <p:nvSpPr>
          <p:cNvPr descr="Label for graph 1" id="321" name="Google Shape;321;p38"/>
          <p:cNvSpPr txBox="1"/>
          <p:nvPr/>
        </p:nvSpPr>
        <p:spPr>
          <a:xfrm>
            <a:off x="5979548" y="105575"/>
            <a:ext cx="1124400" cy="4440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000000"/>
                </a:solidFill>
                <a:latin typeface="Noto Sans"/>
                <a:ea typeface="Noto Sans"/>
                <a:cs typeface="Noto Sans"/>
                <a:sym typeface="Noto Sans"/>
              </a:rPr>
              <a:t>Graph </a:t>
            </a:r>
            <a:r>
              <a:rPr lang="en" sz="1600">
                <a:latin typeface="Noto Sans"/>
                <a:ea typeface="Noto Sans"/>
                <a:cs typeface="Noto Sans"/>
                <a:sym typeface="Noto Sans"/>
              </a:rPr>
              <a:t>b.</a:t>
            </a:r>
            <a:endParaRPr sz="1600">
              <a:solidFill>
                <a:srgbClr val="000000"/>
              </a:solidFill>
              <a:latin typeface="Noto Sans"/>
              <a:ea typeface="Noto Sans"/>
              <a:cs typeface="Noto Sans"/>
              <a:sym typeface="Noto Sans"/>
            </a:endParaRPr>
          </a:p>
        </p:txBody>
      </p:sp>
      <p:sp>
        <p:nvSpPr>
          <p:cNvPr descr="Label for graph 1" id="322" name="Google Shape;322;p38"/>
          <p:cNvSpPr txBox="1"/>
          <p:nvPr/>
        </p:nvSpPr>
        <p:spPr>
          <a:xfrm>
            <a:off x="3164985" y="2629071"/>
            <a:ext cx="1124400" cy="4440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000000"/>
                </a:solidFill>
                <a:latin typeface="Noto Sans"/>
                <a:ea typeface="Noto Sans"/>
                <a:cs typeface="Noto Sans"/>
                <a:sym typeface="Noto Sans"/>
              </a:rPr>
              <a:t>Graph </a:t>
            </a:r>
            <a:r>
              <a:rPr lang="en" sz="1600">
                <a:latin typeface="Noto Sans"/>
                <a:ea typeface="Noto Sans"/>
                <a:cs typeface="Noto Sans"/>
                <a:sym typeface="Noto Sans"/>
              </a:rPr>
              <a:t>c</a:t>
            </a:r>
            <a:r>
              <a:rPr lang="en" sz="1600">
                <a:latin typeface="Noto Sans"/>
                <a:ea typeface="Noto Sans"/>
                <a:cs typeface="Noto Sans"/>
                <a:sym typeface="Noto Sans"/>
              </a:rPr>
              <a:t>.</a:t>
            </a:r>
            <a:endParaRPr sz="1600">
              <a:solidFill>
                <a:srgbClr val="000000"/>
              </a:solidFill>
              <a:latin typeface="Noto Sans"/>
              <a:ea typeface="Noto Sans"/>
              <a:cs typeface="Noto Sans"/>
              <a:sym typeface="Noto Sans"/>
            </a:endParaRPr>
          </a:p>
        </p:txBody>
      </p:sp>
      <p:sp>
        <p:nvSpPr>
          <p:cNvPr descr="Label for graph 1" id="323" name="Google Shape;323;p38"/>
          <p:cNvSpPr txBox="1"/>
          <p:nvPr/>
        </p:nvSpPr>
        <p:spPr>
          <a:xfrm>
            <a:off x="6018873" y="2629071"/>
            <a:ext cx="1124400" cy="4440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000000"/>
                </a:solidFill>
                <a:latin typeface="Noto Sans"/>
                <a:ea typeface="Noto Sans"/>
                <a:cs typeface="Noto Sans"/>
                <a:sym typeface="Noto Sans"/>
              </a:rPr>
              <a:t>Graph </a:t>
            </a:r>
            <a:r>
              <a:rPr lang="en" sz="1600">
                <a:latin typeface="Noto Sans"/>
                <a:ea typeface="Noto Sans"/>
                <a:cs typeface="Noto Sans"/>
                <a:sym typeface="Noto Sans"/>
              </a:rPr>
              <a:t>d</a:t>
            </a:r>
            <a:r>
              <a:rPr lang="en" sz="1600">
                <a:latin typeface="Noto Sans"/>
                <a:ea typeface="Noto Sans"/>
                <a:cs typeface="Noto Sans"/>
                <a:sym typeface="Noto Sans"/>
              </a:rPr>
              <a:t>.</a:t>
            </a:r>
            <a:endParaRPr sz="1600">
              <a:solidFill>
                <a:srgbClr val="000000"/>
              </a:solidFill>
              <a:latin typeface="Noto Sans"/>
              <a:ea typeface="Noto Sans"/>
              <a:cs typeface="Noto Sans"/>
              <a:sym typeface="Noto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27" name="Shape 327"/>
        <p:cNvGrpSpPr/>
        <p:nvPr/>
      </p:nvGrpSpPr>
      <p:grpSpPr>
        <a:xfrm>
          <a:off x="0" y="0"/>
          <a:ext cx="0" cy="0"/>
          <a:chOff x="0" y="0"/>
          <a:chExt cx="0" cy="0"/>
        </a:xfrm>
      </p:grpSpPr>
      <p:pic>
        <p:nvPicPr>
          <p:cNvPr descr="Icon indicating the slide contains a additional resources for students who struggled with the check for understanding (self check) question" id="328" name="Google Shape;328;p39"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29" name="Google Shape;329;p39"/>
          <p:cNvSpPr txBox="1"/>
          <p:nvPr>
            <p:ph type="title"/>
          </p:nvPr>
        </p:nvSpPr>
        <p:spPr>
          <a:xfrm>
            <a:off x="311700" y="137160"/>
            <a:ext cx="4641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330" name="Google Shape;330;p39"/>
          <p:cNvSpPr txBox="1"/>
          <p:nvPr>
            <p:ph idx="1" type="body"/>
          </p:nvPr>
        </p:nvSpPr>
        <p:spPr>
          <a:xfrm>
            <a:off x="311700" y="959075"/>
            <a:ext cx="4641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4"/>
              </a:rPr>
              <a:t>Graph</a:t>
            </a:r>
            <a:r>
              <a:rPr lang="en"/>
              <a:t> </a:t>
            </a:r>
            <a:r>
              <a:rPr i="1" lang="en">
                <a:latin typeface="Times New Roman"/>
                <a:ea typeface="Times New Roman"/>
                <a:cs typeface="Times New Roman"/>
                <a:sym typeface="Times New Roman"/>
              </a:rPr>
              <a:t>y</a:t>
            </a:r>
            <a:r>
              <a:rPr lang="en"/>
              <a:t> = 4</a:t>
            </a:r>
            <a:r>
              <a:rPr baseline="30000" i="1" lang="en">
                <a:latin typeface="Times New Roman"/>
                <a:ea typeface="Times New Roman"/>
                <a:cs typeface="Times New Roman"/>
                <a:sym typeface="Times New Roman"/>
              </a:rPr>
              <a:t>x</a:t>
            </a:r>
            <a:r>
              <a:rPr lang="en"/>
              <a:t> then identify the following key characteristics:</a:t>
            </a:r>
            <a:endParaRPr/>
          </a:p>
          <a:p>
            <a:pPr indent="0" lvl="0" marL="457200" rtl="0" algn="l">
              <a:spcBef>
                <a:spcPts val="1200"/>
              </a:spcBef>
              <a:spcAft>
                <a:spcPts val="0"/>
              </a:spcAft>
              <a:buNone/>
            </a:pPr>
            <a:r>
              <a:rPr i="1" lang="en">
                <a:latin typeface="Times New Roman"/>
                <a:ea typeface="Times New Roman"/>
                <a:cs typeface="Times New Roman"/>
                <a:sym typeface="Times New Roman"/>
              </a:rPr>
              <a:t>x</a:t>
            </a:r>
            <a:r>
              <a:rPr lang="en"/>
              <a:t>-intercept</a:t>
            </a:r>
            <a:endParaRPr/>
          </a:p>
          <a:p>
            <a:pPr indent="0" lvl="0" marL="457200" rtl="0" algn="l">
              <a:spcBef>
                <a:spcPts val="1200"/>
              </a:spcBef>
              <a:spcAft>
                <a:spcPts val="0"/>
              </a:spcAft>
              <a:buNone/>
            </a:pPr>
            <a:r>
              <a:rPr i="1" lang="en">
                <a:latin typeface="Times New Roman"/>
                <a:ea typeface="Times New Roman"/>
                <a:cs typeface="Times New Roman"/>
                <a:sym typeface="Times New Roman"/>
              </a:rPr>
              <a:t>y</a:t>
            </a:r>
            <a:r>
              <a:rPr lang="en"/>
              <a:t>-intercept</a:t>
            </a:r>
            <a:endParaRPr/>
          </a:p>
          <a:p>
            <a:pPr indent="0" lvl="0" marL="457200" rtl="0" algn="l">
              <a:spcBef>
                <a:spcPts val="1200"/>
              </a:spcBef>
              <a:spcAft>
                <a:spcPts val="0"/>
              </a:spcAft>
              <a:buNone/>
            </a:pPr>
            <a:r>
              <a:rPr lang="en"/>
              <a:t>Asymptote</a:t>
            </a:r>
            <a:endParaRPr/>
          </a:p>
          <a:p>
            <a:pPr indent="0" lvl="0" marL="457200" rtl="0" algn="l">
              <a:spcBef>
                <a:spcPts val="1200"/>
              </a:spcBef>
              <a:spcAft>
                <a:spcPts val="0"/>
              </a:spcAft>
              <a:buNone/>
            </a:pPr>
            <a:r>
              <a:rPr lang="en"/>
              <a:t>Domain</a:t>
            </a:r>
            <a:endParaRPr/>
          </a:p>
          <a:p>
            <a:pPr indent="0" lvl="0" marL="457200" rtl="0" algn="l">
              <a:spcBef>
                <a:spcPts val="1200"/>
              </a:spcBef>
              <a:spcAft>
                <a:spcPts val="1200"/>
              </a:spcAft>
              <a:buNone/>
            </a:pPr>
            <a:r>
              <a:rPr lang="en"/>
              <a:t>Range </a:t>
            </a:r>
            <a:endParaRPr/>
          </a:p>
        </p:txBody>
      </p:sp>
      <p:sp>
        <p:nvSpPr>
          <p:cNvPr id="331" name="Google Shape;331;p39"/>
          <p:cNvSpPr txBox="1"/>
          <p:nvPr>
            <p:ph idx="12" type="sldNum"/>
          </p:nvPr>
        </p:nvSpPr>
        <p:spPr>
          <a:xfrm>
            <a:off x="8283608" y="476275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2" name="Google Shape;332;p39"/>
          <p:cNvSpPr txBox="1"/>
          <p:nvPr>
            <p:ph idx="2" type="sldNum"/>
          </p:nvPr>
        </p:nvSpPr>
        <p:spPr>
          <a:xfrm>
            <a:off x="311700" y="476276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5.4.4 Graphing Exponential Expressions</a:t>
            </a:r>
            <a:r>
              <a:rPr lang="en"/>
              <a:t> - Additional Resources</a:t>
            </a:r>
            <a:endParaRPr/>
          </a:p>
        </p:txBody>
      </p:sp>
      <p:graphicFrame>
        <p:nvGraphicFramePr>
          <p:cNvPr id="333" name="Google Shape;333;p39"/>
          <p:cNvGraphicFramePr/>
          <p:nvPr/>
        </p:nvGraphicFramePr>
        <p:xfrm>
          <a:off x="5398038" y="751126"/>
          <a:ext cx="3000000" cy="3000000"/>
        </p:xfrm>
        <a:graphic>
          <a:graphicData uri="http://schemas.openxmlformats.org/drawingml/2006/table">
            <a:tbl>
              <a:tblPr>
                <a:noFill/>
                <a:tableStyleId>{2DA40F29-7ADE-4830-B6CF-1E17AFA415D4}</a:tableStyleId>
              </a:tblPr>
              <a:tblGrid>
                <a:gridCol w="1769975"/>
                <a:gridCol w="1769975"/>
              </a:tblGrid>
              <a:tr h="428625">
                <a:tc gridSpan="2">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Properties of the graph of </a:t>
                      </a:r>
                      <a:br>
                        <a:rPr b="1" lang="en" sz="1600">
                          <a:solidFill>
                            <a:srgbClr val="FFFFFF"/>
                          </a:solidFill>
                          <a:latin typeface="Noto Sans"/>
                          <a:ea typeface="Noto Sans"/>
                          <a:cs typeface="Noto Sans"/>
                          <a:sym typeface="Noto Sans"/>
                        </a:rPr>
                      </a:br>
                      <a:r>
                        <a:rPr b="1" i="1" lang="en" sz="1600">
                          <a:solidFill>
                            <a:srgbClr val="FFFFFF"/>
                          </a:solidFill>
                          <a:latin typeface="Times New Roman"/>
                          <a:ea typeface="Times New Roman"/>
                          <a:cs typeface="Times New Roman"/>
                          <a:sym typeface="Times New Roman"/>
                        </a:rPr>
                        <a:t>f</a:t>
                      </a:r>
                      <a:r>
                        <a:rPr b="1" lang="en" sz="1600">
                          <a:solidFill>
                            <a:srgbClr val="FFFFFF"/>
                          </a:solidFill>
                          <a:latin typeface="Noto Sans"/>
                          <a:ea typeface="Noto Sans"/>
                          <a:cs typeface="Noto Sans"/>
                          <a:sym typeface="Noto Sans"/>
                        </a:rPr>
                        <a:t>(</a:t>
                      </a:r>
                      <a:r>
                        <a:rPr b="1" i="1" lang="en" sz="1600">
                          <a:solidFill>
                            <a:srgbClr val="FFFFFF"/>
                          </a:solidFill>
                          <a:latin typeface="Times New Roman"/>
                          <a:ea typeface="Times New Roman"/>
                          <a:cs typeface="Times New Roman"/>
                          <a:sym typeface="Times New Roman"/>
                        </a:rPr>
                        <a:t>x</a:t>
                      </a:r>
                      <a:r>
                        <a:rPr b="1" lang="en" sz="1600">
                          <a:solidFill>
                            <a:srgbClr val="FFFFFF"/>
                          </a:solidFill>
                          <a:latin typeface="Noto Sans"/>
                          <a:ea typeface="Noto Sans"/>
                          <a:cs typeface="Noto Sans"/>
                          <a:sym typeface="Noto Sans"/>
                        </a:rPr>
                        <a:t>) = </a:t>
                      </a:r>
                      <a:r>
                        <a:rPr b="1" i="1" lang="en" sz="1600">
                          <a:solidFill>
                            <a:srgbClr val="FFFFFF"/>
                          </a:solidFill>
                          <a:latin typeface="Times New Roman"/>
                          <a:ea typeface="Times New Roman"/>
                          <a:cs typeface="Times New Roman"/>
                          <a:sym typeface="Times New Roman"/>
                        </a:rPr>
                        <a:t>a</a:t>
                      </a:r>
                      <a:r>
                        <a:rPr b="1" baseline="30000" i="1" lang="en" sz="1600">
                          <a:solidFill>
                            <a:srgbClr val="FFFFFF"/>
                          </a:solidFill>
                          <a:latin typeface="Times New Roman"/>
                          <a:ea typeface="Times New Roman"/>
                          <a:cs typeface="Times New Roman"/>
                          <a:sym typeface="Times New Roman"/>
                        </a:rPr>
                        <a:t>x</a:t>
                      </a:r>
                      <a:r>
                        <a:rPr b="1" lang="en" sz="1600">
                          <a:solidFill>
                            <a:srgbClr val="FFFFFF"/>
                          </a:solidFill>
                          <a:latin typeface="Noto Sans"/>
                          <a:ea typeface="Noto Sans"/>
                          <a:cs typeface="Noto Sans"/>
                          <a:sym typeface="Noto Sans"/>
                        </a:rPr>
                        <a:t> when </a:t>
                      </a:r>
                      <a:r>
                        <a:rPr b="1" i="1" lang="en" sz="1600">
                          <a:solidFill>
                            <a:srgbClr val="FFFFFF"/>
                          </a:solidFill>
                          <a:latin typeface="Times New Roman"/>
                          <a:ea typeface="Times New Roman"/>
                          <a:cs typeface="Times New Roman"/>
                          <a:sym typeface="Times New Roman"/>
                        </a:rPr>
                        <a:t>a</a:t>
                      </a:r>
                      <a:r>
                        <a:rPr b="1" lang="en" sz="1600">
                          <a:solidFill>
                            <a:srgbClr val="FFFFFF"/>
                          </a:solidFill>
                          <a:latin typeface="Noto Sans"/>
                          <a:ea typeface="Noto Sans"/>
                          <a:cs typeface="Noto Sans"/>
                          <a:sym typeface="Noto Sans"/>
                        </a:rPr>
                        <a:t> &gt; 1</a:t>
                      </a:r>
                      <a:endParaRPr b="1" sz="1600">
                        <a:solidFill>
                          <a:srgbClr val="FFFFFF"/>
                        </a:solidFill>
                        <a:latin typeface="Noto Sans"/>
                        <a:ea typeface="Noto Sans"/>
                        <a:cs typeface="Noto Sans"/>
                        <a:sym typeface="Noto Sans"/>
                      </a:endParaRPr>
                    </a:p>
                  </a:txBody>
                  <a:tcPr marT="91425" marB="91425" marR="91425" marL="91425" anchor="ctr">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28575">
                      <a:solidFill>
                        <a:srgbClr val="9E9E9E"/>
                      </a:solidFill>
                      <a:prstDash val="solid"/>
                      <a:round/>
                      <a:headEnd len="sm" w="sm" type="none"/>
                      <a:tailEnd len="sm" w="sm" type="none"/>
                    </a:lnB>
                    <a:solidFill>
                      <a:srgbClr val="005047"/>
                    </a:solidFill>
                  </a:tcPr>
                </a:tc>
                <a:tc hMerge="1"/>
              </a:tr>
              <a:tr h="384800">
                <a:tc>
                  <a:txBody>
                    <a:bodyPr/>
                    <a:lstStyle/>
                    <a:p>
                      <a:pPr indent="0" lvl="0" marL="0" rtl="0" algn="ctr">
                        <a:spcBef>
                          <a:spcPts val="0"/>
                        </a:spcBef>
                        <a:spcAft>
                          <a:spcPts val="0"/>
                        </a:spcAft>
                        <a:buNone/>
                      </a:pPr>
                      <a:r>
                        <a:rPr lang="en" sz="2000">
                          <a:latin typeface="Noto Sans"/>
                          <a:ea typeface="Noto Sans"/>
                          <a:cs typeface="Noto Sans"/>
                          <a:sym typeface="Noto Sans"/>
                        </a:rPr>
                        <a:t>Domain</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a:t>
                      </a:r>
                      <a:r>
                        <a:rPr lang="en" sz="2000">
                          <a:solidFill>
                            <a:schemeClr val="dk1"/>
                          </a:solidFill>
                          <a:latin typeface="Noto Sans"/>
                          <a:ea typeface="Noto Sans"/>
                          <a:cs typeface="Noto Sans"/>
                          <a:sym typeface="Noto Sans"/>
                        </a:rPr>
                        <a:t>– ∞, ∞</a:t>
                      </a:r>
                      <a:r>
                        <a:rPr lang="en" sz="2000">
                          <a:latin typeface="Noto Sans"/>
                          <a:ea typeface="Noto Sans"/>
                          <a:cs typeface="Noto Sans"/>
                          <a:sym typeface="Noto Sans"/>
                        </a:rPr>
                        <a:t>)</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41525">
                <a:tc>
                  <a:txBody>
                    <a:bodyPr/>
                    <a:lstStyle/>
                    <a:p>
                      <a:pPr indent="0" lvl="0" marL="0" rtl="0" algn="ctr">
                        <a:spcBef>
                          <a:spcPts val="0"/>
                        </a:spcBef>
                        <a:spcAft>
                          <a:spcPts val="0"/>
                        </a:spcAft>
                        <a:buNone/>
                      </a:pPr>
                      <a:r>
                        <a:rPr lang="en" sz="2000">
                          <a:latin typeface="Noto Sans"/>
                          <a:ea typeface="Noto Sans"/>
                          <a:cs typeface="Noto Sans"/>
                          <a:sym typeface="Noto Sans"/>
                        </a:rPr>
                        <a:t>Range</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(0, ∞)</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70750">
                <a:tc>
                  <a:txBody>
                    <a:bodyPr/>
                    <a:lstStyle/>
                    <a:p>
                      <a:pPr indent="0" lvl="0" marL="0" rtl="0" algn="ctr">
                        <a:spcBef>
                          <a:spcPts val="0"/>
                        </a:spcBef>
                        <a:spcAft>
                          <a:spcPts val="0"/>
                        </a:spcAft>
                        <a:buNone/>
                      </a:pPr>
                      <a:r>
                        <a:rPr i="1" lang="en" sz="2000">
                          <a:latin typeface="Times New Roman"/>
                          <a:ea typeface="Times New Roman"/>
                          <a:cs typeface="Times New Roman"/>
                          <a:sym typeface="Times New Roman"/>
                        </a:rPr>
                        <a:t>x</a:t>
                      </a:r>
                      <a:r>
                        <a:rPr lang="en" sz="2000">
                          <a:latin typeface="Noto Sans"/>
                          <a:ea typeface="Noto Sans"/>
                          <a:cs typeface="Noto Sans"/>
                          <a:sym typeface="Noto Sans"/>
                        </a:rPr>
                        <a:t>-intercept</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none</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70750">
                <a:tc>
                  <a:txBody>
                    <a:bodyPr/>
                    <a:lstStyle/>
                    <a:p>
                      <a:pPr indent="0" lvl="0" marL="0" rtl="0" algn="ctr">
                        <a:spcBef>
                          <a:spcPts val="0"/>
                        </a:spcBef>
                        <a:spcAft>
                          <a:spcPts val="0"/>
                        </a:spcAft>
                        <a:buNone/>
                      </a:pPr>
                      <a:r>
                        <a:rPr i="1" lang="en" sz="2000">
                          <a:latin typeface="Times New Roman"/>
                          <a:ea typeface="Times New Roman"/>
                          <a:cs typeface="Times New Roman"/>
                          <a:sym typeface="Times New Roman"/>
                        </a:rPr>
                        <a:t>y</a:t>
                      </a:r>
                      <a:r>
                        <a:rPr lang="en" sz="2000">
                          <a:latin typeface="Noto Sans"/>
                          <a:ea typeface="Noto Sans"/>
                          <a:cs typeface="Noto Sans"/>
                          <a:sym typeface="Noto Sans"/>
                        </a:rPr>
                        <a:t>-intercept</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(0, 1)</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70750">
                <a:tc>
                  <a:txBody>
                    <a:bodyPr/>
                    <a:lstStyle/>
                    <a:p>
                      <a:pPr indent="0" lvl="0" marL="0" rtl="0" algn="ctr">
                        <a:spcBef>
                          <a:spcPts val="0"/>
                        </a:spcBef>
                        <a:spcAft>
                          <a:spcPts val="0"/>
                        </a:spcAft>
                        <a:buNone/>
                      </a:pPr>
                      <a:r>
                        <a:rPr lang="en" sz="2000">
                          <a:latin typeface="Noto Sans"/>
                          <a:ea typeface="Noto Sans"/>
                          <a:cs typeface="Noto Sans"/>
                          <a:sym typeface="Noto Sans"/>
                        </a:rPr>
                        <a:t>asymptote</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i="1" lang="en" sz="2000">
                          <a:latin typeface="Times New Roman"/>
                          <a:ea typeface="Times New Roman"/>
                          <a:cs typeface="Times New Roman"/>
                          <a:sym typeface="Times New Roman"/>
                        </a:rPr>
                        <a:t>y</a:t>
                      </a:r>
                      <a:r>
                        <a:rPr lang="en" sz="2000">
                          <a:latin typeface="Noto Sans"/>
                          <a:ea typeface="Noto Sans"/>
                          <a:cs typeface="Noto Sans"/>
                          <a:sym typeface="Noto Sans"/>
                        </a:rPr>
                        <a:t> = 0</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70750">
                <a:tc>
                  <a:txBody>
                    <a:bodyPr/>
                    <a:lstStyle/>
                    <a:p>
                      <a:pPr indent="0" lvl="0" marL="0" rtl="0" algn="ctr">
                        <a:spcBef>
                          <a:spcPts val="0"/>
                        </a:spcBef>
                        <a:spcAft>
                          <a:spcPts val="0"/>
                        </a:spcAft>
                        <a:buNone/>
                      </a:pPr>
                      <a:r>
                        <a:rPr lang="en" sz="2000">
                          <a:latin typeface="Noto Sans"/>
                          <a:ea typeface="Noto Sans"/>
                          <a:cs typeface="Noto Sans"/>
                          <a:sym typeface="Noto Sans"/>
                        </a:rPr>
                        <a:t>contains</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(1, </a:t>
                      </a:r>
                      <a:r>
                        <a:rPr i="1" lang="en" sz="2000">
                          <a:solidFill>
                            <a:schemeClr val="dk1"/>
                          </a:solidFill>
                          <a:latin typeface="Times New Roman"/>
                          <a:ea typeface="Times New Roman"/>
                          <a:cs typeface="Times New Roman"/>
                          <a:sym typeface="Times New Roman"/>
                        </a:rPr>
                        <a:t>a</a:t>
                      </a:r>
                      <a:r>
                        <a:rPr lang="en" sz="2000">
                          <a:latin typeface="Noto Sans"/>
                          <a:ea typeface="Noto Sans"/>
                          <a:cs typeface="Noto Sans"/>
                          <a:sym typeface="Noto Sans"/>
                        </a:rPr>
                        <a:t>) and </a:t>
                      </a:r>
                      <a:br>
                        <a:rPr lang="en" sz="2000">
                          <a:latin typeface="Noto Sans"/>
                          <a:ea typeface="Noto Sans"/>
                          <a:cs typeface="Noto Sans"/>
                          <a:sym typeface="Noto Sans"/>
                        </a:rPr>
                      </a:br>
                      <a:r>
                        <a:rPr lang="en" sz="2000">
                          <a:latin typeface="Noto Sans"/>
                          <a:ea typeface="Noto Sans"/>
                          <a:cs typeface="Noto Sans"/>
                          <a:sym typeface="Noto Sans"/>
                        </a:rPr>
                        <a:t>(</a:t>
                      </a:r>
                      <a:r>
                        <a:rPr lang="en" sz="2000">
                          <a:solidFill>
                            <a:schemeClr val="dk1"/>
                          </a:solidFill>
                          <a:latin typeface="Noto Sans"/>
                          <a:ea typeface="Noto Sans"/>
                          <a:cs typeface="Noto Sans"/>
                          <a:sym typeface="Noto Sans"/>
                        </a:rPr>
                        <a:t>–1, ¹/</a:t>
                      </a:r>
                      <a:r>
                        <a:rPr i="1" lang="en" sz="2000">
                          <a:solidFill>
                            <a:schemeClr val="dk1"/>
                          </a:solidFill>
                          <a:latin typeface="Times New Roman"/>
                          <a:ea typeface="Times New Roman"/>
                          <a:cs typeface="Times New Roman"/>
                          <a:sym typeface="Times New Roman"/>
                        </a:rPr>
                        <a:t>a</a:t>
                      </a:r>
                      <a:r>
                        <a:rPr lang="en" sz="2000">
                          <a:solidFill>
                            <a:schemeClr val="dk1"/>
                          </a:solidFill>
                          <a:latin typeface="Noto Sans"/>
                          <a:ea typeface="Noto Sans"/>
                          <a:cs typeface="Noto Sans"/>
                          <a:sym typeface="Noto Sans"/>
                        </a:rPr>
                        <a:t>)</a:t>
                      </a:r>
                      <a:endParaRPr sz="2000">
                        <a:latin typeface="Noto Sans"/>
                        <a:ea typeface="Noto Sans"/>
                        <a:cs typeface="Noto Sans"/>
                        <a:sym typeface="Noto Sans"/>
                      </a:endParaRPr>
                    </a:p>
                  </a:txBody>
                  <a:tcPr marT="91425" marB="91425" marR="91425" marL="91425" anchor="ctr">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7" name="Shape 337"/>
        <p:cNvGrpSpPr/>
        <p:nvPr/>
      </p:nvGrpSpPr>
      <p:grpSpPr>
        <a:xfrm>
          <a:off x="0" y="0"/>
          <a:ext cx="0" cy="0"/>
          <a:chOff x="0" y="0"/>
          <a:chExt cx="0" cy="0"/>
        </a:xfrm>
      </p:grpSpPr>
      <p:sp>
        <p:nvSpPr>
          <p:cNvPr id="338" name="Google Shape;338;p40"/>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t>
            </a:r>
            <a:r>
              <a:rPr lang="en"/>
              <a:t>C</a:t>
            </a:r>
            <a:r>
              <a:rPr b="0" lang="en" sz="1400">
                <a:solidFill>
                  <a:srgbClr val="666666"/>
                </a:solidFill>
              </a:rPr>
              <a:t> | Video</a:t>
            </a:r>
            <a:endParaRPr/>
          </a:p>
        </p:txBody>
      </p:sp>
      <p:sp>
        <p:nvSpPr>
          <p:cNvPr id="339" name="Google Shape;339;p40"/>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Graphing Exponential Functions</a:t>
            </a:r>
            <a:r>
              <a:rPr lang="en"/>
              <a:t> </a:t>
            </a:r>
            <a:endParaRPr/>
          </a:p>
        </p:txBody>
      </p:sp>
      <p:sp>
        <p:nvSpPr>
          <p:cNvPr id="340" name="Google Shape;340;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1" name="Google Shape;341;p40"/>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5.4.4 Exponential Change: The Growth Factor</a:t>
            </a:r>
            <a:endParaRPr/>
          </a:p>
        </p:txBody>
      </p:sp>
      <p:pic>
        <p:nvPicPr>
          <p:cNvPr descr="Students create a table of values to repesent a real-world scenario that is graphed. The data portrays population growth as an exponential function." id="342" name="Google Shape;342;p40" title="Graphing Exponential Functions">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1000"/>
                                        <p:tgtEl>
                                          <p:spTgt spid="3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Step: Cool Down</a:t>
            </a:r>
            <a:endParaRPr/>
          </a:p>
        </p:txBody>
      </p:sp>
      <p:pic>
        <p:nvPicPr>
          <p:cNvPr descr="Map consisting of seven rectangles connected by dotted lines conveying the progression of the Lesson. Each rectangle has an icon with text. Adding to the previous four stops, the fifth rectangle is now highlighted in dark green with a yellow icon and text. The icon is a bar graph made of three progressively smaller rectangles with an arrow on top, following the slope. The text reads Cool Down." id="348" name="Google Shape;348;p41" title="Screenshot 2025-10-23 at 9.30.17 AM.png"/>
          <p:cNvPicPr preferRelativeResize="0"/>
          <p:nvPr/>
        </p:nvPicPr>
        <p:blipFill>
          <a:blip r:embed="rId3">
            <a:alphaModFix/>
          </a:blip>
          <a:stretch>
            <a:fillRect/>
          </a:stretch>
        </p:blipFill>
        <p:spPr>
          <a:xfrm>
            <a:off x="146304" y="1463040"/>
            <a:ext cx="8839204" cy="3167957"/>
          </a:xfrm>
          <a:prstGeom prst="rect">
            <a:avLst/>
          </a:prstGeom>
          <a:noFill/>
          <a:ln>
            <a:noFill/>
          </a:ln>
        </p:spPr>
      </p:pic>
      <p:sp>
        <p:nvSpPr>
          <p:cNvPr id="349" name="Google Shape;349;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3" name="Shape 353"/>
        <p:cNvGrpSpPr/>
        <p:nvPr/>
      </p:nvGrpSpPr>
      <p:grpSpPr>
        <a:xfrm>
          <a:off x="0" y="0"/>
          <a:ext cx="0" cy="0"/>
          <a:chOff x="0" y="0"/>
          <a:chExt cx="0" cy="0"/>
        </a:xfrm>
      </p:grpSpPr>
      <p:sp>
        <p:nvSpPr>
          <p:cNvPr id="354" name="Google Shape;354;p4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55" name="Google Shape;355;p42"/>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200"/>
              </a:spcAft>
              <a:buNone/>
            </a:pPr>
            <a:r>
              <a:rPr lang="en" sz="2000"/>
              <a:t>A group of biologists is surveying the mice population in a forest. The equation </a:t>
            </a:r>
            <a:r>
              <a:rPr i="1" lang="en" sz="2000">
                <a:latin typeface="Times New Roman"/>
                <a:ea typeface="Times New Roman"/>
                <a:cs typeface="Times New Roman"/>
                <a:sym typeface="Times New Roman"/>
              </a:rPr>
              <a:t>𝑛</a:t>
            </a:r>
            <a:r>
              <a:rPr lang="en" sz="2000"/>
              <a:t> = 75⋅3</a:t>
            </a:r>
            <a:r>
              <a:rPr baseline="30000" i="1" lang="en" sz="2000">
                <a:latin typeface="Times New Roman"/>
                <a:ea typeface="Times New Roman"/>
                <a:cs typeface="Times New Roman"/>
                <a:sym typeface="Times New Roman"/>
              </a:rPr>
              <a:t>𝑡</a:t>
            </a:r>
            <a:r>
              <a:rPr lang="en" sz="2000"/>
              <a:t> gives the total number of mice, </a:t>
            </a:r>
            <a:r>
              <a:rPr i="1" lang="en" sz="2000">
                <a:latin typeface="Times New Roman"/>
                <a:ea typeface="Times New Roman"/>
                <a:cs typeface="Times New Roman"/>
                <a:sym typeface="Times New Roman"/>
              </a:rPr>
              <a:t>𝑛</a:t>
            </a:r>
            <a:r>
              <a:rPr lang="en" sz="2000"/>
              <a:t>, </a:t>
            </a:r>
            <a:r>
              <a:rPr i="1" lang="en" sz="2000">
                <a:latin typeface="Times New Roman"/>
                <a:ea typeface="Times New Roman"/>
                <a:cs typeface="Times New Roman"/>
                <a:sym typeface="Times New Roman"/>
              </a:rPr>
              <a:t>𝑡</a:t>
            </a:r>
            <a:r>
              <a:rPr lang="en" sz="2000"/>
              <a:t> years since the survey began. Explain what the numbers 75 and 3 mean in this situation.</a:t>
            </a:r>
            <a:endParaRPr sz="2000"/>
          </a:p>
        </p:txBody>
      </p:sp>
      <p:sp>
        <p:nvSpPr>
          <p:cNvPr id="356" name="Google Shape;356;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57" name="Google Shape;357;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5.4</a:t>
            </a:r>
            <a:r>
              <a:rPr lang="en"/>
              <a:t>.5 Interpret the Growth Factor of the Equation</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43"/>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a:t>
            </a:r>
            <a:r>
              <a:rPr b="0" lang="en" sz="2400">
                <a:latin typeface="Noto Sans"/>
                <a:ea typeface="Noto Sans"/>
                <a:cs typeface="Noto Sans"/>
                <a:sym typeface="Noto Sans"/>
              </a:rPr>
              <a:t> Stop: Practice</a:t>
            </a:r>
            <a:endParaRPr/>
          </a:p>
        </p:txBody>
      </p:sp>
      <p:pic>
        <p:nvPicPr>
          <p:cNvPr descr="Map consisting of seven rectangles connected by dotted lines conveying the progression of the Lesson. Each rectangle has an icon with text. Adding to the previous five stops, the sixth rectangle is now highlighted in dark green with a yellow icon and text. The icon is a pencil tip and the text reads &quot;Practice.&quot;" id="363" name="Google Shape;363;p43" title="Screenshot 2025-10-23 at 9.30.22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364" name="Google Shape;364;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8" name="Shape 368"/>
        <p:cNvGrpSpPr/>
        <p:nvPr/>
      </p:nvGrpSpPr>
      <p:grpSpPr>
        <a:xfrm>
          <a:off x="0" y="0"/>
          <a:ext cx="0" cy="0"/>
          <a:chOff x="0" y="0"/>
          <a:chExt cx="0" cy="0"/>
        </a:xfrm>
      </p:grpSpPr>
      <p:sp>
        <p:nvSpPr>
          <p:cNvPr id="369" name="Google Shape;369;p44"/>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70" name="Google Shape;370;p4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71" name="Google Shape;371;p44"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72" name="Google Shape;372;p4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3" name="Google Shape;373;p4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5.4.6 Practice</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45"/>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Seventh Stop: Lesson Synthesis</a:t>
            </a:r>
            <a:endParaRPr/>
          </a:p>
        </p:txBody>
      </p:sp>
      <p:pic>
        <p:nvPicPr>
          <p:cNvPr descr="Map consisting of seven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79" name="Google Shape;379;p45" title="Screenshot 2025-10-23 at 9.30.26 AM.png"/>
          <p:cNvPicPr preferRelativeResize="0"/>
          <p:nvPr/>
        </p:nvPicPr>
        <p:blipFill>
          <a:blip r:embed="rId3">
            <a:alphaModFix/>
          </a:blip>
          <a:stretch>
            <a:fillRect/>
          </a:stretch>
        </p:blipFill>
        <p:spPr>
          <a:xfrm>
            <a:off x="148850" y="1410175"/>
            <a:ext cx="8839204" cy="3167957"/>
          </a:xfrm>
          <a:prstGeom prst="rect">
            <a:avLst/>
          </a:prstGeom>
          <a:noFill/>
          <a:ln>
            <a:noFill/>
          </a:ln>
        </p:spPr>
      </p:pic>
      <p:sp>
        <p:nvSpPr>
          <p:cNvPr id="380" name="Google Shape;380;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4" name="Shape 384"/>
        <p:cNvGrpSpPr/>
        <p:nvPr/>
      </p:nvGrpSpPr>
      <p:grpSpPr>
        <a:xfrm>
          <a:off x="0" y="0"/>
          <a:ext cx="0" cy="0"/>
          <a:chOff x="0" y="0"/>
          <a:chExt cx="0" cy="0"/>
        </a:xfrm>
      </p:grpSpPr>
      <p:sp>
        <p:nvSpPr>
          <p:cNvPr id="385" name="Google Shape;385;p4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86" name="Google Shape;386;p46"/>
          <p:cNvSpPr txBox="1"/>
          <p:nvPr>
            <p:ph idx="1" type="body"/>
          </p:nvPr>
        </p:nvSpPr>
        <p:spPr>
          <a:xfrm>
            <a:off x="311700" y="959075"/>
            <a:ext cx="4040400" cy="15948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lang="en" sz="1800"/>
              <a:t>1000⋅2</a:t>
            </a:r>
            <a:r>
              <a:rPr baseline="30000" i="1" lang="en" sz="1800">
                <a:latin typeface="Times New Roman"/>
                <a:ea typeface="Times New Roman"/>
                <a:cs typeface="Times New Roman"/>
                <a:sym typeface="Times New Roman"/>
              </a:rPr>
              <a:t>𝑡</a:t>
            </a:r>
            <a:r>
              <a:rPr lang="en" sz="1800"/>
              <a:t> represents a fish population after </a:t>
            </a:r>
            <a:r>
              <a:rPr i="1" lang="en" sz="1800">
                <a:latin typeface="Times New Roman"/>
                <a:ea typeface="Times New Roman"/>
                <a:cs typeface="Times New Roman"/>
                <a:sym typeface="Times New Roman"/>
              </a:rPr>
              <a:t>𝑡</a:t>
            </a:r>
            <a:r>
              <a:rPr lang="en" sz="1800"/>
              <a:t> years. Here is the graph of the yearly fish population.</a:t>
            </a:r>
            <a:endParaRPr sz="1800"/>
          </a:p>
        </p:txBody>
      </p:sp>
      <p:sp>
        <p:nvSpPr>
          <p:cNvPr id="387" name="Google Shape;387;p4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88" name="Google Shape;388;p4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5.4 Representing Exponential Growth</a:t>
            </a:r>
            <a:endParaRPr/>
          </a:p>
        </p:txBody>
      </p:sp>
      <p:pic>
        <p:nvPicPr>
          <p:cNvPr descr="This graph shows how a fish population changes over time.  The x-axis is the time in years and the y-axis is the number of fish.  There are 4 points marked on the graph.  The vertical intercept is (0, 1000).  The other points are (1, 2000), (2, 4000) and (3, 8000)." id="389" name="Google Shape;389;p46"/>
          <p:cNvPicPr preferRelativeResize="0"/>
          <p:nvPr/>
        </p:nvPicPr>
        <p:blipFill>
          <a:blip r:embed="rId4">
            <a:alphaModFix/>
          </a:blip>
          <a:stretch>
            <a:fillRect/>
          </a:stretch>
        </p:blipFill>
        <p:spPr>
          <a:xfrm>
            <a:off x="772750" y="1954450"/>
            <a:ext cx="3147825" cy="2740325"/>
          </a:xfrm>
          <a:prstGeom prst="rect">
            <a:avLst/>
          </a:prstGeom>
          <a:noFill/>
          <a:ln>
            <a:noFill/>
          </a:ln>
        </p:spPr>
      </p:pic>
      <p:sp>
        <p:nvSpPr>
          <p:cNvPr id="390" name="Google Shape;390;p46"/>
          <p:cNvSpPr txBox="1"/>
          <p:nvPr>
            <p:ph idx="1" type="body"/>
          </p:nvPr>
        </p:nvSpPr>
        <p:spPr>
          <a:xfrm>
            <a:off x="4701175" y="1076850"/>
            <a:ext cx="4040400" cy="3657600"/>
          </a:xfrm>
          <a:prstGeom prst="rect">
            <a:avLst/>
          </a:prstGeom>
        </p:spPr>
        <p:txBody>
          <a:bodyPr anchorCtr="0" anchor="t" bIns="91425" lIns="91425" spcFirstLastPara="1" rIns="91425" wrap="square" tIns="91425">
            <a:normAutofit lnSpcReduction="10000"/>
          </a:bodyPr>
          <a:lstStyle/>
          <a:p>
            <a:pPr indent="-349250" lvl="0" marL="457200" rtl="0" algn="l">
              <a:lnSpc>
                <a:spcPct val="115000"/>
              </a:lnSpc>
              <a:spcBef>
                <a:spcPts val="0"/>
              </a:spcBef>
              <a:spcAft>
                <a:spcPts val="0"/>
              </a:spcAft>
              <a:buSzPts val="1900"/>
              <a:buAutoNum type="arabicPeriod"/>
            </a:pPr>
            <a:r>
              <a:rPr lang="en" sz="1900"/>
              <a:t>What was the fish population when the scientists first measured it? </a:t>
            </a:r>
            <a:endParaRPr sz="1900"/>
          </a:p>
          <a:p>
            <a:pPr indent="-349250" lvl="0" marL="457200" rtl="0" algn="l">
              <a:lnSpc>
                <a:spcPct val="115000"/>
              </a:lnSpc>
              <a:spcBef>
                <a:spcPts val="1000"/>
              </a:spcBef>
              <a:spcAft>
                <a:spcPts val="0"/>
              </a:spcAft>
              <a:buSzPts val="1900"/>
              <a:buAutoNum type="arabicPeriod"/>
            </a:pPr>
            <a:r>
              <a:rPr lang="en" sz="1900"/>
              <a:t>How can you tell from the graph? </a:t>
            </a:r>
            <a:endParaRPr sz="1900"/>
          </a:p>
          <a:p>
            <a:pPr indent="-349250" lvl="0" marL="457200" rtl="0" algn="l">
              <a:lnSpc>
                <a:spcPct val="115000"/>
              </a:lnSpc>
              <a:spcBef>
                <a:spcPts val="1000"/>
              </a:spcBef>
              <a:spcAft>
                <a:spcPts val="0"/>
              </a:spcAft>
              <a:buSzPts val="1900"/>
              <a:buAutoNum type="arabicPeriod"/>
            </a:pPr>
            <a:r>
              <a:rPr lang="en" sz="1900"/>
              <a:t>How is the fish population changing from year to year? </a:t>
            </a:r>
            <a:endParaRPr sz="1900"/>
          </a:p>
          <a:p>
            <a:pPr indent="-349250" lvl="0" marL="457200" rtl="0" algn="l">
              <a:lnSpc>
                <a:spcPct val="115000"/>
              </a:lnSpc>
              <a:spcBef>
                <a:spcPts val="1000"/>
              </a:spcBef>
              <a:spcAft>
                <a:spcPts val="0"/>
              </a:spcAft>
              <a:buSzPts val="1900"/>
              <a:buAutoNum type="arabicPeriod"/>
            </a:pPr>
            <a:r>
              <a:rPr lang="en" sz="1900"/>
              <a:t>How does the expression 1000⋅2</a:t>
            </a:r>
            <a:r>
              <a:rPr baseline="30000" lang="en" sz="1900"/>
              <a:t>𝑡 </a:t>
            </a:r>
            <a:r>
              <a:rPr lang="en" sz="1900"/>
              <a:t>represent the fish population after 𝑡 years?</a:t>
            </a:r>
            <a:endParaRPr sz="25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4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96" name="Google Shape;396;p47"/>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97" name="Google Shape;397;p47" title="Student Self Assessment table"/>
          <p:cNvGraphicFramePr/>
          <p:nvPr/>
        </p:nvGraphicFramePr>
        <p:xfrm>
          <a:off x="403153" y="1764100"/>
          <a:ext cx="3000000" cy="3000000"/>
        </p:xfrm>
        <a:graphic>
          <a:graphicData uri="http://schemas.openxmlformats.org/drawingml/2006/table">
            <a:tbl>
              <a:tblPr>
                <a:noFill/>
                <a:tableStyleId>{2DA40F29-7ADE-4830-B6CF-1E17AFA415D4}</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Explain the connections between an equation and a graph that represents exponential growth.</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Write and interpret an equation that represents exponential growth.</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98" name="Google Shape;398;p4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99" name="Google Shape;399;p4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5.4 Representing Exponential Growth</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