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250EE16-EFDD-4525-BD89-9A77CDA2EA14}">
  <a:tblStyle styleId="{2250EE16-EFDD-4525-BD89-9A77CDA2EA1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8-1-deriving-the-quadratic-formula-part-1"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7.xml"/><Relationship Id="rId3" Type="http://schemas.openxmlformats.org/officeDocument/2006/relationships/slide" Target="/ppt/slides/slide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By now, students know how to use the quadratic formula to solve quadratic equations, have seen when it is useful compared to other methods, and have noticed common errors in its use. In this lesson, they investigate </a:t>
            </a:r>
            <a:r>
              <a:rPr i="1" lang="en" sz="1300">
                <a:solidFill>
                  <a:schemeClr val="dk1"/>
                </a:solidFill>
                <a:latin typeface="Calibri"/>
                <a:ea typeface="Calibri"/>
                <a:cs typeface="Calibri"/>
                <a:sym typeface="Calibri"/>
              </a:rPr>
              <a:t>why</a:t>
            </a:r>
            <a:r>
              <a:rPr lang="en" sz="1300">
                <a:solidFill>
                  <a:schemeClr val="dk1"/>
                </a:solidFill>
                <a:latin typeface="Calibri"/>
                <a:ea typeface="Calibri"/>
                <a:cs typeface="Calibri"/>
                <a:sym typeface="Calibri"/>
              </a:rPr>
              <a:t> the formula works by deriving it from completing the square. Because completing the square always works for equations of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0, its steps can be generalized into a single formula.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prepare for completing the square with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as letters, students first expand perfect squares from factored to standard form without evaluating, for example rewriting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(−4)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kx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m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This highlights structural connections and supports reasoning in reverse when completing the square for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One strategy for deriving the formula is to temporarily replace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with a single letter, say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so that the expression becomes a monic quadratic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2 + 2</a:t>
            </a:r>
            <a:r>
              <a:rPr i="1" lang="en" sz="1300">
                <a:solidFill>
                  <a:schemeClr val="dk1"/>
                </a:solidFill>
                <a:latin typeface="Times New Roman"/>
                <a:ea typeface="Times New Roman"/>
                <a:cs typeface="Times New Roman"/>
                <a:sym typeface="Times New Roman"/>
              </a:rPr>
              <a:t>Qm</a:t>
            </a:r>
            <a:r>
              <a:rPr lang="en" sz="1300">
                <a:solidFill>
                  <a:schemeClr val="dk1"/>
                </a:solidFill>
                <a:latin typeface="Calibri"/>
                <a:ea typeface="Calibri"/>
                <a:cs typeface="Calibri"/>
                <a:sym typeface="Calibri"/>
              </a:rPr>
              <a:t>. In this lesson, students analyze and complete partially worked-out derivations of the quadratic formula, explaining each step and thereby practicing constructing logical arguments.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A1(B) use a problem-solving model that incorporates analyzing given information, formulating a plan or strategy, determining a solution, justifying the solution, and evaluating the problem-solving process and the reasonableness of the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A1(C) select tools, including real objects, manipulatives, paper and pencil, and technology as appropriate, and techniques, including mental math, estimation, and number sense as appropriate, to solve problems</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is the first of two activities that help students derive the quadratic formula. In this activity, students complete the square for a quadratic equation without evaluating certain numerical expressions. This allows them to see the structure of the quadratic formula in numeric form (for example, seeing -5 ±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 instead of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Because the linear coefficient is odd, students learn strategies to rewrite the equation so the linear term becomes even and the leading coefficient becomes 1—conditions that make completing the square easier. These strategies include multiplying the equation by a helpful factor and temporarily substituting simpler variables for more complicated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These techniques build on ideas from earlier extension activities: multiplying to make </a:t>
            </a:r>
            <a:r>
              <a:rPr i="1" lang="en" sz="1300">
                <a:solidFill>
                  <a:schemeClr val="dk1"/>
                </a:solidFill>
                <a:latin typeface="Times New Roman"/>
                <a:ea typeface="Times New Roman"/>
                <a:cs typeface="Times New Roman"/>
                <a:sym typeface="Times New Roman"/>
              </a:rPr>
              <a:t>𝑎</a:t>
            </a:r>
            <a:r>
              <a:rPr lang="en" sz="1300">
                <a:solidFill>
                  <a:schemeClr val="dk1"/>
                </a:solidFill>
                <a:latin typeface="Calibri"/>
                <a:ea typeface="Calibri"/>
                <a:cs typeface="Calibri"/>
                <a:sym typeface="Calibri"/>
              </a:rPr>
              <a:t> a perfect square and using a simple variable to represent a more complex expression.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quadratic equation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is in the form of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values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them to talk to a partner about whether it would be relatively simple to complete the square from this equation. (It's doable, but probably pretty messy, as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an odd number.)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the students that one way to make it easier to complete the square is to multiply the equation by a number such that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an even number and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a perfect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Try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Let's try multiplying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by 2. We get 2 x 2 + 10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 0. (The right side remains 0 because 0 times any number is 0.) We have 10, an even number for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but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not a perfect square.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Let's try multiplying it by 4. We get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 = 0. Now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a perfect square and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still an even number. To complete the square, it helps to isolate the existing constant and rewrite it as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It's still not immediately obvious what constant term to add to make a perfect square. It would be easier if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or the coefficient of the squared term is 1. One way to deal with this is to think of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(something)</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What would the "something" be?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use a placeholder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to stand for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can write:</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45720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try completing the square for this simpler-looking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and activity synthesis on the next slide.</a:t>
            </a:r>
            <a:endParaRPr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ade832057f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ade832057f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5: Add to complete the square.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Step 6: Write the left side as a squared factor.</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Step 7: Find the square root of both sides of the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lang="en" sz="1300">
                <a:solidFill>
                  <a:schemeClr val="dk1"/>
                </a:solidFill>
              </a:rPr>
              <a:t>± √(</a:t>
            </a:r>
            <a:r>
              <a:rPr lang="en" sz="1300">
                <a:solidFill>
                  <a:schemeClr val="dk1"/>
                </a:solidFill>
                <a:latin typeface="Calibri"/>
                <a:ea typeface="Calibri"/>
                <a:cs typeface="Calibri"/>
                <a:sym typeface="Calibri"/>
              </a:rPr>
              <a:t>-12 + 5</a:t>
            </a:r>
            <a:r>
              <a:rPr baseline="30000" lang="en" sz="1300">
                <a:solidFill>
                  <a:schemeClr val="dk1"/>
                </a:solidFill>
                <a:latin typeface="Calibri"/>
                <a:ea typeface="Calibri"/>
                <a:cs typeface="Calibri"/>
                <a:sym typeface="Calibri"/>
              </a:rPr>
              <a:t>2</a:t>
            </a:r>
            <a:r>
              <a:rPr lang="en" sz="1300">
                <a:solidFill>
                  <a:schemeClr val="dk1"/>
                </a:solidFill>
              </a:rPr>
              <a:t>)</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+ 5 = </a:t>
            </a:r>
            <a:r>
              <a:rPr lang="en" sz="1300">
                <a:solidFill>
                  <a:schemeClr val="dk1"/>
                </a:solidFill>
              </a:rPr>
              <a:t>± √(</a:t>
            </a:r>
            <a:r>
              <a:rPr lang="en" sz="1300">
                <a:solidFill>
                  <a:schemeClr val="dk1"/>
                </a:solidFill>
                <a:latin typeface="Calibri"/>
                <a:ea typeface="Calibri"/>
                <a:cs typeface="Calibri"/>
                <a:sym typeface="Calibri"/>
              </a:rPr>
              <a:t>-12 + 5</a:t>
            </a:r>
            <a:r>
              <a:rPr baseline="30000" lang="en" sz="1300">
                <a:solidFill>
                  <a:schemeClr val="dk1"/>
                </a:solidFill>
                <a:latin typeface="Calibri"/>
                <a:ea typeface="Calibri"/>
                <a:cs typeface="Calibri"/>
                <a:sym typeface="Calibri"/>
              </a:rPr>
              <a:t>2</a:t>
            </a:r>
            <a:r>
              <a:rPr lang="en" sz="1300">
                <a:solidFill>
                  <a:schemeClr val="dk1"/>
                </a:solidFill>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Step 8: Subtract 5 from both sides to isolate.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-5 </a:t>
            </a:r>
            <a:r>
              <a:rPr lang="en" sz="1300">
                <a:solidFill>
                  <a:schemeClr val="dk1"/>
                </a:solidFill>
              </a:rPr>
              <a:t>± √(</a:t>
            </a:r>
            <a:r>
              <a:rPr lang="en" sz="1300">
                <a:solidFill>
                  <a:schemeClr val="dk1"/>
                </a:solidFill>
                <a:latin typeface="Calibri"/>
                <a:ea typeface="Calibri"/>
                <a:cs typeface="Calibri"/>
                <a:sym typeface="Calibri"/>
              </a:rPr>
              <a:t>-12 + 5</a:t>
            </a:r>
            <a:r>
              <a:rPr baseline="30000" lang="en" sz="1300">
                <a:solidFill>
                  <a:schemeClr val="dk1"/>
                </a:solidFill>
                <a:latin typeface="Calibri"/>
                <a:ea typeface="Calibri"/>
                <a:cs typeface="Calibri"/>
                <a:sym typeface="Calibri"/>
              </a:rPr>
              <a:t>2</a:t>
            </a:r>
            <a:r>
              <a:rPr lang="en" sz="1300">
                <a:solidFill>
                  <a:schemeClr val="dk1"/>
                </a:solidFill>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Step 9: Rearrange the expression under the square root sign.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-5 </a:t>
            </a:r>
            <a:r>
              <a:rPr lang="en" sz="1300">
                <a:solidFill>
                  <a:schemeClr val="dk1"/>
                </a:solidFill>
              </a:rPr>
              <a:t>± √(</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lang="en" sz="1300">
                <a:solidFill>
                  <a:schemeClr val="dk1"/>
                </a:solidFill>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Step 10: Re-substitute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for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a:t>
            </a:r>
            <a:r>
              <a:rPr lang="en" sz="1300">
                <a:solidFill>
                  <a:schemeClr val="dk1"/>
                </a:solidFill>
              </a:rPr>
              <a:t>± √(</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lang="en" sz="1300">
                <a:solidFill>
                  <a:schemeClr val="dk1"/>
                </a:solidFill>
              </a:rPr>
              <a:t>)</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Step 11: Divide each side by 2 to isolate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a:t>
            </a:r>
            <a:r>
              <a:rPr lang="en" sz="1300">
                <a:solidFill>
                  <a:schemeClr val="dk1"/>
                </a:solidFill>
              </a:rPr>
              <a:t>± √(</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a:t>
            </a:r>
            <a:r>
              <a:rPr lang="en" sz="1300">
                <a:solidFill>
                  <a:schemeClr val="dk1"/>
                </a:solidFill>
              </a:rPr>
              <a:t>))/2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numbers in the solution are the values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and  in the original equation,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which is in the form of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0.  The -5 is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12, which is 4(3)(1), is the value of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the original equation is 1, and 2(1) is 2, which is the number in the denominator in the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the connections between the numbers in the solution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−12))/2 and the parameters in the original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-5 in the expression is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12 is 4(1)(3) or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2 in the denominator is 2(1) or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16 was just added in to create the perfect square.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trinomial must be factored before taking the square root.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After completing the square and adding the new value to both sides, factor the trinomial.</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square only needs to be completed once to create a perfect square trinomial.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the original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has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7,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4, and the last step is of the form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which is the quadratic formula.</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b36b8dca9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b36b8dca9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 Multiply each side by 4. This helps us avoid some tricky fractions. (In general, multiply each side of the equation by 4 times the coefficient of the 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In this case, that is just 4 times 1, which is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2: Subtract 16 from each side.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3: Rewrite.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4: Use P as a placeholder for 2x.</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5: Add to complete the square.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6: Write the left side as a squared factor.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7: Find the square root of the expression on the right.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8: Subtract 7 from both sides to isolate.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9: Rearrange the expression under the square root sign.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10: Re-substitute 2x for P.</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11: Divide each side by 2 to isolate x.</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the original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has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7,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4, and the last step is of the form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which is the quadratic formula.</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b380ed0f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b380ed0f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a:t>
            </a:r>
            <a:r>
              <a:rPr b="1" lang="en" sz="1300">
                <a:solidFill>
                  <a:schemeClr val="dk1"/>
                </a:solidFill>
                <a:latin typeface="Calibri"/>
                <a:ea typeface="Calibri"/>
                <a:cs typeface="Calibri"/>
                <a:sym typeface="Calibri"/>
              </a:rPr>
              <a:t>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reason for step 1 is that it helps to avoid fractions.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3, the goal is to write the first term as a perfect square and express the linear term as a set of factors that includes the root of the first term as one of its factors.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step 5, to determine the value needed to complete the square, multiply the coefficient of the linear term by one-half and then square the result. This value is what is added to </a:t>
            </a:r>
            <a:r>
              <a:rPr lang="en" sz="1300" u="sng">
                <a:solidFill>
                  <a:schemeClr val="dk1"/>
                </a:solidFill>
                <a:latin typeface="Calibri"/>
                <a:ea typeface="Calibri"/>
                <a:cs typeface="Calibri"/>
                <a:sym typeface="Calibri"/>
              </a:rPr>
              <a:t>both</a:t>
            </a:r>
            <a:r>
              <a:rPr lang="en" sz="1300">
                <a:solidFill>
                  <a:schemeClr val="dk1"/>
                </a:solidFill>
                <a:latin typeface="Calibri"/>
                <a:ea typeface="Calibri"/>
                <a:cs typeface="Calibri"/>
                <a:sym typeface="Calibri"/>
              </a:rPr>
              <a:t> sides.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write the squared binomial in step 6, remind students to use the “half value” from completing the square (not the squared value).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the original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has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7,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4, and the last step is of the form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which is the quadratic formula.</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+16 = 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2: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28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as 14(2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4: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5: </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+ 7</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6: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 16 + 7</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7: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+ 7 = ± √(</a:t>
            </a:r>
            <a:r>
              <a:rPr lang="en" sz="1300">
                <a:solidFill>
                  <a:schemeClr val="dk1"/>
                </a:solidFill>
                <a:latin typeface="Calibri"/>
                <a:ea typeface="Calibri"/>
                <a:cs typeface="Calibri"/>
                <a:sym typeface="Calibri"/>
              </a:rPr>
              <a:t>– 16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8: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 7 </a:t>
            </a:r>
            <a:r>
              <a:rPr lang="en" sz="1300">
                <a:solidFill>
                  <a:schemeClr val="dk1"/>
                </a:solidFill>
                <a:latin typeface="Calibri"/>
                <a:ea typeface="Calibri"/>
                <a:cs typeface="Calibri"/>
                <a:sym typeface="Calibri"/>
              </a:rPr>
              <a:t>± √(– 16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9: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 7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10: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7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11: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½ [– 7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7 ±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full version of the answer.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support information processing. Invite students to use color to identify and keep track of terms from one step to the next.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Organization</a:t>
            </a:r>
            <a:endParaRPr b="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rgbClr val="1D2125"/>
                </a:solidFill>
                <a:latin typeface="Calibri"/>
                <a:ea typeface="Calibri"/>
                <a:cs typeface="Calibri"/>
                <a:sym typeface="Calibri"/>
              </a:rPr>
              <a:t>Activity (15 minutes)</a:t>
            </a:r>
            <a:endParaRPr b="1"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In the previous activity, students completed the square to solve a quadratic without evaluating numbers. Their steps produced a solution that looked almost like the quadratic formula, giving them a concrete sense of how the formula is derived.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In this activity, students examine the steps for solving </a:t>
            </a:r>
            <a:r>
              <a:rPr i="1" lang="en" sz="1300">
                <a:solidFill>
                  <a:srgbClr val="1D2125"/>
                </a:solidFill>
                <a:latin typeface="Times New Roman"/>
                <a:ea typeface="Times New Roman"/>
                <a:cs typeface="Times New Roman"/>
                <a:sym typeface="Times New Roman"/>
              </a:rPr>
              <a:t>ax</a:t>
            </a:r>
            <a:r>
              <a:rPr baseline="30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a:t>
            </a:r>
            <a:r>
              <a:rPr i="1" lang="en" sz="1300">
                <a:solidFill>
                  <a:srgbClr val="1D2125"/>
                </a:solidFill>
                <a:latin typeface="Times New Roman"/>
                <a:ea typeface="Times New Roman"/>
                <a:cs typeface="Times New Roman"/>
                <a:sym typeface="Times New Roman"/>
              </a:rPr>
              <a:t>bx </a:t>
            </a:r>
            <a:r>
              <a:rPr lang="en" sz="1300">
                <a:solidFill>
                  <a:srgbClr val="1D2125"/>
                </a:solidFill>
                <a:latin typeface="Calibri"/>
                <a:ea typeface="Calibri"/>
                <a:cs typeface="Calibri"/>
                <a:sym typeface="Calibri"/>
              </a:rPr>
              <a:t>+ </a:t>
            </a:r>
            <a:r>
              <a:rPr i="1" lang="en" sz="1300">
                <a:solidFill>
                  <a:srgbClr val="1D2125"/>
                </a:solidFill>
                <a:latin typeface="Times New Roman"/>
                <a:ea typeface="Times New Roman"/>
                <a:cs typeface="Times New Roman"/>
                <a:sym typeface="Times New Roman"/>
              </a:rPr>
              <a:t>c </a:t>
            </a:r>
            <a:r>
              <a:rPr lang="en" sz="1300">
                <a:solidFill>
                  <a:srgbClr val="1D2125"/>
                </a:solidFill>
                <a:latin typeface="Calibri"/>
                <a:ea typeface="Calibri"/>
                <a:cs typeface="Calibri"/>
                <a:sym typeface="Calibri"/>
              </a:rPr>
              <a:t>= 0 by completing the square and see how each move leads to the quadratic formula—multiplying to make a perfect-square coefficient, rewriting the linear term, and adding a value to complete the square.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latin typeface="Calibri"/>
                <a:ea typeface="Calibri"/>
                <a:cs typeface="Calibri"/>
                <a:sym typeface="Calibri"/>
              </a:rPr>
              <a:t>Launch</a:t>
            </a:r>
            <a:endParaRPr b="1" sz="1300">
              <a:latin typeface="Calibri"/>
              <a:ea typeface="Calibri"/>
              <a:cs typeface="Calibri"/>
              <a:sym typeface="Calibri"/>
            </a:endParaRPr>
          </a:p>
          <a:p>
            <a:pPr indent="-311150" lvl="0" marL="457200" rtl="0" algn="l">
              <a:lnSpc>
                <a:spcPct val="115000"/>
              </a:lnSpc>
              <a:spcBef>
                <a:spcPts val="1200"/>
              </a:spcBef>
              <a:spcAft>
                <a:spcPts val="0"/>
              </a:spcAft>
              <a:buClr>
                <a:srgbClr val="000000"/>
              </a:buClr>
              <a:buSzPts val="1300"/>
              <a:buFont typeface="Calibri"/>
              <a:buAutoNum type="arabicPeriod"/>
            </a:pPr>
            <a:r>
              <a:rPr lang="en" sz="1300">
                <a:latin typeface="Calibri"/>
                <a:ea typeface="Calibri"/>
                <a:cs typeface="Calibri"/>
                <a:sym typeface="Calibri"/>
              </a:rPr>
              <a:t>Tell students that they will now study a worked-out solution to </a:t>
            </a:r>
            <a:r>
              <a:rPr i="1" lang="en" sz="1300">
                <a:latin typeface="Times New Roman"/>
                <a:ea typeface="Times New Roman"/>
                <a:cs typeface="Times New Roman"/>
                <a:sym typeface="Times New Roman"/>
              </a:rPr>
              <a:t>ax</a:t>
            </a:r>
            <a:r>
              <a:rPr baseline="30000" lang="en" sz="1300">
                <a:latin typeface="Calibri"/>
                <a:ea typeface="Calibri"/>
                <a:cs typeface="Calibri"/>
                <a:sym typeface="Calibri"/>
              </a:rPr>
              <a:t>2 </a:t>
            </a:r>
            <a:r>
              <a:rPr lang="en" sz="1300">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latin typeface="Calibri"/>
                <a:ea typeface="Calibri"/>
                <a:cs typeface="Calibri"/>
                <a:sym typeface="Calibri"/>
              </a:rPr>
              <a:t>= 0.</a:t>
            </a:r>
            <a:endParaRPr sz="1300">
              <a:latin typeface="Calibri"/>
              <a:ea typeface="Calibri"/>
              <a:cs typeface="Calibri"/>
              <a:sym typeface="Calibri"/>
            </a:endParaRPr>
          </a:p>
          <a:p>
            <a:pPr indent="-311150" lvl="1" marL="914400" rtl="0" algn="l">
              <a:lnSpc>
                <a:spcPct val="115000"/>
              </a:lnSpc>
              <a:spcBef>
                <a:spcPts val="0"/>
              </a:spcBef>
              <a:spcAft>
                <a:spcPts val="0"/>
              </a:spcAft>
              <a:buClr>
                <a:srgbClr val="000000"/>
              </a:buClr>
              <a:buSzPts val="1300"/>
              <a:buFont typeface="Calibri"/>
              <a:buAutoNum type="alphaLcPeriod"/>
            </a:pPr>
            <a:r>
              <a:rPr lang="en" sz="1300">
                <a:latin typeface="Calibri"/>
                <a:ea typeface="Calibri"/>
                <a:cs typeface="Calibri"/>
                <a:sym typeface="Calibri"/>
              </a:rPr>
              <a:t>There are no numbers in this equation, but the process of solving should be familiar. </a:t>
            </a:r>
            <a:endParaRPr sz="1300">
              <a:latin typeface="Calibri"/>
              <a:ea typeface="Calibri"/>
              <a:cs typeface="Calibri"/>
              <a:sym typeface="Calibri"/>
            </a:endParaRPr>
          </a:p>
          <a:p>
            <a:pPr indent="-311150" lvl="1" marL="914400" rtl="0" algn="l">
              <a:lnSpc>
                <a:spcPct val="115000"/>
              </a:lnSpc>
              <a:spcBef>
                <a:spcPts val="0"/>
              </a:spcBef>
              <a:spcAft>
                <a:spcPts val="0"/>
              </a:spcAft>
              <a:buClr>
                <a:srgbClr val="000000"/>
              </a:buClr>
              <a:buSzPts val="1300"/>
              <a:buFont typeface="Calibri"/>
              <a:buAutoNum type="alphaLcPeriod"/>
            </a:pPr>
            <a:r>
              <a:rPr lang="en" sz="1300">
                <a:latin typeface="Calibri"/>
                <a:ea typeface="Calibri"/>
                <a:cs typeface="Calibri"/>
                <a:sym typeface="Calibri"/>
              </a:rPr>
              <a:t>Ask students to analyze the solution and record an explanation for each step. (They should explain why each step is taken, not only what happens in each step.)</a:t>
            </a:r>
            <a:endParaRPr sz="1300">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b="1"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latin typeface="Calibri"/>
                <a:ea typeface="Calibri"/>
                <a:cs typeface="Calibri"/>
                <a:sym typeface="Calibri"/>
              </a:rPr>
              <a:t>Answers</a:t>
            </a:r>
            <a:endParaRPr b="1" sz="1300">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Step 1: Multiply by 4</a:t>
            </a:r>
            <a:r>
              <a:rPr i="1" lang="en" sz="1300">
                <a:solidFill>
                  <a:srgbClr val="1D2125"/>
                </a:solidFill>
                <a:latin typeface="Times New Roman"/>
                <a:ea typeface="Times New Roman"/>
                <a:cs typeface="Times New Roman"/>
                <a:sym typeface="Times New Roman"/>
              </a:rPr>
              <a:t>a</a:t>
            </a:r>
            <a:r>
              <a:rPr lang="en" sz="1300">
                <a:solidFill>
                  <a:srgbClr val="1D2125"/>
                </a:solidFill>
                <a:latin typeface="Calibri"/>
                <a:ea typeface="Calibri"/>
                <a:cs typeface="Calibri"/>
                <a:sym typeface="Calibri"/>
              </a:rPr>
              <a:t> so the coefficient of </a:t>
            </a:r>
            <a:r>
              <a:rPr i="1" lang="en" sz="1300">
                <a:solidFill>
                  <a:srgbClr val="1D2125"/>
                </a:solidFill>
                <a:latin typeface="Times New Roman"/>
                <a:ea typeface="Times New Roman"/>
                <a:cs typeface="Times New Roman"/>
                <a:sym typeface="Times New Roman"/>
              </a:rPr>
              <a:t>a</a:t>
            </a:r>
            <a:r>
              <a:rPr baseline="30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is a perfect square.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2:  Isolate the constant term to the right.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3: Write the squared term as (something)</a:t>
            </a:r>
            <a:r>
              <a:rPr baseline="30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Write the linear term as 2</a:t>
            </a:r>
            <a:r>
              <a:rPr i="1" lang="en" sz="1300">
                <a:solidFill>
                  <a:srgbClr val="1D2125"/>
                </a:solidFill>
                <a:latin typeface="Times New Roman"/>
                <a:ea typeface="Times New Roman"/>
                <a:cs typeface="Times New Roman"/>
                <a:sym typeface="Times New Roman"/>
              </a:rPr>
              <a:t>b</a:t>
            </a:r>
            <a:r>
              <a:rPr lang="en" sz="1300">
                <a:solidFill>
                  <a:srgbClr val="1D2125"/>
                </a:solidFill>
                <a:latin typeface="Calibri"/>
                <a:ea typeface="Calibri"/>
                <a:cs typeface="Calibri"/>
                <a:sym typeface="Calibri"/>
              </a:rPr>
              <a:t>⋅ (something).</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4: Use </a:t>
            </a:r>
            <a:r>
              <a:rPr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 as the placeholder for 2</a:t>
            </a:r>
            <a:r>
              <a:rPr i="1" lang="en" sz="1300">
                <a:solidFill>
                  <a:srgbClr val="1D2125"/>
                </a:solidFill>
                <a:latin typeface="Times New Roman"/>
                <a:ea typeface="Times New Roman"/>
                <a:cs typeface="Times New Roman"/>
                <a:sym typeface="Times New Roman"/>
              </a:rPr>
              <a:t>ax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5: Add </a:t>
            </a:r>
            <a:r>
              <a:rPr i="1" lang="en" sz="1300">
                <a:solidFill>
                  <a:srgbClr val="1D2125"/>
                </a:solidFill>
                <a:latin typeface="Times New Roman"/>
                <a:ea typeface="Times New Roman"/>
                <a:cs typeface="Times New Roman"/>
                <a:sym typeface="Times New Roman"/>
              </a:rPr>
              <a:t>b</a:t>
            </a:r>
            <a:r>
              <a:rPr baseline="30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to complete the square.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6: Write the left side as a squared factor and commute the terms on the right.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7: Find the square roots of both sides of the equation.</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8: Subtract </a:t>
            </a:r>
            <a:r>
              <a:rPr i="1" lang="en" sz="1300">
                <a:solidFill>
                  <a:srgbClr val="1D2125"/>
                </a:solidFill>
                <a:latin typeface="Times New Roman"/>
                <a:ea typeface="Times New Roman"/>
                <a:cs typeface="Times New Roman"/>
                <a:sym typeface="Times New Roman"/>
              </a:rPr>
              <a:t>b</a:t>
            </a:r>
            <a:r>
              <a:rPr lang="en" sz="1300">
                <a:solidFill>
                  <a:srgbClr val="1D2125"/>
                </a:solidFill>
                <a:latin typeface="Calibri"/>
                <a:ea typeface="Calibri"/>
                <a:cs typeface="Calibri"/>
                <a:sym typeface="Calibri"/>
              </a:rPr>
              <a:t> to isolate </a:t>
            </a:r>
            <a:r>
              <a:rPr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9: Replace </a:t>
            </a:r>
            <a:r>
              <a:rPr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 with 2</a:t>
            </a:r>
            <a:r>
              <a:rPr i="1" lang="en" sz="1300">
                <a:solidFill>
                  <a:srgbClr val="1D2125"/>
                </a:solidFill>
                <a:latin typeface="Times New Roman"/>
                <a:ea typeface="Times New Roman"/>
                <a:cs typeface="Times New Roman"/>
                <a:sym typeface="Times New Roman"/>
              </a:rPr>
              <a:t>ax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Step 10: Divide both sides by 2</a:t>
            </a:r>
            <a:r>
              <a:rPr i="1" lang="en" sz="1300">
                <a:solidFill>
                  <a:srgbClr val="1D2125"/>
                </a:solidFill>
                <a:latin typeface="Times New Roman"/>
                <a:ea typeface="Times New Roman"/>
                <a:cs typeface="Times New Roman"/>
                <a:sym typeface="Times New Roman"/>
              </a:rPr>
              <a:t>a</a:t>
            </a:r>
            <a:r>
              <a:rPr lang="en" sz="1300">
                <a:solidFill>
                  <a:srgbClr val="1D2125"/>
                </a:solidFill>
                <a:latin typeface="Calibri"/>
                <a:ea typeface="Calibri"/>
                <a:cs typeface="Calibri"/>
                <a:sym typeface="Calibri"/>
              </a:rPr>
              <a:t> to isolate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latin typeface="Calibri"/>
                <a:ea typeface="Calibri"/>
                <a:cs typeface="Calibri"/>
                <a:sym typeface="Calibri"/>
              </a:rPr>
              <a:t>Anticipated Misconceptions</a:t>
            </a:r>
            <a:endParaRPr b="1"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latin typeface="Calibri"/>
                <a:ea typeface="Calibri"/>
                <a:cs typeface="Calibri"/>
                <a:sym typeface="Calibri"/>
              </a:rPr>
              <a:t>Some students may think that we multiply just by 4 and wonder where the </a:t>
            </a:r>
            <a:r>
              <a:rPr i="1" lang="en" sz="1300">
                <a:latin typeface="Times New Roman"/>
                <a:ea typeface="Times New Roman"/>
                <a:cs typeface="Times New Roman"/>
                <a:sym typeface="Times New Roman"/>
              </a:rPr>
              <a:t>a</a:t>
            </a:r>
            <a:r>
              <a:rPr lang="en" sz="1300">
                <a:latin typeface="Calibri"/>
                <a:ea typeface="Calibri"/>
                <a:cs typeface="Calibri"/>
                <a:sym typeface="Calibri"/>
              </a:rPr>
              <a:t> comes from. Point out that we need the first term to be a perfect square. In the previous activity, the </a:t>
            </a:r>
            <a:r>
              <a:rPr i="1" lang="en" sz="1300">
                <a:latin typeface="Times New Roman"/>
                <a:ea typeface="Times New Roman"/>
                <a:cs typeface="Times New Roman"/>
                <a:sym typeface="Times New Roman"/>
              </a:rPr>
              <a:t>a</a:t>
            </a:r>
            <a:r>
              <a:rPr lang="en" sz="1300">
                <a:latin typeface="Calibri"/>
                <a:ea typeface="Calibri"/>
                <a:cs typeface="Calibri"/>
                <a:sym typeface="Calibri"/>
              </a:rPr>
              <a:t> value was 1 (which was already a perfect square). We can't be certain that </a:t>
            </a:r>
            <a:r>
              <a:rPr i="1" lang="en" sz="1300">
                <a:latin typeface="Times New Roman"/>
                <a:ea typeface="Times New Roman"/>
                <a:cs typeface="Times New Roman"/>
                <a:sym typeface="Times New Roman"/>
              </a:rPr>
              <a:t>a</a:t>
            </a:r>
            <a:r>
              <a:rPr lang="en" sz="1300">
                <a:latin typeface="Calibri"/>
                <a:ea typeface="Calibri"/>
                <a:cs typeface="Calibri"/>
                <a:sym typeface="Calibri"/>
              </a:rPr>
              <a:t> is a perfect square, so we multiply by 4 and </a:t>
            </a:r>
            <a:r>
              <a:rPr i="1" lang="en" sz="1300">
                <a:latin typeface="Times New Roman"/>
                <a:ea typeface="Times New Roman"/>
                <a:cs typeface="Times New Roman"/>
                <a:sym typeface="Times New Roman"/>
              </a:rPr>
              <a:t>a</a:t>
            </a:r>
            <a:r>
              <a:rPr lang="en" sz="1300">
                <a:latin typeface="Calibri"/>
                <a:ea typeface="Calibri"/>
                <a:cs typeface="Calibri"/>
                <a:sym typeface="Calibri"/>
              </a:rPr>
              <a:t> to make the first term 4</a:t>
            </a:r>
            <a:r>
              <a:rPr i="1" lang="en" sz="1300">
                <a:latin typeface="Times New Roman"/>
                <a:ea typeface="Times New Roman"/>
                <a:cs typeface="Times New Roman"/>
                <a:sym typeface="Times New Roman"/>
              </a:rPr>
              <a:t>a</a:t>
            </a:r>
            <a:r>
              <a:rPr baseline="30000" lang="en" sz="1300">
                <a:latin typeface="Calibri"/>
                <a:ea typeface="Calibri"/>
                <a:cs typeface="Calibri"/>
                <a:sym typeface="Calibri"/>
              </a:rPr>
              <a:t>2</a:t>
            </a:r>
            <a:r>
              <a:rPr i="1" lang="en" sz="1300">
                <a:latin typeface="Times New Roman"/>
                <a:ea typeface="Times New Roman"/>
                <a:cs typeface="Times New Roman"/>
                <a:sym typeface="Times New Roman"/>
              </a:rPr>
              <a:t>x</a:t>
            </a:r>
            <a:r>
              <a:rPr baseline="30000" lang="en" sz="1300">
                <a:latin typeface="Calibri"/>
                <a:ea typeface="Calibri"/>
                <a:cs typeface="Calibri"/>
                <a:sym typeface="Calibri"/>
              </a:rPr>
              <a:t>2</a:t>
            </a:r>
            <a:r>
              <a:rPr lang="en" sz="1300">
                <a:latin typeface="Calibri"/>
                <a:ea typeface="Calibri"/>
                <a:cs typeface="Calibri"/>
                <a:sym typeface="Calibri"/>
              </a:rPr>
              <a:t>, which is (2</a:t>
            </a:r>
            <a:r>
              <a:rPr i="1" lang="en" sz="1300">
                <a:latin typeface="Times New Roman"/>
                <a:ea typeface="Times New Roman"/>
                <a:cs typeface="Times New Roman"/>
                <a:sym typeface="Times New Roman"/>
              </a:rPr>
              <a:t>ax</a:t>
            </a:r>
            <a:r>
              <a:rPr lang="en" sz="1300">
                <a:latin typeface="Calibri"/>
                <a:ea typeface="Calibri"/>
                <a:cs typeface="Calibri"/>
                <a:sym typeface="Calibri"/>
              </a:rPr>
              <a:t>)</a:t>
            </a:r>
            <a:r>
              <a:rPr baseline="30000" lang="en" sz="1300">
                <a:latin typeface="Calibri"/>
                <a:ea typeface="Calibri"/>
                <a:cs typeface="Calibri"/>
                <a:sym typeface="Calibri"/>
              </a:rPr>
              <a:t>2</a:t>
            </a:r>
            <a:r>
              <a:rPr lang="en" sz="1300">
                <a:latin typeface="Calibri"/>
                <a:ea typeface="Calibri"/>
                <a:cs typeface="Calibri"/>
                <a:sym typeface="Calibri"/>
              </a:rPr>
              <a:t>, a perfect square.</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latin typeface="Calibri"/>
                <a:ea typeface="Calibri"/>
                <a:cs typeface="Calibri"/>
                <a:sym typeface="Calibri"/>
              </a:rPr>
              <a:t>Some may wonder where the </a:t>
            </a:r>
            <a:r>
              <a:rPr i="1" lang="en" sz="1300">
                <a:latin typeface="Times New Roman"/>
                <a:ea typeface="Times New Roman"/>
                <a:cs typeface="Times New Roman"/>
                <a:sym typeface="Times New Roman"/>
              </a:rPr>
              <a:t>M</a:t>
            </a:r>
            <a:r>
              <a:rPr lang="en" sz="1300">
                <a:latin typeface="Calibri"/>
                <a:ea typeface="Calibri"/>
                <a:cs typeface="Calibri"/>
                <a:sym typeface="Calibri"/>
              </a:rPr>
              <a:t> comes from. Consider displaying a completed solution from the previous activity that parallels this work. Remind students of the placeholder </a:t>
            </a:r>
            <a:r>
              <a:rPr i="1" lang="en" sz="1300">
                <a:latin typeface="Times New Roman"/>
                <a:ea typeface="Times New Roman"/>
                <a:cs typeface="Times New Roman"/>
                <a:sym typeface="Times New Roman"/>
              </a:rPr>
              <a:t>P</a:t>
            </a:r>
            <a:r>
              <a:rPr lang="en" sz="1300">
                <a:latin typeface="Calibri"/>
                <a:ea typeface="Calibri"/>
                <a:cs typeface="Calibri"/>
                <a:sym typeface="Calibri"/>
              </a:rPr>
              <a:t> used there. Invite them to compare other steps in the previous activity to those in this activity to help them explain the derivation.</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latin typeface="Calibri"/>
                <a:ea typeface="Calibri"/>
                <a:cs typeface="Calibri"/>
                <a:sym typeface="Calibri"/>
              </a:rPr>
              <a:t>Activity Synthesis</a:t>
            </a:r>
            <a:endParaRPr b="1"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latin typeface="Calibri"/>
                <a:ea typeface="Calibri"/>
                <a:cs typeface="Calibri"/>
                <a:sym typeface="Calibri"/>
              </a:rPr>
              <a:t>Invite students to share their explanations for each step. Highlight a few key maneuvers:</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Multiplying the equation by 4</a:t>
            </a:r>
            <a:r>
              <a:rPr i="1" lang="en" sz="1300">
                <a:latin typeface="Times New Roman"/>
                <a:ea typeface="Times New Roman"/>
                <a:cs typeface="Times New Roman"/>
                <a:sym typeface="Times New Roman"/>
              </a:rPr>
              <a:t>a</a:t>
            </a:r>
            <a:r>
              <a:rPr lang="en" sz="1300">
                <a:latin typeface="Calibri"/>
                <a:ea typeface="Calibri"/>
                <a:cs typeface="Calibri"/>
                <a:sym typeface="Calibri"/>
              </a:rPr>
              <a:t> makes the coefficient of </a:t>
            </a:r>
            <a:r>
              <a:rPr i="1" lang="en" sz="1300">
                <a:solidFill>
                  <a:schemeClr val="dk1"/>
                </a:solidFill>
                <a:latin typeface="Times New Roman"/>
                <a:ea typeface="Times New Roman"/>
                <a:cs typeface="Times New Roman"/>
                <a:sym typeface="Times New Roman"/>
              </a:rPr>
              <a:t>x</a:t>
            </a:r>
            <a:r>
              <a:rPr baseline="30000" lang="en" sz="1300">
                <a:latin typeface="Calibri"/>
                <a:ea typeface="Calibri"/>
                <a:cs typeface="Calibri"/>
                <a:sym typeface="Calibri"/>
              </a:rPr>
              <a:t>2</a:t>
            </a:r>
            <a:r>
              <a:rPr lang="en" sz="1300">
                <a:latin typeface="Calibri"/>
                <a:ea typeface="Calibri"/>
                <a:cs typeface="Calibri"/>
                <a:sym typeface="Calibri"/>
              </a:rPr>
              <a:t> a perfect square and the coefficient of the linear term an even number, both of which make completing the square much easier.</a:t>
            </a:r>
            <a:endParaRPr sz="1300">
              <a:latin typeface="Calibri"/>
              <a:ea typeface="Calibri"/>
              <a:cs typeface="Calibri"/>
              <a:sym typeface="Calibri"/>
            </a:endParaRPr>
          </a:p>
          <a:p>
            <a:pPr indent="0" lvl="0" marL="0" rtl="0" algn="l">
              <a:spcBef>
                <a:spcPts val="0"/>
              </a:spcBef>
              <a:spcAft>
                <a:spcPts val="0"/>
              </a:spcAft>
              <a:buNone/>
            </a:pPr>
            <a:r>
              <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latin typeface="Calibri"/>
                <a:ea typeface="Calibri"/>
                <a:cs typeface="Calibri"/>
                <a:sym typeface="Calibri"/>
              </a:rPr>
              <a:t>Some students may wonder why 4</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is chosen to complete the square when solving </a:t>
            </a:r>
            <a:r>
              <a:rPr i="1" lang="en" sz="1300">
                <a:solidFill>
                  <a:schemeClr val="dk1"/>
                </a:solidFill>
                <a:latin typeface="Times New Roman"/>
                <a:ea typeface="Times New Roman"/>
                <a:cs typeface="Times New Roman"/>
                <a:sym typeface="Times New Roman"/>
              </a:rPr>
              <a:t>ax</a:t>
            </a:r>
            <a:r>
              <a:rPr baseline="30000" lang="en" sz="1300">
                <a:latin typeface="Calibri"/>
                <a:ea typeface="Calibri"/>
                <a:cs typeface="Calibri"/>
                <a:sym typeface="Calibri"/>
              </a:rPr>
              <a:t>2 </a:t>
            </a:r>
            <a:r>
              <a:rPr lang="en" sz="1300">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latin typeface="Calibri"/>
                <a:ea typeface="Calibri"/>
                <a:cs typeface="Calibri"/>
                <a:sym typeface="Calibri"/>
              </a:rPr>
              <a:t>= 0. Why not </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9</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or 16</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Any of these would work. The equation could also have been divided by </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to make the first term </a:t>
            </a:r>
            <a:r>
              <a:rPr i="1" lang="en" sz="1300">
                <a:solidFill>
                  <a:schemeClr val="dk1"/>
                </a:solidFill>
                <a:latin typeface="Times New Roman"/>
                <a:ea typeface="Times New Roman"/>
                <a:cs typeface="Times New Roman"/>
                <a:sym typeface="Times New Roman"/>
              </a:rPr>
              <a:t>x</a:t>
            </a:r>
            <a:r>
              <a:rPr baseline="30000" lang="en" sz="1300">
                <a:latin typeface="Calibri"/>
                <a:ea typeface="Calibri"/>
                <a:cs typeface="Calibri"/>
                <a:sym typeface="Calibri"/>
              </a:rPr>
              <a:t>2</a:t>
            </a:r>
            <a:r>
              <a:rPr lang="en" sz="1300">
                <a:latin typeface="Calibri"/>
                <a:ea typeface="Calibri"/>
                <a:cs typeface="Calibri"/>
                <a:sym typeface="Calibri"/>
              </a:rPr>
              <a:t>, which is a perfect square. (If time permits, consider asking students to try completing the square using one of these alternatives.) While these alternatives result in a perfect square for the first term, they may not give an even number for the coefficient of the second term or they may produce an equation with larger numbers, making it a bit trickier to manipulate.</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We can tell what constant term is needed to complete the square by dividing the coefficient of the linear term by the positive square root of the coefficient of </a:t>
            </a:r>
            <a:r>
              <a:rPr i="1" lang="en" sz="1300">
                <a:solidFill>
                  <a:schemeClr val="dk1"/>
                </a:solidFill>
                <a:latin typeface="Times New Roman"/>
                <a:ea typeface="Times New Roman"/>
                <a:cs typeface="Times New Roman"/>
                <a:sym typeface="Times New Roman"/>
              </a:rPr>
              <a:t>x</a:t>
            </a:r>
            <a:r>
              <a:rPr baseline="30000" lang="en" sz="1300">
                <a:latin typeface="Calibri"/>
                <a:ea typeface="Calibri"/>
                <a:cs typeface="Calibri"/>
                <a:sym typeface="Calibri"/>
              </a:rPr>
              <a:t>2</a:t>
            </a:r>
            <a:r>
              <a:rPr lang="en" sz="1300">
                <a:latin typeface="Calibri"/>
                <a:ea typeface="Calibri"/>
                <a:cs typeface="Calibri"/>
                <a:sym typeface="Calibri"/>
              </a:rPr>
              <a:t>, taking half of it, and squaring that number. In this case:</a:t>
            </a:r>
            <a:endParaRPr sz="1300">
              <a:latin typeface="Calibri"/>
              <a:ea typeface="Calibri"/>
              <a:cs typeface="Calibri"/>
              <a:sym typeface="Calibri"/>
            </a:endParaRPr>
          </a:p>
          <a:p>
            <a:pPr indent="-311150" lvl="1" marL="914400" rtl="0" algn="l">
              <a:spcBef>
                <a:spcPts val="0"/>
              </a:spcBef>
              <a:spcAft>
                <a:spcPts val="0"/>
              </a:spcAft>
              <a:buSzPts val="1300"/>
              <a:buFont typeface="Calibri"/>
              <a:buChar char="○"/>
            </a:pPr>
            <a:r>
              <a:rPr lang="en" sz="1300">
                <a:latin typeface="Calibri"/>
                <a:ea typeface="Calibri"/>
                <a:cs typeface="Calibri"/>
                <a:sym typeface="Calibri"/>
              </a:rPr>
              <a:t>The coefficient of </a:t>
            </a:r>
            <a:r>
              <a:rPr i="1" lang="en" sz="1300">
                <a:solidFill>
                  <a:schemeClr val="dk1"/>
                </a:solidFill>
                <a:latin typeface="Times New Roman"/>
                <a:ea typeface="Times New Roman"/>
                <a:cs typeface="Times New Roman"/>
                <a:sym typeface="Times New Roman"/>
              </a:rPr>
              <a:t>x</a:t>
            </a:r>
            <a:r>
              <a:rPr lang="en" sz="1300">
                <a:latin typeface="Calibri"/>
                <a:ea typeface="Calibri"/>
                <a:cs typeface="Calibri"/>
                <a:sym typeface="Calibri"/>
              </a:rPr>
              <a:t> is 4</a:t>
            </a:r>
            <a:r>
              <a:rPr i="1" lang="en" sz="1300">
                <a:solidFill>
                  <a:schemeClr val="dk1"/>
                </a:solidFill>
                <a:latin typeface="Times New Roman"/>
                <a:ea typeface="Times New Roman"/>
                <a:cs typeface="Times New Roman"/>
                <a:sym typeface="Times New Roman"/>
              </a:rPr>
              <a:t>ab</a:t>
            </a:r>
            <a:r>
              <a:rPr lang="en" sz="1300">
                <a:latin typeface="Calibri"/>
                <a:ea typeface="Calibri"/>
                <a:cs typeface="Calibri"/>
                <a:sym typeface="Calibri"/>
              </a:rPr>
              <a:t>.</a:t>
            </a:r>
            <a:endParaRPr sz="1300">
              <a:latin typeface="Calibri"/>
              <a:ea typeface="Calibri"/>
              <a:cs typeface="Calibri"/>
              <a:sym typeface="Calibri"/>
            </a:endParaRPr>
          </a:p>
          <a:p>
            <a:pPr indent="-311150" lvl="1" marL="914400" rtl="0" algn="l">
              <a:spcBef>
                <a:spcPts val="0"/>
              </a:spcBef>
              <a:spcAft>
                <a:spcPts val="0"/>
              </a:spcAft>
              <a:buSzPts val="1300"/>
              <a:buFont typeface="Calibri"/>
              <a:buChar char="○"/>
            </a:pPr>
            <a:r>
              <a:rPr lang="en" sz="1300">
                <a:latin typeface="Calibri"/>
                <a:ea typeface="Calibri"/>
                <a:cs typeface="Calibri"/>
                <a:sym typeface="Calibri"/>
              </a:rPr>
              <a:t>The coefficient of </a:t>
            </a:r>
            <a:r>
              <a:rPr i="1" lang="en" sz="1300">
                <a:solidFill>
                  <a:schemeClr val="dk1"/>
                </a:solidFill>
                <a:latin typeface="Times New Roman"/>
                <a:ea typeface="Times New Roman"/>
                <a:cs typeface="Times New Roman"/>
                <a:sym typeface="Times New Roman"/>
              </a:rPr>
              <a:t>x</a:t>
            </a:r>
            <a:r>
              <a:rPr baseline="30000" lang="en" sz="1300">
                <a:latin typeface="Calibri"/>
                <a:ea typeface="Calibri"/>
                <a:cs typeface="Calibri"/>
                <a:sym typeface="Calibri"/>
              </a:rPr>
              <a:t>2</a:t>
            </a:r>
            <a:r>
              <a:rPr lang="en" sz="1300">
                <a:latin typeface="Calibri"/>
                <a:ea typeface="Calibri"/>
                <a:cs typeface="Calibri"/>
                <a:sym typeface="Calibri"/>
              </a:rPr>
              <a:t> is 4</a:t>
            </a:r>
            <a:r>
              <a:rPr i="1" lang="en" sz="1300">
                <a:solidFill>
                  <a:schemeClr val="dk1"/>
                </a:solidFill>
                <a:latin typeface="Times New Roman"/>
                <a:ea typeface="Times New Roman"/>
                <a:cs typeface="Times New Roman"/>
                <a:sym typeface="Times New Roman"/>
              </a:rPr>
              <a:t>a</a:t>
            </a:r>
            <a:r>
              <a:rPr baseline="30000" lang="en" sz="1300">
                <a:latin typeface="Calibri"/>
                <a:ea typeface="Calibri"/>
                <a:cs typeface="Calibri"/>
                <a:sym typeface="Calibri"/>
              </a:rPr>
              <a:t>2</a:t>
            </a:r>
            <a:r>
              <a:rPr lang="en" sz="1300">
                <a:latin typeface="Calibri"/>
                <a:ea typeface="Calibri"/>
                <a:cs typeface="Calibri"/>
                <a:sym typeface="Calibri"/>
              </a:rPr>
              <a:t>, so the square root is 2</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a:t>
            </a:r>
            <a:endParaRPr sz="1300">
              <a:latin typeface="Calibri"/>
              <a:ea typeface="Calibri"/>
              <a:cs typeface="Calibri"/>
              <a:sym typeface="Calibri"/>
            </a:endParaRPr>
          </a:p>
          <a:p>
            <a:pPr indent="-311150" lvl="1" marL="914400" rtl="0" algn="l">
              <a:spcBef>
                <a:spcPts val="0"/>
              </a:spcBef>
              <a:spcAft>
                <a:spcPts val="0"/>
              </a:spcAft>
              <a:buSzPts val="1300"/>
              <a:buFont typeface="Calibri"/>
              <a:buChar char="○"/>
            </a:pPr>
            <a:r>
              <a:rPr lang="en" sz="1300">
                <a:latin typeface="Calibri"/>
                <a:ea typeface="Calibri"/>
                <a:cs typeface="Calibri"/>
                <a:sym typeface="Calibri"/>
              </a:rPr>
              <a:t>Dividing 4</a:t>
            </a:r>
            <a:r>
              <a:rPr i="1" lang="en" sz="1300">
                <a:solidFill>
                  <a:schemeClr val="dk1"/>
                </a:solidFill>
                <a:latin typeface="Times New Roman"/>
                <a:ea typeface="Times New Roman"/>
                <a:cs typeface="Times New Roman"/>
                <a:sym typeface="Times New Roman"/>
              </a:rPr>
              <a:t>ab</a:t>
            </a:r>
            <a:r>
              <a:rPr lang="en" sz="1300">
                <a:latin typeface="Calibri"/>
                <a:ea typeface="Calibri"/>
                <a:cs typeface="Calibri"/>
                <a:sym typeface="Calibri"/>
              </a:rPr>
              <a:t> by 2</a:t>
            </a:r>
            <a:r>
              <a:rPr i="1" lang="en" sz="1300">
                <a:solidFill>
                  <a:schemeClr val="dk1"/>
                </a:solidFill>
                <a:latin typeface="Times New Roman"/>
                <a:ea typeface="Times New Roman"/>
                <a:cs typeface="Times New Roman"/>
                <a:sym typeface="Times New Roman"/>
              </a:rPr>
              <a:t>a</a:t>
            </a:r>
            <a:r>
              <a:rPr lang="en" sz="1300">
                <a:latin typeface="Calibri"/>
                <a:ea typeface="Calibri"/>
                <a:cs typeface="Calibri"/>
                <a:sym typeface="Calibri"/>
              </a:rPr>
              <a:t> gives 2</a:t>
            </a:r>
            <a:r>
              <a:rPr i="1" lang="en" sz="1300">
                <a:solidFill>
                  <a:schemeClr val="dk1"/>
                </a:solidFill>
                <a:latin typeface="Times New Roman"/>
                <a:ea typeface="Times New Roman"/>
                <a:cs typeface="Times New Roman"/>
                <a:sym typeface="Times New Roman"/>
              </a:rPr>
              <a:t>b</a:t>
            </a:r>
            <a:r>
              <a:rPr lang="en" sz="1300">
                <a:latin typeface="Calibri"/>
                <a:ea typeface="Calibri"/>
                <a:cs typeface="Calibri"/>
                <a:sym typeface="Calibri"/>
              </a:rPr>
              <a:t>. Half of 2</a:t>
            </a:r>
            <a:r>
              <a:rPr i="1" lang="en" sz="1300">
                <a:solidFill>
                  <a:schemeClr val="dk1"/>
                </a:solidFill>
                <a:latin typeface="Times New Roman"/>
                <a:ea typeface="Times New Roman"/>
                <a:cs typeface="Times New Roman"/>
                <a:sym typeface="Times New Roman"/>
              </a:rPr>
              <a:t>b</a:t>
            </a:r>
            <a:r>
              <a:rPr lang="en" sz="1300">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b</a:t>
            </a:r>
            <a:r>
              <a:rPr lang="en" sz="1300">
                <a:latin typeface="Calibri"/>
                <a:ea typeface="Calibri"/>
                <a:cs typeface="Calibri"/>
                <a:sym typeface="Calibri"/>
              </a:rPr>
              <a:t>.</a:t>
            </a:r>
            <a:endParaRPr sz="1300">
              <a:latin typeface="Calibri"/>
              <a:ea typeface="Calibri"/>
              <a:cs typeface="Calibri"/>
              <a:sym typeface="Calibri"/>
            </a:endParaRPr>
          </a:p>
          <a:p>
            <a:pPr indent="-311150" lvl="1" marL="914400" rtl="0" algn="l">
              <a:spcBef>
                <a:spcPts val="0"/>
              </a:spcBef>
              <a:spcAft>
                <a:spcPts val="0"/>
              </a:spcAft>
              <a:buSzPts val="1300"/>
              <a:buFont typeface="Calibri"/>
              <a:buChar char="○"/>
            </a:pPr>
            <a:r>
              <a:rPr lang="en" sz="1300">
                <a:latin typeface="Calibri"/>
                <a:ea typeface="Calibri"/>
                <a:cs typeface="Calibri"/>
                <a:sym typeface="Calibri"/>
              </a:rPr>
              <a:t>The constant term that completes the square is </a:t>
            </a:r>
            <a:r>
              <a:rPr i="1" lang="en" sz="1300">
                <a:solidFill>
                  <a:schemeClr val="dk1"/>
                </a:solidFill>
                <a:latin typeface="Times New Roman"/>
                <a:ea typeface="Times New Roman"/>
                <a:cs typeface="Times New Roman"/>
                <a:sym typeface="Times New Roman"/>
              </a:rPr>
              <a:t>b</a:t>
            </a:r>
            <a:r>
              <a:rPr baseline="30000" lang="en" sz="1300">
                <a:latin typeface="Calibri"/>
                <a:ea typeface="Calibri"/>
                <a:cs typeface="Calibri"/>
                <a:sym typeface="Calibri"/>
              </a:rPr>
              <a:t>2</a:t>
            </a:r>
            <a:r>
              <a:rPr lang="en" sz="1300">
                <a:latin typeface="Calibri"/>
                <a:ea typeface="Calibri"/>
                <a:cs typeface="Calibri"/>
                <a:sym typeface="Calibri"/>
              </a:rPr>
              <a:t>.</a:t>
            </a:r>
            <a:endParaRPr sz="1300">
              <a:latin typeface="Calibri"/>
              <a:ea typeface="Calibri"/>
              <a:cs typeface="Calibri"/>
              <a:sym typeface="Calibri"/>
            </a:endParaRPr>
          </a:p>
          <a:p>
            <a:pPr indent="0" lvl="0" marL="0" rtl="0" algn="l">
              <a:spcBef>
                <a:spcPts val="0"/>
              </a:spcBef>
              <a:spcAft>
                <a:spcPts val="0"/>
              </a:spcAft>
              <a:buNone/>
            </a:pPr>
            <a:r>
              <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latin typeface="Calibri"/>
                <a:ea typeface="Calibri"/>
                <a:cs typeface="Calibri"/>
                <a:sym typeface="Calibri"/>
              </a:rPr>
              <a:t>Emphasize that the quadratic formula essentially captures the steps for completing the square in one expression. Every time we solve a quadratic equation by completing the square, we are essentially using the quadratic formula, but in a less condensed way.</a:t>
            </a:r>
            <a:endParaRPr sz="1300">
              <a:latin typeface="Calibri"/>
              <a:ea typeface="Calibri"/>
              <a:cs typeface="Calibri"/>
              <a:sym typeface="Calibri"/>
            </a:endParaRPr>
          </a:p>
          <a:p>
            <a:pPr indent="0" lvl="0" marL="0" rtl="0" algn="l">
              <a:spcBef>
                <a:spcPts val="0"/>
              </a:spcBef>
              <a:spcAft>
                <a:spcPts val="80"/>
              </a:spcAft>
              <a:buNone/>
            </a:pPr>
            <a:r>
              <a:t/>
            </a:r>
            <a:endParaRPr b="1" i="1" sz="130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all the steps of activity </a:t>
            </a:r>
            <a:r>
              <a:rPr b="1" lang="en">
                <a:solidFill>
                  <a:schemeClr val="dk1"/>
                </a:solidFill>
                <a:latin typeface="Noto Sans"/>
                <a:ea typeface="Noto Sans"/>
                <a:cs typeface="Noto Sans"/>
                <a:sym typeface="Noto Sans"/>
              </a:rPr>
              <a:t>9.8</a:t>
            </a:r>
            <a:r>
              <a:rPr b="1" lang="en">
                <a:solidFill>
                  <a:schemeClr val="dk1"/>
                </a:solidFill>
                <a:latin typeface="Noto Sans"/>
                <a:ea typeface="Noto Sans"/>
                <a:cs typeface="Noto Sans"/>
                <a:sym typeface="Noto Sans"/>
              </a:rPr>
              <a:t>.2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acb731336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acb731336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ᶜ⁄ₐ</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More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ade832057f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ade832057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startAt="3"/>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 = ±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More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ade832057f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ade832057f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startAt="7"/>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 = ±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 = ±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ᵇ</a:t>
            </a:r>
            <a:r>
              <a:rPr lang="en" sz="1300">
                <a:solidFill>
                  <a:schemeClr val="dk1"/>
                </a:solidFill>
                <a:latin typeface="Calibri"/>
                <a:ea typeface="Calibri"/>
                <a:cs typeface="Calibri"/>
                <a:sym typeface="Calibri"/>
              </a:rPr>
              <a:t>⁄₂</a:t>
            </a:r>
            <a:r>
              <a:rPr i="1" lang="en" sz="1300">
                <a:solidFill>
                  <a:schemeClr val="dk1"/>
                </a:solidFill>
                <a:latin typeface="Times New Roman"/>
                <a:ea typeface="Times New Roman"/>
                <a:cs typeface="Times New Roman"/>
                <a:sym typeface="Times New Roman"/>
              </a:rPr>
              <a:t>ₐ ±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100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3"/>
              </a:rPr>
              <a:t>Go back to Lesson Activity</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was already done for the perfect square trinomial to be factored.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To get rid of the power of 2, take the square root of both sides and remember the plus and minus sign on the right side.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I</a:t>
            </a:r>
            <a:r>
              <a:rPr lang="en" sz="1300">
                <a:solidFill>
                  <a:schemeClr val="dk1"/>
                </a:solidFill>
                <a:latin typeface="Calibri"/>
                <a:ea typeface="Calibri"/>
                <a:cs typeface="Calibri"/>
                <a:sym typeface="Calibri"/>
              </a:rPr>
              <a:t>n a previous step, both sides were already divided by 4</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cannot be done until after the square root is taken.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1: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endParaRPr i="1" sz="13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2: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3: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b/a)x + (b</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/4a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/4a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4: (</a:t>
            </a:r>
            <a:r>
              <a:rPr i="1" lang="en" sz="1300">
                <a:solidFill>
                  <a:schemeClr val="dk1"/>
                </a:solidFill>
                <a:latin typeface="Times New Roman"/>
                <a:ea typeface="Times New Roman"/>
                <a:cs typeface="Times New Roman"/>
                <a:sym typeface="Times New Roman"/>
              </a:rPr>
              <a:t>x + b/2a)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- 4ac)/(4a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5: </a:t>
            </a:r>
            <a:r>
              <a:rPr i="1" lang="en" sz="1300">
                <a:solidFill>
                  <a:schemeClr val="dk1"/>
                </a:solidFill>
                <a:latin typeface="Times New Roman"/>
                <a:ea typeface="Times New Roman"/>
                <a:cs typeface="Times New Roman"/>
                <a:sym typeface="Times New Roman"/>
              </a:rPr>
              <a:t>x +(b/2a)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- 4ac))/(2a)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6: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t>
            </a:r>
            <a:r>
              <a:rPr lang="en" sz="1300">
                <a:solidFill>
                  <a:schemeClr val="dk1"/>
                </a:solidFill>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- 4ac))/(2a)</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ade832057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ade832057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1 Stronger and Clearer Each Time: Writing, Listening, Conversing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improve their written explanations for each step in the derivation of the quadratic formula. Give students time to meet with two to three partners to share and get feedback on their responses. Display feedback prompts that will help students strengthen their ideas and clarify their language. For example, “How do you know . . . ?”, “Why do you think . . . ?”, “What happened between _____ and _____?”, and “Is it always true that . . . ?” Invite students to go back and revise or refine their written explanation based on the feedback from peers. This will help students understand how completing the square leads to the quadratic formula through communicating their reasoning with a partner.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Internalize Executive Functions</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manageable parts for students who benefit from support with organizational skills in problem solving. Invite students to number each line to facilitate identification of each step. Check in with students after the first two to three minutes of work time. Invite one to two students to share what they noticed for the first few steps. Record their thinking on a display for all to see, and keep the work visible as students continue.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To make the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 perfect square and the coefficient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 even number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completes the square for the expression on the left side. To keep the two sides equal, it needs to be added to the other side as well.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perfect square is rewritten in factored form, and −32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rewritten as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with completing the square, have them revisit the Additional Resources in 9.1 – 9.3. If students struggle with recognizing the quadratic formula, have them revisit the Additional Resources in 9.6 and 9.7</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Note to Teacher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are not expected to internalize how to derive the quadratic formula by the end of the lesson. They should, however, understand that each part of the complicated expression can be traced back to a step in completing the square. In other words, they should recognize that the formula is not an isolated, opaque method that mysteriously produces solutions to quadratic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a:t>
            </a:r>
            <a:r>
              <a:rPr b="1" lang="en" sz="1300">
                <a:solidFill>
                  <a:schemeClr val="dk1"/>
                </a:solidFill>
                <a:latin typeface="Calibri"/>
                <a:ea typeface="Calibri"/>
                <a:cs typeface="Calibri"/>
                <a:sym typeface="Calibri"/>
              </a:rPr>
              <a:t>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each of the 3 </a:t>
            </a:r>
            <a:r>
              <a:rPr lang="en" sz="1300">
                <a:solidFill>
                  <a:schemeClr val="dk1"/>
                </a:solidFill>
                <a:latin typeface="Calibri"/>
                <a:ea typeface="Calibri"/>
                <a:cs typeface="Calibri"/>
                <a:sym typeface="Calibri"/>
              </a:rPr>
              <a:t>questions</a:t>
            </a:r>
            <a:r>
              <a:rPr lang="en" sz="1300">
                <a:solidFill>
                  <a:schemeClr val="dk1"/>
                </a:solidFill>
                <a:latin typeface="Calibri"/>
                <a:ea typeface="Calibri"/>
                <a:cs typeface="Calibri"/>
                <a:sym typeface="Calibri"/>
              </a:rPr>
              <a:t> and record student answers for adjustments for future lessons.</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1.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18.png"/><Relationship Id="rId7"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19.png"/><Relationship Id="rId7" Type="http://schemas.openxmlformats.org/officeDocument/2006/relationships/image" Target="../media/image22.png"/><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19.png"/><Relationship Id="rId7" Type="http://schemas.openxmlformats.org/officeDocument/2006/relationships/image" Target="../media/image22.png"/><Relationship Id="rId8"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slide" Target="/ppt/slides/slide17.xml"/><Relationship Id="rId5" Type="http://schemas.openxmlformats.org/officeDocument/2006/relationships/image" Target="../media/image35.png"/><Relationship Id="rId6" Type="http://schemas.openxmlformats.org/officeDocument/2006/relationships/image" Target="../media/image44.png"/><Relationship Id="rId7" Type="http://schemas.openxmlformats.org/officeDocument/2006/relationships/image" Target="../media/image34.png"/><Relationship Id="rId8"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9.jpg"/><Relationship Id="rId4" Type="http://schemas.openxmlformats.org/officeDocument/2006/relationships/hyperlink" Target="https://youtu.be/XcgEuZJQWqA?si=QJ5rG9eRI_RAvSgx" TargetMode="External"/><Relationship Id="rId5" Type="http://schemas.openxmlformats.org/officeDocument/2006/relationships/hyperlink" Target="http://www.youtube.com/watch?v=XcgEuZJQWqA" TargetMode="External"/><Relationship Id="rId6"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jpg"/><Relationship Id="rId4" Type="http://schemas.openxmlformats.org/officeDocument/2006/relationships/image" Target="../media/image47.png"/><Relationship Id="rId5" Type="http://schemas.openxmlformats.org/officeDocument/2006/relationships/image" Target="../media/image46.png"/><Relationship Id="rId6" Type="http://schemas.openxmlformats.org/officeDocument/2006/relationships/image" Target="../media/image48.png"/><Relationship Id="rId7"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jp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9.8 Deriving the Quadratic Formula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{2250EE16-EFDD-4525-BD89-9A77CDA2EA14}</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4956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Explain</a:t>
            </a:r>
            <a:r>
              <a:rPr lang="en">
                <a:solidFill>
                  <a:srgbClr val="F3F3F3"/>
                </a:solidFill>
              </a:rPr>
              <a:t> the steps and </a:t>
            </a:r>
            <a:r>
              <a:rPr b="1" lang="en">
                <a:solidFill>
                  <a:srgbClr val="F3F3F3"/>
                </a:solidFill>
              </a:rPr>
              <a:t>complete</a:t>
            </a:r>
            <a:r>
              <a:rPr lang="en">
                <a:solidFill>
                  <a:srgbClr val="F3F3F3"/>
                </a:solidFill>
              </a:rPr>
              <a:t> some </a:t>
            </a:r>
            <a:r>
              <a:rPr b="1" lang="en">
                <a:solidFill>
                  <a:srgbClr val="F3F3F3"/>
                </a:solidFill>
              </a:rPr>
              <a:t>missing steps</a:t>
            </a:r>
            <a:r>
              <a:rPr lang="en">
                <a:solidFill>
                  <a:srgbClr val="F3F3F3"/>
                </a:solidFill>
              </a:rPr>
              <a:t> for deriving the quadratic formula.</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b="1" lang="en">
                <a:solidFill>
                  <a:srgbClr val="F3F3F3"/>
                </a:solidFill>
              </a:rPr>
              <a:t>Explain</a:t>
            </a:r>
            <a:r>
              <a:rPr lang="en">
                <a:solidFill>
                  <a:srgbClr val="F3F3F3"/>
                </a:solidFill>
              </a:rPr>
              <a:t> how the quadratic formula is related to the </a:t>
            </a:r>
            <a:r>
              <a:rPr b="1" lang="en">
                <a:solidFill>
                  <a:srgbClr val="F3F3F3"/>
                </a:solidFill>
              </a:rPr>
              <a:t>process of completing the square</a:t>
            </a:r>
            <a:r>
              <a:rPr lang="en">
                <a:solidFill>
                  <a:srgbClr val="F3F3F3"/>
                </a:solidFill>
              </a:rPr>
              <a:t> for a quadratic equation</a:t>
            </a:r>
            <a:endParaRPr>
              <a:solidFill>
                <a:srgbClr val="F3F3F3"/>
              </a:solidFill>
            </a:endParaRPr>
          </a:p>
          <a:p>
            <a:pPr indent="457200" lvl="0" marL="0" rtl="0" algn="l">
              <a:lnSpc>
                <a:spcPct val="100000"/>
              </a:lnSpc>
              <a:spcBef>
                <a:spcPts val="0"/>
              </a:spcBef>
              <a:spcAft>
                <a:spcPts val="0"/>
              </a:spcAft>
              <a:buNone/>
            </a:pPr>
            <a:r>
              <a:rPr lang="en">
                <a:solidFill>
                  <a:srgbClr val="F3F3F3"/>
                </a:solidFill>
              </a:rPr>
              <a:t> </a:t>
            </a:r>
            <a:r>
              <a:rPr i="1" lang="en">
                <a:solidFill>
                  <a:srgbClr val="F3F3F3"/>
                </a:solidFill>
                <a:latin typeface="Times New Roman"/>
                <a:ea typeface="Times New Roman"/>
                <a:cs typeface="Times New Roman"/>
                <a:sym typeface="Times New Roman"/>
              </a:rPr>
              <a:t>ax</a:t>
            </a:r>
            <a:r>
              <a:rPr baseline="30000" lang="en">
                <a:solidFill>
                  <a:srgbClr val="F3F3F3"/>
                </a:solidFill>
              </a:rPr>
              <a:t>2 </a:t>
            </a:r>
            <a:r>
              <a:rPr lang="en">
                <a:solidFill>
                  <a:srgbClr val="F3F3F3"/>
                </a:solidFill>
              </a:rPr>
              <a:t>+ </a:t>
            </a:r>
            <a:r>
              <a:rPr i="1" lang="en">
                <a:solidFill>
                  <a:srgbClr val="F3F3F3"/>
                </a:solidFill>
                <a:latin typeface="Times New Roman"/>
                <a:ea typeface="Times New Roman"/>
                <a:cs typeface="Times New Roman"/>
                <a:sym typeface="Times New Roman"/>
              </a:rPr>
              <a:t>bx </a:t>
            </a:r>
            <a:r>
              <a:rPr lang="en">
                <a:solidFill>
                  <a:srgbClr val="F3F3F3"/>
                </a:solidFill>
              </a:rPr>
              <a:t>+ </a:t>
            </a:r>
            <a:r>
              <a:rPr i="1" lang="en">
                <a:solidFill>
                  <a:srgbClr val="F3F3F3"/>
                </a:solidFill>
                <a:latin typeface="Times New Roman"/>
                <a:ea typeface="Times New Roman"/>
                <a:cs typeface="Times New Roman"/>
                <a:sym typeface="Times New Roman"/>
              </a:rPr>
              <a:t>c </a:t>
            </a:r>
            <a:r>
              <a:rPr lang="en">
                <a:solidFill>
                  <a:srgbClr val="F3F3F3"/>
                </a:solidFill>
              </a:rPr>
              <a:t>= 0.</a:t>
            </a:r>
            <a:endParaRPr>
              <a:solidFill>
                <a:srgbClr val="F3F3F3"/>
              </a:solidFill>
            </a:endParaRPr>
          </a:p>
        </p:txBody>
      </p:sp>
      <p:pic>
        <p:nvPicPr>
          <p:cNvPr descr=" Three students helping each other up a staircase toward a flag, symbolizing teamwork and building math skills step by step." id="114" name="Google Shape;114;p17" title="Goals -1.png"/>
          <p:cNvPicPr preferRelativeResize="0"/>
          <p:nvPr/>
        </p:nvPicPr>
        <p:blipFill rotWithShape="1">
          <a:blip r:embed="rId3">
            <a:alphaModFix/>
          </a:blip>
          <a:srcRect b="0" l="16698" r="16692"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9.8 Deriving the Quadratic Formula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475925" y="655575"/>
            <a:ext cx="5464200" cy="39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lnSpc>
                <a:spcPct val="100000"/>
              </a:lnSpc>
              <a:spcBef>
                <a:spcPts val="1200"/>
              </a:spcBef>
              <a:spcAft>
                <a:spcPts val="0"/>
              </a:spcAft>
              <a:buSzPts val="1800"/>
              <a:buChar char="●"/>
            </a:pPr>
            <a:r>
              <a:rPr b="1" lang="en" sz="1800"/>
              <a:t>Completing the Square</a:t>
            </a:r>
            <a:endParaRPr b="1" sz="1800"/>
          </a:p>
          <a:p>
            <a:pPr indent="-330200" lvl="1" marL="914400" rtl="0" algn="l">
              <a:lnSpc>
                <a:spcPct val="100000"/>
              </a:lnSpc>
              <a:spcBef>
                <a:spcPts val="0"/>
              </a:spcBef>
              <a:spcAft>
                <a:spcPts val="0"/>
              </a:spcAft>
              <a:buSzPts val="1600"/>
              <a:buChar char="○"/>
            </a:pPr>
            <a:r>
              <a:rPr lang="en" sz="1600"/>
              <a:t>A method used with quadratic expressions to transform it into a perfect square trinomial</a:t>
            </a:r>
            <a:endParaRPr b="1" sz="1800"/>
          </a:p>
          <a:p>
            <a:pPr indent="-342900" lvl="0" marL="457200" rtl="0" algn="l">
              <a:lnSpc>
                <a:spcPct val="100000"/>
              </a:lnSpc>
              <a:spcBef>
                <a:spcPts val="1000"/>
              </a:spcBef>
              <a:spcAft>
                <a:spcPts val="0"/>
              </a:spcAft>
              <a:buSzPts val="1800"/>
              <a:buChar char="●"/>
            </a:pPr>
            <a:r>
              <a:rPr b="1" lang="en" sz="1800"/>
              <a:t>Perfect Square</a:t>
            </a:r>
            <a:endParaRPr b="1" sz="1800"/>
          </a:p>
          <a:p>
            <a:pPr indent="-330200" lvl="1" marL="914400" rtl="0" algn="l">
              <a:lnSpc>
                <a:spcPct val="100000"/>
              </a:lnSpc>
              <a:spcBef>
                <a:spcPts val="0"/>
              </a:spcBef>
              <a:spcAft>
                <a:spcPts val="0"/>
              </a:spcAft>
              <a:buSzPts val="1600"/>
              <a:buChar char="○"/>
            </a:pPr>
            <a:r>
              <a:rPr lang="en" sz="1600"/>
              <a:t>The product of a whole number or expression that has been multiplied by itself.</a:t>
            </a:r>
            <a:endParaRPr sz="1600"/>
          </a:p>
          <a:p>
            <a:pPr indent="-342900" lvl="0" marL="457200" rtl="0" algn="l">
              <a:lnSpc>
                <a:spcPct val="100000"/>
              </a:lnSpc>
              <a:spcBef>
                <a:spcPts val="1000"/>
              </a:spcBef>
              <a:spcAft>
                <a:spcPts val="0"/>
              </a:spcAft>
              <a:buSzPts val="1800"/>
              <a:buChar char="●"/>
            </a:pPr>
            <a:r>
              <a:rPr b="1" lang="en" sz="1800"/>
              <a:t>Quadratic Formula </a:t>
            </a:r>
            <a:endParaRPr b="1" sz="1800"/>
          </a:p>
          <a:p>
            <a:pPr indent="-330200" lvl="1" marL="914400" rtl="0" algn="l">
              <a:lnSpc>
                <a:spcPct val="100000"/>
              </a:lnSpc>
              <a:spcBef>
                <a:spcPts val="0"/>
              </a:spcBef>
              <a:spcAft>
                <a:spcPts val="0"/>
              </a:spcAft>
              <a:buSzPts val="1600"/>
              <a:buChar char="○"/>
            </a:pPr>
            <a:r>
              <a:t/>
            </a:r>
            <a:endParaRPr sz="1600"/>
          </a:p>
        </p:txBody>
      </p:sp>
      <p:sp>
        <p:nvSpPr>
          <p:cNvPr id="123" name="Google Shape;123;p18"/>
          <p:cNvSpPr txBox="1"/>
          <p:nvPr>
            <p:ph idx="2" type="body"/>
          </p:nvPr>
        </p:nvSpPr>
        <p:spPr>
          <a:xfrm>
            <a:off x="6096000" y="653300"/>
            <a:ext cx="3057000" cy="399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t>New</a:t>
            </a:r>
            <a:endParaRPr b="1"/>
          </a:p>
          <a:p>
            <a:pPr indent="-330200" lvl="0" marL="457200" rtl="0" algn="l">
              <a:lnSpc>
                <a:spcPct val="100000"/>
              </a:lnSpc>
              <a:spcBef>
                <a:spcPts val="1200"/>
              </a:spcBef>
              <a:spcAft>
                <a:spcPts val="0"/>
              </a:spcAft>
              <a:buSzPts val="1600"/>
              <a:buChar char="●"/>
            </a:pPr>
            <a:r>
              <a:rPr b="1" lang="en" sz="1600"/>
              <a:t>None</a:t>
            </a:r>
            <a:endParaRPr b="1" sz="1600"/>
          </a:p>
          <a:p>
            <a:pPr indent="457200" lvl="0" marL="457200" rtl="0" algn="l">
              <a:spcBef>
                <a:spcPts val="1200"/>
              </a:spcBef>
              <a:spcAft>
                <a:spcPts val="1200"/>
              </a:spcAft>
              <a:buNone/>
            </a:pPr>
            <a:r>
              <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9.8 Deriving the Quadratic Formula</a:t>
            </a:r>
            <a:endParaRPr/>
          </a:p>
        </p:txBody>
      </p:sp>
      <p:pic>
        <p:nvPicPr>
          <p:cNvPr descr="An equation showing the quadratic formula. It states that 𝑥 equals negative 𝑏 plus or minus the square root of b squared minus 4ac, all divided by 2𝑎" id="126" name="Google Shape;126;p18"/>
          <p:cNvPicPr preferRelativeResize="0"/>
          <p:nvPr/>
        </p:nvPicPr>
        <p:blipFill rotWithShape="1">
          <a:blip r:embed="rId3">
            <a:alphaModFix/>
          </a:blip>
          <a:srcRect b="0" l="0" r="0" t="10233"/>
          <a:stretch/>
        </p:blipFill>
        <p:spPr>
          <a:xfrm>
            <a:off x="918024" y="3376866"/>
            <a:ext cx="2390775" cy="615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First Stop: Learning Activity A</a:t>
            </a:r>
            <a:endParaRPr/>
          </a:p>
        </p:txBody>
      </p:sp>
      <p:pic>
        <p:nvPicPr>
          <p:cNvPr descr="Map consisting of five rectangles connected by dotted lines conveying the progression of the Lesson. Each rectangle has an icon with text. The first rectangle depicts a clipboard and is emphasized in dark green with yellow text that reads &quot;Learning Activity.&quot;" id="133" name="Google Shape;133;p19" title="Screenshot 2025-12-04 234412.png"/>
          <p:cNvPicPr preferRelativeResize="0"/>
          <p:nvPr/>
        </p:nvPicPr>
        <p:blipFill rotWithShape="1">
          <a:blip r:embed="rId3">
            <a:alphaModFix/>
          </a:blip>
          <a:srcRect b="3078" l="0" r="0" t="3078"/>
          <a:stretch/>
        </p:blipFill>
        <p:spPr>
          <a:xfrm>
            <a:off x="146304" y="1426464"/>
            <a:ext cx="8839204" cy="31636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0"/>
          <p:cNvSpPr txBox="1"/>
          <p:nvPr>
            <p:ph type="title"/>
          </p:nvPr>
        </p:nvSpPr>
        <p:spPr>
          <a:xfrm>
            <a:off x="311700" y="137160"/>
            <a:ext cx="8520600" cy="822900"/>
          </a:xfrm>
          <a:prstGeom prst="rect">
            <a:avLst/>
          </a:prstGeom>
          <a:noFill/>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400"/>
              <a:t>Making Sense of the Quadratic Formula Part 1💡</a:t>
            </a:r>
            <a:endParaRPr>
              <a:solidFill>
                <a:srgbClr val="005047"/>
              </a:solidFill>
            </a:endParaRPr>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40" name="Google Shape;140;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a:t>
            </a:r>
            <a:endParaRPr/>
          </a:p>
        </p:txBody>
      </p:sp>
      <p:sp>
        <p:nvSpPr>
          <p:cNvPr id="141" name="Google Shape;141;p20"/>
          <p:cNvSpPr txBox="1"/>
          <p:nvPr>
            <p:ph idx="1" type="body"/>
          </p:nvPr>
        </p:nvSpPr>
        <p:spPr>
          <a:xfrm>
            <a:off x="310900" y="1515800"/>
            <a:ext cx="8520600" cy="18111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t>One way to solve the quadratic equation is by completing the square. A partially solved equation is shown here. Study Steps 1 – 4.</a:t>
            </a:r>
            <a:endParaRPr sz="1800"/>
          </a:p>
        </p:txBody>
      </p:sp>
      <p:sp>
        <p:nvSpPr>
          <p:cNvPr id="142" name="Google Shape;142;p20"/>
          <p:cNvSpPr txBox="1"/>
          <p:nvPr/>
        </p:nvSpPr>
        <p:spPr>
          <a:xfrm>
            <a:off x="310896" y="1121680"/>
            <a:ext cx="39960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+ 5</a:t>
            </a:r>
            <a:r>
              <a:rPr b="1" i="1" lang="en" sz="2000">
                <a:solidFill>
                  <a:schemeClr val="dk1"/>
                </a:solidFill>
                <a:latin typeface="Times New Roman"/>
                <a:ea typeface="Times New Roman"/>
                <a:cs typeface="Times New Roman"/>
                <a:sym typeface="Times New Roman"/>
              </a:rPr>
              <a:t>x </a:t>
            </a:r>
            <a:r>
              <a:rPr b="1" lang="en" sz="2000">
                <a:solidFill>
                  <a:schemeClr val="dk1"/>
                </a:solidFill>
                <a:latin typeface="Noto Sans"/>
                <a:ea typeface="Noto Sans"/>
                <a:cs typeface="Noto Sans"/>
                <a:sym typeface="Noto Sans"/>
              </a:rPr>
              <a:t>+ 3 = 0</a:t>
            </a:r>
            <a:endParaRPr b="1" sz="2000">
              <a:solidFill>
                <a:schemeClr val="dk1"/>
              </a:solidFill>
              <a:latin typeface="Noto Sans"/>
              <a:ea typeface="Noto Sans"/>
              <a:cs typeface="Noto Sans"/>
              <a:sym typeface="Noto Sans"/>
            </a:endParaRPr>
          </a:p>
        </p:txBody>
      </p:sp>
      <p:sp>
        <p:nvSpPr>
          <p:cNvPr id="143" name="Google Shape;143;p20"/>
          <p:cNvSpPr txBox="1"/>
          <p:nvPr>
            <p:ph idx="1" type="body"/>
          </p:nvPr>
        </p:nvSpPr>
        <p:spPr>
          <a:xfrm>
            <a:off x="368400" y="2224600"/>
            <a:ext cx="3712500" cy="24792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Step 1: </a:t>
            </a:r>
            <a:r>
              <a:rPr lang="en" sz="1800"/>
              <a:t>Multiply each side by 4. This helps us avoid some tricky fractions. </a:t>
            </a:r>
            <a:endParaRPr sz="1800"/>
          </a:p>
          <a:p>
            <a:pPr indent="457200" lvl="0" marL="0" rtl="0" algn="l">
              <a:lnSpc>
                <a:spcPct val="100000"/>
              </a:lnSpc>
              <a:spcBef>
                <a:spcPts val="500"/>
              </a:spcBef>
              <a:spcAft>
                <a:spcPts val="0"/>
              </a:spcAft>
              <a:buNone/>
            </a:pPr>
            <a:r>
              <a:rPr lang="en" sz="1800"/>
              <a:t>4</a:t>
            </a:r>
            <a:r>
              <a:rPr i="1" lang="en" sz="1800">
                <a:latin typeface="Times New Roman"/>
                <a:ea typeface="Times New Roman"/>
                <a:cs typeface="Times New Roman"/>
                <a:sym typeface="Times New Roman"/>
              </a:rPr>
              <a:t>x</a:t>
            </a:r>
            <a:r>
              <a:rPr baseline="30000" lang="en" sz="1800"/>
              <a:t>2 </a:t>
            </a:r>
            <a:r>
              <a:rPr lang="en" sz="1800"/>
              <a:t>+ 20</a:t>
            </a:r>
            <a:r>
              <a:rPr i="1" lang="en" sz="1800">
                <a:latin typeface="Times New Roman"/>
                <a:ea typeface="Times New Roman"/>
                <a:cs typeface="Times New Roman"/>
                <a:sym typeface="Times New Roman"/>
              </a:rPr>
              <a:t>x </a:t>
            </a:r>
            <a:r>
              <a:rPr lang="en" sz="1800"/>
              <a:t>+ 12 = 0</a:t>
            </a:r>
            <a:endParaRPr sz="1800"/>
          </a:p>
          <a:p>
            <a:pPr indent="0" lvl="0" marL="0" rtl="0" algn="l">
              <a:lnSpc>
                <a:spcPct val="100000"/>
              </a:lnSpc>
              <a:spcBef>
                <a:spcPts val="1000"/>
              </a:spcBef>
              <a:spcAft>
                <a:spcPts val="500"/>
              </a:spcAft>
              <a:buNone/>
            </a:pPr>
            <a:r>
              <a:rPr lang="en" sz="1600">
                <a:solidFill>
                  <a:srgbClr val="666666"/>
                </a:solidFill>
              </a:rPr>
              <a:t>(In general, multiply each side of the equation by 4 times the coefficient of the </a:t>
            </a:r>
            <a:r>
              <a:rPr i="1" lang="en" sz="1600">
                <a:solidFill>
                  <a:srgbClr val="666666"/>
                </a:solidFill>
                <a:latin typeface="Times New Roman"/>
                <a:ea typeface="Times New Roman"/>
                <a:cs typeface="Times New Roman"/>
                <a:sym typeface="Times New Roman"/>
              </a:rPr>
              <a:t>x</a:t>
            </a:r>
            <a:r>
              <a:rPr baseline="30000" lang="en" sz="1600">
                <a:solidFill>
                  <a:srgbClr val="666666"/>
                </a:solidFill>
              </a:rPr>
              <a:t>2</a:t>
            </a:r>
            <a:r>
              <a:rPr lang="en" sz="1600">
                <a:solidFill>
                  <a:srgbClr val="666666"/>
                </a:solidFill>
              </a:rPr>
              <a:t> term. In this case, that is just 4 times 1, which is 4.)</a:t>
            </a:r>
            <a:endParaRPr sz="1600">
              <a:solidFill>
                <a:srgbClr val="666666"/>
              </a:solidFill>
            </a:endParaRPr>
          </a:p>
        </p:txBody>
      </p:sp>
      <p:sp>
        <p:nvSpPr>
          <p:cNvPr id="144" name="Google Shape;144;p20"/>
          <p:cNvSpPr txBox="1"/>
          <p:nvPr/>
        </p:nvSpPr>
        <p:spPr>
          <a:xfrm>
            <a:off x="4080900" y="2225200"/>
            <a:ext cx="49800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Step 2: </a:t>
            </a:r>
            <a:r>
              <a:rPr lang="en" sz="1800">
                <a:solidFill>
                  <a:schemeClr val="dk1"/>
                </a:solidFill>
                <a:latin typeface="Noto Sans"/>
                <a:ea typeface="Noto Sans"/>
                <a:cs typeface="Noto Sans"/>
                <a:sym typeface="Noto Sans"/>
              </a:rPr>
              <a:t>Subtract 12 from each side.</a:t>
            </a:r>
            <a:endParaRPr sz="1800">
              <a:solidFill>
                <a:schemeClr val="dk1"/>
              </a:solidFill>
              <a:latin typeface="Noto Sans"/>
              <a:ea typeface="Noto Sans"/>
              <a:cs typeface="Noto Sans"/>
              <a:sym typeface="Noto Sans"/>
            </a:endParaRPr>
          </a:p>
          <a:p>
            <a:pPr indent="457200" lvl="0" marL="0" rtl="0" algn="l">
              <a:spcBef>
                <a:spcPts val="500"/>
              </a:spcBef>
              <a:spcAft>
                <a:spcPts val="0"/>
              </a:spcAft>
              <a:buNone/>
            </a:pPr>
            <a:r>
              <a:rPr lang="en" sz="1800">
                <a:solidFill>
                  <a:schemeClr val="dk1"/>
                </a:solidFill>
                <a:latin typeface="Noto Sans"/>
                <a:ea typeface="Noto Sans"/>
                <a:cs typeface="Noto Sans"/>
                <a:sym typeface="Noto Sans"/>
              </a:rPr>
              <a:t>4</a:t>
            </a:r>
            <a:r>
              <a:rPr i="1" lang="en" sz="1800">
                <a:solidFill>
                  <a:schemeClr val="dk1"/>
                </a:solidFill>
                <a:latin typeface="Times New Roman"/>
                <a:ea typeface="Times New Roman"/>
                <a:cs typeface="Times New Roman"/>
                <a:sym typeface="Times New Roman"/>
              </a:rPr>
              <a:t>x</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+ 20</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-12</a:t>
            </a:r>
            <a:endParaRPr sz="1800">
              <a:solidFill>
                <a:schemeClr val="dk1"/>
              </a:solidFill>
              <a:latin typeface="Noto Sans"/>
              <a:ea typeface="Noto Sans"/>
              <a:cs typeface="Noto Sans"/>
              <a:sym typeface="Noto Sans"/>
            </a:endParaRPr>
          </a:p>
          <a:p>
            <a:pPr indent="0" lvl="0" marL="0" rtl="0" algn="l">
              <a:spcBef>
                <a:spcPts val="500"/>
              </a:spcBef>
              <a:spcAft>
                <a:spcPts val="0"/>
              </a:spcAft>
              <a:buNone/>
            </a:pPr>
            <a:r>
              <a:rPr b="1" lang="en" sz="1800">
                <a:solidFill>
                  <a:schemeClr val="dk1"/>
                </a:solidFill>
                <a:latin typeface="Noto Sans"/>
                <a:ea typeface="Noto Sans"/>
                <a:cs typeface="Noto Sans"/>
                <a:sym typeface="Noto Sans"/>
              </a:rPr>
              <a:t>Step 3: </a:t>
            </a:r>
            <a:r>
              <a:rPr lang="en" sz="1800">
                <a:solidFill>
                  <a:schemeClr val="dk1"/>
                </a:solidFill>
                <a:latin typeface="Noto Sans"/>
                <a:ea typeface="Noto Sans"/>
                <a:cs typeface="Noto Sans"/>
                <a:sym typeface="Noto Sans"/>
              </a:rPr>
              <a:t>Rewrite 4</a:t>
            </a:r>
            <a:r>
              <a:rPr i="1" lang="en" sz="1800">
                <a:solidFill>
                  <a:schemeClr val="dk1"/>
                </a:solidFill>
                <a:latin typeface="Times New Roman"/>
                <a:ea typeface="Times New Roman"/>
                <a:cs typeface="Times New Roman"/>
                <a:sym typeface="Times New Roman"/>
              </a:rPr>
              <a:t>x</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as (2</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and 20</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as 10(2</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457200" lvl="0" marL="0" rtl="0" algn="l">
              <a:spcBef>
                <a:spcPts val="500"/>
              </a:spcBef>
              <a:spcAft>
                <a:spcPts val="0"/>
              </a:spcAft>
              <a:buNone/>
            </a:pPr>
            <a:r>
              <a:rPr lang="en" sz="1800">
                <a:solidFill>
                  <a:schemeClr val="dk1"/>
                </a:solidFill>
                <a:latin typeface="Noto Sans"/>
                <a:ea typeface="Noto Sans"/>
                <a:cs typeface="Noto Sans"/>
                <a:sym typeface="Noto Sans"/>
              </a:rPr>
              <a:t>(2</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+ 10(2</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 </a:t>
            </a:r>
            <a:r>
              <a:rPr lang="en" sz="1800">
                <a:solidFill>
                  <a:schemeClr val="dk1"/>
                </a:solidFill>
                <a:latin typeface="Noto Sans"/>
                <a:ea typeface="Noto Sans"/>
                <a:cs typeface="Noto Sans"/>
                <a:sym typeface="Noto Sans"/>
              </a:rPr>
              <a:t>= -12</a:t>
            </a:r>
            <a:endParaRPr sz="1800">
              <a:solidFill>
                <a:schemeClr val="dk1"/>
              </a:solidFill>
              <a:latin typeface="Noto Sans"/>
              <a:ea typeface="Noto Sans"/>
              <a:cs typeface="Noto Sans"/>
              <a:sym typeface="Noto Sans"/>
            </a:endParaRPr>
          </a:p>
          <a:p>
            <a:pPr indent="0" lvl="0" marL="0" rtl="0" algn="l">
              <a:spcBef>
                <a:spcPts val="1000"/>
              </a:spcBef>
              <a:spcAft>
                <a:spcPts val="0"/>
              </a:spcAft>
              <a:buNone/>
            </a:pPr>
            <a:r>
              <a:rPr b="1" lang="en" sz="1800">
                <a:solidFill>
                  <a:schemeClr val="dk1"/>
                </a:solidFill>
                <a:latin typeface="Noto Sans"/>
                <a:ea typeface="Noto Sans"/>
                <a:cs typeface="Noto Sans"/>
                <a:sym typeface="Noto Sans"/>
              </a:rPr>
              <a:t>Step 4: </a:t>
            </a:r>
            <a:r>
              <a:rPr lang="en" sz="1800">
                <a:solidFill>
                  <a:schemeClr val="dk1"/>
                </a:solidFill>
                <a:latin typeface="Noto Sans"/>
                <a:ea typeface="Noto Sans"/>
                <a:cs typeface="Noto Sans"/>
                <a:sym typeface="Noto Sans"/>
              </a:rPr>
              <a:t>Use </a:t>
            </a:r>
            <a:r>
              <a:rPr i="1" lang="en" sz="1800">
                <a:solidFill>
                  <a:schemeClr val="dk1"/>
                </a:solidFill>
                <a:latin typeface="Times New Roman"/>
                <a:ea typeface="Times New Roman"/>
                <a:cs typeface="Times New Roman"/>
                <a:sym typeface="Times New Roman"/>
              </a:rPr>
              <a:t>P</a:t>
            </a:r>
            <a:r>
              <a:rPr lang="en" sz="1800">
                <a:solidFill>
                  <a:schemeClr val="dk1"/>
                </a:solidFill>
                <a:latin typeface="Noto Sans"/>
                <a:ea typeface="Noto Sans"/>
                <a:cs typeface="Noto Sans"/>
                <a:sym typeface="Noto Sans"/>
              </a:rPr>
              <a:t> as a placeholder for 2</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457200" lvl="0" marL="0" rtl="0" algn="l">
              <a:spcBef>
                <a:spcPts val="500"/>
              </a:spcBef>
              <a:spcAft>
                <a:spcPts val="1000"/>
              </a:spcAft>
              <a:buNone/>
            </a:pP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P</a:t>
            </a:r>
            <a:r>
              <a:rPr lang="en" sz="1800">
                <a:solidFill>
                  <a:schemeClr val="dk1"/>
                </a:solidFill>
                <a:latin typeface="Noto Sans"/>
                <a:ea typeface="Noto Sans"/>
                <a:cs typeface="Noto Sans"/>
                <a:sym typeface="Noto Sans"/>
              </a:rPr>
              <a:t>)</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+ 10(</a:t>
            </a:r>
            <a:r>
              <a:rPr i="1" lang="en" sz="1800">
                <a:solidFill>
                  <a:schemeClr val="dk1"/>
                </a:solidFill>
                <a:latin typeface="Times New Roman"/>
                <a:ea typeface="Times New Roman"/>
                <a:cs typeface="Times New Roman"/>
                <a:sym typeface="Times New Roman"/>
              </a:rPr>
              <a:t>P</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 </a:t>
            </a:r>
            <a:r>
              <a:rPr lang="en" sz="1800">
                <a:solidFill>
                  <a:schemeClr val="dk1"/>
                </a:solidFill>
                <a:latin typeface="Noto Sans"/>
                <a:ea typeface="Noto Sans"/>
                <a:cs typeface="Noto Sans"/>
                <a:sym typeface="Noto Sans"/>
              </a:rPr>
              <a:t>= -12</a:t>
            </a:r>
            <a:endParaRPr sz="1800">
              <a:solidFill>
                <a:schemeClr val="dk1"/>
              </a:solidFill>
              <a:latin typeface="Noto Sans"/>
              <a:ea typeface="Noto Sans"/>
              <a:cs typeface="Noto Sans"/>
              <a:sym typeface="No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21"/>
          <p:cNvSpPr txBox="1"/>
          <p:nvPr>
            <p:ph type="title"/>
          </p:nvPr>
        </p:nvSpPr>
        <p:spPr>
          <a:xfrm>
            <a:off x="311700" y="137160"/>
            <a:ext cx="8520600" cy="822900"/>
          </a:xfrm>
          <a:prstGeom prst="rect">
            <a:avLst/>
          </a:prstGeom>
          <a:noFill/>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400"/>
              <a:t>Making Sense of the Quadratic Formula Part 1💡</a:t>
            </a:r>
            <a:endParaRPr>
              <a:solidFill>
                <a:srgbClr val="005047"/>
              </a:solidFill>
            </a:endParaRPr>
          </a:p>
        </p:txBody>
      </p:sp>
      <p:sp>
        <p:nvSpPr>
          <p:cNvPr id="150" name="Google Shape;15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51" name="Google Shape;151;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a:t>
            </a:r>
            <a:endParaRPr/>
          </a:p>
        </p:txBody>
      </p:sp>
      <p:sp>
        <p:nvSpPr>
          <p:cNvPr id="152" name="Google Shape;152;p21"/>
          <p:cNvSpPr txBox="1"/>
          <p:nvPr>
            <p:ph idx="1" type="body"/>
          </p:nvPr>
        </p:nvSpPr>
        <p:spPr>
          <a:xfrm>
            <a:off x="310900" y="1396575"/>
            <a:ext cx="3996000" cy="2770500"/>
          </a:xfrm>
          <a:prstGeom prst="rect">
            <a:avLst/>
          </a:prstGeom>
          <a:noFill/>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For steps 5 - 11 let </a:t>
            </a:r>
            <a:r>
              <a:rPr i="1" lang="en" sz="1700">
                <a:latin typeface="Times New Roman"/>
                <a:ea typeface="Times New Roman"/>
                <a:cs typeface="Times New Roman"/>
                <a:sym typeface="Times New Roman"/>
              </a:rPr>
              <a:t>P</a:t>
            </a:r>
            <a:r>
              <a:rPr lang="en" sz="1700"/>
              <a:t> serve as a placeholder for 2</a:t>
            </a:r>
            <a:r>
              <a:rPr i="1" lang="en" sz="1700">
                <a:latin typeface="Times New Roman"/>
                <a:ea typeface="Times New Roman"/>
                <a:cs typeface="Times New Roman"/>
                <a:sym typeface="Times New Roman"/>
              </a:rPr>
              <a:t>x</a:t>
            </a:r>
            <a:r>
              <a:rPr lang="en" sz="1700"/>
              <a:t>, continue to solve for </a:t>
            </a:r>
            <a:r>
              <a:rPr i="1" lang="en" sz="1700">
                <a:latin typeface="Times New Roman"/>
                <a:ea typeface="Times New Roman"/>
                <a:cs typeface="Times New Roman"/>
                <a:sym typeface="Times New Roman"/>
              </a:rPr>
              <a:t>x</a:t>
            </a:r>
            <a:r>
              <a:rPr lang="en" sz="1700"/>
              <a:t> but without evaluating any part of the expression. For each step, explain the mathematical operation(s) being performed.</a:t>
            </a:r>
            <a:endParaRPr sz="1700"/>
          </a:p>
          <a:p>
            <a:pPr indent="-336550" lvl="0" marL="457200" rtl="0" algn="l">
              <a:lnSpc>
                <a:spcPct val="100000"/>
              </a:lnSpc>
              <a:spcBef>
                <a:spcPts val="1000"/>
              </a:spcBef>
              <a:spcAft>
                <a:spcPts val="0"/>
              </a:spcAft>
              <a:buSzPts val="1700"/>
              <a:buAutoNum type="arabicPeriod"/>
            </a:pPr>
            <a:r>
              <a:rPr lang="en" sz="1700"/>
              <a:t>Explain how the solution is related to the quadratic formula.</a:t>
            </a:r>
            <a:endParaRPr sz="1700"/>
          </a:p>
        </p:txBody>
      </p:sp>
      <p:sp>
        <p:nvSpPr>
          <p:cNvPr id="153" name="Google Shape;153;p21"/>
          <p:cNvSpPr txBox="1"/>
          <p:nvPr/>
        </p:nvSpPr>
        <p:spPr>
          <a:xfrm>
            <a:off x="310896" y="1002460"/>
            <a:ext cx="39960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+ 5</a:t>
            </a:r>
            <a:r>
              <a:rPr b="1" i="1" lang="en" sz="2000">
                <a:solidFill>
                  <a:schemeClr val="dk1"/>
                </a:solidFill>
                <a:latin typeface="Times New Roman"/>
                <a:ea typeface="Times New Roman"/>
                <a:cs typeface="Times New Roman"/>
                <a:sym typeface="Times New Roman"/>
              </a:rPr>
              <a:t>x </a:t>
            </a:r>
            <a:r>
              <a:rPr b="1" lang="en" sz="2000">
                <a:solidFill>
                  <a:schemeClr val="dk1"/>
                </a:solidFill>
                <a:latin typeface="Noto Sans"/>
                <a:ea typeface="Noto Sans"/>
                <a:cs typeface="Noto Sans"/>
                <a:sym typeface="Noto Sans"/>
              </a:rPr>
              <a:t>+ 3 = 0</a:t>
            </a:r>
            <a:endParaRPr b="1" sz="2000">
              <a:solidFill>
                <a:schemeClr val="dk1"/>
              </a:solidFill>
              <a:latin typeface="Noto Sans"/>
              <a:ea typeface="Noto Sans"/>
              <a:cs typeface="Noto Sans"/>
              <a:sym typeface="Noto Sans"/>
            </a:endParaRPr>
          </a:p>
        </p:txBody>
      </p:sp>
      <p:sp>
        <p:nvSpPr>
          <p:cNvPr id="154" name="Google Shape;154;p21"/>
          <p:cNvSpPr txBox="1"/>
          <p:nvPr>
            <p:ph idx="1" type="body"/>
          </p:nvPr>
        </p:nvSpPr>
        <p:spPr>
          <a:xfrm>
            <a:off x="4595400" y="1002450"/>
            <a:ext cx="4375800" cy="42246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t>Step 5: </a:t>
            </a:r>
            <a:r>
              <a:rPr i="1" lang="en" sz="1300">
                <a:latin typeface="Times New Roman"/>
                <a:ea typeface="Times New Roman"/>
                <a:cs typeface="Times New Roman"/>
                <a:sym typeface="Times New Roman"/>
              </a:rPr>
              <a:t>P</a:t>
            </a:r>
            <a:r>
              <a:rPr baseline="30000" lang="en" sz="1300"/>
              <a:t>2 </a:t>
            </a:r>
            <a:r>
              <a:rPr lang="en" sz="1300"/>
              <a:t>+ 10</a:t>
            </a:r>
            <a:r>
              <a:rPr i="1" lang="en" sz="1300">
                <a:latin typeface="Times New Roman"/>
                <a:ea typeface="Times New Roman"/>
                <a:cs typeface="Times New Roman"/>
                <a:sym typeface="Times New Roman"/>
              </a:rPr>
              <a:t>P</a:t>
            </a:r>
            <a:r>
              <a:rPr i="1" lang="en" sz="1300">
                <a:latin typeface="Times New Roman"/>
                <a:ea typeface="Times New Roman"/>
                <a:cs typeface="Times New Roman"/>
                <a:sym typeface="Times New Roman"/>
              </a:rPr>
              <a:t> </a:t>
            </a:r>
            <a:r>
              <a:rPr lang="en" sz="1300"/>
              <a:t>+ ___</a:t>
            </a:r>
            <a:r>
              <a:rPr baseline="30000" lang="en" sz="1300"/>
              <a:t>2  </a:t>
            </a:r>
            <a:r>
              <a:rPr lang="en" sz="1300"/>
              <a:t>-12 </a:t>
            </a:r>
            <a:r>
              <a:rPr lang="en" sz="1300"/>
              <a:t>+ ___</a:t>
            </a:r>
            <a:r>
              <a:rPr baseline="30000" lang="en" sz="1300"/>
              <a:t>2</a:t>
            </a:r>
            <a:endParaRPr sz="1300"/>
          </a:p>
          <a:p>
            <a:pPr indent="0" lvl="0" marL="0" rtl="0" algn="l">
              <a:lnSpc>
                <a:spcPct val="100000"/>
              </a:lnSpc>
              <a:spcBef>
                <a:spcPts val="500"/>
              </a:spcBef>
              <a:spcAft>
                <a:spcPts val="0"/>
              </a:spcAft>
              <a:buNone/>
            </a:pPr>
            <a:r>
              <a:t/>
            </a:r>
            <a:endParaRPr b="1" sz="1300"/>
          </a:p>
          <a:p>
            <a:pPr indent="0" lvl="0" marL="0" rtl="0" algn="l">
              <a:lnSpc>
                <a:spcPct val="100000"/>
              </a:lnSpc>
              <a:spcBef>
                <a:spcPts val="500"/>
              </a:spcBef>
              <a:spcAft>
                <a:spcPts val="0"/>
              </a:spcAft>
              <a:buNone/>
            </a:pPr>
            <a:r>
              <a:rPr b="1" lang="en" sz="1300"/>
              <a:t>Step 6: </a:t>
            </a:r>
            <a:r>
              <a:rPr lang="en" sz="1300"/>
              <a:t>(</a:t>
            </a:r>
            <a:r>
              <a:rPr i="1" lang="en" sz="1300">
                <a:latin typeface="Times New Roman"/>
                <a:ea typeface="Times New Roman"/>
                <a:cs typeface="Times New Roman"/>
                <a:sym typeface="Times New Roman"/>
              </a:rPr>
              <a:t>P</a:t>
            </a:r>
            <a:r>
              <a:rPr baseline="30000" lang="en" sz="1300"/>
              <a:t>2 </a:t>
            </a:r>
            <a:r>
              <a:rPr lang="en" sz="1300"/>
              <a:t>+ ___ )</a:t>
            </a:r>
            <a:r>
              <a:rPr baseline="30000" lang="en" sz="1300"/>
              <a:t>2</a:t>
            </a:r>
            <a:r>
              <a:rPr lang="en" sz="1300"/>
              <a:t> =</a:t>
            </a:r>
            <a:r>
              <a:rPr baseline="30000" lang="en" sz="1300"/>
              <a:t>  </a:t>
            </a:r>
            <a:r>
              <a:rPr lang="en" sz="1300"/>
              <a:t>-12 + ___</a:t>
            </a:r>
            <a:r>
              <a:rPr baseline="30000" lang="en" sz="1300"/>
              <a:t>2</a:t>
            </a:r>
            <a:endParaRPr sz="1300"/>
          </a:p>
          <a:p>
            <a:pPr indent="0" lvl="0" marL="0" rtl="0" algn="l">
              <a:lnSpc>
                <a:spcPct val="100000"/>
              </a:lnSpc>
              <a:spcBef>
                <a:spcPts val="500"/>
              </a:spcBef>
              <a:spcAft>
                <a:spcPts val="0"/>
              </a:spcAft>
              <a:buNone/>
            </a:pPr>
            <a:r>
              <a:t/>
            </a:r>
            <a:endParaRPr b="1" sz="1300"/>
          </a:p>
          <a:p>
            <a:pPr indent="0" lvl="0" marL="0" rtl="0" algn="l">
              <a:lnSpc>
                <a:spcPct val="100000"/>
              </a:lnSpc>
              <a:spcBef>
                <a:spcPts val="500"/>
              </a:spcBef>
              <a:spcAft>
                <a:spcPts val="0"/>
              </a:spcAft>
              <a:buNone/>
            </a:pPr>
            <a:r>
              <a:rPr b="1" lang="en" sz="1300"/>
              <a:t>Step 7: </a:t>
            </a:r>
            <a:endParaRPr sz="1300"/>
          </a:p>
          <a:p>
            <a:pPr indent="0" lvl="0" marL="0" rtl="0" algn="l">
              <a:lnSpc>
                <a:spcPct val="100000"/>
              </a:lnSpc>
              <a:spcBef>
                <a:spcPts val="500"/>
              </a:spcBef>
              <a:spcAft>
                <a:spcPts val="0"/>
              </a:spcAft>
              <a:buNone/>
            </a:pPr>
            <a:r>
              <a:t/>
            </a:r>
            <a:endParaRPr sz="1300"/>
          </a:p>
          <a:p>
            <a:pPr indent="457200" lvl="0" marL="0" rtl="0" algn="l">
              <a:lnSpc>
                <a:spcPct val="100000"/>
              </a:lnSpc>
              <a:spcBef>
                <a:spcPts val="500"/>
              </a:spcBef>
              <a:spcAft>
                <a:spcPts val="0"/>
              </a:spcAft>
              <a:buNone/>
            </a:pPr>
            <a:r>
              <a:t/>
            </a:r>
            <a:endParaRPr sz="1300"/>
          </a:p>
          <a:p>
            <a:pPr indent="0" lvl="0" marL="0" rtl="0" algn="l">
              <a:lnSpc>
                <a:spcPct val="100000"/>
              </a:lnSpc>
              <a:spcBef>
                <a:spcPts val="500"/>
              </a:spcBef>
              <a:spcAft>
                <a:spcPts val="0"/>
              </a:spcAft>
              <a:buNone/>
            </a:pPr>
            <a:r>
              <a:rPr b="1" lang="en" sz="1300"/>
              <a:t>Step 8: </a:t>
            </a:r>
            <a:endParaRPr sz="1300"/>
          </a:p>
          <a:p>
            <a:pPr indent="0" lvl="0" marL="0" rtl="0" algn="l">
              <a:lnSpc>
                <a:spcPct val="100000"/>
              </a:lnSpc>
              <a:spcBef>
                <a:spcPts val="500"/>
              </a:spcBef>
              <a:spcAft>
                <a:spcPts val="0"/>
              </a:spcAft>
              <a:buNone/>
            </a:pPr>
            <a:r>
              <a:t/>
            </a:r>
            <a:endParaRPr sz="1300"/>
          </a:p>
          <a:p>
            <a:pPr indent="0" lvl="0" marL="0" rtl="0" algn="l">
              <a:lnSpc>
                <a:spcPct val="100000"/>
              </a:lnSpc>
              <a:spcBef>
                <a:spcPts val="500"/>
              </a:spcBef>
              <a:spcAft>
                <a:spcPts val="0"/>
              </a:spcAft>
              <a:buNone/>
            </a:pPr>
            <a:r>
              <a:rPr b="1" lang="en" sz="1300"/>
              <a:t>Step 9: </a:t>
            </a:r>
            <a:endParaRPr sz="1300"/>
          </a:p>
          <a:p>
            <a:pPr indent="0" lvl="0" marL="0" rtl="0" algn="l">
              <a:lnSpc>
                <a:spcPct val="100000"/>
              </a:lnSpc>
              <a:spcBef>
                <a:spcPts val="500"/>
              </a:spcBef>
              <a:spcAft>
                <a:spcPts val="0"/>
              </a:spcAft>
              <a:buNone/>
            </a:pPr>
            <a:r>
              <a:t/>
            </a:r>
            <a:endParaRPr sz="1300"/>
          </a:p>
          <a:p>
            <a:pPr indent="0" lvl="0" marL="0" rtl="0" algn="l">
              <a:lnSpc>
                <a:spcPct val="100000"/>
              </a:lnSpc>
              <a:spcBef>
                <a:spcPts val="500"/>
              </a:spcBef>
              <a:spcAft>
                <a:spcPts val="0"/>
              </a:spcAft>
              <a:buNone/>
            </a:pPr>
            <a:r>
              <a:rPr b="1" lang="en" sz="1300"/>
              <a:t>Step 10: </a:t>
            </a:r>
            <a:endParaRPr sz="1300"/>
          </a:p>
          <a:p>
            <a:pPr indent="0" lvl="0" marL="0" rtl="0" algn="l">
              <a:lnSpc>
                <a:spcPct val="100000"/>
              </a:lnSpc>
              <a:spcBef>
                <a:spcPts val="500"/>
              </a:spcBef>
              <a:spcAft>
                <a:spcPts val="0"/>
              </a:spcAft>
              <a:buNone/>
            </a:pPr>
            <a:r>
              <a:t/>
            </a:r>
            <a:endParaRPr sz="1300"/>
          </a:p>
          <a:p>
            <a:pPr indent="0" lvl="0" marL="0" rtl="0" algn="l">
              <a:lnSpc>
                <a:spcPct val="100000"/>
              </a:lnSpc>
              <a:spcBef>
                <a:spcPts val="500"/>
              </a:spcBef>
              <a:spcAft>
                <a:spcPts val="500"/>
              </a:spcAft>
              <a:buNone/>
            </a:pPr>
            <a:r>
              <a:rPr b="1" lang="en" sz="1300"/>
              <a:t>Step 11: </a:t>
            </a:r>
            <a:r>
              <a:rPr i="1" lang="en" sz="1300">
                <a:latin typeface="Times New Roman"/>
                <a:ea typeface="Times New Roman"/>
                <a:cs typeface="Times New Roman"/>
                <a:sym typeface="Times New Roman"/>
              </a:rPr>
              <a:t>x </a:t>
            </a:r>
            <a:r>
              <a:rPr lang="en" sz="1300"/>
              <a:t>= _________________________</a:t>
            </a:r>
            <a:endParaRPr sz="1300"/>
          </a:p>
        </p:txBody>
      </p:sp>
      <p:pic>
        <p:nvPicPr>
          <p:cNvPr descr="The expression for 𝑃 reads:P equals blank quantity plus or minus the square root of 12 plus a blank quantity squared." id="155" name="Google Shape;155;p21" title="Screenshot_2025-12-05_190653-removebg-preview.png"/>
          <p:cNvPicPr preferRelativeResize="0"/>
          <p:nvPr/>
        </p:nvPicPr>
        <p:blipFill>
          <a:blip r:embed="rId4">
            <a:alphaModFix/>
          </a:blip>
          <a:stretch>
            <a:fillRect/>
          </a:stretch>
        </p:blipFill>
        <p:spPr>
          <a:xfrm>
            <a:off x="5073325" y="2662562"/>
            <a:ext cx="1939026" cy="539325"/>
          </a:xfrm>
          <a:prstGeom prst="rect">
            <a:avLst/>
          </a:prstGeom>
          <a:noFill/>
          <a:ln>
            <a:noFill/>
          </a:ln>
        </p:spPr>
      </p:pic>
      <p:pic>
        <p:nvPicPr>
          <p:cNvPr descr="The expression for 𝑃 reads P equals blank quantity plus or minus the square root of a blank quantity squared minus 12." id="156" name="Google Shape;156;p21" title="Screenshot_2025-12-05_191057-removebg-preview.png"/>
          <p:cNvPicPr preferRelativeResize="0"/>
          <p:nvPr/>
        </p:nvPicPr>
        <p:blipFill>
          <a:blip r:embed="rId5">
            <a:alphaModFix/>
          </a:blip>
          <a:stretch>
            <a:fillRect/>
          </a:stretch>
        </p:blipFill>
        <p:spPr>
          <a:xfrm>
            <a:off x="5073325" y="3121329"/>
            <a:ext cx="2137775" cy="759000"/>
          </a:xfrm>
          <a:prstGeom prst="rect">
            <a:avLst/>
          </a:prstGeom>
          <a:noFill/>
          <a:ln>
            <a:noFill/>
          </a:ln>
        </p:spPr>
      </p:pic>
      <p:pic>
        <p:nvPicPr>
          <p:cNvPr descr="The expression reads 2x equals blank quantity plus or minus the square root of a blank quantity squared minus 12." id="157" name="Google Shape;157;p21" title="Screenshot_2025-12-05_191335-removebg-preview.png"/>
          <p:cNvPicPr preferRelativeResize="0"/>
          <p:nvPr/>
        </p:nvPicPr>
        <p:blipFill>
          <a:blip r:embed="rId6">
            <a:alphaModFix/>
          </a:blip>
          <a:stretch>
            <a:fillRect/>
          </a:stretch>
        </p:blipFill>
        <p:spPr>
          <a:xfrm>
            <a:off x="5220450" y="3673878"/>
            <a:ext cx="2176875" cy="606425"/>
          </a:xfrm>
          <a:prstGeom prst="rect">
            <a:avLst/>
          </a:prstGeom>
          <a:noFill/>
          <a:ln>
            <a:noFill/>
          </a:ln>
        </p:spPr>
      </p:pic>
      <p:pic>
        <p:nvPicPr>
          <p:cNvPr descr="The top line shows the square root of (P plus a blank) squared equals the square root of 12 plus a blank squared.&#10;The second line shows the simplified result:&#10;P plus a blank equals plus or minus the square root of 12 plus a blank squared." id="158" name="Google Shape;158;p21" title="Screenshot_2025-12-05_191914-removebg-preview.png"/>
          <p:cNvPicPr preferRelativeResize="0"/>
          <p:nvPr/>
        </p:nvPicPr>
        <p:blipFill>
          <a:blip r:embed="rId7">
            <a:alphaModFix/>
          </a:blip>
          <a:stretch>
            <a:fillRect/>
          </a:stretch>
        </p:blipFill>
        <p:spPr>
          <a:xfrm>
            <a:off x="5115325" y="1748500"/>
            <a:ext cx="2387126" cy="11571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2"/>
          <p:cNvSpPr txBox="1"/>
          <p:nvPr/>
        </p:nvSpPr>
        <p:spPr>
          <a:xfrm>
            <a:off x="4516075" y="987550"/>
            <a:ext cx="4316100" cy="3158100"/>
          </a:xfrm>
          <a:prstGeom prst="rect">
            <a:avLst/>
          </a:prstGeom>
          <a:noFill/>
          <a:ln>
            <a:noFill/>
          </a:ln>
        </p:spPr>
        <p:txBody>
          <a:bodyPr anchorCtr="0" anchor="t" bIns="91425" lIns="91425" spcFirstLastPara="1" rIns="91425" wrap="square" tIns="91425">
            <a:noAutofit/>
          </a:bodyPr>
          <a:lstStyle/>
          <a:p>
            <a:pPr indent="-400050" lvl="0" marL="914400" rtl="0" algn="l">
              <a:spcBef>
                <a:spcPts val="0"/>
              </a:spcBef>
              <a:spcAft>
                <a:spcPts val="0"/>
              </a:spcAft>
              <a:buClr>
                <a:schemeClr val="dk1"/>
              </a:buClr>
              <a:buSzPts val="2700"/>
              <a:buFont typeface="Noto Sans"/>
              <a:buAutoNum type="alphaLcPeriod"/>
            </a:pPr>
            <a:r>
              <a:rPr lang="en" sz="2400">
                <a:solidFill>
                  <a:schemeClr val="dk1"/>
                </a:solidFill>
                <a:latin typeface="Noto Sans"/>
                <a:ea typeface="Noto Sans"/>
                <a:cs typeface="Noto Sans"/>
                <a:sym typeface="Noto Sans"/>
              </a:rPr>
              <a:t>Subtract 16 from both sides.</a:t>
            </a:r>
            <a:endParaRPr sz="27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Take the square root of both sides.</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Factor the perfect square trinomial.</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Complete the square again.</a:t>
            </a:r>
            <a:endParaRPr sz="24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100">
              <a:solidFill>
                <a:schemeClr val="dk1"/>
              </a:solidFill>
              <a:latin typeface="Noto Sans"/>
              <a:ea typeface="Noto Sans"/>
              <a:cs typeface="Noto Sans"/>
              <a:sym typeface="Noto Sans"/>
            </a:endParaRPr>
          </a:p>
        </p:txBody>
      </p:sp>
      <p:sp>
        <p:nvSpPr>
          <p:cNvPr descr="Icon indicating the slide contains a check for understanding question for students " id="164" name="Google Shape;164;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65" name="Google Shape;16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a:t>
            </a:r>
            <a:endParaRPr/>
          </a:p>
        </p:txBody>
      </p:sp>
      <p:sp>
        <p:nvSpPr>
          <p:cNvPr descr="An arrow icon reads &quot;Let's review!&quot; and links to a slide that reviews the content that was assessed in the self check question. " id="167" name="Google Shape;167;p22"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68" name="Google Shape;168;p22"/>
          <p:cNvSpPr txBox="1"/>
          <p:nvPr/>
        </p:nvSpPr>
        <p:spPr>
          <a:xfrm>
            <a:off x="310900" y="989075"/>
            <a:ext cx="4403100" cy="366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After completing the square, Odem used the following steps when deriving the quadratic formula.</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+ 8</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+ 16 = −11 + 16</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+ 8</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+ 16 = 5</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rPr lang="en" sz="2100">
                <a:solidFill>
                  <a:schemeClr val="dk1"/>
                </a:solidFill>
                <a:latin typeface="Noto Sans"/>
                <a:ea typeface="Noto Sans"/>
                <a:cs typeface="Noto Sans"/>
                <a:sym typeface="Noto Sans"/>
              </a:rPr>
              <a:t>What should he do next?</a:t>
            </a:r>
            <a:endParaRPr sz="2100">
              <a:solidFill>
                <a:schemeClr val="dk1"/>
              </a:solidFill>
              <a:latin typeface="Noto Sans"/>
              <a:ea typeface="Noto Sans"/>
              <a:cs typeface="Noto Sans"/>
              <a:sym typeface="No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72" name="Shape 172"/>
        <p:cNvGrpSpPr/>
        <p:nvPr/>
      </p:nvGrpSpPr>
      <p:grpSpPr>
        <a:xfrm>
          <a:off x="0" y="0"/>
          <a:ext cx="0" cy="0"/>
          <a:chOff x="0" y="0"/>
          <a:chExt cx="0" cy="0"/>
        </a:xfrm>
      </p:grpSpPr>
      <p:pic>
        <p:nvPicPr>
          <p:cNvPr descr="Icon indicating the slide contains a additional resources for students who struggled with the check for understanding (self check) question" id="173" name="Google Shape;173;p2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74" name="Google Shape;174;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75" name="Google Shape;17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6" name="Google Shape;176;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1 - Additional Resources</a:t>
            </a:r>
            <a:endParaRPr/>
          </a:p>
        </p:txBody>
      </p:sp>
      <p:sp>
        <p:nvSpPr>
          <p:cNvPr id="177" name="Google Shape;177;p23"/>
          <p:cNvSpPr txBox="1"/>
          <p:nvPr>
            <p:ph idx="1" type="body"/>
          </p:nvPr>
        </p:nvSpPr>
        <p:spPr>
          <a:xfrm>
            <a:off x="4686700" y="748066"/>
            <a:ext cx="4412700" cy="6063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Here is another example that goes through the process of deriving the quadratic formula:</a:t>
            </a:r>
            <a:endParaRPr sz="1500"/>
          </a:p>
          <a:p>
            <a:pPr indent="0" lvl="0" marL="0" rtl="0" algn="l">
              <a:lnSpc>
                <a:spcPct val="100000"/>
              </a:lnSpc>
              <a:spcBef>
                <a:spcPts val="1000"/>
              </a:spcBef>
              <a:spcAft>
                <a:spcPts val="1200"/>
              </a:spcAft>
              <a:buNone/>
            </a:pPr>
            <a:r>
              <a:t/>
            </a:r>
            <a:endParaRPr sz="1600"/>
          </a:p>
        </p:txBody>
      </p:sp>
      <p:sp>
        <p:nvSpPr>
          <p:cNvPr id="178" name="Google Shape;178;p23"/>
          <p:cNvSpPr txBox="1"/>
          <p:nvPr>
            <p:ph idx="1" type="body"/>
          </p:nvPr>
        </p:nvSpPr>
        <p:spPr>
          <a:xfrm>
            <a:off x="4595400" y="1316736"/>
            <a:ext cx="4375800" cy="3185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t>Step 1: </a:t>
            </a:r>
            <a:r>
              <a:rPr lang="en" sz="1300"/>
              <a:t>4</a:t>
            </a:r>
            <a:r>
              <a:rPr i="1" lang="en" sz="1300">
                <a:latin typeface="Times New Roman"/>
                <a:ea typeface="Times New Roman"/>
                <a:cs typeface="Times New Roman"/>
                <a:sym typeface="Times New Roman"/>
              </a:rPr>
              <a:t>x</a:t>
            </a:r>
            <a:r>
              <a:rPr baseline="30000" lang="en" sz="1300"/>
              <a:t>2 </a:t>
            </a:r>
            <a:r>
              <a:rPr lang="en" sz="1300"/>
              <a:t>+ 28</a:t>
            </a:r>
            <a:r>
              <a:rPr i="1" lang="en" sz="1300">
                <a:latin typeface="Times New Roman"/>
                <a:ea typeface="Times New Roman"/>
                <a:cs typeface="Times New Roman"/>
                <a:sym typeface="Times New Roman"/>
              </a:rPr>
              <a:t>x </a:t>
            </a:r>
            <a:r>
              <a:rPr lang="en" sz="1300"/>
              <a:t>+16</a:t>
            </a:r>
            <a:r>
              <a:rPr i="1" lang="en" sz="1300">
                <a:latin typeface="Times New Roman"/>
                <a:ea typeface="Times New Roman"/>
                <a:cs typeface="Times New Roman"/>
                <a:sym typeface="Times New Roman"/>
              </a:rPr>
              <a:t> </a:t>
            </a:r>
            <a:r>
              <a:rPr lang="en" sz="1300"/>
              <a:t>= 0</a:t>
            </a:r>
            <a:endParaRPr sz="1300"/>
          </a:p>
          <a:p>
            <a:pPr indent="0" lvl="0" marL="0" rtl="0" algn="l">
              <a:lnSpc>
                <a:spcPct val="100000"/>
              </a:lnSpc>
              <a:spcBef>
                <a:spcPts val="0"/>
              </a:spcBef>
              <a:spcAft>
                <a:spcPts val="0"/>
              </a:spcAft>
              <a:buNone/>
            </a:pPr>
            <a:r>
              <a:rPr b="1" lang="en" sz="1300"/>
              <a:t>Step 2: </a:t>
            </a:r>
            <a:r>
              <a:rPr lang="en" sz="1300"/>
              <a:t>4</a:t>
            </a:r>
            <a:r>
              <a:rPr i="1" lang="en" sz="1300">
                <a:latin typeface="Times New Roman"/>
                <a:ea typeface="Times New Roman"/>
                <a:cs typeface="Times New Roman"/>
                <a:sym typeface="Times New Roman"/>
              </a:rPr>
              <a:t>x</a:t>
            </a:r>
            <a:r>
              <a:rPr baseline="30000" lang="en" sz="1300"/>
              <a:t>2 </a:t>
            </a:r>
            <a:r>
              <a:rPr lang="en" sz="1300"/>
              <a:t>+ 28</a:t>
            </a:r>
            <a:r>
              <a:rPr i="1" lang="en" sz="1300">
                <a:latin typeface="Times New Roman"/>
                <a:ea typeface="Times New Roman"/>
                <a:cs typeface="Times New Roman"/>
                <a:sym typeface="Times New Roman"/>
              </a:rPr>
              <a:t>x </a:t>
            </a:r>
            <a:r>
              <a:rPr lang="en" sz="1300"/>
              <a:t>= -16</a:t>
            </a:r>
            <a:endParaRPr sz="1300"/>
          </a:p>
          <a:p>
            <a:pPr indent="0" lvl="0" marL="0" rtl="0" algn="l">
              <a:lnSpc>
                <a:spcPct val="100000"/>
              </a:lnSpc>
              <a:spcBef>
                <a:spcPts val="0"/>
              </a:spcBef>
              <a:spcAft>
                <a:spcPts val="0"/>
              </a:spcAft>
              <a:buNone/>
            </a:pPr>
            <a:r>
              <a:rPr b="1" lang="en" sz="1300"/>
              <a:t>Step 3: </a:t>
            </a:r>
            <a:r>
              <a:rPr lang="en" sz="1300"/>
              <a:t>4</a:t>
            </a:r>
            <a:r>
              <a:rPr i="1" lang="en" sz="1300">
                <a:latin typeface="Times New Roman"/>
                <a:ea typeface="Times New Roman"/>
                <a:cs typeface="Times New Roman"/>
                <a:sym typeface="Times New Roman"/>
              </a:rPr>
              <a:t>x</a:t>
            </a:r>
            <a:r>
              <a:rPr baseline="30000" lang="en" sz="1300"/>
              <a:t>2 </a:t>
            </a:r>
            <a:r>
              <a:rPr lang="en" sz="1300"/>
              <a:t>as 2</a:t>
            </a:r>
            <a:r>
              <a:rPr i="1" lang="en" sz="1300">
                <a:latin typeface="Times New Roman"/>
                <a:ea typeface="Times New Roman"/>
                <a:cs typeface="Times New Roman"/>
                <a:sym typeface="Times New Roman"/>
              </a:rPr>
              <a:t>x</a:t>
            </a:r>
            <a:r>
              <a:rPr baseline="30000" lang="en" sz="1300"/>
              <a:t>2</a:t>
            </a:r>
            <a:r>
              <a:rPr lang="en" sz="1300"/>
              <a:t> and 28</a:t>
            </a:r>
            <a:r>
              <a:rPr i="1" lang="en" sz="1300">
                <a:latin typeface="Times New Roman"/>
                <a:ea typeface="Times New Roman"/>
                <a:cs typeface="Times New Roman"/>
                <a:sym typeface="Times New Roman"/>
              </a:rPr>
              <a:t>x </a:t>
            </a:r>
            <a:r>
              <a:rPr lang="en" sz="1300"/>
              <a:t>as 14(2</a:t>
            </a:r>
            <a:r>
              <a:rPr i="1" lang="en" sz="1300">
                <a:latin typeface="Times New Roman"/>
                <a:ea typeface="Times New Roman"/>
                <a:cs typeface="Times New Roman"/>
                <a:sym typeface="Times New Roman"/>
              </a:rPr>
              <a:t>x</a:t>
            </a:r>
            <a:r>
              <a:rPr lang="en" sz="1300"/>
              <a:t>)</a:t>
            </a:r>
            <a:endParaRPr sz="1300"/>
          </a:p>
          <a:p>
            <a:pPr indent="0" lvl="0" marL="0" rtl="0" algn="l">
              <a:lnSpc>
                <a:spcPct val="100000"/>
              </a:lnSpc>
              <a:spcBef>
                <a:spcPts val="0"/>
              </a:spcBef>
              <a:spcAft>
                <a:spcPts val="0"/>
              </a:spcAft>
              <a:buNone/>
            </a:pPr>
            <a:r>
              <a:rPr lang="en" sz="1300"/>
              <a:t>	   (2</a:t>
            </a:r>
            <a:r>
              <a:rPr i="1" lang="en" sz="1300">
                <a:latin typeface="Times New Roman"/>
                <a:ea typeface="Times New Roman"/>
                <a:cs typeface="Times New Roman"/>
                <a:sym typeface="Times New Roman"/>
              </a:rPr>
              <a:t>x</a:t>
            </a:r>
            <a:r>
              <a:rPr lang="en" sz="1300"/>
              <a:t>)</a:t>
            </a:r>
            <a:r>
              <a:rPr baseline="30000" lang="en" sz="1300"/>
              <a:t>2 </a:t>
            </a:r>
            <a:r>
              <a:rPr lang="en" sz="1300"/>
              <a:t>+ 14(2</a:t>
            </a:r>
            <a:r>
              <a:rPr i="1" lang="en" sz="1300">
                <a:latin typeface="Times New Roman"/>
                <a:ea typeface="Times New Roman"/>
                <a:cs typeface="Times New Roman"/>
                <a:sym typeface="Times New Roman"/>
              </a:rPr>
              <a:t>x) </a:t>
            </a:r>
            <a:r>
              <a:rPr lang="en" sz="1300"/>
              <a:t>= -16</a:t>
            </a:r>
            <a:endParaRPr sz="1300"/>
          </a:p>
          <a:p>
            <a:pPr indent="0" lvl="0" marL="0" rtl="0" algn="l">
              <a:lnSpc>
                <a:spcPct val="100000"/>
              </a:lnSpc>
              <a:spcBef>
                <a:spcPts val="1000"/>
              </a:spcBef>
              <a:spcAft>
                <a:spcPts val="0"/>
              </a:spcAft>
              <a:buNone/>
            </a:pPr>
            <a:r>
              <a:rPr b="1" lang="en" sz="1300"/>
              <a:t>Step 4: </a:t>
            </a:r>
            <a:r>
              <a:rPr i="1" lang="en" sz="1300">
                <a:latin typeface="Times New Roman"/>
                <a:ea typeface="Times New Roman"/>
                <a:cs typeface="Times New Roman"/>
                <a:sym typeface="Times New Roman"/>
              </a:rPr>
              <a:t>P</a:t>
            </a:r>
            <a:r>
              <a:rPr baseline="30000" lang="en" sz="1300"/>
              <a:t>2</a:t>
            </a:r>
            <a:r>
              <a:rPr lang="en" sz="1300"/>
              <a:t> + 14</a:t>
            </a:r>
            <a:r>
              <a:rPr i="1" lang="en" sz="1300">
                <a:latin typeface="Times New Roman"/>
                <a:ea typeface="Times New Roman"/>
                <a:cs typeface="Times New Roman"/>
                <a:sym typeface="Times New Roman"/>
              </a:rPr>
              <a:t>P</a:t>
            </a:r>
            <a:r>
              <a:rPr lang="en" sz="1300"/>
              <a:t> = -16</a:t>
            </a:r>
            <a:endParaRPr sz="1300"/>
          </a:p>
          <a:p>
            <a:pPr indent="0" lvl="0" marL="0" rtl="0" algn="l">
              <a:lnSpc>
                <a:spcPct val="100000"/>
              </a:lnSpc>
              <a:spcBef>
                <a:spcPts val="0"/>
              </a:spcBef>
              <a:spcAft>
                <a:spcPts val="0"/>
              </a:spcAft>
              <a:buNone/>
            </a:pPr>
            <a:r>
              <a:rPr b="1" lang="en" sz="1300"/>
              <a:t>Step 5: </a:t>
            </a:r>
            <a:r>
              <a:rPr i="1" lang="en" sz="1300">
                <a:latin typeface="Times New Roman"/>
                <a:ea typeface="Times New Roman"/>
                <a:cs typeface="Times New Roman"/>
                <a:sym typeface="Times New Roman"/>
              </a:rPr>
              <a:t>P</a:t>
            </a:r>
            <a:r>
              <a:rPr baseline="30000" lang="en" sz="1300"/>
              <a:t>2</a:t>
            </a:r>
            <a:r>
              <a:rPr lang="en" sz="1300"/>
              <a:t> + 14</a:t>
            </a:r>
            <a:r>
              <a:rPr i="1" lang="en" sz="1300">
                <a:latin typeface="Times New Roman"/>
                <a:ea typeface="Times New Roman"/>
                <a:cs typeface="Times New Roman"/>
                <a:sym typeface="Times New Roman"/>
              </a:rPr>
              <a:t>P</a:t>
            </a:r>
            <a:r>
              <a:rPr lang="en" sz="1300"/>
              <a:t> + 7</a:t>
            </a:r>
            <a:r>
              <a:rPr baseline="30000" lang="en" sz="1300"/>
              <a:t>2 </a:t>
            </a:r>
            <a:r>
              <a:rPr lang="en" sz="1300"/>
              <a:t>= -16 + 7</a:t>
            </a:r>
            <a:r>
              <a:rPr baseline="30000" lang="en" sz="1300"/>
              <a:t>2</a:t>
            </a:r>
            <a:endParaRPr baseline="30000" sz="1300"/>
          </a:p>
          <a:p>
            <a:pPr indent="0" lvl="0" marL="0" rtl="0" algn="l">
              <a:lnSpc>
                <a:spcPct val="100000"/>
              </a:lnSpc>
              <a:spcBef>
                <a:spcPts val="0"/>
              </a:spcBef>
              <a:spcAft>
                <a:spcPts val="0"/>
              </a:spcAft>
              <a:buNone/>
            </a:pPr>
            <a:r>
              <a:rPr b="1" lang="en" sz="1300"/>
              <a:t>Step 6: </a:t>
            </a:r>
            <a:r>
              <a:rPr lang="en" sz="1300"/>
              <a:t>(</a:t>
            </a:r>
            <a:r>
              <a:rPr i="1" lang="en" sz="1300">
                <a:latin typeface="Times New Roman"/>
                <a:ea typeface="Times New Roman"/>
                <a:cs typeface="Times New Roman"/>
                <a:sym typeface="Times New Roman"/>
              </a:rPr>
              <a:t>P</a:t>
            </a:r>
            <a:r>
              <a:rPr lang="en" sz="1300"/>
              <a:t> + 7)</a:t>
            </a:r>
            <a:r>
              <a:rPr baseline="30000" lang="en" sz="1300"/>
              <a:t>2 </a:t>
            </a:r>
            <a:r>
              <a:rPr lang="en" sz="1300"/>
              <a:t>= - 16 + 7</a:t>
            </a:r>
            <a:r>
              <a:rPr baseline="30000" lang="en" sz="1300"/>
              <a:t>2</a:t>
            </a:r>
            <a:endParaRPr sz="1300"/>
          </a:p>
          <a:p>
            <a:pPr indent="0" lvl="0" marL="0" rtl="0" algn="l">
              <a:lnSpc>
                <a:spcPct val="100000"/>
              </a:lnSpc>
              <a:spcBef>
                <a:spcPts val="1000"/>
              </a:spcBef>
              <a:spcAft>
                <a:spcPts val="0"/>
              </a:spcAft>
              <a:buNone/>
            </a:pPr>
            <a:r>
              <a:rPr b="1" lang="en" sz="1300"/>
              <a:t>Step 7: </a:t>
            </a:r>
            <a:endParaRPr sz="1300"/>
          </a:p>
          <a:p>
            <a:pPr indent="0" lvl="0" marL="0" rtl="0" algn="l">
              <a:lnSpc>
                <a:spcPct val="100000"/>
              </a:lnSpc>
              <a:spcBef>
                <a:spcPts val="1000"/>
              </a:spcBef>
              <a:spcAft>
                <a:spcPts val="0"/>
              </a:spcAft>
              <a:buNone/>
            </a:pPr>
            <a:r>
              <a:rPr b="1" lang="en" sz="1300"/>
              <a:t>Step 8: </a:t>
            </a:r>
            <a:endParaRPr sz="1300"/>
          </a:p>
          <a:p>
            <a:pPr indent="0" lvl="0" marL="0" rtl="0" algn="l">
              <a:lnSpc>
                <a:spcPct val="100000"/>
              </a:lnSpc>
              <a:spcBef>
                <a:spcPts val="1000"/>
              </a:spcBef>
              <a:spcAft>
                <a:spcPts val="0"/>
              </a:spcAft>
              <a:buNone/>
            </a:pPr>
            <a:r>
              <a:rPr b="1" lang="en" sz="1300"/>
              <a:t>Step 9: </a:t>
            </a:r>
            <a:endParaRPr sz="1300"/>
          </a:p>
          <a:p>
            <a:pPr indent="0" lvl="0" marL="0" rtl="0" algn="l">
              <a:lnSpc>
                <a:spcPct val="100000"/>
              </a:lnSpc>
              <a:spcBef>
                <a:spcPts val="1000"/>
              </a:spcBef>
              <a:spcAft>
                <a:spcPts val="0"/>
              </a:spcAft>
              <a:buNone/>
            </a:pPr>
            <a:r>
              <a:rPr b="1" lang="en" sz="1300"/>
              <a:t>Step 10: </a:t>
            </a:r>
            <a:endParaRPr b="1" sz="1300"/>
          </a:p>
          <a:p>
            <a:pPr indent="0" lvl="0" marL="0" rtl="0" algn="l">
              <a:lnSpc>
                <a:spcPct val="100000"/>
              </a:lnSpc>
              <a:spcBef>
                <a:spcPts val="1400"/>
              </a:spcBef>
              <a:spcAft>
                <a:spcPts val="1000"/>
              </a:spcAft>
              <a:buClr>
                <a:schemeClr val="dk1"/>
              </a:buClr>
              <a:buSzPts val="1100"/>
              <a:buFont typeface="Arial"/>
              <a:buNone/>
            </a:pPr>
            <a:r>
              <a:rPr b="1" lang="en" sz="1300"/>
              <a:t>Step 11: </a:t>
            </a:r>
            <a:endParaRPr b="1" sz="1300"/>
          </a:p>
        </p:txBody>
      </p:sp>
      <p:sp>
        <p:nvSpPr>
          <p:cNvPr id="179" name="Google Shape;179;p23"/>
          <p:cNvSpPr txBox="1"/>
          <p:nvPr/>
        </p:nvSpPr>
        <p:spPr>
          <a:xfrm>
            <a:off x="310896" y="893850"/>
            <a:ext cx="37122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+ 7</a:t>
            </a:r>
            <a:r>
              <a:rPr b="1" i="1" lang="en" sz="2000">
                <a:solidFill>
                  <a:schemeClr val="dk1"/>
                </a:solidFill>
                <a:latin typeface="Times New Roman"/>
                <a:ea typeface="Times New Roman"/>
                <a:cs typeface="Times New Roman"/>
                <a:sym typeface="Times New Roman"/>
              </a:rPr>
              <a:t>x </a:t>
            </a:r>
            <a:r>
              <a:rPr b="1" lang="en" sz="2000">
                <a:solidFill>
                  <a:schemeClr val="dk1"/>
                </a:solidFill>
                <a:latin typeface="Noto Sans"/>
                <a:ea typeface="Noto Sans"/>
                <a:cs typeface="Noto Sans"/>
                <a:sym typeface="Noto Sans"/>
              </a:rPr>
              <a:t>+ 4 = 0</a:t>
            </a:r>
            <a:endParaRPr b="1" sz="2000">
              <a:solidFill>
                <a:schemeClr val="dk1"/>
              </a:solidFill>
              <a:latin typeface="Noto Sans"/>
              <a:ea typeface="Noto Sans"/>
              <a:cs typeface="Noto Sans"/>
              <a:sym typeface="Noto Sans"/>
            </a:endParaRPr>
          </a:p>
        </p:txBody>
      </p:sp>
      <p:sp>
        <p:nvSpPr>
          <p:cNvPr id="180" name="Google Shape;180;p23"/>
          <p:cNvSpPr txBox="1"/>
          <p:nvPr>
            <p:ph idx="1" type="body"/>
          </p:nvPr>
        </p:nvSpPr>
        <p:spPr>
          <a:xfrm>
            <a:off x="310896" y="1312950"/>
            <a:ext cx="4375800" cy="3185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t>Step 1: </a:t>
            </a:r>
            <a:r>
              <a:rPr lang="en" sz="1300"/>
              <a:t>Multiply each side by 4. This helps us avoid some tricky fractions. (In general, multiply each side of the equation by 4 times the coefficient of the </a:t>
            </a:r>
            <a:r>
              <a:rPr i="1" lang="en" sz="1300">
                <a:latin typeface="Times New Roman"/>
                <a:ea typeface="Times New Roman"/>
                <a:cs typeface="Times New Roman"/>
                <a:sym typeface="Times New Roman"/>
              </a:rPr>
              <a:t>x</a:t>
            </a:r>
            <a:r>
              <a:rPr baseline="30000" lang="en" sz="1300"/>
              <a:t>2</a:t>
            </a:r>
            <a:r>
              <a:rPr lang="en" sz="1300"/>
              <a:t> term. In this case, that is just 4 times 1, which is 4.)</a:t>
            </a:r>
            <a:endParaRPr sz="1300"/>
          </a:p>
          <a:p>
            <a:pPr indent="0" lvl="0" marL="0" rtl="0" algn="l">
              <a:lnSpc>
                <a:spcPct val="100000"/>
              </a:lnSpc>
              <a:spcBef>
                <a:spcPts val="0"/>
              </a:spcBef>
              <a:spcAft>
                <a:spcPts val="0"/>
              </a:spcAft>
              <a:buNone/>
            </a:pPr>
            <a:r>
              <a:rPr b="1" lang="en" sz="1300"/>
              <a:t>Step 2: </a:t>
            </a:r>
            <a:r>
              <a:rPr lang="en" sz="1300"/>
              <a:t>Subtract 16 from each side.</a:t>
            </a:r>
            <a:endParaRPr sz="1300"/>
          </a:p>
          <a:p>
            <a:pPr indent="0" lvl="0" marL="0" rtl="0" algn="l">
              <a:lnSpc>
                <a:spcPct val="100000"/>
              </a:lnSpc>
              <a:spcBef>
                <a:spcPts val="0"/>
              </a:spcBef>
              <a:spcAft>
                <a:spcPts val="0"/>
              </a:spcAft>
              <a:buNone/>
            </a:pPr>
            <a:r>
              <a:rPr b="1" lang="en" sz="1300"/>
              <a:t>Step 3: </a:t>
            </a:r>
            <a:r>
              <a:rPr lang="en" sz="1300"/>
              <a:t>Rewrite.</a:t>
            </a:r>
            <a:endParaRPr sz="1300"/>
          </a:p>
          <a:p>
            <a:pPr indent="0" lvl="0" marL="0" rtl="0" algn="l">
              <a:lnSpc>
                <a:spcPct val="100000"/>
              </a:lnSpc>
              <a:spcBef>
                <a:spcPts val="0"/>
              </a:spcBef>
              <a:spcAft>
                <a:spcPts val="0"/>
              </a:spcAft>
              <a:buNone/>
            </a:pPr>
            <a:r>
              <a:rPr b="1" lang="en" sz="1300"/>
              <a:t>Step 4: </a:t>
            </a:r>
            <a:r>
              <a:rPr lang="en" sz="1300"/>
              <a:t>Use </a:t>
            </a:r>
            <a:r>
              <a:rPr i="1" lang="en" sz="1300">
                <a:latin typeface="Times New Roman"/>
                <a:ea typeface="Times New Roman"/>
                <a:cs typeface="Times New Roman"/>
                <a:sym typeface="Times New Roman"/>
              </a:rPr>
              <a:t>P</a:t>
            </a:r>
            <a:r>
              <a:rPr lang="en" sz="1300"/>
              <a:t> as a placeholder for 2</a:t>
            </a:r>
            <a:r>
              <a:rPr i="1" lang="en" sz="1300">
                <a:latin typeface="Times New Roman"/>
                <a:ea typeface="Times New Roman"/>
                <a:cs typeface="Times New Roman"/>
                <a:sym typeface="Times New Roman"/>
              </a:rPr>
              <a:t>x</a:t>
            </a:r>
            <a:r>
              <a:rPr lang="en" sz="1300"/>
              <a:t>.</a:t>
            </a:r>
            <a:endParaRPr sz="1300"/>
          </a:p>
          <a:p>
            <a:pPr indent="0" lvl="0" marL="0" rtl="0" algn="l">
              <a:lnSpc>
                <a:spcPct val="100000"/>
              </a:lnSpc>
              <a:spcBef>
                <a:spcPts val="0"/>
              </a:spcBef>
              <a:spcAft>
                <a:spcPts val="0"/>
              </a:spcAft>
              <a:buNone/>
            </a:pPr>
            <a:r>
              <a:rPr b="1" lang="en" sz="1300"/>
              <a:t>Step 5: </a:t>
            </a:r>
            <a:r>
              <a:rPr lang="en" sz="1300"/>
              <a:t>Add to complete the square.</a:t>
            </a:r>
            <a:endParaRPr baseline="30000" sz="1300"/>
          </a:p>
          <a:p>
            <a:pPr indent="0" lvl="0" marL="0" rtl="0" algn="l">
              <a:lnSpc>
                <a:spcPct val="100000"/>
              </a:lnSpc>
              <a:spcBef>
                <a:spcPts val="0"/>
              </a:spcBef>
              <a:spcAft>
                <a:spcPts val="0"/>
              </a:spcAft>
              <a:buNone/>
            </a:pPr>
            <a:r>
              <a:rPr b="1" lang="en" sz="1300"/>
              <a:t>Step 6: </a:t>
            </a:r>
            <a:r>
              <a:rPr lang="en" sz="1300"/>
              <a:t>Write the left side as a squared factor.</a:t>
            </a:r>
            <a:endParaRPr sz="1300"/>
          </a:p>
          <a:p>
            <a:pPr indent="0" lvl="0" marL="0" rtl="0" algn="l">
              <a:lnSpc>
                <a:spcPct val="100000"/>
              </a:lnSpc>
              <a:spcBef>
                <a:spcPts val="0"/>
              </a:spcBef>
              <a:spcAft>
                <a:spcPts val="0"/>
              </a:spcAft>
              <a:buNone/>
            </a:pPr>
            <a:r>
              <a:rPr b="1" lang="en" sz="1300"/>
              <a:t>Step 7: </a:t>
            </a:r>
            <a:r>
              <a:rPr lang="en" sz="1300"/>
              <a:t>Find the square root of the expression on the right.</a:t>
            </a:r>
            <a:endParaRPr sz="1300"/>
          </a:p>
          <a:p>
            <a:pPr indent="0" lvl="0" marL="0" rtl="0" algn="l">
              <a:lnSpc>
                <a:spcPct val="100000"/>
              </a:lnSpc>
              <a:spcBef>
                <a:spcPts val="0"/>
              </a:spcBef>
              <a:spcAft>
                <a:spcPts val="0"/>
              </a:spcAft>
              <a:buNone/>
            </a:pPr>
            <a:r>
              <a:rPr b="1" lang="en" sz="1300"/>
              <a:t>Step 8: </a:t>
            </a:r>
            <a:r>
              <a:rPr lang="en" sz="1300"/>
              <a:t>Subtract 7 from both sides to isolate.</a:t>
            </a:r>
            <a:endParaRPr sz="1300"/>
          </a:p>
          <a:p>
            <a:pPr indent="0" lvl="0" marL="0" rtl="0" algn="l">
              <a:lnSpc>
                <a:spcPct val="100000"/>
              </a:lnSpc>
              <a:spcBef>
                <a:spcPts val="0"/>
              </a:spcBef>
              <a:spcAft>
                <a:spcPts val="0"/>
              </a:spcAft>
              <a:buNone/>
            </a:pPr>
            <a:r>
              <a:rPr b="1" lang="en" sz="1300"/>
              <a:t>Step 9: </a:t>
            </a:r>
            <a:r>
              <a:rPr lang="en" sz="1300"/>
              <a:t>Rearrange the expression under the square root sign.</a:t>
            </a:r>
            <a:endParaRPr sz="1300"/>
          </a:p>
          <a:p>
            <a:pPr indent="0" lvl="0" marL="0" rtl="0" algn="l">
              <a:lnSpc>
                <a:spcPct val="100000"/>
              </a:lnSpc>
              <a:spcBef>
                <a:spcPts val="0"/>
              </a:spcBef>
              <a:spcAft>
                <a:spcPts val="0"/>
              </a:spcAft>
              <a:buNone/>
            </a:pPr>
            <a:r>
              <a:rPr b="1" lang="en" sz="1300"/>
              <a:t>Step 10: </a:t>
            </a:r>
            <a:r>
              <a:rPr lang="en" sz="1300"/>
              <a:t>Re-substitute 2</a:t>
            </a:r>
            <a:r>
              <a:rPr i="1" lang="en" sz="1300">
                <a:latin typeface="Times New Roman"/>
                <a:ea typeface="Times New Roman"/>
                <a:cs typeface="Times New Roman"/>
                <a:sym typeface="Times New Roman"/>
              </a:rPr>
              <a:t>x</a:t>
            </a:r>
            <a:r>
              <a:rPr lang="en" sz="1300"/>
              <a:t> for </a:t>
            </a:r>
            <a:r>
              <a:rPr i="1" lang="en" sz="1300">
                <a:latin typeface="Times New Roman"/>
                <a:ea typeface="Times New Roman"/>
                <a:cs typeface="Times New Roman"/>
                <a:sym typeface="Times New Roman"/>
              </a:rPr>
              <a:t>P</a:t>
            </a:r>
            <a:r>
              <a:rPr lang="en" sz="1300"/>
              <a:t>.</a:t>
            </a:r>
            <a:endParaRPr sz="1300"/>
          </a:p>
          <a:p>
            <a:pPr indent="0" lvl="0" marL="0" rtl="0" algn="l">
              <a:lnSpc>
                <a:spcPct val="100000"/>
              </a:lnSpc>
              <a:spcBef>
                <a:spcPts val="0"/>
              </a:spcBef>
              <a:spcAft>
                <a:spcPts val="0"/>
              </a:spcAft>
              <a:buClr>
                <a:schemeClr val="dk1"/>
              </a:buClr>
              <a:buSzPts val="1100"/>
              <a:buFont typeface="Arial"/>
              <a:buNone/>
            </a:pPr>
            <a:r>
              <a:rPr b="1" lang="en" sz="1300"/>
              <a:t>Step 11: </a:t>
            </a:r>
            <a:r>
              <a:rPr lang="en" sz="1300"/>
              <a:t>Divide each side by 2 to isolate </a:t>
            </a:r>
            <a:r>
              <a:rPr i="1" lang="en" sz="1300">
                <a:latin typeface="Times New Roman"/>
                <a:ea typeface="Times New Roman"/>
                <a:cs typeface="Times New Roman"/>
                <a:sym typeface="Times New Roman"/>
              </a:rPr>
              <a:t>x</a:t>
            </a:r>
            <a:r>
              <a:rPr lang="en" sz="1300"/>
              <a:t>.</a:t>
            </a:r>
            <a:endParaRPr sz="1300"/>
          </a:p>
        </p:txBody>
      </p:sp>
      <p:pic>
        <p:nvPicPr>
          <p:cNvPr descr="P plus 7 equals plus or minus the square root of negative 16 plus 7 squared." id="181" name="Google Shape;181;p23" title="Screenshot_2025-12-06_184644-removebg-preview.png"/>
          <p:cNvPicPr preferRelativeResize="0"/>
          <p:nvPr/>
        </p:nvPicPr>
        <p:blipFill>
          <a:blip r:embed="rId4">
            <a:alphaModFix/>
          </a:blip>
          <a:stretch>
            <a:fillRect/>
          </a:stretch>
        </p:blipFill>
        <p:spPr>
          <a:xfrm>
            <a:off x="5076744" y="2866642"/>
            <a:ext cx="2055675" cy="553350"/>
          </a:xfrm>
          <a:prstGeom prst="rect">
            <a:avLst/>
          </a:prstGeom>
          <a:noFill/>
          <a:ln>
            <a:noFill/>
          </a:ln>
        </p:spPr>
      </p:pic>
      <p:pic>
        <p:nvPicPr>
          <p:cNvPr descr="P equals negative 7 plus or minus the square root of negative 16 plus 7 squared." id="182" name="Google Shape;182;p23" title="Screenshot_2025-12-06_185117-removebg-preview.png"/>
          <p:cNvPicPr preferRelativeResize="0"/>
          <p:nvPr/>
        </p:nvPicPr>
        <p:blipFill>
          <a:blip r:embed="rId5">
            <a:alphaModFix/>
          </a:blip>
          <a:stretch>
            <a:fillRect/>
          </a:stretch>
        </p:blipFill>
        <p:spPr>
          <a:xfrm>
            <a:off x="5140688" y="3196441"/>
            <a:ext cx="1882871" cy="553350"/>
          </a:xfrm>
          <a:prstGeom prst="rect">
            <a:avLst/>
          </a:prstGeom>
          <a:noFill/>
          <a:ln>
            <a:noFill/>
          </a:ln>
        </p:spPr>
      </p:pic>
      <p:pic>
        <p:nvPicPr>
          <p:cNvPr descr="P equals negative 7 plus or minus the square root of  7 squared minus 16." id="183" name="Google Shape;183;p23" title="Screenshot_2025-12-06_185627-removebg-preview.png"/>
          <p:cNvPicPr preferRelativeResize="0"/>
          <p:nvPr/>
        </p:nvPicPr>
        <p:blipFill>
          <a:blip r:embed="rId6">
            <a:alphaModFix/>
          </a:blip>
          <a:stretch>
            <a:fillRect/>
          </a:stretch>
        </p:blipFill>
        <p:spPr>
          <a:xfrm>
            <a:off x="5154769" y="3593835"/>
            <a:ext cx="1726810" cy="416100"/>
          </a:xfrm>
          <a:prstGeom prst="rect">
            <a:avLst/>
          </a:prstGeom>
          <a:noFill/>
          <a:ln>
            <a:noFill/>
          </a:ln>
        </p:spPr>
      </p:pic>
      <p:pic>
        <p:nvPicPr>
          <p:cNvPr descr="2x equals negative 7 plus or minus the square root of  7 squared minus 16." id="184" name="Google Shape;184;p23" title="Screenshot_2025-12-06_185919-removebg-preview.png"/>
          <p:cNvPicPr preferRelativeResize="0"/>
          <p:nvPr/>
        </p:nvPicPr>
        <p:blipFill>
          <a:blip r:embed="rId7">
            <a:alphaModFix/>
          </a:blip>
          <a:stretch>
            <a:fillRect/>
          </a:stretch>
        </p:blipFill>
        <p:spPr>
          <a:xfrm>
            <a:off x="5129548" y="3771806"/>
            <a:ext cx="1997974" cy="606200"/>
          </a:xfrm>
          <a:prstGeom prst="rect">
            <a:avLst/>
          </a:prstGeom>
          <a:noFill/>
          <a:ln>
            <a:noFill/>
          </a:ln>
        </p:spPr>
      </p:pic>
      <p:pic>
        <p:nvPicPr>
          <p:cNvPr descr="x  equals negative 7 plus or minus the square root of seven squared minus 16 all divided by 2" id="185" name="Google Shape;185;p23" title="Screenshot_2025-12-06_190244-removebg-preview.png"/>
          <p:cNvPicPr preferRelativeResize="0"/>
          <p:nvPr/>
        </p:nvPicPr>
        <p:blipFill>
          <a:blip r:embed="rId8">
            <a:alphaModFix/>
          </a:blip>
          <a:stretch>
            <a:fillRect/>
          </a:stretch>
        </p:blipFill>
        <p:spPr>
          <a:xfrm>
            <a:off x="5137572" y="4095872"/>
            <a:ext cx="1849975" cy="671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9" name="Shape 189"/>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0" name="Google Shape;190;p2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1" name="Google Shape;191;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2" name="Google Shape;19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3" name="Google Shape;193;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1 - Additional Resources</a:t>
            </a:r>
            <a:endParaRPr/>
          </a:p>
        </p:txBody>
      </p:sp>
      <p:sp>
        <p:nvSpPr>
          <p:cNvPr id="194" name="Google Shape;194;p24"/>
          <p:cNvSpPr txBox="1"/>
          <p:nvPr>
            <p:ph idx="1" type="body"/>
          </p:nvPr>
        </p:nvSpPr>
        <p:spPr>
          <a:xfrm>
            <a:off x="241700" y="960050"/>
            <a:ext cx="4145700" cy="9018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Here is another example that goes through the process of deriving the quadratic formula. Can you describe in words what happens in each step?</a:t>
            </a:r>
            <a:endParaRPr sz="1500"/>
          </a:p>
          <a:p>
            <a:pPr indent="0" lvl="0" marL="0" rtl="0" algn="l">
              <a:lnSpc>
                <a:spcPct val="100000"/>
              </a:lnSpc>
              <a:spcBef>
                <a:spcPts val="1000"/>
              </a:spcBef>
              <a:spcAft>
                <a:spcPts val="1200"/>
              </a:spcAft>
              <a:buNone/>
            </a:pPr>
            <a:r>
              <a:t/>
            </a:r>
            <a:endParaRPr sz="1600"/>
          </a:p>
        </p:txBody>
      </p:sp>
      <p:sp>
        <p:nvSpPr>
          <p:cNvPr id="195" name="Google Shape;195;p24"/>
          <p:cNvSpPr txBox="1"/>
          <p:nvPr>
            <p:ph idx="1" type="body"/>
          </p:nvPr>
        </p:nvSpPr>
        <p:spPr>
          <a:xfrm>
            <a:off x="4984550" y="480600"/>
            <a:ext cx="4375800" cy="3956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t>Step 1: </a:t>
            </a:r>
            <a:r>
              <a:rPr lang="en" sz="1600"/>
              <a:t>4</a:t>
            </a:r>
            <a:r>
              <a:rPr i="1" lang="en" sz="1600">
                <a:latin typeface="Times New Roman"/>
                <a:ea typeface="Times New Roman"/>
                <a:cs typeface="Times New Roman"/>
                <a:sym typeface="Times New Roman"/>
              </a:rPr>
              <a:t>x</a:t>
            </a:r>
            <a:r>
              <a:rPr baseline="30000" lang="en" sz="1600"/>
              <a:t>2 </a:t>
            </a:r>
            <a:r>
              <a:rPr lang="en" sz="1600"/>
              <a:t>+ 28</a:t>
            </a:r>
            <a:r>
              <a:rPr i="1" lang="en" sz="1600">
                <a:latin typeface="Times New Roman"/>
                <a:ea typeface="Times New Roman"/>
                <a:cs typeface="Times New Roman"/>
                <a:sym typeface="Times New Roman"/>
              </a:rPr>
              <a:t>x </a:t>
            </a:r>
            <a:r>
              <a:rPr lang="en" sz="1600"/>
              <a:t>+16</a:t>
            </a:r>
            <a:r>
              <a:rPr i="1" lang="en" sz="1600">
                <a:latin typeface="Times New Roman"/>
                <a:ea typeface="Times New Roman"/>
                <a:cs typeface="Times New Roman"/>
                <a:sym typeface="Times New Roman"/>
              </a:rPr>
              <a:t> </a:t>
            </a:r>
            <a:r>
              <a:rPr lang="en" sz="1600"/>
              <a:t>= 0</a:t>
            </a:r>
            <a:endParaRPr sz="1600"/>
          </a:p>
          <a:p>
            <a:pPr indent="0" lvl="0" marL="0" rtl="0" algn="l">
              <a:lnSpc>
                <a:spcPct val="100000"/>
              </a:lnSpc>
              <a:spcBef>
                <a:spcPts val="1000"/>
              </a:spcBef>
              <a:spcAft>
                <a:spcPts val="0"/>
              </a:spcAft>
              <a:buNone/>
            </a:pPr>
            <a:r>
              <a:rPr b="1" lang="en" sz="1600"/>
              <a:t>Step 2: </a:t>
            </a:r>
            <a:r>
              <a:rPr lang="en" sz="1600"/>
              <a:t>4</a:t>
            </a:r>
            <a:r>
              <a:rPr i="1" lang="en" sz="1600">
                <a:latin typeface="Times New Roman"/>
                <a:ea typeface="Times New Roman"/>
                <a:cs typeface="Times New Roman"/>
                <a:sym typeface="Times New Roman"/>
              </a:rPr>
              <a:t>x</a:t>
            </a:r>
            <a:r>
              <a:rPr baseline="30000" lang="en" sz="1600"/>
              <a:t>2 </a:t>
            </a:r>
            <a:r>
              <a:rPr lang="en" sz="1600"/>
              <a:t>+ 28</a:t>
            </a:r>
            <a:r>
              <a:rPr i="1" lang="en" sz="1600">
                <a:latin typeface="Times New Roman"/>
                <a:ea typeface="Times New Roman"/>
                <a:cs typeface="Times New Roman"/>
                <a:sym typeface="Times New Roman"/>
              </a:rPr>
              <a:t>x </a:t>
            </a:r>
            <a:r>
              <a:rPr lang="en" sz="1600"/>
              <a:t>= -16</a:t>
            </a:r>
            <a:endParaRPr sz="1600"/>
          </a:p>
          <a:p>
            <a:pPr indent="0" lvl="0" marL="0" rtl="0" algn="l">
              <a:lnSpc>
                <a:spcPct val="100000"/>
              </a:lnSpc>
              <a:spcBef>
                <a:spcPts val="1000"/>
              </a:spcBef>
              <a:spcAft>
                <a:spcPts val="0"/>
              </a:spcAft>
              <a:buNone/>
            </a:pPr>
            <a:r>
              <a:rPr b="1" lang="en" sz="1600"/>
              <a:t>Step 3: </a:t>
            </a:r>
            <a:r>
              <a:rPr lang="en" sz="1600"/>
              <a:t>4</a:t>
            </a:r>
            <a:r>
              <a:rPr i="1" lang="en" sz="1600">
                <a:latin typeface="Times New Roman"/>
                <a:ea typeface="Times New Roman"/>
                <a:cs typeface="Times New Roman"/>
                <a:sym typeface="Times New Roman"/>
              </a:rPr>
              <a:t>x</a:t>
            </a:r>
            <a:r>
              <a:rPr baseline="30000" lang="en" sz="1600"/>
              <a:t>2 </a:t>
            </a:r>
            <a:r>
              <a:rPr lang="en" sz="1600"/>
              <a:t>as 2</a:t>
            </a:r>
            <a:r>
              <a:rPr i="1" lang="en" sz="1600">
                <a:latin typeface="Times New Roman"/>
                <a:ea typeface="Times New Roman"/>
                <a:cs typeface="Times New Roman"/>
                <a:sym typeface="Times New Roman"/>
              </a:rPr>
              <a:t>x</a:t>
            </a:r>
            <a:r>
              <a:rPr baseline="30000" lang="en" sz="1600"/>
              <a:t>2</a:t>
            </a:r>
            <a:r>
              <a:rPr lang="en" sz="1600"/>
              <a:t> and 28</a:t>
            </a:r>
            <a:r>
              <a:rPr i="1" lang="en" sz="1600">
                <a:latin typeface="Times New Roman"/>
                <a:ea typeface="Times New Roman"/>
                <a:cs typeface="Times New Roman"/>
                <a:sym typeface="Times New Roman"/>
              </a:rPr>
              <a:t>x </a:t>
            </a:r>
            <a:r>
              <a:rPr lang="en" sz="1600"/>
              <a:t>as 14(2</a:t>
            </a:r>
            <a:r>
              <a:rPr i="1" lang="en" sz="1600">
                <a:latin typeface="Times New Roman"/>
                <a:ea typeface="Times New Roman"/>
                <a:cs typeface="Times New Roman"/>
                <a:sym typeface="Times New Roman"/>
              </a:rPr>
              <a:t>x</a:t>
            </a:r>
            <a:r>
              <a:rPr lang="en" sz="1600"/>
              <a:t>)</a:t>
            </a:r>
            <a:endParaRPr sz="1600"/>
          </a:p>
          <a:p>
            <a:pPr indent="0" lvl="0" marL="0" rtl="0" algn="l">
              <a:lnSpc>
                <a:spcPct val="100000"/>
              </a:lnSpc>
              <a:spcBef>
                <a:spcPts val="0"/>
              </a:spcBef>
              <a:spcAft>
                <a:spcPts val="0"/>
              </a:spcAft>
              <a:buNone/>
            </a:pPr>
            <a:r>
              <a:rPr lang="en" sz="1600"/>
              <a:t>	   (2</a:t>
            </a:r>
            <a:r>
              <a:rPr i="1" lang="en" sz="1600">
                <a:latin typeface="Times New Roman"/>
                <a:ea typeface="Times New Roman"/>
                <a:cs typeface="Times New Roman"/>
                <a:sym typeface="Times New Roman"/>
              </a:rPr>
              <a:t>x</a:t>
            </a:r>
            <a:r>
              <a:rPr lang="en" sz="1600"/>
              <a:t>)</a:t>
            </a:r>
            <a:r>
              <a:rPr baseline="30000" lang="en" sz="1600"/>
              <a:t>2 </a:t>
            </a:r>
            <a:r>
              <a:rPr lang="en" sz="1600"/>
              <a:t>+ 14(2</a:t>
            </a:r>
            <a:r>
              <a:rPr i="1" lang="en" sz="1600">
                <a:latin typeface="Times New Roman"/>
                <a:ea typeface="Times New Roman"/>
                <a:cs typeface="Times New Roman"/>
                <a:sym typeface="Times New Roman"/>
              </a:rPr>
              <a:t>x) </a:t>
            </a:r>
            <a:r>
              <a:rPr lang="en" sz="1600"/>
              <a:t>= -16</a:t>
            </a:r>
            <a:endParaRPr sz="1600"/>
          </a:p>
          <a:p>
            <a:pPr indent="0" lvl="0" marL="0" rtl="0" algn="l">
              <a:lnSpc>
                <a:spcPct val="100000"/>
              </a:lnSpc>
              <a:spcBef>
                <a:spcPts val="1000"/>
              </a:spcBef>
              <a:spcAft>
                <a:spcPts val="0"/>
              </a:spcAft>
              <a:buNone/>
            </a:pPr>
            <a:r>
              <a:rPr b="1" lang="en" sz="1600"/>
              <a:t>Step 4: </a:t>
            </a:r>
            <a:r>
              <a:rPr i="1" lang="en" sz="1600">
                <a:latin typeface="Times New Roman"/>
                <a:ea typeface="Times New Roman"/>
                <a:cs typeface="Times New Roman"/>
                <a:sym typeface="Times New Roman"/>
              </a:rPr>
              <a:t>P</a:t>
            </a:r>
            <a:r>
              <a:rPr baseline="30000" lang="en" sz="1600"/>
              <a:t>2</a:t>
            </a:r>
            <a:r>
              <a:rPr lang="en" sz="1600"/>
              <a:t> + 14</a:t>
            </a:r>
            <a:r>
              <a:rPr i="1" lang="en" sz="1600">
                <a:latin typeface="Times New Roman"/>
                <a:ea typeface="Times New Roman"/>
                <a:cs typeface="Times New Roman"/>
                <a:sym typeface="Times New Roman"/>
              </a:rPr>
              <a:t>P</a:t>
            </a:r>
            <a:r>
              <a:rPr lang="en" sz="1600"/>
              <a:t> = -16</a:t>
            </a:r>
            <a:endParaRPr sz="1600"/>
          </a:p>
          <a:p>
            <a:pPr indent="0" lvl="0" marL="0" rtl="0" algn="l">
              <a:lnSpc>
                <a:spcPct val="100000"/>
              </a:lnSpc>
              <a:spcBef>
                <a:spcPts val="1000"/>
              </a:spcBef>
              <a:spcAft>
                <a:spcPts val="0"/>
              </a:spcAft>
              <a:buNone/>
            </a:pPr>
            <a:r>
              <a:rPr b="1" lang="en" sz="1600"/>
              <a:t>Step 5: </a:t>
            </a:r>
            <a:r>
              <a:rPr i="1" lang="en" sz="1600">
                <a:latin typeface="Times New Roman"/>
                <a:ea typeface="Times New Roman"/>
                <a:cs typeface="Times New Roman"/>
                <a:sym typeface="Times New Roman"/>
              </a:rPr>
              <a:t>P</a:t>
            </a:r>
            <a:r>
              <a:rPr baseline="30000" lang="en" sz="1600"/>
              <a:t>2</a:t>
            </a:r>
            <a:r>
              <a:rPr lang="en" sz="1600"/>
              <a:t> + 14</a:t>
            </a:r>
            <a:r>
              <a:rPr i="1" lang="en" sz="1600">
                <a:latin typeface="Times New Roman"/>
                <a:ea typeface="Times New Roman"/>
                <a:cs typeface="Times New Roman"/>
                <a:sym typeface="Times New Roman"/>
              </a:rPr>
              <a:t>P</a:t>
            </a:r>
            <a:r>
              <a:rPr lang="en" sz="1600"/>
              <a:t> + 7</a:t>
            </a:r>
            <a:r>
              <a:rPr baseline="30000" lang="en" sz="1600"/>
              <a:t>2 </a:t>
            </a:r>
            <a:r>
              <a:rPr lang="en" sz="1600"/>
              <a:t>= -16 + 7</a:t>
            </a:r>
            <a:r>
              <a:rPr baseline="30000" lang="en" sz="1600"/>
              <a:t>2</a:t>
            </a:r>
            <a:endParaRPr baseline="30000" sz="1600"/>
          </a:p>
          <a:p>
            <a:pPr indent="0" lvl="0" marL="0" rtl="0" algn="l">
              <a:lnSpc>
                <a:spcPct val="100000"/>
              </a:lnSpc>
              <a:spcBef>
                <a:spcPts val="1000"/>
              </a:spcBef>
              <a:spcAft>
                <a:spcPts val="0"/>
              </a:spcAft>
              <a:buNone/>
            </a:pPr>
            <a:r>
              <a:rPr b="1" lang="en" sz="1600"/>
              <a:t>Step 6: </a:t>
            </a:r>
            <a:r>
              <a:rPr lang="en" sz="1600"/>
              <a:t>(</a:t>
            </a:r>
            <a:r>
              <a:rPr i="1" lang="en" sz="1600">
                <a:latin typeface="Times New Roman"/>
                <a:ea typeface="Times New Roman"/>
                <a:cs typeface="Times New Roman"/>
                <a:sym typeface="Times New Roman"/>
              </a:rPr>
              <a:t>P</a:t>
            </a:r>
            <a:r>
              <a:rPr lang="en" sz="1600"/>
              <a:t> + 7)</a:t>
            </a:r>
            <a:r>
              <a:rPr baseline="30000" lang="en" sz="1600"/>
              <a:t>2 </a:t>
            </a:r>
            <a:r>
              <a:rPr lang="en" sz="1600"/>
              <a:t>= - 16 + 7</a:t>
            </a:r>
            <a:r>
              <a:rPr baseline="30000" lang="en" sz="1600"/>
              <a:t>2</a:t>
            </a:r>
            <a:endParaRPr sz="1600"/>
          </a:p>
          <a:p>
            <a:pPr indent="0" lvl="0" marL="0" rtl="0" algn="l">
              <a:lnSpc>
                <a:spcPct val="100000"/>
              </a:lnSpc>
              <a:spcBef>
                <a:spcPts val="1000"/>
              </a:spcBef>
              <a:spcAft>
                <a:spcPts val="0"/>
              </a:spcAft>
              <a:buNone/>
            </a:pPr>
            <a:r>
              <a:rPr b="1" lang="en" sz="1600"/>
              <a:t>Step 7: </a:t>
            </a:r>
            <a:endParaRPr sz="1600"/>
          </a:p>
          <a:p>
            <a:pPr indent="0" lvl="0" marL="0" rtl="0" algn="l">
              <a:lnSpc>
                <a:spcPct val="100000"/>
              </a:lnSpc>
              <a:spcBef>
                <a:spcPts val="1000"/>
              </a:spcBef>
              <a:spcAft>
                <a:spcPts val="0"/>
              </a:spcAft>
              <a:buNone/>
            </a:pPr>
            <a:r>
              <a:rPr b="1" lang="en" sz="1600"/>
              <a:t>Step 8: </a:t>
            </a:r>
            <a:endParaRPr sz="1600"/>
          </a:p>
          <a:p>
            <a:pPr indent="0" lvl="0" marL="0" rtl="0" algn="l">
              <a:lnSpc>
                <a:spcPct val="100000"/>
              </a:lnSpc>
              <a:spcBef>
                <a:spcPts val="1000"/>
              </a:spcBef>
              <a:spcAft>
                <a:spcPts val="0"/>
              </a:spcAft>
              <a:buNone/>
            </a:pPr>
            <a:r>
              <a:rPr b="1" lang="en" sz="1600"/>
              <a:t>Step 9: </a:t>
            </a:r>
            <a:endParaRPr sz="1600"/>
          </a:p>
          <a:p>
            <a:pPr indent="0" lvl="0" marL="0" rtl="0" algn="l">
              <a:lnSpc>
                <a:spcPct val="100000"/>
              </a:lnSpc>
              <a:spcBef>
                <a:spcPts val="1000"/>
              </a:spcBef>
              <a:spcAft>
                <a:spcPts val="0"/>
              </a:spcAft>
              <a:buNone/>
            </a:pPr>
            <a:r>
              <a:rPr b="1" lang="en" sz="1600"/>
              <a:t>Step 10: </a:t>
            </a:r>
            <a:endParaRPr b="1" sz="1600"/>
          </a:p>
          <a:p>
            <a:pPr indent="0" lvl="0" marL="0" rtl="0" algn="l">
              <a:lnSpc>
                <a:spcPct val="100000"/>
              </a:lnSpc>
              <a:spcBef>
                <a:spcPts val="1400"/>
              </a:spcBef>
              <a:spcAft>
                <a:spcPts val="1000"/>
              </a:spcAft>
              <a:buClr>
                <a:schemeClr val="dk1"/>
              </a:buClr>
              <a:buSzPts val="1100"/>
              <a:buFont typeface="Arial"/>
              <a:buNone/>
            </a:pPr>
            <a:r>
              <a:rPr b="1" lang="en" sz="1600"/>
              <a:t>Step 11: </a:t>
            </a:r>
            <a:endParaRPr b="1" sz="1600"/>
          </a:p>
        </p:txBody>
      </p:sp>
      <p:sp>
        <p:nvSpPr>
          <p:cNvPr id="196" name="Google Shape;196;p24"/>
          <p:cNvSpPr txBox="1"/>
          <p:nvPr/>
        </p:nvSpPr>
        <p:spPr>
          <a:xfrm>
            <a:off x="311696" y="2090450"/>
            <a:ext cx="37122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+ 7</a:t>
            </a:r>
            <a:r>
              <a:rPr b="1" i="1" lang="en" sz="2000">
                <a:solidFill>
                  <a:schemeClr val="dk1"/>
                </a:solidFill>
                <a:latin typeface="Times New Roman"/>
                <a:ea typeface="Times New Roman"/>
                <a:cs typeface="Times New Roman"/>
                <a:sym typeface="Times New Roman"/>
              </a:rPr>
              <a:t>x </a:t>
            </a:r>
            <a:r>
              <a:rPr b="1" lang="en" sz="2000">
                <a:solidFill>
                  <a:schemeClr val="dk1"/>
                </a:solidFill>
                <a:latin typeface="Noto Sans"/>
                <a:ea typeface="Noto Sans"/>
                <a:cs typeface="Noto Sans"/>
                <a:sym typeface="Noto Sans"/>
              </a:rPr>
              <a:t>+ 4 = 0</a:t>
            </a:r>
            <a:endParaRPr b="1" sz="2000">
              <a:solidFill>
                <a:schemeClr val="dk1"/>
              </a:solidFill>
              <a:latin typeface="Noto Sans"/>
              <a:ea typeface="Noto Sans"/>
              <a:cs typeface="Noto Sans"/>
              <a:sym typeface="Noto Sans"/>
            </a:endParaRPr>
          </a:p>
        </p:txBody>
      </p:sp>
      <p:pic>
        <p:nvPicPr>
          <p:cNvPr descr="P plus 7 equals plus or minus the square root of negative 16 plus 7 squared." id="197" name="Google Shape;197;p24" title="Screenshot_2025-12-06_184644-removebg-preview.png"/>
          <p:cNvPicPr preferRelativeResize="0"/>
          <p:nvPr/>
        </p:nvPicPr>
        <p:blipFill>
          <a:blip r:embed="rId4">
            <a:alphaModFix/>
          </a:blip>
          <a:stretch>
            <a:fillRect/>
          </a:stretch>
        </p:blipFill>
        <p:spPr>
          <a:xfrm>
            <a:off x="5682369" y="2825779"/>
            <a:ext cx="2055675" cy="672993"/>
          </a:xfrm>
          <a:prstGeom prst="rect">
            <a:avLst/>
          </a:prstGeom>
          <a:noFill/>
          <a:ln>
            <a:noFill/>
          </a:ln>
        </p:spPr>
      </p:pic>
      <p:pic>
        <p:nvPicPr>
          <p:cNvPr descr="P equals negative 7 plus or minus the square root of negative 16 plus 7 squared." id="198" name="Google Shape;198;p24" title="Screenshot_2025-12-06_185117-removebg-preview.png"/>
          <p:cNvPicPr preferRelativeResize="0"/>
          <p:nvPr/>
        </p:nvPicPr>
        <p:blipFill>
          <a:blip r:embed="rId5">
            <a:alphaModFix/>
          </a:blip>
          <a:stretch>
            <a:fillRect/>
          </a:stretch>
        </p:blipFill>
        <p:spPr>
          <a:xfrm>
            <a:off x="5746313" y="3212453"/>
            <a:ext cx="1882871" cy="672993"/>
          </a:xfrm>
          <a:prstGeom prst="rect">
            <a:avLst/>
          </a:prstGeom>
          <a:noFill/>
          <a:ln>
            <a:noFill/>
          </a:ln>
        </p:spPr>
      </p:pic>
      <p:pic>
        <p:nvPicPr>
          <p:cNvPr descr="P equals negative 7 plus or minus the square root of  7 squared minus 16." id="199" name="Google Shape;199;p24" title="Screenshot_2025-12-06_185627-removebg-preview.png"/>
          <p:cNvPicPr preferRelativeResize="0"/>
          <p:nvPr/>
        </p:nvPicPr>
        <p:blipFill>
          <a:blip r:embed="rId6">
            <a:alphaModFix/>
          </a:blip>
          <a:stretch>
            <a:fillRect/>
          </a:stretch>
        </p:blipFill>
        <p:spPr>
          <a:xfrm>
            <a:off x="5870756" y="3642333"/>
            <a:ext cx="1726810" cy="506067"/>
          </a:xfrm>
          <a:prstGeom prst="rect">
            <a:avLst/>
          </a:prstGeom>
          <a:noFill/>
          <a:ln>
            <a:noFill/>
          </a:ln>
        </p:spPr>
      </p:pic>
      <p:pic>
        <p:nvPicPr>
          <p:cNvPr descr="2x equals negative 7 plus or minus the square root of  7 squared minus 16." id="200" name="Google Shape;200;p24" title="Screenshot_2025-12-06_185919-removebg-preview.png"/>
          <p:cNvPicPr preferRelativeResize="0"/>
          <p:nvPr/>
        </p:nvPicPr>
        <p:blipFill>
          <a:blip r:embed="rId7">
            <a:alphaModFix/>
          </a:blip>
          <a:stretch>
            <a:fillRect/>
          </a:stretch>
        </p:blipFill>
        <p:spPr>
          <a:xfrm>
            <a:off x="5735173" y="3868925"/>
            <a:ext cx="1997974" cy="737270"/>
          </a:xfrm>
          <a:prstGeom prst="rect">
            <a:avLst/>
          </a:prstGeom>
          <a:noFill/>
          <a:ln>
            <a:noFill/>
          </a:ln>
        </p:spPr>
      </p:pic>
      <p:pic>
        <p:nvPicPr>
          <p:cNvPr descr="x  equals negative 7 plus or minus the square root of seven squared minus 16 all divided by 2" id="201" name="Google Shape;201;p24" title="Screenshot_2025-12-06_190244-removebg-preview.png"/>
          <p:cNvPicPr preferRelativeResize="0"/>
          <p:nvPr/>
        </p:nvPicPr>
        <p:blipFill>
          <a:blip r:embed="rId8">
            <a:alphaModFix/>
          </a:blip>
          <a:stretch>
            <a:fillRect/>
          </a:stretch>
        </p:blipFill>
        <p:spPr>
          <a:xfrm>
            <a:off x="5743197" y="4223805"/>
            <a:ext cx="1849975" cy="81644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5" name="Shape 205"/>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6" name="Google Shape;206;p25" title="additional resource-1.png"/>
          <p:cNvPicPr preferRelativeResize="0"/>
          <p:nvPr/>
        </p:nvPicPr>
        <p:blipFill>
          <a:blip r:embed="rId3">
            <a:alphaModFix/>
          </a:blip>
          <a:stretch>
            <a:fillRect/>
          </a:stretch>
        </p:blipFill>
        <p:spPr>
          <a:xfrm>
            <a:off x="8796676" y="47393"/>
            <a:ext cx="274425" cy="274450"/>
          </a:xfrm>
          <a:prstGeom prst="rect">
            <a:avLst/>
          </a:prstGeom>
          <a:noFill/>
          <a:ln>
            <a:noFill/>
          </a:ln>
        </p:spPr>
      </p:pic>
      <p:sp>
        <p:nvSpPr>
          <p:cNvPr id="207" name="Google Shape;207;p25"/>
          <p:cNvSpPr txBox="1"/>
          <p:nvPr>
            <p:ph type="title"/>
          </p:nvPr>
        </p:nvSpPr>
        <p:spPr>
          <a:xfrm>
            <a:off x="311700" y="3250"/>
            <a:ext cx="3902400" cy="737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2600"/>
              <a:t>Self Check </a:t>
            </a:r>
            <a:r>
              <a:rPr lang="en" sz="2600"/>
              <a:t>- Review</a:t>
            </a:r>
            <a:endParaRPr sz="2600"/>
          </a:p>
        </p:txBody>
      </p:sp>
      <p:sp>
        <p:nvSpPr>
          <p:cNvPr id="208" name="Google Shape;208;p25"/>
          <p:cNvSpPr txBox="1"/>
          <p:nvPr>
            <p:ph idx="12" type="sldNum"/>
          </p:nvPr>
        </p:nvSpPr>
        <p:spPr>
          <a:xfrm>
            <a:off x="8283608" y="480034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9" name="Google Shape;209;p25"/>
          <p:cNvSpPr txBox="1"/>
          <p:nvPr>
            <p:ph idx="2" type="sldNum"/>
          </p:nvPr>
        </p:nvSpPr>
        <p:spPr>
          <a:xfrm>
            <a:off x="311700" y="480034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9.8.1 Deriving the Quadratic Formula, Part 1 - Additional Resources</a:t>
            </a:r>
            <a:endParaRPr/>
          </a:p>
        </p:txBody>
      </p:sp>
      <p:sp>
        <p:nvSpPr>
          <p:cNvPr id="210" name="Google Shape;210;p25"/>
          <p:cNvSpPr txBox="1"/>
          <p:nvPr>
            <p:ph idx="1" type="body"/>
          </p:nvPr>
        </p:nvSpPr>
        <p:spPr>
          <a:xfrm>
            <a:off x="311700" y="952317"/>
            <a:ext cx="3754200" cy="10923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Use the provided steps to solve the quadratic equation.</a:t>
            </a:r>
            <a:endParaRPr sz="1700"/>
          </a:p>
          <a:p>
            <a:pPr indent="0" lvl="0" marL="0" rtl="0" algn="l">
              <a:lnSpc>
                <a:spcPct val="100000"/>
              </a:lnSpc>
              <a:spcBef>
                <a:spcPts val="1000"/>
              </a:spcBef>
              <a:spcAft>
                <a:spcPts val="1000"/>
              </a:spcAft>
              <a:buNone/>
            </a:pPr>
            <a:r>
              <a:rPr b="1" lang="en" sz="1700"/>
              <a:t>Example:</a:t>
            </a:r>
            <a:r>
              <a:rPr lang="en" sz="1700"/>
              <a:t> </a:t>
            </a:r>
            <a:r>
              <a:rPr i="1" lang="en" sz="1700">
                <a:latin typeface="Times New Roman"/>
                <a:ea typeface="Times New Roman"/>
                <a:cs typeface="Times New Roman"/>
                <a:sym typeface="Times New Roman"/>
              </a:rPr>
              <a:t>x</a:t>
            </a:r>
            <a:r>
              <a:rPr baseline="30000" lang="en" sz="1700"/>
              <a:t>2</a:t>
            </a:r>
            <a:r>
              <a:rPr lang="en" sz="1700"/>
              <a:t> + 7</a:t>
            </a:r>
            <a:r>
              <a:rPr i="1" lang="en" sz="1700">
                <a:latin typeface="Times New Roman"/>
                <a:ea typeface="Times New Roman"/>
                <a:cs typeface="Times New Roman"/>
                <a:sym typeface="Times New Roman"/>
              </a:rPr>
              <a:t>x</a:t>
            </a:r>
            <a:r>
              <a:rPr lang="en" sz="1700"/>
              <a:t> + 4 = 0</a:t>
            </a:r>
            <a:endParaRPr sz="1600"/>
          </a:p>
        </p:txBody>
      </p:sp>
      <p:sp>
        <p:nvSpPr>
          <p:cNvPr id="211" name="Google Shape;211;p25"/>
          <p:cNvSpPr txBox="1"/>
          <p:nvPr>
            <p:ph idx="1" type="body"/>
          </p:nvPr>
        </p:nvSpPr>
        <p:spPr>
          <a:xfrm>
            <a:off x="4298750" y="365700"/>
            <a:ext cx="4740600" cy="4434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t>Step 1:</a:t>
            </a:r>
            <a:r>
              <a:rPr b="1" lang="en" sz="1300"/>
              <a:t> </a:t>
            </a:r>
            <a:r>
              <a:rPr lang="en" sz="1300"/>
              <a:t>Multiply each side of the equation by 4 times </a:t>
            </a:r>
            <a:r>
              <a:rPr lang="en" sz="1300"/>
              <a:t>the coefficient of the </a:t>
            </a:r>
            <a:r>
              <a:rPr i="1" lang="en" sz="1300">
                <a:latin typeface="Times New Roman"/>
                <a:ea typeface="Times New Roman"/>
                <a:cs typeface="Times New Roman"/>
                <a:sym typeface="Times New Roman"/>
              </a:rPr>
              <a:t>x</a:t>
            </a:r>
            <a:r>
              <a:rPr baseline="30000" lang="en" sz="1300"/>
              <a:t>2</a:t>
            </a:r>
            <a:r>
              <a:rPr lang="en" sz="1300"/>
              <a:t> term.</a:t>
            </a:r>
            <a:endParaRPr sz="1300"/>
          </a:p>
          <a:p>
            <a:pPr indent="0" lvl="0" marL="0" rtl="0" algn="l">
              <a:lnSpc>
                <a:spcPct val="100000"/>
              </a:lnSpc>
              <a:spcBef>
                <a:spcPts val="400"/>
              </a:spcBef>
              <a:spcAft>
                <a:spcPts val="0"/>
              </a:spcAft>
              <a:buNone/>
            </a:pPr>
            <a:r>
              <a:rPr b="1" lang="en" sz="1300"/>
              <a:t>Step 2: </a:t>
            </a:r>
            <a:r>
              <a:rPr lang="en" sz="1300"/>
              <a:t>Add/s</a:t>
            </a:r>
            <a:r>
              <a:rPr lang="en" sz="1300"/>
              <a:t>ubtract the constant from each side.</a:t>
            </a:r>
            <a:endParaRPr sz="1300"/>
          </a:p>
          <a:p>
            <a:pPr indent="0" lvl="0" marL="0" rtl="0" algn="l">
              <a:lnSpc>
                <a:spcPct val="100000"/>
              </a:lnSpc>
              <a:spcBef>
                <a:spcPts val="400"/>
              </a:spcBef>
              <a:spcAft>
                <a:spcPts val="0"/>
              </a:spcAft>
              <a:buNone/>
            </a:pPr>
            <a:r>
              <a:rPr b="1" lang="en" sz="1300"/>
              <a:t>Step 3: </a:t>
            </a:r>
            <a:r>
              <a:rPr lang="en" sz="1300"/>
              <a:t>Rewrite the first term and second term so they share a common factor. The common factor will most likely be the root of the first term. </a:t>
            </a:r>
            <a:endParaRPr sz="1300"/>
          </a:p>
          <a:p>
            <a:pPr indent="0" lvl="0" marL="0" rtl="0" algn="l">
              <a:lnSpc>
                <a:spcPct val="100000"/>
              </a:lnSpc>
              <a:spcBef>
                <a:spcPts val="400"/>
              </a:spcBef>
              <a:spcAft>
                <a:spcPts val="0"/>
              </a:spcAft>
              <a:buNone/>
            </a:pPr>
            <a:r>
              <a:rPr b="1" lang="en" sz="1300"/>
              <a:t>Step 4: </a:t>
            </a:r>
            <a:r>
              <a:rPr lang="en" sz="1300"/>
              <a:t>Use </a:t>
            </a:r>
            <a:r>
              <a:rPr i="1" lang="en" sz="1300">
                <a:latin typeface="Times New Roman"/>
                <a:ea typeface="Times New Roman"/>
                <a:cs typeface="Times New Roman"/>
                <a:sym typeface="Times New Roman"/>
              </a:rPr>
              <a:t>P</a:t>
            </a:r>
            <a:r>
              <a:rPr lang="en" sz="1300"/>
              <a:t> as a placeholder for the common factor.</a:t>
            </a:r>
            <a:endParaRPr sz="1300"/>
          </a:p>
          <a:p>
            <a:pPr indent="0" lvl="0" marL="0" rtl="0" algn="l">
              <a:lnSpc>
                <a:spcPct val="100000"/>
              </a:lnSpc>
              <a:spcBef>
                <a:spcPts val="400"/>
              </a:spcBef>
              <a:spcAft>
                <a:spcPts val="0"/>
              </a:spcAft>
              <a:buNone/>
            </a:pPr>
            <a:r>
              <a:rPr b="1" lang="en" sz="1300"/>
              <a:t>Step 5: </a:t>
            </a:r>
            <a:r>
              <a:rPr lang="en" sz="1300"/>
              <a:t>Add the value needed to complete the square to both sides of the equation.</a:t>
            </a:r>
            <a:endParaRPr baseline="30000" sz="1300"/>
          </a:p>
          <a:p>
            <a:pPr indent="0" lvl="0" marL="0" rtl="0" algn="l">
              <a:lnSpc>
                <a:spcPct val="100000"/>
              </a:lnSpc>
              <a:spcBef>
                <a:spcPts val="400"/>
              </a:spcBef>
              <a:spcAft>
                <a:spcPts val="0"/>
              </a:spcAft>
              <a:buNone/>
            </a:pPr>
            <a:r>
              <a:rPr b="1" lang="en" sz="1300"/>
              <a:t>Step 6: </a:t>
            </a:r>
            <a:r>
              <a:rPr lang="en" sz="1300"/>
              <a:t>Write one side as a squared binomial and simplify the other side. </a:t>
            </a:r>
            <a:endParaRPr sz="1300"/>
          </a:p>
          <a:p>
            <a:pPr indent="0" lvl="0" marL="0" rtl="0" algn="l">
              <a:lnSpc>
                <a:spcPct val="100000"/>
              </a:lnSpc>
              <a:spcBef>
                <a:spcPts val="400"/>
              </a:spcBef>
              <a:spcAft>
                <a:spcPts val="0"/>
              </a:spcAft>
              <a:buNone/>
            </a:pPr>
            <a:r>
              <a:rPr b="1" lang="en" sz="1300"/>
              <a:t>Step 7: </a:t>
            </a:r>
            <a:r>
              <a:rPr lang="en" sz="1300"/>
              <a:t>Take </a:t>
            </a:r>
            <a:r>
              <a:rPr lang="en" sz="1300"/>
              <a:t>the square root of both sides of the equation. </a:t>
            </a:r>
            <a:endParaRPr sz="1300"/>
          </a:p>
          <a:p>
            <a:pPr indent="0" lvl="0" marL="0" rtl="0" algn="l">
              <a:lnSpc>
                <a:spcPct val="100000"/>
              </a:lnSpc>
              <a:spcBef>
                <a:spcPts val="400"/>
              </a:spcBef>
              <a:spcAft>
                <a:spcPts val="0"/>
              </a:spcAft>
              <a:buNone/>
            </a:pPr>
            <a:r>
              <a:rPr b="1" lang="en" sz="1300"/>
              <a:t>Step 8: </a:t>
            </a:r>
            <a:r>
              <a:rPr lang="en" sz="1300"/>
              <a:t>From the binomial, add/s</a:t>
            </a:r>
            <a:r>
              <a:rPr lang="en" sz="1300"/>
              <a:t>ubtract the constant from both sides to isolate the variable term.</a:t>
            </a:r>
            <a:endParaRPr sz="1300"/>
          </a:p>
          <a:p>
            <a:pPr indent="0" lvl="0" marL="0" rtl="0" algn="l">
              <a:lnSpc>
                <a:spcPct val="100000"/>
              </a:lnSpc>
              <a:spcBef>
                <a:spcPts val="400"/>
              </a:spcBef>
              <a:spcAft>
                <a:spcPts val="0"/>
              </a:spcAft>
              <a:buNone/>
            </a:pPr>
            <a:r>
              <a:rPr b="1" lang="en" sz="1300"/>
              <a:t>Step 9: </a:t>
            </a:r>
            <a:r>
              <a:rPr lang="en" sz="1300"/>
              <a:t>Rearrange the expression under the square root sign so the squared term in first.</a:t>
            </a:r>
            <a:endParaRPr sz="1300"/>
          </a:p>
          <a:p>
            <a:pPr indent="0" lvl="0" marL="0" rtl="0" algn="l">
              <a:lnSpc>
                <a:spcPct val="100000"/>
              </a:lnSpc>
              <a:spcBef>
                <a:spcPts val="400"/>
              </a:spcBef>
              <a:spcAft>
                <a:spcPts val="0"/>
              </a:spcAft>
              <a:buNone/>
            </a:pPr>
            <a:r>
              <a:rPr b="1" lang="en" sz="1300"/>
              <a:t>Step 10: </a:t>
            </a:r>
            <a:r>
              <a:rPr lang="en" sz="1300"/>
              <a:t>Re-substitute the common factor for </a:t>
            </a:r>
            <a:r>
              <a:rPr i="1" lang="en" sz="1300">
                <a:latin typeface="Times New Roman"/>
                <a:ea typeface="Times New Roman"/>
                <a:cs typeface="Times New Roman"/>
                <a:sym typeface="Times New Roman"/>
              </a:rPr>
              <a:t>P</a:t>
            </a:r>
            <a:r>
              <a:rPr lang="en" sz="1300"/>
              <a:t>.</a:t>
            </a:r>
            <a:endParaRPr sz="1300"/>
          </a:p>
          <a:p>
            <a:pPr indent="0" lvl="0" marL="0" rtl="0" algn="l">
              <a:lnSpc>
                <a:spcPct val="100000"/>
              </a:lnSpc>
              <a:spcBef>
                <a:spcPts val="400"/>
              </a:spcBef>
              <a:spcAft>
                <a:spcPts val="0"/>
              </a:spcAft>
              <a:buClr>
                <a:schemeClr val="dk1"/>
              </a:buClr>
              <a:buSzPts val="1100"/>
              <a:buFont typeface="Arial"/>
              <a:buNone/>
            </a:pPr>
            <a:r>
              <a:rPr b="1" lang="en" sz="1300"/>
              <a:t>Step 11: </a:t>
            </a:r>
            <a:r>
              <a:rPr lang="en" sz="1300"/>
              <a:t>Divide each side of the equation by the coefficient of the common factor.</a:t>
            </a:r>
            <a:endParaRPr sz="13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a:t>
            </a:r>
            <a:r>
              <a:rPr b="0" lang="en" sz="2400">
                <a:latin typeface="Noto Sans"/>
                <a:ea typeface="Noto Sans"/>
                <a:cs typeface="Noto Sans"/>
                <a:sym typeface="Noto Sans"/>
              </a:rPr>
              <a:t> Stop: Learning Activity B</a:t>
            </a:r>
            <a:endParaRPr/>
          </a:p>
        </p:txBody>
      </p:sp>
      <p:pic>
        <p:nvPicPr>
          <p:cNvPr descr="Map consisting of five rectangles connected by dotted lines conveying the progression of the Lesson. Each rectangle has an icon with text. Adding to the first Learning Activity stop, the second rectangle is now highlighted in dark green. A clipboard icon and the text &quot;Learning Activity&quot; are displayed in yellow font. " id="217" name="Google Shape;217;p26" title="Screenshot 2025-12-04 234836.png"/>
          <p:cNvPicPr preferRelativeResize="0"/>
          <p:nvPr/>
        </p:nvPicPr>
        <p:blipFill rotWithShape="1">
          <a:blip r:embed="rId3">
            <a:alphaModFix/>
          </a:blip>
          <a:srcRect b="2525" l="0" r="0" t="2534"/>
          <a:stretch/>
        </p:blipFill>
        <p:spPr>
          <a:xfrm>
            <a:off x="146304" y="1426464"/>
            <a:ext cx="8839204" cy="3163641"/>
          </a:xfrm>
          <a:prstGeom prst="rect">
            <a:avLst/>
          </a:prstGeom>
          <a:noFill/>
          <a:ln>
            <a:noFill/>
          </a:ln>
        </p:spPr>
      </p:pic>
      <p:sp>
        <p:nvSpPr>
          <p:cNvPr id="218" name="Google Shape;21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7"/>
          <p:cNvSpPr txBox="1"/>
          <p:nvPr>
            <p:ph type="title"/>
          </p:nvPr>
        </p:nvSpPr>
        <p:spPr>
          <a:xfrm>
            <a:off x="311700" y="137160"/>
            <a:ext cx="8520600" cy="8019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400"/>
              <a:t>Making Sense of the Quadratic Formula Part 2💡</a:t>
            </a:r>
            <a:endParaRPr sz="2500">
              <a:solidFill>
                <a:srgbClr val="FF0000"/>
              </a:solidFill>
            </a:endParaRPr>
          </a:p>
        </p:txBody>
      </p:sp>
      <p:sp>
        <p:nvSpPr>
          <p:cNvPr id="224" name="Google Shape;224;p27"/>
          <p:cNvSpPr txBox="1"/>
          <p:nvPr>
            <p:ph idx="1" type="body"/>
          </p:nvPr>
        </p:nvSpPr>
        <p:spPr>
          <a:xfrm>
            <a:off x="261100" y="960125"/>
            <a:ext cx="3768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id="225" name="Google Shape;225;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9.8.2 Deriving the Quadratic Formula, Part 2</a:t>
            </a:r>
            <a:endParaRPr/>
          </a:p>
        </p:txBody>
      </p:sp>
      <p:sp>
        <p:nvSpPr>
          <p:cNvPr descr="A callout box providing steps in a math language routine to support English Language Learners." id="227" name="Google Shape;227;p27" title="ELL callout box"/>
          <p:cNvSpPr/>
          <p:nvPr/>
        </p:nvSpPr>
        <p:spPr>
          <a:xfrm>
            <a:off x="4302100" y="1853058"/>
            <a:ext cx="4326000" cy="1178400"/>
          </a:xfrm>
          <a:prstGeom prst="wedgeRoundRectCallout">
            <a:avLst>
              <a:gd fmla="val -59471" name="adj1"/>
              <a:gd fmla="val -18796"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a:ea typeface="Noto Sans"/>
                <a:cs typeface="Noto Sans"/>
                <a:sym typeface="Noto Sans"/>
              </a:rPr>
              <a:t>Use color to identify and keep track of terms from one step to the next.</a:t>
            </a:r>
            <a:endParaRPr>
              <a:latin typeface="Noto Sans"/>
              <a:ea typeface="Noto Sans"/>
              <a:cs typeface="Noto Sans"/>
              <a:sym typeface="Noto Sans"/>
            </a:endParaRPr>
          </a:p>
          <a:p>
            <a:pPr indent="0" lvl="0" marL="0" rtl="0" algn="ctr">
              <a:spcBef>
                <a:spcPts val="500"/>
              </a:spcBef>
              <a:spcAft>
                <a:spcPts val="0"/>
              </a:spcAft>
              <a:buNone/>
            </a:pPr>
            <a:r>
              <a:rPr lang="en" sz="900">
                <a:solidFill>
                  <a:schemeClr val="dk1"/>
                </a:solidFill>
                <a:latin typeface="Noto Sans"/>
                <a:ea typeface="Noto Sans"/>
                <a:cs typeface="Noto Sans"/>
                <a:sym typeface="Noto Sans"/>
              </a:rPr>
              <a:t>                                                                       </a:t>
            </a:r>
            <a:r>
              <a:rPr lang="en" sz="900">
                <a:solidFill>
                  <a:schemeClr val="dk1"/>
                </a:solidFill>
                <a:latin typeface="Noto Sans"/>
                <a:ea typeface="Noto Sans"/>
                <a:cs typeface="Noto Sans"/>
                <a:sym typeface="Noto Sans"/>
              </a:rPr>
              <a:t>Representation</a:t>
            </a:r>
            <a:endParaRPr sz="900">
              <a:latin typeface="Noto Sans"/>
              <a:ea typeface="Noto Sans"/>
              <a:cs typeface="Noto Sans"/>
              <a:sym typeface="Noto Sans"/>
            </a:endParaRPr>
          </a:p>
        </p:txBody>
      </p:sp>
      <p:pic>
        <p:nvPicPr>
          <p:cNvPr descr="Icon indicating the slide contains a support for students with disabilities" id="228" name="Google Shape;228;p27"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28"/>
          <p:cNvSpPr txBox="1"/>
          <p:nvPr>
            <p:ph idx="1" type="body"/>
          </p:nvPr>
        </p:nvSpPr>
        <p:spPr>
          <a:xfrm>
            <a:off x="310900" y="1396575"/>
            <a:ext cx="3996000" cy="18111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Here is one way to make sense of how the quadratic formula came about. Study the derivation until you can explain what happened in each step. </a:t>
            </a:r>
            <a:endParaRPr sz="1600"/>
          </a:p>
          <a:p>
            <a:pPr indent="0" lvl="0" marL="0" rtl="0" algn="l">
              <a:lnSpc>
                <a:spcPct val="100000"/>
              </a:lnSpc>
              <a:spcBef>
                <a:spcPts val="1200"/>
              </a:spcBef>
              <a:spcAft>
                <a:spcPts val="1200"/>
              </a:spcAft>
              <a:buNone/>
            </a:pPr>
            <a:r>
              <a:rPr lang="en" sz="1600"/>
              <a:t>Write down your explanation for each step.</a:t>
            </a:r>
            <a:endParaRPr sz="1600"/>
          </a:p>
        </p:txBody>
      </p:sp>
      <p:sp>
        <p:nvSpPr>
          <p:cNvPr id="234" name="Google Shape;234;p28"/>
          <p:cNvSpPr txBox="1"/>
          <p:nvPr>
            <p:ph type="title"/>
          </p:nvPr>
        </p:nvSpPr>
        <p:spPr>
          <a:xfrm>
            <a:off x="311700" y="137150"/>
            <a:ext cx="8659500" cy="8019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400"/>
              <a:t>Making Sense of the Quadratic Formula Part 2💡</a:t>
            </a:r>
            <a:endParaRPr sz="2000">
              <a:solidFill>
                <a:srgbClr val="005047"/>
              </a:solidFill>
            </a:endParaRPr>
          </a:p>
        </p:txBody>
      </p:sp>
      <p:sp>
        <p:nvSpPr>
          <p:cNvPr id="235" name="Google Shape;235;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p:txBody>
      </p:sp>
      <p:sp>
        <p:nvSpPr>
          <p:cNvPr descr="An icon on the side reads &quot;Are you ready for more?&quot; and links to a slide that provides more challenging content " id="237" name="Google Shape;237;p28" title="Are you ready for more? icon">
            <a:hlinkClick action="ppaction://hlinksldjump" r:id="rId4"/>
          </p:cNvPr>
          <p:cNvSpPr/>
          <p:nvPr/>
        </p:nvSpPr>
        <p:spPr>
          <a:xfrm>
            <a:off x="1463950" y="32538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38" name="Google Shape;238;p28"/>
          <p:cNvSpPr txBox="1"/>
          <p:nvPr>
            <p:ph idx="1" type="body"/>
          </p:nvPr>
        </p:nvSpPr>
        <p:spPr>
          <a:xfrm>
            <a:off x="4595400" y="868680"/>
            <a:ext cx="4375800" cy="4358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t>Step 1: </a:t>
            </a:r>
            <a:r>
              <a:rPr lang="en" sz="1600"/>
              <a:t>4</a:t>
            </a:r>
            <a:r>
              <a:rPr i="1" lang="en" sz="1600">
                <a:latin typeface="Times New Roman"/>
                <a:ea typeface="Times New Roman"/>
                <a:cs typeface="Times New Roman"/>
                <a:sym typeface="Times New Roman"/>
              </a:rPr>
              <a:t>a</a:t>
            </a:r>
            <a:r>
              <a:rPr baseline="30000" lang="en" sz="1600"/>
              <a:t>2</a:t>
            </a:r>
            <a:r>
              <a:rPr i="1" lang="en" sz="1600">
                <a:latin typeface="Times New Roman"/>
                <a:ea typeface="Times New Roman"/>
                <a:cs typeface="Times New Roman"/>
                <a:sym typeface="Times New Roman"/>
              </a:rPr>
              <a:t>x</a:t>
            </a:r>
            <a:r>
              <a:rPr baseline="30000" lang="en" sz="1600"/>
              <a:t>2 </a:t>
            </a:r>
            <a:r>
              <a:rPr lang="en" sz="1600"/>
              <a:t>+ 4</a:t>
            </a:r>
            <a:r>
              <a:rPr i="1" lang="en" sz="1600">
                <a:latin typeface="Times New Roman"/>
                <a:ea typeface="Times New Roman"/>
                <a:cs typeface="Times New Roman"/>
                <a:sym typeface="Times New Roman"/>
              </a:rPr>
              <a:t>ab</a:t>
            </a:r>
            <a:r>
              <a:rPr i="1" lang="en" sz="1600">
                <a:latin typeface="Times New Roman"/>
                <a:ea typeface="Times New Roman"/>
                <a:cs typeface="Times New Roman"/>
                <a:sym typeface="Times New Roman"/>
              </a:rPr>
              <a:t>x </a:t>
            </a:r>
            <a:r>
              <a:rPr lang="en" sz="1600"/>
              <a:t>+ 4</a:t>
            </a:r>
            <a:r>
              <a:rPr i="1" lang="en" sz="1600">
                <a:latin typeface="Times New Roman"/>
                <a:ea typeface="Times New Roman"/>
                <a:cs typeface="Times New Roman"/>
                <a:sym typeface="Times New Roman"/>
              </a:rPr>
              <a:t>ac</a:t>
            </a:r>
            <a:r>
              <a:rPr i="1" lang="en" sz="1600">
                <a:latin typeface="Times New Roman"/>
                <a:ea typeface="Times New Roman"/>
                <a:cs typeface="Times New Roman"/>
                <a:sym typeface="Times New Roman"/>
              </a:rPr>
              <a:t> </a:t>
            </a:r>
            <a:r>
              <a:rPr lang="en" sz="1600"/>
              <a:t>= 0</a:t>
            </a:r>
            <a:endParaRPr sz="1600"/>
          </a:p>
          <a:p>
            <a:pPr indent="0" lvl="0" marL="0" rtl="0" algn="l">
              <a:lnSpc>
                <a:spcPct val="100000"/>
              </a:lnSpc>
              <a:spcBef>
                <a:spcPts val="1000"/>
              </a:spcBef>
              <a:spcAft>
                <a:spcPts val="0"/>
              </a:spcAft>
              <a:buNone/>
            </a:pPr>
            <a:r>
              <a:rPr b="1" lang="en" sz="1600"/>
              <a:t>Step 2: </a:t>
            </a:r>
            <a:r>
              <a:rPr lang="en" sz="1600"/>
              <a:t>4</a:t>
            </a:r>
            <a:r>
              <a:rPr i="1" lang="en" sz="1600">
                <a:latin typeface="Times New Roman"/>
                <a:ea typeface="Times New Roman"/>
                <a:cs typeface="Times New Roman"/>
                <a:sym typeface="Times New Roman"/>
              </a:rPr>
              <a:t>a</a:t>
            </a:r>
            <a:r>
              <a:rPr baseline="30000" lang="en" sz="1600"/>
              <a:t>2</a:t>
            </a:r>
            <a:r>
              <a:rPr i="1" lang="en" sz="1600">
                <a:latin typeface="Times New Roman"/>
                <a:ea typeface="Times New Roman"/>
                <a:cs typeface="Times New Roman"/>
                <a:sym typeface="Times New Roman"/>
              </a:rPr>
              <a:t>x</a:t>
            </a:r>
            <a:r>
              <a:rPr baseline="30000" lang="en" sz="1600"/>
              <a:t>2 </a:t>
            </a:r>
            <a:r>
              <a:rPr lang="en" sz="1600"/>
              <a:t>+ 4</a:t>
            </a:r>
            <a:r>
              <a:rPr i="1" lang="en" sz="1600">
                <a:latin typeface="Times New Roman"/>
                <a:ea typeface="Times New Roman"/>
                <a:cs typeface="Times New Roman"/>
                <a:sym typeface="Times New Roman"/>
              </a:rPr>
              <a:t>abx </a:t>
            </a:r>
            <a:r>
              <a:rPr lang="en" sz="1600"/>
              <a:t>= -4</a:t>
            </a:r>
            <a:r>
              <a:rPr i="1" lang="en" sz="1600">
                <a:latin typeface="Times New Roman"/>
                <a:ea typeface="Times New Roman"/>
                <a:cs typeface="Times New Roman"/>
                <a:sym typeface="Times New Roman"/>
              </a:rPr>
              <a:t>ac</a:t>
            </a:r>
            <a:endParaRPr sz="1600"/>
          </a:p>
          <a:p>
            <a:pPr indent="0" lvl="0" marL="0" rtl="0" algn="l">
              <a:lnSpc>
                <a:spcPct val="100000"/>
              </a:lnSpc>
              <a:spcBef>
                <a:spcPts val="1000"/>
              </a:spcBef>
              <a:spcAft>
                <a:spcPts val="0"/>
              </a:spcAft>
              <a:buNone/>
            </a:pPr>
            <a:r>
              <a:rPr b="1" lang="en" sz="1600"/>
              <a:t>Step 3: </a:t>
            </a:r>
            <a:r>
              <a:rPr lang="en" sz="1600"/>
              <a:t>(</a:t>
            </a:r>
            <a:r>
              <a:rPr lang="en" sz="1600"/>
              <a:t>2</a:t>
            </a:r>
            <a:r>
              <a:rPr i="1" lang="en" sz="1600">
                <a:latin typeface="Times New Roman"/>
                <a:ea typeface="Times New Roman"/>
                <a:cs typeface="Times New Roman"/>
                <a:sym typeface="Times New Roman"/>
              </a:rPr>
              <a:t>ax</a:t>
            </a:r>
            <a:r>
              <a:rPr lang="en" sz="1600"/>
              <a:t>)</a:t>
            </a:r>
            <a:r>
              <a:rPr baseline="30000" lang="en" sz="1600"/>
              <a:t>2 </a:t>
            </a:r>
            <a:r>
              <a:rPr lang="en" sz="1600"/>
              <a:t>+ 2</a:t>
            </a:r>
            <a:r>
              <a:rPr i="1" lang="en" sz="1600">
                <a:latin typeface="Times New Roman"/>
                <a:ea typeface="Times New Roman"/>
                <a:cs typeface="Times New Roman"/>
                <a:sym typeface="Times New Roman"/>
              </a:rPr>
              <a:t>b(</a:t>
            </a:r>
            <a:r>
              <a:rPr lang="en" sz="1600"/>
              <a:t>2</a:t>
            </a:r>
            <a:r>
              <a:rPr i="1" lang="en" sz="1600">
                <a:latin typeface="Times New Roman"/>
                <a:ea typeface="Times New Roman"/>
                <a:cs typeface="Times New Roman"/>
                <a:sym typeface="Times New Roman"/>
              </a:rPr>
              <a:t>ax</a:t>
            </a:r>
            <a:r>
              <a:rPr lang="en" sz="1600"/>
              <a:t>)</a:t>
            </a:r>
            <a:r>
              <a:rPr i="1" lang="en" sz="1600">
                <a:latin typeface="Times New Roman"/>
                <a:ea typeface="Times New Roman"/>
                <a:cs typeface="Times New Roman"/>
                <a:sym typeface="Times New Roman"/>
              </a:rPr>
              <a:t> </a:t>
            </a:r>
            <a:r>
              <a:rPr lang="en" sz="1600"/>
              <a:t>= -4</a:t>
            </a:r>
            <a:r>
              <a:rPr i="1" lang="en" sz="1600">
                <a:latin typeface="Times New Roman"/>
                <a:ea typeface="Times New Roman"/>
                <a:cs typeface="Times New Roman"/>
                <a:sym typeface="Times New Roman"/>
              </a:rPr>
              <a:t>ac</a:t>
            </a:r>
            <a:endParaRPr sz="1600"/>
          </a:p>
          <a:p>
            <a:pPr indent="0" lvl="0" marL="0" rtl="0" algn="l">
              <a:lnSpc>
                <a:spcPct val="100000"/>
              </a:lnSpc>
              <a:spcBef>
                <a:spcPts val="1000"/>
              </a:spcBef>
              <a:spcAft>
                <a:spcPts val="0"/>
              </a:spcAft>
              <a:buNone/>
            </a:pPr>
            <a:r>
              <a:rPr b="1" lang="en" sz="1600"/>
              <a:t>Step 4: </a:t>
            </a:r>
            <a:r>
              <a:rPr i="1" lang="en" sz="1600">
                <a:latin typeface="Times New Roman"/>
                <a:ea typeface="Times New Roman"/>
                <a:cs typeface="Times New Roman"/>
                <a:sym typeface="Times New Roman"/>
              </a:rPr>
              <a:t>M</a:t>
            </a:r>
            <a:r>
              <a:rPr baseline="30000" lang="en" sz="1600"/>
              <a:t>2</a:t>
            </a:r>
            <a:r>
              <a:rPr lang="en" sz="1600"/>
              <a:t> + </a:t>
            </a:r>
            <a:r>
              <a:rPr lang="en" sz="1600"/>
              <a:t>2</a:t>
            </a:r>
            <a:r>
              <a:rPr i="1" lang="en" sz="1600">
                <a:latin typeface="Times New Roman"/>
                <a:ea typeface="Times New Roman"/>
                <a:cs typeface="Times New Roman"/>
                <a:sym typeface="Times New Roman"/>
              </a:rPr>
              <a:t>bM</a:t>
            </a:r>
            <a:r>
              <a:rPr lang="en" sz="1600"/>
              <a:t> = </a:t>
            </a:r>
            <a:r>
              <a:rPr lang="en" sz="1600"/>
              <a:t>-4</a:t>
            </a:r>
            <a:r>
              <a:rPr i="1" lang="en" sz="1600">
                <a:latin typeface="Times New Roman"/>
                <a:ea typeface="Times New Roman"/>
                <a:cs typeface="Times New Roman"/>
                <a:sym typeface="Times New Roman"/>
              </a:rPr>
              <a:t>ac</a:t>
            </a:r>
            <a:endParaRPr sz="1600"/>
          </a:p>
          <a:p>
            <a:pPr indent="0" lvl="0" marL="0" rtl="0" algn="l">
              <a:lnSpc>
                <a:spcPct val="100000"/>
              </a:lnSpc>
              <a:spcBef>
                <a:spcPts val="1000"/>
              </a:spcBef>
              <a:spcAft>
                <a:spcPts val="0"/>
              </a:spcAft>
              <a:buNone/>
            </a:pPr>
            <a:r>
              <a:rPr b="1" lang="en" sz="1600"/>
              <a:t>Step 5: </a:t>
            </a:r>
            <a:r>
              <a:rPr i="1" lang="en" sz="1600">
                <a:latin typeface="Times New Roman"/>
                <a:ea typeface="Times New Roman"/>
                <a:cs typeface="Times New Roman"/>
                <a:sym typeface="Times New Roman"/>
              </a:rPr>
              <a:t>M</a:t>
            </a:r>
            <a:r>
              <a:rPr baseline="30000" lang="en" sz="1600"/>
              <a:t>2</a:t>
            </a:r>
            <a:r>
              <a:rPr lang="en" sz="1600"/>
              <a:t> + </a:t>
            </a:r>
            <a:r>
              <a:rPr lang="en" sz="1600"/>
              <a:t>2</a:t>
            </a:r>
            <a:r>
              <a:rPr i="1" lang="en" sz="1600">
                <a:latin typeface="Times New Roman"/>
                <a:ea typeface="Times New Roman"/>
                <a:cs typeface="Times New Roman"/>
                <a:sym typeface="Times New Roman"/>
              </a:rPr>
              <a:t>bM</a:t>
            </a:r>
            <a:r>
              <a:rPr lang="en" sz="1600"/>
              <a:t> </a:t>
            </a:r>
            <a:r>
              <a:rPr lang="en" sz="1600"/>
              <a:t>+ </a:t>
            </a:r>
            <a:r>
              <a:rPr i="1" lang="en" sz="1600">
                <a:latin typeface="Times New Roman"/>
                <a:ea typeface="Times New Roman"/>
                <a:cs typeface="Times New Roman"/>
                <a:sym typeface="Times New Roman"/>
              </a:rPr>
              <a:t>b</a:t>
            </a:r>
            <a:r>
              <a:rPr baseline="30000" lang="en" sz="1600"/>
              <a:t>2</a:t>
            </a:r>
            <a:r>
              <a:rPr lang="en" sz="1600"/>
              <a:t> = </a:t>
            </a:r>
            <a:r>
              <a:rPr lang="en" sz="1600"/>
              <a:t>-4</a:t>
            </a:r>
            <a:r>
              <a:rPr i="1" lang="en" sz="1600">
                <a:latin typeface="Times New Roman"/>
                <a:ea typeface="Times New Roman"/>
                <a:cs typeface="Times New Roman"/>
                <a:sym typeface="Times New Roman"/>
              </a:rPr>
              <a:t>ac </a:t>
            </a:r>
            <a:r>
              <a:rPr lang="en" sz="1600"/>
              <a:t>+ </a:t>
            </a:r>
            <a:r>
              <a:rPr i="1" lang="en" sz="1600">
                <a:latin typeface="Times New Roman"/>
                <a:ea typeface="Times New Roman"/>
                <a:cs typeface="Times New Roman"/>
                <a:sym typeface="Times New Roman"/>
              </a:rPr>
              <a:t>b</a:t>
            </a:r>
            <a:r>
              <a:rPr baseline="30000" lang="en" sz="1600"/>
              <a:t>2</a:t>
            </a:r>
            <a:endParaRPr sz="1600"/>
          </a:p>
          <a:p>
            <a:pPr indent="0" lvl="0" marL="0" rtl="0" algn="l">
              <a:lnSpc>
                <a:spcPct val="100000"/>
              </a:lnSpc>
              <a:spcBef>
                <a:spcPts val="1000"/>
              </a:spcBef>
              <a:spcAft>
                <a:spcPts val="0"/>
              </a:spcAft>
              <a:buNone/>
            </a:pPr>
            <a:r>
              <a:rPr b="1" lang="en" sz="1600"/>
              <a:t>Step 6: </a:t>
            </a:r>
            <a:r>
              <a:rPr lang="en" sz="1600"/>
              <a:t>(</a:t>
            </a:r>
            <a:r>
              <a:rPr i="1" lang="en" sz="1600">
                <a:latin typeface="Times New Roman"/>
                <a:ea typeface="Times New Roman"/>
                <a:cs typeface="Times New Roman"/>
                <a:sym typeface="Times New Roman"/>
              </a:rPr>
              <a:t>M</a:t>
            </a:r>
            <a:r>
              <a:rPr lang="en" sz="1600"/>
              <a:t> + </a:t>
            </a:r>
            <a:r>
              <a:rPr i="1" lang="en" sz="1600">
                <a:latin typeface="Times New Roman"/>
                <a:ea typeface="Times New Roman"/>
                <a:cs typeface="Times New Roman"/>
                <a:sym typeface="Times New Roman"/>
              </a:rPr>
              <a:t>b</a:t>
            </a:r>
            <a:r>
              <a:rPr lang="en" sz="1600"/>
              <a:t>)</a:t>
            </a:r>
            <a:r>
              <a:rPr baseline="30000" lang="en" sz="1600"/>
              <a:t>2 </a:t>
            </a:r>
            <a:r>
              <a:rPr lang="en" sz="1600"/>
              <a:t>= </a:t>
            </a:r>
            <a:r>
              <a:rPr i="1" lang="en" sz="1600">
                <a:latin typeface="Times New Roman"/>
                <a:ea typeface="Times New Roman"/>
                <a:cs typeface="Times New Roman"/>
                <a:sym typeface="Times New Roman"/>
              </a:rPr>
              <a:t>b</a:t>
            </a:r>
            <a:r>
              <a:rPr baseline="30000" lang="en" sz="1600"/>
              <a:t>2</a:t>
            </a:r>
            <a:r>
              <a:rPr baseline="30000" lang="en" sz="1600"/>
              <a:t> </a:t>
            </a:r>
            <a:r>
              <a:rPr lang="en" sz="1600"/>
              <a:t>- </a:t>
            </a:r>
            <a:r>
              <a:rPr lang="en" sz="1600"/>
              <a:t>4</a:t>
            </a:r>
            <a:r>
              <a:rPr i="1" lang="en" sz="1600">
                <a:latin typeface="Times New Roman"/>
                <a:ea typeface="Times New Roman"/>
                <a:cs typeface="Times New Roman"/>
                <a:sym typeface="Times New Roman"/>
              </a:rPr>
              <a:t>ac</a:t>
            </a:r>
            <a:endParaRPr sz="1600"/>
          </a:p>
          <a:p>
            <a:pPr indent="0" lvl="0" marL="0" rtl="0" algn="l">
              <a:lnSpc>
                <a:spcPct val="100000"/>
              </a:lnSpc>
              <a:spcBef>
                <a:spcPts val="1000"/>
              </a:spcBef>
              <a:spcAft>
                <a:spcPts val="0"/>
              </a:spcAft>
              <a:buNone/>
            </a:pPr>
            <a:r>
              <a:rPr b="1" lang="en" sz="1600"/>
              <a:t>Step 7: </a:t>
            </a:r>
            <a:endParaRPr sz="1600"/>
          </a:p>
          <a:p>
            <a:pPr indent="0" lvl="0" marL="0" rtl="0" algn="l">
              <a:lnSpc>
                <a:spcPct val="100000"/>
              </a:lnSpc>
              <a:spcBef>
                <a:spcPts val="2000"/>
              </a:spcBef>
              <a:spcAft>
                <a:spcPts val="0"/>
              </a:spcAft>
              <a:buNone/>
            </a:pPr>
            <a:r>
              <a:rPr b="1" lang="en" sz="1600"/>
              <a:t>Step 8: </a:t>
            </a:r>
            <a:endParaRPr sz="1600"/>
          </a:p>
          <a:p>
            <a:pPr indent="0" lvl="0" marL="0" rtl="0" algn="l">
              <a:lnSpc>
                <a:spcPct val="100000"/>
              </a:lnSpc>
              <a:spcBef>
                <a:spcPts val="1400"/>
              </a:spcBef>
              <a:spcAft>
                <a:spcPts val="0"/>
              </a:spcAft>
              <a:buNone/>
            </a:pPr>
            <a:r>
              <a:rPr b="1" lang="en" sz="1600"/>
              <a:t>Step 9: </a:t>
            </a:r>
            <a:endParaRPr sz="1600"/>
          </a:p>
          <a:p>
            <a:pPr indent="0" lvl="0" marL="0" rtl="0" algn="l">
              <a:lnSpc>
                <a:spcPct val="100000"/>
              </a:lnSpc>
              <a:spcBef>
                <a:spcPts val="2200"/>
              </a:spcBef>
              <a:spcAft>
                <a:spcPts val="1400"/>
              </a:spcAft>
              <a:buNone/>
            </a:pPr>
            <a:r>
              <a:rPr b="1" lang="en" sz="1600"/>
              <a:t>Step 10: </a:t>
            </a:r>
            <a:endParaRPr sz="1600"/>
          </a:p>
        </p:txBody>
      </p:sp>
      <p:sp>
        <p:nvSpPr>
          <p:cNvPr id="239" name="Google Shape;239;p28"/>
          <p:cNvSpPr txBox="1"/>
          <p:nvPr/>
        </p:nvSpPr>
        <p:spPr>
          <a:xfrm>
            <a:off x="310896" y="934334"/>
            <a:ext cx="39960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ax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bx </a:t>
            </a:r>
            <a:r>
              <a:rPr b="1" lang="en" sz="20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c</a:t>
            </a:r>
            <a:r>
              <a:rPr b="1" lang="en" sz="2000">
                <a:solidFill>
                  <a:schemeClr val="dk1"/>
                </a:solidFill>
                <a:latin typeface="Noto Sans"/>
                <a:ea typeface="Noto Sans"/>
                <a:cs typeface="Noto Sans"/>
                <a:sym typeface="Noto Sans"/>
              </a:rPr>
              <a:t> = 0</a:t>
            </a:r>
            <a:endParaRPr b="1" sz="2000">
              <a:solidFill>
                <a:schemeClr val="dk1"/>
              </a:solidFill>
              <a:latin typeface="Noto Sans"/>
              <a:ea typeface="Noto Sans"/>
              <a:cs typeface="Noto Sans"/>
              <a:sym typeface="Noto Sans"/>
            </a:endParaRPr>
          </a:p>
        </p:txBody>
      </p:sp>
      <p:pic>
        <p:nvPicPr>
          <p:cNvPr descr="The first line shows the square root of (M + b) squared equals the square root of b squared minus 4ac.&#10;The second line shows the result after removing the square:&#10;M + b equals plus or minus the square root of b squared minus 4ac." id="240" name="Google Shape;240;p28" title="Screenshot_2025-12-05_173330-removebg-preview.png"/>
          <p:cNvPicPr preferRelativeResize="0"/>
          <p:nvPr/>
        </p:nvPicPr>
        <p:blipFill>
          <a:blip r:embed="rId5">
            <a:alphaModFix/>
          </a:blip>
          <a:stretch>
            <a:fillRect/>
          </a:stretch>
        </p:blipFill>
        <p:spPr>
          <a:xfrm>
            <a:off x="5339588" y="2976254"/>
            <a:ext cx="1512836" cy="663300"/>
          </a:xfrm>
          <a:prstGeom prst="rect">
            <a:avLst/>
          </a:prstGeom>
          <a:noFill/>
          <a:ln>
            <a:noFill/>
          </a:ln>
        </p:spPr>
      </p:pic>
      <p:pic>
        <p:nvPicPr>
          <p:cNvPr descr="M equals negative b plus or minus the square root of b squared minus 4ac." id="241" name="Google Shape;241;p28" title="Screenshot_2025-12-05_173708-removebg-preview.png"/>
          <p:cNvPicPr preferRelativeResize="0"/>
          <p:nvPr/>
        </p:nvPicPr>
        <p:blipFill>
          <a:blip r:embed="rId6">
            <a:alphaModFix/>
          </a:blip>
          <a:stretch>
            <a:fillRect/>
          </a:stretch>
        </p:blipFill>
        <p:spPr>
          <a:xfrm>
            <a:off x="5254463" y="3433845"/>
            <a:ext cx="1924990" cy="663300"/>
          </a:xfrm>
          <a:prstGeom prst="rect">
            <a:avLst/>
          </a:prstGeom>
          <a:noFill/>
          <a:ln>
            <a:noFill/>
          </a:ln>
        </p:spPr>
      </p:pic>
      <p:pic>
        <p:nvPicPr>
          <p:cNvPr descr="2ax equals negative b plus or minus the square root of b squared minus 4ac." id="242" name="Google Shape;242;p28" title="Screenshot_2025-12-05_174231-removebg-preview.png"/>
          <p:cNvPicPr preferRelativeResize="0"/>
          <p:nvPr/>
        </p:nvPicPr>
        <p:blipFill>
          <a:blip r:embed="rId7">
            <a:alphaModFix/>
          </a:blip>
          <a:stretch>
            <a:fillRect/>
          </a:stretch>
        </p:blipFill>
        <p:spPr>
          <a:xfrm>
            <a:off x="5291219" y="4014468"/>
            <a:ext cx="2236700" cy="473475"/>
          </a:xfrm>
          <a:prstGeom prst="rect">
            <a:avLst/>
          </a:prstGeom>
          <a:noFill/>
          <a:ln>
            <a:noFill/>
          </a:ln>
        </p:spPr>
      </p:pic>
      <p:pic>
        <p:nvPicPr>
          <p:cNvPr descr="An equation showing the quadratic formula. It states that 𝑥 equals negative 𝑏 plus or minus the square root of b squared minus 4ac, all divided by 2𝑎" id="243" name="Google Shape;243;p28" title="Screenshot_2025-12-05_174603-removebg-preview.png"/>
          <p:cNvPicPr preferRelativeResize="0"/>
          <p:nvPr/>
        </p:nvPicPr>
        <p:blipFill>
          <a:blip r:embed="rId8">
            <a:alphaModFix/>
          </a:blip>
          <a:stretch>
            <a:fillRect/>
          </a:stretch>
        </p:blipFill>
        <p:spPr>
          <a:xfrm>
            <a:off x="5443990" y="4275834"/>
            <a:ext cx="1924975" cy="842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9" name="Google Shape;249;p2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Deriving the Quadratic Formula</a:t>
            </a:r>
            <a:endParaRPr/>
          </a:p>
        </p:txBody>
      </p:sp>
      <p:sp>
        <p:nvSpPr>
          <p:cNvPr id="250" name="Google Shape;25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2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id="252" name="Google Shape;252;p29" title="Deriving the Quadratic Formula">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6" name="Shape 256"/>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57" name="Google Shape;257;p30"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58" name="Google Shape;258;p3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59" name="Google Shape;259;p30"/>
          <p:cNvSpPr txBox="1"/>
          <p:nvPr>
            <p:ph idx="1" type="body"/>
          </p:nvPr>
        </p:nvSpPr>
        <p:spPr>
          <a:xfrm>
            <a:off x="311700" y="960125"/>
            <a:ext cx="8680800" cy="358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Another way to get the quadratic formula by completing the square.</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Divide</a:t>
            </a:r>
            <a:r>
              <a:rPr lang="en" sz="1900"/>
              <a:t> each side of the equation </a:t>
            </a:r>
            <a:r>
              <a:rPr i="1" lang="en" sz="1900">
                <a:latin typeface="Times New Roman"/>
                <a:ea typeface="Times New Roman"/>
                <a:cs typeface="Times New Roman"/>
                <a:sym typeface="Times New Roman"/>
              </a:rPr>
              <a:t>ax</a:t>
            </a:r>
            <a:r>
              <a:rPr baseline="30000" lang="en" sz="1900"/>
              <a:t>2 </a:t>
            </a:r>
            <a:r>
              <a:rPr lang="en" sz="1900"/>
              <a:t>+ </a:t>
            </a:r>
            <a:r>
              <a:rPr i="1" lang="en" sz="1900">
                <a:latin typeface="Times New Roman"/>
                <a:ea typeface="Times New Roman"/>
                <a:cs typeface="Times New Roman"/>
                <a:sym typeface="Times New Roman"/>
              </a:rPr>
              <a:t>b</a:t>
            </a:r>
            <a:r>
              <a:rPr i="1" lang="en" sz="1900">
                <a:latin typeface="Times New Roman"/>
                <a:ea typeface="Times New Roman"/>
                <a:cs typeface="Times New Roman"/>
                <a:sym typeface="Times New Roman"/>
              </a:rPr>
              <a:t>x </a:t>
            </a:r>
            <a:r>
              <a:rPr lang="en" sz="1900"/>
              <a:t>+ </a:t>
            </a:r>
            <a:r>
              <a:rPr i="1" lang="en" sz="1900">
                <a:latin typeface="Times New Roman"/>
                <a:ea typeface="Times New Roman"/>
                <a:cs typeface="Times New Roman"/>
                <a:sym typeface="Times New Roman"/>
              </a:rPr>
              <a:t>c </a:t>
            </a:r>
            <a:r>
              <a:rPr lang="en" sz="1900"/>
              <a:t>= 0 by </a:t>
            </a:r>
            <a:r>
              <a:rPr i="1" lang="en" sz="1900">
                <a:latin typeface="Times New Roman"/>
                <a:ea typeface="Times New Roman"/>
                <a:cs typeface="Times New Roman"/>
                <a:sym typeface="Times New Roman"/>
              </a:rPr>
              <a:t>a</a:t>
            </a:r>
            <a:r>
              <a:rPr lang="en" sz="1900"/>
              <a:t> to get </a:t>
            </a:r>
            <a:r>
              <a:rPr i="1" lang="en" sz="1900">
                <a:latin typeface="Times New Roman"/>
                <a:ea typeface="Times New Roman"/>
                <a:cs typeface="Times New Roman"/>
                <a:sym typeface="Times New Roman"/>
              </a:rPr>
              <a:t>x</a:t>
            </a:r>
            <a:r>
              <a:rPr baseline="30000" lang="en" sz="1900"/>
              <a:t>2 </a:t>
            </a:r>
            <a:r>
              <a:rPr lang="en" sz="1900"/>
              <a:t>+ </a:t>
            </a:r>
            <a:r>
              <a:rPr i="1" lang="en" sz="1900">
                <a:latin typeface="Times New Roman"/>
                <a:ea typeface="Times New Roman"/>
                <a:cs typeface="Times New Roman"/>
                <a:sym typeface="Times New Roman"/>
              </a:rPr>
              <a:t>ᵇ⁄ₐx </a:t>
            </a:r>
            <a:r>
              <a:rPr lang="en" sz="1900"/>
              <a:t>+ </a:t>
            </a:r>
            <a:r>
              <a:rPr i="1" lang="en" sz="1900">
                <a:latin typeface="Times New Roman"/>
                <a:ea typeface="Times New Roman"/>
                <a:cs typeface="Times New Roman"/>
                <a:sym typeface="Times New Roman"/>
              </a:rPr>
              <a:t>ᶜ⁄ₐ </a:t>
            </a:r>
            <a:r>
              <a:rPr lang="en" sz="1900"/>
              <a:t>= 0.</a:t>
            </a:r>
            <a:endParaRPr sz="1900"/>
          </a:p>
          <a:p>
            <a:pPr indent="0" lvl="0" marL="0" rtl="0" algn="l">
              <a:spcBef>
                <a:spcPts val="0"/>
              </a:spcBef>
              <a:spcAft>
                <a:spcPts val="0"/>
              </a:spcAft>
              <a:buNone/>
            </a:pPr>
            <a:r>
              <a:rPr lang="en" sz="1900"/>
              <a:t>Complete the square for </a:t>
            </a:r>
            <a:r>
              <a:rPr i="1" lang="en" sz="1900">
                <a:latin typeface="Times New Roman"/>
                <a:ea typeface="Times New Roman"/>
                <a:cs typeface="Times New Roman"/>
                <a:sym typeface="Times New Roman"/>
              </a:rPr>
              <a:t>x</a:t>
            </a:r>
            <a:r>
              <a:rPr baseline="30000" lang="en" sz="1900"/>
              <a:t>2 </a:t>
            </a:r>
            <a:r>
              <a:rPr lang="en" sz="1900"/>
              <a:t>+ </a:t>
            </a:r>
            <a:r>
              <a:rPr i="1" lang="en" sz="1900">
                <a:latin typeface="Times New Roman"/>
                <a:ea typeface="Times New Roman"/>
                <a:cs typeface="Times New Roman"/>
                <a:sym typeface="Times New Roman"/>
              </a:rPr>
              <a:t>ᵇ⁄ₐx </a:t>
            </a:r>
            <a:r>
              <a:rPr lang="en" sz="1900"/>
              <a:t>+ </a:t>
            </a:r>
            <a:r>
              <a:rPr i="1" lang="en" sz="1900">
                <a:latin typeface="Times New Roman"/>
                <a:ea typeface="Times New Roman"/>
                <a:cs typeface="Times New Roman"/>
                <a:sym typeface="Times New Roman"/>
              </a:rPr>
              <a:t>ᶜ⁄ₐ </a:t>
            </a:r>
            <a:r>
              <a:rPr lang="en" sz="1900"/>
              <a:t>= 0.</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Briefly explain what happens in each step by answering the questions.</a:t>
            </a:r>
            <a:endParaRPr sz="1900"/>
          </a:p>
          <a:p>
            <a:pPr indent="0" lvl="0" marL="0" rtl="0" algn="l">
              <a:spcBef>
                <a:spcPts val="0"/>
              </a:spcBef>
              <a:spcAft>
                <a:spcPts val="0"/>
              </a:spcAft>
              <a:buNone/>
            </a:pPr>
            <a:r>
              <a:t/>
            </a:r>
            <a:endParaRPr sz="900"/>
          </a:p>
          <a:p>
            <a:pPr indent="-349250" lvl="0" marL="457200" rtl="0" algn="l">
              <a:spcBef>
                <a:spcPts val="0"/>
              </a:spcBef>
              <a:spcAft>
                <a:spcPts val="0"/>
              </a:spcAft>
              <a:buSzPts val="1900"/>
              <a:buAutoNum type="arabicPeriod"/>
            </a:pPr>
            <a:r>
              <a:rPr lang="en" sz="1900"/>
              <a:t>Step 1: What constant should be subtracted from both sides?</a:t>
            </a:r>
            <a:endParaRPr sz="1900"/>
          </a:p>
          <a:p>
            <a:pPr indent="-349250" lvl="0" marL="457200" rtl="0" algn="l">
              <a:spcBef>
                <a:spcPts val="1000"/>
              </a:spcBef>
              <a:spcAft>
                <a:spcPts val="1000"/>
              </a:spcAft>
              <a:buSzPts val="1900"/>
              <a:buAutoNum type="arabicPeriod"/>
            </a:pPr>
            <a:r>
              <a:rPr lang="en" sz="1900"/>
              <a:t>Step 2: What constant do we need to add to both sides to complete the square?</a:t>
            </a:r>
            <a:endParaRPr sz="1900"/>
          </a:p>
        </p:txBody>
      </p:sp>
      <p:sp>
        <p:nvSpPr>
          <p:cNvPr id="260" name="Google Shape;260;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5" name="Shape 265"/>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66" name="Google Shape;266;p31"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67" name="Google Shape;267;p3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68" name="Google Shape;268;p31"/>
          <p:cNvSpPr txBox="1"/>
          <p:nvPr>
            <p:ph idx="1" type="body"/>
          </p:nvPr>
        </p:nvSpPr>
        <p:spPr>
          <a:xfrm>
            <a:off x="311700" y="960125"/>
            <a:ext cx="8680800" cy="358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Continue explaining what happens in each step.</a:t>
            </a:r>
            <a:endParaRPr sz="1900"/>
          </a:p>
          <a:p>
            <a:pPr indent="0" lvl="0" marL="0" rtl="0" algn="l">
              <a:spcBef>
                <a:spcPts val="0"/>
              </a:spcBef>
              <a:spcAft>
                <a:spcPts val="0"/>
              </a:spcAft>
              <a:buNone/>
            </a:pPr>
            <a:r>
              <a:t/>
            </a:r>
            <a:endParaRPr sz="900"/>
          </a:p>
          <a:p>
            <a:pPr indent="-349250" lvl="0" marL="457200" rtl="0" algn="l">
              <a:spcBef>
                <a:spcPts val="0"/>
              </a:spcBef>
              <a:spcAft>
                <a:spcPts val="0"/>
              </a:spcAft>
              <a:buSzPts val="1900"/>
              <a:buAutoNum type="arabicPeriod" startAt="3"/>
            </a:pPr>
            <a:r>
              <a:rPr lang="en" sz="1900"/>
              <a:t>Step 3: </a:t>
            </a:r>
            <a:r>
              <a:rPr lang="en" sz="1900"/>
              <a:t>Now we can complete the square. What is the binomial that is squared on the left side?</a:t>
            </a:r>
            <a:endParaRPr sz="1900"/>
          </a:p>
          <a:p>
            <a:pPr indent="-349250" lvl="0" marL="457200" rtl="0" algn="l">
              <a:spcBef>
                <a:spcPts val="1000"/>
              </a:spcBef>
              <a:spcAft>
                <a:spcPts val="0"/>
              </a:spcAft>
              <a:buSzPts val="1900"/>
              <a:buAutoNum type="arabicPeriod" startAt="3"/>
            </a:pPr>
            <a:r>
              <a:rPr lang="en" sz="1900"/>
              <a:t>Step 4: </a:t>
            </a:r>
            <a:r>
              <a:rPr lang="en" sz="1900"/>
              <a:t>Next, we add the fractions on the right side of the equation. What will the common denominator be?</a:t>
            </a:r>
            <a:endParaRPr sz="1900"/>
          </a:p>
          <a:p>
            <a:pPr indent="-349250" lvl="0" marL="457200" rtl="0" algn="l">
              <a:spcBef>
                <a:spcPts val="1000"/>
              </a:spcBef>
              <a:spcAft>
                <a:spcPts val="0"/>
              </a:spcAft>
              <a:buSzPts val="1900"/>
              <a:buAutoNum type="arabicPeriod" startAt="3"/>
            </a:pPr>
            <a:r>
              <a:rPr lang="en" sz="1900"/>
              <a:t>Step 5: </a:t>
            </a:r>
            <a:r>
              <a:rPr lang="en" sz="1900"/>
              <a:t>Once the fractions on the right side of the equation are added together, what will the numerator of that new fraction be?</a:t>
            </a:r>
            <a:endParaRPr sz="1900"/>
          </a:p>
          <a:p>
            <a:pPr indent="-349250" lvl="0" marL="457200" rtl="0" algn="l">
              <a:spcBef>
                <a:spcPts val="1000"/>
              </a:spcBef>
              <a:spcAft>
                <a:spcPts val="1000"/>
              </a:spcAft>
              <a:buSzPts val="1900"/>
              <a:buAutoNum type="arabicPeriod" startAt="3"/>
            </a:pPr>
            <a:r>
              <a:rPr lang="en" sz="1900"/>
              <a:t>Step 6: What is the next step necessary to isolate </a:t>
            </a:r>
            <a:r>
              <a:rPr i="1" lang="en" sz="1900">
                <a:latin typeface="Times New Roman"/>
                <a:ea typeface="Times New Roman"/>
                <a:cs typeface="Times New Roman"/>
                <a:sym typeface="Times New Roman"/>
              </a:rPr>
              <a:t>x</a:t>
            </a:r>
            <a:r>
              <a:rPr lang="en" sz="1900"/>
              <a:t> on the left side?</a:t>
            </a:r>
            <a:endParaRPr sz="1900"/>
          </a:p>
        </p:txBody>
      </p:sp>
      <p:sp>
        <p:nvSpPr>
          <p:cNvPr id="269" name="Google Shape;26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31"/>
          <p:cNvSpPr txBox="1"/>
          <p:nvPr>
            <p:ph idx="2" type="sldNum"/>
          </p:nvPr>
        </p:nvSpPr>
        <p:spPr>
          <a:xfrm>
            <a:off x="311700" y="4650950"/>
            <a:ext cx="7971900" cy="5232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 name="Shape 274"/>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75" name="Google Shape;275;p32"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76" name="Google Shape;276;p32"/>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77" name="Google Shape;277;p32"/>
          <p:cNvSpPr txBox="1"/>
          <p:nvPr>
            <p:ph idx="1" type="body"/>
          </p:nvPr>
        </p:nvSpPr>
        <p:spPr>
          <a:xfrm>
            <a:off x="311700" y="960125"/>
            <a:ext cx="8680800" cy="358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E</a:t>
            </a:r>
            <a:r>
              <a:rPr lang="en" sz="1900"/>
              <a:t>xplain what happens in the last 4 steps.</a:t>
            </a:r>
            <a:endParaRPr sz="1900"/>
          </a:p>
          <a:p>
            <a:pPr indent="0" lvl="0" marL="0" rtl="0" algn="l">
              <a:spcBef>
                <a:spcPts val="0"/>
              </a:spcBef>
              <a:spcAft>
                <a:spcPts val="0"/>
              </a:spcAft>
              <a:buNone/>
            </a:pPr>
            <a:r>
              <a:t/>
            </a:r>
            <a:endParaRPr sz="900"/>
          </a:p>
          <a:p>
            <a:pPr indent="-349250" lvl="0" marL="457200" rtl="0" algn="l">
              <a:spcBef>
                <a:spcPts val="0"/>
              </a:spcBef>
              <a:spcAft>
                <a:spcPts val="0"/>
              </a:spcAft>
              <a:buSzPts val="1900"/>
              <a:buAutoNum type="arabicPeriod" startAt="7"/>
            </a:pPr>
            <a:r>
              <a:rPr lang="en" sz="1900"/>
              <a:t>Step 7: </a:t>
            </a:r>
            <a:r>
              <a:rPr lang="en" sz="1900"/>
              <a:t>How can the square root be simplified?</a:t>
            </a:r>
            <a:endParaRPr sz="1900"/>
          </a:p>
          <a:p>
            <a:pPr indent="-349250" lvl="0" marL="457200" rtl="0" algn="l">
              <a:spcBef>
                <a:spcPts val="1000"/>
              </a:spcBef>
              <a:spcAft>
                <a:spcPts val="0"/>
              </a:spcAft>
              <a:buSzPts val="1900"/>
              <a:buAutoNum type="arabicPeriod" startAt="7"/>
            </a:pPr>
            <a:r>
              <a:rPr lang="en" sz="1900"/>
              <a:t>Step 8: </a:t>
            </a:r>
            <a:r>
              <a:rPr lang="en" sz="1900"/>
              <a:t>What is the denominator of the fraction on the right side after simplification?</a:t>
            </a:r>
            <a:endParaRPr sz="1900"/>
          </a:p>
          <a:p>
            <a:pPr indent="-349250" lvl="0" marL="457200" rtl="0" algn="l">
              <a:spcBef>
                <a:spcPts val="1000"/>
              </a:spcBef>
              <a:spcAft>
                <a:spcPts val="0"/>
              </a:spcAft>
              <a:buSzPts val="1900"/>
              <a:buAutoNum type="arabicPeriod" startAt="7"/>
            </a:pPr>
            <a:r>
              <a:rPr lang="en" sz="1900"/>
              <a:t>Step 9: </a:t>
            </a:r>
            <a:r>
              <a:rPr lang="en" sz="1900"/>
              <a:t>What is the next step I need to take to isolate </a:t>
            </a:r>
            <a:r>
              <a:rPr i="1" lang="en" sz="1900">
                <a:latin typeface="Times New Roman"/>
                <a:ea typeface="Times New Roman"/>
                <a:cs typeface="Times New Roman"/>
                <a:sym typeface="Times New Roman"/>
              </a:rPr>
              <a:t>x</a:t>
            </a:r>
            <a:r>
              <a:rPr lang="en" sz="1900"/>
              <a:t> on the left side of the equation?</a:t>
            </a:r>
            <a:endParaRPr sz="1900"/>
          </a:p>
          <a:p>
            <a:pPr indent="-349250" lvl="0" marL="457200" rtl="0" algn="l">
              <a:spcBef>
                <a:spcPts val="1000"/>
              </a:spcBef>
              <a:spcAft>
                <a:spcPts val="1000"/>
              </a:spcAft>
              <a:buSzPts val="1900"/>
              <a:buAutoNum type="arabicPeriod" startAt="7"/>
            </a:pPr>
            <a:r>
              <a:rPr lang="en" sz="1900"/>
              <a:t>Step 10: </a:t>
            </a:r>
            <a:r>
              <a:rPr lang="en" sz="1900"/>
              <a:t>What do you notice about the denominator of both fractions on the right side?</a:t>
            </a:r>
            <a:endParaRPr sz="1900"/>
          </a:p>
        </p:txBody>
      </p:sp>
      <p:sp>
        <p:nvSpPr>
          <p:cNvPr id="278" name="Google Shape;27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32"/>
          <p:cNvSpPr txBox="1"/>
          <p:nvPr>
            <p:ph idx="2" type="sldNum"/>
          </p:nvPr>
        </p:nvSpPr>
        <p:spPr>
          <a:xfrm>
            <a:off x="311700" y="4650950"/>
            <a:ext cx="7971900" cy="5232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pic>
        <p:nvPicPr>
          <p:cNvPr descr="Icon indicating the slide contains a check for understanding question for students " id="284" name="Google Shape;284;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5" name="Google Shape;285;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86" name="Google Shape;286;p33"/>
          <p:cNvSpPr txBox="1"/>
          <p:nvPr>
            <p:ph idx="1" type="body"/>
          </p:nvPr>
        </p:nvSpPr>
        <p:spPr>
          <a:xfrm>
            <a:off x="311700" y="959075"/>
            <a:ext cx="8590200" cy="105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Looking at the steps of deriving the quadratic formula, which step should follow the one below?</a:t>
            </a:r>
            <a:endParaRPr sz="2000"/>
          </a:p>
          <a:p>
            <a:pPr indent="0" lvl="0" marL="914400" rtl="0" algn="l">
              <a:lnSpc>
                <a:spcPct val="100000"/>
              </a:lnSpc>
              <a:spcBef>
                <a:spcPts val="0"/>
              </a:spcBef>
              <a:spcAft>
                <a:spcPts val="1000"/>
              </a:spcAft>
              <a:buNone/>
            </a:pPr>
            <a:r>
              <a:t/>
            </a:r>
            <a:endParaRPr sz="2000"/>
          </a:p>
        </p:txBody>
      </p:sp>
      <p:sp>
        <p:nvSpPr>
          <p:cNvPr id="287" name="Google Shape;28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8" name="Google Shape;288;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a:t>
            </a:r>
            <a:endParaRPr/>
          </a:p>
        </p:txBody>
      </p:sp>
      <p:sp>
        <p:nvSpPr>
          <p:cNvPr descr="An arrow icon reads &quot;Let's review!&quot; and links to a slide that reviews the content that was assessed in the self check question. " id="289" name="Google Shape;289;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0" name="Google Shape;290;p33"/>
          <p:cNvSpPr txBox="1"/>
          <p:nvPr/>
        </p:nvSpPr>
        <p:spPr>
          <a:xfrm>
            <a:off x="4116875" y="1828800"/>
            <a:ext cx="4715400" cy="2031900"/>
          </a:xfrm>
          <a:prstGeom prst="rect">
            <a:avLst/>
          </a:prstGeom>
          <a:noFill/>
          <a:ln>
            <a:noFill/>
          </a:ln>
        </p:spPr>
        <p:txBody>
          <a:bodyPr anchorCtr="0" anchor="t" bIns="91425" lIns="91425" spcFirstLastPara="1" rIns="91425" wrap="square" tIns="91425">
            <a:spAutoFit/>
          </a:bodyPr>
          <a:lstStyle/>
          <a:p>
            <a:pPr indent="-349250" lvl="0" marL="914400" rtl="0" algn="l">
              <a:spcBef>
                <a:spcPts val="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Complete the square.</a:t>
            </a:r>
            <a:endParaRPr sz="1900">
              <a:solidFill>
                <a:schemeClr val="dk1"/>
              </a:solidFill>
              <a:latin typeface="Noto Sans"/>
              <a:ea typeface="Noto Sans"/>
              <a:cs typeface="Noto Sans"/>
              <a:sym typeface="Noto Sans"/>
            </a:endParaRPr>
          </a:p>
          <a:p>
            <a:pPr indent="-349250" lvl="0" marL="9144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Take the square root of both sides.</a:t>
            </a:r>
            <a:endParaRPr sz="1900">
              <a:solidFill>
                <a:schemeClr val="dk1"/>
              </a:solidFill>
              <a:latin typeface="Noto Sans"/>
              <a:ea typeface="Noto Sans"/>
              <a:cs typeface="Noto Sans"/>
              <a:sym typeface="Noto Sans"/>
            </a:endParaRPr>
          </a:p>
          <a:p>
            <a:pPr indent="-349250" lvl="0" marL="9144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Multiply both sides by 4</a:t>
            </a:r>
            <a:r>
              <a:rPr i="1" lang="en" sz="1900">
                <a:solidFill>
                  <a:schemeClr val="dk1"/>
                </a:solidFill>
                <a:latin typeface="Times New Roman"/>
                <a:ea typeface="Times New Roman"/>
                <a:cs typeface="Times New Roman"/>
                <a:sym typeface="Times New Roman"/>
              </a:rPr>
              <a:t>a</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a:t>
            </a:r>
            <a:endParaRPr baseline="30000" sz="1900">
              <a:solidFill>
                <a:schemeClr val="dk1"/>
              </a:solidFill>
              <a:latin typeface="Noto Sans"/>
              <a:ea typeface="Noto Sans"/>
              <a:cs typeface="Noto Sans"/>
              <a:sym typeface="Noto Sans"/>
            </a:endParaRPr>
          </a:p>
          <a:p>
            <a:pPr indent="-349250" lvl="0" marL="914400" rtl="0" algn="l">
              <a:spcBef>
                <a:spcPts val="1000"/>
              </a:spcBef>
              <a:spcAft>
                <a:spcPts val="100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Complete the square.</a:t>
            </a:r>
            <a:endParaRPr sz="1900">
              <a:solidFill>
                <a:schemeClr val="dk1"/>
              </a:solidFill>
              <a:latin typeface="Noto Sans"/>
              <a:ea typeface="Noto Sans"/>
              <a:cs typeface="Noto Sans"/>
              <a:sym typeface="Noto Sans"/>
            </a:endParaRPr>
          </a:p>
        </p:txBody>
      </p:sp>
      <p:pic>
        <p:nvPicPr>
          <p:cNvPr descr="A completed-square form of a quadratic equation: left side is the square of 𝑥 plus 𝑏 over 2𝑎; right side is the quantity 𝑏 squared minus 4𝑎𝑐&#10;divided by 4𝑎 squared." id="291" name="Google Shape;291;p33"/>
          <p:cNvPicPr preferRelativeResize="0"/>
          <p:nvPr/>
        </p:nvPicPr>
        <p:blipFill>
          <a:blip r:embed="rId5">
            <a:alphaModFix/>
          </a:blip>
          <a:stretch>
            <a:fillRect/>
          </a:stretch>
        </p:blipFill>
        <p:spPr>
          <a:xfrm>
            <a:off x="374925" y="1824525"/>
            <a:ext cx="4312299" cy="152004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5" name="Shape 295"/>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6" name="Google Shape;296;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97" name="Google Shape;297;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98" name="Google Shape;29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9" name="Google Shape;299;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9.8.2 Deriving the Quadratic Formula, Part 2 - Additional Resources</a:t>
            </a:r>
            <a:endParaRPr/>
          </a:p>
        </p:txBody>
      </p:sp>
      <p:sp>
        <p:nvSpPr>
          <p:cNvPr id="300" name="Google Shape;300;p34"/>
          <p:cNvSpPr txBox="1"/>
          <p:nvPr>
            <p:ph idx="1" type="body"/>
          </p:nvPr>
        </p:nvSpPr>
        <p:spPr>
          <a:xfrm>
            <a:off x="306034" y="1104575"/>
            <a:ext cx="4422300" cy="305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We can derive the quadratic formula by completing the square. </a:t>
            </a:r>
            <a:endParaRPr sz="1900"/>
          </a:p>
          <a:p>
            <a:pPr indent="0" lvl="0" marL="0" rtl="0" algn="l">
              <a:lnSpc>
                <a:spcPct val="100000"/>
              </a:lnSpc>
              <a:spcBef>
                <a:spcPts val="1000"/>
              </a:spcBef>
              <a:spcAft>
                <a:spcPts val="0"/>
              </a:spcAft>
              <a:buNone/>
            </a:pPr>
            <a:r>
              <a:rPr lang="en" sz="1900"/>
              <a:t>We will assume that the leading coefficient is positive; if it is negative, we can multiply the equation by −1 and obtain a positive </a:t>
            </a:r>
            <a:r>
              <a:rPr i="1" lang="en" sz="1900">
                <a:latin typeface="Times New Roman"/>
                <a:ea typeface="Times New Roman"/>
                <a:cs typeface="Times New Roman"/>
                <a:sym typeface="Times New Roman"/>
              </a:rPr>
              <a:t>a</a:t>
            </a:r>
            <a:r>
              <a:rPr lang="en" sz="1900"/>
              <a:t>. </a:t>
            </a:r>
            <a:endParaRPr sz="1900"/>
          </a:p>
          <a:p>
            <a:pPr indent="0" lvl="0" marL="0" rtl="0" algn="l">
              <a:lnSpc>
                <a:spcPct val="100000"/>
              </a:lnSpc>
              <a:spcBef>
                <a:spcPts val="1000"/>
              </a:spcBef>
              <a:spcAft>
                <a:spcPts val="0"/>
              </a:spcAft>
              <a:buNone/>
            </a:pPr>
            <a:r>
              <a:rPr lang="en" sz="1900"/>
              <a:t>Given </a:t>
            </a:r>
            <a:r>
              <a:rPr i="1" lang="en" sz="1700">
                <a:latin typeface="Times New Roman"/>
                <a:ea typeface="Times New Roman"/>
                <a:cs typeface="Times New Roman"/>
                <a:sym typeface="Times New Roman"/>
              </a:rPr>
              <a:t>ax</a:t>
            </a:r>
            <a:r>
              <a:rPr baseline="30000" lang="en" sz="1700"/>
              <a:t>2 </a:t>
            </a:r>
            <a:r>
              <a:rPr lang="en" sz="1700"/>
              <a:t>+ </a:t>
            </a:r>
            <a:r>
              <a:rPr i="1" lang="en" sz="1700">
                <a:latin typeface="Times New Roman"/>
                <a:ea typeface="Times New Roman"/>
                <a:cs typeface="Times New Roman"/>
                <a:sym typeface="Times New Roman"/>
              </a:rPr>
              <a:t>bx </a:t>
            </a:r>
            <a:r>
              <a:rPr lang="en" sz="1700"/>
              <a:t>+ </a:t>
            </a:r>
            <a:r>
              <a:rPr i="1" lang="en" sz="1700">
                <a:latin typeface="Times New Roman"/>
                <a:ea typeface="Times New Roman"/>
                <a:cs typeface="Times New Roman"/>
                <a:sym typeface="Times New Roman"/>
              </a:rPr>
              <a:t>c </a:t>
            </a:r>
            <a:r>
              <a:rPr lang="en" sz="1700"/>
              <a:t>= 0</a:t>
            </a:r>
            <a:r>
              <a:rPr lang="en" sz="1900"/>
              <a:t>, </a:t>
            </a:r>
            <a:r>
              <a:rPr i="1" lang="en" sz="1900">
                <a:latin typeface="Times New Roman"/>
                <a:ea typeface="Times New Roman"/>
                <a:cs typeface="Times New Roman"/>
                <a:sym typeface="Times New Roman"/>
              </a:rPr>
              <a:t>a</a:t>
            </a:r>
            <a:r>
              <a:rPr lang="en" sz="1900"/>
              <a:t>≠0, we will complete the square following the steps. </a:t>
            </a:r>
            <a:endParaRPr sz="1900"/>
          </a:p>
          <a:p>
            <a:pPr indent="0" lvl="0" marL="0" rtl="0" algn="l">
              <a:lnSpc>
                <a:spcPct val="100000"/>
              </a:lnSpc>
              <a:spcBef>
                <a:spcPts val="1000"/>
              </a:spcBef>
              <a:spcAft>
                <a:spcPts val="0"/>
              </a:spcAft>
              <a:buNone/>
            </a:pPr>
            <a:r>
              <a:t/>
            </a:r>
            <a:endParaRPr sz="1900"/>
          </a:p>
          <a:p>
            <a:pPr indent="0" lvl="0" marL="0" rtl="0" algn="l">
              <a:lnSpc>
                <a:spcPct val="100000"/>
              </a:lnSpc>
              <a:spcBef>
                <a:spcPts val="1000"/>
              </a:spcBef>
              <a:spcAft>
                <a:spcPts val="1000"/>
              </a:spcAft>
              <a:buNone/>
            </a:pPr>
            <a:r>
              <a:t/>
            </a:r>
            <a:endParaRPr sz="1900"/>
          </a:p>
        </p:txBody>
      </p:sp>
      <p:sp>
        <p:nvSpPr>
          <p:cNvPr id="301" name="Google Shape;301;p34"/>
          <p:cNvSpPr txBox="1"/>
          <p:nvPr/>
        </p:nvSpPr>
        <p:spPr>
          <a:xfrm>
            <a:off x="4676761" y="577200"/>
            <a:ext cx="4438500" cy="4073700"/>
          </a:xfrm>
          <a:prstGeom prst="rect">
            <a:avLst/>
          </a:prstGeom>
          <a:solidFill>
            <a:srgbClr val="F3F3F3"/>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latin typeface="Noto Sans"/>
                <a:ea typeface="Noto Sans"/>
                <a:cs typeface="Noto Sans"/>
                <a:sym typeface="Noto Sans"/>
              </a:rPr>
              <a:t>Step 1:</a:t>
            </a:r>
            <a:r>
              <a:rPr lang="en" sz="1500">
                <a:latin typeface="Noto Sans"/>
                <a:ea typeface="Noto Sans"/>
                <a:cs typeface="Noto Sans"/>
                <a:sym typeface="Noto Sans"/>
              </a:rPr>
              <a:t> Move the constant term to the right side of the equal sign.</a:t>
            </a:r>
            <a:endParaRPr sz="1500">
              <a:latin typeface="Noto Sans"/>
              <a:ea typeface="Noto Sans"/>
              <a:cs typeface="Noto Sans"/>
              <a:sym typeface="Noto Sans"/>
            </a:endParaRPr>
          </a:p>
          <a:p>
            <a:pPr indent="0" lvl="0" marL="0" rtl="0" algn="l">
              <a:lnSpc>
                <a:spcPct val="115000"/>
              </a:lnSpc>
              <a:spcBef>
                <a:spcPts val="1200"/>
              </a:spcBef>
              <a:spcAft>
                <a:spcPts val="0"/>
              </a:spcAft>
              <a:buNone/>
            </a:pPr>
            <a:r>
              <a:rPr b="1" lang="en" sz="1500">
                <a:latin typeface="Noto Sans"/>
                <a:ea typeface="Noto Sans"/>
                <a:cs typeface="Noto Sans"/>
                <a:sym typeface="Noto Sans"/>
              </a:rPr>
              <a:t>Step 2:</a:t>
            </a:r>
            <a:r>
              <a:rPr lang="en" sz="1500">
                <a:latin typeface="Noto Sans"/>
                <a:ea typeface="Noto Sans"/>
                <a:cs typeface="Noto Sans"/>
                <a:sym typeface="Noto Sans"/>
              </a:rPr>
              <a:t> As we want the leading coefficient to equal 1, divide through by </a:t>
            </a:r>
            <a:r>
              <a:rPr i="1" lang="en" sz="1500">
                <a:latin typeface="Noto Sans"/>
                <a:ea typeface="Noto Sans"/>
                <a:cs typeface="Noto Sans"/>
                <a:sym typeface="Noto Sans"/>
              </a:rPr>
              <a:t>a</a:t>
            </a:r>
            <a:r>
              <a:rPr lang="en" sz="1500">
                <a:latin typeface="Noto Sans"/>
                <a:ea typeface="Noto Sans"/>
                <a:cs typeface="Noto Sans"/>
                <a:sym typeface="Noto Sans"/>
              </a:rPr>
              <a:t>.</a:t>
            </a:r>
            <a:endParaRPr sz="1500">
              <a:latin typeface="Noto Sans"/>
              <a:ea typeface="Noto Sans"/>
              <a:cs typeface="Noto Sans"/>
              <a:sym typeface="Noto Sans"/>
            </a:endParaRPr>
          </a:p>
          <a:p>
            <a:pPr indent="0" lvl="0" marL="0" rtl="0" algn="l">
              <a:lnSpc>
                <a:spcPct val="115000"/>
              </a:lnSpc>
              <a:spcBef>
                <a:spcPts val="1200"/>
              </a:spcBef>
              <a:spcAft>
                <a:spcPts val="0"/>
              </a:spcAft>
              <a:buNone/>
            </a:pPr>
            <a:r>
              <a:rPr b="1" lang="en" sz="1500">
                <a:latin typeface="Noto Sans"/>
                <a:ea typeface="Noto Sans"/>
                <a:cs typeface="Noto Sans"/>
                <a:sym typeface="Noto Sans"/>
              </a:rPr>
              <a:t>Step 3:</a:t>
            </a:r>
            <a:r>
              <a:rPr lang="en" sz="1500">
                <a:latin typeface="Noto Sans"/>
                <a:ea typeface="Noto Sans"/>
                <a:cs typeface="Noto Sans"/>
                <a:sym typeface="Noto Sans"/>
              </a:rPr>
              <a:t> Find ½ of the middle term, and add </a:t>
            </a:r>
            <a:endParaRPr sz="1500">
              <a:latin typeface="Noto Sans"/>
              <a:ea typeface="Noto Sans"/>
              <a:cs typeface="Noto Sans"/>
              <a:sym typeface="Noto Sans"/>
            </a:endParaRPr>
          </a:p>
          <a:p>
            <a:pPr indent="0" lvl="0" marL="0" rtl="0" algn="l">
              <a:lnSpc>
                <a:spcPct val="115000"/>
              </a:lnSpc>
              <a:spcBef>
                <a:spcPts val="0"/>
              </a:spcBef>
              <a:spcAft>
                <a:spcPts val="0"/>
              </a:spcAft>
              <a:buNone/>
            </a:pPr>
            <a:r>
              <a:rPr lang="en" sz="1500">
                <a:latin typeface="Noto Sans"/>
                <a:ea typeface="Noto Sans"/>
                <a:cs typeface="Noto Sans"/>
                <a:sym typeface="Noto Sans"/>
              </a:rPr>
              <a:t>(½ ⋅ </a:t>
            </a:r>
            <a:r>
              <a:rPr i="1" lang="en" sz="1500">
                <a:latin typeface="Times New Roman"/>
                <a:ea typeface="Times New Roman"/>
                <a:cs typeface="Times New Roman"/>
                <a:sym typeface="Times New Roman"/>
              </a:rPr>
              <a:t>b/</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a:t>
            </a:r>
            <a:r>
              <a:rPr baseline="30000" lang="en" sz="1500">
                <a:latin typeface="Noto Sans"/>
                <a:ea typeface="Noto Sans"/>
                <a:cs typeface="Noto Sans"/>
                <a:sym typeface="Noto Sans"/>
              </a:rPr>
              <a:t>2  </a:t>
            </a:r>
            <a:r>
              <a:rPr lang="en" sz="1500">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b</a:t>
            </a:r>
            <a:r>
              <a:rPr baseline="30000" lang="en" sz="1500">
                <a:latin typeface="Noto Sans"/>
                <a:ea typeface="Noto Sans"/>
                <a:cs typeface="Noto Sans"/>
                <a:sym typeface="Noto Sans"/>
              </a:rPr>
              <a:t>2</a:t>
            </a:r>
            <a:r>
              <a:rPr lang="en" sz="1500">
                <a:latin typeface="Noto Sans"/>
                <a:ea typeface="Noto Sans"/>
                <a:cs typeface="Noto Sans"/>
                <a:sym typeface="Noto Sans"/>
              </a:rPr>
              <a:t>/4</a:t>
            </a:r>
            <a:r>
              <a:rPr i="1" lang="en" sz="1500">
                <a:solidFill>
                  <a:schemeClr val="dk1"/>
                </a:solidFill>
                <a:latin typeface="Times New Roman"/>
                <a:ea typeface="Times New Roman"/>
                <a:cs typeface="Times New Roman"/>
                <a:sym typeface="Times New Roman"/>
              </a:rPr>
              <a:t>a</a:t>
            </a:r>
            <a:r>
              <a:rPr baseline="30000" lang="en" sz="1500">
                <a:latin typeface="Noto Sans"/>
                <a:ea typeface="Noto Sans"/>
                <a:cs typeface="Noto Sans"/>
                <a:sym typeface="Noto Sans"/>
              </a:rPr>
              <a:t>2</a:t>
            </a:r>
            <a:r>
              <a:rPr lang="en" sz="1500">
                <a:latin typeface="Noto Sans"/>
                <a:ea typeface="Noto Sans"/>
                <a:cs typeface="Noto Sans"/>
                <a:sym typeface="Noto Sans"/>
              </a:rPr>
              <a:t> to both sides of the equal sign.</a:t>
            </a:r>
            <a:endParaRPr sz="1500">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sz="1500">
                <a:solidFill>
                  <a:schemeClr val="dk1"/>
                </a:solidFill>
                <a:latin typeface="Noto Sans"/>
                <a:ea typeface="Noto Sans"/>
                <a:cs typeface="Noto Sans"/>
                <a:sym typeface="Noto Sans"/>
              </a:rPr>
              <a:t>Step 4:</a:t>
            </a:r>
            <a:r>
              <a:rPr lang="en" sz="1500">
                <a:solidFill>
                  <a:schemeClr val="dk1"/>
                </a:solidFill>
                <a:latin typeface="Noto Sans"/>
                <a:ea typeface="Noto Sans"/>
                <a:cs typeface="Noto Sans"/>
                <a:sym typeface="Noto Sans"/>
              </a:rPr>
              <a:t> Write the left side as a perfect square. Find the common denominator of the right side and write it as a single fraction.</a:t>
            </a:r>
            <a:endParaRPr sz="1500">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sz="1500">
                <a:solidFill>
                  <a:schemeClr val="dk1"/>
                </a:solidFill>
                <a:latin typeface="Noto Sans"/>
                <a:ea typeface="Noto Sans"/>
                <a:cs typeface="Noto Sans"/>
                <a:sym typeface="Noto Sans"/>
              </a:rPr>
              <a:t>Step 5:</a:t>
            </a:r>
            <a:r>
              <a:rPr lang="en" sz="1500">
                <a:solidFill>
                  <a:schemeClr val="dk1"/>
                </a:solidFill>
                <a:latin typeface="Noto Sans"/>
                <a:ea typeface="Noto Sans"/>
                <a:cs typeface="Noto Sans"/>
                <a:sym typeface="Noto Sans"/>
              </a:rPr>
              <a:t> use the square root property.</a:t>
            </a:r>
            <a:endParaRPr sz="1500">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rPr b="1" lang="en" sz="1500">
                <a:solidFill>
                  <a:schemeClr val="dk1"/>
                </a:solidFill>
                <a:latin typeface="Noto Sans"/>
                <a:ea typeface="Noto Sans"/>
                <a:cs typeface="Noto Sans"/>
                <a:sym typeface="Noto Sans"/>
              </a:rPr>
              <a:t>Step 6:</a:t>
            </a:r>
            <a:r>
              <a:rPr lang="en" sz="1500">
                <a:solidFill>
                  <a:schemeClr val="dk1"/>
                </a:solidFill>
                <a:latin typeface="Noto Sans"/>
                <a:ea typeface="Noto Sans"/>
                <a:cs typeface="Noto Sans"/>
                <a:sym typeface="Noto Sans"/>
              </a:rPr>
              <a:t> add −</a:t>
            </a:r>
            <a:r>
              <a:rPr lang="en" sz="1500">
                <a:solidFill>
                  <a:schemeClr val="dk1"/>
                </a:solidFill>
                <a:latin typeface="Times New Roman"/>
                <a:ea typeface="Times New Roman"/>
                <a:cs typeface="Times New Roman"/>
                <a:sym typeface="Times New Roman"/>
              </a:rPr>
              <a:t>b</a:t>
            </a:r>
            <a:r>
              <a:rPr lang="en" sz="1500">
                <a:solidFill>
                  <a:schemeClr val="dk1"/>
                </a:solidFill>
                <a:latin typeface="Noto Sans"/>
                <a:ea typeface="Noto Sans"/>
                <a:cs typeface="Noto Sans"/>
                <a:sym typeface="Noto Sans"/>
              </a:rPr>
              <a:t>/2</a:t>
            </a:r>
            <a:r>
              <a:rPr i="1" lang="en" sz="1500">
                <a:solidFill>
                  <a:schemeClr val="dk1"/>
                </a:solidFill>
                <a:latin typeface="Times New Roman"/>
                <a:ea typeface="Times New Roman"/>
                <a:cs typeface="Times New Roman"/>
                <a:sym typeface="Times New Roman"/>
              </a:rPr>
              <a:t>a</a:t>
            </a:r>
            <a:r>
              <a:rPr lang="en" sz="1500">
                <a:solidFill>
                  <a:schemeClr val="dk1"/>
                </a:solidFill>
                <a:latin typeface="Noto Sans"/>
                <a:ea typeface="Noto Sans"/>
                <a:cs typeface="Noto Sans"/>
                <a:sym typeface="Noto Sans"/>
              </a:rPr>
              <a:t> to both sides of the equation and combine the terms on the right side</a:t>
            </a:r>
            <a:endParaRPr sz="1500">
              <a:solidFill>
                <a:schemeClr val="dk1"/>
              </a:solidFill>
              <a:latin typeface="Noto Sans"/>
              <a:ea typeface="Noto Sans"/>
              <a:cs typeface="Noto Sans"/>
              <a:sym typeface="No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a:t>
            </a:r>
            <a:r>
              <a:rPr b="0" lang="en" sz="2400">
                <a:latin typeface="Noto Sans"/>
                <a:ea typeface="Noto Sans"/>
                <a:cs typeface="Noto Sans"/>
                <a:sym typeface="Noto Sans"/>
              </a:rPr>
              <a:t> Stop: Cool Down</a:t>
            </a:r>
            <a:endParaRPr/>
          </a:p>
        </p:txBody>
      </p:sp>
      <p:pic>
        <p:nvPicPr>
          <p:cNvPr descr="Map consisting of five rectangles connected by dotted lines conveying the progression of the Lesson. Each rectangle has an icon with text. Adding to the previous two stops, the third rectangle is now highlighted in dark green with a yellow icon and text. The icon is a bar graph made of three progressively smaller rectangles with an arrow on top, following the slope. The text reads Cool Down." id="307" name="Google Shape;307;p35" title="Screenshot 2025-12-04 235133.png"/>
          <p:cNvPicPr preferRelativeResize="0"/>
          <p:nvPr/>
        </p:nvPicPr>
        <p:blipFill rotWithShape="1">
          <a:blip r:embed="rId3">
            <a:alphaModFix/>
          </a:blip>
          <a:srcRect b="3024" l="0" r="0" t="3034"/>
          <a:stretch/>
        </p:blipFill>
        <p:spPr>
          <a:xfrm>
            <a:off x="146304" y="1426464"/>
            <a:ext cx="8839204" cy="3163641"/>
          </a:xfrm>
          <a:prstGeom prst="rect">
            <a:avLst/>
          </a:prstGeom>
          <a:noFill/>
          <a:ln>
            <a:noFill/>
          </a:ln>
        </p:spPr>
      </p:pic>
      <p:sp>
        <p:nvSpPr>
          <p:cNvPr id="308" name="Google Shape;308;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2" name="Shape 312"/>
        <p:cNvGrpSpPr/>
        <p:nvPr/>
      </p:nvGrpSpPr>
      <p:grpSpPr>
        <a:xfrm>
          <a:off x="0" y="0"/>
          <a:ext cx="0" cy="0"/>
          <a:chOff x="0" y="0"/>
          <a:chExt cx="0" cy="0"/>
        </a:xfrm>
      </p:grpSpPr>
      <p:sp>
        <p:nvSpPr>
          <p:cNvPr id="313" name="Google Shape;313;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Cool Down</a:t>
            </a:r>
            <a:endParaRPr sz="2600">
              <a:solidFill>
                <a:srgbClr val="005047"/>
              </a:solidFill>
            </a:endParaRPr>
          </a:p>
        </p:txBody>
      </p:sp>
      <p:sp>
        <p:nvSpPr>
          <p:cNvPr id="314" name="Google Shape;314;p3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315" name="Google Shape;315;p36" title="ELL callout box"/>
          <p:cNvSpPr/>
          <p:nvPr/>
        </p:nvSpPr>
        <p:spPr>
          <a:xfrm>
            <a:off x="4683075" y="585996"/>
            <a:ext cx="3905400" cy="2346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Give and receive feedback using sentences that begin: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“How do you know…?”</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“Why do you think…?”</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“What happened between ___ and ___?”</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“Is it always true that…?”</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Stronger and Clearer Each Time</a:t>
            </a:r>
            <a:endParaRPr sz="1000">
              <a:latin typeface="Noto Sans"/>
              <a:ea typeface="Noto Sans"/>
              <a:cs typeface="Noto Sans"/>
              <a:sym typeface="Noto Sans"/>
            </a:endParaRPr>
          </a:p>
        </p:txBody>
      </p:sp>
      <p:sp>
        <p:nvSpPr>
          <p:cNvPr descr="A callout providing support steps for students based on universal designs for learning. " id="316" name="Google Shape;316;p36" title="UDL callout box"/>
          <p:cNvSpPr/>
          <p:nvPr/>
        </p:nvSpPr>
        <p:spPr>
          <a:xfrm>
            <a:off x="4683075" y="3041324"/>
            <a:ext cx="3999900" cy="1802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Number each step so you don’t lose your place.</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Do the first few steps, then stop and check your work.</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Use the ideas on the board to help you keep going.</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317" name="Google Shape;317;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8" name="Google Shape;318;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name</a:t>
            </a:r>
            <a:endParaRPr/>
          </a:p>
        </p:txBody>
      </p:sp>
      <p:pic>
        <p:nvPicPr>
          <p:cNvPr descr="Icon indicating the slide contains a support for students with disabilities" id="319" name="Google Shape;319;p36"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320" name="Google Shape;320;p36"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26" name="Google Shape;326;p37"/>
          <p:cNvSpPr txBox="1"/>
          <p:nvPr>
            <p:ph idx="1" type="body"/>
          </p:nvPr>
        </p:nvSpPr>
        <p:spPr>
          <a:xfrm>
            <a:off x="359750" y="1166651"/>
            <a:ext cx="3577800" cy="34497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Here is one solution for solving </a:t>
            </a:r>
            <a:endParaRPr sz="1600"/>
          </a:p>
          <a:p>
            <a:pPr indent="0" lvl="0" marL="0" rtl="0" algn="l">
              <a:lnSpc>
                <a:spcPct val="100000"/>
              </a:lnSpc>
              <a:spcBef>
                <a:spcPts val="0"/>
              </a:spcBef>
              <a:spcAft>
                <a:spcPts val="0"/>
              </a:spcAft>
              <a:buNone/>
            </a:pPr>
            <a:r>
              <a:rPr i="1" lang="en" sz="1600">
                <a:latin typeface="Times New Roman"/>
                <a:ea typeface="Times New Roman"/>
                <a:cs typeface="Times New Roman"/>
                <a:sym typeface="Times New Roman"/>
              </a:rPr>
              <a:t>x</a:t>
            </a:r>
            <a:r>
              <a:rPr baseline="30000" lang="en" sz="1600"/>
              <a:t>2 </a:t>
            </a:r>
            <a:r>
              <a:rPr lang="en" sz="1600"/>
              <a:t>+ 3</a:t>
            </a:r>
            <a:r>
              <a:rPr i="1" lang="en" sz="1600">
                <a:latin typeface="Times New Roman"/>
                <a:ea typeface="Times New Roman"/>
                <a:cs typeface="Times New Roman"/>
                <a:sym typeface="Times New Roman"/>
              </a:rPr>
              <a:t>x </a:t>
            </a:r>
            <a:r>
              <a:rPr lang="en" sz="1600"/>
              <a:t>+ 8 = 0 by completing the square, where each step is shown, but numerical expressions are not evaluated.</a:t>
            </a:r>
            <a:endParaRPr sz="1600"/>
          </a:p>
          <a:p>
            <a:pPr indent="-330200" lvl="0" marL="457200" rtl="0" algn="l">
              <a:lnSpc>
                <a:spcPct val="100000"/>
              </a:lnSpc>
              <a:spcBef>
                <a:spcPts val="1000"/>
              </a:spcBef>
              <a:spcAft>
                <a:spcPts val="0"/>
              </a:spcAft>
              <a:buSzPts val="1600"/>
              <a:buAutoNum type="arabicPeriod"/>
            </a:pPr>
            <a:r>
              <a:rPr lang="en" sz="1600"/>
              <a:t>In Step 2, the equation is multiplied by 4. Why might that be?</a:t>
            </a:r>
            <a:endParaRPr sz="1600"/>
          </a:p>
          <a:p>
            <a:pPr indent="-330200" lvl="0" marL="457200" rtl="0" algn="l">
              <a:lnSpc>
                <a:spcPct val="100000"/>
              </a:lnSpc>
              <a:spcBef>
                <a:spcPts val="1000"/>
              </a:spcBef>
              <a:spcAft>
                <a:spcPts val="0"/>
              </a:spcAft>
              <a:buSzPts val="1600"/>
              <a:buAutoNum type="arabicPeriod"/>
            </a:pPr>
            <a:r>
              <a:rPr lang="en" sz="1600"/>
              <a:t>In Step 5, 3</a:t>
            </a:r>
            <a:r>
              <a:rPr baseline="30000" lang="en" sz="1600"/>
              <a:t>2</a:t>
            </a:r>
            <a:r>
              <a:rPr lang="en" sz="1600"/>
              <a:t> is added to each side. Why might that be?</a:t>
            </a:r>
            <a:endParaRPr sz="1600"/>
          </a:p>
          <a:p>
            <a:pPr indent="-330200" lvl="0" marL="457200" rtl="0" algn="l">
              <a:lnSpc>
                <a:spcPct val="100000"/>
              </a:lnSpc>
              <a:spcBef>
                <a:spcPts val="1000"/>
              </a:spcBef>
              <a:spcAft>
                <a:spcPts val="0"/>
              </a:spcAft>
              <a:buSzPts val="1600"/>
              <a:buAutoNum type="arabicPeriod"/>
            </a:pPr>
            <a:r>
              <a:rPr lang="en" sz="1600"/>
              <a:t>What happened between Step 5 and Step 6?</a:t>
            </a:r>
            <a:endParaRPr sz="1600"/>
          </a:p>
        </p:txBody>
      </p:sp>
      <p:sp>
        <p:nvSpPr>
          <p:cNvPr id="327" name="Google Shape;327;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8" name="Google Shape;328;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9.8.3: Understanding That the Quadratic Formula Is the Combined Steps of Completing the Square</a:t>
            </a:r>
            <a:endParaRPr/>
          </a:p>
        </p:txBody>
      </p:sp>
      <p:sp>
        <p:nvSpPr>
          <p:cNvPr id="329" name="Google Shape;329;p37"/>
          <p:cNvSpPr txBox="1"/>
          <p:nvPr>
            <p:ph idx="1" type="body"/>
          </p:nvPr>
        </p:nvSpPr>
        <p:spPr>
          <a:xfrm>
            <a:off x="4595400" y="137150"/>
            <a:ext cx="4375800" cy="43584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t>Step 1: </a:t>
            </a:r>
            <a:r>
              <a:rPr i="1" lang="en" sz="1600">
                <a:latin typeface="Times New Roman"/>
                <a:ea typeface="Times New Roman"/>
                <a:cs typeface="Times New Roman"/>
                <a:sym typeface="Times New Roman"/>
              </a:rPr>
              <a:t>x</a:t>
            </a:r>
            <a:r>
              <a:rPr baseline="30000" lang="en" sz="1600"/>
              <a:t>2 </a:t>
            </a:r>
            <a:r>
              <a:rPr lang="en" sz="1600"/>
              <a:t>+ 3</a:t>
            </a:r>
            <a:r>
              <a:rPr i="1" lang="en" sz="1600">
                <a:latin typeface="Times New Roman"/>
                <a:ea typeface="Times New Roman"/>
                <a:cs typeface="Times New Roman"/>
                <a:sym typeface="Times New Roman"/>
              </a:rPr>
              <a:t>x </a:t>
            </a:r>
            <a:r>
              <a:rPr lang="en" sz="1600"/>
              <a:t>= - 8</a:t>
            </a:r>
            <a:endParaRPr sz="1600"/>
          </a:p>
          <a:p>
            <a:pPr indent="0" lvl="0" marL="0" rtl="0" algn="l">
              <a:lnSpc>
                <a:spcPct val="100000"/>
              </a:lnSpc>
              <a:spcBef>
                <a:spcPts val="1400"/>
              </a:spcBef>
              <a:spcAft>
                <a:spcPts val="0"/>
              </a:spcAft>
              <a:buNone/>
            </a:pPr>
            <a:r>
              <a:rPr b="1" lang="en" sz="1600"/>
              <a:t>Step 2: </a:t>
            </a:r>
            <a:r>
              <a:rPr lang="en" sz="1600"/>
              <a:t>4</a:t>
            </a:r>
            <a:r>
              <a:rPr i="1" lang="en" sz="1600">
                <a:latin typeface="Times New Roman"/>
                <a:ea typeface="Times New Roman"/>
                <a:cs typeface="Times New Roman"/>
                <a:sym typeface="Times New Roman"/>
              </a:rPr>
              <a:t>x</a:t>
            </a:r>
            <a:r>
              <a:rPr baseline="30000" lang="en" sz="1600"/>
              <a:t>2 </a:t>
            </a:r>
            <a:r>
              <a:rPr lang="en" sz="1600"/>
              <a:t>+ 4(3</a:t>
            </a:r>
            <a:r>
              <a:rPr i="1" lang="en" sz="1600">
                <a:latin typeface="Times New Roman"/>
                <a:ea typeface="Times New Roman"/>
                <a:cs typeface="Times New Roman"/>
                <a:sym typeface="Times New Roman"/>
              </a:rPr>
              <a:t>x) </a:t>
            </a:r>
            <a:r>
              <a:rPr lang="en" sz="1600"/>
              <a:t>= 4(- 8)</a:t>
            </a:r>
            <a:endParaRPr sz="1600"/>
          </a:p>
          <a:p>
            <a:pPr indent="0" lvl="0" marL="0" rtl="0" algn="l">
              <a:lnSpc>
                <a:spcPct val="100000"/>
              </a:lnSpc>
              <a:spcBef>
                <a:spcPts val="1400"/>
              </a:spcBef>
              <a:spcAft>
                <a:spcPts val="0"/>
              </a:spcAft>
              <a:buNone/>
            </a:pPr>
            <a:r>
              <a:rPr b="1" lang="en" sz="1600"/>
              <a:t>Step 3: </a:t>
            </a:r>
            <a:r>
              <a:rPr lang="en" sz="1600"/>
              <a:t>(2</a:t>
            </a:r>
            <a:r>
              <a:rPr i="1" lang="en" sz="1600">
                <a:latin typeface="Times New Roman"/>
                <a:ea typeface="Times New Roman"/>
                <a:cs typeface="Times New Roman"/>
                <a:sym typeface="Times New Roman"/>
              </a:rPr>
              <a:t>x</a:t>
            </a:r>
            <a:r>
              <a:rPr lang="en" sz="1600"/>
              <a:t>)</a:t>
            </a:r>
            <a:r>
              <a:rPr baseline="30000" lang="en" sz="1600"/>
              <a:t>2 </a:t>
            </a:r>
            <a:r>
              <a:rPr lang="en" sz="1600"/>
              <a:t>+ 6(2</a:t>
            </a:r>
            <a:r>
              <a:rPr i="1" lang="en" sz="1600">
                <a:latin typeface="Times New Roman"/>
                <a:ea typeface="Times New Roman"/>
                <a:cs typeface="Times New Roman"/>
                <a:sym typeface="Times New Roman"/>
              </a:rPr>
              <a:t>x) </a:t>
            </a:r>
            <a:r>
              <a:rPr lang="en" sz="1600"/>
              <a:t>= - 32</a:t>
            </a:r>
            <a:endParaRPr sz="1600"/>
          </a:p>
          <a:p>
            <a:pPr indent="0" lvl="0" marL="0" rtl="0" algn="l">
              <a:lnSpc>
                <a:spcPct val="100000"/>
              </a:lnSpc>
              <a:spcBef>
                <a:spcPts val="1400"/>
              </a:spcBef>
              <a:spcAft>
                <a:spcPts val="0"/>
              </a:spcAft>
              <a:buNone/>
            </a:pPr>
            <a:r>
              <a:rPr b="1" lang="en" sz="1600"/>
              <a:t>Step 4: </a:t>
            </a:r>
            <a:r>
              <a:rPr i="1" lang="en" sz="1600">
                <a:latin typeface="Times New Roman"/>
                <a:ea typeface="Times New Roman"/>
                <a:cs typeface="Times New Roman"/>
                <a:sym typeface="Times New Roman"/>
              </a:rPr>
              <a:t>P</a:t>
            </a:r>
            <a:r>
              <a:rPr baseline="30000" lang="en" sz="1600"/>
              <a:t>2</a:t>
            </a:r>
            <a:r>
              <a:rPr lang="en" sz="1600"/>
              <a:t> + 6</a:t>
            </a:r>
            <a:r>
              <a:rPr i="1" lang="en" sz="1600">
                <a:latin typeface="Times New Roman"/>
                <a:ea typeface="Times New Roman"/>
                <a:cs typeface="Times New Roman"/>
                <a:sym typeface="Times New Roman"/>
              </a:rPr>
              <a:t>P</a:t>
            </a:r>
            <a:r>
              <a:rPr lang="en" sz="1600"/>
              <a:t> = -32</a:t>
            </a:r>
            <a:endParaRPr sz="1600"/>
          </a:p>
          <a:p>
            <a:pPr indent="0" lvl="0" marL="0" rtl="0" algn="l">
              <a:lnSpc>
                <a:spcPct val="100000"/>
              </a:lnSpc>
              <a:spcBef>
                <a:spcPts val="1400"/>
              </a:spcBef>
              <a:spcAft>
                <a:spcPts val="0"/>
              </a:spcAft>
              <a:buNone/>
            </a:pPr>
            <a:r>
              <a:rPr b="1" lang="en" sz="1600"/>
              <a:t>Step 5: </a:t>
            </a:r>
            <a:r>
              <a:rPr i="1" lang="en" sz="1600">
                <a:latin typeface="Times New Roman"/>
                <a:ea typeface="Times New Roman"/>
                <a:cs typeface="Times New Roman"/>
                <a:sym typeface="Times New Roman"/>
              </a:rPr>
              <a:t>P</a:t>
            </a:r>
            <a:r>
              <a:rPr baseline="30000" lang="en" sz="1600"/>
              <a:t>2</a:t>
            </a:r>
            <a:r>
              <a:rPr lang="en" sz="1600"/>
              <a:t> + 6</a:t>
            </a:r>
            <a:r>
              <a:rPr i="1" lang="en" sz="1600">
                <a:latin typeface="Times New Roman"/>
                <a:ea typeface="Times New Roman"/>
                <a:cs typeface="Times New Roman"/>
                <a:sym typeface="Times New Roman"/>
              </a:rPr>
              <a:t>P</a:t>
            </a:r>
            <a:r>
              <a:rPr lang="en" sz="1600"/>
              <a:t> +3</a:t>
            </a:r>
            <a:r>
              <a:rPr baseline="30000" lang="en" sz="1600"/>
              <a:t>2 </a:t>
            </a:r>
            <a:r>
              <a:rPr lang="en" sz="1600"/>
              <a:t>= -32 + 3</a:t>
            </a:r>
            <a:r>
              <a:rPr baseline="30000" lang="en" sz="1600"/>
              <a:t>2</a:t>
            </a:r>
            <a:endParaRPr baseline="30000" sz="1600"/>
          </a:p>
          <a:p>
            <a:pPr indent="0" lvl="0" marL="0" rtl="0" algn="l">
              <a:lnSpc>
                <a:spcPct val="100000"/>
              </a:lnSpc>
              <a:spcBef>
                <a:spcPts val="1400"/>
              </a:spcBef>
              <a:spcAft>
                <a:spcPts val="0"/>
              </a:spcAft>
              <a:buNone/>
            </a:pPr>
            <a:r>
              <a:rPr b="1" lang="en" sz="1600"/>
              <a:t>Step 6: </a:t>
            </a:r>
            <a:r>
              <a:rPr lang="en" sz="1600"/>
              <a:t>(</a:t>
            </a:r>
            <a:r>
              <a:rPr i="1" lang="en" sz="1600">
                <a:latin typeface="Times New Roman"/>
                <a:ea typeface="Times New Roman"/>
                <a:cs typeface="Times New Roman"/>
                <a:sym typeface="Times New Roman"/>
              </a:rPr>
              <a:t>P</a:t>
            </a:r>
            <a:r>
              <a:rPr lang="en" sz="1600"/>
              <a:t> +3)</a:t>
            </a:r>
            <a:r>
              <a:rPr baseline="30000" lang="en" sz="1600"/>
              <a:t>2 </a:t>
            </a:r>
            <a:r>
              <a:rPr lang="en" sz="1600"/>
              <a:t>= 3</a:t>
            </a:r>
            <a:r>
              <a:rPr baseline="30000" lang="en" sz="1600"/>
              <a:t>2 </a:t>
            </a:r>
            <a:r>
              <a:rPr lang="en" sz="1600"/>
              <a:t>- 32</a:t>
            </a:r>
            <a:endParaRPr sz="1600"/>
          </a:p>
          <a:p>
            <a:pPr indent="0" lvl="0" marL="0" rtl="0" algn="l">
              <a:lnSpc>
                <a:spcPct val="100000"/>
              </a:lnSpc>
              <a:spcBef>
                <a:spcPts val="1400"/>
              </a:spcBef>
              <a:spcAft>
                <a:spcPts val="0"/>
              </a:spcAft>
              <a:buNone/>
            </a:pPr>
            <a:r>
              <a:rPr b="1" lang="en" sz="1600"/>
              <a:t>Step 7: </a:t>
            </a:r>
            <a:endParaRPr sz="1600"/>
          </a:p>
          <a:p>
            <a:pPr indent="0" lvl="0" marL="0" rtl="0" algn="l">
              <a:lnSpc>
                <a:spcPct val="100000"/>
              </a:lnSpc>
              <a:spcBef>
                <a:spcPts val="1400"/>
              </a:spcBef>
              <a:spcAft>
                <a:spcPts val="0"/>
              </a:spcAft>
              <a:buNone/>
            </a:pPr>
            <a:r>
              <a:rPr b="1" lang="en" sz="1600"/>
              <a:t>Step 8: </a:t>
            </a:r>
            <a:endParaRPr sz="1600"/>
          </a:p>
          <a:p>
            <a:pPr indent="0" lvl="0" marL="0" rtl="0" algn="l">
              <a:lnSpc>
                <a:spcPct val="100000"/>
              </a:lnSpc>
              <a:spcBef>
                <a:spcPts val="1400"/>
              </a:spcBef>
              <a:spcAft>
                <a:spcPts val="0"/>
              </a:spcAft>
              <a:buNone/>
            </a:pPr>
            <a:r>
              <a:rPr b="1" lang="en" sz="1600"/>
              <a:t>Step 9: </a:t>
            </a:r>
            <a:endParaRPr sz="1600"/>
          </a:p>
          <a:p>
            <a:pPr indent="0" lvl="0" marL="0" rtl="0" algn="l">
              <a:lnSpc>
                <a:spcPct val="100000"/>
              </a:lnSpc>
              <a:spcBef>
                <a:spcPts val="2200"/>
              </a:spcBef>
              <a:spcAft>
                <a:spcPts val="1400"/>
              </a:spcAft>
              <a:buClr>
                <a:schemeClr val="dk1"/>
              </a:buClr>
              <a:buSzPts val="1100"/>
              <a:buFont typeface="Arial"/>
              <a:buNone/>
            </a:pPr>
            <a:r>
              <a:rPr b="1" lang="en" sz="1600"/>
              <a:t>Step 10: </a:t>
            </a:r>
            <a:endParaRPr sz="1600"/>
          </a:p>
        </p:txBody>
      </p:sp>
      <p:sp>
        <p:nvSpPr>
          <p:cNvPr id="330" name="Google Shape;330;p37"/>
          <p:cNvSpPr txBox="1"/>
          <p:nvPr/>
        </p:nvSpPr>
        <p:spPr>
          <a:xfrm>
            <a:off x="420825" y="712925"/>
            <a:ext cx="3712200" cy="416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oto Sans"/>
                <a:ea typeface="Noto Sans"/>
                <a:cs typeface="Noto Sans"/>
                <a:sym typeface="Noto Sans"/>
              </a:rPr>
              <a:t>Original Equation:</a:t>
            </a:r>
            <a:r>
              <a:rPr b="1" lang="en">
                <a:solidFill>
                  <a:schemeClr val="dk1"/>
                </a:solidFill>
                <a:latin typeface="Noto Sans"/>
                <a:ea typeface="Noto Sans"/>
                <a:cs typeface="Noto Sans"/>
                <a:sym typeface="Noto Sans"/>
              </a:rPr>
              <a:t> </a:t>
            </a:r>
            <a:r>
              <a:rPr b="1" lang="en" sz="1300">
                <a:solidFill>
                  <a:schemeClr val="dk1"/>
                </a:solidFill>
                <a:latin typeface="Noto Sans"/>
                <a:ea typeface="Noto Sans"/>
                <a:cs typeface="Noto Sans"/>
                <a:sym typeface="Noto Sans"/>
              </a:rPr>
              <a:t> </a:t>
            </a:r>
            <a:r>
              <a:rPr b="1" i="1" lang="en" sz="2000">
                <a:solidFill>
                  <a:schemeClr val="dk1"/>
                </a:solidFill>
                <a:latin typeface="Times New Roman"/>
                <a:ea typeface="Times New Roman"/>
                <a:cs typeface="Times New Roman"/>
                <a:sym typeface="Times New Roman"/>
              </a:rPr>
              <a:t>x</a:t>
            </a:r>
            <a:r>
              <a:rPr b="1" baseline="30000" lang="en" sz="2000">
                <a:solidFill>
                  <a:schemeClr val="dk1"/>
                </a:solidFill>
                <a:latin typeface="Noto Sans"/>
                <a:ea typeface="Noto Sans"/>
                <a:cs typeface="Noto Sans"/>
                <a:sym typeface="Noto Sans"/>
              </a:rPr>
              <a:t>2 </a:t>
            </a:r>
            <a:r>
              <a:rPr b="1" lang="en" sz="2000">
                <a:solidFill>
                  <a:schemeClr val="dk1"/>
                </a:solidFill>
                <a:latin typeface="Noto Sans"/>
                <a:ea typeface="Noto Sans"/>
                <a:cs typeface="Noto Sans"/>
                <a:sym typeface="Noto Sans"/>
              </a:rPr>
              <a:t>+ 3</a:t>
            </a:r>
            <a:r>
              <a:rPr b="1" i="1" lang="en" sz="2000">
                <a:solidFill>
                  <a:schemeClr val="dk1"/>
                </a:solidFill>
                <a:latin typeface="Times New Roman"/>
                <a:ea typeface="Times New Roman"/>
                <a:cs typeface="Times New Roman"/>
                <a:sym typeface="Times New Roman"/>
              </a:rPr>
              <a:t>x </a:t>
            </a:r>
            <a:r>
              <a:rPr b="1" lang="en" sz="2000">
                <a:solidFill>
                  <a:schemeClr val="dk1"/>
                </a:solidFill>
                <a:latin typeface="Noto Sans"/>
                <a:ea typeface="Noto Sans"/>
                <a:cs typeface="Noto Sans"/>
                <a:sym typeface="Noto Sans"/>
              </a:rPr>
              <a:t>+ 8 = 0</a:t>
            </a:r>
            <a:endParaRPr b="1" sz="2000">
              <a:solidFill>
                <a:schemeClr val="dk1"/>
              </a:solidFill>
              <a:latin typeface="Noto Sans"/>
              <a:ea typeface="Noto Sans"/>
              <a:cs typeface="Noto Sans"/>
              <a:sym typeface="Noto Sans"/>
            </a:endParaRPr>
          </a:p>
        </p:txBody>
      </p:sp>
      <p:pic>
        <p:nvPicPr>
          <p:cNvPr descr="An equation stating 𝑃+3 equals plus or minus the square root of 3 squared minus 32" id="331" name="Google Shape;331;p37"/>
          <p:cNvPicPr preferRelativeResize="0"/>
          <p:nvPr/>
        </p:nvPicPr>
        <p:blipFill>
          <a:blip r:embed="rId4">
            <a:alphaModFix/>
          </a:blip>
          <a:stretch>
            <a:fillRect/>
          </a:stretch>
        </p:blipFill>
        <p:spPr>
          <a:xfrm>
            <a:off x="5404095" y="2660467"/>
            <a:ext cx="1815761" cy="416100"/>
          </a:xfrm>
          <a:prstGeom prst="rect">
            <a:avLst/>
          </a:prstGeom>
          <a:noFill/>
          <a:ln>
            <a:noFill/>
          </a:ln>
        </p:spPr>
      </p:pic>
      <p:pic>
        <p:nvPicPr>
          <p:cNvPr descr="An equation stating 𝑃 equals negative 3 plus or minus the square root of 3 squared minus 32" id="332" name="Google Shape;332;p37" title="Screenshot 2025-12-05 155428.png"/>
          <p:cNvPicPr preferRelativeResize="0"/>
          <p:nvPr/>
        </p:nvPicPr>
        <p:blipFill rotWithShape="1">
          <a:blip r:embed="rId5">
            <a:alphaModFix/>
          </a:blip>
          <a:srcRect b="9337" l="0" r="0" t="9328"/>
          <a:stretch/>
        </p:blipFill>
        <p:spPr>
          <a:xfrm>
            <a:off x="5257800" y="3021814"/>
            <a:ext cx="2042601" cy="468087"/>
          </a:xfrm>
          <a:prstGeom prst="rect">
            <a:avLst/>
          </a:prstGeom>
          <a:noFill/>
          <a:ln>
            <a:noFill/>
          </a:ln>
        </p:spPr>
      </p:pic>
      <p:pic>
        <p:nvPicPr>
          <p:cNvPr descr="An equation stating 2x equals negative 3 plus or minus the square root of 3 squared minus 32" id="333" name="Google Shape;333;p37" title="Screenshot_2025-12-05_155907-removebg-preview.png"/>
          <p:cNvPicPr preferRelativeResize="0"/>
          <p:nvPr/>
        </p:nvPicPr>
        <p:blipFill rotWithShape="1">
          <a:blip r:embed="rId6">
            <a:alphaModFix/>
          </a:blip>
          <a:srcRect b="0" l="932" r="932" t="0"/>
          <a:stretch/>
        </p:blipFill>
        <p:spPr>
          <a:xfrm>
            <a:off x="5313502" y="3493008"/>
            <a:ext cx="2042601" cy="468087"/>
          </a:xfrm>
          <a:prstGeom prst="rect">
            <a:avLst/>
          </a:prstGeom>
          <a:noFill/>
          <a:ln>
            <a:noFill/>
          </a:ln>
        </p:spPr>
      </p:pic>
      <p:pic>
        <p:nvPicPr>
          <p:cNvPr descr="An equation for x that reads:&#10;x equals negative 3 plus or minus the square root of 3 squared minus 32, all divided by 2." id="334" name="Google Shape;334;p37" title="Screenshot_2025-12-05_160735-removebg-preview.png"/>
          <p:cNvPicPr preferRelativeResize="0"/>
          <p:nvPr/>
        </p:nvPicPr>
        <p:blipFill>
          <a:blip r:embed="rId7">
            <a:alphaModFix/>
          </a:blip>
          <a:stretch>
            <a:fillRect/>
          </a:stretch>
        </p:blipFill>
        <p:spPr>
          <a:xfrm>
            <a:off x="5253530" y="3769388"/>
            <a:ext cx="2017650" cy="6883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Practice</a:t>
            </a:r>
            <a:endParaRPr/>
          </a:p>
        </p:txBody>
      </p:sp>
      <p:pic>
        <p:nvPicPr>
          <p:cNvPr descr="Map consisting of five rectangles connected by dotted lines conveying the progression of the Lesson. Each rectangle has an icon with text. Adding to the previous three stops, the fourth rectangle is now highlighted in dark green with a yellow icon and text. The icon is a pencil tip and the text reads &quot;Practice.&quot;" id="341" name="Google Shape;341;p38" title="Screenshot 2025-12-04 235334.png"/>
          <p:cNvPicPr preferRelativeResize="0"/>
          <p:nvPr/>
        </p:nvPicPr>
        <p:blipFill rotWithShape="1">
          <a:blip r:embed="rId3">
            <a:alphaModFix/>
          </a:blip>
          <a:srcRect b="2006" l="0" r="0" t="2006"/>
          <a:stretch/>
        </p:blipFill>
        <p:spPr>
          <a:xfrm>
            <a:off x="146304" y="1426464"/>
            <a:ext cx="8839205" cy="3163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5" name="Shape 345"/>
        <p:cNvGrpSpPr/>
        <p:nvPr/>
      </p:nvGrpSpPr>
      <p:grpSpPr>
        <a:xfrm>
          <a:off x="0" y="0"/>
          <a:ext cx="0" cy="0"/>
          <a:chOff x="0" y="0"/>
          <a:chExt cx="0" cy="0"/>
        </a:xfrm>
      </p:grpSpPr>
      <p:sp>
        <p:nvSpPr>
          <p:cNvPr id="346" name="Google Shape;346;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47" name="Google Shape;347;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studying with a laptop and open book, showing focus and independent learning during math practice." id="348" name="Google Shape;348;p39" title="Practice-1.png"/>
          <p:cNvPicPr preferRelativeResize="0"/>
          <p:nvPr/>
        </p:nvPicPr>
        <p:blipFill rotWithShape="1">
          <a:blip r:embed="rId4">
            <a:alphaModFix/>
          </a:blip>
          <a:srcRect b="0" l="0" r="0" t="0"/>
          <a:stretch/>
        </p:blipFill>
        <p:spPr>
          <a:xfrm>
            <a:off x="5577675" y="1152475"/>
            <a:ext cx="3254627" cy="3254625"/>
          </a:xfrm>
          <a:prstGeom prst="rect">
            <a:avLst/>
          </a:prstGeom>
          <a:noFill/>
          <a:ln>
            <a:noFill/>
          </a:ln>
        </p:spPr>
      </p:pic>
      <p:sp>
        <p:nvSpPr>
          <p:cNvPr id="349" name="Google Shape;349;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descr=" Student studying with a laptop and open book, showing focus and independent learning during math practice." id="350" name="Google Shape;350;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.8.4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a:t>
            </a:r>
            <a:r>
              <a:rPr b="0" lang="en" sz="2400">
                <a:latin typeface="Noto Sans"/>
                <a:ea typeface="Noto Sans"/>
                <a:cs typeface="Noto Sans"/>
                <a:sym typeface="Noto Sans"/>
              </a:rPr>
              <a:t> Stop: Lesson Synthesis</a:t>
            </a:r>
            <a:endParaRPr/>
          </a:p>
        </p:txBody>
      </p:sp>
      <p:pic>
        <p:nvPicPr>
          <p:cNvPr descr="Map consisting of five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56" name="Google Shape;356;p40" title="Screenshot 2025-12-04 235638.png"/>
          <p:cNvPicPr preferRelativeResize="0"/>
          <p:nvPr/>
        </p:nvPicPr>
        <p:blipFill rotWithShape="1">
          <a:blip r:embed="rId3">
            <a:alphaModFix/>
          </a:blip>
          <a:srcRect b="2980" l="0" r="0" t="2990"/>
          <a:stretch/>
        </p:blipFill>
        <p:spPr>
          <a:xfrm>
            <a:off x="146304" y="1426464"/>
            <a:ext cx="8839204" cy="3163641"/>
          </a:xfrm>
          <a:prstGeom prst="rect">
            <a:avLst/>
          </a:prstGeom>
          <a:noFill/>
          <a:ln>
            <a:noFill/>
          </a:ln>
        </p:spPr>
      </p:pic>
      <p:sp>
        <p:nvSpPr>
          <p:cNvPr id="357" name="Google Shape;35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63" name="Google Shape;363;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4" name="Google Shape;364;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9.8 Deriving the Quadratic Formula</a:t>
            </a:r>
            <a:endParaRPr/>
          </a:p>
        </p:txBody>
      </p:sp>
      <p:sp>
        <p:nvSpPr>
          <p:cNvPr descr="A child with medium-dark skin and dark curly hair looks upward with a thoughtful expression. Three empty cloud-shaped thought bubbles appear above their head. The child is wearing an orange shirt, and the background is transparent." id="365" name="Google Shape;365;p41"/>
          <p:cNvSpPr txBox="1"/>
          <p:nvPr/>
        </p:nvSpPr>
        <p:spPr>
          <a:xfrm>
            <a:off x="366800" y="881454"/>
            <a:ext cx="8465400" cy="35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Think about what you observed </a:t>
            </a:r>
            <a:r>
              <a:rPr lang="en" sz="1700">
                <a:solidFill>
                  <a:schemeClr val="dk1"/>
                </a:solidFill>
                <a:latin typeface="Noto Sans"/>
                <a:ea typeface="Noto Sans"/>
                <a:cs typeface="Noto Sans"/>
                <a:sym typeface="Noto Sans"/>
              </a:rPr>
              <a:t>about</a:t>
            </a:r>
            <a:r>
              <a:rPr lang="en" sz="1700">
                <a:solidFill>
                  <a:schemeClr val="dk1"/>
                </a:solidFill>
                <a:latin typeface="Noto Sans"/>
                <a:ea typeface="Noto Sans"/>
                <a:cs typeface="Noto Sans"/>
                <a:sym typeface="Noto Sans"/>
              </a:rPr>
              <a:t> the quadratic formula and discuss your answers with the class:</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How has your understanding of the quadratic formula changed from the work in this lesson?</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A classmate who is absent today is not sure where the quadratic formula came from. What would you say to help them understand, in a nutshell, what the formula is all about?</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Char char="●"/>
            </a:pPr>
            <a:r>
              <a:rPr lang="en" sz="1700">
                <a:solidFill>
                  <a:schemeClr val="dk1"/>
                </a:solidFill>
                <a:latin typeface="Noto Sans"/>
                <a:ea typeface="Noto Sans"/>
                <a:cs typeface="Noto Sans"/>
                <a:sym typeface="Noto Sans"/>
              </a:rPr>
              <a:t>If the formula is connected to the steps of completing the square, why not just complete the square when we need to solve equations? Why do you think it is helpful to have a formula, even if it involves quite a few operations?</a:t>
            </a:r>
            <a:endParaRPr sz="1700">
              <a:solidFill>
                <a:schemeClr val="dk1"/>
              </a:solidFill>
              <a:latin typeface="Noto Sans"/>
              <a:ea typeface="Noto Sans"/>
              <a:cs typeface="Noto Sans"/>
              <a:sym typeface="Noto Sans"/>
            </a:endParaRPr>
          </a:p>
          <a:p>
            <a:pPr indent="0" lvl="0" marL="0" rtl="0" algn="l">
              <a:spcBef>
                <a:spcPts val="600"/>
              </a:spcBef>
              <a:spcAft>
                <a:spcPts val="600"/>
              </a:spcAft>
              <a:buNone/>
            </a:pPr>
            <a:r>
              <a:t/>
            </a:r>
            <a:endParaRPr sz="1700">
              <a:solidFill>
                <a:schemeClr val="dk1"/>
              </a:solidFill>
              <a:latin typeface="Noto Sans"/>
              <a:ea typeface="Noto Sans"/>
              <a:cs typeface="Noto Sans"/>
              <a:sym typeface="Noto Sans"/>
            </a:endParaRPr>
          </a:p>
        </p:txBody>
      </p:sp>
      <p:pic>
        <p:nvPicPr>
          <p:cNvPr descr="An equation showing the quadratic formula. It states that 𝑥 equals negative 𝑏 plus or minus the square root of b squared minus 4ac, all divided by 2𝑎" id="366" name="Google Shape;366;p41"/>
          <p:cNvPicPr preferRelativeResize="0"/>
          <p:nvPr/>
        </p:nvPicPr>
        <p:blipFill rotWithShape="1">
          <a:blip r:embed="rId4">
            <a:alphaModFix/>
          </a:blip>
          <a:srcRect b="0" l="0" r="0" t="10233"/>
          <a:stretch/>
        </p:blipFill>
        <p:spPr>
          <a:xfrm>
            <a:off x="6095999" y="137141"/>
            <a:ext cx="2390775" cy="615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72" name="Google Shape;372;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73" name="Google Shape;373;p42" title="Student Self Assessment table"/>
          <p:cNvGraphicFramePr/>
          <p:nvPr/>
        </p:nvGraphicFramePr>
        <p:xfrm>
          <a:off x="403153" y="1541594"/>
          <a:ext cx="3000000" cy="3000000"/>
        </p:xfrm>
        <a:graphic>
          <a:graphicData uri="http://schemas.openxmlformats.org/drawingml/2006/table">
            <a:tbl>
              <a:tblPr>
                <a:noFill/>
                <a:tableStyleId>{2250EE16-EFDD-4525-BD89-9A77CDA2EA14}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the steps and complete some missing steps for deriving the quadratic formula.</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how the quadratic formula is related to the process of completing the square for a quadratic equation </a:t>
                      </a:r>
                      <a:r>
                        <a:rPr i="1" lang="en" sz="1800">
                          <a:solidFill>
                            <a:schemeClr val="dk1"/>
                          </a:solidFill>
                          <a:latin typeface="Times New Roman"/>
                          <a:ea typeface="Times New Roman"/>
                          <a:cs typeface="Times New Roman"/>
                          <a:sym typeface="Times New Roman"/>
                        </a:rPr>
                        <a:t>ax</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b</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c </a:t>
                      </a:r>
                      <a:r>
                        <a:rPr lang="en" sz="1800">
                          <a:solidFill>
                            <a:schemeClr val="dk1"/>
                          </a:solidFill>
                          <a:latin typeface="Noto Sans"/>
                          <a:ea typeface="Noto Sans"/>
                          <a:cs typeface="Noto Sans"/>
                          <a:sym typeface="Noto Sans"/>
                        </a:rPr>
                        <a:t>= 0.</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74" name="Google Shape;374;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5" name="Google Shape;375;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9.8 Deriving the Quadratic Formula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