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D6990FB-2D98-40F9-8847-A2E4105CE2AE}">
  <a:tblStyle styleId="{7D6990FB-2D98-40F9-8847-A2E4105CE2A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hq9zcawfub"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l5siehkc8"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slide" Target="/ppt/slides/slide19.xml"/><Relationship Id="rId4" Type="http://schemas.openxmlformats.org/officeDocument/2006/relationships/hyperlink" Target="https://www.desmos.com/calculator/sgoqcmp7i3"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hieddmqw0x"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gnrwdaqvc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d6zxfddkpj"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extend their work with linear inequalities by applying them to real situations. They write constraints, interpret boundary lines and solution regions, and recognize that while many values satisfy an inequality, not all make sense in context. In Rethinking Landscaping, students generalize from numbers to variables. To emphasize reasoning, graphing is done by hand; technology use will come in later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A2(H) </a:t>
            </a:r>
            <a:r>
              <a:rPr lang="en" u="sng">
                <a:solidFill>
                  <a:schemeClr val="dk1"/>
                </a:solidFill>
                <a:latin typeface="Noto Sans"/>
                <a:ea typeface="Noto Sans"/>
                <a:cs typeface="Noto Sans"/>
                <a:sym typeface="Noto Sans"/>
              </a:rPr>
              <a:t>write linear inequalities in two variables given </a:t>
            </a:r>
            <a:r>
              <a:rPr lang="en">
                <a:solidFill>
                  <a:schemeClr val="dk1"/>
                </a:solidFill>
                <a:latin typeface="Noto Sans"/>
                <a:ea typeface="Noto Sans"/>
                <a:cs typeface="Noto Sans"/>
                <a:sym typeface="Noto Sans"/>
              </a:rPr>
              <a:t>a table of values, </a:t>
            </a:r>
            <a:r>
              <a:rPr lang="en" u="sng">
                <a:solidFill>
                  <a:schemeClr val="dk1"/>
                </a:solidFill>
                <a:latin typeface="Noto Sans"/>
                <a:ea typeface="Noto Sans"/>
                <a:cs typeface="Noto Sans"/>
                <a:sym typeface="Noto Sans"/>
              </a:rPr>
              <a:t>a graph, and a verbal description</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A3(D) graph the solution set of linear inequalities in two variables on the coordinate plane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72595c5e5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72595c5e5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lesson, students will be writing linear inequalities that represent constraints in situations and graphing the solution regions. To prepare for that work, students review writing and graphing an equation that represents a situation.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needed, explain or show additional images of grass sod and flower beds to students who might be unfamiliar with these landscaping terms.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+ 12</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3000</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graph shows that the more sod she purchases, the less flower beds she will be able to purchase.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students to share their equation and graph. Discuss with students: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situation, what does a point on the line mean?" (A combination of square feet of grass sod and square feet of flower beds that the homeowner could have if she spent her entire budget.)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vertical intercept of the graph mean?" (The square feet of flower beds she could have if she installs no grass sod.)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horizontal intercept of the graph tell us?" (The square feet of grass sod she could install if she installs no flower beds.)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72595c5e5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72595c5e5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of this problem. Use the first read to orient students to the situation. Ask students to describe what the situation is about without using numbers (a homeowner is considering alternatives to maintaining her grass lawn and flower beds). Use the second read to identify quantities and relationships. Ask students what can be counted or measured without focusing on the values (cost per square foot of artificial turf and gravel, total budget). After the third read, ask students to brainstorm possible strategies to answer the question "What combinations of turf and gravel meet the homeowner's constraints?" This helps students connect the language in the word problem and the reasoning needed to solve the problem while maintaining the cognitive demand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manageable parts for students who benefit from support with organizational skills in problem solving. Check in with students after the first 2-3 minutes of work time. Invite 1-2 students to share to their strategies for exploring solution sets of inequalities.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graph a related equation, interpret the coordinate pairs of points on the graph and on either side of the graph, and test the pairs of values to see if they make the inequality true. They then use these observations to determine the solution region to the inequality. Students also consider whether all the points in the solution region are necessarily meaningful or feasible in the situation. In doing so, they reason quantitatively and abstractly (TEKS A.1(B)) and practice evaluating the reasonableness of their solutions in context (TEKS A.1(D)).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Graphing technology should not be used in this activity and the other activities in the lesson. Briefly explain to students who are unfamiliar with landscape materials what artificial turf and gravel are (or show additional pictures). Consider arranging students in groups of 2 and giving them quiet time to work on the first set of questions, followed by time to share their thinking before moving on to the rest of the activity.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cost of installing 500 square feet of gravel and 100 square feet of artificial turf is $3000.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+ 15</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3000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solutions are all combinations of square feet of gravel and artificial turf that would cost $3000 to install.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Answers may vary, but here is a sample. If she installs 600 square feet of gravel and 200 square feet of turf, the cost is 3(600) + 15(200), which is 1800 + 3,000 or $4800.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Answers may vary, but here is a sample: 3(200) + 15(100) = 2100. This amount is less than $3000.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+ 15</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≤3000. The solutions represent all possible combinations of square feet of gravel and turf that would cost no more than $3000 to install.</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interpretations of points on either side of the line, clarifying that one meets the budget and the other does not. Emphasize that each region can be interpreted in this way.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Guide students to evaluate the reasonableness of solutions by asking: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Both (100,50) and (50,100) give 150 sq. ft. of material. Does it matter which is chosen? (Same area, but cost, plant needs, and appearance differ.)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All shaded points fit the budget, but are they equally good? (Likely not—options like (0,100), (450,0), or (0,0) are impractical since they don’t provide a balance of materials or meet landscaping goals.)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https://teachers.raiselearning.org/2e/unit-2-linear-inequalities-and-systems/2-12-2-write-an-inequality-to-represent-a-constraint</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900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cost of marble tiles, 15x, plus the cost of the ceramic tiles, 7y, is at most $900.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&lt; 900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Does this inequality allow for the project costing exactly $900? The correct answer is 15x + 7y ≤ 900.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15</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&lt; 900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Should the cost of the tiles be subtracted from each other? The correct answer is 15x + 7y ≤ 900.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22(</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900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Does this inequality distinguish between the different costs of the tiles? The correct answer is 15x + 7y ≤ 900.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She earns $9 per hour at the job as a swimming instructor and $22.50 in the genetics lab. At each job the number of hours multiplied by the hourly wage will give the amount earned at that job.</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Amount earned as a swimming instructor plus the amount earned in the genetics lab is at least $450.</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9</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+ 22.5</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a:t>
            </a:r>
            <a:r>
              <a:rPr lang="en" sz="1350">
                <a:solidFill>
                  <a:schemeClr val="dk1"/>
                </a:solidFill>
              </a:rPr>
              <a:t>≥ 450</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72595c5e5f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72595c5e5f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6 Three Reads: Reading, Listening, Conversing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working memory, provide students with sticky notes or mini whiteboards. Some students may need extra time to explore possible combinations for multiples of 9 and 5. Encourage them to model these combinations by drawing pictures or listing multiples of each number using the whiteboard or sticky notes.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practice writing and graphing inequalities in context, then interpret points in the solution region. They revisit that some mathematical solutions may not fit the situation and now see that only whole-number pairs may be feasible. Watch for students who plot discrete points versus those who shade regions.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(or keep) students in groups of 2. Give students a few minutes of quiet time to work on the first three questions, and then time to discuss their responses before they continue with the last two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by analyzing the different combinations of necklaces and bracelets that can be made and sold, the vendor can prepare each week by making the right amount of each piece of jewelry. This information can also be used to try to ensure that the vendor makes $100 in profit every week.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10 necklaces and 2 bracelets.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is a sample. 0 necklaces and 21 bracelets.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is a sample.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9</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+ 5</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 100, where </a:t>
            </a:r>
            <a:r>
              <a:rPr b="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represents the number of necklaces sold and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represents the number of bracelets.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9</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+ 5</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&gt; 100 where n represents the number of necklaces sold and b represents the number of bracelets.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4"/>
              </a:rPr>
              <a:t>Link to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have trouble graphing the line that delineates the solution region from non-solution region because they are used to solving for the variable y, but here the variables are b and n. Ask these students to decide which variable to solve for based on the graph that has been set up. Ask them to notice which quantity is represented by the vertical axis.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Show one example with discrete points and one with shading. Ask why each works. Emphasize that discrete points are more accurate since fractional items (like 2.75 necklaces) aren’t possible, while shading is quicker but must be understood to represent only whole-number solutions.</a:t>
            </a:r>
            <a:endParaRPr>
              <a:solidFill>
                <a:schemeClr val="dk1"/>
              </a:solidFill>
              <a:latin typeface="Noto Sans"/>
              <a:ea typeface="Noto Sans"/>
              <a:cs typeface="Noto Sans"/>
              <a:sym typeface="Noto Sans"/>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is a sample. </a:t>
            </a:r>
            <a:r>
              <a:rPr lang="en" sz="1300">
                <a:solidFill>
                  <a:schemeClr val="dk1"/>
                </a:solidFill>
                <a:latin typeface="Calibri"/>
                <a:ea typeface="Calibri"/>
                <a:cs typeface="Calibri"/>
                <a:sym typeface="Calibri"/>
              </a:rPr>
              <a:t>x² +</a:t>
            </a:r>
            <a:r>
              <a:rPr lang="en" sz="1300">
                <a:solidFill>
                  <a:schemeClr val="dk1"/>
                </a:solidFill>
                <a:latin typeface="Calibri"/>
                <a:ea typeface="Calibri"/>
                <a:cs typeface="Calibri"/>
                <a:sym typeface="Calibri"/>
              </a:rPr>
              <a:t> y² ≥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is a sample. x² + y² &lt;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first come up with good reasons why this can't be done (with linear inequalities). They may also respond with x &lt; infinity or something similar. Both of these tacks deserve praise, but tell students that this problem really is possible using real numbers. Students may ultimately need the hint that they will need to leave the realm of linear inequalities to answer these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(60, 50)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et’s try again a different way: The weight must be less or equal to 510 pounds. Does this ordered pair meet the weight constraint? The correct answer is (70,20).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(20, 70)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Let’s try again a different way: Notice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weight of the wooden rod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represents the weight of the metal pipe. The total must be less than or equal to 510 pounds. Does this ordered pair meet the weight constraint? The correct answer is (70,20).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(50 60)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The weight must be less than or equal to 510 pounds. Does this ordered pair meet the maximum weight constraint?</a:t>
            </a:r>
            <a:r>
              <a:rPr lang="en" sz="1300">
                <a:solidFill>
                  <a:schemeClr val="dk1"/>
                </a:solidFill>
                <a:latin typeface="Calibri"/>
                <a:ea typeface="Calibri"/>
                <a:cs typeface="Calibri"/>
                <a:sym typeface="Calibri"/>
              </a:rPr>
              <a:t> The correct answer is (70,20).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(70, 60)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weight of 70 wooden rods, 70(4), plus the weight of 20 metal pipes, 20(7), equals 420 pounds, which is less than 510 pounds.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 </a:t>
            </a:r>
            <a:endParaRPr b="1" sz="1300">
              <a:solidFill>
                <a:srgbClr val="1D2125"/>
              </a:solidFill>
              <a:latin typeface="Calibri"/>
              <a:ea typeface="Calibri"/>
              <a:cs typeface="Calibri"/>
              <a:sym typeface="Calibri"/>
            </a:endParaRPr>
          </a:p>
          <a:p>
            <a:pPr indent="0" lvl="0" marL="0" rtl="0" algn="l">
              <a:spcBef>
                <a:spcPts val="1200"/>
              </a:spcBef>
              <a:spcAft>
                <a:spcPts val="0"/>
              </a:spcAft>
              <a:buNone/>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72595c5e5f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72595c5e5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72595c5e5f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72595c5e5f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N/A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 Use this opportunity to show students an example of reading for understanding. Demonstrate pausing after each sentence, and rereading to stress important information.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72595c5e5f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72595c5e5f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an additional opportunity for writing a linear inequality in two variables to represent constraints and for graphing and interpreting the solutions. In previous activities, the solution region of an inequality Ax+By≤C lies below a boundary line and the solution region of an inequality Ax+By≥C lies above a boundary line. In this activity, students encounter an example in which the symbol ≥ does not correspond to a solution region above the boundary line. (In the given situation, pairs of values that generate more revenue for the concert are points below the graph of Ax+By=C.)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(or keep) students in groups of 2. Give students a few minutes of quiet time to work on the first two questions, as they mirror previous activities. Allow time to discuss their responses before they focus on the last two questions.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72595c5e5f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72595c5e5f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25</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− 1,250</a:t>
            </a:r>
            <a:r>
              <a:rPr i="1" lang="en" sz="1300">
                <a:solidFill>
                  <a:schemeClr val="dk1"/>
                </a:solidFill>
                <a:latin typeface="Calibri"/>
                <a:ea typeface="Calibri"/>
                <a:cs typeface="Calibri"/>
                <a:sym typeface="Calibri"/>
              </a:rPr>
              <a:t>c </a:t>
            </a:r>
            <a:r>
              <a:rPr lang="en" sz="1300">
                <a:solidFill>
                  <a:schemeClr val="dk1"/>
                </a:solidFill>
                <a:latin typeface="Calibri"/>
                <a:ea typeface="Calibri"/>
                <a:cs typeface="Calibri"/>
                <a:sym typeface="Calibri"/>
              </a:rPr>
              <a:t>≥ 20,000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(1000,2);(1400,5)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1,300 tickets and 5 concerts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1,600 tickets and 16 concerts.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2,500 tickets and 10 concerts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find it challenging to graph the boundary line (25</a:t>
            </a:r>
            <a:r>
              <a:rPr i="1"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− 1,250</a:t>
            </a:r>
            <a:r>
              <a:rPr i="1" lang="en" sz="1300">
                <a:solidFill>
                  <a:schemeClr val="dk1"/>
                </a:solidFill>
                <a:latin typeface="Calibri"/>
                <a:ea typeface="Calibri"/>
                <a:cs typeface="Calibri"/>
                <a:sym typeface="Calibri"/>
              </a:rPr>
              <a:t>c </a:t>
            </a:r>
            <a:r>
              <a:rPr lang="en" sz="1300">
                <a:solidFill>
                  <a:schemeClr val="dk1"/>
                </a:solidFill>
                <a:latin typeface="Calibri"/>
                <a:ea typeface="Calibri"/>
                <a:cs typeface="Calibri"/>
                <a:sym typeface="Calibri"/>
              </a:rPr>
              <a:t>= 20,000) by identifying the intercepts. The horizontal intercept is fairly easy to find, but the graph intersects the vertical axis at a negative value (and a negative number of concerts does not make sense in this situation). Ask students to find at least one other point (besides the vertical intercept) that is a solution to the equation. Students who rewrite the equation in slope-intercept form and find the slope to be 0.02 may also find it difficult to interpret. Ask them to try writing the slope as a fraction (2/100).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inequality and the graph of the solution region.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the last two questions-on how students knew which combinations of tickets and concerts would enable the band to meet its goal and would raise more money. Highlight responses that involve testing pairs of values to see if they satisfy the inequality or to make comparisons.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not mentioned in students' explanations, point out that even though the inequality has a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symbol, the solution region is below the boundary line, not above it. Stress the importance of not blindly shading a region based on the symbol in the inequality.</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372595c5e5f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372595c5e5f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lang="en" sz="1300">
                <a:solidFill>
                  <a:schemeClr val="dk1"/>
                </a:solidFill>
                <a:latin typeface="Calibri"/>
                <a:ea typeface="Calibri"/>
                <a:cs typeface="Calibri"/>
                <a:sym typeface="Calibri"/>
              </a:rPr>
              <a:t>Graphing technology should not be used in this cool down.</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Points B and C. Sample explanation: When the coordinates of B and C are substituted for the x and y in the equation, they result in a number that is at least 600.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u="sng">
                <a:solidFill>
                  <a:schemeClr val="hlink"/>
                </a:solidFill>
                <a:latin typeface="Calibri"/>
                <a:ea typeface="Calibri"/>
                <a:cs typeface="Calibri"/>
                <a:sym typeface="Calibri"/>
                <a:hlinkClick r:id="rId2"/>
              </a:rPr>
              <a:t>Link to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r>
              <a:rPr lang="en" sz="1300">
                <a:solidFill>
                  <a:schemeClr val="dk1"/>
                </a:solidFill>
                <a:latin typeface="Calibri"/>
                <a:ea typeface="Calibri"/>
                <a:cs typeface="Calibri"/>
                <a:sym typeface="Calibri"/>
              </a:rPr>
              <a:t> Be clear about whether you want to use a solid or dashed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revisit these concepts in upcoming lessons, so there's no need to slow down or add extra work now. Instead, use the results of this cool down to guide your focus in future lessons—pay attention to common gaps and emphasize those areas to help students deepen their understanding over time.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Display the inequalities and graphs from both activities in the lesson. Ask students to compare the solution regions and think about what they tell us about the constraints of the situation they represent.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region represents all pairs of values that meet a money-related constraint in a situation. They cover a part of the plane. They stop at a line.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the graph of a related equation.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tested one or more pairs of values on each side and see if-when substituted for the variables-they make the inequality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doesn't quite make sense to cover 1 square foot of the garden with artificial turf and the rest with gravel. The area of the garden might be a lot greater or a lot less than 801 square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point like (100,100) would be in the solution region, but the vendor might not have that many items to sell.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r>
              <a:rPr lang="en" sz="1300">
                <a:solidFill>
                  <a:schemeClr val="dk1"/>
                </a:solidFill>
                <a:latin typeface="Calibri"/>
                <a:ea typeface="Calibri"/>
                <a:cs typeface="Calibri"/>
                <a:sym typeface="Calibri"/>
              </a:rPr>
              <a:t> Some students may point out that it is possible to reason about the side that contains the solutions by reasoning about each context. In these particular examples, this can be done intuitively and correctly. When the boundary line represents a the cost of two quantities exactly on budget, smaller values of each quantity would lead to costs that are below the budget. When the boundary line represents a profit of $100 from selling two kinds of products, a greater number of each product would mean a greater profit.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however, that it is not always the case that the solution region could be reasoned easily or correctly from the context, so it is always a good idea to verify using another method.</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3.png"/><Relationship Id="rId8"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8.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image" Target="../media/image4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8.png"/><Relationship Id="rId7" Type="http://schemas.openxmlformats.org/officeDocument/2006/relationships/image" Target="../media/image6.png"/><Relationship Id="rId8"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jpg"/><Relationship Id="rId4" Type="http://schemas.openxmlformats.org/officeDocument/2006/relationships/hyperlink" Target="https://www.youtube.com/watch?v=rm4W2hOlEK8" TargetMode="External"/><Relationship Id="rId5" Type="http://schemas.openxmlformats.org/officeDocument/2006/relationships/hyperlink" Target="https://www.youtube.com/watch?v=rm4W2hOlEK8" TargetMode="External"/><Relationship Id="rId6" Type="http://schemas.openxmlformats.org/officeDocument/2006/relationships/image" Target="../media/image3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8.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 Id="rId4" Type="http://schemas.openxmlformats.org/officeDocument/2006/relationships/image" Target="../media/image50.png"/><Relationship Id="rId5"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46.png"/><Relationship Id="rId6"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8.png"/><Relationship Id="rId6" Type="http://schemas.openxmlformats.org/officeDocument/2006/relationships/image" Target="../media/image6.png"/><Relationship Id="rId7"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3.jp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3.jp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10.png"/><Relationship Id="rId6" Type="http://schemas.openxmlformats.org/officeDocument/2006/relationships/image" Target="../media/image23.png"/><Relationship Id="rId7"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jp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23.png"/><Relationship Id="rId6" Type="http://schemas.openxmlformats.org/officeDocument/2006/relationships/image" Target="../media/image33.png"/><Relationship Id="rId7"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3.jpg"/><Relationship Id="rId4" Type="http://schemas.openxmlformats.org/officeDocument/2006/relationships/image" Target="../media/image48.png"/><Relationship Id="rId5"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latin typeface="Roboto Slab"/>
              <a:ea typeface="Roboto Slab"/>
              <a:cs typeface="Roboto Slab"/>
              <a:sym typeface="Roboto Slab"/>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12</a:t>
            </a:r>
            <a:r>
              <a:rPr lang="en" sz="1800">
                <a:solidFill>
                  <a:srgbClr val="424242"/>
                </a:solidFill>
                <a:latin typeface="Calibri"/>
                <a:ea typeface="Calibri"/>
                <a:cs typeface="Calibri"/>
                <a:sym typeface="Calibri"/>
              </a:rPr>
              <a:t> </a:t>
            </a:r>
            <a:r>
              <a:rPr lang="en" sz="1800"/>
              <a:t>Using Linear Inequalities as Constraints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2.12 Using Linear Inequalities as Constraints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{7D6990FB-2D98-40F9-8847-A2E4105CE2AE}</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Interpret points in the coordinate plane </a:t>
            </a:r>
            <a:r>
              <a:rPr lang="en">
                <a:solidFill>
                  <a:srgbClr val="F3F3F3"/>
                </a:solidFill>
              </a:rPr>
              <a:t>and decide if they are solutions to the inequality, given a two-variable inequality that represents a situation.</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Find the solutions to a two-variable inequality</a:t>
            </a:r>
            <a:r>
              <a:rPr lang="en">
                <a:solidFill>
                  <a:srgbClr val="F3F3F3"/>
                </a:solidFill>
              </a:rPr>
              <a:t> by using the graph of a related two-variable equation.</a:t>
            </a:r>
            <a:endParaRPr>
              <a:solidFill>
                <a:srgbClr val="F3F3F3"/>
              </a:solidFill>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Write inequalities </a:t>
            </a:r>
            <a:r>
              <a:rPr lang="en">
                <a:solidFill>
                  <a:srgbClr val="F3F3F3"/>
                </a:solidFill>
              </a:rPr>
              <a:t>to describe the constraints in a situation.</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2.12 Using Linear Inequalities as Constraints</a:t>
            </a:r>
            <a:endParaRPr>
              <a:solidFill>
                <a:srgbClr val="EFEFEF"/>
              </a:solidFill>
            </a:endParaRPr>
          </a:p>
        </p:txBody>
      </p:sp>
      <p:pic>
        <p:nvPicPr>
          <p:cNvPr descr="Group of students giving high fives, showing encouragement, support, and a positive classroom environment." id="70" name="Google Shape;70;p10" title="Goals-7.png"/>
          <p:cNvPicPr preferRelativeResize="0"/>
          <p:nvPr/>
        </p:nvPicPr>
        <p:blipFill rotWithShape="1">
          <a:blip r:embed="rId3">
            <a:alphaModFix/>
          </a:blip>
          <a:srcRect b="0" l="0" r="0" t="0"/>
          <a:stretch/>
        </p:blipFill>
        <p:spPr>
          <a:xfrm>
            <a:off x="4928838" y="659488"/>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Boundary Line</a:t>
            </a:r>
            <a:endParaRPr/>
          </a:p>
          <a:p>
            <a:pPr indent="-330200" lvl="1" marL="914400" rtl="0" algn="l">
              <a:spcBef>
                <a:spcPts val="0"/>
              </a:spcBef>
              <a:spcAft>
                <a:spcPts val="0"/>
              </a:spcAft>
              <a:buSzPts val="1600"/>
              <a:buChar char="○"/>
            </a:pPr>
            <a:r>
              <a:rPr lang="en"/>
              <a:t>A line that separates the coordinate plane into regions.</a:t>
            </a:r>
            <a:endParaRPr/>
          </a:p>
          <a:p>
            <a:pPr indent="-342900" lvl="0" marL="457200" rtl="0" algn="l">
              <a:spcBef>
                <a:spcPts val="1000"/>
              </a:spcBef>
              <a:spcAft>
                <a:spcPts val="0"/>
              </a:spcAft>
              <a:buSzPts val="1800"/>
              <a:buChar char="●"/>
            </a:pPr>
            <a:r>
              <a:rPr lang="en"/>
              <a:t>Linear Inequality</a:t>
            </a:r>
            <a:endParaRPr/>
          </a:p>
          <a:p>
            <a:pPr indent="-330200" lvl="1" marL="914400" rtl="0" algn="l">
              <a:spcBef>
                <a:spcPts val="0"/>
              </a:spcBef>
              <a:spcAft>
                <a:spcPts val="0"/>
              </a:spcAft>
              <a:buSzPts val="1600"/>
              <a:buChar char="○"/>
            </a:pPr>
            <a:r>
              <a:rPr lang="en"/>
              <a:t>A mathematical statement formed by placing two or more numbers or expressions with one variable on either side of the following signs: &lt;, &gt;, ≠, &lt;, &gt;</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2.12 Using Linear Inequalities as Constraints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445316" y="1152150"/>
            <a:ext cx="2923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342900" lvl="0" marL="457200" rtl="0" algn="l">
              <a:spcBef>
                <a:spcPts val="1200"/>
              </a:spcBef>
              <a:spcAft>
                <a:spcPts val="0"/>
              </a:spcAft>
              <a:buSzPts val="1800"/>
              <a:buChar char="●"/>
            </a:pPr>
            <a:r>
              <a:rPr lang="en"/>
              <a:t>Solution to a Linear Equation</a:t>
            </a:r>
            <a:endParaRPr/>
          </a:p>
          <a:p>
            <a:pPr indent="-330200" lvl="1" marL="914400" rtl="0" algn="l">
              <a:spcBef>
                <a:spcPts val="0"/>
              </a:spcBef>
              <a:spcAft>
                <a:spcPts val="0"/>
              </a:spcAft>
              <a:buSzPts val="1600"/>
              <a:buChar char="○"/>
            </a:pPr>
            <a:r>
              <a:rPr lang="en"/>
              <a:t>The value(s) that makes an inequality true when they are substituted for the variable.</a:t>
            </a:r>
            <a:endParaRPr/>
          </a:p>
        </p:txBody>
      </p:sp>
      <p:sp>
        <p:nvSpPr>
          <p:cNvPr id="80" name="Google Shape;80;p11"/>
          <p:cNvSpPr txBox="1"/>
          <p:nvPr>
            <p:ph idx="2" type="body"/>
          </p:nvPr>
        </p:nvSpPr>
        <p:spPr>
          <a:xfrm>
            <a:off x="7420590" y="1152144"/>
            <a:ext cx="1619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4" name="Shape 84"/>
        <p:cNvGrpSpPr/>
        <p:nvPr/>
      </p:nvGrpSpPr>
      <p:grpSpPr>
        <a:xfrm>
          <a:off x="0" y="0"/>
          <a:ext cx="0" cy="0"/>
          <a:chOff x="0" y="0"/>
          <a:chExt cx="0" cy="0"/>
        </a:xfrm>
      </p:grpSpPr>
      <p:sp>
        <p:nvSpPr>
          <p:cNvPr id="85" name="Google Shape;85;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7" name="Google Shape;87;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2" name="Google Shape;92;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3" name="Google Shape;93;p12"/>
          <p:cNvCxnSpPr>
            <a:stCxn id="87" idx="2"/>
            <a:endCxn id="89"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8"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6" name="Google Shape;96;p12"/>
          <p:cNvCxnSpPr>
            <a:stCxn id="85" idx="3"/>
            <a:endCxn id="9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7" name="Google Shape;97;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8" name="Google Shape;98;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9" name="Google Shape;99;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100" name="Google Shape;100;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1" name="Google Shape;101;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2" name="Google Shape;102;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3" name="Google Shape;103;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4" name="Google Shape;104;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5" name="Google Shape;105;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6" name="Google Shape;106;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7" name="Google Shape;107;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8" name="Google Shape;108;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9" name="Google Shape;109;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10" name="Google Shape;110;p12"/>
          <p:cNvCxnSpPr>
            <a:stCxn id="91" idx="3"/>
            <a:endCxn id="9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1" name="Google Shape;111;p12"/>
          <p:cNvCxnSpPr>
            <a:stCxn id="88" idx="3"/>
            <a:endCxn id="9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2" name="Google Shape;112;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3" name="Google Shape;113;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Landscaping </a:t>
            </a:r>
            <a:r>
              <a:rPr lang="en" sz="3000"/>
              <a:t>🌱</a:t>
            </a:r>
            <a:endParaRPr>
              <a:solidFill>
                <a:srgbClr val="005047"/>
              </a:solidFill>
            </a:endParaRPr>
          </a:p>
        </p:txBody>
      </p:sp>
      <p:sp>
        <p:nvSpPr>
          <p:cNvPr id="119" name="Google Shape;119;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 homeowner is making plans to landscape her yard. She plans to hire professionals to install grass sod in some parts of the yard and flower beds in other parts.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Char char="●"/>
            </a:pPr>
            <a:r>
              <a:rPr lang="en"/>
              <a:t>Grass sod installation costs $2 per square foot</a:t>
            </a:r>
            <a:endParaRPr/>
          </a:p>
          <a:p>
            <a:pPr indent="-342900" lvl="0" marL="457200" rtl="0" algn="l">
              <a:lnSpc>
                <a:spcPct val="100000"/>
              </a:lnSpc>
              <a:spcBef>
                <a:spcPts val="0"/>
              </a:spcBef>
              <a:spcAft>
                <a:spcPts val="0"/>
              </a:spcAft>
              <a:buSzPts val="1800"/>
              <a:buChar char="●"/>
            </a:pPr>
            <a:r>
              <a:rPr lang="en"/>
              <a:t>Flower bed installation costs $12 per square foot. </a:t>
            </a:r>
            <a:endParaRPr/>
          </a:p>
          <a:p>
            <a:pPr indent="0" lvl="0" marL="0" rtl="0" algn="l">
              <a:lnSpc>
                <a:spcPct val="100000"/>
              </a:lnSpc>
              <a:spcBef>
                <a:spcPts val="1000"/>
              </a:spcBef>
              <a:spcAft>
                <a:spcPts val="0"/>
              </a:spcAft>
              <a:buNone/>
            </a:pPr>
            <a:r>
              <a:rPr lang="en"/>
              <a:t>Her budget for the project is $3,000.</a:t>
            </a:r>
            <a:endParaRPr/>
          </a:p>
        </p:txBody>
      </p:sp>
      <p:sp>
        <p:nvSpPr>
          <p:cNvPr id="120" name="Google Shape;12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1" name="Google Shape;121;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2.12.1 Sketching a Graph to Represent an Equation</a:t>
            </a:r>
            <a:endParaRPr/>
          </a:p>
        </p:txBody>
      </p:sp>
      <p:pic>
        <p:nvPicPr>
          <p:cNvPr id="122" name="Google Shape;122;p13" title="ChatGPT Image Aug 20, 2025, 12_32_56 PM.png"/>
          <p:cNvPicPr preferRelativeResize="0"/>
          <p:nvPr/>
        </p:nvPicPr>
        <p:blipFill>
          <a:blip r:embed="rId4">
            <a:alphaModFix/>
          </a:blip>
          <a:stretch>
            <a:fillRect/>
          </a:stretch>
        </p:blipFill>
        <p:spPr>
          <a:xfrm>
            <a:off x="4542675" y="1270425"/>
            <a:ext cx="3228826" cy="3228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6" name="Shape 126"/>
        <p:cNvGrpSpPr/>
        <p:nvPr/>
      </p:nvGrpSpPr>
      <p:grpSpPr>
        <a:xfrm>
          <a:off x="0" y="0"/>
          <a:ext cx="0" cy="0"/>
          <a:chOff x="0" y="0"/>
          <a:chExt cx="0" cy="0"/>
        </a:xfrm>
      </p:grpSpPr>
      <p:sp>
        <p:nvSpPr>
          <p:cNvPr id="127" name="Google Shape;127;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Landscaping 🌱</a:t>
            </a:r>
            <a:endParaRPr>
              <a:solidFill>
                <a:srgbClr val="005047"/>
              </a:solidFill>
            </a:endParaRPr>
          </a:p>
        </p:txBody>
      </p:sp>
      <p:sp>
        <p:nvSpPr>
          <p:cNvPr id="128" name="Google Shape;128;p14"/>
          <p:cNvSpPr txBox="1"/>
          <p:nvPr>
            <p:ph idx="1" type="body"/>
          </p:nvPr>
        </p:nvSpPr>
        <p:spPr>
          <a:xfrm>
            <a:off x="311700" y="1152475"/>
            <a:ext cx="4524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a:t>For each question, explain your reasoning.</a:t>
            </a:r>
            <a:endParaRPr/>
          </a:p>
          <a:p>
            <a:pPr indent="-342900" lvl="0" marL="457200" rtl="0" algn="l">
              <a:lnSpc>
                <a:spcPct val="100000"/>
              </a:lnSpc>
              <a:spcBef>
                <a:spcPts val="1000"/>
              </a:spcBef>
              <a:spcAft>
                <a:spcPts val="0"/>
              </a:spcAft>
              <a:buSzPts val="1800"/>
              <a:buAutoNum type="arabicPeriod"/>
            </a:pPr>
            <a:r>
              <a:rPr lang="en"/>
              <a:t>Write an equation that represents the square feet of grass sod, </a:t>
            </a:r>
            <a:r>
              <a:rPr i="1" lang="en">
                <a:latin typeface="Times New Roman"/>
                <a:ea typeface="Times New Roman"/>
                <a:cs typeface="Times New Roman"/>
                <a:sym typeface="Times New Roman"/>
              </a:rPr>
              <a:t>x</a:t>
            </a:r>
            <a:r>
              <a:rPr lang="en"/>
              <a:t>, and the square feet of flower beds, </a:t>
            </a:r>
            <a:r>
              <a:rPr i="1" lang="en">
                <a:latin typeface="Times New Roman"/>
                <a:ea typeface="Times New Roman"/>
                <a:cs typeface="Times New Roman"/>
                <a:sym typeface="Times New Roman"/>
              </a:rPr>
              <a:t>y</a:t>
            </a:r>
            <a:r>
              <a:rPr lang="en"/>
              <a:t>, that she could afford if she used her entire budget.</a:t>
            </a:r>
            <a:endParaRPr/>
          </a:p>
          <a:p>
            <a:pPr indent="-342900" lvl="0" marL="457200" rtl="0" algn="l">
              <a:lnSpc>
                <a:spcPct val="100000"/>
              </a:lnSpc>
              <a:spcBef>
                <a:spcPts val="500"/>
              </a:spcBef>
              <a:spcAft>
                <a:spcPts val="0"/>
              </a:spcAft>
              <a:buSzPts val="1800"/>
              <a:buAutoNum type="arabicPeriod"/>
            </a:pPr>
            <a:r>
              <a:rPr lang="en"/>
              <a:t>Graph your equation from question 1 that represents this scenario.</a:t>
            </a:r>
            <a:endParaRPr/>
          </a:p>
          <a:p>
            <a:pPr indent="-342900" lvl="0" marL="457200" rtl="0" algn="l">
              <a:lnSpc>
                <a:spcPct val="100000"/>
              </a:lnSpc>
              <a:spcBef>
                <a:spcPts val="500"/>
              </a:spcBef>
              <a:spcAft>
                <a:spcPts val="500"/>
              </a:spcAft>
              <a:buSzPts val="1800"/>
              <a:buAutoNum type="arabicPeriod"/>
            </a:pPr>
            <a:r>
              <a:rPr lang="en"/>
              <a:t>Explain your reasoning.</a:t>
            </a:r>
            <a:endParaRPr/>
          </a:p>
        </p:txBody>
      </p:sp>
      <p:sp>
        <p:nvSpPr>
          <p:cNvPr id="129" name="Google Shape;129;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0" name="Google Shape;130;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2.12.1 Sketching a Graph to Represent an Equation</a:t>
            </a:r>
            <a:endParaRPr/>
          </a:p>
        </p:txBody>
      </p:sp>
      <p:pic>
        <p:nvPicPr>
          <p:cNvPr id="131" name="Google Shape;131;p14" title="fccfcb59c9c86aab54efb19476ba951102ee2166.jpg"/>
          <p:cNvPicPr preferRelativeResize="0"/>
          <p:nvPr/>
        </p:nvPicPr>
        <p:blipFill>
          <a:blip r:embed="rId4">
            <a:alphaModFix/>
          </a:blip>
          <a:stretch>
            <a:fillRect/>
          </a:stretch>
        </p:blipFill>
        <p:spPr>
          <a:xfrm>
            <a:off x="4836300" y="1238713"/>
            <a:ext cx="3996000" cy="26660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5" name="Shape 135"/>
        <p:cNvGrpSpPr/>
        <p:nvPr/>
      </p:nvGrpSpPr>
      <p:grpSpPr>
        <a:xfrm>
          <a:off x="0" y="0"/>
          <a:ext cx="0" cy="0"/>
          <a:chOff x="0" y="0"/>
          <a:chExt cx="0" cy="0"/>
        </a:xfrm>
      </p:grpSpPr>
      <p:sp>
        <p:nvSpPr>
          <p:cNvPr id="136" name="Google Shape;136;p1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8" name="Google Shape;138;p1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9" name="Google Shape;139;p15"/>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0" name="Google Shape;140;p1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1" name="Google Shape;141;p15"/>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2" name="Google Shape;142;p1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3" name="Google Shape;143;p1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4" name="Google Shape;144;p15"/>
          <p:cNvCxnSpPr>
            <a:stCxn id="138" idx="2"/>
            <a:endCxn id="14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45" name="Google Shape;145;p15"/>
          <p:cNvCxnSpPr>
            <a:stCxn id="140" idx="3"/>
            <a:endCxn id="139"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6" name="Google Shape;146;p15"/>
          <p:cNvCxnSpPr>
            <a:stCxn id="141" idx="3"/>
            <a:endCxn id="13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47" name="Google Shape;147;p15"/>
          <p:cNvCxnSpPr>
            <a:stCxn id="136" idx="3"/>
            <a:endCxn id="14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48" name="Google Shape;148;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9" name="Google Shape;149;p15"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50" name="Google Shape;150;p1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51" name="Google Shape;151;p15"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52" name="Google Shape;152;p1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3" name="Google Shape;153;p1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4" name="Google Shape;154;p1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5" name="Google Shape;155;p15"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6" name="Google Shape;156;p1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7" name="Google Shape;157;p15"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58" name="Google Shape;158;p15"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9" name="Google Shape;159;p15"/>
          <p:cNvCxnSpPr>
            <a:stCxn id="142" idx="3"/>
            <a:endCxn id="14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60" name="Google Shape;160;p15"/>
          <p:cNvCxnSpPr>
            <a:stCxn id="139" idx="3"/>
            <a:endCxn id="14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61" name="Google Shape;161;p15"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62" name="Google Shape;162;p1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63" name="Google Shape;163;p1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64" name="Google Shape;164;p15"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Landscaping 🌱</a:t>
            </a:r>
            <a:endParaRPr sz="2600">
              <a:solidFill>
                <a:srgbClr val="005047"/>
              </a:solidFill>
            </a:endParaRPr>
          </a:p>
        </p:txBody>
      </p:sp>
      <p:sp>
        <p:nvSpPr>
          <p:cNvPr id="170" name="Google Shape;17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2.12.2 Write an Inequality to Represent a Constraint</a:t>
            </a:r>
            <a:endParaRPr/>
          </a:p>
        </p:txBody>
      </p:sp>
      <p:pic>
        <p:nvPicPr>
          <p:cNvPr id="172" name="Google Shape;172;p1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73" name="Google Shape;173;p1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74" name="Google Shape;174;p16"/>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First read: listen and describe the situation without numbers.</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Second read: list what can be counted or measured.</a:t>
            </a:r>
            <a:endParaRPr sz="1500">
              <a:solidFill>
                <a:schemeClr val="dk1"/>
              </a:solidFill>
              <a:latin typeface="Calibri"/>
              <a:ea typeface="Calibri"/>
              <a:cs typeface="Calibri"/>
              <a:sym typeface="Calibri"/>
            </a:endParaRPr>
          </a:p>
          <a:p>
            <a:pPr indent="-323850" lvl="0" marL="457200" rtl="0" algn="l">
              <a:spcBef>
                <a:spcPts val="50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175" name="Google Shape;175;p16"/>
          <p:cNvSpPr/>
          <p:nvPr/>
        </p:nvSpPr>
        <p:spPr>
          <a:xfrm>
            <a:off x="5034300" y="3238675"/>
            <a:ext cx="3714300" cy="14481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Char char="●"/>
            </a:pPr>
            <a:r>
              <a:rPr lang="en" sz="1500">
                <a:latin typeface="Calibri"/>
                <a:ea typeface="Calibri"/>
                <a:cs typeface="Calibri"/>
                <a:sym typeface="Calibri"/>
              </a:rPr>
              <a:t>Break the problem into smaller steps.</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After a few minutes, check your progress.</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Be ready to share your strategy for finding solutions to inequalities.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176" name="Google Shape;176;p1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Landscaping 🌱</a:t>
            </a:r>
            <a:endParaRPr>
              <a:solidFill>
                <a:srgbClr val="005047"/>
              </a:solidFill>
            </a:endParaRPr>
          </a:p>
        </p:txBody>
      </p:sp>
      <p:sp>
        <p:nvSpPr>
          <p:cNvPr id="182" name="Google Shape;182;p17"/>
          <p:cNvSpPr txBox="1"/>
          <p:nvPr>
            <p:ph idx="1" type="body"/>
          </p:nvPr>
        </p:nvSpPr>
        <p:spPr>
          <a:xfrm>
            <a:off x="311700" y="1060625"/>
            <a:ext cx="8627700" cy="35082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t>The </a:t>
            </a:r>
            <a:r>
              <a:rPr lang="en"/>
              <a:t>homeowner is worried about the work needed to maintain a grass lawn and flower beds, so she is now looking at some low-maintenance materials.</a:t>
            </a:r>
            <a:endParaRPr/>
          </a:p>
          <a:p>
            <a:pPr indent="0" lvl="0" marL="0" rtl="0" algn="l">
              <a:lnSpc>
                <a:spcPct val="90000"/>
              </a:lnSpc>
              <a:spcBef>
                <a:spcPts val="1000"/>
              </a:spcBef>
              <a:spcAft>
                <a:spcPts val="0"/>
              </a:spcAft>
              <a:buNone/>
            </a:pPr>
            <a:r>
              <a:rPr lang="en"/>
              <a:t>She is considering a combination of the </a:t>
            </a:r>
            <a:endParaRPr/>
          </a:p>
          <a:p>
            <a:pPr indent="0" lvl="0" marL="0" rtl="0" algn="l">
              <a:lnSpc>
                <a:spcPct val="90000"/>
              </a:lnSpc>
              <a:spcBef>
                <a:spcPts val="0"/>
              </a:spcBef>
              <a:spcAft>
                <a:spcPts val="0"/>
              </a:spcAft>
              <a:buNone/>
            </a:pPr>
            <a:r>
              <a:rPr lang="en"/>
              <a:t>materials shown to cover the yard. </a:t>
            </a:r>
            <a:endParaRPr/>
          </a:p>
          <a:p>
            <a:pPr indent="0" lvl="0" marL="0" rtl="0" algn="l">
              <a:lnSpc>
                <a:spcPct val="90000"/>
              </a:lnSpc>
              <a:spcBef>
                <a:spcPts val="0"/>
              </a:spcBef>
              <a:spcAft>
                <a:spcPts val="0"/>
              </a:spcAft>
              <a:buNone/>
            </a:pPr>
            <a:r>
              <a:t/>
            </a:r>
            <a:endParaRPr sz="800"/>
          </a:p>
          <a:p>
            <a:pPr indent="0" lvl="0" marL="0" rtl="0" algn="l">
              <a:lnSpc>
                <a:spcPct val="90000"/>
              </a:lnSpc>
              <a:spcBef>
                <a:spcPts val="0"/>
              </a:spcBef>
              <a:spcAft>
                <a:spcPts val="0"/>
              </a:spcAft>
              <a:buNone/>
            </a:pPr>
            <a:r>
              <a:rPr lang="en"/>
              <a:t>Her budget is still $3,000.</a:t>
            </a:r>
            <a:endParaRPr sz="100"/>
          </a:p>
          <a:p>
            <a:pPr indent="-342900" lvl="0" marL="457200" rtl="0" algn="l">
              <a:lnSpc>
                <a:spcPct val="90000"/>
              </a:lnSpc>
              <a:spcBef>
                <a:spcPts val="1000"/>
              </a:spcBef>
              <a:spcAft>
                <a:spcPts val="0"/>
              </a:spcAft>
              <a:buSzPts val="1800"/>
              <a:buChar char="●"/>
            </a:pPr>
            <a:r>
              <a:rPr lang="en"/>
              <a:t>artificial turf: $15 per square foot</a:t>
            </a:r>
            <a:endParaRPr/>
          </a:p>
          <a:p>
            <a:pPr indent="-342900" lvl="0" marL="457200" rtl="0" algn="l">
              <a:lnSpc>
                <a:spcPct val="90000"/>
              </a:lnSpc>
              <a:spcBef>
                <a:spcPts val="0"/>
              </a:spcBef>
              <a:spcAft>
                <a:spcPts val="0"/>
              </a:spcAft>
              <a:buSzPts val="1800"/>
              <a:buChar char="●"/>
            </a:pPr>
            <a:r>
              <a:rPr lang="en"/>
              <a:t>gravel: $3 per square foot</a:t>
            </a:r>
            <a:endParaRPr/>
          </a:p>
          <a:p>
            <a:pPr indent="0" lvl="0" marL="0" rtl="0" algn="l">
              <a:lnSpc>
                <a:spcPct val="90000"/>
              </a:lnSpc>
              <a:spcBef>
                <a:spcPts val="1000"/>
              </a:spcBef>
              <a:spcAft>
                <a:spcPts val="0"/>
              </a:spcAft>
              <a:buNone/>
            </a:pPr>
            <a:r>
              <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1200"/>
              </a:spcAft>
              <a:buNone/>
            </a:pPr>
            <a:r>
              <a:t/>
            </a:r>
            <a:endParaRPr b="1"/>
          </a:p>
        </p:txBody>
      </p:sp>
      <p:sp>
        <p:nvSpPr>
          <p:cNvPr id="183" name="Google Shape;183;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2.12.2 Write an Inequality to Represent a Constraint</a:t>
            </a:r>
            <a:endParaRPr/>
          </a:p>
        </p:txBody>
      </p:sp>
      <p:pic>
        <p:nvPicPr>
          <p:cNvPr id="185" name="Google Shape;185;p17" title="ChatGPT Image Aug 20, 2025, 12_32_56 PM.png"/>
          <p:cNvPicPr preferRelativeResize="0"/>
          <p:nvPr/>
        </p:nvPicPr>
        <p:blipFill>
          <a:blip r:embed="rId4">
            <a:alphaModFix/>
          </a:blip>
          <a:stretch>
            <a:fillRect/>
          </a:stretch>
        </p:blipFill>
        <p:spPr>
          <a:xfrm>
            <a:off x="4966125" y="1807425"/>
            <a:ext cx="2837599" cy="28375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Landscaping 🌱</a:t>
            </a:r>
            <a:endParaRPr sz="3000">
              <a:solidFill>
                <a:srgbClr val="005047"/>
              </a:solidFill>
            </a:endParaRPr>
          </a:p>
        </p:txBody>
      </p:sp>
      <p:sp>
        <p:nvSpPr>
          <p:cNvPr id="191" name="Google Shape;191;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2.12.2 Write an Inequality to Represent a Constraint</a:t>
            </a:r>
            <a:endParaRPr/>
          </a:p>
        </p:txBody>
      </p:sp>
      <p:sp>
        <p:nvSpPr>
          <p:cNvPr id="193" name="Google Shape;193;p18"/>
          <p:cNvSpPr txBox="1"/>
          <p:nvPr>
            <p:ph idx="1" type="body"/>
          </p:nvPr>
        </p:nvSpPr>
        <p:spPr>
          <a:xfrm>
            <a:off x="311700" y="1052850"/>
            <a:ext cx="4995000" cy="3705600"/>
          </a:xfrm>
          <a:prstGeom prst="rect">
            <a:avLst/>
          </a:prstGeom>
        </p:spPr>
        <p:txBody>
          <a:bodyPr anchorCtr="0" anchor="t" bIns="91425" lIns="91425" spcFirstLastPara="1" rIns="91425" wrap="square" tIns="91425">
            <a:noAutofit/>
          </a:bodyPr>
          <a:lstStyle/>
          <a:p>
            <a:pPr indent="-336550" lvl="0" marL="457200" rtl="0" algn="l">
              <a:lnSpc>
                <a:spcPct val="90000"/>
              </a:lnSpc>
              <a:spcBef>
                <a:spcPts val="0"/>
              </a:spcBef>
              <a:spcAft>
                <a:spcPts val="0"/>
              </a:spcAft>
              <a:buSzPts val="1700"/>
              <a:buAutoNum type="arabicPeriod"/>
            </a:pPr>
            <a:r>
              <a:rPr lang="en" sz="1700"/>
              <a:t>W</a:t>
            </a:r>
            <a:r>
              <a:rPr lang="en" sz="1700"/>
              <a:t>hat does the point (500,100) mean?</a:t>
            </a:r>
            <a:endParaRPr sz="1700"/>
          </a:p>
          <a:p>
            <a:pPr indent="-336550" lvl="0" marL="457200" rtl="0" algn="l">
              <a:lnSpc>
                <a:spcPct val="90000"/>
              </a:lnSpc>
              <a:spcBef>
                <a:spcPts val="0"/>
              </a:spcBef>
              <a:spcAft>
                <a:spcPts val="0"/>
              </a:spcAft>
              <a:buSzPts val="1700"/>
              <a:buAutoNum type="arabicPeriod"/>
            </a:pPr>
            <a:r>
              <a:rPr lang="en" sz="1700"/>
              <a:t>Write an equation that the line represents.</a:t>
            </a:r>
            <a:endParaRPr sz="1700"/>
          </a:p>
          <a:p>
            <a:pPr indent="-336550" lvl="0" marL="457200" rtl="0" algn="l">
              <a:lnSpc>
                <a:spcPct val="90000"/>
              </a:lnSpc>
              <a:spcBef>
                <a:spcPts val="0"/>
              </a:spcBef>
              <a:spcAft>
                <a:spcPts val="0"/>
              </a:spcAft>
              <a:buSzPts val="1700"/>
              <a:buAutoNum type="arabicPeriod"/>
            </a:pPr>
            <a:r>
              <a:rPr lang="en" sz="1700"/>
              <a:t>What do the solutions to the equation mean?</a:t>
            </a:r>
            <a:endParaRPr sz="1700"/>
          </a:p>
          <a:p>
            <a:pPr indent="0" lvl="0" marL="0" rtl="0" algn="l">
              <a:lnSpc>
                <a:spcPct val="90000"/>
              </a:lnSpc>
              <a:spcBef>
                <a:spcPts val="1000"/>
              </a:spcBef>
              <a:spcAft>
                <a:spcPts val="0"/>
              </a:spcAft>
              <a:buNone/>
            </a:pPr>
            <a:r>
              <a:rPr lang="en" sz="1700"/>
              <a:t>For each question, decide if the combination meets the homeowner's constraints and explain your reasoning.</a:t>
            </a:r>
            <a:endParaRPr sz="1700"/>
          </a:p>
          <a:p>
            <a:pPr indent="-336550" lvl="0" marL="457200" rtl="0" algn="l">
              <a:lnSpc>
                <a:spcPct val="90000"/>
              </a:lnSpc>
              <a:spcBef>
                <a:spcPts val="1000"/>
              </a:spcBef>
              <a:spcAft>
                <a:spcPts val="0"/>
              </a:spcAft>
              <a:buSzPts val="1700"/>
              <a:buAutoNum type="arabicPeriod"/>
            </a:pPr>
            <a:r>
              <a:rPr lang="en" sz="1700"/>
              <a:t>The point (600,200) is located to the right and above the line. </a:t>
            </a:r>
            <a:endParaRPr sz="1700"/>
          </a:p>
          <a:p>
            <a:pPr indent="-336550" lvl="0" marL="457200" rtl="0" algn="l">
              <a:lnSpc>
                <a:spcPct val="90000"/>
              </a:lnSpc>
              <a:spcBef>
                <a:spcPts val="0"/>
              </a:spcBef>
              <a:spcAft>
                <a:spcPts val="0"/>
              </a:spcAft>
              <a:buSzPts val="1700"/>
              <a:buAutoNum type="arabicPeriod"/>
            </a:pPr>
            <a:r>
              <a:rPr lang="en" sz="1700"/>
              <a:t>The point (200,100) is located to the left and below the line. </a:t>
            </a:r>
            <a:endParaRPr sz="1700"/>
          </a:p>
          <a:p>
            <a:pPr indent="-336550" lvl="0" marL="457200" rtl="0" algn="l">
              <a:lnSpc>
                <a:spcPct val="90000"/>
              </a:lnSpc>
              <a:spcBef>
                <a:spcPts val="0"/>
              </a:spcBef>
              <a:spcAft>
                <a:spcPts val="0"/>
              </a:spcAft>
              <a:buSzPts val="1700"/>
              <a:buAutoNum type="arabicPeriod"/>
            </a:pPr>
            <a:r>
              <a:rPr lang="en" sz="1700"/>
              <a:t>Write an inequality that represents the constraints in this situation. Explain what the solutions mean and show the solution region on the graph.</a:t>
            </a:r>
            <a:endParaRPr b="1" sz="1700"/>
          </a:p>
        </p:txBody>
      </p:sp>
      <p:pic>
        <p:nvPicPr>
          <p:cNvPr id="194" name="Google Shape;194;p18"/>
          <p:cNvPicPr preferRelativeResize="0"/>
          <p:nvPr/>
        </p:nvPicPr>
        <p:blipFill>
          <a:blip r:embed="rId4">
            <a:alphaModFix/>
          </a:blip>
          <a:stretch>
            <a:fillRect/>
          </a:stretch>
        </p:blipFill>
        <p:spPr>
          <a:xfrm>
            <a:off x="5441625" y="1210823"/>
            <a:ext cx="2923800" cy="2721850"/>
          </a:xfrm>
          <a:prstGeom prst="rect">
            <a:avLst/>
          </a:prstGeom>
          <a:noFill/>
          <a:ln>
            <a:noFill/>
          </a:ln>
        </p:spPr>
      </p:pic>
      <p:sp>
        <p:nvSpPr>
          <p:cNvPr id="195" name="Google Shape;195;p18"/>
          <p:cNvSpPr/>
          <p:nvPr/>
        </p:nvSpPr>
        <p:spPr>
          <a:xfrm>
            <a:off x="5471950" y="4004425"/>
            <a:ext cx="3116700" cy="6465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The graph represents constraints</a:t>
            </a:r>
            <a:endParaRPr>
              <a:latin typeface="Calibri"/>
              <a:ea typeface="Calibri"/>
              <a:cs typeface="Calibri"/>
              <a:sym typeface="Calibri"/>
            </a:endParaRPr>
          </a:p>
          <a:p>
            <a:pPr indent="0" lvl="0" marL="0" rtl="0" algn="ctr">
              <a:spcBef>
                <a:spcPts val="0"/>
              </a:spcBef>
              <a:spcAft>
                <a:spcPts val="0"/>
              </a:spcAft>
              <a:buNone/>
            </a:pPr>
            <a:r>
              <a:rPr lang="en">
                <a:latin typeface="Calibri"/>
                <a:ea typeface="Calibri"/>
                <a:cs typeface="Calibri"/>
                <a:sym typeface="Calibri"/>
              </a:rPr>
              <a:t>for maintaining the landscape.</a:t>
            </a: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9" name="Shape 199"/>
        <p:cNvGrpSpPr/>
        <p:nvPr/>
      </p:nvGrpSpPr>
      <p:grpSpPr>
        <a:xfrm>
          <a:off x="0" y="0"/>
          <a:ext cx="0" cy="0"/>
          <a:chOff x="0" y="0"/>
          <a:chExt cx="0" cy="0"/>
        </a:xfrm>
      </p:grpSpPr>
      <p:sp>
        <p:nvSpPr>
          <p:cNvPr id="200" name="Google Shape;20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1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Write an Inequality to Represent a Constraint</a:t>
            </a:r>
            <a:endParaRPr b="1"/>
          </a:p>
        </p:txBody>
      </p:sp>
      <p:pic>
        <p:nvPicPr>
          <p:cNvPr id="202" name="Google Shape;202;p19" title="rm4W2hOlEK8-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8" name="Google Shape;208;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builder is using a mix of different tiles to remodel a kitchen. The marble tiles cost, </a:t>
            </a:r>
            <a:r>
              <a:rPr i="1" lang="en">
                <a:latin typeface="Times New Roman"/>
                <a:ea typeface="Times New Roman"/>
                <a:cs typeface="Times New Roman"/>
                <a:sym typeface="Times New Roman"/>
              </a:rPr>
              <a:t>x</a:t>
            </a:r>
            <a:r>
              <a:rPr lang="en"/>
              <a:t>, $15 per square and the ceramic tiles, </a:t>
            </a:r>
            <a:r>
              <a:rPr i="1" lang="en">
                <a:latin typeface="Times New Roman"/>
                <a:ea typeface="Times New Roman"/>
                <a:cs typeface="Times New Roman"/>
                <a:sym typeface="Times New Roman"/>
              </a:rPr>
              <a:t>y</a:t>
            </a:r>
            <a:r>
              <a:rPr lang="en"/>
              <a:t>, cost $7 per square. The total amount allowed for tiles is at most $900. Which inequality represents this situation?</a:t>
            </a:r>
            <a:endParaRPr/>
          </a:p>
          <a:p>
            <a:pPr indent="0" lvl="0" marL="0" rtl="0" algn="l">
              <a:lnSpc>
                <a:spcPct val="100000"/>
              </a:lnSpc>
              <a:spcBef>
                <a:spcPts val="1200"/>
              </a:spcBef>
              <a:spcAft>
                <a:spcPts val="0"/>
              </a:spcAft>
              <a:buNone/>
            </a:pPr>
            <a:r>
              <a:t/>
            </a:r>
            <a:endParaRPr sz="100"/>
          </a:p>
          <a:p>
            <a:pPr indent="-342900" lvl="0" marL="914400" rtl="0" algn="l">
              <a:lnSpc>
                <a:spcPct val="100000"/>
              </a:lnSpc>
              <a:spcBef>
                <a:spcPts val="1200"/>
              </a:spcBef>
              <a:spcAft>
                <a:spcPts val="0"/>
              </a:spcAft>
              <a:buClr>
                <a:srgbClr val="424242"/>
              </a:buClr>
              <a:buSzPts val="1800"/>
              <a:buFont typeface="Calibri"/>
              <a:buAutoNum type="alphaLcPeriod"/>
            </a:pPr>
            <a:r>
              <a:rPr lang="en"/>
              <a:t>15</a:t>
            </a:r>
            <a:r>
              <a:rPr i="1" lang="en">
                <a:latin typeface="Times New Roman"/>
                <a:ea typeface="Times New Roman"/>
                <a:cs typeface="Times New Roman"/>
                <a:sym typeface="Times New Roman"/>
              </a:rPr>
              <a:t>x</a:t>
            </a:r>
            <a:r>
              <a:rPr lang="en"/>
              <a:t> + 7</a:t>
            </a:r>
            <a:r>
              <a:rPr i="1" lang="en">
                <a:latin typeface="Times New Roman"/>
                <a:ea typeface="Times New Roman"/>
                <a:cs typeface="Times New Roman"/>
                <a:sym typeface="Times New Roman"/>
              </a:rPr>
              <a:t>y</a:t>
            </a:r>
            <a:r>
              <a:rPr lang="en"/>
              <a:t> ≤ 900</a:t>
            </a:r>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15</a:t>
            </a:r>
            <a:r>
              <a:rPr i="1" lang="en">
                <a:latin typeface="Times New Roman"/>
                <a:ea typeface="Times New Roman"/>
                <a:cs typeface="Times New Roman"/>
                <a:sym typeface="Times New Roman"/>
              </a:rPr>
              <a:t>x</a:t>
            </a:r>
            <a:r>
              <a:rPr lang="en"/>
              <a:t> + 7</a:t>
            </a:r>
            <a:r>
              <a:rPr i="1" lang="en">
                <a:latin typeface="Times New Roman"/>
                <a:ea typeface="Times New Roman"/>
                <a:cs typeface="Times New Roman"/>
                <a:sym typeface="Times New Roman"/>
              </a:rPr>
              <a:t>y</a:t>
            </a:r>
            <a:r>
              <a:rPr lang="en"/>
              <a:t> &lt; 900</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15</a:t>
            </a:r>
            <a:r>
              <a:rPr lang="en">
                <a:latin typeface="Times New Roman"/>
                <a:ea typeface="Times New Roman"/>
                <a:cs typeface="Times New Roman"/>
                <a:sym typeface="Times New Roman"/>
              </a:rPr>
              <a:t>x</a:t>
            </a:r>
            <a:r>
              <a:rPr lang="en"/>
              <a:t> – 7</a:t>
            </a:r>
            <a:r>
              <a:rPr i="1" lang="en">
                <a:latin typeface="Times New Roman"/>
                <a:ea typeface="Times New Roman"/>
                <a:cs typeface="Times New Roman"/>
                <a:sym typeface="Times New Roman"/>
              </a:rPr>
              <a:t>y</a:t>
            </a:r>
            <a:r>
              <a:rPr lang="en"/>
              <a:t> &lt; 900</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22(</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y</a:t>
            </a:r>
            <a:r>
              <a:rPr lang="en"/>
              <a:t>) ≤ 900</a:t>
            </a:r>
            <a:endParaRPr sz="1800">
              <a:solidFill>
                <a:srgbClr val="424242"/>
              </a:solidFill>
            </a:endParaRPr>
          </a:p>
        </p:txBody>
      </p:sp>
      <p:sp>
        <p:nvSpPr>
          <p:cNvPr id="209" name="Google Shape;20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0" name="Google Shape;210;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2.12.2 Write an Inequality to Represent a Constraint</a:t>
            </a:r>
            <a:endParaRPr/>
          </a:p>
        </p:txBody>
      </p:sp>
      <p:pic>
        <p:nvPicPr>
          <p:cNvPr id="211" name="Google Shape;211;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2" name="Google Shape;212;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13" name="Google Shape;213;p20" title="ChatGPT Image Aug 20, 2025, 10_08_15 AM.png"/>
          <p:cNvPicPr preferRelativeResize="0"/>
          <p:nvPr/>
        </p:nvPicPr>
        <p:blipFill>
          <a:blip r:embed="rId5">
            <a:alphaModFix/>
          </a:blip>
          <a:stretch>
            <a:fillRect/>
          </a:stretch>
        </p:blipFill>
        <p:spPr>
          <a:xfrm>
            <a:off x="4051198" y="2134525"/>
            <a:ext cx="2163128" cy="21631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7" name="Shape 217"/>
        <p:cNvGrpSpPr/>
        <p:nvPr/>
      </p:nvGrpSpPr>
      <p:grpSpPr>
        <a:xfrm>
          <a:off x="0" y="0"/>
          <a:ext cx="0" cy="0"/>
          <a:chOff x="0" y="0"/>
          <a:chExt cx="0" cy="0"/>
        </a:xfrm>
      </p:grpSpPr>
      <p:sp>
        <p:nvSpPr>
          <p:cNvPr id="218" name="Google Shape;21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9" name="Google Shape;219;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Elena needs to earn at least $450 a week during her summer break to pay for college. She works two jobs. One as a swimming instructor that pays $9 an hour and the other as an intern in a genetics lab for $22.50 per hour. How many hours does Elena need to work at each job to earn at least $450 per week?</a:t>
            </a:r>
            <a:endParaRPr/>
          </a:p>
          <a:p>
            <a:pPr indent="0" lvl="0" marL="457200" rtl="0" algn="l">
              <a:spcBef>
                <a:spcPts val="1200"/>
              </a:spcBef>
              <a:spcAft>
                <a:spcPts val="0"/>
              </a:spcAft>
              <a:buNone/>
            </a:pPr>
            <a:r>
              <a:rPr lang="en"/>
              <a:t>Let 𝑥 be the number of hours she </a:t>
            </a:r>
            <a:endParaRPr/>
          </a:p>
          <a:p>
            <a:pPr indent="0" lvl="0" marL="457200" rtl="0" algn="l">
              <a:spcBef>
                <a:spcPts val="0"/>
              </a:spcBef>
              <a:spcAft>
                <a:spcPts val="0"/>
              </a:spcAft>
              <a:buNone/>
            </a:pPr>
            <a:r>
              <a:rPr lang="en"/>
              <a:t>works teaching swimming and let 𝑦 </a:t>
            </a:r>
            <a:endParaRPr/>
          </a:p>
          <a:p>
            <a:pPr indent="0" lvl="0" marL="457200" rtl="0" algn="l">
              <a:spcBef>
                <a:spcPts val="0"/>
              </a:spcBef>
              <a:spcAft>
                <a:spcPts val="0"/>
              </a:spcAft>
              <a:buNone/>
            </a:pPr>
            <a:r>
              <a:rPr lang="en"/>
              <a:t>be the number of hours she works </a:t>
            </a:r>
            <a:endParaRPr/>
          </a:p>
          <a:p>
            <a:pPr indent="0" lvl="0" marL="457200" rtl="0" algn="l">
              <a:spcBef>
                <a:spcPts val="0"/>
              </a:spcBef>
              <a:spcAft>
                <a:spcPts val="0"/>
              </a:spcAft>
              <a:buNone/>
            </a:pPr>
            <a:r>
              <a:rPr lang="en"/>
              <a:t>as an intern. Write an inequality </a:t>
            </a:r>
            <a:endParaRPr/>
          </a:p>
          <a:p>
            <a:pPr indent="0" lvl="0" marL="457200" rtl="0" algn="l">
              <a:spcBef>
                <a:spcPts val="0"/>
              </a:spcBef>
              <a:spcAft>
                <a:spcPts val="0"/>
              </a:spcAft>
              <a:buNone/>
            </a:pPr>
            <a:r>
              <a:rPr lang="en"/>
              <a:t>that would model this situation.</a:t>
            </a:r>
            <a:endParaRPr/>
          </a:p>
        </p:txBody>
      </p:sp>
      <p:sp>
        <p:nvSpPr>
          <p:cNvPr id="220" name="Google Shape;22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2.12.2 Write an Inequality to Represent a Constraint</a:t>
            </a:r>
            <a:r>
              <a:rPr lang="en" sz="1000"/>
              <a:t> - Additional Resources</a:t>
            </a:r>
            <a:endParaRPr/>
          </a:p>
        </p:txBody>
      </p:sp>
      <p:pic>
        <p:nvPicPr>
          <p:cNvPr id="222" name="Google Shape;222;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23" name="Google Shape;223;p21" title="ChatGPT Image Aug 20, 2025, 12_41_06 PM.png"/>
          <p:cNvPicPr preferRelativeResize="0"/>
          <p:nvPr/>
        </p:nvPicPr>
        <p:blipFill>
          <a:blip r:embed="rId4">
            <a:alphaModFix/>
          </a:blip>
          <a:stretch>
            <a:fillRect/>
          </a:stretch>
        </p:blipFill>
        <p:spPr>
          <a:xfrm>
            <a:off x="4965913" y="2311675"/>
            <a:ext cx="3127123" cy="20847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7" name="Shape 227"/>
        <p:cNvGrpSpPr/>
        <p:nvPr/>
      </p:nvGrpSpPr>
      <p:grpSpPr>
        <a:xfrm>
          <a:off x="0" y="0"/>
          <a:ext cx="0" cy="0"/>
          <a:chOff x="0" y="0"/>
          <a:chExt cx="0" cy="0"/>
        </a:xfrm>
      </p:grpSpPr>
      <p:sp>
        <p:nvSpPr>
          <p:cNvPr id="228" name="Google Shape;228;p2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30" name="Google Shape;230;p2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3" name="Google Shape;233;p2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4" name="Google Shape;234;p2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6" name="Google Shape;236;p22"/>
          <p:cNvCxnSpPr>
            <a:stCxn id="230" idx="2"/>
            <a:endCxn id="23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37" name="Google Shape;237;p22"/>
          <p:cNvCxnSpPr>
            <a:stCxn id="232" idx="3"/>
            <a:endCxn id="23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38" name="Google Shape;238;p22"/>
          <p:cNvCxnSpPr>
            <a:stCxn id="233" idx="3"/>
            <a:endCxn id="22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39" name="Google Shape;239;p22"/>
          <p:cNvCxnSpPr>
            <a:stCxn id="228" idx="3"/>
            <a:endCxn id="23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0" name="Google Shape;24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1" name="Google Shape;241;p22"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2" name="Google Shape;242;p2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3" name="Google Shape;243;p2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4" name="Google Shape;244;p2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5" name="Google Shape;245;p22"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46" name="Google Shape;246;p2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7" name="Google Shape;247;p22"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48" name="Google Shape;248;p22"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49" name="Google Shape;249;p22"/>
          <p:cNvCxnSpPr>
            <a:stCxn id="234" idx="3"/>
            <a:endCxn id="23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0" name="Google Shape;250;p22"/>
          <p:cNvCxnSpPr>
            <a:stCxn id="231" idx="3"/>
            <a:endCxn id="233"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1" name="Google Shape;251;p22"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2" name="Google Shape;252;p2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3" name="Google Shape;253;p2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54" name="Google Shape;254;p2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5" name="Google Shape;255;p22"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56" name="Google Shape;256;p22"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Jewelry Booth 💎</a:t>
            </a:r>
            <a:endParaRPr sz="2600">
              <a:solidFill>
                <a:srgbClr val="005047"/>
              </a:solidFill>
            </a:endParaRPr>
          </a:p>
        </p:txBody>
      </p:sp>
      <p:sp>
        <p:nvSpPr>
          <p:cNvPr id="262" name="Google Shape;26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2.12.3 Graphing Solutions and Interpreting Points</a:t>
            </a:r>
            <a:endParaRPr/>
          </a:p>
        </p:txBody>
      </p:sp>
      <p:pic>
        <p:nvPicPr>
          <p:cNvPr id="264" name="Google Shape;264;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65" name="Google Shape;265;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66" name="Google Shape;266;p23"/>
          <p:cNvSpPr/>
          <p:nvPr/>
        </p:nvSpPr>
        <p:spPr>
          <a:xfrm>
            <a:off x="4779300" y="1160325"/>
            <a:ext cx="3907500" cy="1836900"/>
          </a:xfrm>
          <a:prstGeom prst="wedgeRoundRectCallout">
            <a:avLst>
              <a:gd fmla="val -59471" name="adj1"/>
              <a:gd fmla="val -18796"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Use sticky notes or a mini whiteboard to keep track of your work.</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Take your time to find combinations of 9 and 5.</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Try drawing pictures or listing the multiples to help you see the patterns.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sp>
        <p:nvSpPr>
          <p:cNvPr id="267" name="Google Shape;267;p2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a:t>
            </a:r>
            <a:r>
              <a:rPr i="1" lang="en"/>
              <a:t> </a:t>
            </a:r>
            <a:endParaRPr i="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24"/>
          <p:cNvSpPr txBox="1"/>
          <p:nvPr/>
        </p:nvSpPr>
        <p:spPr>
          <a:xfrm>
            <a:off x="404375" y="3953983"/>
            <a:ext cx="7153500" cy="615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Graph the linear inequality  </a:t>
            </a:r>
            <a:r>
              <a:rPr i="1" lang="en" sz="1800">
                <a:solidFill>
                  <a:srgbClr val="424242"/>
                </a:solidFill>
                <a:latin typeface="Times New Roman"/>
                <a:ea typeface="Times New Roman"/>
                <a:cs typeface="Times New Roman"/>
                <a:sym typeface="Times New Roman"/>
              </a:rPr>
              <a:t>y</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&gt; </a:t>
            </a:r>
            <a:r>
              <a:rPr lang="en" sz="1800">
                <a:solidFill>
                  <a:srgbClr val="424242"/>
                </a:solidFill>
                <a:latin typeface="Calibri"/>
                <a:ea typeface="Calibri"/>
                <a:cs typeface="Calibri"/>
                <a:sym typeface="Calibri"/>
              </a:rPr>
              <a:t>⁵⁄₂</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− 4 using graph paper </a:t>
            </a:r>
            <a:endParaRPr sz="1800">
              <a:solidFill>
                <a:srgbClr val="424242"/>
              </a:solidFill>
              <a:latin typeface="Calibri"/>
              <a:ea typeface="Calibri"/>
              <a:cs typeface="Calibri"/>
              <a:sym typeface="Calibri"/>
            </a:endParaRPr>
          </a:p>
          <a:p>
            <a:pPr indent="457200" lvl="0" marL="0" rtl="0" algn="l">
              <a:spcBef>
                <a:spcPts val="0"/>
              </a:spcBef>
              <a:spcAft>
                <a:spcPts val="0"/>
              </a:spcAft>
              <a:buNone/>
            </a:pPr>
            <a:r>
              <a:rPr lang="en" sz="1800">
                <a:solidFill>
                  <a:srgbClr val="424242"/>
                </a:solidFill>
                <a:latin typeface="Calibri"/>
                <a:ea typeface="Calibri"/>
                <a:cs typeface="Calibri"/>
                <a:sym typeface="Calibri"/>
              </a:rPr>
              <a:t>or graphing technology.</a:t>
            </a:r>
            <a:endParaRPr sz="1800">
              <a:solidFill>
                <a:srgbClr val="424242"/>
              </a:solidFill>
              <a:latin typeface="Calibri"/>
              <a:ea typeface="Calibri"/>
              <a:cs typeface="Calibri"/>
              <a:sym typeface="Calibri"/>
            </a:endParaRPr>
          </a:p>
          <a:p>
            <a:pPr indent="0" lvl="0" marL="0" rtl="0" algn="l">
              <a:spcBef>
                <a:spcPts val="1200"/>
              </a:spcBef>
              <a:spcAft>
                <a:spcPts val="0"/>
              </a:spcAft>
              <a:buNone/>
            </a:pPr>
            <a:r>
              <a:t/>
            </a:r>
            <a:endParaRPr sz="1800">
              <a:solidFill>
                <a:srgbClr val="424242"/>
              </a:solidFill>
              <a:latin typeface="Calibri"/>
              <a:ea typeface="Calibri"/>
              <a:cs typeface="Calibri"/>
              <a:sym typeface="Calibri"/>
            </a:endParaRPr>
          </a:p>
        </p:txBody>
      </p:sp>
      <p:sp>
        <p:nvSpPr>
          <p:cNvPr id="273" name="Google Shape;273;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Jewelry Booth 💎</a:t>
            </a:r>
            <a:endParaRPr>
              <a:solidFill>
                <a:srgbClr val="005047"/>
              </a:solidFill>
            </a:endParaRPr>
          </a:p>
        </p:txBody>
      </p:sp>
      <p:sp>
        <p:nvSpPr>
          <p:cNvPr id="274" name="Google Shape;274;p24"/>
          <p:cNvSpPr txBox="1"/>
          <p:nvPr>
            <p:ph idx="1" type="body"/>
          </p:nvPr>
        </p:nvSpPr>
        <p:spPr>
          <a:xfrm>
            <a:off x="311700" y="1152475"/>
            <a:ext cx="8464200" cy="111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vendor at the Saturday Market makes $9 profit on each necklace she sells and $5 profit on each bracelet. Find a combination of necklaces and bracelets that she could sell to make the profit listed in each question.</a:t>
            </a:r>
            <a:endParaRPr/>
          </a:p>
          <a:p>
            <a:pPr indent="0" lvl="0" marL="457200" rtl="0" algn="l">
              <a:lnSpc>
                <a:spcPct val="100000"/>
              </a:lnSpc>
              <a:spcBef>
                <a:spcPts val="1200"/>
              </a:spcBef>
              <a:spcAft>
                <a:spcPts val="1200"/>
              </a:spcAft>
              <a:buNone/>
            </a:pPr>
            <a:r>
              <a:t/>
            </a:r>
            <a:endParaRPr/>
          </a:p>
        </p:txBody>
      </p:sp>
      <p:sp>
        <p:nvSpPr>
          <p:cNvPr id="275" name="Google Shape;27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2.12.3 Graphing Solutions and Interpreting Pointsy</a:t>
            </a:r>
            <a:endParaRPr/>
          </a:p>
        </p:txBody>
      </p:sp>
      <p:sp>
        <p:nvSpPr>
          <p:cNvPr id="277" name="Google Shape;277;p24"/>
          <p:cNvSpPr txBox="1"/>
          <p:nvPr/>
        </p:nvSpPr>
        <p:spPr>
          <a:xfrm>
            <a:off x="451675" y="2143050"/>
            <a:ext cx="5923800" cy="1830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Exactly $100 profit.</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More than $100 profit.</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Use the combination of necklaces (</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and bracelets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she could sell to:</a:t>
            </a:r>
            <a:endParaRPr sz="1800">
              <a:solidFill>
                <a:srgbClr val="424242"/>
              </a:solidFill>
              <a:latin typeface="Calibri"/>
              <a:ea typeface="Calibri"/>
              <a:cs typeface="Calibri"/>
              <a:sym typeface="Calibri"/>
            </a:endParaRPr>
          </a:p>
          <a:p>
            <a:pPr indent="-330200" lvl="1" marL="914400" rtl="0" algn="l">
              <a:spcBef>
                <a:spcPts val="0"/>
              </a:spcBef>
              <a:spcAft>
                <a:spcPts val="0"/>
              </a:spcAft>
              <a:buClr>
                <a:srgbClr val="424242"/>
              </a:buClr>
              <a:buSzPts val="1600"/>
              <a:buFont typeface="Calibri"/>
              <a:buAutoNum type="alphaLcPeriod"/>
            </a:pPr>
            <a:r>
              <a:rPr lang="en" sz="1800">
                <a:solidFill>
                  <a:srgbClr val="424242"/>
                </a:solidFill>
                <a:latin typeface="Calibri"/>
                <a:ea typeface="Calibri"/>
                <a:cs typeface="Calibri"/>
                <a:sym typeface="Calibri"/>
              </a:rPr>
              <a:t>Write an equation to make exactly $100 profit.</a:t>
            </a:r>
            <a:endParaRPr sz="1800">
              <a:solidFill>
                <a:srgbClr val="424242"/>
              </a:solidFill>
              <a:latin typeface="Calibri"/>
              <a:ea typeface="Calibri"/>
              <a:cs typeface="Calibri"/>
              <a:sym typeface="Calibri"/>
            </a:endParaRPr>
          </a:p>
          <a:p>
            <a:pPr indent="-330200" lvl="1" marL="914400" rtl="0" algn="l">
              <a:spcBef>
                <a:spcPts val="0"/>
              </a:spcBef>
              <a:spcAft>
                <a:spcPts val="0"/>
              </a:spcAft>
              <a:buClr>
                <a:srgbClr val="424242"/>
              </a:buClr>
              <a:buSzPts val="1600"/>
              <a:buFont typeface="Calibri"/>
              <a:buAutoNum type="alphaLcPeriod"/>
            </a:pPr>
            <a:r>
              <a:rPr lang="en" sz="1800">
                <a:solidFill>
                  <a:srgbClr val="424242"/>
                </a:solidFill>
                <a:latin typeface="Calibri"/>
                <a:ea typeface="Calibri"/>
                <a:cs typeface="Calibri"/>
                <a:sym typeface="Calibri"/>
              </a:rPr>
              <a:t>Write an inequality to  make more than $100 profit.</a:t>
            </a:r>
            <a:endParaRPr sz="1800">
              <a:solidFill>
                <a:srgbClr val="424242"/>
              </a:solidFill>
              <a:latin typeface="Calibri"/>
              <a:ea typeface="Calibri"/>
              <a:cs typeface="Calibri"/>
              <a:sym typeface="Calibri"/>
            </a:endParaRPr>
          </a:p>
        </p:txBody>
      </p:sp>
      <p:pic>
        <p:nvPicPr>
          <p:cNvPr id="278" name="Google Shape;278;p24" title="ChatGPT Image Aug 20, 2025, 01_24_38 PM.png"/>
          <p:cNvPicPr preferRelativeResize="0"/>
          <p:nvPr/>
        </p:nvPicPr>
        <p:blipFill>
          <a:blip r:embed="rId4">
            <a:alphaModFix/>
          </a:blip>
          <a:stretch>
            <a:fillRect/>
          </a:stretch>
        </p:blipFill>
        <p:spPr>
          <a:xfrm>
            <a:off x="6539786" y="1524620"/>
            <a:ext cx="2448950" cy="2448950"/>
          </a:xfrm>
          <a:prstGeom prst="rect">
            <a:avLst/>
          </a:prstGeom>
          <a:noFill/>
          <a:ln>
            <a:noFill/>
          </a:ln>
        </p:spPr>
      </p:pic>
      <p:sp>
        <p:nvSpPr>
          <p:cNvPr id="279" name="Google Shape;279;p24">
            <a:hlinkClick action="ppaction://hlinksldjump" r:id="rId5"/>
          </p:cNvPr>
          <p:cNvSpPr/>
          <p:nvPr/>
        </p:nvSpPr>
        <p:spPr>
          <a:xfrm>
            <a:off x="6919300" y="39168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3" name="Shape 283"/>
        <p:cNvGrpSpPr/>
        <p:nvPr/>
      </p:nvGrpSpPr>
      <p:grpSpPr>
        <a:xfrm>
          <a:off x="0" y="0"/>
          <a:ext cx="0" cy="0"/>
          <a:chOff x="0" y="0"/>
          <a:chExt cx="0" cy="0"/>
        </a:xfrm>
      </p:grpSpPr>
      <p:sp>
        <p:nvSpPr>
          <p:cNvPr id="284" name="Google Shape;284;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85" name="Google Shape;285;p25"/>
          <p:cNvSpPr txBox="1"/>
          <p:nvPr>
            <p:ph idx="1" type="body"/>
          </p:nvPr>
        </p:nvSpPr>
        <p:spPr>
          <a:xfrm>
            <a:off x="311700" y="1188720"/>
            <a:ext cx="381900" cy="45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1.</a:t>
            </a:r>
            <a:endParaRPr/>
          </a:p>
        </p:txBody>
      </p:sp>
      <p:sp>
        <p:nvSpPr>
          <p:cNvPr id="286" name="Google Shape;286;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7" name="Google Shape;287;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2.12.3 Graphing Solutions and Interpreting Points</a:t>
            </a:r>
            <a:endParaRPr/>
          </a:p>
        </p:txBody>
      </p:sp>
      <p:pic>
        <p:nvPicPr>
          <p:cNvPr id="288" name="Google Shape;288;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89" name="Google Shape;289;p25" title="ChatGPT Image Aug 20, 2025, 01_13_19 PM.png"/>
          <p:cNvPicPr preferRelativeResize="0"/>
          <p:nvPr/>
        </p:nvPicPr>
        <p:blipFill rotWithShape="1">
          <a:blip r:embed="rId5">
            <a:alphaModFix/>
          </a:blip>
          <a:srcRect b="0" l="0" r="0" t="0"/>
          <a:stretch/>
        </p:blipFill>
        <p:spPr>
          <a:xfrm>
            <a:off x="5056800" y="1188720"/>
            <a:ext cx="3380449" cy="3380449"/>
          </a:xfrm>
          <a:prstGeom prst="rect">
            <a:avLst/>
          </a:prstGeom>
          <a:noFill/>
          <a:ln>
            <a:noFill/>
          </a:ln>
        </p:spPr>
      </p:pic>
      <p:sp>
        <p:nvSpPr>
          <p:cNvPr id="290" name="Google Shape;290;p25"/>
          <p:cNvSpPr txBox="1"/>
          <p:nvPr>
            <p:ph idx="1" type="body"/>
          </p:nvPr>
        </p:nvSpPr>
        <p:spPr>
          <a:xfrm>
            <a:off x="4581992" y="1191367"/>
            <a:ext cx="381900" cy="45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2.</a:t>
            </a:r>
            <a:endParaRPr/>
          </a:p>
        </p:txBody>
      </p:sp>
      <p:pic>
        <p:nvPicPr>
          <p:cNvPr id="291" name="Google Shape;291;p25" title="ChatGPT Image Aug 20, 2025, 01_17_44 PM.png"/>
          <p:cNvPicPr preferRelativeResize="0"/>
          <p:nvPr/>
        </p:nvPicPr>
        <p:blipFill>
          <a:blip r:embed="rId6">
            <a:alphaModFix/>
          </a:blip>
          <a:stretch>
            <a:fillRect/>
          </a:stretch>
        </p:blipFill>
        <p:spPr>
          <a:xfrm>
            <a:off x="846000" y="1188720"/>
            <a:ext cx="3383281" cy="338328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5" name="Shape 295"/>
        <p:cNvGrpSpPr/>
        <p:nvPr/>
      </p:nvGrpSpPr>
      <p:grpSpPr>
        <a:xfrm>
          <a:off x="0" y="0"/>
          <a:ext cx="0" cy="0"/>
          <a:chOff x="0" y="0"/>
          <a:chExt cx="0" cy="0"/>
        </a:xfrm>
      </p:grpSpPr>
      <p:sp>
        <p:nvSpPr>
          <p:cNvPr id="296" name="Google Shape;296;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7" name="Google Shape;297;p26"/>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An artist is designing a sculpture to be displayed hanging in the lobby of a museum. She is using </a:t>
            </a:r>
            <a:r>
              <a:rPr i="1" lang="en" sz="1700">
                <a:latin typeface="Times New Roman"/>
                <a:ea typeface="Times New Roman"/>
                <a:cs typeface="Times New Roman"/>
                <a:sym typeface="Times New Roman"/>
              </a:rPr>
              <a:t>x</a:t>
            </a:r>
            <a:r>
              <a:rPr lang="en" sz="1700"/>
              <a:t> wooden rods and </a:t>
            </a:r>
            <a:r>
              <a:rPr i="1" lang="en" sz="1700">
                <a:latin typeface="Times New Roman"/>
                <a:ea typeface="Times New Roman"/>
                <a:cs typeface="Times New Roman"/>
                <a:sym typeface="Times New Roman"/>
              </a:rPr>
              <a:t>y</a:t>
            </a:r>
            <a:r>
              <a:rPr lang="en" sz="1700"/>
              <a:t> metal pipes.</a:t>
            </a:r>
            <a:endParaRPr sz="1700"/>
          </a:p>
          <a:p>
            <a:pPr indent="-336550" lvl="0" marL="457200" rtl="0" algn="l">
              <a:lnSpc>
                <a:spcPct val="100000"/>
              </a:lnSpc>
              <a:spcBef>
                <a:spcPts val="1200"/>
              </a:spcBef>
              <a:spcAft>
                <a:spcPts val="0"/>
              </a:spcAft>
              <a:buSzPts val="1700"/>
              <a:buChar char="●"/>
            </a:pPr>
            <a:r>
              <a:rPr lang="en" sz="1700"/>
              <a:t>Each wooden rod, </a:t>
            </a:r>
            <a:r>
              <a:rPr i="1" lang="en" sz="1700">
                <a:latin typeface="Times New Roman"/>
                <a:ea typeface="Times New Roman"/>
                <a:cs typeface="Times New Roman"/>
                <a:sym typeface="Times New Roman"/>
              </a:rPr>
              <a:t>x</a:t>
            </a:r>
            <a:r>
              <a:rPr lang="en" sz="1700"/>
              <a:t>, weighs 4 pounds.</a:t>
            </a:r>
            <a:endParaRPr sz="1700"/>
          </a:p>
          <a:p>
            <a:pPr indent="-336550" lvl="0" marL="457200" rtl="0" algn="l">
              <a:lnSpc>
                <a:spcPct val="100000"/>
              </a:lnSpc>
              <a:spcBef>
                <a:spcPts val="0"/>
              </a:spcBef>
              <a:spcAft>
                <a:spcPts val="0"/>
              </a:spcAft>
              <a:buSzPts val="1700"/>
              <a:buChar char="●"/>
            </a:pPr>
            <a:r>
              <a:rPr lang="en" sz="1700"/>
              <a:t>Each metal pipe, </a:t>
            </a:r>
            <a:r>
              <a:rPr i="1" lang="en" sz="1700">
                <a:latin typeface="Times New Roman"/>
                <a:ea typeface="Times New Roman"/>
                <a:cs typeface="Times New Roman"/>
                <a:sym typeface="Times New Roman"/>
              </a:rPr>
              <a:t>y</a:t>
            </a:r>
            <a:r>
              <a:rPr lang="en" sz="1700"/>
              <a:t>, weighs 7 pounds.</a:t>
            </a:r>
            <a:endParaRPr sz="1700"/>
          </a:p>
          <a:p>
            <a:pPr indent="-336550" lvl="0" marL="457200" rtl="0" algn="l">
              <a:lnSpc>
                <a:spcPct val="100000"/>
              </a:lnSpc>
              <a:spcBef>
                <a:spcPts val="0"/>
              </a:spcBef>
              <a:spcAft>
                <a:spcPts val="0"/>
              </a:spcAft>
              <a:buSzPts val="1700"/>
              <a:buChar char="●"/>
            </a:pPr>
            <a:r>
              <a:rPr lang="en" sz="1700"/>
              <a:t>The total weight of these materials cannot</a:t>
            </a:r>
            <a:endParaRPr sz="1700"/>
          </a:p>
          <a:p>
            <a:pPr indent="0" lvl="0" marL="457200" rtl="0" algn="l">
              <a:lnSpc>
                <a:spcPct val="100000"/>
              </a:lnSpc>
              <a:spcBef>
                <a:spcPts val="0"/>
              </a:spcBef>
              <a:spcAft>
                <a:spcPts val="0"/>
              </a:spcAft>
              <a:buNone/>
            </a:pPr>
            <a:r>
              <a:rPr lang="en" sz="1700"/>
              <a:t> be more than 510 pounds.</a:t>
            </a:r>
            <a:endParaRPr sz="1700"/>
          </a:p>
          <a:p>
            <a:pPr indent="0" lvl="0" marL="457200" rtl="0" algn="l">
              <a:lnSpc>
                <a:spcPct val="100000"/>
              </a:lnSpc>
              <a:spcBef>
                <a:spcPts val="0"/>
              </a:spcBef>
              <a:spcAft>
                <a:spcPts val="0"/>
              </a:spcAft>
              <a:buNone/>
            </a:pPr>
            <a:r>
              <a:t/>
            </a:r>
            <a:endParaRPr sz="900"/>
          </a:p>
          <a:p>
            <a:pPr indent="-336550" lvl="0" marL="914400" rtl="0" algn="l">
              <a:lnSpc>
                <a:spcPct val="100000"/>
              </a:lnSpc>
              <a:spcBef>
                <a:spcPts val="0"/>
              </a:spcBef>
              <a:spcAft>
                <a:spcPts val="0"/>
              </a:spcAft>
              <a:buSzPts val="1700"/>
              <a:buFont typeface="Noto Sans"/>
              <a:buAutoNum type="alphaLcPeriod"/>
            </a:pPr>
            <a:r>
              <a:rPr lang="en" sz="1700"/>
              <a:t>(60, 50)</a:t>
            </a:r>
            <a:endParaRPr baseline="30000" sz="1700">
              <a:latin typeface="Noto Sans"/>
              <a:ea typeface="Noto Sans"/>
              <a:cs typeface="Noto Sans"/>
              <a:sym typeface="Noto Sans"/>
            </a:endParaRPr>
          </a:p>
          <a:p>
            <a:pPr indent="-336550" lvl="0" marL="914400" rtl="0" algn="l">
              <a:lnSpc>
                <a:spcPct val="100000"/>
              </a:lnSpc>
              <a:spcBef>
                <a:spcPts val="1000"/>
              </a:spcBef>
              <a:spcAft>
                <a:spcPts val="0"/>
              </a:spcAft>
              <a:buSzPts val="1700"/>
              <a:buFont typeface="Noto Sans"/>
              <a:buAutoNum type="alphaLcPeriod"/>
            </a:pPr>
            <a:r>
              <a:rPr lang="en" sz="1700"/>
              <a:t>(20, 70)</a:t>
            </a:r>
            <a:endParaRPr sz="1700">
              <a:latin typeface="Noto Sans"/>
              <a:ea typeface="Noto Sans"/>
              <a:cs typeface="Noto Sans"/>
              <a:sym typeface="Noto Sans"/>
            </a:endParaRPr>
          </a:p>
          <a:p>
            <a:pPr indent="-336550" lvl="0" marL="914400" rtl="0" algn="l">
              <a:lnSpc>
                <a:spcPct val="100000"/>
              </a:lnSpc>
              <a:spcBef>
                <a:spcPts val="1000"/>
              </a:spcBef>
              <a:spcAft>
                <a:spcPts val="0"/>
              </a:spcAft>
              <a:buSzPts val="1700"/>
              <a:buFont typeface="Noto Sans"/>
              <a:buAutoNum type="alphaLcPeriod"/>
            </a:pPr>
            <a:r>
              <a:rPr lang="en" sz="1700"/>
              <a:t>(50 60)</a:t>
            </a:r>
            <a:endParaRPr sz="1700">
              <a:latin typeface="Noto Sans"/>
              <a:ea typeface="Noto Sans"/>
              <a:cs typeface="Noto Sans"/>
              <a:sym typeface="Noto Sans"/>
            </a:endParaRPr>
          </a:p>
          <a:p>
            <a:pPr indent="-336550" lvl="0" marL="914400" rtl="0" algn="l">
              <a:lnSpc>
                <a:spcPct val="100000"/>
              </a:lnSpc>
              <a:spcBef>
                <a:spcPts val="1000"/>
              </a:spcBef>
              <a:spcAft>
                <a:spcPts val="1000"/>
              </a:spcAft>
              <a:buSzPts val="1700"/>
              <a:buFont typeface="Noto Sans"/>
              <a:buAutoNum type="alphaLcPeriod"/>
            </a:pPr>
            <a:r>
              <a:rPr lang="en" sz="1700"/>
              <a:t>(70, 60)</a:t>
            </a:r>
            <a:endParaRPr sz="1700">
              <a:latin typeface="Noto Sans"/>
              <a:ea typeface="Noto Sans"/>
              <a:cs typeface="Noto Sans"/>
              <a:sym typeface="Noto Sans"/>
            </a:endParaRPr>
          </a:p>
        </p:txBody>
      </p:sp>
      <p:sp>
        <p:nvSpPr>
          <p:cNvPr id="298" name="Google Shape;298;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2.12.3 Graphing Solutions and Interpreting Points</a:t>
            </a:r>
            <a:endParaRPr/>
          </a:p>
        </p:txBody>
      </p:sp>
      <p:pic>
        <p:nvPicPr>
          <p:cNvPr id="300" name="Google Shape;300;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1" name="Google Shape;301;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02" name="Google Shape;302;p26" title="ChatGPT Image Aug 20, 2025, 10_16_15 AM.png"/>
          <p:cNvPicPr preferRelativeResize="0"/>
          <p:nvPr/>
        </p:nvPicPr>
        <p:blipFill>
          <a:blip r:embed="rId5">
            <a:alphaModFix/>
          </a:blip>
          <a:stretch>
            <a:fillRect/>
          </a:stretch>
        </p:blipFill>
        <p:spPr>
          <a:xfrm>
            <a:off x="5124825" y="1760435"/>
            <a:ext cx="2290450" cy="22904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6" name="Shape 306"/>
        <p:cNvGrpSpPr/>
        <p:nvPr/>
      </p:nvGrpSpPr>
      <p:grpSpPr>
        <a:xfrm>
          <a:off x="0" y="0"/>
          <a:ext cx="0" cy="0"/>
          <a:chOff x="0" y="0"/>
          <a:chExt cx="0" cy="0"/>
        </a:xfrm>
      </p:grpSpPr>
      <p:sp>
        <p:nvSpPr>
          <p:cNvPr id="307" name="Google Shape;307;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sp>
        <p:nvSpPr>
          <p:cNvPr id="308" name="Google Shape;308;p27"/>
          <p:cNvSpPr txBox="1"/>
          <p:nvPr>
            <p:ph idx="1" type="body"/>
          </p:nvPr>
        </p:nvSpPr>
        <p:spPr>
          <a:xfrm>
            <a:off x="311700" y="1152475"/>
            <a:ext cx="34059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a:solidFill>
                  <a:srgbClr val="1D2125"/>
                </a:solidFill>
              </a:rPr>
              <a:t>Graph the linear inequality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None/>
            </a:pPr>
            <a:r>
              <a:rPr lang="en">
                <a:solidFill>
                  <a:srgbClr val="1D2125"/>
                </a:solidFill>
              </a:rPr>
              <a:t>Use the graphing tool, graph paper, or technology outside the course. </a:t>
            </a:r>
            <a:endParaRPr>
              <a:solidFill>
                <a:srgbClr val="1D2125"/>
              </a:solidFill>
            </a:endParaRPr>
          </a:p>
          <a:p>
            <a:pPr indent="-342900" lvl="0" marL="457200" rtl="0" algn="l">
              <a:lnSpc>
                <a:spcPct val="105000"/>
              </a:lnSpc>
              <a:spcBef>
                <a:spcPts val="300"/>
              </a:spcBef>
              <a:spcAft>
                <a:spcPts val="0"/>
              </a:spcAft>
              <a:buClr>
                <a:srgbClr val="1D2125"/>
              </a:buClr>
              <a:buSzPts val="1800"/>
              <a:buChar char="●"/>
            </a:pPr>
            <a:r>
              <a:rPr lang="en">
                <a:solidFill>
                  <a:srgbClr val="1D2125"/>
                </a:solidFill>
              </a:rPr>
              <a:t>All points in the shaded region represent the solutions to                . .</a:t>
            </a:r>
            <a:endParaRPr>
              <a:solidFill>
                <a:srgbClr val="1D2125"/>
              </a:solidFill>
            </a:endParaRPr>
          </a:p>
        </p:txBody>
      </p:sp>
      <p:pic>
        <p:nvPicPr>
          <p:cNvPr id="309" name="Google Shape;309;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0" name="Google Shape;310;p2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2.12.3 Graphing Solutions and Interpreting Points - Additional Resources</a:t>
            </a:r>
            <a:endParaRPr/>
          </a:p>
        </p:txBody>
      </p:sp>
      <p:sp>
        <p:nvSpPr>
          <p:cNvPr id="311" name="Google Shape;311;p27"/>
          <p:cNvSpPr txBox="1"/>
          <p:nvPr>
            <p:ph idx="2" type="body"/>
          </p:nvPr>
        </p:nvSpPr>
        <p:spPr>
          <a:xfrm>
            <a:off x="4228125" y="1152475"/>
            <a:ext cx="4604100" cy="34164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Step</a:t>
            </a:r>
            <a:r>
              <a:rPr lang="en"/>
              <a:t> </a:t>
            </a:r>
            <a:r>
              <a:rPr b="1" lang="en"/>
              <a:t>1</a:t>
            </a:r>
            <a:r>
              <a:rPr lang="en"/>
              <a:t> - Identify and graph the boundary line. </a:t>
            </a:r>
            <a:endParaRPr/>
          </a:p>
          <a:p>
            <a:pPr indent="0" lvl="0" marL="0" rtl="0" algn="l">
              <a:spcBef>
                <a:spcPts val="1200"/>
              </a:spcBef>
              <a:spcAft>
                <a:spcPts val="0"/>
              </a:spcAft>
              <a:buNone/>
            </a:pPr>
            <a:r>
              <a:rPr lang="en"/>
              <a:t>If the inequality is ≤ or ≥ boundary line is solid. If the inequality is &lt; or &gt;, the boundary line is dashed. Replace the inequality sign with an equal sign to find the boundary line.</a:t>
            </a:r>
            <a:endParaRPr/>
          </a:p>
          <a:p>
            <a:pPr indent="0" lvl="0" marL="0" rtl="0" algn="l">
              <a:spcBef>
                <a:spcPts val="1200"/>
              </a:spcBef>
              <a:spcAft>
                <a:spcPts val="0"/>
              </a:spcAft>
              <a:buNone/>
            </a:pPr>
            <a:r>
              <a:rPr b="1" lang="en"/>
              <a:t>Step 2 -</a:t>
            </a:r>
            <a:r>
              <a:rPr lang="en"/>
              <a:t> Test a point that is not on the boundary line. Is it a solution of the inequality?</a:t>
            </a:r>
            <a:endParaRPr/>
          </a:p>
          <a:p>
            <a:pPr indent="0" lvl="0" marL="0" rtl="0" algn="l">
              <a:spcBef>
                <a:spcPts val="1200"/>
              </a:spcBef>
              <a:spcAft>
                <a:spcPts val="1200"/>
              </a:spcAft>
              <a:buNone/>
            </a:pPr>
            <a:r>
              <a:rPr b="1" lang="en"/>
              <a:t>Step</a:t>
            </a:r>
            <a:r>
              <a:rPr lang="en"/>
              <a:t> </a:t>
            </a:r>
            <a:r>
              <a:rPr b="1" lang="en"/>
              <a:t>3</a:t>
            </a:r>
            <a:r>
              <a:rPr lang="en"/>
              <a:t> - Shade in one side of the boundary line. </a:t>
            </a:r>
            <a:endParaRPr/>
          </a:p>
        </p:txBody>
      </p:sp>
      <p:sp>
        <p:nvSpPr>
          <p:cNvPr id="312" name="Google Shape;31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313" name="Google Shape;313;p27"/>
          <p:cNvPicPr preferRelativeResize="0"/>
          <p:nvPr/>
        </p:nvPicPr>
        <p:blipFill>
          <a:blip r:embed="rId4">
            <a:alphaModFix/>
          </a:blip>
          <a:stretch>
            <a:fillRect/>
          </a:stretch>
        </p:blipFill>
        <p:spPr>
          <a:xfrm>
            <a:off x="452651" y="1508826"/>
            <a:ext cx="1316444" cy="615600"/>
          </a:xfrm>
          <a:prstGeom prst="rect">
            <a:avLst/>
          </a:prstGeom>
          <a:noFill/>
          <a:ln>
            <a:noFill/>
          </a:ln>
        </p:spPr>
      </p:pic>
      <p:pic>
        <p:nvPicPr>
          <p:cNvPr id="314" name="Google Shape;314;p27"/>
          <p:cNvPicPr preferRelativeResize="0"/>
          <p:nvPr/>
        </p:nvPicPr>
        <p:blipFill>
          <a:blip r:embed="rId4">
            <a:alphaModFix/>
          </a:blip>
          <a:stretch>
            <a:fillRect/>
          </a:stretch>
        </p:blipFill>
        <p:spPr>
          <a:xfrm>
            <a:off x="1998319" y="3642738"/>
            <a:ext cx="874250" cy="40882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8" name="Shape 318"/>
        <p:cNvGrpSpPr/>
        <p:nvPr/>
      </p:nvGrpSpPr>
      <p:grpSpPr>
        <a:xfrm>
          <a:off x="0" y="0"/>
          <a:ext cx="0" cy="0"/>
          <a:chOff x="0" y="0"/>
          <a:chExt cx="0" cy="0"/>
        </a:xfrm>
      </p:grpSpPr>
      <p:sp>
        <p:nvSpPr>
          <p:cNvPr id="319" name="Google Shape;319;p2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1" name="Google Shape;321;p2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2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7" name="Google Shape;327;p28"/>
          <p:cNvCxnSpPr>
            <a:stCxn id="321" idx="2"/>
            <a:endCxn id="32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8" name="Google Shape;328;p28"/>
          <p:cNvCxnSpPr>
            <a:stCxn id="323" idx="3"/>
            <a:endCxn id="32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9" name="Google Shape;329;p28"/>
          <p:cNvCxnSpPr>
            <a:stCxn id="324" idx="3"/>
            <a:endCxn id="31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30" name="Google Shape;330;p28"/>
          <p:cNvCxnSpPr>
            <a:stCxn id="319" idx="3"/>
            <a:endCxn id="32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31" name="Google Shape;33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2" name="Google Shape;332;p2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3" name="Google Shape;333;p2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4" name="Google Shape;334;p2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5" name="Google Shape;335;p2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6" name="Google Shape;336;p2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7" name="Google Shape;337;p2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8" name="Google Shape;338;p2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9" name="Google Shape;339;p2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40" name="Google Shape;340;p28"/>
          <p:cNvCxnSpPr>
            <a:stCxn id="325" idx="3"/>
            <a:endCxn id="32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41" name="Google Shape;341;p28"/>
          <p:cNvCxnSpPr>
            <a:stCxn id="322" idx="3"/>
            <a:endCxn id="32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42" name="Google Shape;342;p2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3" name="Google Shape;343;p2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4" name="Google Shape;344;p2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5" name="Google Shape;345;p28"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6" name="Google Shape;346;p28"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7" name="Google Shape;347;p28"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51" name="Shape 351"/>
        <p:cNvGrpSpPr/>
        <p:nvPr/>
      </p:nvGrpSpPr>
      <p:grpSpPr>
        <a:xfrm>
          <a:off x="0" y="0"/>
          <a:ext cx="0" cy="0"/>
          <a:chOff x="0" y="0"/>
          <a:chExt cx="0" cy="0"/>
        </a:xfrm>
      </p:grpSpPr>
      <p:sp>
        <p:nvSpPr>
          <p:cNvPr id="352" name="Google Shape;352;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Band Concert 🪗</a:t>
            </a:r>
            <a:endParaRPr sz="2600">
              <a:solidFill>
                <a:srgbClr val="005047"/>
              </a:solidFill>
            </a:endParaRPr>
          </a:p>
        </p:txBody>
      </p:sp>
      <p:sp>
        <p:nvSpPr>
          <p:cNvPr id="353" name="Google Shape;353;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4" name="Google Shape;354;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2.12.4 Reasoning Points Along Boundary Line</a:t>
            </a:r>
            <a:endParaRPr/>
          </a:p>
        </p:txBody>
      </p:sp>
      <p:pic>
        <p:nvPicPr>
          <p:cNvPr id="355" name="Google Shape;355;p29"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56" name="Google Shape;356;p29"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57" name="Google Shape;357;p29"/>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Pause after each sentence.</a:t>
            </a:r>
            <a:endParaRPr sz="1500">
              <a:latin typeface="Calibri"/>
              <a:ea typeface="Calibri"/>
              <a:cs typeface="Calibri"/>
              <a:sym typeface="Calibri"/>
            </a:endParaRPr>
          </a:p>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Reread important parts.</a:t>
            </a:r>
            <a:endParaRPr sz="1500">
              <a:latin typeface="Calibri"/>
              <a:ea typeface="Calibri"/>
              <a:cs typeface="Calibri"/>
              <a:sym typeface="Calibri"/>
            </a:endParaRPr>
          </a:p>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Highlight key details.</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sp>
        <p:nvSpPr>
          <p:cNvPr id="358" name="Google Shape;358;p2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 </a:t>
            </a:r>
            <a:endParaRPr i="1"/>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Band Concert 🪗</a:t>
            </a:r>
            <a:endParaRPr>
              <a:solidFill>
                <a:srgbClr val="005047"/>
              </a:solidFill>
            </a:endParaRPr>
          </a:p>
        </p:txBody>
      </p:sp>
      <p:sp>
        <p:nvSpPr>
          <p:cNvPr id="364" name="Google Shape;364;p30"/>
          <p:cNvSpPr txBox="1"/>
          <p:nvPr>
            <p:ph idx="1" type="body"/>
          </p:nvPr>
        </p:nvSpPr>
        <p:spPr>
          <a:xfrm>
            <a:off x="311700" y="1152475"/>
            <a:ext cx="4448100" cy="342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popular band is trying to raise at least $20,000 for charity by holding multiple concerts at a park.</a:t>
            </a:r>
            <a:endParaRPr/>
          </a:p>
          <a:p>
            <a:pPr indent="-342900" lvl="0" marL="457200" rtl="0" algn="l">
              <a:lnSpc>
                <a:spcPct val="100000"/>
              </a:lnSpc>
              <a:spcBef>
                <a:spcPts val="1200"/>
              </a:spcBef>
              <a:spcAft>
                <a:spcPts val="0"/>
              </a:spcAft>
              <a:buSzPts val="1800"/>
              <a:buChar char="●"/>
            </a:pPr>
            <a:r>
              <a:rPr lang="en"/>
              <a:t>They plan to sell tickets at $25 each.</a:t>
            </a:r>
            <a:endParaRPr/>
          </a:p>
          <a:p>
            <a:pPr indent="-342900" lvl="0" marL="457200" rtl="0" algn="l">
              <a:lnSpc>
                <a:spcPct val="100000"/>
              </a:lnSpc>
              <a:spcBef>
                <a:spcPts val="0"/>
              </a:spcBef>
              <a:spcAft>
                <a:spcPts val="0"/>
              </a:spcAft>
              <a:buSzPts val="1800"/>
              <a:buChar char="●"/>
            </a:pPr>
            <a:r>
              <a:rPr lang="en"/>
              <a:t>For each 2-hour concert, the band would need to pay the park $1,250 in fees for security, cleaning, and traffic services.</a:t>
            </a:r>
            <a:endParaRPr/>
          </a:p>
          <a:p>
            <a:pPr indent="0" lvl="0" marL="0" rtl="0" algn="l">
              <a:lnSpc>
                <a:spcPct val="100000"/>
              </a:lnSpc>
              <a:spcBef>
                <a:spcPts val="1200"/>
              </a:spcBef>
              <a:spcAft>
                <a:spcPts val="0"/>
              </a:spcAft>
              <a:buNone/>
            </a:pPr>
            <a:r>
              <a:rPr lang="en"/>
              <a:t>The band needs to find the combinations of number of tickets sold, </a:t>
            </a:r>
            <a:r>
              <a:rPr i="1" lang="en">
                <a:latin typeface="Times New Roman"/>
                <a:ea typeface="Times New Roman"/>
                <a:cs typeface="Times New Roman"/>
                <a:sym typeface="Times New Roman"/>
              </a:rPr>
              <a:t>t</a:t>
            </a:r>
            <a:r>
              <a:rPr lang="en"/>
              <a:t>, and number of concerts held, </a:t>
            </a:r>
            <a:r>
              <a:rPr i="1" lang="en">
                <a:latin typeface="Times New Roman"/>
                <a:ea typeface="Times New Roman"/>
                <a:cs typeface="Times New Roman"/>
                <a:sym typeface="Times New Roman"/>
              </a:rPr>
              <a:t>c</a:t>
            </a:r>
            <a:r>
              <a:rPr i="1" lang="en"/>
              <a:t>,</a:t>
            </a:r>
            <a:r>
              <a:rPr lang="en"/>
              <a:t> that would allow it to reach its fundraising goal.</a:t>
            </a:r>
            <a:endParaRPr/>
          </a:p>
          <a:p>
            <a:pPr indent="0" lvl="0" marL="0" rtl="0" algn="l">
              <a:lnSpc>
                <a:spcPct val="100000"/>
              </a:lnSpc>
              <a:spcBef>
                <a:spcPts val="1200"/>
              </a:spcBef>
              <a:spcAft>
                <a:spcPts val="1200"/>
              </a:spcAft>
              <a:buNone/>
            </a:pPr>
            <a:r>
              <a:t/>
            </a:r>
            <a:endParaRPr/>
          </a:p>
        </p:txBody>
      </p:sp>
      <p:sp>
        <p:nvSpPr>
          <p:cNvPr id="365" name="Google Shape;36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6" name="Google Shape;366;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2.12.4 Reasoning Points Along Boundary Line</a:t>
            </a:r>
            <a:endParaRPr/>
          </a:p>
        </p:txBody>
      </p:sp>
      <p:pic>
        <p:nvPicPr>
          <p:cNvPr id="367" name="Google Shape;367;p30" title="ChatGPT Image Aug 17, 2025, 11_59_26 AM.png"/>
          <p:cNvPicPr preferRelativeResize="0"/>
          <p:nvPr/>
        </p:nvPicPr>
        <p:blipFill>
          <a:blip r:embed="rId4">
            <a:alphaModFix/>
          </a:blip>
          <a:stretch>
            <a:fillRect/>
          </a:stretch>
        </p:blipFill>
        <p:spPr>
          <a:xfrm>
            <a:off x="4821920" y="1060625"/>
            <a:ext cx="3869775" cy="38697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1" name="Shape 371"/>
        <p:cNvGrpSpPr/>
        <p:nvPr/>
      </p:nvGrpSpPr>
      <p:grpSpPr>
        <a:xfrm>
          <a:off x="0" y="0"/>
          <a:ext cx="0" cy="0"/>
          <a:chOff x="0" y="0"/>
          <a:chExt cx="0" cy="0"/>
        </a:xfrm>
      </p:grpSpPr>
      <p:sp>
        <p:nvSpPr>
          <p:cNvPr id="372" name="Google Shape;37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Band Concert 🪗</a:t>
            </a:r>
            <a:endParaRPr>
              <a:solidFill>
                <a:srgbClr val="005047"/>
              </a:solidFill>
            </a:endParaRPr>
          </a:p>
        </p:txBody>
      </p:sp>
      <p:sp>
        <p:nvSpPr>
          <p:cNvPr id="373" name="Google Shape;373;p31"/>
          <p:cNvSpPr txBox="1"/>
          <p:nvPr>
            <p:ph idx="1" type="body"/>
          </p:nvPr>
        </p:nvSpPr>
        <p:spPr>
          <a:xfrm>
            <a:off x="311700" y="1152475"/>
            <a:ext cx="8431200" cy="1397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Write an inequality to represent the constraints in this situation.</a:t>
            </a:r>
            <a:endParaRPr/>
          </a:p>
          <a:p>
            <a:pPr indent="-342900" lvl="0" marL="457200" rtl="0" algn="l">
              <a:lnSpc>
                <a:spcPct val="100000"/>
              </a:lnSpc>
              <a:spcBef>
                <a:spcPts val="500"/>
              </a:spcBef>
              <a:spcAft>
                <a:spcPts val="0"/>
              </a:spcAft>
              <a:buSzPts val="1800"/>
              <a:buAutoNum type="arabicPeriod"/>
            </a:pPr>
            <a:r>
              <a:rPr lang="en"/>
              <a:t>Graph your inequality from question 1 that represents this scenario.</a:t>
            </a:r>
            <a:endParaRPr/>
          </a:p>
          <a:p>
            <a:pPr indent="-342900" lvl="0" marL="457200" rtl="0" algn="l">
              <a:lnSpc>
                <a:spcPct val="100000"/>
              </a:lnSpc>
              <a:spcBef>
                <a:spcPts val="500"/>
              </a:spcBef>
              <a:spcAft>
                <a:spcPts val="1000"/>
              </a:spcAft>
              <a:buSzPts val="1800"/>
              <a:buAutoNum type="arabicPeriod"/>
            </a:pPr>
            <a:r>
              <a:rPr lang="en"/>
              <a:t>Name two possible combinations of number of tickets sold and number of concerts held that would allow the band to meet its goal.</a:t>
            </a:r>
            <a:endParaRPr/>
          </a:p>
        </p:txBody>
      </p:sp>
      <p:sp>
        <p:nvSpPr>
          <p:cNvPr id="374" name="Google Shape;37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5" name="Google Shape;375;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2.12.4 Reasoning Points Along Boundary Line</a:t>
            </a:r>
            <a:endParaRPr/>
          </a:p>
        </p:txBody>
      </p:sp>
      <p:pic>
        <p:nvPicPr>
          <p:cNvPr id="376" name="Google Shape;376;p31" title="ChatGPT Image Aug 16, 2025, 05_12_52 PM.png"/>
          <p:cNvPicPr preferRelativeResize="0"/>
          <p:nvPr/>
        </p:nvPicPr>
        <p:blipFill>
          <a:blip r:embed="rId4">
            <a:alphaModFix/>
          </a:blip>
          <a:stretch>
            <a:fillRect/>
          </a:stretch>
        </p:blipFill>
        <p:spPr>
          <a:xfrm>
            <a:off x="7094900" y="2871216"/>
            <a:ext cx="1648125" cy="1648125"/>
          </a:xfrm>
          <a:prstGeom prst="rect">
            <a:avLst/>
          </a:prstGeom>
          <a:noFill/>
          <a:ln>
            <a:noFill/>
          </a:ln>
        </p:spPr>
      </p:pic>
      <p:sp>
        <p:nvSpPr>
          <p:cNvPr id="377" name="Google Shape;377;p31"/>
          <p:cNvSpPr txBox="1"/>
          <p:nvPr/>
        </p:nvSpPr>
        <p:spPr>
          <a:xfrm>
            <a:off x="370425" y="2722750"/>
            <a:ext cx="6493500" cy="18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questions 4–6, decide which combination of tickets and concerts would mean more money for charity:</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1,300 tickets and 10 concerts, or 1,300 tickets and 5 concerts?</a:t>
            </a:r>
            <a:endParaRPr sz="1800">
              <a:solidFill>
                <a:srgbClr val="424242"/>
              </a:solidFill>
              <a:latin typeface="Calibri"/>
              <a:ea typeface="Calibri"/>
              <a:cs typeface="Calibri"/>
              <a:sym typeface="Calibri"/>
            </a:endParaRPr>
          </a:p>
          <a:p>
            <a:pPr indent="-342900" lvl="0" marL="457200" rtl="0" algn="l">
              <a:spcBef>
                <a:spcPts val="50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1,600 tickets and 16 concerts, or 1,200 tickets and 9 concerts?</a:t>
            </a:r>
            <a:endParaRPr sz="1800">
              <a:solidFill>
                <a:srgbClr val="424242"/>
              </a:solidFill>
              <a:latin typeface="Calibri"/>
              <a:ea typeface="Calibri"/>
              <a:cs typeface="Calibri"/>
              <a:sym typeface="Calibri"/>
            </a:endParaRPr>
          </a:p>
          <a:p>
            <a:pPr indent="-342900" lvl="0" marL="457200" rtl="0" algn="l">
              <a:spcBef>
                <a:spcPts val="500"/>
              </a:spcBef>
              <a:spcAft>
                <a:spcPts val="50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2,000 tickets and 4 concerts, or 2,500 tickets and 10 concerts?</a:t>
            </a:r>
            <a:endParaRPr sz="1800">
              <a:solidFill>
                <a:srgbClr val="424242"/>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1" name="Shape 381"/>
        <p:cNvGrpSpPr/>
        <p:nvPr/>
      </p:nvGrpSpPr>
      <p:grpSpPr>
        <a:xfrm>
          <a:off x="0" y="0"/>
          <a:ext cx="0" cy="0"/>
          <a:chOff x="0" y="0"/>
          <a:chExt cx="0" cy="0"/>
        </a:xfrm>
      </p:grpSpPr>
      <p:sp>
        <p:nvSpPr>
          <p:cNvPr id="382" name="Google Shape;382;p32"/>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4" name="Google Shape;384;p3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2"/>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0" name="Google Shape;390;p32"/>
          <p:cNvCxnSpPr>
            <a:stCxn id="384" idx="2"/>
            <a:endCxn id="386"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91" name="Google Shape;391;p32"/>
          <p:cNvCxnSpPr>
            <a:stCxn id="386" idx="3"/>
            <a:endCxn id="385"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92" name="Google Shape;392;p32"/>
          <p:cNvCxnSpPr>
            <a:stCxn id="387" idx="3"/>
            <a:endCxn id="382"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393" name="Google Shape;393;p32"/>
          <p:cNvCxnSpPr>
            <a:stCxn id="382" idx="3"/>
            <a:endCxn id="388"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94" name="Google Shape;39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5" name="Google Shape;395;p3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96" name="Google Shape;396;p3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97" name="Google Shape;397;p32"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398" name="Google Shape;398;p3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99" name="Google Shape;399;p32"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00" name="Google Shape;400;p32"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01" name="Google Shape;401;p32"/>
          <p:cNvCxnSpPr>
            <a:stCxn id="388" idx="3"/>
            <a:endCxn id="389"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02" name="Google Shape;402;p32"/>
          <p:cNvCxnSpPr>
            <a:stCxn id="385" idx="3"/>
            <a:endCxn id="387"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03" name="Google Shape;403;p3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04" name="Google Shape;404;p3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5" name="Google Shape;405;p3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06" name="Google Shape;406;p3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07" name="Google Shape;407;p32"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08" name="Google Shape;408;p32"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09" name="Google Shape;409;p32"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10" name="Google Shape;410;p32"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16" name="Google Shape;416;p33"/>
          <p:cNvSpPr txBox="1"/>
          <p:nvPr>
            <p:ph idx="1" type="body"/>
          </p:nvPr>
        </p:nvSpPr>
        <p:spPr>
          <a:xfrm>
            <a:off x="401150" y="931800"/>
            <a:ext cx="8520600" cy="1242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600"/>
              <a:t>To raise money for after-school programs at an elementary school, a group of parents is holding a weekend of games in a community center. They charge $8 per person for entry into the event. The group would like to earn at least $600, after paying for the cost of renting the space, which is $40 an hour.</a:t>
            </a:r>
            <a:endParaRPr sz="1600"/>
          </a:p>
        </p:txBody>
      </p:sp>
      <p:sp>
        <p:nvSpPr>
          <p:cNvPr id="417" name="Google Shape;41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2.12.5 Recognizing Points for an Inequality</a:t>
            </a:r>
            <a:endParaRPr/>
          </a:p>
        </p:txBody>
      </p:sp>
      <p:pic>
        <p:nvPicPr>
          <p:cNvPr id="419" name="Google Shape;419;p33"/>
          <p:cNvPicPr preferRelativeResize="0"/>
          <p:nvPr/>
        </p:nvPicPr>
        <p:blipFill>
          <a:blip r:embed="rId4">
            <a:alphaModFix/>
          </a:blip>
          <a:stretch>
            <a:fillRect/>
          </a:stretch>
        </p:blipFill>
        <p:spPr>
          <a:xfrm>
            <a:off x="6637251" y="3153746"/>
            <a:ext cx="1950800" cy="1434400"/>
          </a:xfrm>
          <a:prstGeom prst="rect">
            <a:avLst/>
          </a:prstGeom>
          <a:noFill/>
          <a:ln>
            <a:noFill/>
          </a:ln>
        </p:spPr>
      </p:pic>
      <p:sp>
        <p:nvSpPr>
          <p:cNvPr id="420" name="Google Shape;420;p33"/>
          <p:cNvSpPr txBox="1"/>
          <p:nvPr>
            <p:ph idx="1" type="body"/>
          </p:nvPr>
        </p:nvSpPr>
        <p:spPr>
          <a:xfrm>
            <a:off x="96350" y="2055350"/>
            <a:ext cx="3647700" cy="25809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Clr>
                <a:srgbClr val="424242"/>
              </a:buClr>
              <a:buSzPts val="1500"/>
              <a:buFont typeface="Noto Sans"/>
              <a:buAutoNum type="arabicPeriod"/>
            </a:pPr>
            <a:r>
              <a:rPr lang="en" sz="1500"/>
              <a:t>If </a:t>
            </a:r>
            <a:r>
              <a:rPr i="1" lang="en" sz="1500">
                <a:latin typeface="Times New Roman"/>
                <a:ea typeface="Times New Roman"/>
                <a:cs typeface="Times New Roman"/>
                <a:sym typeface="Times New Roman"/>
              </a:rPr>
              <a:t>x</a:t>
            </a:r>
            <a:r>
              <a:rPr lang="en" sz="1500"/>
              <a:t> repres</a:t>
            </a:r>
            <a:r>
              <a:rPr lang="en" sz="1700"/>
              <a:t>ents the number of entry tickets sold and </a:t>
            </a:r>
            <a:r>
              <a:rPr i="1" lang="en" sz="1700">
                <a:latin typeface="Times New Roman"/>
                <a:ea typeface="Times New Roman"/>
                <a:cs typeface="Times New Roman"/>
                <a:sym typeface="Times New Roman"/>
              </a:rPr>
              <a:t>y</a:t>
            </a:r>
            <a:r>
              <a:rPr lang="en" sz="1700"/>
              <a:t> the hours of space rental, which inequality represents the constraints in the situation?</a:t>
            </a:r>
            <a:endParaRPr sz="1700"/>
          </a:p>
          <a:p>
            <a:pPr indent="-317500" lvl="1" marL="914400" rtl="0" algn="l">
              <a:lnSpc>
                <a:spcPct val="100000"/>
              </a:lnSpc>
              <a:spcBef>
                <a:spcPts val="1000"/>
              </a:spcBef>
              <a:spcAft>
                <a:spcPts val="0"/>
              </a:spcAft>
              <a:buSzPts val="1400"/>
              <a:buAutoNum type="alphaLcPeriod"/>
            </a:pPr>
            <a:r>
              <a:rPr lang="en"/>
              <a:t>8</a:t>
            </a:r>
            <a:r>
              <a:rPr i="1" lang="en">
                <a:latin typeface="Times New Roman"/>
                <a:ea typeface="Times New Roman"/>
                <a:cs typeface="Times New Roman"/>
                <a:sym typeface="Times New Roman"/>
              </a:rPr>
              <a:t>x</a:t>
            </a:r>
            <a:r>
              <a:rPr lang="en"/>
              <a:t> − 40</a:t>
            </a:r>
            <a:r>
              <a:rPr i="1" lang="en">
                <a:latin typeface="Times New Roman"/>
                <a:ea typeface="Times New Roman"/>
                <a:cs typeface="Times New Roman"/>
                <a:sym typeface="Times New Roman"/>
              </a:rPr>
              <a:t>y</a:t>
            </a:r>
            <a:r>
              <a:rPr lang="en"/>
              <a:t> &lt; 600</a:t>
            </a:r>
            <a:endParaRPr/>
          </a:p>
          <a:p>
            <a:pPr indent="-317500" lvl="1" marL="914400" rtl="0" algn="l">
              <a:lnSpc>
                <a:spcPct val="100000"/>
              </a:lnSpc>
              <a:spcBef>
                <a:spcPts val="0"/>
              </a:spcBef>
              <a:spcAft>
                <a:spcPts val="0"/>
              </a:spcAft>
              <a:buSzPts val="1400"/>
              <a:buAutoNum type="alphaLcPeriod"/>
            </a:pPr>
            <a:r>
              <a:rPr lang="en"/>
              <a:t>8</a:t>
            </a:r>
            <a:r>
              <a:rPr i="1" lang="en">
                <a:latin typeface="Times New Roman"/>
                <a:ea typeface="Times New Roman"/>
                <a:cs typeface="Times New Roman"/>
                <a:sym typeface="Times New Roman"/>
              </a:rPr>
              <a:t>x</a:t>
            </a:r>
            <a:r>
              <a:rPr lang="en"/>
              <a:t> − 40</a:t>
            </a:r>
            <a:r>
              <a:rPr i="1" lang="en">
                <a:latin typeface="Times New Roman"/>
                <a:ea typeface="Times New Roman"/>
                <a:cs typeface="Times New Roman"/>
                <a:sym typeface="Times New Roman"/>
              </a:rPr>
              <a:t>y</a:t>
            </a:r>
            <a:r>
              <a:rPr lang="en"/>
              <a:t> ≤ 600</a:t>
            </a:r>
            <a:endParaRPr/>
          </a:p>
          <a:p>
            <a:pPr indent="-317500" lvl="1" marL="914400" rtl="0" algn="l">
              <a:lnSpc>
                <a:spcPct val="100000"/>
              </a:lnSpc>
              <a:spcBef>
                <a:spcPts val="0"/>
              </a:spcBef>
              <a:spcAft>
                <a:spcPts val="0"/>
              </a:spcAft>
              <a:buSzPts val="1400"/>
              <a:buAutoNum type="alphaLcPeriod"/>
            </a:pPr>
            <a:r>
              <a:rPr lang="en"/>
              <a:t>8</a:t>
            </a:r>
            <a:r>
              <a:rPr i="1" lang="en">
                <a:latin typeface="Times New Roman"/>
                <a:ea typeface="Times New Roman"/>
                <a:cs typeface="Times New Roman"/>
                <a:sym typeface="Times New Roman"/>
              </a:rPr>
              <a:t>x</a:t>
            </a:r>
            <a:r>
              <a:rPr lang="en"/>
              <a:t> − 40</a:t>
            </a:r>
            <a:r>
              <a:rPr i="1" lang="en">
                <a:latin typeface="Times New Roman"/>
                <a:ea typeface="Times New Roman"/>
                <a:cs typeface="Times New Roman"/>
                <a:sym typeface="Times New Roman"/>
              </a:rPr>
              <a:t>y</a:t>
            </a:r>
            <a:r>
              <a:rPr lang="en">
                <a:latin typeface="Times New Roman"/>
                <a:ea typeface="Times New Roman"/>
                <a:cs typeface="Times New Roman"/>
                <a:sym typeface="Times New Roman"/>
              </a:rPr>
              <a:t> </a:t>
            </a:r>
            <a:r>
              <a:rPr lang="en"/>
              <a:t>&gt; 600</a:t>
            </a:r>
            <a:endParaRPr/>
          </a:p>
          <a:p>
            <a:pPr indent="-304800" lvl="1" marL="914400" rtl="0" algn="l">
              <a:lnSpc>
                <a:spcPct val="100000"/>
              </a:lnSpc>
              <a:spcBef>
                <a:spcPts val="0"/>
              </a:spcBef>
              <a:spcAft>
                <a:spcPts val="0"/>
              </a:spcAft>
              <a:buSzPts val="1200"/>
              <a:buAutoNum type="alphaLcPeriod"/>
            </a:pPr>
            <a:r>
              <a:rPr lang="en"/>
              <a:t>8</a:t>
            </a:r>
            <a:r>
              <a:rPr i="1" lang="en">
                <a:latin typeface="Times New Roman"/>
                <a:ea typeface="Times New Roman"/>
                <a:cs typeface="Times New Roman"/>
                <a:sym typeface="Times New Roman"/>
              </a:rPr>
              <a:t>x</a:t>
            </a:r>
            <a:r>
              <a:rPr lang="en"/>
              <a:t> −</a:t>
            </a:r>
            <a:r>
              <a:rPr lang="en" sz="1400"/>
              <a:t> 40</a:t>
            </a:r>
            <a:r>
              <a:rPr i="1" lang="en" sz="1400">
                <a:latin typeface="Times New Roman"/>
                <a:ea typeface="Times New Roman"/>
                <a:cs typeface="Times New Roman"/>
                <a:sym typeface="Times New Roman"/>
              </a:rPr>
              <a:t>y</a:t>
            </a:r>
            <a:r>
              <a:rPr lang="en" sz="1400"/>
              <a:t> ≥ 600</a:t>
            </a:r>
            <a:endParaRPr sz="1600"/>
          </a:p>
        </p:txBody>
      </p:sp>
      <p:sp>
        <p:nvSpPr>
          <p:cNvPr id="421" name="Google Shape;421;p33"/>
          <p:cNvSpPr txBox="1"/>
          <p:nvPr>
            <p:ph idx="1" type="body"/>
          </p:nvPr>
        </p:nvSpPr>
        <p:spPr>
          <a:xfrm>
            <a:off x="3666050" y="2055350"/>
            <a:ext cx="5284800" cy="10356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1000"/>
              </a:spcAft>
              <a:buClr>
                <a:srgbClr val="424242"/>
              </a:buClr>
              <a:buSzPts val="1600"/>
              <a:buFont typeface="Noto Sans"/>
              <a:buAutoNum type="arabicPeriod" startAt="2"/>
            </a:pPr>
            <a:r>
              <a:rPr lang="en" sz="1600"/>
              <a:t>The line is the graph of 8</a:t>
            </a:r>
            <a:r>
              <a:rPr i="1" lang="en" sz="1600">
                <a:latin typeface="Times New Roman"/>
                <a:ea typeface="Times New Roman"/>
                <a:cs typeface="Times New Roman"/>
                <a:sym typeface="Times New Roman"/>
              </a:rPr>
              <a:t>x</a:t>
            </a:r>
            <a:r>
              <a:rPr i="1" lang="en" sz="1600"/>
              <a:t> </a:t>
            </a:r>
            <a:r>
              <a:rPr lang="en" sz="1600"/>
              <a:t>− 40</a:t>
            </a:r>
            <a:r>
              <a:rPr i="1" lang="en" sz="1600">
                <a:latin typeface="Times New Roman"/>
                <a:ea typeface="Times New Roman"/>
                <a:cs typeface="Times New Roman"/>
                <a:sym typeface="Times New Roman"/>
              </a:rPr>
              <a:t>y</a:t>
            </a:r>
            <a:r>
              <a:rPr i="1" lang="en" sz="1600"/>
              <a:t> </a:t>
            </a:r>
            <a:r>
              <a:rPr lang="en" sz="1600"/>
              <a:t>= 600. Select </a:t>
            </a:r>
            <a:r>
              <a:rPr b="1" lang="en" sz="1600" u="sng"/>
              <a:t>two</a:t>
            </a:r>
            <a:r>
              <a:rPr lang="en" sz="1600"/>
              <a:t> </a:t>
            </a:r>
            <a:r>
              <a:rPr lang="en" sz="1600"/>
              <a:t>points whose (</a:t>
            </a:r>
            <a:r>
              <a:rPr i="1" lang="en" sz="1600">
                <a:latin typeface="Times New Roman"/>
                <a:ea typeface="Times New Roman"/>
                <a:cs typeface="Times New Roman"/>
                <a:sym typeface="Times New Roman"/>
              </a:rPr>
              <a:t>x</a:t>
            </a:r>
            <a:r>
              <a:rPr i="1" lang="en" sz="1600"/>
              <a:t>,</a:t>
            </a:r>
            <a:r>
              <a:rPr i="1" lang="en" sz="1600">
                <a:latin typeface="Times New Roman"/>
                <a:ea typeface="Times New Roman"/>
                <a:cs typeface="Times New Roman"/>
                <a:sym typeface="Times New Roman"/>
              </a:rPr>
              <a:t>y</a:t>
            </a:r>
            <a:r>
              <a:rPr lang="en" sz="1600"/>
              <a:t>) values represent the group reaching its fundraising goal. Be prepared to show your reasoning.</a:t>
            </a:r>
            <a:endParaRPr sz="1600"/>
          </a:p>
        </p:txBody>
      </p:sp>
      <p:sp>
        <p:nvSpPr>
          <p:cNvPr id="422" name="Google Shape;422;p33"/>
          <p:cNvSpPr txBox="1"/>
          <p:nvPr>
            <p:ph idx="1" type="body"/>
          </p:nvPr>
        </p:nvSpPr>
        <p:spPr>
          <a:xfrm>
            <a:off x="3669800" y="3095353"/>
            <a:ext cx="2920800" cy="1901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Clr>
                <a:srgbClr val="424242"/>
              </a:buClr>
              <a:buSzPts val="1600"/>
              <a:buFont typeface="Noto Sans"/>
              <a:buAutoNum type="arabicPeriod" startAt="3"/>
            </a:pPr>
            <a:r>
              <a:rPr lang="en" sz="1600"/>
              <a:t>Complete the graph so that it represents solutions to an inequality that represents this situation. Graph the equation that represents this scenario.</a:t>
            </a:r>
            <a:endParaRPr sz="16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26" name="Shape 426"/>
        <p:cNvGrpSpPr/>
        <p:nvPr/>
      </p:nvGrpSpPr>
      <p:grpSpPr>
        <a:xfrm>
          <a:off x="0" y="0"/>
          <a:ext cx="0" cy="0"/>
          <a:chOff x="0" y="0"/>
          <a:chExt cx="0" cy="0"/>
        </a:xfrm>
      </p:grpSpPr>
      <p:sp>
        <p:nvSpPr>
          <p:cNvPr id="427" name="Google Shape;427;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9" name="Google Shape;429;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1" name="Google Shape;431;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3" name="Google Shape;433;p34"/>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5" name="Google Shape;435;p34"/>
          <p:cNvCxnSpPr>
            <a:stCxn id="429" idx="2"/>
            <a:endCxn id="4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36" name="Google Shape;436;p34"/>
          <p:cNvCxnSpPr>
            <a:stCxn id="431" idx="3"/>
            <a:endCxn id="43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37" name="Google Shape;437;p34"/>
          <p:cNvCxnSpPr>
            <a:stCxn id="432" idx="3"/>
            <a:endCxn id="42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38" name="Google Shape;438;p34"/>
          <p:cNvCxnSpPr>
            <a:stCxn id="427" idx="3"/>
            <a:endCxn id="43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39" name="Google Shape;43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0" name="Google Shape;440;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41" name="Google Shape;441;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42" name="Google Shape;442;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43" name="Google Shape;443;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44" name="Google Shape;444;p34"/>
          <p:cNvCxnSpPr>
            <a:stCxn id="433" idx="3"/>
            <a:endCxn id="4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5" name="Google Shape;445;p34"/>
          <p:cNvCxnSpPr>
            <a:stCxn id="430" idx="3"/>
            <a:endCxn id="43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46" name="Google Shape;446;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7" name="Google Shape;447;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8" name="Google Shape;448;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9" name="Google Shape;449;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50" name="Google Shape;450;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51" name="Google Shape;451;p34"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52" name="Google Shape;452;p34"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53" name="Google Shape;453;p34"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54" name="Google Shape;454;p34"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55" name="Google Shape;455;p34"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9" name="Shape 459"/>
        <p:cNvGrpSpPr/>
        <p:nvPr/>
      </p:nvGrpSpPr>
      <p:grpSpPr>
        <a:xfrm>
          <a:off x="0" y="0"/>
          <a:ext cx="0" cy="0"/>
          <a:chOff x="0" y="0"/>
          <a:chExt cx="0" cy="0"/>
        </a:xfrm>
      </p:grpSpPr>
      <p:sp>
        <p:nvSpPr>
          <p:cNvPr id="460" name="Google Shape;460;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61" name="Google Shape;461;p35"/>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62" name="Google Shape;46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3" name="Google Shape;463;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2.12.6 </a:t>
            </a:r>
            <a:r>
              <a:rPr lang="en"/>
              <a:t>Practice</a:t>
            </a:r>
            <a:endParaRPr/>
          </a:p>
        </p:txBody>
      </p:sp>
      <p:pic>
        <p:nvPicPr>
          <p:cNvPr descr=" Student writing at a desk surrounded by books, papers, and a globe, showing focus during a test or written math assignment." id="464" name="Google Shape;464;p35" title="Practice-7.png"/>
          <p:cNvPicPr preferRelativeResize="0"/>
          <p:nvPr/>
        </p:nvPicPr>
        <p:blipFill rotWithShape="1">
          <a:blip r:embed="rId4">
            <a:alphaModFix/>
          </a:blip>
          <a:srcRect b="0" l="0" r="0" t="0"/>
          <a:stretch/>
        </p:blipFill>
        <p:spPr>
          <a:xfrm>
            <a:off x="5111238" y="785800"/>
            <a:ext cx="3571875" cy="3571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8" name="Shape 468"/>
        <p:cNvGrpSpPr/>
        <p:nvPr/>
      </p:nvGrpSpPr>
      <p:grpSpPr>
        <a:xfrm>
          <a:off x="0" y="0"/>
          <a:ext cx="0" cy="0"/>
          <a:chOff x="0" y="0"/>
          <a:chExt cx="0" cy="0"/>
        </a:xfrm>
      </p:grpSpPr>
      <p:sp>
        <p:nvSpPr>
          <p:cNvPr id="469" name="Google Shape;469;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0" name="Google Shape;470;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71" name="Google Shape;471;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3" name="Google Shape;473;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4" name="Google Shape;474;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5" name="Google Shape;475;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6" name="Google Shape;476;p36"/>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7" name="Google Shape;477;p36"/>
          <p:cNvCxnSpPr>
            <a:stCxn id="471" idx="2"/>
            <a:endCxn id="47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8" name="Google Shape;478;p36"/>
          <p:cNvCxnSpPr>
            <a:stCxn id="473" idx="3"/>
            <a:endCxn id="47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9" name="Google Shape;479;p36"/>
          <p:cNvCxnSpPr>
            <a:stCxn id="474" idx="3"/>
            <a:endCxn id="46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80" name="Google Shape;480;p36"/>
          <p:cNvCxnSpPr>
            <a:stCxn id="469" idx="3"/>
            <a:endCxn id="475"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81" name="Google Shape;481;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2" name="Google Shape;482;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3" name="Google Shape;483;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4" name="Google Shape;484;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5" name="Google Shape;485;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6" name="Google Shape;486;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487" name="Google Shape;487;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8" name="Google Shape;488;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489" name="Google Shape;489;p36"/>
          <p:cNvCxnSpPr>
            <a:stCxn id="475" idx="3"/>
            <a:endCxn id="476"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490" name="Google Shape;490;p36"/>
          <p:cNvCxnSpPr>
            <a:stCxn id="472" idx="3"/>
            <a:endCxn id="47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91" name="Google Shape;491;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2" name="Google Shape;492;p36"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493" name="Google Shape;493;p36"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494" name="Google Shape;494;p36"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495" name="Google Shape;495;p36"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496" name="Google Shape;496;p36"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497" name="Google Shape;497;p36"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1" name="Shape 501"/>
        <p:cNvGrpSpPr/>
        <p:nvPr/>
      </p:nvGrpSpPr>
      <p:grpSpPr>
        <a:xfrm>
          <a:off x="0" y="0"/>
          <a:ext cx="0" cy="0"/>
          <a:chOff x="0" y="0"/>
          <a:chExt cx="0" cy="0"/>
        </a:xfrm>
      </p:grpSpPr>
      <p:sp>
        <p:nvSpPr>
          <p:cNvPr id="502" name="Google Shape;502;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03" name="Google Shape;503;p37"/>
          <p:cNvSpPr txBox="1"/>
          <p:nvPr>
            <p:ph idx="1" type="body"/>
          </p:nvPr>
        </p:nvSpPr>
        <p:spPr>
          <a:xfrm>
            <a:off x="311700" y="945600"/>
            <a:ext cx="2490600" cy="2712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3</a:t>
            </a:r>
            <a:r>
              <a:rPr i="1" lang="en">
                <a:latin typeface="Times New Roman"/>
                <a:ea typeface="Times New Roman"/>
                <a:cs typeface="Times New Roman"/>
                <a:sym typeface="Times New Roman"/>
              </a:rPr>
              <a:t>x</a:t>
            </a:r>
            <a:r>
              <a:rPr lang="en"/>
              <a:t> + 15</a:t>
            </a:r>
            <a:r>
              <a:rPr i="1" lang="en">
                <a:latin typeface="Times New Roman"/>
                <a:ea typeface="Times New Roman"/>
                <a:cs typeface="Times New Roman"/>
                <a:sym typeface="Times New Roman"/>
              </a:rPr>
              <a:t>y</a:t>
            </a:r>
            <a:r>
              <a:rPr lang="en"/>
              <a:t> ≤ 3,000</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sz="1200"/>
          </a:p>
          <a:p>
            <a:pPr indent="0" lvl="0" marL="0" rtl="0" algn="l">
              <a:lnSpc>
                <a:spcPct val="100000"/>
              </a:lnSpc>
              <a:spcBef>
                <a:spcPts val="1200"/>
              </a:spcBef>
              <a:spcAft>
                <a:spcPts val="1200"/>
              </a:spcAft>
              <a:buNone/>
            </a:pPr>
            <a:r>
              <a:rPr lang="en"/>
              <a:t> </a:t>
            </a:r>
            <a:br>
              <a:rPr lang="en"/>
            </a:br>
            <a:r>
              <a:rPr lang="en"/>
              <a:t>9</a:t>
            </a:r>
            <a:r>
              <a:rPr i="1" lang="en">
                <a:latin typeface="Times New Roman"/>
                <a:ea typeface="Times New Roman"/>
                <a:cs typeface="Times New Roman"/>
                <a:sym typeface="Times New Roman"/>
              </a:rPr>
              <a:t>n</a:t>
            </a:r>
            <a:r>
              <a:rPr lang="en"/>
              <a:t> + 5</a:t>
            </a:r>
            <a:r>
              <a:rPr i="1" lang="en">
                <a:latin typeface="Times New Roman"/>
                <a:ea typeface="Times New Roman"/>
                <a:cs typeface="Times New Roman"/>
                <a:sym typeface="Times New Roman"/>
              </a:rPr>
              <a:t>b</a:t>
            </a:r>
            <a:r>
              <a:rPr lang="en"/>
              <a:t> &gt; 100  </a:t>
            </a:r>
            <a:r>
              <a:rPr lang="en"/>
              <a:t>                                 </a:t>
            </a:r>
            <a:endParaRPr/>
          </a:p>
        </p:txBody>
      </p:sp>
      <p:sp>
        <p:nvSpPr>
          <p:cNvPr id="504" name="Google Shape;50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5" name="Google Shape;505;p3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2.12 Using Linear Inequalities as Constraints</a:t>
            </a:r>
            <a:endParaRPr/>
          </a:p>
        </p:txBody>
      </p:sp>
      <p:pic>
        <p:nvPicPr>
          <p:cNvPr id="506" name="Google Shape;506;p37"/>
          <p:cNvPicPr preferRelativeResize="0"/>
          <p:nvPr/>
        </p:nvPicPr>
        <p:blipFill>
          <a:blip r:embed="rId4">
            <a:alphaModFix/>
          </a:blip>
          <a:stretch>
            <a:fillRect/>
          </a:stretch>
        </p:blipFill>
        <p:spPr>
          <a:xfrm>
            <a:off x="387899" y="1405975"/>
            <a:ext cx="1416202" cy="1318387"/>
          </a:xfrm>
          <a:prstGeom prst="rect">
            <a:avLst/>
          </a:prstGeom>
          <a:noFill/>
          <a:ln>
            <a:noFill/>
          </a:ln>
        </p:spPr>
      </p:pic>
      <p:pic>
        <p:nvPicPr>
          <p:cNvPr id="507" name="Google Shape;507;p37"/>
          <p:cNvPicPr preferRelativeResize="0"/>
          <p:nvPr/>
        </p:nvPicPr>
        <p:blipFill>
          <a:blip r:embed="rId5">
            <a:alphaModFix/>
          </a:blip>
          <a:stretch>
            <a:fillRect/>
          </a:stretch>
        </p:blipFill>
        <p:spPr>
          <a:xfrm>
            <a:off x="387899" y="3252102"/>
            <a:ext cx="1416200" cy="1375747"/>
          </a:xfrm>
          <a:prstGeom prst="rect">
            <a:avLst/>
          </a:prstGeom>
          <a:noFill/>
          <a:ln>
            <a:noFill/>
          </a:ln>
        </p:spPr>
      </p:pic>
      <p:sp>
        <p:nvSpPr>
          <p:cNvPr id="508" name="Google Shape;508;p37"/>
          <p:cNvSpPr txBox="1"/>
          <p:nvPr>
            <p:ph idx="1" type="body"/>
          </p:nvPr>
        </p:nvSpPr>
        <p:spPr>
          <a:xfrm>
            <a:off x="2346775" y="1160325"/>
            <a:ext cx="6485400" cy="34905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00000"/>
              </a:lnSpc>
              <a:spcBef>
                <a:spcPts val="0"/>
              </a:spcBef>
              <a:spcAft>
                <a:spcPts val="0"/>
              </a:spcAft>
              <a:buSzPct val="100000"/>
              <a:buChar char="●"/>
            </a:pPr>
            <a:r>
              <a:rPr lang="en"/>
              <a:t>How are the solution regions of the two inequalities alike?</a:t>
            </a:r>
            <a:endParaRPr/>
          </a:p>
          <a:p>
            <a:pPr indent="-334327" lvl="0" marL="457200" rtl="0" algn="l">
              <a:lnSpc>
                <a:spcPct val="100000"/>
              </a:lnSpc>
              <a:spcBef>
                <a:spcPts val="1000"/>
              </a:spcBef>
              <a:spcAft>
                <a:spcPts val="0"/>
              </a:spcAft>
              <a:buSzPct val="100000"/>
              <a:buChar char="●"/>
            </a:pPr>
            <a:r>
              <a:rPr lang="en"/>
              <a:t>How do we know where the boundary line would be for each graph?</a:t>
            </a:r>
            <a:r>
              <a:rPr lang="en"/>
              <a:t>          </a:t>
            </a:r>
            <a:endParaRPr/>
          </a:p>
          <a:p>
            <a:pPr indent="-334327" lvl="0" marL="457200" rtl="0" algn="l">
              <a:lnSpc>
                <a:spcPct val="100000"/>
              </a:lnSpc>
              <a:spcBef>
                <a:spcPts val="1000"/>
              </a:spcBef>
              <a:spcAft>
                <a:spcPts val="0"/>
              </a:spcAft>
              <a:buSzPct val="100000"/>
              <a:buChar char="●"/>
            </a:pPr>
            <a:r>
              <a:rPr lang="en"/>
              <a:t>For each inequality, how did we find out which side of the line contains the solutions?</a:t>
            </a:r>
            <a:endParaRPr/>
          </a:p>
          <a:p>
            <a:pPr indent="-334327" lvl="0" marL="457200" rtl="0" algn="l">
              <a:lnSpc>
                <a:spcPct val="100000"/>
              </a:lnSpc>
              <a:spcBef>
                <a:spcPts val="1000"/>
              </a:spcBef>
              <a:spcAft>
                <a:spcPts val="0"/>
              </a:spcAft>
              <a:buSzPct val="100000"/>
              <a:buChar char="●"/>
            </a:pPr>
            <a:r>
              <a:rPr lang="en"/>
              <a:t>In the first situation, some pairs of values that are in the solution region don't make sense in the situation. Can you explain why a pair such as (800,1), which is in the solution region, might not be a reasonable option for the homeowner?</a:t>
            </a:r>
            <a:endParaRPr/>
          </a:p>
          <a:p>
            <a:pPr indent="-334327" lvl="0" marL="457200" rtl="0" algn="l">
              <a:lnSpc>
                <a:spcPct val="100000"/>
              </a:lnSpc>
              <a:spcBef>
                <a:spcPts val="1000"/>
              </a:spcBef>
              <a:spcAft>
                <a:spcPts val="0"/>
              </a:spcAft>
              <a:buSzPct val="100000"/>
              <a:buChar char="●"/>
            </a:pPr>
            <a:r>
              <a:rPr lang="en"/>
              <a:t>In the second situation, we know that fractional values are not meaningful even though they are in the shaded region. Can you think of other reasons that some points in the solution region might not make sense?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14" name="Google Shape;514;p38"/>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15" name="Google Shape;515;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6" name="Google Shape;516;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2.12 Using Linear Inequalities as Constraints</a:t>
            </a:r>
            <a:endParaRPr/>
          </a:p>
        </p:txBody>
      </p:sp>
      <p:graphicFrame>
        <p:nvGraphicFramePr>
          <p:cNvPr id="517" name="Google Shape;517;p38"/>
          <p:cNvGraphicFramePr/>
          <p:nvPr/>
        </p:nvGraphicFramePr>
        <p:xfrm>
          <a:off x="311700" y="1764100"/>
          <a:ext cx="3000000" cy="3000000"/>
        </p:xfrm>
        <a:graphic>
          <a:graphicData uri="http://schemas.openxmlformats.org/drawingml/2006/table">
            <a:tbl>
              <a:tblPr>
                <a:noFill/>
                <a:tableStyleId>{7D6990FB-2D98-40F9-8847-A2E4105CE2AE}</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Interpret points in the coordinate plane and decide if they are solutions to the inequality, given a two-variable inequality that represents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Find the solutions to a two-variable inequality by using the graph of a related two-variable equation.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inequalities to describe the constraints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