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868418C-28CF-418E-A44C-E7F971D06032}">
  <a:tblStyle styleId="{F868418C-28CF-418E-A44C-E7F971D06032}"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225/openstax-alg1-unit-7-spn-vocabulary-flash-cards/?funnelUUID=64d6c38d-d0b9-4dc0-94d3-93c122c6e063" TargetMode="External"/><Relationship Id="rId4" Type="http://schemas.openxmlformats.org/officeDocument/2006/relationships/hyperlink" Target="https://quizlet.com/881562770/openstax-alg1-unit-7-vocabulary-flash-cards/?funnelUUID=9b801ce2-897f-47c0-8ee3-8661d0e80671"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1.xml"/><Relationship Id="rId4" Type="http://schemas.openxmlformats.org/officeDocument/2006/relationships/hyperlink" Target="https://www.desmos.com/calculator/uwuhnehns7"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148b1f7389f830f97173bb682b5b02a516b4f097" TargetMode="External"/><Relationship Id="rId4" Type="http://schemas.openxmlformats.org/officeDocument/2006/relationships/hyperlink" Target="https://k12.openstax.org/contents/raise/resources/b78966af01df5ac778b33c02999abeea5c40c196"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 Id="rId3" Type="http://schemas.openxmlformats.org/officeDocument/2006/relationships/hyperlink" Target="https://www.desmos.com/calculator/rrssg0v34a"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ztwlw4d4gq" TargetMode="External"/><Relationship Id="rId3" Type="http://schemas.openxmlformats.org/officeDocument/2006/relationships/hyperlink" Target="https://www.desmos.com/calculator/10dtppxe8j"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k12/algebra"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How to Get Started</a:t>
            </a:r>
            <a:endParaRPr/>
          </a:p>
          <a:p>
            <a:pPr indent="-298450" lvl="0" marL="457200" rtl="0" algn="l">
              <a:spcBef>
                <a:spcPts val="0"/>
              </a:spcBef>
              <a:spcAft>
                <a:spcPts val="0"/>
              </a:spcAft>
              <a:buSzPts val="1100"/>
              <a:buChar char="●"/>
            </a:pPr>
            <a:r>
              <a:rPr lang="en"/>
              <a:t>Review </a:t>
            </a:r>
            <a:r>
              <a:rPr lang="en" u="sng">
                <a:solidFill>
                  <a:schemeClr val="hlink"/>
                </a:solidFill>
                <a:hlinkClick action="ppaction://hlinksldjump" r:id="rId2"/>
              </a:rPr>
              <a:t>Slide 2: How to use these slides</a:t>
            </a:r>
            <a:endParaRPr/>
          </a:p>
          <a:p>
            <a:pPr indent="-298450" lvl="1" marL="914400" rtl="0" algn="l">
              <a:spcBef>
                <a:spcPts val="0"/>
              </a:spcBef>
              <a:spcAft>
                <a:spcPts val="0"/>
              </a:spcAft>
              <a:buSzPts val="1100"/>
              <a:buChar char="○"/>
            </a:pPr>
            <a:r>
              <a:rPr lang="en" u="sng">
                <a:solidFill>
                  <a:schemeClr val="hlink"/>
                </a:solidFill>
                <a:hlinkClick r:id="rId3"/>
              </a:rPr>
              <a:t>Check out the digital quick start guide!</a:t>
            </a:r>
            <a:r>
              <a:rPr lang="en"/>
              <a:t>	</a:t>
            </a:r>
            <a:endParaRPr/>
          </a:p>
          <a:p>
            <a:pPr indent="-298450" lvl="0" marL="457200" rtl="0" algn="l">
              <a:spcBef>
                <a:spcPts val="0"/>
              </a:spcBef>
              <a:spcAft>
                <a:spcPts val="0"/>
              </a:spcAft>
              <a:buSzPts val="1100"/>
              <a:buChar char="●"/>
            </a:pPr>
            <a:r>
              <a:rPr lang="en"/>
              <a:t>Review </a:t>
            </a:r>
            <a:r>
              <a:rPr lang="en" u="sng">
                <a:solidFill>
                  <a:schemeClr val="hlink"/>
                </a:solidFill>
                <a:hlinkClick action="ppaction://hlinksldjump" r:id="rId4"/>
              </a:rPr>
              <a:t>Slide 3: Reference Key of Icons</a:t>
            </a:r>
            <a:endParaRPr/>
          </a:p>
          <a:p>
            <a:pPr indent="0" lvl="0" marL="0" rtl="0" algn="l">
              <a:spcBef>
                <a:spcPts val="0"/>
              </a:spcBef>
              <a:spcAft>
                <a:spcPts val="0"/>
              </a:spcAft>
              <a:buNone/>
            </a:pPr>
            <a:r>
              <a:rPr lang="en"/>
              <a:t>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activity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apply quadratic functions to an economic context by modeling the relationship between price and revenue. They use tables, equations, and graphs to interpret zeros, domain, and vertex in context, connecting these features to real-world meaning. Technology is optional but available for problem solving.</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A1(C) select tools, including real objects, manipulatives, paper and pencil, and technology as appropriate, and techniques, including mental math, estimation, and number sense as appropriate, to solve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A6(A) determine the domain and range of quadratic functions and represent the domain and range using inequalities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A7(A) graph quadratic functions on the coordinate plane and use the graph to identify key attributes, if possible, including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-intercept,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-intercept, zeros, maximum value, minimum values, vertex, and the equation of the axis of symmetry</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7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7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1(C) use strategic learning techniques such as concept mapping, drawing, memorizing, comparing, contrasting, and reviewing to acquire basic and grade-level vocabulary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1(F) use accessible language and learn new and essential language in the process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3(B) expand and internalize initial English vocabulary by learning and using high-frequency English words necessary for identifying and describing people, places, and objects, by retelling simple stories and basic information represented or supported by pictures, and by learning and using routine language needed for classroom communication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3(H) narrate, describe, and explain with increasing specificity and detail as more English is acquired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3cf6491953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3cf6491953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warm-up invites students to compare the graphs of four functions, using precise language to describe features of linear, exponential, and quadratic graphs while revealing their understanding of key terms.</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Arrange students in groups of two to four.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Display the graphs for all to see.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Give students 1 minute of quiet time to think individually and then time to share their thinking with their small group.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their small groups, ask each student to share their reasoning why a particular item does not belong, and together find at least one reason each item doesn’t belong.</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Graph A is the only graph where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don’t change.</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Graph B is the only graph where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increases by a constant rate.</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Graph C is the only graph that is not continuous.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Graph D is the only graph that does not intersect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-axis at 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45720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15000"/>
              </a:lnSpc>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Ask each group to share one reason why a particular item does not belong. Record and display the responses for all to see. After each response, ask the class if they agree or disagree. Since there is no single correct answer to the question of which one does not belong, attend to students’ explanations and ensure the reasons given are correct.</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During the discussion, ask students to explain the meaning of any terminology they use, such as "discrete," "increasing,"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Also, press students on unsubstantiated claims.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t/>
            </a:r>
            <a:endParaRPr sz="1300">
              <a:solidFill>
                <a:schemeClr val="dk1"/>
              </a:solidFill>
              <a:highlight>
                <a:srgbClr val="FF0000"/>
              </a:highlight>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3d2a549f6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3d2a549f6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MLR 8 Discussion Supports: Speaking, Representing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Use this routine to support whole-class discussion of the prompts listed in the synthesis. After a student shares their thinking with the class, provide the class with the following sentence frames to help them respond: "I agree because….” or "I disagree because….” If necessary, revoice student ideas to demonstrate mathematical language use by restating a statement as a question in order to clarify, apply appropriate language, and involve more students.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Maximize meta-awareness; Support sense-making</a:t>
            </a:r>
            <a:endParaRPr i="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120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850a9d65cd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850a9d65cd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explore a quadratic function in a business context by examining the relationship between movie download price and number of downloads. Using tables, graphs, and models, they identify how price affects revenue and make a business recommendation.</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model data, look for patterns, and use appropriate tools such as spreadsheets or graphing technology. They reason that the relationship is quadratic because it can be defined by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(18 −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or 18</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which includes a squared term similar to earlier quadratic patterns.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Ask students to read the opening paragraph of the activity statement. Then, ask students to make some predictions:</a:t>
            </a:r>
            <a:endParaRPr sz="1300">
              <a:solidFill>
                <a:srgbClr val="1D2125"/>
              </a:solidFill>
              <a:latin typeface="Calibri"/>
              <a:ea typeface="Calibri"/>
              <a:cs typeface="Calibri"/>
              <a:sym typeface="Calibri"/>
            </a:endParaRPr>
          </a:p>
          <a:p>
            <a:pPr indent="-311150" lvl="0" marL="9144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“Suppose the price per download increases. What do you think would happen to the number of downloads as the price goes up?” (Students are likely to predict that as the price increases, the number of downloads decreases, as fewer people are willing to pay the higher price.)</a:t>
            </a:r>
            <a:endParaRPr sz="1300">
              <a:solidFill>
                <a:srgbClr val="1D2125"/>
              </a:solidFill>
              <a:latin typeface="Calibri"/>
              <a:ea typeface="Calibri"/>
              <a:cs typeface="Calibri"/>
              <a:sym typeface="Calibri"/>
            </a:endParaRPr>
          </a:p>
          <a:p>
            <a:pPr indent="-311150" lvl="0" marL="9144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“What happens to the number of downloads as the price decreases?” (As the price decreases, the number of downloads increases. Lower prices tend to encourage more people to purchase a product.)</a:t>
            </a:r>
            <a:endParaRPr sz="1300">
              <a:solidFill>
                <a:srgbClr val="1D2125"/>
              </a:solidFill>
              <a:latin typeface="Calibri"/>
              <a:ea typeface="Calibri"/>
              <a:cs typeface="Calibri"/>
              <a:sym typeface="Calibri"/>
            </a:endParaRPr>
          </a:p>
          <a:p>
            <a:pPr indent="-311150" lvl="0" marL="914400" rtl="0" algn="l">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“Would a business make more money when it sells a product at a higher price or when it sells at a lower price?” (Allow students to make some hypotheses, but it’s not necessary to confirm one way or another.)</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startAt="2"/>
            </a:pPr>
            <a:r>
              <a:rPr lang="en" sz="1300">
                <a:solidFill>
                  <a:srgbClr val="1D2125"/>
                </a:solidFill>
                <a:latin typeface="Calibri"/>
                <a:ea typeface="Calibri"/>
                <a:cs typeface="Calibri"/>
                <a:sym typeface="Calibri"/>
              </a:rPr>
              <a:t>Explain that price and the number of sales affect the revenue of a business, and that the term revenue means the money collected when someone sells something. For example, if the price of a movie download is $3 and there are 10 downloads, the revenue is $30.</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startAt="2"/>
            </a:pPr>
            <a:r>
              <a:rPr lang="en" sz="1300">
                <a:solidFill>
                  <a:srgbClr val="1D2125"/>
                </a:solidFill>
                <a:latin typeface="Calibri"/>
                <a:ea typeface="Calibri"/>
                <a:cs typeface="Calibri"/>
                <a:sym typeface="Calibri"/>
              </a:rPr>
              <a:t>Consider arranging students in groups of two so that they can discuss their thinking (especially the question about whether price and revenue have a quadratic relationship).</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Some students may choose to use a spreadsheet tool to complete the table, and subsequently to use graphing technology to plot the data. Make these tools accessible, in case requested.</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spcBef>
                <a:spcPts val="1000"/>
              </a:spcBef>
              <a:spcAft>
                <a:spcPts val="0"/>
              </a:spcAft>
              <a:buNone/>
            </a:pPr>
            <a:r>
              <a:rPr b="1" lang="en" sz="1300">
                <a:solidFill>
                  <a:srgbClr val="1D2125"/>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18 - </a:t>
            </a:r>
            <a:r>
              <a:rPr i="1" lang="en" sz="1300">
                <a:solidFill>
                  <a:schemeClr val="dk1"/>
                </a:solidFill>
                <a:latin typeface="Times New Roman"/>
                <a:ea typeface="Times New Roman"/>
                <a:cs typeface="Times New Roman"/>
                <a:sym typeface="Times New Roman"/>
              </a:rPr>
              <a:t>x</a:t>
            </a:r>
            <a:endParaRPr i="1" sz="1300">
              <a:solidFill>
                <a:schemeClr val="dk1"/>
              </a:solidFill>
              <a:latin typeface="Times New Roman"/>
              <a:ea typeface="Times New Roman"/>
              <a:cs typeface="Times New Roman"/>
              <a:sym typeface="Times New Roman"/>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65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80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72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45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18 - </a:t>
            </a:r>
            <a:r>
              <a:rPr i="1" lang="en" sz="1300">
                <a:solidFill>
                  <a:schemeClr val="dk1"/>
                </a:solidFill>
                <a:latin typeface="Times New Roman"/>
                <a:ea typeface="Times New Roman"/>
                <a:cs typeface="Times New Roman"/>
                <a:sym typeface="Times New Roman"/>
              </a:rPr>
              <a:t>x)</a:t>
            </a:r>
            <a:endParaRPr i="1" sz="1300">
              <a:solidFill>
                <a:schemeClr val="dk1"/>
              </a:solidFill>
              <a:latin typeface="Times New Roman"/>
              <a:ea typeface="Times New Roman"/>
              <a:cs typeface="Times New Roman"/>
              <a:sym typeface="Times New Roman"/>
            </a:endParaRPr>
          </a:p>
          <a:p>
            <a:pPr indent="0" lvl="0" marL="0" rtl="0" algn="l">
              <a:spcBef>
                <a:spcPts val="0"/>
              </a:spcBef>
              <a:spcAft>
                <a:spcPts val="0"/>
              </a:spcAft>
              <a:buNone/>
            </a:pPr>
            <a:r>
              <a:t/>
            </a:r>
            <a:endParaRPr i="1" sz="1300">
              <a:solidFill>
                <a:schemeClr val="dk1"/>
              </a:solidFill>
              <a:latin typeface="Times New Roman"/>
              <a:ea typeface="Times New Roman"/>
              <a:cs typeface="Times New Roman"/>
              <a:sym typeface="Times New Roman"/>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You answer may vary, here is a sample. It is quadratic. The output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18 -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can be written as </a:t>
            </a:r>
            <a:r>
              <a:rPr lang="en" sz="1300">
                <a:solidFill>
                  <a:schemeClr val="dk1"/>
                </a:solidFill>
                <a:latin typeface="Calibri"/>
                <a:ea typeface="Calibri"/>
                <a:cs typeface="Calibri"/>
                <a:sym typeface="Calibri"/>
              </a:rPr>
              <a:t>18 -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which is a quadratic expression.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4"/>
              </a:rPr>
              <a:t>https://www.desmos.com/calculator/uwuhnehns7</a:t>
            </a:r>
            <a:endParaRPr sz="1300">
              <a:solidFill>
                <a:schemeClr val="dk1"/>
              </a:solidFill>
              <a:latin typeface="Calibri"/>
              <a:ea typeface="Calibri"/>
              <a:cs typeface="Calibri"/>
              <a:sym typeface="Calibri"/>
            </a:endParaRPr>
          </a:p>
          <a:p>
            <a:pPr indent="0" lvl="0" marL="13716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rgbClr val="FF0000"/>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Synthesis</a:t>
            </a:r>
            <a:endParaRPr b="1" i="1"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Display the completed table and invite selected students to explain how they determined the relationship was quadratic. Clarify that a few plotted points aren’t enough to confirm a U-shaped, or quadratic, relationship.</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Discuss: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Can the company make no money? (Yes. At $0, downloads are free, and at $18, no one buys.)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we find the price for the most revenue? (Calculate revenue for prices between $0 and $18 or estimate the vertex from the graph.)</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Could the company lose money? (Possibly. If it pays for movie rights without revenue, or sets a negative price.)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85fede3db9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85fede3db9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here is a sample.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The quality of the movies could improve. The number of people who like watching movies could increase. The price of watching a movie in a theater could go up.</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here is a sample.</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price that gives the maximum revenue would increase from $9 to $10.</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Go back to </a:t>
            </a:r>
            <a:r>
              <a:rPr lang="en" sz="1300" u="sng">
                <a:solidFill>
                  <a:schemeClr val="hlink"/>
                </a:solidFill>
                <a:latin typeface="Calibri"/>
                <a:ea typeface="Calibri"/>
                <a:cs typeface="Calibri"/>
                <a:sym typeface="Calibri"/>
                <a:hlinkClick action="ppaction://hlinksldjump" r:id="rId2"/>
              </a:rPr>
              <a:t>activity information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 name="Google Shape;189;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is the number of downloads. Make sure to multiply the number of downloads by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the cost per download.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number of downloads should be multiplied by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the cost per download.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Be sure to distribute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to both terms.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Multiply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(13 −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137160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a347cb9a3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a347cb9a3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Revenue Represented with Quadratics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This function represents the revenue collected.</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Clr>
                <a:schemeClr val="dk1"/>
              </a:buClr>
              <a:buSzPts val="1100"/>
              <a:buFont typeface="Arial"/>
              <a:buNone/>
            </a:pPr>
            <a:r>
              <a:rPr b="1" lang="en" sz="1300">
                <a:solidFill>
                  <a:schemeClr val="dk1"/>
                </a:solidFill>
                <a:latin typeface="Calibri"/>
                <a:ea typeface="Calibri"/>
                <a:cs typeface="Calibri"/>
                <a:sym typeface="Calibri"/>
              </a:rPr>
              <a:t>Additional questions</a:t>
            </a:r>
            <a:r>
              <a:rPr b="1" lang="en" sz="1300">
                <a:solidFill>
                  <a:schemeClr val="dk1"/>
                </a:solidFill>
                <a:latin typeface="Calibri"/>
                <a:ea typeface="Calibri"/>
                <a:cs typeface="Calibri"/>
                <a:sym typeface="Calibri"/>
              </a:rPr>
              <a:t> and discussion on the next slide</a:t>
            </a:r>
            <a:endParaRPr baseline="30000"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89a5c0d70d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89a5c0d70d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Revenue Represented with Quadratics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AutoNum type="arabicPeriod"/>
            </a:pPr>
            <a:r>
              <a:rPr lang="en" sz="1300">
                <a:solidFill>
                  <a:schemeClr val="dk1"/>
                </a:solidFill>
                <a:latin typeface="Calibri"/>
                <a:ea typeface="Calibri"/>
                <a:cs typeface="Calibri"/>
                <a:sym typeface="Calibri"/>
              </a:rPr>
              <a:t>The maximum revenue the company can earn. In this situation, it shows the best ticket price ($4) that produces the highest revenue ($1,200).</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chemeClr val="dk1"/>
              </a:buClr>
              <a:buSzPts val="1300"/>
              <a:buFont typeface="Calibri"/>
              <a:buAutoNum type="arabicPeriod"/>
            </a:pPr>
            <a:r>
              <a:rPr b="1" lang="en" sz="1300">
                <a:solidFill>
                  <a:schemeClr val="dk1"/>
                </a:solidFill>
                <a:latin typeface="Calibri"/>
                <a:ea typeface="Calibri"/>
                <a:cs typeface="Calibri"/>
                <a:sym typeface="Calibri"/>
              </a:rPr>
              <a:t>Domain:</a:t>
            </a:r>
            <a:r>
              <a:rPr lang="en" sz="1300">
                <a:solidFill>
                  <a:schemeClr val="dk1"/>
                </a:solidFill>
                <a:latin typeface="Calibri"/>
                <a:ea typeface="Calibri"/>
                <a:cs typeface="Calibri"/>
                <a:sym typeface="Calibri"/>
              </a:rPr>
              <a:t> 0 ≤ 𝑑 ≤8. The ticket price can't be negative, and if the price is above $8, the model shows negative tickets sold, which isn’t possible.</a:t>
            </a:r>
            <a:endParaRPr sz="1300">
              <a:solidFill>
                <a:schemeClr val="dk1"/>
              </a:solidFill>
              <a:latin typeface="Calibri"/>
              <a:ea typeface="Calibri"/>
              <a:cs typeface="Calibri"/>
              <a:sym typeface="Calibri"/>
            </a:endParaRPr>
          </a:p>
          <a:p>
            <a:pPr indent="457200" lvl="0" marL="0" rtl="0" algn="l">
              <a:lnSpc>
                <a:spcPct val="115000"/>
              </a:lnSpc>
              <a:spcBef>
                <a:spcPts val="1000"/>
              </a:spcBef>
              <a:spcAft>
                <a:spcPts val="0"/>
              </a:spcAft>
              <a:buNone/>
            </a:pPr>
            <a:r>
              <a:rPr b="1" lang="en" sz="1300">
                <a:solidFill>
                  <a:schemeClr val="dk1"/>
                </a:solidFill>
                <a:latin typeface="Calibri"/>
                <a:ea typeface="Calibri"/>
                <a:cs typeface="Calibri"/>
                <a:sym typeface="Calibri"/>
              </a:rPr>
              <a:t>Range: </a:t>
            </a:r>
            <a:r>
              <a:rPr lang="en" sz="1300">
                <a:solidFill>
                  <a:schemeClr val="dk1"/>
                </a:solidFill>
                <a:latin typeface="Calibri"/>
                <a:ea typeface="Calibri"/>
                <a:cs typeface="Calibri"/>
                <a:sym typeface="Calibri"/>
              </a:rPr>
              <a:t>0 ≤ </a:t>
            </a:r>
            <a:r>
              <a:rPr i="1" lang="en" sz="1300">
                <a:solidFill>
                  <a:schemeClr val="dk1"/>
                </a:solidFill>
                <a:latin typeface="Times New Roman"/>
                <a:ea typeface="Times New Roman"/>
                <a:cs typeface="Times New Roman"/>
                <a:sym typeface="Times New Roman"/>
              </a:rPr>
              <a:t>𝑟</a:t>
            </a:r>
            <a:r>
              <a:rPr lang="en" sz="1300">
                <a:solidFill>
                  <a:schemeClr val="dk1"/>
                </a:solidFill>
                <a:latin typeface="Calibri"/>
                <a:ea typeface="Calibri"/>
                <a:cs typeface="Calibri"/>
                <a:sym typeface="Calibri"/>
              </a:rPr>
              <a:t> ≤ 1200. Revenue can’t be negative, and the maximum possible revenue is $1,200.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6</a:t>
            </a:r>
            <a:r>
              <a:rPr baseline="-25000"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+ 130</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endParaRPr baseline="30000"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the price is lower or higher than $4, the revenue will decrease.</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$4 is the optimal price, moving away from it means fewer tickets sold or not enough money per ticket.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1000"/>
              </a:spcBef>
              <a:spcAft>
                <a:spcPts val="0"/>
              </a:spcAft>
              <a:buNone/>
            </a:pPr>
            <a:r>
              <a:rPr lang="en" sz="1300">
                <a:solidFill>
                  <a:schemeClr val="dk1"/>
                </a:solidFill>
                <a:latin typeface="Calibri"/>
                <a:ea typeface="Calibri"/>
                <a:cs typeface="Calibri"/>
                <a:sym typeface="Calibri"/>
              </a:rPr>
              <a:t>Discuss with the students:</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makes sense that the revenue goes down after a certain point, since if the price is too high nobody will buy a ticket. From the graph, we can tell that the greatest revenue, $1,200, comes from selling the tickets for $4 each. So we know, the range of this parabola reaches a maximum value of $1,200.</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We can also see that the domain of the function </a:t>
            </a:r>
            <a:r>
              <a:rPr i="1" lang="en" sz="1300">
                <a:solidFill>
                  <a:schemeClr val="dk1"/>
                </a:solidFill>
                <a:latin typeface="Times New Roman"/>
                <a:ea typeface="Times New Roman"/>
                <a:cs typeface="Times New Roman"/>
                <a:sym typeface="Times New Roman"/>
              </a:rPr>
              <a:t>r</a:t>
            </a:r>
            <a:r>
              <a:rPr lang="en" sz="1300">
                <a:solidFill>
                  <a:schemeClr val="dk1"/>
                </a:solidFill>
                <a:latin typeface="Calibri"/>
                <a:ea typeface="Calibri"/>
                <a:cs typeface="Calibri"/>
                <a:sym typeface="Calibri"/>
              </a:rPr>
              <a:t> is between 0 and 8. This makes sense because the cost of the tickets can’t be negative, and if the price were more than $8, the model would not work, as the revenue collected cannot be negative. (A negative revenue would mean the number of tickets sold is negative, which is not possible.)</a:t>
            </a:r>
            <a:endParaRPr sz="1300">
              <a:solidFill>
                <a:schemeClr val="dk1"/>
              </a:solidFill>
              <a:latin typeface="Calibri"/>
              <a:ea typeface="Calibri"/>
              <a:cs typeface="Calibri"/>
              <a:sym typeface="Calibri"/>
            </a:endParaRPr>
          </a:p>
          <a:p>
            <a:pPr indent="0" lvl="0" marL="0" rtl="0" algn="l">
              <a:lnSpc>
                <a:spcPct val="115000"/>
              </a:lnSpc>
              <a:spcBef>
                <a:spcPts val="1000"/>
              </a:spcBef>
              <a:spcAft>
                <a:spcPts val="1000"/>
              </a:spcAft>
              <a:buNone/>
            </a:pPr>
            <a:r>
              <a:t/>
            </a:r>
            <a:endParaRPr baseline="30000"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3d2a549f63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3d2a549f63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MLR 7 Compare and Connect: Representing, Conversing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routine to prepare students for the whole-class discussion. Ask students to select one of the functions and to prepare a visual display of their work. Students should consider how to display their reasoning so that another student can interpret what they see. Suggest that students should add notes and details to the graphs or functions to help communicate their thinking. Arrange students in groups of two, and provide two or three minutes of quiet think time for students to read and interpret each other's work before a whole-class discussion.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Cultivate conversation; Maximize meta-awareness</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i="1">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serves two main goals. It prompts students to look closely at appropriate domains for quadratic functions given the situations they represent. It also gives them an opportunity to identify or estimate the vertex of the graph and the zeros of the functions, and then to interpret them in context.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the previous activity, we saw a function representing the revenue, in thousands of dollars, from selling new movies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dollars. If we graph the equation </a:t>
            </a:r>
            <a:r>
              <a:rPr i="1" lang="en" sz="1300">
                <a:solidFill>
                  <a:schemeClr val="dk1"/>
                </a:solidFill>
                <a:latin typeface="Times New Roman"/>
                <a:ea typeface="Times New Roman"/>
                <a:cs typeface="Times New Roman"/>
                <a:sym typeface="Times New Roman"/>
              </a:rPr>
              <a:t>r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(18 −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using graphing technology, it would produce a graph like this: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3"/>
              </a:rPr>
              <a:t>https://www.desmos.com/calculator/rrssg0v34a</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Then, discuss questions such 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“What domain is appropriate for the price of a new movie?” (The price can’t be negative and it can’t be more than $18, or else the revenue will be negative, which is not possible, assuming they are selling a non-negative number of downloads for a non-negative price. So an appropriate domain would be 18 ≤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18. The part of the graph to the left of the vertical axis has no meaning because we can’t have a negative price. The part representing a price above $18  would mean the company is losing money, so it has meaning, but it is unlikely to be considered if the company is trying to maximize revenue.)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are the zeros of the function? What do they tell us in this situation?” (0 and 18. They tell us the prices at which the company would earn no revenue.)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is the vertex of the graph representing the function? What does it tell us in this situation?” (It appears to be at (9, 81). It tells us the price that would produce the greatest revenue.)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Tell students they will now think about the domain, vertex, and zeros of a few quadratic functions we have seen so far.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two to four.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Consider asking each group to work on only 1 – 2 functions and then to share their findings with the class, or choosing only a couple of functions for the class to investigate.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If the activity is divided among groups and if time permits, consider asking each group to prepare a presentation or to display their work for a gallery walk.</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0 &lt;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&lt; 12.5. All positive rational numbers make sense as an input. The part of the graph that is below the horizontal line is not meaningful here (negative lengths or lengths greater than 12.5 produce a negative area, which doesn’t make sense). Having a length or area equal to 0 doesn’t make sense either.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0 &lt;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&lt; 39.06. All positive rational numbers make sense as an output up to the maximum of the graph at 39.06. The part of the graph that is below the horizontal line is not meaningful here since there can not be a negative area (which doesn’t make sense). Having a length or area equal to 0 doesn’t make sense either.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vertex is the point on the graph when the input is at 6.25. It’s around (6.25, 39.063). It’s when the rectangle has the greatest area.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zeros are 0 and 12.5. They tell us that when the side length of the rectangle is 0 or 12.5 meters, the rectangle has no area (no rectangle exists).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More activity questions and answers on the next slide.</a:t>
            </a:r>
            <a:endParaRPr i="1"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38d4182f5b0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38d4182f5b0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0 where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is a whole number. Step numbers that are negative or decimal don’t make sense here. The graph should show points at non-negative integer values (instead of a continuous curve). Everything to the left of the vertical axis does not have meaning here.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i="1" lang="en" sz="1300">
                <a:solidFill>
                  <a:schemeClr val="dk1"/>
                </a:solidFill>
                <a:latin typeface="Times New Roman"/>
                <a:ea typeface="Times New Roman"/>
                <a:cs typeface="Times New Roman"/>
                <a:sym typeface="Times New Roman"/>
              </a:rPr>
              <a:t>f </a:t>
            </a:r>
            <a:r>
              <a:rPr lang="en" sz="1300">
                <a:solidFill>
                  <a:schemeClr val="dk1"/>
                </a:solidFill>
                <a:latin typeface="Calibri"/>
                <a:ea typeface="Calibri"/>
                <a:cs typeface="Calibri"/>
                <a:sym typeface="Calibri"/>
              </a:rPr>
              <a:t>≥ 4. The number of squares starts with 4 and increases.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The vertex is (0, 4). It tells us the number of squares at Step 0.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There are no zeros for this function. There is not a time when there are no squares in the pattern.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More activity questions, answers, anticipated misconceptions, and activity synthesis on the next slide.</a:t>
            </a:r>
            <a:endParaRPr i="1"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8d4182f5b0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8d4182f5b0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9"/>
            </a:pP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0 or only positive numbers and 0. Negative values of time don’t make sense here, so the part of the graph to the left side of the vertical axis has no meaning.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9"/>
            </a:pP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 0. The distance fallen increases as time increases and would start at g=0.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9"/>
            </a:pPr>
            <a:r>
              <a:rPr lang="en" sz="1300">
                <a:solidFill>
                  <a:schemeClr val="dk1"/>
                </a:solidFill>
                <a:latin typeface="Calibri"/>
                <a:ea typeface="Calibri"/>
                <a:cs typeface="Calibri"/>
                <a:sym typeface="Calibri"/>
              </a:rPr>
              <a:t>The vertex is (0,0). It tells us the distance fallen at 0 seconds, which is 0 feet.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9"/>
            </a:pPr>
            <a:r>
              <a:rPr lang="en" sz="1300">
                <a:solidFill>
                  <a:schemeClr val="dk1"/>
                </a:solidFill>
                <a:latin typeface="Calibri"/>
                <a:ea typeface="Calibri"/>
                <a:cs typeface="Calibri"/>
                <a:sym typeface="Calibri"/>
              </a:rPr>
              <a:t>The vertex also tells us the zero of the function. It’s the only time when the distance fallen is 0 feet.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confuse zeros and horizontal intercepts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Watch for students who write the zeros as ordered pairs such as (25, 0) rather than 25. Emphasize that while these two terms are related, there is a difference. A zero is an input value that makes the function’s output 0, and the horizontal intercept is the point where the graph of the function meets the horizontal axis. A zero of a function is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of an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 of its graph.</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groups to share their responses. Show graphs adjusted for appropriate domains if not already displayed. Explain that a quadratic graph may or may not show its vertex, depending on the context.</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example, in the graphs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n</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 and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 576 − 16</a:t>
            </a:r>
            <a:r>
              <a:rPr i="1" lang="en" sz="1300">
                <a:solidFill>
                  <a:schemeClr val="dk1"/>
                </a:solidFill>
                <a:latin typeface="Times New Roman"/>
                <a:ea typeface="Times New Roman"/>
                <a:cs typeface="Times New Roman"/>
                <a:sym typeface="Times New Roman"/>
              </a:rPr>
              <a:t>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is the vertex, but since negative domains don’t apply, the “turn” in the graph isn’t visible.</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Link to Desmos graph for Step Number/Number of Squares: </a:t>
            </a:r>
            <a:r>
              <a:rPr lang="en" sz="1300" u="sng">
                <a:solidFill>
                  <a:schemeClr val="hlink"/>
                </a:solidFill>
                <a:latin typeface="Calibri"/>
                <a:ea typeface="Calibri"/>
                <a:cs typeface="Calibri"/>
                <a:sym typeface="Calibri"/>
                <a:hlinkClick r:id="rId2"/>
              </a:rPr>
              <a:t>https://www.desmos.com/calculator/ztwlw4d4gq</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lang="en" sz="1300">
                <a:solidFill>
                  <a:schemeClr val="dk1"/>
                </a:solidFill>
                <a:latin typeface="Calibri"/>
                <a:ea typeface="Calibri"/>
                <a:cs typeface="Calibri"/>
                <a:sym typeface="Calibri"/>
              </a:rPr>
              <a:t>Link to Desmos graph for Time/Height: </a:t>
            </a:r>
            <a:r>
              <a:rPr lang="en" sz="1300" u="sng">
                <a:solidFill>
                  <a:schemeClr val="hlink"/>
                </a:solidFill>
                <a:latin typeface="Calibri"/>
                <a:ea typeface="Calibri"/>
                <a:cs typeface="Calibri"/>
                <a:sym typeface="Calibri"/>
                <a:hlinkClick r:id="rId3"/>
              </a:rPr>
              <a:t>https://www.desmos.com/calculator/10dtppxe8j</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Char char="●"/>
            </a:pPr>
            <a:r>
              <a:rPr lang="en" sz="1300">
                <a:solidFill>
                  <a:schemeClr val="dk1"/>
                </a:solidFill>
                <a:latin typeface="Calibri"/>
                <a:ea typeface="Calibri"/>
                <a:cs typeface="Calibri"/>
                <a:sym typeface="Calibri"/>
              </a:rPr>
              <a:t>The function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represents the number of squares at step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of a geometric pattern. Because partial step numbers are not possible, it makes sense for the graph to show discrete points at whole-number input values, rather than a continuous curve that includes all rational numbers for the input.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Char char="●"/>
            </a:pPr>
            <a:r>
              <a:rPr lang="en" sz="1300">
                <a:solidFill>
                  <a:schemeClr val="dk1"/>
                </a:solidFill>
                <a:latin typeface="Calibri"/>
                <a:ea typeface="Calibri"/>
                <a:cs typeface="Calibri"/>
                <a:sym typeface="Calibri"/>
              </a:rPr>
              <a:t>The function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models the height of an object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seconds after being dropped. Because a negative number of seconds is not meaningful here, assuming the object stops once it hits the ground (at 6 seconds), an appropriate domain for the function would be 0 ≤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6.</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3" name="Google Shape;293;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835a43fe90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835a43fe90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1.8  is approximately where the maximum occurs, not the full domain.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describes the range.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time in seconds can be between 0 and almost 4 seconds.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Not all values above 0 are in the domain.</a:t>
            </a:r>
            <a:endParaRPr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82791afd5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82791afd5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The Meaning of Quadratic Characteristics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values, 0 ≤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≤6 or only numbers from 0 up through 6. Negative values of time don’t make sense here, so the part of the graph to the left side of the vertical axis has no meaning. The object hits the ground 6 seconds after being dropped, so values greater than 6 are not meaningful.</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height of the function is from the initial height down to the ground. In this case, since the object is being dropped from a height of 576 feet and falls to the ground, the range of the function is [0, 576]. This means that the object's height will be between 0 feet (when it hits the ground) and 576 feet (when it is initially dropped).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peak of the parabola, or the maximum, at the point (0,576). It tells us the time when the height is the greatest.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6 . It tells us that the height of the object is 0 feet at 6 seconds after being dropped, or the time when the object hits the ground.</a:t>
            </a:r>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a:pPr>
            <a:r>
              <a:rPr lang="en" sz="1300">
                <a:solidFill>
                  <a:schemeClr val="dk1"/>
                </a:solidFill>
                <a:latin typeface="Calibri"/>
                <a:ea typeface="Calibri"/>
                <a:cs typeface="Calibri"/>
                <a:sym typeface="Calibri"/>
              </a:rPr>
              <a:t>$5, as it would generate about $3,700 in revenue. Charging $17 would bring in about $2,500.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5,000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0 ≤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 20, because the price has to be non-negative, and the company would earn negative revenue if the price were more than $20.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2" name="Google Shape;392;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https://openstax.org/k12/algebra</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Possible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The distance an object travels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seconds after being dropped.</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b.	The height of an object that is dropped from a height of 400 feet.</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c.	The height of an object that is shot up from 50 feet above the ground at a vertical speed of 100 feet per second,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 seconds after being launched.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The zero is the time when the object has traveled a distance of 0 feet. This happens at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0, before the object is dropped.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b.	The zero is the time when the height of the object is 0 feet, which is when it hits the ground.</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c.	The zero is the time when the height of the object is 0 feet, which is also when it hits the ground.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Explain to students that the models seen here are simplified models, and they ignore other factors, such as air resistance. The models that scientists use to study physical phenomena are likely to be more complex than what students have seen here.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time permits, consider addressing a common misconception: that a graph of a quadratic function that represents distance-time relationship shows the physical trajectory of the object. Ask students to draw a sketch of what a bystander would see if they are facing the cannon as the ball is being launched. If needed, revisit the GeoGebra applet “Distance as a Quadratic Function of Elapsed Time” (from the previous lesson) to further emphasize this difference.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Clarify that the graph represents the height of the object as a function of time, not the path that the object travels. In the examples given here, the object just goes straight up and straight down.</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1" name="Google Shape;441;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teachers.raiselearning.org/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4.png"/><Relationship Id="rId6" Type="http://schemas.openxmlformats.org/officeDocument/2006/relationships/image" Target="../media/image3.png"/><Relationship Id="rId7" Type="http://schemas.openxmlformats.org/officeDocument/2006/relationships/image" Target="../media/image15.png"/><Relationship Id="rId8"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12.png"/><Relationship Id="rId7"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9.png"/><Relationship Id="rId4" Type="http://schemas.openxmlformats.org/officeDocument/2006/relationships/image" Target="../media/image18.png"/><Relationship Id="rId5" Type="http://schemas.openxmlformats.org/officeDocument/2006/relationships/image" Target="../media/image22.png"/><Relationship Id="rId6"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8.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12.png"/><Relationship Id="rId7" Type="http://schemas.openxmlformats.org/officeDocument/2006/relationships/image" Target="../media/image7.png"/><Relationship Id="rId8" Type="http://schemas.openxmlformats.org/officeDocument/2006/relationships/image" Target="../media/image1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7.png"/><Relationship Id="rId4" Type="http://schemas.openxmlformats.org/officeDocument/2006/relationships/image" Target="../media/image3.png"/><Relationship Id="rId5" Type="http://schemas.openxmlformats.org/officeDocument/2006/relationships/image" Target="../media/image3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12.png"/><Relationship Id="rId6" Type="http://schemas.openxmlformats.org/officeDocument/2006/relationships/image" Target="../media/image7.png"/><Relationship Id="rId7"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3.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hyperlink" Target="https://youtu.be/RYxyf_q9I2E?si=O15Lv8A8POxINRsw" TargetMode="External"/><Relationship Id="rId4" Type="http://schemas.openxmlformats.org/officeDocument/2006/relationships/hyperlink" Target="http://www.youtube.com/watch?v=RYxyf_q9I2E" TargetMode="External"/><Relationship Id="rId5" Type="http://schemas.openxmlformats.org/officeDocument/2006/relationships/image" Target="../media/image2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5.png"/><Relationship Id="rId4" Type="http://schemas.openxmlformats.org/officeDocument/2006/relationships/slide" Target="/ppt/slides/slide22.xml"/><Relationship Id="rId5" Type="http://schemas.openxmlformats.org/officeDocument/2006/relationships/image" Target="../media/image3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3.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7.png"/><Relationship Id="rId6" Type="http://schemas.openxmlformats.org/officeDocument/2006/relationships/image" Target="../media/image11.png"/><Relationship Id="rId7"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6.png"/><Relationship Id="rId4" Type="http://schemas.openxmlformats.org/officeDocument/2006/relationships/image" Target="../media/image12.png"/><Relationship Id="rId5" Type="http://schemas.openxmlformats.org/officeDocument/2006/relationships/image" Target="../media/image11.png"/><Relationship Id="rId6" Type="http://schemas.openxmlformats.org/officeDocument/2006/relationships/image" Target="../media/image20.png"/><Relationship Id="rId7" Type="http://schemas.openxmlformats.org/officeDocument/2006/relationships/image" Target="../media/image1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11.png"/><Relationship Id="rId4" Type="http://schemas.openxmlformats.org/officeDocument/2006/relationships/image" Target="../media/image19.png"/><Relationship Id="rId5" Type="http://schemas.openxmlformats.org/officeDocument/2006/relationships/image" Target="../media/image20.png"/><Relationship Id="rId6" Type="http://schemas.openxmlformats.org/officeDocument/2006/relationships/image" Target="../media/image32.png"/><Relationship Id="rId7"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3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a:ea typeface="Roboto Slab"/>
                <a:cs typeface="Roboto Slab"/>
                <a:sym typeface="Roboto Slab"/>
              </a:rPr>
              <a:t>Algebra 1</a:t>
            </a:r>
            <a:endParaRPr sz="3000">
              <a:solidFill>
                <a:srgbClr val="FDBD3E"/>
              </a:solidFill>
              <a:latin typeface="Roboto Slab"/>
              <a:ea typeface="Roboto Slab"/>
              <a:cs typeface="Roboto Slab"/>
              <a:sym typeface="Roboto Slab"/>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7 Introduction to Quadratic 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7.7 Domain, Range, Vertex, and Zeros of Quadratic Functions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7.7 Domain, Range, Vertex, and Zeros of Quadratic Functions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{F868418C-28CF-418E-A44C-E7F971D06032}</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descr=" Group of students giving high fives, showing encouragement, support, and a positive classroom environment." id="66" name="Google Shape;66;p10" title="Goals-7.png"/>
          <p:cNvPicPr preferRelativeResize="0"/>
          <p:nvPr/>
        </p:nvPicPr>
        <p:blipFill rotWithShape="1">
          <a:blip r:embed="rId3">
            <a:alphaModFix/>
          </a:blip>
          <a:srcRect b="0" l="0" r="0" t="0"/>
          <a:stretch/>
        </p:blipFill>
        <p:spPr>
          <a:xfrm>
            <a:off x="4850500" y="112200"/>
            <a:ext cx="4094575" cy="4094575"/>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a:t>
            </a:r>
            <a:r>
              <a:rPr lang="en">
                <a:solidFill>
                  <a:srgbClr val="F3F3F3"/>
                </a:solidFill>
              </a:rPr>
              <a:t>o -</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Choose a domain</a:t>
            </a:r>
            <a:r>
              <a:rPr lang="en">
                <a:solidFill>
                  <a:srgbClr val="F3F3F3"/>
                </a:solidFill>
              </a:rPr>
              <a:t> that makes sense in a revenue situation.</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Model revenue</a:t>
            </a:r>
            <a:r>
              <a:rPr lang="en">
                <a:solidFill>
                  <a:srgbClr val="F3F3F3"/>
                </a:solidFill>
              </a:rPr>
              <a:t> with quadratic functions and graphs.</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Relate</a:t>
            </a:r>
            <a:r>
              <a:rPr lang="en">
                <a:solidFill>
                  <a:srgbClr val="F3F3F3"/>
                </a:solidFill>
              </a:rPr>
              <a:t> the </a:t>
            </a:r>
            <a:r>
              <a:rPr b="1" lang="en">
                <a:solidFill>
                  <a:srgbClr val="F3F3F3"/>
                </a:solidFill>
              </a:rPr>
              <a:t>vertex of a graph</a:t>
            </a:r>
            <a:r>
              <a:rPr lang="en">
                <a:solidFill>
                  <a:srgbClr val="F3F3F3"/>
                </a:solidFill>
              </a:rPr>
              <a:t> and the </a:t>
            </a:r>
            <a:r>
              <a:rPr b="1" lang="en">
                <a:solidFill>
                  <a:srgbClr val="F3F3F3"/>
                </a:solidFill>
              </a:rPr>
              <a:t>zeros of a function</a:t>
            </a:r>
            <a:r>
              <a:rPr lang="en">
                <a:solidFill>
                  <a:srgbClr val="F3F3F3"/>
                </a:solidFill>
              </a:rPr>
              <a:t> to a revenue situation.</a:t>
            </a:r>
            <a:endParaRPr>
              <a:solidFill>
                <a:srgbClr val="F3F3F3"/>
              </a:solidFill>
            </a:endParaRPr>
          </a:p>
          <a:p>
            <a:pPr indent="0" lvl="0" marL="457200" rtl="0" algn="l">
              <a:lnSpc>
                <a:spcPct val="100000"/>
              </a:lnSpc>
              <a:spcBef>
                <a:spcPts val="0"/>
              </a:spcBef>
              <a:spcAft>
                <a:spcPts val="0"/>
              </a:spcAft>
              <a:buNone/>
            </a:pPr>
            <a:r>
              <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7.7 Domain, Range, Vertex, and Zeros of Quadratic Functions</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48441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947475"/>
            <a:ext cx="4745700" cy="370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t>Previous</a:t>
            </a:r>
            <a:endParaRPr b="1" sz="1700"/>
          </a:p>
          <a:p>
            <a:pPr indent="-311150" lvl="0" marL="457200" rtl="0" algn="l">
              <a:lnSpc>
                <a:spcPct val="100000"/>
              </a:lnSpc>
              <a:spcBef>
                <a:spcPts val="500"/>
              </a:spcBef>
              <a:spcAft>
                <a:spcPts val="0"/>
              </a:spcAft>
              <a:buSzPts val="1300"/>
              <a:buChar char="●"/>
            </a:pPr>
            <a:r>
              <a:rPr b="1" lang="en" sz="1300"/>
              <a:t>Equation</a:t>
            </a:r>
            <a:endParaRPr b="1" sz="1300"/>
          </a:p>
          <a:p>
            <a:pPr indent="-311150" lvl="1" marL="914400" rtl="0" algn="l">
              <a:lnSpc>
                <a:spcPct val="100000"/>
              </a:lnSpc>
              <a:spcBef>
                <a:spcPts val="0"/>
              </a:spcBef>
              <a:spcAft>
                <a:spcPts val="0"/>
              </a:spcAft>
              <a:buSzPts val="1300"/>
              <a:buChar char="○"/>
            </a:pPr>
            <a:r>
              <a:rPr lang="en" sz="1300"/>
              <a:t>A mathematical statement that demonstrates that two numbers, expressions, or other objects are equal.</a:t>
            </a:r>
            <a:endParaRPr sz="1300"/>
          </a:p>
          <a:p>
            <a:pPr indent="-311150" lvl="0" marL="457200" rtl="0" algn="l">
              <a:lnSpc>
                <a:spcPct val="100000"/>
              </a:lnSpc>
              <a:spcBef>
                <a:spcPts val="1000"/>
              </a:spcBef>
              <a:spcAft>
                <a:spcPts val="0"/>
              </a:spcAft>
              <a:buSzPts val="1300"/>
              <a:buChar char="●"/>
            </a:pPr>
            <a:r>
              <a:rPr b="1" lang="en" sz="1300"/>
              <a:t>Functions</a:t>
            </a:r>
            <a:endParaRPr sz="1300"/>
          </a:p>
          <a:p>
            <a:pPr indent="-311150" lvl="1" marL="914400" rtl="0" algn="l">
              <a:lnSpc>
                <a:spcPct val="100000"/>
              </a:lnSpc>
              <a:spcBef>
                <a:spcPts val="0"/>
              </a:spcBef>
              <a:spcAft>
                <a:spcPts val="0"/>
              </a:spcAft>
              <a:buSzPts val="1300"/>
              <a:buChar char="○"/>
            </a:pPr>
            <a:r>
              <a:rPr lang="en" sz="1300"/>
              <a:t>A relation that takes inputs from one set and assigns them to outputs from another set, assigning exactly one output to each input.</a:t>
            </a:r>
            <a:endParaRPr sz="1300"/>
          </a:p>
          <a:p>
            <a:pPr indent="-311150" lvl="0" marL="457200" rtl="0" algn="l">
              <a:lnSpc>
                <a:spcPct val="100000"/>
              </a:lnSpc>
              <a:spcBef>
                <a:spcPts val="1000"/>
              </a:spcBef>
              <a:spcAft>
                <a:spcPts val="0"/>
              </a:spcAft>
              <a:buSzPts val="1300"/>
              <a:buChar char="●"/>
            </a:pPr>
            <a:r>
              <a:rPr b="1" lang="en" sz="1300"/>
              <a:t>Quadratic Function</a:t>
            </a:r>
            <a:endParaRPr sz="1300"/>
          </a:p>
          <a:p>
            <a:pPr indent="-311150" lvl="1" marL="914400" rtl="0" algn="l">
              <a:lnSpc>
                <a:spcPct val="100000"/>
              </a:lnSpc>
              <a:spcBef>
                <a:spcPts val="0"/>
              </a:spcBef>
              <a:spcAft>
                <a:spcPts val="0"/>
              </a:spcAft>
              <a:buSzPts val="1300"/>
              <a:buChar char="○"/>
            </a:pPr>
            <a:r>
              <a:rPr lang="en" sz="1300"/>
              <a:t>A function where the output is given by a quadratic expression in the input. </a:t>
            </a:r>
            <a:r>
              <a:rPr i="1" lang="en" sz="1300">
                <a:latin typeface="Times New Roman"/>
                <a:ea typeface="Times New Roman"/>
                <a:cs typeface="Times New Roman"/>
                <a:sym typeface="Times New Roman"/>
              </a:rPr>
              <a:t>𝑓(𝑥) </a:t>
            </a:r>
            <a:r>
              <a:rPr lang="en" sz="1300"/>
              <a:t>=</a:t>
            </a:r>
            <a:r>
              <a:rPr i="1" lang="en" sz="1300">
                <a:latin typeface="Times New Roman"/>
                <a:ea typeface="Times New Roman"/>
                <a:cs typeface="Times New Roman"/>
                <a:sym typeface="Times New Roman"/>
              </a:rPr>
              <a:t> 𝑎𝑥² </a:t>
            </a:r>
            <a:r>
              <a:rPr lang="en" sz="1300"/>
              <a:t>+</a:t>
            </a:r>
            <a:r>
              <a:rPr i="1" lang="en" sz="1300">
                <a:latin typeface="Times New Roman"/>
                <a:ea typeface="Times New Roman"/>
                <a:cs typeface="Times New Roman"/>
                <a:sym typeface="Times New Roman"/>
              </a:rPr>
              <a:t> 𝑏𝑥 </a:t>
            </a:r>
            <a:r>
              <a:rPr lang="en" sz="1300"/>
              <a:t>+</a:t>
            </a:r>
            <a:r>
              <a:rPr i="1" lang="en" sz="1300">
                <a:latin typeface="Times New Roman"/>
                <a:ea typeface="Times New Roman"/>
                <a:cs typeface="Times New Roman"/>
                <a:sym typeface="Times New Roman"/>
              </a:rPr>
              <a:t> 𝑐.</a:t>
            </a:r>
            <a:endParaRPr i="1" sz="1300">
              <a:latin typeface="Times New Roman"/>
              <a:ea typeface="Times New Roman"/>
              <a:cs typeface="Times New Roman"/>
              <a:sym typeface="Times New Roman"/>
            </a:endParaRPr>
          </a:p>
          <a:p>
            <a:pPr indent="-311150" lvl="0" marL="457200" rtl="0" algn="l">
              <a:lnSpc>
                <a:spcPct val="100000"/>
              </a:lnSpc>
              <a:spcBef>
                <a:spcPts val="1000"/>
              </a:spcBef>
              <a:spcAft>
                <a:spcPts val="0"/>
              </a:spcAft>
              <a:buSzPts val="1300"/>
              <a:buChar char="●"/>
            </a:pPr>
            <a:r>
              <a:rPr b="1" lang="en" sz="1300"/>
              <a:t>Vertex (of a graph)</a:t>
            </a:r>
            <a:endParaRPr b="1" sz="1300"/>
          </a:p>
          <a:p>
            <a:pPr indent="-311150" lvl="1" marL="914400" rtl="0" algn="l">
              <a:lnSpc>
                <a:spcPct val="100000"/>
              </a:lnSpc>
              <a:spcBef>
                <a:spcPts val="0"/>
              </a:spcBef>
              <a:spcAft>
                <a:spcPts val="1000"/>
              </a:spcAft>
              <a:buSzPts val="1300"/>
              <a:buChar char="○"/>
            </a:pPr>
            <a:r>
              <a:rPr lang="en" sz="1300"/>
              <a:t>On a parabola, it is the point where the graph changes from increasing to decreasing or vice versa. It is the highest or lowest point on the graph.</a:t>
            </a:r>
            <a:endParaRPr i="1" sz="1300">
              <a:latin typeface="Times New Roman"/>
              <a:ea typeface="Times New Roman"/>
              <a:cs typeface="Times New Roman"/>
              <a:sym typeface="Times New Roman"/>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7.7 Domain, Range, Vertex, and Zeros of Quadratic Functions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5010400" y="117425"/>
            <a:ext cx="3990900" cy="4454400"/>
          </a:xfrm>
          <a:prstGeom prst="rect">
            <a:avLst/>
          </a:prstGeom>
        </p:spPr>
        <p:txBody>
          <a:bodyPr anchorCtr="0" anchor="t" bIns="91425" lIns="91425" spcFirstLastPara="1" rIns="91425" wrap="square" tIns="91425">
            <a:noAutofit/>
          </a:bodyPr>
          <a:lstStyle/>
          <a:p>
            <a:pPr indent="-311150" lvl="0" marL="457200" rtl="0" algn="l">
              <a:lnSpc>
                <a:spcPct val="100000"/>
              </a:lnSpc>
              <a:spcBef>
                <a:spcPts val="0"/>
              </a:spcBef>
              <a:spcAft>
                <a:spcPts val="0"/>
              </a:spcAft>
              <a:buSzPts val="1300"/>
              <a:buChar char="●"/>
            </a:pPr>
            <a:r>
              <a:rPr b="1" lang="en" sz="1300"/>
              <a:t>Zero (of a function)</a:t>
            </a:r>
            <a:endParaRPr sz="1300"/>
          </a:p>
          <a:p>
            <a:pPr indent="-311150" lvl="1" marL="914400" rtl="0" algn="l">
              <a:lnSpc>
                <a:spcPct val="100000"/>
              </a:lnSpc>
              <a:spcBef>
                <a:spcPts val="0"/>
              </a:spcBef>
              <a:spcAft>
                <a:spcPts val="0"/>
              </a:spcAft>
              <a:buSzPts val="1300"/>
              <a:buChar char="○"/>
            </a:pPr>
            <a:r>
              <a:rPr lang="en" sz="1300"/>
              <a:t>An input where </a:t>
            </a:r>
            <a:r>
              <a:rPr i="1" lang="en" sz="1300">
                <a:latin typeface="Times New Roman"/>
                <a:ea typeface="Times New Roman"/>
                <a:cs typeface="Times New Roman"/>
                <a:sym typeface="Times New Roman"/>
              </a:rPr>
              <a:t>f</a:t>
            </a:r>
            <a:r>
              <a:rPr lang="en" sz="1300"/>
              <a:t>(</a:t>
            </a:r>
            <a:r>
              <a:rPr i="1" lang="en" sz="1300">
                <a:latin typeface="Times New Roman"/>
                <a:ea typeface="Times New Roman"/>
                <a:cs typeface="Times New Roman"/>
                <a:sym typeface="Times New Roman"/>
              </a:rPr>
              <a:t>x</a:t>
            </a:r>
            <a:r>
              <a:rPr lang="en" sz="1300"/>
              <a:t>)=0; on the graph, it’s the point where the curve crosses the </a:t>
            </a:r>
            <a:r>
              <a:rPr i="1" lang="en" sz="1300">
                <a:latin typeface="Times New Roman"/>
                <a:ea typeface="Times New Roman"/>
                <a:cs typeface="Times New Roman"/>
                <a:sym typeface="Times New Roman"/>
              </a:rPr>
              <a:t>x</a:t>
            </a:r>
            <a:r>
              <a:rPr lang="en" sz="1300"/>
              <a:t>-axis.</a:t>
            </a:r>
            <a:endParaRPr sz="1300"/>
          </a:p>
          <a:p>
            <a:pPr indent="-311150" lvl="0" marL="457200" rtl="0" algn="l">
              <a:lnSpc>
                <a:spcPct val="100000"/>
              </a:lnSpc>
              <a:spcBef>
                <a:spcPts val="500"/>
              </a:spcBef>
              <a:spcAft>
                <a:spcPts val="0"/>
              </a:spcAft>
              <a:buSzPts val="1300"/>
              <a:buFont typeface="Times New Roman"/>
              <a:buChar char="●"/>
            </a:pPr>
            <a:r>
              <a:rPr b="1" i="1" lang="en" sz="1300">
                <a:latin typeface="Times New Roman"/>
                <a:ea typeface="Times New Roman"/>
                <a:cs typeface="Times New Roman"/>
                <a:sym typeface="Times New Roman"/>
              </a:rPr>
              <a:t>x</a:t>
            </a:r>
            <a:r>
              <a:rPr b="1" lang="en" sz="1300"/>
              <a:t>-intercept</a:t>
            </a:r>
            <a:endParaRPr b="1" sz="1300"/>
          </a:p>
          <a:p>
            <a:pPr indent="-311150" lvl="1" marL="914400" rtl="0" algn="l">
              <a:lnSpc>
                <a:spcPct val="100000"/>
              </a:lnSpc>
              <a:spcBef>
                <a:spcPts val="0"/>
              </a:spcBef>
              <a:spcAft>
                <a:spcPts val="0"/>
              </a:spcAft>
              <a:buSzPts val="1300"/>
              <a:buChar char="○"/>
            </a:pPr>
            <a:r>
              <a:rPr lang="en" sz="1300"/>
              <a:t>The point of the graph of a function where the </a:t>
            </a:r>
            <a:r>
              <a:rPr i="1" lang="en" sz="1300">
                <a:latin typeface="Times New Roman"/>
                <a:ea typeface="Times New Roman"/>
                <a:cs typeface="Times New Roman"/>
                <a:sym typeface="Times New Roman"/>
              </a:rPr>
              <a:t>𝑦</a:t>
            </a:r>
            <a:r>
              <a:rPr lang="en" sz="1300"/>
              <a:t>-value is 0. This is where the graph of the function crosses the </a:t>
            </a:r>
            <a:r>
              <a:rPr i="1" lang="en" sz="1300">
                <a:latin typeface="Times New Roman"/>
                <a:ea typeface="Times New Roman"/>
                <a:cs typeface="Times New Roman"/>
                <a:sym typeface="Times New Roman"/>
              </a:rPr>
              <a:t>x</a:t>
            </a:r>
            <a:r>
              <a:rPr lang="en" sz="1300"/>
              <a:t>-axis. (</a:t>
            </a:r>
            <a:r>
              <a:rPr i="1" lang="en" sz="1300">
                <a:latin typeface="Times New Roman"/>
                <a:ea typeface="Times New Roman"/>
                <a:cs typeface="Times New Roman"/>
                <a:sym typeface="Times New Roman"/>
              </a:rPr>
              <a:t>x</a:t>
            </a:r>
            <a:r>
              <a:rPr lang="en" sz="1300"/>
              <a:t>, 0)</a:t>
            </a:r>
            <a:endParaRPr sz="1300"/>
          </a:p>
          <a:p>
            <a:pPr indent="-311150" lvl="0" marL="457200" rtl="0" algn="l">
              <a:lnSpc>
                <a:spcPct val="100000"/>
              </a:lnSpc>
              <a:spcBef>
                <a:spcPts val="500"/>
              </a:spcBef>
              <a:spcAft>
                <a:spcPts val="0"/>
              </a:spcAft>
              <a:buSzPts val="1300"/>
              <a:buChar char="●"/>
            </a:pPr>
            <a:r>
              <a:rPr b="1" lang="en" sz="1300"/>
              <a:t>Domain</a:t>
            </a:r>
            <a:endParaRPr sz="1300"/>
          </a:p>
          <a:p>
            <a:pPr indent="-311150" lvl="1" marL="914400" rtl="0" algn="l">
              <a:lnSpc>
                <a:spcPct val="100000"/>
              </a:lnSpc>
              <a:spcBef>
                <a:spcPts val="0"/>
              </a:spcBef>
              <a:spcAft>
                <a:spcPts val="0"/>
              </a:spcAft>
              <a:buSzPts val="1300"/>
              <a:buChar char="○"/>
            </a:pPr>
            <a:r>
              <a:rPr lang="en" sz="1300"/>
              <a:t>The set of all possible input values for a function. Set of the first numbers in the ordered pairs in a relationship.</a:t>
            </a:r>
            <a:endParaRPr sz="1300"/>
          </a:p>
          <a:p>
            <a:pPr indent="-311150" lvl="0" marL="457200" rtl="0" algn="l">
              <a:lnSpc>
                <a:spcPct val="100000"/>
              </a:lnSpc>
              <a:spcBef>
                <a:spcPts val="500"/>
              </a:spcBef>
              <a:spcAft>
                <a:spcPts val="0"/>
              </a:spcAft>
              <a:buSzPts val="1300"/>
              <a:buChar char="●"/>
            </a:pPr>
            <a:r>
              <a:rPr b="1" lang="en" sz="1300"/>
              <a:t>Range</a:t>
            </a:r>
            <a:endParaRPr sz="1300"/>
          </a:p>
          <a:p>
            <a:pPr indent="-311150" lvl="1" marL="914400" rtl="0" algn="l">
              <a:lnSpc>
                <a:spcPct val="100000"/>
              </a:lnSpc>
              <a:spcBef>
                <a:spcPts val="0"/>
              </a:spcBef>
              <a:spcAft>
                <a:spcPts val="0"/>
              </a:spcAft>
              <a:buSzPts val="1300"/>
              <a:buChar char="○"/>
            </a:pPr>
            <a:r>
              <a:rPr lang="en" sz="1300"/>
              <a:t>The set of all possible output values for a function. Set of the second numbers in the ordered pairs of a relationship.</a:t>
            </a:r>
            <a:endParaRPr sz="1300"/>
          </a:p>
          <a:p>
            <a:pPr indent="0" lvl="0" marL="0" rtl="0" algn="l">
              <a:lnSpc>
                <a:spcPct val="100000"/>
              </a:lnSpc>
              <a:spcBef>
                <a:spcPts val="500"/>
              </a:spcBef>
              <a:spcAft>
                <a:spcPts val="0"/>
              </a:spcAft>
              <a:buNone/>
            </a:pPr>
            <a:r>
              <a:rPr b="1" lang="en" sz="1700"/>
              <a:t>New</a:t>
            </a:r>
            <a:endParaRPr b="1" sz="1700"/>
          </a:p>
          <a:p>
            <a:pPr indent="-311150" lvl="0" marL="457200" rtl="0" algn="l">
              <a:lnSpc>
                <a:spcPct val="100000"/>
              </a:lnSpc>
              <a:spcBef>
                <a:spcPts val="1200"/>
              </a:spcBef>
              <a:spcAft>
                <a:spcPts val="0"/>
              </a:spcAft>
              <a:buSzPts val="1300"/>
              <a:buChar char="●"/>
            </a:pPr>
            <a:r>
              <a:rPr b="1" lang="en" sz="1300"/>
              <a:t>Revenue</a:t>
            </a:r>
            <a:endParaRPr b="1" sz="1300"/>
          </a:p>
          <a:p>
            <a:pPr indent="-311150" lvl="1" marL="914400" rtl="0" algn="l">
              <a:lnSpc>
                <a:spcPct val="100000"/>
              </a:lnSpc>
              <a:spcBef>
                <a:spcPts val="0"/>
              </a:spcBef>
              <a:spcAft>
                <a:spcPts val="0"/>
              </a:spcAft>
              <a:buSzPts val="1300"/>
              <a:buChar char="○"/>
            </a:pPr>
            <a:r>
              <a:rPr lang="en" sz="1300"/>
              <a:t>The selling price of each unit times x, the number of units sold; 𝑅(𝑥) = price · 𝑥.</a:t>
            </a:r>
            <a:endParaRPr sz="1300"/>
          </a:p>
          <a:p>
            <a:pPr indent="0" lvl="0" marL="914400" rtl="0" algn="l">
              <a:lnSpc>
                <a:spcPct val="100000"/>
              </a:lnSpc>
              <a:spcBef>
                <a:spcPts val="1200"/>
              </a:spcBef>
              <a:spcAft>
                <a:spcPts val="1200"/>
              </a:spcAft>
              <a:buNone/>
            </a:pPr>
            <a:r>
              <a:t/>
            </a:r>
            <a:endParaRPr sz="13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4" name="Google Shape;114;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7.7.1  Comparing Graphs of Functions</a:t>
            </a:r>
            <a:endParaRPr/>
          </a:p>
        </p:txBody>
      </p:sp>
      <p:sp>
        <p:nvSpPr>
          <p:cNvPr id="115" name="Google Shape;115;p13"/>
          <p:cNvSpPr txBox="1"/>
          <p:nvPr/>
        </p:nvSpPr>
        <p:spPr>
          <a:xfrm>
            <a:off x="311700" y="869145"/>
            <a:ext cx="51117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Calibri"/>
                <a:ea typeface="Calibri"/>
                <a:cs typeface="Calibri"/>
                <a:sym typeface="Calibri"/>
              </a:rPr>
              <a:t>Which one doesn’t belong?</a:t>
            </a:r>
            <a:endParaRPr sz="1800">
              <a:solidFill>
                <a:schemeClr val="dk1"/>
              </a:solidFill>
              <a:latin typeface="Calibri"/>
              <a:ea typeface="Calibri"/>
              <a:cs typeface="Calibri"/>
              <a:sym typeface="Calibri"/>
            </a:endParaRPr>
          </a:p>
        </p:txBody>
      </p:sp>
      <p:sp>
        <p:nvSpPr>
          <p:cNvPr id="116" name="Google Shape;116;p13"/>
          <p:cNvSpPr txBox="1"/>
          <p:nvPr>
            <p:ph type="title"/>
          </p:nvPr>
        </p:nvSpPr>
        <p:spPr>
          <a:xfrm>
            <a:off x="311700" y="445025"/>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rgbClr val="005047"/>
                </a:solidFill>
              </a:rPr>
              <a:t>Warm Up -</a:t>
            </a:r>
            <a:r>
              <a:rPr lang="en" sz="1900"/>
              <a:t> Which One of These is Not Like the Others? 🤔</a:t>
            </a:r>
            <a:endParaRPr sz="1900">
              <a:solidFill>
                <a:srgbClr val="005047"/>
              </a:solidFill>
            </a:endParaRPr>
          </a:p>
        </p:txBody>
      </p:sp>
      <p:pic>
        <p:nvPicPr>
          <p:cNvPr id="117" name="Google Shape;117;p13"/>
          <p:cNvPicPr preferRelativeResize="0"/>
          <p:nvPr/>
        </p:nvPicPr>
        <p:blipFill>
          <a:blip r:embed="rId3">
            <a:alphaModFix/>
          </a:blip>
          <a:stretch>
            <a:fillRect/>
          </a:stretch>
        </p:blipFill>
        <p:spPr>
          <a:xfrm>
            <a:off x="260827" y="1667781"/>
            <a:ext cx="2093976" cy="2085215"/>
          </a:xfrm>
          <a:prstGeom prst="rect">
            <a:avLst/>
          </a:prstGeom>
          <a:noFill/>
          <a:ln>
            <a:noFill/>
          </a:ln>
        </p:spPr>
      </p:pic>
      <p:pic>
        <p:nvPicPr>
          <p:cNvPr id="118" name="Google Shape;118;p13"/>
          <p:cNvPicPr preferRelativeResize="0"/>
          <p:nvPr/>
        </p:nvPicPr>
        <p:blipFill>
          <a:blip r:embed="rId4">
            <a:alphaModFix/>
          </a:blip>
          <a:stretch>
            <a:fillRect/>
          </a:stretch>
        </p:blipFill>
        <p:spPr>
          <a:xfrm>
            <a:off x="2441901" y="2553281"/>
            <a:ext cx="2093976" cy="2085215"/>
          </a:xfrm>
          <a:prstGeom prst="rect">
            <a:avLst/>
          </a:prstGeom>
          <a:noFill/>
          <a:ln>
            <a:noFill/>
          </a:ln>
        </p:spPr>
      </p:pic>
      <p:pic>
        <p:nvPicPr>
          <p:cNvPr id="119" name="Google Shape;119;p13"/>
          <p:cNvPicPr preferRelativeResize="0"/>
          <p:nvPr/>
        </p:nvPicPr>
        <p:blipFill>
          <a:blip r:embed="rId5">
            <a:alphaModFix/>
          </a:blip>
          <a:stretch>
            <a:fillRect/>
          </a:stretch>
        </p:blipFill>
        <p:spPr>
          <a:xfrm>
            <a:off x="4616636" y="1672268"/>
            <a:ext cx="2093976" cy="2085215"/>
          </a:xfrm>
          <a:prstGeom prst="rect">
            <a:avLst/>
          </a:prstGeom>
          <a:noFill/>
          <a:ln>
            <a:noFill/>
          </a:ln>
        </p:spPr>
      </p:pic>
      <p:pic>
        <p:nvPicPr>
          <p:cNvPr id="120" name="Google Shape;120;p13"/>
          <p:cNvPicPr preferRelativeResize="0"/>
          <p:nvPr/>
        </p:nvPicPr>
        <p:blipFill>
          <a:blip r:embed="rId6">
            <a:alphaModFix/>
          </a:blip>
          <a:stretch>
            <a:fillRect/>
          </a:stretch>
        </p:blipFill>
        <p:spPr>
          <a:xfrm>
            <a:off x="6792908" y="2550092"/>
            <a:ext cx="2093976" cy="2084458"/>
          </a:xfrm>
          <a:prstGeom prst="rect">
            <a:avLst/>
          </a:prstGeom>
          <a:noFill/>
          <a:ln>
            <a:noFill/>
          </a:ln>
        </p:spPr>
      </p:pic>
      <p:sp>
        <p:nvSpPr>
          <p:cNvPr id="121" name="Google Shape;121;p13"/>
          <p:cNvSpPr/>
          <p:nvPr/>
        </p:nvSpPr>
        <p:spPr>
          <a:xfrm>
            <a:off x="580463" y="1397918"/>
            <a:ext cx="1454700" cy="225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Graph A</a:t>
            </a:r>
            <a:endParaRPr>
              <a:latin typeface="Calibri"/>
              <a:ea typeface="Calibri"/>
              <a:cs typeface="Calibri"/>
              <a:sym typeface="Calibri"/>
            </a:endParaRPr>
          </a:p>
        </p:txBody>
      </p:sp>
      <p:sp>
        <p:nvSpPr>
          <p:cNvPr id="122" name="Google Shape;122;p13"/>
          <p:cNvSpPr/>
          <p:nvPr/>
        </p:nvSpPr>
        <p:spPr>
          <a:xfrm>
            <a:off x="4936250" y="1399032"/>
            <a:ext cx="1454700" cy="225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Graph C</a:t>
            </a:r>
            <a:endParaRPr>
              <a:latin typeface="Calibri"/>
              <a:ea typeface="Calibri"/>
              <a:cs typeface="Calibri"/>
              <a:sym typeface="Calibri"/>
            </a:endParaRPr>
          </a:p>
        </p:txBody>
      </p:sp>
      <p:sp>
        <p:nvSpPr>
          <p:cNvPr id="123" name="Google Shape;123;p13"/>
          <p:cNvSpPr/>
          <p:nvPr/>
        </p:nvSpPr>
        <p:spPr>
          <a:xfrm>
            <a:off x="2758363" y="2286000"/>
            <a:ext cx="1454700" cy="225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Graph B</a:t>
            </a:r>
            <a:endParaRPr>
              <a:latin typeface="Calibri"/>
              <a:ea typeface="Calibri"/>
              <a:cs typeface="Calibri"/>
              <a:sym typeface="Calibri"/>
            </a:endParaRPr>
          </a:p>
        </p:txBody>
      </p:sp>
      <p:sp>
        <p:nvSpPr>
          <p:cNvPr id="124" name="Google Shape;124;p13"/>
          <p:cNvSpPr/>
          <p:nvPr/>
        </p:nvSpPr>
        <p:spPr>
          <a:xfrm>
            <a:off x="7112525" y="2286000"/>
            <a:ext cx="1454700" cy="225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a:latin typeface="Calibri"/>
                <a:ea typeface="Calibri"/>
                <a:cs typeface="Calibri"/>
                <a:sym typeface="Calibri"/>
              </a:rPr>
              <a:t>Graph D</a:t>
            </a:r>
            <a:endParaRPr>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0" name="Google Shape;130;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1" name="Google Shape;131;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2" name="Google Shape;132;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3" name="Google Shape;133;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4" name="Google Shape;134;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5" name="Google Shape;135;p14"/>
          <p:cNvCxnSpPr>
            <a:stCxn id="129" idx="2"/>
            <a:endCxn id="13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6" name="Google Shape;136;p14"/>
          <p:cNvCxnSpPr>
            <a:stCxn id="131" idx="3"/>
            <a:endCxn id="130"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7" name="Google Shape;137;p14"/>
          <p:cNvCxnSpPr>
            <a:stCxn id="130" idx="3"/>
            <a:endCxn id="132"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8" name="Google Shape;138;p14"/>
          <p:cNvCxnSpPr>
            <a:stCxn id="132" idx="3"/>
            <a:endCxn id="134"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9" name="Google Shape;139;p14"/>
          <p:cNvCxnSpPr>
            <a:stCxn id="134" idx="3"/>
            <a:endCxn id="13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40" name="Google Shape;140;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1" name="Google Shape;141;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42" name="Google Shape;142;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43" name="Google Shape;143;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44" name="Google Shape;144;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45" name="Google Shape;145;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6" name="Google Shape;146;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7" name="Google Shape;147;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8" name="Google Shape;148;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9" name="Google Shape;149;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50" name="Google Shape;150;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51" name="Google Shape;151;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52" name="Google Shape;152;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53" name="Google Shape;153;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7" name="Shape 157"/>
        <p:cNvGrpSpPr/>
        <p:nvPr/>
      </p:nvGrpSpPr>
      <p:grpSpPr>
        <a:xfrm>
          <a:off x="0" y="0"/>
          <a:ext cx="0" cy="0"/>
          <a:chOff x="0" y="0"/>
          <a:chExt cx="0" cy="0"/>
        </a:xfrm>
      </p:grpSpPr>
      <p:sp>
        <p:nvSpPr>
          <p:cNvPr id="158" name="Google Shape;158;p15"/>
          <p:cNvSpPr txBox="1"/>
          <p:nvPr>
            <p:ph type="title"/>
          </p:nvPr>
        </p:nvSpPr>
        <p:spPr>
          <a:xfrm>
            <a:off x="311700" y="445025"/>
            <a:ext cx="8520600" cy="4926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000"/>
              <a:t>Learning Strategies</a:t>
            </a:r>
            <a:r>
              <a:rPr lang="en" sz="2000"/>
              <a:t> - </a:t>
            </a:r>
            <a:r>
              <a:rPr lang="en" sz="1800"/>
              <a:t>The Cost of Downloading a Movie 🍿</a:t>
            </a:r>
            <a:endParaRPr sz="2000">
              <a:highlight>
                <a:srgbClr val="FF0000"/>
              </a:highlight>
            </a:endParaRPr>
          </a:p>
        </p:txBody>
      </p:sp>
      <p:sp>
        <p:nvSpPr>
          <p:cNvPr id="159" name="Google Shape;159;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0" name="Google Shape;160;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7.7.2 Modeling Real-World Data with Quadratic Functions</a:t>
            </a:r>
            <a:endParaRPr/>
          </a:p>
        </p:txBody>
      </p:sp>
      <p:sp>
        <p:nvSpPr>
          <p:cNvPr id="161" name="Google Shape;161;p15"/>
          <p:cNvSpPr/>
          <p:nvPr/>
        </p:nvSpPr>
        <p:spPr>
          <a:xfrm>
            <a:off x="4223625" y="1043823"/>
            <a:ext cx="4353900" cy="26787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Listen carefully as your classmate shares their thinking.</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Use one of these sentence frames to respond:</a:t>
            </a:r>
            <a:endParaRPr sz="1500">
              <a:latin typeface="Noto Sans"/>
              <a:ea typeface="Noto Sans"/>
              <a:cs typeface="Noto Sans"/>
              <a:sym typeface="Noto Sans"/>
            </a:endParaRPr>
          </a:p>
          <a:p>
            <a:pPr indent="0" lvl="0" marL="457200" rtl="0" algn="l">
              <a:spcBef>
                <a:spcPts val="500"/>
              </a:spcBef>
              <a:spcAft>
                <a:spcPts val="0"/>
              </a:spcAft>
              <a:buNone/>
            </a:pPr>
            <a:r>
              <a:rPr lang="en" sz="1500">
                <a:latin typeface="Noto Sans"/>
                <a:ea typeface="Noto Sans"/>
                <a:cs typeface="Noto Sans"/>
                <a:sym typeface="Noto Sans"/>
              </a:rPr>
              <a:t>“I agree because …”</a:t>
            </a:r>
            <a:endParaRPr sz="1500">
              <a:latin typeface="Noto Sans"/>
              <a:ea typeface="Noto Sans"/>
              <a:cs typeface="Noto Sans"/>
              <a:sym typeface="Noto Sans"/>
            </a:endParaRPr>
          </a:p>
          <a:p>
            <a:pPr indent="0" lvl="0" marL="457200" rtl="0" algn="l">
              <a:spcBef>
                <a:spcPts val="500"/>
              </a:spcBef>
              <a:spcAft>
                <a:spcPts val="0"/>
              </a:spcAft>
              <a:buNone/>
            </a:pPr>
            <a:r>
              <a:rPr lang="en" sz="1500">
                <a:latin typeface="Noto Sans"/>
                <a:ea typeface="Noto Sans"/>
                <a:cs typeface="Noto Sans"/>
                <a:sym typeface="Noto Sans"/>
              </a:rPr>
              <a:t>“I disagree because …”</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Be ready to explain your reasoning clearly.</a:t>
            </a:r>
            <a:endParaRPr sz="1500">
              <a:latin typeface="Noto Sans"/>
              <a:ea typeface="Noto Sans"/>
              <a:cs typeface="Noto Sans"/>
              <a:sym typeface="Noto Sans"/>
            </a:endParaRPr>
          </a:p>
          <a:p>
            <a:pPr indent="0" lvl="0" marL="0" rtl="0" algn="r">
              <a:spcBef>
                <a:spcPts val="500"/>
              </a:spcBef>
              <a:spcAft>
                <a:spcPts val="0"/>
              </a:spcAft>
              <a:buNone/>
            </a:pPr>
            <a:r>
              <a:rPr lang="en">
                <a:solidFill>
                  <a:schemeClr val="dk1"/>
                </a:solidFill>
                <a:latin typeface="Noto Sans"/>
                <a:ea typeface="Noto Sans"/>
                <a:cs typeface="Noto Sans"/>
                <a:sym typeface="Noto Sans"/>
              </a:rPr>
              <a:t>Discussion Supports</a:t>
            </a:r>
            <a:endParaRPr sz="1800">
              <a:latin typeface="Calibri"/>
              <a:ea typeface="Calibri"/>
              <a:cs typeface="Calibri"/>
              <a:sym typeface="Calibri"/>
            </a:endParaRPr>
          </a:p>
        </p:txBody>
      </p:sp>
      <p:sp>
        <p:nvSpPr>
          <p:cNvPr id="162" name="Google Shape;162;p15"/>
          <p:cNvSpPr txBox="1"/>
          <p:nvPr>
            <p:ph idx="1" type="body"/>
          </p:nvPr>
        </p:nvSpPr>
        <p:spPr>
          <a:xfrm>
            <a:off x="311700" y="1152475"/>
            <a:ext cx="3804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a:t>
            </a:r>
            <a:r>
              <a:rPr lang="en">
                <a:highlight>
                  <a:srgbClr val="FF0000"/>
                </a:highlight>
              </a:rPr>
              <a:t> </a:t>
            </a:r>
            <a:endParaRPr>
              <a:highlight>
                <a:srgbClr val="FF0000"/>
              </a:highlight>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pic>
        <p:nvPicPr>
          <p:cNvPr id="163" name="Google Shape;163;p15"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6"/>
          <p:cNvSpPr txBox="1"/>
          <p:nvPr>
            <p:ph type="title"/>
          </p:nvPr>
        </p:nvSpPr>
        <p:spPr>
          <a:xfrm>
            <a:off x="311700" y="445025"/>
            <a:ext cx="8520600" cy="4617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The Cost of Downloading a Movie 🍿</a:t>
            </a:r>
            <a:endParaRPr sz="1800">
              <a:solidFill>
                <a:srgbClr val="005047"/>
              </a:solidFill>
            </a:endParaRPr>
          </a:p>
        </p:txBody>
      </p:sp>
      <p:sp>
        <p:nvSpPr>
          <p:cNvPr id="169" name="Google Shape;169;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0" name="Google Shape;170;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7.7.</a:t>
            </a:r>
            <a:r>
              <a:rPr lang="en" sz="1000"/>
              <a:t>2 </a:t>
            </a:r>
            <a:r>
              <a:rPr lang="en" sz="1000"/>
              <a:t>Modeling Real-World Data with Quadratic Functions</a:t>
            </a:r>
            <a:endParaRPr/>
          </a:p>
        </p:txBody>
      </p:sp>
      <p:sp>
        <p:nvSpPr>
          <p:cNvPr id="171" name="Google Shape;171;p16"/>
          <p:cNvSpPr txBox="1"/>
          <p:nvPr/>
        </p:nvSpPr>
        <p:spPr>
          <a:xfrm>
            <a:off x="310898" y="906725"/>
            <a:ext cx="2601900" cy="6465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Clr>
                <a:srgbClr val="424242"/>
              </a:buClr>
              <a:buSzPts val="1500"/>
              <a:buFont typeface="Calibri"/>
              <a:buAutoNum type="arabicPeriod"/>
            </a:pPr>
            <a:r>
              <a:rPr lang="en" sz="1500">
                <a:solidFill>
                  <a:srgbClr val="424242"/>
                </a:solidFill>
                <a:latin typeface="Calibri"/>
                <a:ea typeface="Calibri"/>
                <a:cs typeface="Calibri"/>
                <a:sym typeface="Calibri"/>
              </a:rPr>
              <a:t>Fill in the table using </a:t>
            </a:r>
            <a:r>
              <a:rPr lang="en" sz="1500">
                <a:solidFill>
                  <a:srgbClr val="424242"/>
                </a:solidFill>
                <a:latin typeface="Calibri"/>
                <a:ea typeface="Calibri"/>
                <a:cs typeface="Calibri"/>
                <a:sym typeface="Calibri"/>
              </a:rPr>
              <a:t>the</a:t>
            </a:r>
            <a:r>
              <a:rPr lang="en" sz="1500">
                <a:solidFill>
                  <a:srgbClr val="424242"/>
                </a:solidFill>
                <a:latin typeface="Calibri"/>
                <a:ea typeface="Calibri"/>
                <a:cs typeface="Calibri"/>
                <a:sym typeface="Calibri"/>
              </a:rPr>
              <a:t> following information.</a:t>
            </a:r>
            <a:endParaRPr sz="1700">
              <a:solidFill>
                <a:srgbClr val="424242"/>
              </a:solidFill>
              <a:latin typeface="Calibri"/>
              <a:ea typeface="Calibri"/>
              <a:cs typeface="Calibri"/>
              <a:sym typeface="Calibri"/>
            </a:endParaRPr>
          </a:p>
        </p:txBody>
      </p:sp>
      <p:graphicFrame>
        <p:nvGraphicFramePr>
          <p:cNvPr id="172" name="Google Shape;172;p16"/>
          <p:cNvGraphicFramePr/>
          <p:nvPr/>
        </p:nvGraphicFramePr>
        <p:xfrm>
          <a:off x="3250569" y="1089717"/>
          <a:ext cx="3000000" cy="3000000"/>
        </p:xfrm>
        <a:graphic>
          <a:graphicData uri="http://schemas.openxmlformats.org/drawingml/2006/table">
            <a:tbl>
              <a:tblPr>
                <a:noFill/>
                <a:tableStyleId>{F868418C-28CF-418E-A44C-E7F971D06032}</a:tableStyleId>
              </a:tblPr>
              <a:tblGrid>
                <a:gridCol w="1564550"/>
                <a:gridCol w="2063150"/>
                <a:gridCol w="2063150"/>
              </a:tblGrid>
              <a:tr h="439675">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Price (Dollars per Download)</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Number of Downloads (Thousands)</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Revenue </a:t>
                      </a:r>
                      <a:r>
                        <a:rPr b="1" i="1" lang="en">
                          <a:solidFill>
                            <a:schemeClr val="lt1"/>
                          </a:solidFill>
                          <a:latin typeface="Times New Roman"/>
                          <a:ea typeface="Times New Roman"/>
                          <a:cs typeface="Times New Roman"/>
                          <a:sym typeface="Times New Roman"/>
                        </a:rPr>
                        <a:t>(Thousands of Dollars)</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r>
              <a:tr h="234000">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3</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15</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latin typeface="Noto Sans"/>
                          <a:ea typeface="Noto Sans"/>
                          <a:cs typeface="Noto Sans"/>
                          <a:sym typeface="Noto Sans"/>
                        </a:rPr>
                        <a:t>45</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r>
              <a:tr h="29032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5</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solidFill>
                            <a:schemeClr val="dk1"/>
                          </a:solidFill>
                        </a:rPr>
                        <a:t>a. ___</a:t>
                      </a:r>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a:solidFill>
                            <a:schemeClr val="dk1"/>
                          </a:solidFill>
                        </a:rPr>
                        <a:t>g</a:t>
                      </a:r>
                      <a:r>
                        <a:rPr lang="en">
                          <a:solidFill>
                            <a:schemeClr val="dk1"/>
                          </a:solidFill>
                        </a:rPr>
                        <a:t>. ___</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9032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10</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t>b. ___</a:t>
                      </a:r>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a:solidFill>
                            <a:schemeClr val="dk1"/>
                          </a:solidFill>
                        </a:rPr>
                        <a:t>h</a:t>
                      </a:r>
                      <a:r>
                        <a:rPr lang="en">
                          <a:solidFill>
                            <a:schemeClr val="dk1"/>
                          </a:solidFill>
                        </a:rPr>
                        <a:t>. ___</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9032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12</a:t>
                      </a:r>
                      <a:endParaRPr i="1" sz="1350">
                        <a:solidFill>
                          <a:srgbClr val="424242"/>
                        </a:solidFill>
                        <a:highlight>
                          <a:srgbClr val="FFFFFF"/>
                        </a:highlight>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t>c. ___</a:t>
                      </a:r>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a:solidFill>
                            <a:schemeClr val="dk1"/>
                          </a:solidFill>
                        </a:rPr>
                        <a:t>i</a:t>
                      </a:r>
                      <a:r>
                        <a:rPr lang="en">
                          <a:solidFill>
                            <a:schemeClr val="dk1"/>
                          </a:solidFill>
                        </a:rPr>
                        <a:t>. ___</a:t>
                      </a:r>
                      <a:endParaRPr sz="1350">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9032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15</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t>d. ___</a:t>
                      </a:r>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a:solidFill>
                            <a:schemeClr val="dk1"/>
                          </a:solidFill>
                        </a:rPr>
                        <a:t>j</a:t>
                      </a:r>
                      <a:r>
                        <a:rPr lang="en">
                          <a:solidFill>
                            <a:schemeClr val="dk1"/>
                          </a:solidFill>
                        </a:rPr>
                        <a:t>. ___</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9032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18</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a:t>e. ___</a:t>
                      </a:r>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a:solidFill>
                            <a:schemeClr val="dk1"/>
                          </a:solidFill>
                        </a:rPr>
                        <a:t>k</a:t>
                      </a:r>
                      <a:r>
                        <a:rPr lang="en">
                          <a:solidFill>
                            <a:schemeClr val="dk1"/>
                          </a:solidFill>
                        </a:rPr>
                        <a:t>. ___</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90325">
                <a:tc>
                  <a:txBody>
                    <a:bodyPr/>
                    <a:lstStyle/>
                    <a:p>
                      <a:pPr indent="0" lvl="0" marL="0" rtl="0" algn="ctr">
                        <a:lnSpc>
                          <a:spcPct val="115000"/>
                        </a:lnSpc>
                        <a:spcBef>
                          <a:spcPts val="0"/>
                        </a:spcBef>
                        <a:spcAft>
                          <a:spcPts val="0"/>
                        </a:spcAft>
                        <a:buNone/>
                      </a:pPr>
                      <a:r>
                        <a:rPr i="1" lang="en" sz="1350">
                          <a:solidFill>
                            <a:srgbClr val="424242"/>
                          </a:solidFill>
                          <a:highlight>
                            <a:srgbClr val="FFFFFF"/>
                          </a:highlight>
                          <a:latin typeface="Times New Roman"/>
                          <a:ea typeface="Times New Roman"/>
                          <a:cs typeface="Times New Roman"/>
                          <a:sym typeface="Times New Roman"/>
                        </a:rPr>
                        <a:t>x</a:t>
                      </a:r>
                      <a:endParaRPr i="1" sz="1350">
                        <a:solidFill>
                          <a:srgbClr val="424242"/>
                        </a:solidFill>
                        <a:highlight>
                          <a:srgbClr val="FFFFFF"/>
                        </a:highlight>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1350">
                          <a:solidFill>
                            <a:schemeClr val="dk1"/>
                          </a:solidFill>
                          <a:latin typeface="Noto Sans"/>
                          <a:ea typeface="Noto Sans"/>
                          <a:cs typeface="Noto Sans"/>
                          <a:sym typeface="Noto Sans"/>
                        </a:rPr>
                        <a:t>f. ___ </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chemeClr val="dk1"/>
                        </a:buClr>
                        <a:buSzPts val="1100"/>
                        <a:buFont typeface="Arial"/>
                        <a:buNone/>
                      </a:pPr>
                      <a:r>
                        <a:rPr lang="en">
                          <a:solidFill>
                            <a:schemeClr val="dk1"/>
                          </a:solidFill>
                        </a:rPr>
                        <a:t>l</a:t>
                      </a:r>
                      <a:r>
                        <a:rPr lang="en">
                          <a:solidFill>
                            <a:schemeClr val="dk1"/>
                          </a:solidFill>
                        </a:rPr>
                        <a:t>. ___</a:t>
                      </a:r>
                      <a:endParaRPr sz="1350">
                        <a:solidFill>
                          <a:schemeClr val="dk1"/>
                        </a:solidFill>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173" name="Google Shape;173;p16"/>
          <p:cNvSpPr/>
          <p:nvPr/>
        </p:nvSpPr>
        <p:spPr>
          <a:xfrm>
            <a:off x="191050" y="1589325"/>
            <a:ext cx="2841600" cy="20508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Calibri"/>
                <a:ea typeface="Calibri"/>
                <a:cs typeface="Calibri"/>
                <a:sym typeface="Calibri"/>
              </a:rPr>
              <a:t>A company that sells movies online is deciding how much to charge customers to download a new movie. Based on data from previous sales, the company predicts that if they charge </a:t>
            </a:r>
            <a:r>
              <a:rPr i="1" lang="en">
                <a:latin typeface="Times New Roman"/>
                <a:ea typeface="Times New Roman"/>
                <a:cs typeface="Times New Roman"/>
                <a:sym typeface="Times New Roman"/>
              </a:rPr>
              <a:t>x</a:t>
            </a:r>
            <a:r>
              <a:rPr lang="en">
                <a:latin typeface="Calibri"/>
                <a:ea typeface="Calibri"/>
                <a:cs typeface="Calibri"/>
                <a:sym typeface="Calibri"/>
              </a:rPr>
              <a:t> dollars for each download, then the number of downloads, in thousands, is 18−</a:t>
            </a:r>
            <a:r>
              <a:rPr i="1" lang="en">
                <a:solidFill>
                  <a:schemeClr val="dk1"/>
                </a:solidFill>
                <a:latin typeface="Times New Roman"/>
                <a:ea typeface="Times New Roman"/>
                <a:cs typeface="Times New Roman"/>
                <a:sym typeface="Times New Roman"/>
              </a:rPr>
              <a:t>x</a:t>
            </a:r>
            <a:r>
              <a:rPr lang="en">
                <a:latin typeface="Calibri"/>
                <a:ea typeface="Calibri"/>
                <a:cs typeface="Calibri"/>
                <a:sym typeface="Calibri"/>
              </a:rPr>
              <a:t>.</a:t>
            </a:r>
            <a:endParaRPr>
              <a:latin typeface="Calibri"/>
              <a:ea typeface="Calibri"/>
              <a:cs typeface="Calibri"/>
              <a:sym typeface="Calibri"/>
            </a:endParaRPr>
          </a:p>
        </p:txBody>
      </p:sp>
      <p:sp>
        <p:nvSpPr>
          <p:cNvPr id="174" name="Google Shape;174;p16">
            <a:hlinkClick action="ppaction://hlinksldjump" r:id="rId3"/>
          </p:cNvPr>
          <p:cNvSpPr/>
          <p:nvPr/>
        </p:nvSpPr>
        <p:spPr>
          <a:xfrm>
            <a:off x="862888" y="3728350"/>
            <a:ext cx="1497900" cy="9846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175" name="Google Shape;175;p16"/>
          <p:cNvSpPr txBox="1"/>
          <p:nvPr/>
        </p:nvSpPr>
        <p:spPr>
          <a:xfrm>
            <a:off x="3250575" y="3640812"/>
            <a:ext cx="5784300" cy="12453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rgbClr val="424242"/>
              </a:buClr>
              <a:buSzPts val="1500"/>
              <a:buFont typeface="Calibri"/>
              <a:buAutoNum type="arabicPeriod" startAt="2"/>
            </a:pPr>
            <a:r>
              <a:rPr lang="en" sz="1500">
                <a:solidFill>
                  <a:srgbClr val="424242"/>
                </a:solidFill>
                <a:latin typeface="Calibri"/>
                <a:ea typeface="Calibri"/>
                <a:cs typeface="Calibri"/>
                <a:sym typeface="Calibri"/>
              </a:rPr>
              <a:t>Is the relationship between price and revenue linear, quadratic, or exponential? Explain your reasoning.</a:t>
            </a:r>
            <a:endParaRPr sz="1500">
              <a:solidFill>
                <a:srgbClr val="424242"/>
              </a:solidFill>
              <a:latin typeface="Calibri"/>
              <a:ea typeface="Calibri"/>
              <a:cs typeface="Calibri"/>
              <a:sym typeface="Calibri"/>
            </a:endParaRPr>
          </a:p>
          <a:p>
            <a:pPr indent="-323850" lvl="0" marL="457200" rtl="0" algn="l">
              <a:spcBef>
                <a:spcPts val="500"/>
              </a:spcBef>
              <a:spcAft>
                <a:spcPts val="500"/>
              </a:spcAft>
              <a:buClr>
                <a:srgbClr val="424242"/>
              </a:buClr>
              <a:buSzPts val="1500"/>
              <a:buFont typeface="Calibri"/>
              <a:buAutoNum type="arabicPeriod" startAt="2"/>
            </a:pPr>
            <a:r>
              <a:rPr lang="en" sz="1500">
                <a:solidFill>
                  <a:srgbClr val="424242"/>
                </a:solidFill>
                <a:latin typeface="Calibri"/>
                <a:ea typeface="Calibri"/>
                <a:cs typeface="Calibri"/>
                <a:sym typeface="Calibri"/>
              </a:rPr>
              <a:t>Use A graphing tool. Plot the points that represent the revenue, </a:t>
            </a:r>
            <a:r>
              <a:rPr i="1" lang="en" sz="1500">
                <a:solidFill>
                  <a:srgbClr val="424242"/>
                </a:solidFill>
                <a:latin typeface="Times New Roman"/>
                <a:ea typeface="Times New Roman"/>
                <a:cs typeface="Times New Roman"/>
                <a:sym typeface="Times New Roman"/>
              </a:rPr>
              <a:t>𝑟</a:t>
            </a:r>
            <a:r>
              <a:rPr lang="en" sz="1500">
                <a:solidFill>
                  <a:srgbClr val="424242"/>
                </a:solidFill>
                <a:latin typeface="Calibri"/>
                <a:ea typeface="Calibri"/>
                <a:cs typeface="Calibri"/>
                <a:sym typeface="Calibri"/>
              </a:rPr>
              <a:t>, as a function of the price of one download in dollars, </a:t>
            </a:r>
            <a:r>
              <a:rPr i="1" lang="en" sz="1500">
                <a:solidFill>
                  <a:srgbClr val="424242"/>
                </a:solidFill>
                <a:latin typeface="Times New Roman"/>
                <a:ea typeface="Times New Roman"/>
                <a:cs typeface="Times New Roman"/>
                <a:sym typeface="Times New Roman"/>
              </a:rPr>
              <a:t>𝑥</a:t>
            </a:r>
            <a:r>
              <a:rPr lang="en" sz="1500">
                <a:solidFill>
                  <a:srgbClr val="424242"/>
                </a:solidFill>
                <a:latin typeface="Calibri"/>
                <a:ea typeface="Calibri"/>
                <a:cs typeface="Calibri"/>
                <a:sym typeface="Calibri"/>
              </a:rPr>
              <a:t>.</a:t>
            </a:r>
            <a:endParaRPr sz="1500">
              <a:solidFill>
                <a:srgbClr val="424242"/>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79" name="Shape 179"/>
        <p:cNvGrpSpPr/>
        <p:nvPr/>
      </p:nvGrpSpPr>
      <p:grpSpPr>
        <a:xfrm>
          <a:off x="0" y="0"/>
          <a:ext cx="0" cy="0"/>
          <a:chOff x="0" y="0"/>
          <a:chExt cx="0" cy="0"/>
        </a:xfrm>
      </p:grpSpPr>
      <p:sp>
        <p:nvSpPr>
          <p:cNvPr id="180" name="Google Shape;180;p17"/>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181" name="Google Shape;181;p17"/>
          <p:cNvSpPr txBox="1"/>
          <p:nvPr>
            <p:ph idx="1" type="body"/>
          </p:nvPr>
        </p:nvSpPr>
        <p:spPr>
          <a:xfrm>
            <a:off x="311700" y="2150475"/>
            <a:ext cx="8649300" cy="2418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Economists are interested in factors that can affect the demand function and therefore the price suppliers wish to set.</a:t>
            </a:r>
            <a:endParaRPr/>
          </a:p>
          <a:p>
            <a:pPr indent="-342900" lvl="0" marL="457200" rtl="0" algn="l">
              <a:lnSpc>
                <a:spcPct val="100000"/>
              </a:lnSpc>
              <a:spcBef>
                <a:spcPts val="1000"/>
              </a:spcBef>
              <a:spcAft>
                <a:spcPts val="0"/>
              </a:spcAft>
              <a:buSzPts val="1800"/>
              <a:buAutoNum type="arabicPeriod"/>
            </a:pPr>
            <a:r>
              <a:rPr lang="en"/>
              <a:t>What are some things that could increase the number of downloads predicted for the same given prices?</a:t>
            </a:r>
            <a:endParaRPr/>
          </a:p>
          <a:p>
            <a:pPr indent="-342900" lvl="0" marL="457200" rtl="0" algn="l">
              <a:lnSpc>
                <a:spcPct val="100000"/>
              </a:lnSpc>
              <a:spcBef>
                <a:spcPts val="1000"/>
              </a:spcBef>
              <a:spcAft>
                <a:spcPts val="0"/>
              </a:spcAft>
              <a:buSzPts val="1800"/>
              <a:buAutoNum type="arabicPeriod"/>
            </a:pPr>
            <a:r>
              <a:rPr lang="en"/>
              <a:t>If the demand shifted so that we predicted 20 − </a:t>
            </a:r>
            <a:r>
              <a:rPr i="1" lang="en">
                <a:latin typeface="Times New Roman"/>
                <a:ea typeface="Times New Roman"/>
                <a:cs typeface="Times New Roman"/>
                <a:sym typeface="Times New Roman"/>
              </a:rPr>
              <a:t>x</a:t>
            </a:r>
            <a:r>
              <a:rPr lang="en"/>
              <a:t> thousand downloads at a price of </a:t>
            </a:r>
            <a:r>
              <a:rPr i="1" lang="en">
                <a:latin typeface="Times New Roman"/>
                <a:ea typeface="Times New Roman"/>
                <a:cs typeface="Times New Roman"/>
                <a:sym typeface="Times New Roman"/>
              </a:rPr>
              <a:t>x</a:t>
            </a:r>
            <a:r>
              <a:rPr lang="en"/>
              <a:t> dollars per download, what do you think would happen to the price that gives the maximum revenue? Check what actually happens.</a:t>
            </a:r>
            <a:endParaRPr/>
          </a:p>
        </p:txBody>
      </p:sp>
      <p:sp>
        <p:nvSpPr>
          <p:cNvPr id="182" name="Google Shape;182;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3" name="Google Shape;183;p1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7.7.3 The Domain, Vertex, and Zero of Quadratic Functions</a:t>
            </a:r>
            <a:endParaRPr/>
          </a:p>
        </p:txBody>
      </p:sp>
      <p:pic>
        <p:nvPicPr>
          <p:cNvPr id="184" name="Google Shape;184;p17"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pic>
        <p:nvPicPr>
          <p:cNvPr id="185" name="Google Shape;185;p17"/>
          <p:cNvPicPr preferRelativeResize="0"/>
          <p:nvPr/>
        </p:nvPicPr>
        <p:blipFill>
          <a:blip r:embed="rId5">
            <a:alphaModFix/>
          </a:blip>
          <a:stretch>
            <a:fillRect/>
          </a:stretch>
        </p:blipFill>
        <p:spPr>
          <a:xfrm>
            <a:off x="6554575" y="316525"/>
            <a:ext cx="1833950" cy="1833950"/>
          </a:xfrm>
          <a:prstGeom prst="rect">
            <a:avLst/>
          </a:prstGeom>
          <a:noFill/>
          <a:ln>
            <a:noFill/>
          </a:ln>
        </p:spPr>
      </p:pic>
      <p:sp>
        <p:nvSpPr>
          <p:cNvPr id="186" name="Google Shape;186;p17"/>
          <p:cNvSpPr txBox="1"/>
          <p:nvPr/>
        </p:nvSpPr>
        <p:spPr>
          <a:xfrm>
            <a:off x="310896" y="1084275"/>
            <a:ext cx="5945400" cy="533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000"/>
              </a:spcAft>
              <a:buClr>
                <a:schemeClr val="dk1"/>
              </a:buClr>
              <a:buSzPts val="1100"/>
              <a:buFont typeface="Arial"/>
              <a:buNone/>
            </a:pPr>
            <a:r>
              <a:rPr lang="en" sz="1800">
                <a:solidFill>
                  <a:srgbClr val="424242"/>
                </a:solidFill>
                <a:latin typeface="Calibri"/>
                <a:ea typeface="Calibri"/>
                <a:cs typeface="Calibri"/>
                <a:sym typeface="Calibri"/>
              </a:rPr>
              <a:t>The function that uses the price (in dollars per download)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to determine the number of downloads (in thousands) 18 −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is an example of a demand function, and its graph is known. </a:t>
            </a:r>
            <a:endParaRPr sz="1800">
              <a:solidFill>
                <a:srgbClr val="424242"/>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92" name="Google Shape;192;p18"/>
          <p:cNvSpPr txBox="1"/>
          <p:nvPr>
            <p:ph idx="1" type="body"/>
          </p:nvPr>
        </p:nvSpPr>
        <p:spPr>
          <a:xfrm>
            <a:off x="310900" y="1022388"/>
            <a:ext cx="8461800" cy="1765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 company that sells music downloads is deciding how much to charge customers to download an album. Based on previous sales, the company predicts that if they charge </a:t>
            </a:r>
            <a:r>
              <a:rPr i="1" lang="en">
                <a:latin typeface="Times New Roman"/>
                <a:ea typeface="Times New Roman"/>
                <a:cs typeface="Times New Roman"/>
                <a:sym typeface="Times New Roman"/>
              </a:rPr>
              <a:t>x</a:t>
            </a:r>
            <a:r>
              <a:rPr lang="en"/>
              <a:t> dollars for each download, then the number of downloads, in thousands, is 13 − </a:t>
            </a:r>
            <a:r>
              <a:rPr i="1" lang="en">
                <a:latin typeface="Times New Roman"/>
                <a:ea typeface="Times New Roman"/>
                <a:cs typeface="Times New Roman"/>
                <a:sym typeface="Times New Roman"/>
              </a:rPr>
              <a:t>x</a:t>
            </a:r>
            <a:r>
              <a:rPr lang="en"/>
              <a:t>.</a:t>
            </a:r>
            <a:endParaRPr/>
          </a:p>
          <a:p>
            <a:pPr indent="0" lvl="0" marL="0" rtl="0" algn="l">
              <a:lnSpc>
                <a:spcPct val="100000"/>
              </a:lnSpc>
              <a:spcBef>
                <a:spcPts val="1200"/>
              </a:spcBef>
              <a:spcAft>
                <a:spcPts val="1200"/>
              </a:spcAft>
              <a:buNone/>
            </a:pPr>
            <a:r>
              <a:rPr lang="en"/>
              <a:t>Which of the following represents the revenue for downloads?</a:t>
            </a:r>
            <a:endParaRPr/>
          </a:p>
        </p:txBody>
      </p:sp>
      <p:sp>
        <p:nvSpPr>
          <p:cNvPr id="193" name="Google Shape;193;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4" name="Google Shape;194;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7.7.2 Modeling Real-World Data with Quadratic Functions</a:t>
            </a:r>
            <a:endParaRPr sz="1000"/>
          </a:p>
        </p:txBody>
      </p:sp>
      <p:sp>
        <p:nvSpPr>
          <p:cNvPr id="195" name="Google Shape;195;p18"/>
          <p:cNvSpPr txBox="1"/>
          <p:nvPr/>
        </p:nvSpPr>
        <p:spPr>
          <a:xfrm>
            <a:off x="1833552" y="2837350"/>
            <a:ext cx="5416500" cy="1765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13 -</a:t>
            </a:r>
            <a:r>
              <a:rPr i="1" lang="en" sz="1800">
                <a:solidFill>
                  <a:srgbClr val="424242"/>
                </a:solidFill>
                <a:latin typeface="Times New Roman"/>
                <a:ea typeface="Times New Roman"/>
                <a:cs typeface="Times New Roman"/>
                <a:sym typeface="Times New Roman"/>
              </a:rPr>
              <a:t> x</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a:t>
            </a:r>
            <a:r>
              <a:rPr lang="en" sz="1800">
                <a:solidFill>
                  <a:srgbClr val="424242"/>
                </a:solidFill>
                <a:latin typeface="Calibri"/>
                <a:ea typeface="Calibri"/>
                <a:cs typeface="Calibri"/>
                <a:sym typeface="Calibri"/>
              </a:rPr>
              <a:t>13 -</a:t>
            </a:r>
            <a:r>
              <a:rPr i="1" lang="en" sz="1800">
                <a:solidFill>
                  <a:srgbClr val="424242"/>
                </a:solidFill>
                <a:latin typeface="Times New Roman"/>
                <a:ea typeface="Times New Roman"/>
                <a:cs typeface="Times New Roman"/>
                <a:sym typeface="Times New Roman"/>
              </a:rPr>
              <a:t> x</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 </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 </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a:t>
            </a:r>
            <a:endParaRPr baseline="30000"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13 -</a:t>
            </a:r>
            <a:r>
              <a:rPr i="1" lang="en" sz="1800">
                <a:solidFill>
                  <a:srgbClr val="424242"/>
                </a:solidFill>
                <a:latin typeface="Times New Roman"/>
                <a:ea typeface="Times New Roman"/>
                <a:cs typeface="Times New Roman"/>
                <a:sym typeface="Times New Roman"/>
              </a:rPr>
              <a:t> x</a:t>
            </a:r>
            <a:r>
              <a:rPr baseline="30000" i="1" lang="en" sz="1800">
                <a:solidFill>
                  <a:srgbClr val="424242"/>
                </a:solidFill>
                <a:latin typeface="Times New Roman"/>
                <a:ea typeface="Times New Roman"/>
                <a:cs typeface="Times New Roman"/>
                <a:sym typeface="Times New Roman"/>
              </a:rPr>
              <a:t>2</a:t>
            </a:r>
            <a:endParaRPr baseline="30000"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13</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 x</a:t>
            </a:r>
            <a:r>
              <a:rPr baseline="30000" i="1" lang="en" sz="1800">
                <a:solidFill>
                  <a:srgbClr val="424242"/>
                </a:solidFill>
                <a:latin typeface="Times New Roman"/>
                <a:ea typeface="Times New Roman"/>
                <a:cs typeface="Times New Roman"/>
                <a:sym typeface="Times New Roman"/>
              </a:rPr>
              <a:t>2</a:t>
            </a:r>
            <a:endParaRPr sz="1800">
              <a:solidFill>
                <a:srgbClr val="424242"/>
              </a:solidFill>
              <a:latin typeface="Calibri"/>
              <a:ea typeface="Calibri"/>
              <a:cs typeface="Calibri"/>
              <a:sym typeface="Calibri"/>
            </a:endParaRPr>
          </a:p>
        </p:txBody>
      </p:sp>
      <p:pic>
        <p:nvPicPr>
          <p:cNvPr id="196" name="Google Shape;196;p18"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97" name="Google Shape;197;p18">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198" name="Google Shape;198;p18" title="ChatGPT Image Oct 13, 2025, 04_50_21 PM.png"/>
          <p:cNvPicPr preferRelativeResize="0"/>
          <p:nvPr/>
        </p:nvPicPr>
        <p:blipFill>
          <a:blip r:embed="rId4">
            <a:alphaModFix/>
          </a:blip>
          <a:stretch>
            <a:fillRect/>
          </a:stretch>
        </p:blipFill>
        <p:spPr>
          <a:xfrm>
            <a:off x="4551094" y="2614425"/>
            <a:ext cx="2538424" cy="16922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2" name="Shape 202"/>
        <p:cNvGrpSpPr/>
        <p:nvPr/>
      </p:nvGrpSpPr>
      <p:grpSpPr>
        <a:xfrm>
          <a:off x="0" y="0"/>
          <a:ext cx="0" cy="0"/>
          <a:chOff x="0" y="0"/>
          <a:chExt cx="0" cy="0"/>
        </a:xfrm>
      </p:grpSpPr>
      <p:sp>
        <p:nvSpPr>
          <p:cNvPr id="203" name="Google Shape;203;p19"/>
          <p:cNvSpPr txBox="1"/>
          <p:nvPr/>
        </p:nvSpPr>
        <p:spPr>
          <a:xfrm>
            <a:off x="434975" y="1112050"/>
            <a:ext cx="8067600" cy="2835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800">
                <a:solidFill>
                  <a:schemeClr val="dk1"/>
                </a:solidFill>
                <a:latin typeface="Calibri"/>
                <a:ea typeface="Calibri"/>
                <a:cs typeface="Calibri"/>
                <a:sym typeface="Calibri"/>
              </a:rPr>
              <a:t>Quadratic functions often come up when studying </a:t>
            </a:r>
            <a:r>
              <a:rPr b="1" lang="en" sz="1800">
                <a:solidFill>
                  <a:schemeClr val="dk1"/>
                </a:solidFill>
                <a:latin typeface="Calibri"/>
                <a:ea typeface="Calibri"/>
                <a:cs typeface="Calibri"/>
                <a:sym typeface="Calibri"/>
              </a:rPr>
              <a:t>revenue</a:t>
            </a:r>
            <a:r>
              <a:rPr lang="en" sz="1800">
                <a:solidFill>
                  <a:schemeClr val="dk1"/>
                </a:solidFill>
                <a:latin typeface="Calibri"/>
                <a:ea typeface="Calibri"/>
                <a:cs typeface="Calibri"/>
                <a:sym typeface="Calibri"/>
              </a:rPr>
              <a:t>. </a:t>
            </a:r>
            <a:r>
              <a:rPr b="1" lang="en" sz="1800">
                <a:solidFill>
                  <a:schemeClr val="dk1"/>
                </a:solidFill>
                <a:latin typeface="Calibri"/>
                <a:ea typeface="Calibri"/>
                <a:cs typeface="Calibri"/>
                <a:sym typeface="Calibri"/>
              </a:rPr>
              <a:t>Revenue</a:t>
            </a:r>
            <a:r>
              <a:rPr lang="en" sz="1800">
                <a:solidFill>
                  <a:schemeClr val="dk1"/>
                </a:solidFill>
                <a:latin typeface="Calibri"/>
                <a:ea typeface="Calibri"/>
                <a:cs typeface="Calibri"/>
                <a:sym typeface="Calibri"/>
              </a:rPr>
              <a:t> means the money collected when someone sells something.</a:t>
            </a:r>
            <a:endParaRPr sz="18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800">
                <a:solidFill>
                  <a:schemeClr val="dk1"/>
                </a:solidFill>
                <a:latin typeface="Calibri"/>
                <a:ea typeface="Calibri"/>
                <a:cs typeface="Calibri"/>
                <a:sym typeface="Calibri"/>
              </a:rPr>
              <a:t>A company is deciding how much to charge for raffle tickets. Each ticket has a price of </a:t>
            </a:r>
            <a:r>
              <a:rPr i="1" lang="en" sz="1800">
                <a:solidFill>
                  <a:schemeClr val="dk1"/>
                </a:solidFill>
                <a:latin typeface="Times New Roman"/>
                <a:ea typeface="Times New Roman"/>
                <a:cs typeface="Times New Roman"/>
                <a:sym typeface="Times New Roman"/>
              </a:rPr>
              <a:t>d</a:t>
            </a:r>
            <a:r>
              <a:rPr lang="en" sz="1800">
                <a:solidFill>
                  <a:schemeClr val="dk1"/>
                </a:solidFill>
                <a:latin typeface="Calibri"/>
                <a:ea typeface="Calibri"/>
                <a:cs typeface="Calibri"/>
                <a:sym typeface="Calibri"/>
              </a:rPr>
              <a:t> dollars and we can find the revenue </a:t>
            </a:r>
            <a:r>
              <a:rPr i="1" lang="en" sz="1800">
                <a:solidFill>
                  <a:schemeClr val="dk1"/>
                </a:solidFill>
                <a:latin typeface="Times New Roman"/>
                <a:ea typeface="Times New Roman"/>
                <a:cs typeface="Times New Roman"/>
                <a:sym typeface="Times New Roman"/>
              </a:rPr>
              <a:t>r </a:t>
            </a:r>
            <a:r>
              <a:rPr lang="en" sz="1800">
                <a:solidFill>
                  <a:schemeClr val="dk1"/>
                </a:solidFill>
                <a:latin typeface="Calibri"/>
                <a:ea typeface="Calibri"/>
                <a:cs typeface="Calibri"/>
                <a:sym typeface="Calibri"/>
              </a:rPr>
              <a:t>by multiplying the price by the number of tickets expected to be sold. </a:t>
            </a:r>
            <a:endParaRPr sz="18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800">
                <a:solidFill>
                  <a:schemeClr val="dk1"/>
                </a:solidFill>
                <a:latin typeface="Calibri"/>
                <a:ea typeface="Calibri"/>
                <a:cs typeface="Calibri"/>
                <a:sym typeface="Calibri"/>
              </a:rPr>
              <a:t>The number sold is 600 − 75</a:t>
            </a:r>
            <a:r>
              <a:rPr i="1" lang="en" sz="1800">
                <a:solidFill>
                  <a:schemeClr val="dk1"/>
                </a:solidFill>
                <a:latin typeface="Times New Roman"/>
                <a:ea typeface="Times New Roman"/>
                <a:cs typeface="Times New Roman"/>
                <a:sym typeface="Times New Roman"/>
              </a:rPr>
              <a:t>d</a:t>
            </a:r>
            <a:r>
              <a:rPr lang="en"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rPr lang="en" sz="1800">
                <a:solidFill>
                  <a:schemeClr val="dk1"/>
                </a:solidFill>
                <a:latin typeface="Calibri"/>
                <a:ea typeface="Calibri"/>
                <a:cs typeface="Calibri"/>
                <a:sym typeface="Calibri"/>
              </a:rPr>
              <a:t>Given the information above, what does the function  r(</a:t>
            </a:r>
            <a:r>
              <a:rPr i="1" lang="en" sz="1800">
                <a:solidFill>
                  <a:schemeClr val="dk1"/>
                </a:solidFill>
                <a:latin typeface="Times New Roman"/>
                <a:ea typeface="Times New Roman"/>
                <a:cs typeface="Times New Roman"/>
                <a:sym typeface="Times New Roman"/>
              </a:rPr>
              <a:t>d</a:t>
            </a:r>
            <a:r>
              <a:rPr lang="en" sz="1800">
                <a:solidFill>
                  <a:schemeClr val="dk1"/>
                </a:solidFill>
                <a:latin typeface="Calibri"/>
                <a:ea typeface="Calibri"/>
                <a:cs typeface="Calibri"/>
                <a:sym typeface="Calibri"/>
              </a:rPr>
              <a:t>) = </a:t>
            </a:r>
            <a:r>
              <a:rPr i="1" lang="en" sz="1800">
                <a:solidFill>
                  <a:schemeClr val="dk1"/>
                </a:solidFill>
                <a:latin typeface="Times New Roman"/>
                <a:ea typeface="Times New Roman"/>
                <a:cs typeface="Times New Roman"/>
                <a:sym typeface="Times New Roman"/>
              </a:rPr>
              <a:t>d</a:t>
            </a:r>
            <a:r>
              <a:rPr lang="en" sz="1800">
                <a:solidFill>
                  <a:schemeClr val="dk1"/>
                </a:solidFill>
                <a:latin typeface="Calibri"/>
                <a:ea typeface="Calibri"/>
                <a:cs typeface="Calibri"/>
                <a:sym typeface="Calibri"/>
              </a:rPr>
              <a:t>(600 − 75</a:t>
            </a:r>
            <a:r>
              <a:rPr i="1" lang="en" sz="1800">
                <a:solidFill>
                  <a:schemeClr val="dk1"/>
                </a:solidFill>
                <a:latin typeface="Times New Roman"/>
                <a:ea typeface="Times New Roman"/>
                <a:cs typeface="Times New Roman"/>
                <a:sym typeface="Times New Roman"/>
              </a:rPr>
              <a:t>d</a:t>
            </a:r>
            <a:r>
              <a:rPr lang="en" sz="1800">
                <a:solidFill>
                  <a:schemeClr val="dk1"/>
                </a:solidFill>
                <a:latin typeface="Calibri"/>
                <a:ea typeface="Calibri"/>
                <a:cs typeface="Calibri"/>
                <a:sym typeface="Calibri"/>
              </a:rPr>
              <a:t>) mean?</a:t>
            </a:r>
            <a:endParaRPr sz="2200">
              <a:solidFill>
                <a:srgbClr val="1D2125"/>
              </a:solidFill>
              <a:highlight>
                <a:srgbClr val="FFFFFF"/>
              </a:highlight>
              <a:latin typeface="Calibri"/>
              <a:ea typeface="Calibri"/>
              <a:cs typeface="Calibri"/>
              <a:sym typeface="Calibri"/>
            </a:endParaRPr>
          </a:p>
        </p:txBody>
      </p:sp>
      <p:sp>
        <p:nvSpPr>
          <p:cNvPr id="204" name="Google Shape;204;p19"/>
          <p:cNvSpPr txBox="1"/>
          <p:nvPr>
            <p:ph type="title"/>
          </p:nvPr>
        </p:nvSpPr>
        <p:spPr>
          <a:xfrm>
            <a:off x="292608" y="448056"/>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05" name="Google Shape;205;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6" name="Google Shape;206;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7.7.2 Modeling Real-World Data with Quadratic Functions - Additional Resources</a:t>
            </a:r>
            <a:endParaRPr sz="1000"/>
          </a:p>
        </p:txBody>
      </p:sp>
      <p:pic>
        <p:nvPicPr>
          <p:cNvPr id="207" name="Google Shape;207;p19"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1" name="Shape 211"/>
        <p:cNvGrpSpPr/>
        <p:nvPr/>
      </p:nvGrpSpPr>
      <p:grpSpPr>
        <a:xfrm>
          <a:off x="0" y="0"/>
          <a:ext cx="0" cy="0"/>
          <a:chOff x="0" y="0"/>
          <a:chExt cx="0" cy="0"/>
        </a:xfrm>
      </p:grpSpPr>
      <p:sp>
        <p:nvSpPr>
          <p:cNvPr id="212" name="Google Shape;212;p20"/>
          <p:cNvSpPr txBox="1"/>
          <p:nvPr>
            <p:ph type="title"/>
          </p:nvPr>
        </p:nvSpPr>
        <p:spPr>
          <a:xfrm>
            <a:off x="292608" y="448056"/>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13" name="Google Shape;213;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4" name="Google Shape;214;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7.7.2 Modeling Real-World Data with Quadratic Functions - Additional Resources</a:t>
            </a:r>
            <a:endParaRPr sz="1000"/>
          </a:p>
        </p:txBody>
      </p:sp>
      <p:pic>
        <p:nvPicPr>
          <p:cNvPr id="215" name="Google Shape;215;p20"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16" name="Google Shape;216;p20"/>
          <p:cNvSpPr txBox="1"/>
          <p:nvPr/>
        </p:nvSpPr>
        <p:spPr>
          <a:xfrm>
            <a:off x="434975" y="1112050"/>
            <a:ext cx="5450400" cy="3483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en" sz="1800">
                <a:solidFill>
                  <a:schemeClr val="dk1"/>
                </a:solidFill>
                <a:latin typeface="Calibri"/>
                <a:ea typeface="Calibri"/>
                <a:cs typeface="Calibri"/>
                <a:sym typeface="Calibri"/>
              </a:rPr>
              <a:t>The raffle company created a graph to help them understand the relationship between price and </a:t>
            </a:r>
            <a:r>
              <a:rPr lang="en" sz="1800">
                <a:solidFill>
                  <a:schemeClr val="dk1"/>
                </a:solidFill>
                <a:latin typeface="Calibri"/>
                <a:ea typeface="Calibri"/>
                <a:cs typeface="Calibri"/>
                <a:sym typeface="Calibri"/>
              </a:rPr>
              <a:t>revenue. </a:t>
            </a:r>
            <a:r>
              <a:rPr lang="en" sz="1800">
                <a:solidFill>
                  <a:schemeClr val="dk1"/>
                </a:solidFill>
                <a:latin typeface="Calibri"/>
                <a:ea typeface="Calibri"/>
                <a:cs typeface="Calibri"/>
                <a:sym typeface="Calibri"/>
              </a:rPr>
              <a:t>Use the graph to help you answer the following:</a:t>
            </a:r>
            <a:endParaRPr sz="1800">
              <a:solidFill>
                <a:schemeClr val="dk1"/>
              </a:solidFill>
              <a:latin typeface="Calibri"/>
              <a:ea typeface="Calibri"/>
              <a:cs typeface="Calibri"/>
              <a:sym typeface="Calibri"/>
            </a:endParaRPr>
          </a:p>
          <a:p>
            <a:pPr indent="-342900" lvl="0" marL="457200" rtl="0" algn="l">
              <a:lnSpc>
                <a:spcPct val="115000"/>
              </a:lnSpc>
              <a:spcBef>
                <a:spcPts val="1200"/>
              </a:spcBef>
              <a:spcAft>
                <a:spcPts val="0"/>
              </a:spcAft>
              <a:buClr>
                <a:schemeClr val="dk1"/>
              </a:buClr>
              <a:buSzPts val="1800"/>
              <a:buAutoNum type="arabicPeriod"/>
            </a:pPr>
            <a:r>
              <a:rPr lang="en" sz="1800">
                <a:solidFill>
                  <a:schemeClr val="dk1"/>
                </a:solidFill>
                <a:latin typeface="Calibri"/>
                <a:ea typeface="Calibri"/>
                <a:cs typeface="Calibri"/>
                <a:sym typeface="Calibri"/>
              </a:rPr>
              <a:t>What does the vertex represent?</a:t>
            </a:r>
            <a:br>
              <a:rPr lang="en"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chemeClr val="dk1"/>
              </a:buClr>
              <a:buSzPts val="1800"/>
              <a:buAutoNum type="arabicPeriod"/>
            </a:pPr>
            <a:r>
              <a:rPr lang="en" sz="1800">
                <a:solidFill>
                  <a:schemeClr val="dk1"/>
                </a:solidFill>
                <a:latin typeface="Calibri"/>
                <a:ea typeface="Calibri"/>
                <a:cs typeface="Calibri"/>
                <a:sym typeface="Calibri"/>
              </a:rPr>
              <a:t>What are the domain and range, and why do they make sense?</a:t>
            </a:r>
            <a:br>
              <a:rPr lang="en" sz="1800">
                <a:solidFill>
                  <a:schemeClr val="dk1"/>
                </a:solidFill>
                <a:latin typeface="Calibri"/>
                <a:ea typeface="Calibri"/>
                <a:cs typeface="Calibri"/>
                <a:sym typeface="Calibri"/>
              </a:rPr>
            </a:br>
            <a:endParaRPr sz="1800">
              <a:solidFill>
                <a:schemeClr val="dk1"/>
              </a:solidFill>
              <a:latin typeface="Calibri"/>
              <a:ea typeface="Calibri"/>
              <a:cs typeface="Calibri"/>
              <a:sym typeface="Calibri"/>
            </a:endParaRPr>
          </a:p>
          <a:p>
            <a:pPr indent="-342900" lvl="0" marL="457200" rtl="0" algn="l">
              <a:lnSpc>
                <a:spcPct val="115000"/>
              </a:lnSpc>
              <a:spcBef>
                <a:spcPts val="0"/>
              </a:spcBef>
              <a:spcAft>
                <a:spcPts val="0"/>
              </a:spcAft>
              <a:buClr>
                <a:schemeClr val="dk1"/>
              </a:buClr>
              <a:buSzPts val="1800"/>
              <a:buFont typeface="Calibri"/>
              <a:buAutoNum type="arabicPeriod"/>
            </a:pPr>
            <a:r>
              <a:rPr lang="en" sz="1800">
                <a:solidFill>
                  <a:schemeClr val="dk1"/>
                </a:solidFill>
                <a:latin typeface="Calibri"/>
                <a:ea typeface="Calibri"/>
                <a:cs typeface="Calibri"/>
                <a:sym typeface="Calibri"/>
              </a:rPr>
              <a:t>How would changing the price from $4 affect revenue?</a:t>
            </a:r>
            <a:endParaRPr sz="2200">
              <a:solidFill>
                <a:srgbClr val="1D2125"/>
              </a:solidFill>
              <a:highlight>
                <a:srgbClr val="FFFFFF"/>
              </a:highlight>
              <a:latin typeface="Calibri"/>
              <a:ea typeface="Calibri"/>
              <a:cs typeface="Calibri"/>
              <a:sym typeface="Calibri"/>
            </a:endParaRPr>
          </a:p>
        </p:txBody>
      </p:sp>
      <p:pic>
        <p:nvPicPr>
          <p:cNvPr id="217" name="Google Shape;217;p20"/>
          <p:cNvPicPr preferRelativeResize="0"/>
          <p:nvPr/>
        </p:nvPicPr>
        <p:blipFill>
          <a:blip r:embed="rId4">
            <a:alphaModFix/>
          </a:blip>
          <a:stretch>
            <a:fillRect/>
          </a:stretch>
        </p:blipFill>
        <p:spPr>
          <a:xfrm>
            <a:off x="5885375" y="2017350"/>
            <a:ext cx="3124200" cy="22764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2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3" name="Google Shape;223;p2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4" name="Google Shape;224;p2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5" name="Google Shape;225;p21"/>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6" name="Google Shape;226;p2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7" name="Google Shape;227;p21"/>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28" name="Google Shape;228;p21"/>
          <p:cNvCxnSpPr>
            <a:stCxn id="222" idx="2"/>
            <a:endCxn id="22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29" name="Google Shape;229;p21"/>
          <p:cNvCxnSpPr>
            <a:stCxn id="224" idx="3"/>
            <a:endCxn id="223"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30" name="Google Shape;230;p21"/>
          <p:cNvCxnSpPr>
            <a:stCxn id="223" idx="3"/>
            <a:endCxn id="225"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31" name="Google Shape;231;p21"/>
          <p:cNvCxnSpPr>
            <a:stCxn id="225" idx="3"/>
            <a:endCxn id="22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32" name="Google Shape;232;p21"/>
          <p:cNvCxnSpPr>
            <a:stCxn id="227" idx="3"/>
            <a:endCxn id="22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33" name="Google Shape;233;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4" name="Google Shape;234;p2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35" name="Google Shape;235;p21"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36" name="Google Shape;236;p21"/>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37" name="Google Shape;237;p21"/>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38" name="Google Shape;238;p21"/>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39" name="Google Shape;239;p21"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40" name="Google Shape;240;p21"/>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41" name="Google Shape;241;p21"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42" name="Google Shape;242;p21"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43" name="Google Shape;243;p2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44" name="Google Shape;244;p2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45" name="Google Shape;245;p21"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46" name="Google Shape;246;p21"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0" name="Shape 250"/>
        <p:cNvGrpSpPr/>
        <p:nvPr/>
      </p:nvGrpSpPr>
      <p:grpSpPr>
        <a:xfrm>
          <a:off x="0" y="0"/>
          <a:ext cx="0" cy="0"/>
          <a:chOff x="0" y="0"/>
          <a:chExt cx="0" cy="0"/>
        </a:xfrm>
      </p:grpSpPr>
      <p:sp>
        <p:nvSpPr>
          <p:cNvPr id="251" name="Google Shape;251;p22"/>
          <p:cNvSpPr txBox="1"/>
          <p:nvPr>
            <p:ph type="title"/>
          </p:nvPr>
        </p:nvSpPr>
        <p:spPr>
          <a:xfrm>
            <a:off x="311700" y="445025"/>
            <a:ext cx="8520600" cy="4617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t>Learning Strategies - </a:t>
            </a:r>
            <a:r>
              <a:rPr lang="en" sz="1800"/>
              <a:t>Identify Vertex and Zero Functions 📈</a:t>
            </a:r>
            <a:endParaRPr sz="1700">
              <a:solidFill>
                <a:srgbClr val="0B5B51"/>
              </a:solidFill>
              <a:highlight>
                <a:srgbClr val="FF0000"/>
              </a:highlight>
            </a:endParaRPr>
          </a:p>
        </p:txBody>
      </p:sp>
      <p:sp>
        <p:nvSpPr>
          <p:cNvPr id="252" name="Google Shape;252;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3" name="Google Shape;253;p2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7.7</a:t>
            </a:r>
            <a:r>
              <a:rPr lang="en"/>
              <a:t>.3 </a:t>
            </a:r>
            <a:r>
              <a:rPr lang="en"/>
              <a:t>The Domain, Vertex, and Zero of Quadratic Functions</a:t>
            </a:r>
            <a:endParaRPr/>
          </a:p>
        </p:txBody>
      </p:sp>
      <p:sp>
        <p:nvSpPr>
          <p:cNvPr id="254" name="Google Shape;254;p22"/>
          <p:cNvSpPr txBox="1"/>
          <p:nvPr>
            <p:ph idx="1" type="body"/>
          </p:nvPr>
        </p:nvSpPr>
        <p:spPr>
          <a:xfrm>
            <a:off x="311700" y="1152475"/>
            <a:ext cx="3804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a:t>
            </a:r>
            <a:r>
              <a:rPr lang="en">
                <a:highlight>
                  <a:srgbClr val="FF0000"/>
                </a:highlight>
              </a:rPr>
              <a:t> </a:t>
            </a:r>
            <a:endParaRPr>
              <a:highlight>
                <a:srgbClr val="FF0000"/>
              </a:highlight>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
        <p:nvSpPr>
          <p:cNvPr id="255" name="Google Shape;255;p22"/>
          <p:cNvSpPr/>
          <p:nvPr/>
        </p:nvSpPr>
        <p:spPr>
          <a:xfrm>
            <a:off x="4223625" y="1013412"/>
            <a:ext cx="4353900" cy="35022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Choose one of the functions to work with.</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Create a visual display that shows your reasoning clearly.</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Add notes or details to your graph or function to help others understand your thinking.</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Pair up with a partner and take 2–3 minutes of quiet time to read and interpret each other’s work.</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Be ready to share your observations during the whole-class discussion.</a:t>
            </a:r>
            <a:endParaRPr sz="1500">
              <a:latin typeface="Noto Sans"/>
              <a:ea typeface="Noto Sans"/>
              <a:cs typeface="Noto Sans"/>
              <a:sym typeface="Noto Sans"/>
            </a:endParaRPr>
          </a:p>
          <a:p>
            <a:pPr indent="0" lvl="0" marL="0" rtl="0" algn="r">
              <a:spcBef>
                <a:spcPts val="500"/>
              </a:spcBef>
              <a:spcAft>
                <a:spcPts val="0"/>
              </a:spcAft>
              <a:buNone/>
            </a:pPr>
            <a:r>
              <a:rPr lang="en">
                <a:solidFill>
                  <a:schemeClr val="dk1"/>
                </a:solidFill>
                <a:latin typeface="Noto Sans"/>
                <a:ea typeface="Noto Sans"/>
                <a:cs typeface="Noto Sans"/>
                <a:sym typeface="Noto Sans"/>
              </a:rPr>
              <a:t>Compare and Connect</a:t>
            </a:r>
            <a:endParaRPr sz="1800">
              <a:latin typeface="Calibri"/>
              <a:ea typeface="Calibri"/>
              <a:cs typeface="Calibri"/>
              <a:sym typeface="Calibri"/>
            </a:endParaRPr>
          </a:p>
        </p:txBody>
      </p:sp>
      <p:pic>
        <p:nvPicPr>
          <p:cNvPr id="256" name="Google Shape;256;p22"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23"/>
          <p:cNvSpPr txBox="1"/>
          <p:nvPr>
            <p:ph type="title"/>
          </p:nvPr>
        </p:nvSpPr>
        <p:spPr>
          <a:xfrm>
            <a:off x="311700" y="445025"/>
            <a:ext cx="852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005047"/>
                </a:solidFill>
              </a:rPr>
              <a:t>Le</a:t>
            </a:r>
            <a:r>
              <a:rPr lang="en" sz="1800">
                <a:solidFill>
                  <a:srgbClr val="005047"/>
                </a:solidFill>
              </a:rPr>
              <a:t>arning Activity - </a:t>
            </a:r>
            <a:r>
              <a:rPr lang="en" sz="1800"/>
              <a:t>Identify Vertex and Zero Functions 📈</a:t>
            </a:r>
            <a:endParaRPr sz="1800"/>
          </a:p>
        </p:txBody>
      </p:sp>
      <p:sp>
        <p:nvSpPr>
          <p:cNvPr id="262" name="Google Shape;262;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3" name="Google Shape;263;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7.7.3 The Domain, Vertex, and Zero of Quadratic Functions</a:t>
            </a:r>
            <a:endParaRPr/>
          </a:p>
        </p:txBody>
      </p:sp>
      <p:sp>
        <p:nvSpPr>
          <p:cNvPr id="264" name="Google Shape;264;p23"/>
          <p:cNvSpPr txBox="1"/>
          <p:nvPr/>
        </p:nvSpPr>
        <p:spPr>
          <a:xfrm>
            <a:off x="577699" y="809610"/>
            <a:ext cx="36018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this information to answer 1 - 4.</a:t>
            </a:r>
            <a:endParaRPr sz="1800">
              <a:solidFill>
                <a:srgbClr val="424242"/>
              </a:solidFill>
              <a:latin typeface="Calibri"/>
              <a:ea typeface="Calibri"/>
              <a:cs typeface="Calibri"/>
              <a:sym typeface="Calibri"/>
            </a:endParaRPr>
          </a:p>
          <a:p>
            <a:pPr indent="0" lvl="0" marL="0" rtl="0" algn="l">
              <a:spcBef>
                <a:spcPts val="1000"/>
              </a:spcBef>
              <a:spcAft>
                <a:spcPts val="1000"/>
              </a:spcAft>
              <a:buNone/>
            </a:pPr>
            <a:r>
              <a:t/>
            </a:r>
            <a:endParaRPr sz="1800">
              <a:solidFill>
                <a:srgbClr val="424242"/>
              </a:solidFill>
              <a:latin typeface="Calibri"/>
              <a:ea typeface="Calibri"/>
              <a:cs typeface="Calibri"/>
              <a:sym typeface="Calibri"/>
            </a:endParaRPr>
          </a:p>
        </p:txBody>
      </p:sp>
      <p:sp>
        <p:nvSpPr>
          <p:cNvPr id="265" name="Google Shape;265;p23"/>
          <p:cNvSpPr/>
          <p:nvPr/>
        </p:nvSpPr>
        <p:spPr>
          <a:xfrm>
            <a:off x="373550" y="1306775"/>
            <a:ext cx="7035000" cy="614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1000"/>
              </a:spcAft>
              <a:buNone/>
            </a:pPr>
            <a:r>
              <a:rPr lang="en">
                <a:latin typeface="Calibri"/>
                <a:ea typeface="Calibri"/>
                <a:cs typeface="Calibri"/>
                <a:sym typeface="Calibri"/>
              </a:rPr>
              <a:t>The area of a rectangle with a perimeter of 25 meters</a:t>
            </a:r>
            <a:r>
              <a:rPr lang="en">
                <a:latin typeface="Calibri"/>
                <a:ea typeface="Calibri"/>
                <a:cs typeface="Calibri"/>
                <a:sym typeface="Calibri"/>
              </a:rPr>
              <a:t> </a:t>
            </a:r>
            <a:r>
              <a:rPr lang="en">
                <a:latin typeface="Calibri"/>
                <a:ea typeface="Calibri"/>
                <a:cs typeface="Calibri"/>
                <a:sym typeface="Calibri"/>
              </a:rPr>
              <a:t>and a side length </a:t>
            </a:r>
            <a:endParaRPr sz="1000">
              <a:latin typeface="Calibri"/>
              <a:ea typeface="Calibri"/>
              <a:cs typeface="Calibri"/>
              <a:sym typeface="Calibri"/>
            </a:endParaRPr>
          </a:p>
        </p:txBody>
      </p:sp>
      <p:pic>
        <p:nvPicPr>
          <p:cNvPr id="266" name="Google Shape;266;p23" title="Screenshot_2025-10-15_110624-removebg-preview.png"/>
          <p:cNvPicPr preferRelativeResize="0"/>
          <p:nvPr/>
        </p:nvPicPr>
        <p:blipFill>
          <a:blip r:embed="rId3">
            <a:alphaModFix/>
          </a:blip>
          <a:stretch>
            <a:fillRect/>
          </a:stretch>
        </p:blipFill>
        <p:spPr>
          <a:xfrm>
            <a:off x="5514433" y="1271495"/>
            <a:ext cx="2048450" cy="537975"/>
          </a:xfrm>
          <a:prstGeom prst="rect">
            <a:avLst/>
          </a:prstGeom>
          <a:noFill/>
          <a:ln>
            <a:noFill/>
          </a:ln>
        </p:spPr>
      </p:pic>
      <p:sp>
        <p:nvSpPr>
          <p:cNvPr id="267" name="Google Shape;267;p23"/>
          <p:cNvSpPr txBox="1"/>
          <p:nvPr/>
        </p:nvSpPr>
        <p:spPr>
          <a:xfrm>
            <a:off x="4640500" y="1925025"/>
            <a:ext cx="3741600" cy="2482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What is an inequality that represents the domain?</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What is an inequality that represents the range?</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What is the vertex of the graph?</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What are the zeros of the graph?</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t/>
            </a:r>
            <a:endParaRPr sz="1800">
              <a:solidFill>
                <a:srgbClr val="424242"/>
              </a:solidFill>
              <a:latin typeface="Calibri"/>
              <a:ea typeface="Calibri"/>
              <a:cs typeface="Calibri"/>
              <a:sym typeface="Calibri"/>
            </a:endParaRPr>
          </a:p>
        </p:txBody>
      </p:sp>
      <p:pic>
        <p:nvPicPr>
          <p:cNvPr id="268" name="Google Shape;268;p23"/>
          <p:cNvPicPr preferRelativeResize="0"/>
          <p:nvPr/>
        </p:nvPicPr>
        <p:blipFill>
          <a:blip r:embed="rId4">
            <a:alphaModFix/>
          </a:blip>
          <a:stretch>
            <a:fillRect/>
          </a:stretch>
        </p:blipFill>
        <p:spPr>
          <a:xfrm>
            <a:off x="1263913" y="2128764"/>
            <a:ext cx="2229363" cy="2421137"/>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4"/>
          <p:cNvSpPr txBox="1"/>
          <p:nvPr>
            <p:ph type="title"/>
          </p:nvPr>
        </p:nvSpPr>
        <p:spPr>
          <a:xfrm>
            <a:off x="311700" y="445025"/>
            <a:ext cx="852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005047"/>
                </a:solidFill>
              </a:rPr>
              <a:t>Le</a:t>
            </a:r>
            <a:r>
              <a:rPr lang="en" sz="1800">
                <a:solidFill>
                  <a:srgbClr val="005047"/>
                </a:solidFill>
              </a:rPr>
              <a:t>arning Activity - </a:t>
            </a:r>
            <a:r>
              <a:rPr lang="en" sz="1800"/>
              <a:t>Identify Vertex and Zero Functions 📈</a:t>
            </a:r>
            <a:endParaRPr sz="1800"/>
          </a:p>
        </p:txBody>
      </p:sp>
      <p:sp>
        <p:nvSpPr>
          <p:cNvPr id="274" name="Google Shape;274;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5" name="Google Shape;275;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7.7.3 The Domain, Vertex, and Zero of Quadratic Functions</a:t>
            </a:r>
            <a:endParaRPr/>
          </a:p>
        </p:txBody>
      </p:sp>
      <p:sp>
        <p:nvSpPr>
          <p:cNvPr id="276" name="Google Shape;276;p24"/>
          <p:cNvSpPr txBox="1"/>
          <p:nvPr/>
        </p:nvSpPr>
        <p:spPr>
          <a:xfrm>
            <a:off x="577699" y="809610"/>
            <a:ext cx="36018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this information to answer 5 - 8.</a:t>
            </a:r>
            <a:endParaRPr sz="1800">
              <a:solidFill>
                <a:srgbClr val="424242"/>
              </a:solidFill>
              <a:latin typeface="Calibri"/>
              <a:ea typeface="Calibri"/>
              <a:cs typeface="Calibri"/>
              <a:sym typeface="Calibri"/>
            </a:endParaRPr>
          </a:p>
          <a:p>
            <a:pPr indent="0" lvl="0" marL="0" rtl="0" algn="l">
              <a:spcBef>
                <a:spcPts val="1000"/>
              </a:spcBef>
              <a:spcAft>
                <a:spcPts val="1000"/>
              </a:spcAft>
              <a:buNone/>
            </a:pPr>
            <a:r>
              <a:t/>
            </a:r>
            <a:endParaRPr sz="1800">
              <a:solidFill>
                <a:srgbClr val="424242"/>
              </a:solidFill>
              <a:latin typeface="Calibri"/>
              <a:ea typeface="Calibri"/>
              <a:cs typeface="Calibri"/>
              <a:sym typeface="Calibri"/>
            </a:endParaRPr>
          </a:p>
        </p:txBody>
      </p:sp>
      <p:sp>
        <p:nvSpPr>
          <p:cNvPr id="277" name="Google Shape;277;p24"/>
          <p:cNvSpPr/>
          <p:nvPr/>
        </p:nvSpPr>
        <p:spPr>
          <a:xfrm>
            <a:off x="604700" y="1237050"/>
            <a:ext cx="5491200" cy="614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1000"/>
              </a:spcAft>
              <a:buNone/>
            </a:pPr>
            <a:r>
              <a:rPr lang="en">
                <a:latin typeface="Calibri"/>
                <a:ea typeface="Calibri"/>
                <a:cs typeface="Calibri"/>
                <a:sym typeface="Calibri"/>
              </a:rPr>
              <a:t>The number of squares as a function of step number </a:t>
            </a:r>
            <a:r>
              <a:rPr i="1" lang="en">
                <a:latin typeface="Times New Roman"/>
                <a:ea typeface="Times New Roman"/>
                <a:cs typeface="Times New Roman"/>
                <a:sym typeface="Times New Roman"/>
              </a:rPr>
              <a:t>n</a:t>
            </a:r>
            <a:r>
              <a:rPr lang="en">
                <a:latin typeface="Calibri"/>
                <a:ea typeface="Calibri"/>
                <a:cs typeface="Calibri"/>
                <a:sym typeface="Calibri"/>
              </a:rPr>
              <a:t>: </a:t>
            </a:r>
            <a:r>
              <a:rPr i="1" lang="en">
                <a:solidFill>
                  <a:schemeClr val="dk1"/>
                </a:solidFill>
                <a:latin typeface="Times New Roman"/>
                <a:ea typeface="Times New Roman"/>
                <a:cs typeface="Times New Roman"/>
                <a:sym typeface="Times New Roman"/>
              </a:rPr>
              <a:t>f</a:t>
            </a:r>
            <a:r>
              <a:rPr lang="en">
                <a:latin typeface="Calibri"/>
                <a:ea typeface="Calibri"/>
                <a:cs typeface="Calibri"/>
                <a:sym typeface="Calibri"/>
              </a:rPr>
              <a:t>(</a:t>
            </a:r>
            <a:r>
              <a:rPr i="1" lang="en">
                <a:solidFill>
                  <a:schemeClr val="dk1"/>
                </a:solidFill>
                <a:latin typeface="Times New Roman"/>
                <a:ea typeface="Times New Roman"/>
                <a:cs typeface="Times New Roman"/>
                <a:sym typeface="Times New Roman"/>
              </a:rPr>
              <a:t>n</a:t>
            </a:r>
            <a:r>
              <a:rPr lang="en">
                <a:latin typeface="Calibri"/>
                <a:ea typeface="Calibri"/>
                <a:cs typeface="Calibri"/>
                <a:sym typeface="Calibri"/>
              </a:rPr>
              <a:t>) = </a:t>
            </a:r>
            <a:r>
              <a:rPr i="1" lang="en">
                <a:solidFill>
                  <a:schemeClr val="dk1"/>
                </a:solidFill>
                <a:latin typeface="Times New Roman"/>
                <a:ea typeface="Times New Roman"/>
                <a:cs typeface="Times New Roman"/>
                <a:sym typeface="Times New Roman"/>
              </a:rPr>
              <a:t>n</a:t>
            </a:r>
            <a:r>
              <a:rPr baseline="30000" lang="en">
                <a:latin typeface="Calibri"/>
                <a:ea typeface="Calibri"/>
                <a:cs typeface="Calibri"/>
                <a:sym typeface="Calibri"/>
              </a:rPr>
              <a:t>2 </a:t>
            </a:r>
            <a:r>
              <a:rPr lang="en">
                <a:latin typeface="Calibri"/>
                <a:ea typeface="Calibri"/>
                <a:cs typeface="Calibri"/>
                <a:sym typeface="Calibri"/>
              </a:rPr>
              <a:t>+ 4</a:t>
            </a:r>
            <a:endParaRPr>
              <a:latin typeface="Calibri"/>
              <a:ea typeface="Calibri"/>
              <a:cs typeface="Calibri"/>
              <a:sym typeface="Calibri"/>
            </a:endParaRPr>
          </a:p>
        </p:txBody>
      </p:sp>
      <p:sp>
        <p:nvSpPr>
          <p:cNvPr id="278" name="Google Shape;278;p24"/>
          <p:cNvSpPr txBox="1"/>
          <p:nvPr/>
        </p:nvSpPr>
        <p:spPr>
          <a:xfrm>
            <a:off x="4640500" y="1925025"/>
            <a:ext cx="3741600" cy="2482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5"/>
            </a:pPr>
            <a:r>
              <a:rPr lang="en" sz="1800">
                <a:solidFill>
                  <a:srgbClr val="424242"/>
                </a:solidFill>
                <a:latin typeface="Calibri"/>
                <a:ea typeface="Calibri"/>
                <a:cs typeface="Calibri"/>
                <a:sym typeface="Calibri"/>
              </a:rPr>
              <a:t>What is an inequality that represents the domain?</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startAt="5"/>
            </a:pPr>
            <a:r>
              <a:rPr lang="en" sz="1800">
                <a:solidFill>
                  <a:srgbClr val="424242"/>
                </a:solidFill>
                <a:latin typeface="Calibri"/>
                <a:ea typeface="Calibri"/>
                <a:cs typeface="Calibri"/>
                <a:sym typeface="Calibri"/>
              </a:rPr>
              <a:t>What is an inequality that represents the range?</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startAt="5"/>
            </a:pPr>
            <a:r>
              <a:rPr lang="en" sz="1800">
                <a:solidFill>
                  <a:srgbClr val="424242"/>
                </a:solidFill>
                <a:latin typeface="Calibri"/>
                <a:ea typeface="Calibri"/>
                <a:cs typeface="Calibri"/>
                <a:sym typeface="Calibri"/>
              </a:rPr>
              <a:t>What is the vertex of the graph?</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startAt="5"/>
            </a:pPr>
            <a:r>
              <a:rPr lang="en" sz="1800">
                <a:solidFill>
                  <a:srgbClr val="424242"/>
                </a:solidFill>
                <a:latin typeface="Calibri"/>
                <a:ea typeface="Calibri"/>
                <a:cs typeface="Calibri"/>
                <a:sym typeface="Calibri"/>
              </a:rPr>
              <a:t>What are the zeros of the graph?</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t/>
            </a:r>
            <a:endParaRPr sz="1800">
              <a:solidFill>
                <a:srgbClr val="424242"/>
              </a:solidFill>
              <a:latin typeface="Calibri"/>
              <a:ea typeface="Calibri"/>
              <a:cs typeface="Calibri"/>
              <a:sym typeface="Calibri"/>
            </a:endParaRPr>
          </a:p>
        </p:txBody>
      </p:sp>
      <p:pic>
        <p:nvPicPr>
          <p:cNvPr id="279" name="Google Shape;279;p24"/>
          <p:cNvPicPr preferRelativeResize="0"/>
          <p:nvPr/>
        </p:nvPicPr>
        <p:blipFill>
          <a:blip r:embed="rId3">
            <a:alphaModFix/>
          </a:blip>
          <a:stretch>
            <a:fillRect/>
          </a:stretch>
        </p:blipFill>
        <p:spPr>
          <a:xfrm>
            <a:off x="1274400" y="2080603"/>
            <a:ext cx="2208410" cy="2494997"/>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25"/>
          <p:cNvSpPr txBox="1"/>
          <p:nvPr>
            <p:ph type="title"/>
          </p:nvPr>
        </p:nvSpPr>
        <p:spPr>
          <a:xfrm>
            <a:off x="311700" y="445025"/>
            <a:ext cx="852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005047"/>
                </a:solidFill>
              </a:rPr>
              <a:t>Le</a:t>
            </a:r>
            <a:r>
              <a:rPr lang="en" sz="1800">
                <a:solidFill>
                  <a:srgbClr val="005047"/>
                </a:solidFill>
              </a:rPr>
              <a:t>arning Activity - </a:t>
            </a:r>
            <a:r>
              <a:rPr lang="en" sz="1800"/>
              <a:t>Identify Vertex and Zero Functions 📈</a:t>
            </a:r>
            <a:endParaRPr sz="1800"/>
          </a:p>
        </p:txBody>
      </p:sp>
      <p:sp>
        <p:nvSpPr>
          <p:cNvPr id="285" name="Google Shape;285;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6" name="Google Shape;286;p2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7.7.3 The Domain, Vertex, and Zero of Quadratic Functions</a:t>
            </a:r>
            <a:endParaRPr/>
          </a:p>
        </p:txBody>
      </p:sp>
      <p:sp>
        <p:nvSpPr>
          <p:cNvPr id="287" name="Google Shape;287;p25"/>
          <p:cNvSpPr txBox="1"/>
          <p:nvPr/>
        </p:nvSpPr>
        <p:spPr>
          <a:xfrm>
            <a:off x="577700" y="809600"/>
            <a:ext cx="37416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this information to answer 9 - 12.</a:t>
            </a:r>
            <a:endParaRPr sz="1800">
              <a:solidFill>
                <a:srgbClr val="424242"/>
              </a:solidFill>
              <a:latin typeface="Calibri"/>
              <a:ea typeface="Calibri"/>
              <a:cs typeface="Calibri"/>
              <a:sym typeface="Calibri"/>
            </a:endParaRPr>
          </a:p>
          <a:p>
            <a:pPr indent="0" lvl="0" marL="0" rtl="0" algn="l">
              <a:spcBef>
                <a:spcPts val="1000"/>
              </a:spcBef>
              <a:spcAft>
                <a:spcPts val="1000"/>
              </a:spcAft>
              <a:buNone/>
            </a:pPr>
            <a:r>
              <a:t/>
            </a:r>
            <a:endParaRPr sz="1800">
              <a:solidFill>
                <a:srgbClr val="424242"/>
              </a:solidFill>
              <a:latin typeface="Calibri"/>
              <a:ea typeface="Calibri"/>
              <a:cs typeface="Calibri"/>
              <a:sym typeface="Calibri"/>
            </a:endParaRPr>
          </a:p>
        </p:txBody>
      </p:sp>
      <p:sp>
        <p:nvSpPr>
          <p:cNvPr id="288" name="Google Shape;288;p25"/>
          <p:cNvSpPr/>
          <p:nvPr/>
        </p:nvSpPr>
        <p:spPr>
          <a:xfrm>
            <a:off x="604700" y="1237050"/>
            <a:ext cx="6453300" cy="6141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b" bIns="91425" lIns="91425" spcFirstLastPara="1" rIns="91425" wrap="square" tIns="91425">
            <a:noAutofit/>
          </a:bodyPr>
          <a:lstStyle/>
          <a:p>
            <a:pPr indent="0" lvl="0" marL="0" rtl="0" algn="l">
              <a:spcBef>
                <a:spcPts val="0"/>
              </a:spcBef>
              <a:spcAft>
                <a:spcPts val="1000"/>
              </a:spcAft>
              <a:buNone/>
            </a:pPr>
            <a:r>
              <a:rPr lang="en">
                <a:latin typeface="Calibri"/>
                <a:ea typeface="Calibri"/>
                <a:cs typeface="Calibri"/>
                <a:sym typeface="Calibri"/>
              </a:rPr>
              <a:t>The distance in feet that an object has fallen </a:t>
            </a:r>
            <a:r>
              <a:rPr i="1" lang="en">
                <a:solidFill>
                  <a:schemeClr val="dk1"/>
                </a:solidFill>
                <a:latin typeface="Times New Roman"/>
                <a:ea typeface="Times New Roman"/>
                <a:cs typeface="Times New Roman"/>
                <a:sym typeface="Times New Roman"/>
              </a:rPr>
              <a:t>t</a:t>
            </a:r>
            <a:r>
              <a:rPr lang="en">
                <a:latin typeface="Calibri"/>
                <a:ea typeface="Calibri"/>
                <a:cs typeface="Calibri"/>
                <a:sym typeface="Calibri"/>
              </a:rPr>
              <a:t> seconds after being dropped: </a:t>
            </a:r>
            <a:r>
              <a:rPr i="1" lang="en">
                <a:solidFill>
                  <a:schemeClr val="dk1"/>
                </a:solidFill>
                <a:latin typeface="Times New Roman"/>
                <a:ea typeface="Times New Roman"/>
                <a:cs typeface="Times New Roman"/>
                <a:sym typeface="Times New Roman"/>
              </a:rPr>
              <a:t>g</a:t>
            </a:r>
            <a:r>
              <a:rPr lang="en">
                <a:latin typeface="Calibri"/>
                <a:ea typeface="Calibri"/>
                <a:cs typeface="Calibri"/>
                <a:sym typeface="Calibri"/>
              </a:rPr>
              <a:t>(</a:t>
            </a:r>
            <a:r>
              <a:rPr i="1" lang="en">
                <a:solidFill>
                  <a:schemeClr val="dk1"/>
                </a:solidFill>
                <a:latin typeface="Times New Roman"/>
                <a:ea typeface="Times New Roman"/>
                <a:cs typeface="Times New Roman"/>
                <a:sym typeface="Times New Roman"/>
              </a:rPr>
              <a:t>t</a:t>
            </a:r>
            <a:r>
              <a:rPr lang="en">
                <a:latin typeface="Calibri"/>
                <a:ea typeface="Calibri"/>
                <a:cs typeface="Calibri"/>
                <a:sym typeface="Calibri"/>
              </a:rPr>
              <a:t>) = 16</a:t>
            </a:r>
            <a:r>
              <a:rPr i="1" lang="en">
                <a:solidFill>
                  <a:schemeClr val="dk1"/>
                </a:solidFill>
                <a:latin typeface="Times New Roman"/>
                <a:ea typeface="Times New Roman"/>
                <a:cs typeface="Times New Roman"/>
                <a:sym typeface="Times New Roman"/>
              </a:rPr>
              <a:t>t</a:t>
            </a:r>
            <a:r>
              <a:rPr baseline="30000" lang="en">
                <a:latin typeface="Calibri"/>
                <a:ea typeface="Calibri"/>
                <a:cs typeface="Calibri"/>
                <a:sym typeface="Calibri"/>
              </a:rPr>
              <a:t>2 </a:t>
            </a:r>
            <a:endParaRPr>
              <a:latin typeface="Calibri"/>
              <a:ea typeface="Calibri"/>
              <a:cs typeface="Calibri"/>
              <a:sym typeface="Calibri"/>
            </a:endParaRPr>
          </a:p>
        </p:txBody>
      </p:sp>
      <p:sp>
        <p:nvSpPr>
          <p:cNvPr id="289" name="Google Shape;289;p25"/>
          <p:cNvSpPr txBox="1"/>
          <p:nvPr/>
        </p:nvSpPr>
        <p:spPr>
          <a:xfrm>
            <a:off x="4640500" y="1925025"/>
            <a:ext cx="3741600" cy="2482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rabicPeriod" startAt="9"/>
            </a:pPr>
            <a:r>
              <a:rPr lang="en" sz="1800">
                <a:solidFill>
                  <a:srgbClr val="424242"/>
                </a:solidFill>
                <a:latin typeface="Calibri"/>
                <a:ea typeface="Calibri"/>
                <a:cs typeface="Calibri"/>
                <a:sym typeface="Calibri"/>
              </a:rPr>
              <a:t>What is an inequality that represents the domain?</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startAt="9"/>
            </a:pPr>
            <a:r>
              <a:rPr lang="en" sz="1800">
                <a:solidFill>
                  <a:srgbClr val="424242"/>
                </a:solidFill>
                <a:latin typeface="Calibri"/>
                <a:ea typeface="Calibri"/>
                <a:cs typeface="Calibri"/>
                <a:sym typeface="Calibri"/>
              </a:rPr>
              <a:t>What is an inequality that represents the range?</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startAt="9"/>
            </a:pPr>
            <a:r>
              <a:rPr lang="en" sz="1800">
                <a:solidFill>
                  <a:srgbClr val="424242"/>
                </a:solidFill>
                <a:latin typeface="Calibri"/>
                <a:ea typeface="Calibri"/>
                <a:cs typeface="Calibri"/>
                <a:sym typeface="Calibri"/>
              </a:rPr>
              <a:t>What is the vertex of the graph?</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startAt="9"/>
            </a:pPr>
            <a:r>
              <a:rPr lang="en" sz="1800">
                <a:solidFill>
                  <a:srgbClr val="424242"/>
                </a:solidFill>
                <a:latin typeface="Calibri"/>
                <a:ea typeface="Calibri"/>
                <a:cs typeface="Calibri"/>
                <a:sym typeface="Calibri"/>
              </a:rPr>
              <a:t>What are the zeros of the graph?</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t/>
            </a:r>
            <a:endParaRPr sz="1800">
              <a:solidFill>
                <a:srgbClr val="424242"/>
              </a:solidFill>
              <a:latin typeface="Calibri"/>
              <a:ea typeface="Calibri"/>
              <a:cs typeface="Calibri"/>
              <a:sym typeface="Calibri"/>
            </a:endParaRPr>
          </a:p>
        </p:txBody>
      </p:sp>
      <p:pic>
        <p:nvPicPr>
          <p:cNvPr id="290" name="Google Shape;290;p25"/>
          <p:cNvPicPr preferRelativeResize="0"/>
          <p:nvPr/>
        </p:nvPicPr>
        <p:blipFill>
          <a:blip r:embed="rId3">
            <a:alphaModFix/>
          </a:blip>
          <a:stretch>
            <a:fillRect/>
          </a:stretch>
        </p:blipFill>
        <p:spPr>
          <a:xfrm>
            <a:off x="1309663" y="2003550"/>
            <a:ext cx="2277666" cy="2495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96" name="Google Shape;296;p26"/>
          <p:cNvSpPr txBox="1"/>
          <p:nvPr>
            <p:ph idx="1" type="body"/>
          </p:nvPr>
        </p:nvSpPr>
        <p:spPr>
          <a:xfrm>
            <a:off x="311700" y="4230575"/>
            <a:ext cx="78255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Identifying Domain, Vertex, and Zero of Quadratic Functions</a:t>
            </a:r>
            <a:endParaRPr b="1"/>
          </a:p>
        </p:txBody>
      </p:sp>
      <p:pic>
        <p:nvPicPr>
          <p:cNvPr descr="This Algebra 1 curriculum has been developed by Rice University's OpenStax through the Rice Algebra Initiative for Success and Equity (RAISE). Learn more at https://openstax.org/k12/algebra.&#10;&#10;#Algebra #HighSchool #QuadraticFunctions #Quadratic #Functions #CharacteristicsGeometry #WorkedExample #Annotations #Graph" id="297" name="Google Shape;297;p26" title="Identifying Domain, Vertex, and Zero of Quadratic Functions">
            <a:hlinkClick r:id="rId4"/>
          </p:cNvPr>
          <p:cNvPicPr preferRelativeResize="0"/>
          <p:nvPr/>
        </p:nvPicPr>
        <p:blipFill>
          <a:blip r:embed="rId5">
            <a:alphaModFix/>
          </a:blip>
          <a:stretch>
            <a:fillRect/>
          </a:stretch>
        </p:blipFill>
        <p:spPr>
          <a:xfrm>
            <a:off x="1691640" y="402336"/>
            <a:ext cx="5724144" cy="322783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97"/>
                                        </p:tgtEl>
                                        <p:attrNameLst>
                                          <p:attrName>style.visibility</p:attrName>
                                        </p:attrNameLst>
                                      </p:cBhvr>
                                      <p:to>
                                        <p:strVal val="visible"/>
                                      </p:to>
                                    </p:set>
                                    <p:animEffect filter="fade" transition="in">
                                      <p:cBhvr>
                                        <p:cTn dur="1000"/>
                                        <p:tgtEl>
                                          <p:spTgt spid="2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03" name="Google Shape;303;p27"/>
          <p:cNvSpPr txBox="1"/>
          <p:nvPr>
            <p:ph idx="1" type="body"/>
          </p:nvPr>
        </p:nvSpPr>
        <p:spPr>
          <a:xfrm>
            <a:off x="310902" y="1003125"/>
            <a:ext cx="4262100" cy="743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Find the approximate domain of the graph:</a:t>
            </a:r>
            <a:endParaRPr/>
          </a:p>
        </p:txBody>
      </p:sp>
      <p:sp>
        <p:nvSpPr>
          <p:cNvPr id="304" name="Google Shape;304;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5" name="Google Shape;305;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7.7.3 The Domain, Vertex, and Zero of Quadratic Functions</a:t>
            </a:r>
            <a:endParaRPr sz="1000"/>
          </a:p>
        </p:txBody>
      </p:sp>
      <p:pic>
        <p:nvPicPr>
          <p:cNvPr id="306" name="Google Shape;306;p27"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307" name="Google Shape;307;p27">
            <a:hlinkClick action="ppaction://hlinksldjump" r:id="rId4"/>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308" name="Google Shape;308;p27"/>
          <p:cNvSpPr txBox="1"/>
          <p:nvPr/>
        </p:nvSpPr>
        <p:spPr>
          <a:xfrm>
            <a:off x="1237748" y="1719600"/>
            <a:ext cx="2408400" cy="1704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0 ≤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1.8</a:t>
            </a:r>
            <a:endParaRPr baseline="30000"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0 ≤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60</a:t>
            </a:r>
            <a:endParaRPr baseline="30000"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0 ≤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3.8</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0</a:t>
            </a:r>
            <a:endParaRPr baseline="30000" sz="2400">
              <a:solidFill>
                <a:srgbClr val="424242"/>
              </a:solidFill>
              <a:latin typeface="Calibri"/>
              <a:ea typeface="Calibri"/>
              <a:cs typeface="Calibri"/>
              <a:sym typeface="Calibri"/>
            </a:endParaRPr>
          </a:p>
        </p:txBody>
      </p:sp>
      <p:sp>
        <p:nvSpPr>
          <p:cNvPr id="309" name="Google Shape;309;p27"/>
          <p:cNvSpPr txBox="1"/>
          <p:nvPr/>
        </p:nvSpPr>
        <p:spPr>
          <a:xfrm>
            <a:off x="6776675" y="5611100"/>
            <a:ext cx="9000" cy="8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id="310" name="Google Shape;310;p27"/>
          <p:cNvPicPr preferRelativeResize="0"/>
          <p:nvPr/>
        </p:nvPicPr>
        <p:blipFill>
          <a:blip r:embed="rId5">
            <a:alphaModFix/>
          </a:blip>
          <a:stretch>
            <a:fillRect/>
          </a:stretch>
        </p:blipFill>
        <p:spPr>
          <a:xfrm>
            <a:off x="4572951" y="1296481"/>
            <a:ext cx="3902425" cy="28985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4" name="Shape 314"/>
        <p:cNvGrpSpPr/>
        <p:nvPr/>
      </p:nvGrpSpPr>
      <p:grpSpPr>
        <a:xfrm>
          <a:off x="0" y="0"/>
          <a:ext cx="0" cy="0"/>
          <a:chOff x="0" y="0"/>
          <a:chExt cx="0" cy="0"/>
        </a:xfrm>
      </p:grpSpPr>
      <p:sp>
        <p:nvSpPr>
          <p:cNvPr id="315" name="Google Shape;315;p28"/>
          <p:cNvSpPr txBox="1"/>
          <p:nvPr>
            <p:ph type="title"/>
          </p:nvPr>
        </p:nvSpPr>
        <p:spPr>
          <a:xfrm>
            <a:off x="292608" y="448056"/>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316" name="Google Shape;316;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7" name="Google Shape;317;p2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7.7.</a:t>
            </a:r>
            <a:r>
              <a:rPr lang="en" sz="1000"/>
              <a:t>3 </a:t>
            </a:r>
            <a:r>
              <a:rPr lang="en" sz="1000"/>
              <a:t>The Domain, Vertex, and Zero of Quadratic Functions</a:t>
            </a:r>
            <a:r>
              <a:rPr lang="en" sz="1000"/>
              <a:t> </a:t>
            </a:r>
            <a:r>
              <a:rPr lang="en" sz="1000"/>
              <a:t>- Additional Resources</a:t>
            </a:r>
            <a:endParaRPr sz="1000"/>
          </a:p>
        </p:txBody>
      </p:sp>
      <p:pic>
        <p:nvPicPr>
          <p:cNvPr id="318" name="Google Shape;318;p28"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19" name="Google Shape;319;p28"/>
          <p:cNvSpPr txBox="1"/>
          <p:nvPr/>
        </p:nvSpPr>
        <p:spPr>
          <a:xfrm>
            <a:off x="310902" y="1047225"/>
            <a:ext cx="8650200" cy="41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500">
                <a:solidFill>
                  <a:schemeClr val="dk1"/>
                </a:solidFill>
                <a:latin typeface="Calibri"/>
                <a:ea typeface="Calibri"/>
                <a:cs typeface="Calibri"/>
                <a:sym typeface="Calibri"/>
              </a:rPr>
              <a:t>The height in feet of an object </a:t>
            </a:r>
            <a:r>
              <a:rPr i="1" lang="en" sz="1500">
                <a:solidFill>
                  <a:schemeClr val="dk1"/>
                </a:solidFill>
                <a:latin typeface="Times New Roman"/>
                <a:ea typeface="Times New Roman"/>
                <a:cs typeface="Times New Roman"/>
                <a:sym typeface="Times New Roman"/>
              </a:rPr>
              <a:t>t</a:t>
            </a:r>
            <a:r>
              <a:rPr lang="en" sz="1500">
                <a:solidFill>
                  <a:schemeClr val="dk1"/>
                </a:solidFill>
                <a:latin typeface="Calibri"/>
                <a:ea typeface="Calibri"/>
                <a:cs typeface="Calibri"/>
                <a:sym typeface="Calibri"/>
              </a:rPr>
              <a:t> seconds after being dropped is graphed below: </a:t>
            </a:r>
            <a:r>
              <a:rPr i="1" lang="en" sz="1500">
                <a:solidFill>
                  <a:schemeClr val="dk1"/>
                </a:solidFill>
                <a:latin typeface="Times New Roman"/>
                <a:ea typeface="Times New Roman"/>
                <a:cs typeface="Times New Roman"/>
                <a:sym typeface="Times New Roman"/>
              </a:rPr>
              <a:t>h</a:t>
            </a:r>
            <a:r>
              <a:rPr lang="en" sz="1500">
                <a:solidFill>
                  <a:schemeClr val="dk1"/>
                </a:solidFill>
                <a:latin typeface="Calibri"/>
                <a:ea typeface="Calibri"/>
                <a:cs typeface="Calibri"/>
                <a:sym typeface="Calibri"/>
              </a:rPr>
              <a:t>(</a:t>
            </a:r>
            <a:r>
              <a:rPr i="1" lang="en" sz="1500">
                <a:solidFill>
                  <a:schemeClr val="dk1"/>
                </a:solidFill>
                <a:latin typeface="Times New Roman"/>
                <a:ea typeface="Times New Roman"/>
                <a:cs typeface="Times New Roman"/>
                <a:sym typeface="Times New Roman"/>
              </a:rPr>
              <a:t>t</a:t>
            </a:r>
            <a:r>
              <a:rPr lang="en" sz="1500">
                <a:solidFill>
                  <a:schemeClr val="dk1"/>
                </a:solidFill>
                <a:latin typeface="Calibri"/>
                <a:ea typeface="Calibri"/>
                <a:cs typeface="Calibri"/>
                <a:sym typeface="Calibri"/>
              </a:rPr>
              <a:t>) = 576</a:t>
            </a:r>
            <a:r>
              <a:rPr i="1" lang="en" sz="1500">
                <a:solidFill>
                  <a:schemeClr val="dk1"/>
                </a:solidFill>
                <a:latin typeface="Times New Roman"/>
                <a:ea typeface="Times New Roman"/>
                <a:cs typeface="Times New Roman"/>
                <a:sym typeface="Times New Roman"/>
              </a:rPr>
              <a:t> </a:t>
            </a:r>
            <a:r>
              <a:rPr lang="en" sz="1500">
                <a:solidFill>
                  <a:schemeClr val="dk1"/>
                </a:solidFill>
                <a:latin typeface="Calibri"/>
                <a:ea typeface="Calibri"/>
                <a:cs typeface="Calibri"/>
                <a:sym typeface="Calibri"/>
              </a:rPr>
              <a:t>-</a:t>
            </a:r>
            <a:r>
              <a:rPr lang="en" sz="1500">
                <a:solidFill>
                  <a:schemeClr val="dk1"/>
                </a:solidFill>
                <a:latin typeface="Calibri"/>
                <a:ea typeface="Calibri"/>
                <a:cs typeface="Calibri"/>
                <a:sym typeface="Calibri"/>
              </a:rPr>
              <a:t> 16</a:t>
            </a:r>
            <a:r>
              <a:rPr i="1" lang="en" sz="1500">
                <a:solidFill>
                  <a:schemeClr val="dk1"/>
                </a:solidFill>
                <a:latin typeface="Times New Roman"/>
                <a:ea typeface="Times New Roman"/>
                <a:cs typeface="Times New Roman"/>
                <a:sym typeface="Times New Roman"/>
              </a:rPr>
              <a:t>t</a:t>
            </a:r>
            <a:r>
              <a:rPr baseline="30000" lang="en" sz="1500">
                <a:solidFill>
                  <a:schemeClr val="dk1"/>
                </a:solidFill>
                <a:latin typeface="Calibri"/>
                <a:ea typeface="Calibri"/>
                <a:cs typeface="Calibri"/>
                <a:sym typeface="Calibri"/>
              </a:rPr>
              <a:t>2</a:t>
            </a:r>
            <a:r>
              <a:rPr lang="en" sz="15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p:txBody>
      </p:sp>
      <p:sp>
        <p:nvSpPr>
          <p:cNvPr id="320" name="Google Shape;320;p28"/>
          <p:cNvSpPr txBox="1"/>
          <p:nvPr/>
        </p:nvSpPr>
        <p:spPr>
          <a:xfrm>
            <a:off x="310900" y="2002536"/>
            <a:ext cx="5029200" cy="24270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rgbClr val="424242"/>
              </a:buClr>
              <a:buSzPts val="1600"/>
              <a:buFont typeface="Calibri"/>
              <a:buAutoNum type="arabicPeriod"/>
            </a:pPr>
            <a:r>
              <a:rPr lang="en" sz="1600">
                <a:solidFill>
                  <a:srgbClr val="424242"/>
                </a:solidFill>
                <a:latin typeface="Calibri"/>
                <a:ea typeface="Calibri"/>
                <a:cs typeface="Calibri"/>
                <a:sym typeface="Calibri"/>
              </a:rPr>
              <a:t>Find the domain of the function.</a:t>
            </a:r>
            <a:endParaRPr sz="1600">
              <a:solidFill>
                <a:srgbClr val="424242"/>
              </a:solidFill>
              <a:latin typeface="Calibri"/>
              <a:ea typeface="Calibri"/>
              <a:cs typeface="Calibri"/>
              <a:sym typeface="Calibri"/>
            </a:endParaRPr>
          </a:p>
          <a:p>
            <a:pPr indent="-330200" lvl="0" marL="457200" rtl="0" algn="l">
              <a:spcBef>
                <a:spcPts val="1000"/>
              </a:spcBef>
              <a:spcAft>
                <a:spcPts val="0"/>
              </a:spcAft>
              <a:buClr>
                <a:srgbClr val="424242"/>
              </a:buClr>
              <a:buSzPts val="1600"/>
              <a:buFont typeface="Calibri"/>
              <a:buAutoNum type="arabicPeriod"/>
            </a:pPr>
            <a:r>
              <a:rPr lang="en" sz="1600">
                <a:solidFill>
                  <a:srgbClr val="424242"/>
                </a:solidFill>
                <a:latin typeface="Calibri"/>
                <a:ea typeface="Calibri"/>
                <a:cs typeface="Calibri"/>
                <a:sym typeface="Calibri"/>
              </a:rPr>
              <a:t>Find the range of the function.</a:t>
            </a:r>
            <a:endParaRPr sz="1600">
              <a:solidFill>
                <a:srgbClr val="424242"/>
              </a:solidFill>
              <a:latin typeface="Calibri"/>
              <a:ea typeface="Calibri"/>
              <a:cs typeface="Calibri"/>
              <a:sym typeface="Calibri"/>
            </a:endParaRPr>
          </a:p>
          <a:p>
            <a:pPr indent="-330200" lvl="0" marL="457200" rtl="0" algn="l">
              <a:spcBef>
                <a:spcPts val="1000"/>
              </a:spcBef>
              <a:spcAft>
                <a:spcPts val="0"/>
              </a:spcAft>
              <a:buClr>
                <a:srgbClr val="424242"/>
              </a:buClr>
              <a:buSzPts val="1600"/>
              <a:buFont typeface="Calibri"/>
              <a:buAutoNum type="arabicPeriod"/>
            </a:pPr>
            <a:r>
              <a:rPr lang="en" sz="1600">
                <a:solidFill>
                  <a:srgbClr val="424242"/>
                </a:solidFill>
                <a:latin typeface="Calibri"/>
                <a:ea typeface="Calibri"/>
                <a:cs typeface="Calibri"/>
                <a:sym typeface="Calibri"/>
              </a:rPr>
              <a:t>Find the vertex and describe its meaning.</a:t>
            </a:r>
            <a:endParaRPr sz="1600">
              <a:solidFill>
                <a:srgbClr val="424242"/>
              </a:solidFill>
              <a:latin typeface="Calibri"/>
              <a:ea typeface="Calibri"/>
              <a:cs typeface="Calibri"/>
              <a:sym typeface="Calibri"/>
            </a:endParaRPr>
          </a:p>
          <a:p>
            <a:pPr indent="-330200" lvl="0" marL="457200" rtl="0" algn="l">
              <a:spcBef>
                <a:spcPts val="1000"/>
              </a:spcBef>
              <a:spcAft>
                <a:spcPts val="1000"/>
              </a:spcAft>
              <a:buClr>
                <a:srgbClr val="424242"/>
              </a:buClr>
              <a:buSzPts val="1600"/>
              <a:buFont typeface="Calibri"/>
              <a:buAutoNum type="arabicPeriod"/>
            </a:pPr>
            <a:r>
              <a:rPr lang="en" sz="1600">
                <a:solidFill>
                  <a:srgbClr val="424242"/>
                </a:solidFill>
                <a:latin typeface="Calibri"/>
                <a:ea typeface="Calibri"/>
                <a:cs typeface="Calibri"/>
                <a:sym typeface="Calibri"/>
              </a:rPr>
              <a:t>Find the zeros and describe their meaning.</a:t>
            </a:r>
            <a:endParaRPr sz="1600">
              <a:solidFill>
                <a:srgbClr val="424242"/>
              </a:solidFill>
              <a:latin typeface="Calibri"/>
              <a:ea typeface="Calibri"/>
              <a:cs typeface="Calibri"/>
              <a:sym typeface="Calibri"/>
            </a:endParaRPr>
          </a:p>
        </p:txBody>
      </p:sp>
      <p:pic>
        <p:nvPicPr>
          <p:cNvPr id="321" name="Google Shape;321;p28"/>
          <p:cNvPicPr preferRelativeResize="0"/>
          <p:nvPr/>
        </p:nvPicPr>
        <p:blipFill>
          <a:blip r:embed="rId4">
            <a:alphaModFix/>
          </a:blip>
          <a:stretch>
            <a:fillRect/>
          </a:stretch>
        </p:blipFill>
        <p:spPr>
          <a:xfrm>
            <a:off x="5149150" y="1636713"/>
            <a:ext cx="2883475" cy="31586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2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7" name="Google Shape;327;p2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8" name="Google Shape;328;p2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29" name="Google Shape;329;p29"/>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0" name="Google Shape;330;p2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1" name="Google Shape;331;p29"/>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32" name="Google Shape;332;p29"/>
          <p:cNvCxnSpPr>
            <a:stCxn id="326" idx="2"/>
            <a:endCxn id="32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33" name="Google Shape;333;p29"/>
          <p:cNvCxnSpPr>
            <a:stCxn id="328" idx="3"/>
            <a:endCxn id="327"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34" name="Google Shape;334;p29"/>
          <p:cNvCxnSpPr>
            <a:stCxn id="327" idx="3"/>
            <a:endCxn id="329"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35" name="Google Shape;335;p29"/>
          <p:cNvCxnSpPr>
            <a:stCxn id="329" idx="3"/>
            <a:endCxn id="331"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36" name="Google Shape;336;p29"/>
          <p:cNvCxnSpPr>
            <a:stCxn id="331" idx="3"/>
            <a:endCxn id="330"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37" name="Google Shape;337;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38" name="Google Shape;338;p2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39" name="Google Shape;339;p29"/>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40" name="Google Shape;340;p2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41" name="Google Shape;341;p29"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42" name="Google Shape;342;p2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43" name="Google Shape;343;p29"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44" name="Google Shape;344;p29"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45" name="Google Shape;345;p2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46" name="Google Shape;346;p2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47" name="Google Shape;347;p29"/>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48" name="Google Shape;348;p29"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49" name="Google Shape;349;p29"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50" name="Google Shape;350;p29"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56" name="Google Shape;356;p30"/>
          <p:cNvSpPr txBox="1"/>
          <p:nvPr>
            <p:ph idx="1" type="body"/>
          </p:nvPr>
        </p:nvSpPr>
        <p:spPr>
          <a:xfrm>
            <a:off x="3668450" y="1662550"/>
            <a:ext cx="5204400" cy="3091200"/>
          </a:xfrm>
          <a:prstGeom prst="rect">
            <a:avLst/>
          </a:prstGeom>
        </p:spPr>
        <p:txBody>
          <a:bodyPr anchorCtr="0" anchor="t" bIns="91425" lIns="91425" spcFirstLastPara="1" rIns="91425" wrap="square" tIns="91425">
            <a:noAutofit/>
          </a:bodyPr>
          <a:lstStyle/>
          <a:p>
            <a:pPr indent="-342900" lvl="0" marL="457200" rtl="0" algn="l">
              <a:lnSpc>
                <a:spcPct val="115000"/>
              </a:lnSpc>
              <a:spcBef>
                <a:spcPts val="0"/>
              </a:spcBef>
              <a:spcAft>
                <a:spcPts val="0"/>
              </a:spcAft>
              <a:buSzPts val="1800"/>
              <a:buAutoNum type="arabicPeriod"/>
            </a:pPr>
            <a:r>
              <a:rPr lang="en"/>
              <a:t>Based on this model, which price would generate more revenue for the company, $5 or $17</a:t>
            </a:r>
            <a:r>
              <a:rPr lang="en"/>
              <a:t>?</a:t>
            </a:r>
            <a:endParaRPr/>
          </a:p>
          <a:p>
            <a:pPr indent="-342900" lvl="0" marL="457200" rtl="0" algn="l">
              <a:lnSpc>
                <a:spcPct val="115000"/>
              </a:lnSpc>
              <a:spcBef>
                <a:spcPts val="500"/>
              </a:spcBef>
              <a:spcAft>
                <a:spcPts val="0"/>
              </a:spcAft>
              <a:buSzPts val="1800"/>
              <a:buAutoNum type="arabicPeriod"/>
            </a:pPr>
            <a:r>
              <a:rPr lang="en"/>
              <a:t>At what price (in dollars) should the company sell their product if they wish to make as much revenue as possible?</a:t>
            </a:r>
            <a:endParaRPr/>
          </a:p>
          <a:p>
            <a:pPr indent="-342900" lvl="0" marL="457200" rtl="0" algn="l">
              <a:lnSpc>
                <a:spcPct val="115000"/>
              </a:lnSpc>
              <a:spcBef>
                <a:spcPts val="500"/>
              </a:spcBef>
              <a:spcAft>
                <a:spcPts val="0"/>
              </a:spcAft>
              <a:buSzPts val="1800"/>
              <a:buAutoNum type="arabicPeriod"/>
            </a:pPr>
            <a:r>
              <a:rPr lang="en"/>
              <a:t>How much revenue (in dollars) would they make?</a:t>
            </a:r>
            <a:endParaRPr/>
          </a:p>
          <a:p>
            <a:pPr indent="-342900" lvl="0" marL="457200" rtl="0" algn="l">
              <a:lnSpc>
                <a:spcPct val="115000"/>
              </a:lnSpc>
              <a:spcBef>
                <a:spcPts val="500"/>
              </a:spcBef>
              <a:spcAft>
                <a:spcPts val="500"/>
              </a:spcAft>
              <a:buSzPts val="1800"/>
              <a:buAutoNum type="arabicPeriod"/>
            </a:pPr>
            <a:r>
              <a:rPr lang="en"/>
              <a:t>What is an appropriate domain for the function? Explain how you know.</a:t>
            </a:r>
            <a:endParaRPr/>
          </a:p>
        </p:txBody>
      </p:sp>
      <p:sp>
        <p:nvSpPr>
          <p:cNvPr id="357" name="Google Shape;357;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8" name="Google Shape;358;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7.7.</a:t>
            </a:r>
            <a:r>
              <a:rPr lang="en"/>
              <a:t>4 </a:t>
            </a:r>
            <a:r>
              <a:rPr lang="en"/>
              <a:t>Relate the Domain of a Function to Its Graph</a:t>
            </a:r>
            <a:endParaRPr/>
          </a:p>
        </p:txBody>
      </p:sp>
      <p:sp>
        <p:nvSpPr>
          <p:cNvPr id="359" name="Google Shape;359;p30"/>
          <p:cNvSpPr txBox="1"/>
          <p:nvPr/>
        </p:nvSpPr>
        <p:spPr>
          <a:xfrm>
            <a:off x="310900" y="982250"/>
            <a:ext cx="8652600" cy="91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This graph represents the revenue in dollars that a company expects if they sell their product for </a:t>
            </a:r>
            <a:r>
              <a:rPr i="1" lang="en" sz="1800">
                <a:solidFill>
                  <a:srgbClr val="424242"/>
                </a:solidFill>
                <a:latin typeface="Times New Roman"/>
                <a:ea typeface="Times New Roman"/>
                <a:cs typeface="Times New Roman"/>
                <a:sym typeface="Times New Roman"/>
              </a:rPr>
              <a:t>p</a:t>
            </a:r>
            <a:r>
              <a:rPr lang="en" sz="1800">
                <a:solidFill>
                  <a:srgbClr val="424242"/>
                </a:solidFill>
                <a:latin typeface="Calibri"/>
                <a:ea typeface="Calibri"/>
                <a:cs typeface="Calibri"/>
                <a:sym typeface="Calibri"/>
              </a:rPr>
              <a:t> dollars.</a:t>
            </a:r>
            <a:endParaRPr sz="1800">
              <a:solidFill>
                <a:srgbClr val="424242"/>
              </a:solidFill>
              <a:latin typeface="Calibri"/>
              <a:ea typeface="Calibri"/>
              <a:cs typeface="Calibri"/>
              <a:sym typeface="Calibri"/>
            </a:endParaRPr>
          </a:p>
        </p:txBody>
      </p:sp>
      <p:pic>
        <p:nvPicPr>
          <p:cNvPr id="360" name="Google Shape;360;p30"/>
          <p:cNvPicPr preferRelativeResize="0"/>
          <p:nvPr/>
        </p:nvPicPr>
        <p:blipFill>
          <a:blip r:embed="rId3">
            <a:alphaModFix/>
          </a:blip>
          <a:stretch>
            <a:fillRect/>
          </a:stretch>
        </p:blipFill>
        <p:spPr>
          <a:xfrm>
            <a:off x="166346" y="1821625"/>
            <a:ext cx="3429275" cy="27730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3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6" name="Google Shape;366;p3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7" name="Google Shape;367;p3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8" name="Google Shape;368;p31"/>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9" name="Google Shape;369;p3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0" name="Google Shape;370;p31"/>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71" name="Google Shape;371;p31"/>
          <p:cNvCxnSpPr>
            <a:stCxn id="365" idx="2"/>
            <a:endCxn id="36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72" name="Google Shape;372;p31"/>
          <p:cNvCxnSpPr>
            <a:stCxn id="367" idx="3"/>
            <a:endCxn id="36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73" name="Google Shape;373;p31"/>
          <p:cNvCxnSpPr>
            <a:stCxn id="366" idx="3"/>
            <a:endCxn id="368"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74" name="Google Shape;374;p31"/>
          <p:cNvCxnSpPr>
            <a:stCxn id="368" idx="3"/>
            <a:endCxn id="370"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75" name="Google Shape;375;p31"/>
          <p:cNvCxnSpPr>
            <a:stCxn id="370" idx="3"/>
            <a:endCxn id="36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76" name="Google Shape;376;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77" name="Google Shape;377;p3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78" name="Google Shape;378;p31"/>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79" name="Google Shape;379;p31"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80" name="Google Shape;380;p31"/>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81" name="Google Shape;381;p31"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82" name="Google Shape;382;p3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83" name="Google Shape;383;p3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84" name="Google Shape;384;p31"/>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85" name="Google Shape;385;p31"/>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86" name="Google Shape;386;p31"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87" name="Google Shape;387;p31"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88" name="Google Shape;388;p31"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89" name="Google Shape;389;p31"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95" name="Google Shape;395;p32"/>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96" name="Google Shape;396;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7" name="Google Shape;397;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7.7.</a:t>
            </a:r>
            <a:r>
              <a:rPr lang="en"/>
              <a:t>5 Practice</a:t>
            </a:r>
            <a:endParaRPr/>
          </a:p>
        </p:txBody>
      </p:sp>
      <p:pic>
        <p:nvPicPr>
          <p:cNvPr descr=" Student writing at a desk surrounded by books, papers, and a globe, showing focus during a test or written math assignment.&#10;" id="398" name="Google Shape;398;p32" title="Practice-7.png"/>
          <p:cNvPicPr preferRelativeResize="0"/>
          <p:nvPr/>
        </p:nvPicPr>
        <p:blipFill rotWithShape="1">
          <a:blip r:embed="rId3">
            <a:alphaModFix/>
          </a:blip>
          <a:srcRect b="2570" l="0" r="0" t="2579"/>
          <a:stretch/>
        </p:blipFill>
        <p:spPr>
          <a:xfrm>
            <a:off x="4024725" y="445025"/>
            <a:ext cx="4807575" cy="45599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33"/>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4" name="Google Shape;404;p33"/>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5" name="Google Shape;405;p33"/>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6" name="Google Shape;406;p33"/>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7" name="Google Shape;407;p33"/>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08" name="Google Shape;408;p33"/>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09" name="Google Shape;409;p33"/>
          <p:cNvCxnSpPr>
            <a:stCxn id="403" idx="2"/>
            <a:endCxn id="40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10" name="Google Shape;410;p33"/>
          <p:cNvCxnSpPr>
            <a:stCxn id="405" idx="3"/>
            <a:endCxn id="40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11" name="Google Shape;411;p33"/>
          <p:cNvCxnSpPr>
            <a:stCxn id="404" idx="3"/>
            <a:endCxn id="40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12" name="Google Shape;412;p33"/>
          <p:cNvCxnSpPr>
            <a:stCxn id="406" idx="3"/>
            <a:endCxn id="408"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13" name="Google Shape;413;p33"/>
          <p:cNvCxnSpPr>
            <a:stCxn id="408" idx="3"/>
            <a:endCxn id="407"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414" name="Google Shape;414;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15" name="Google Shape;415;p33"/>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16" name="Google Shape;416;p33"/>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17" name="Google Shape;417;p33"/>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18" name="Google Shape;418;p33"/>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419" name="Google Shape;419;p33"/>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20" name="Google Shape;420;p33"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21" name="Google Shape;421;p33"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22" name="Google Shape;422;p33"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23" name="Google Shape;423;p33"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24" name="Google Shape;424;p33"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25" name="Google Shape;425;p33"/>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26" name="Google Shape;426;p33"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27" name="Google Shape;427;p33"/>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3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33" name="Google Shape;433;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4" name="Google Shape;434;p34"/>
          <p:cNvSpPr txBox="1"/>
          <p:nvPr/>
        </p:nvSpPr>
        <p:spPr>
          <a:xfrm>
            <a:off x="310900" y="3044625"/>
            <a:ext cx="8670600" cy="15495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The zeros of a function tell us ___. For example: ___.</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The vertex of a graph that represents a function tells us ___. For example: ___.</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To determine an appropriate domain for a function, we need to consider ___. </a:t>
            </a:r>
            <a:endParaRPr sz="1800">
              <a:solidFill>
                <a:srgbClr val="424242"/>
              </a:solidFill>
              <a:latin typeface="Calibri"/>
              <a:ea typeface="Calibri"/>
              <a:cs typeface="Calibri"/>
              <a:sym typeface="Calibri"/>
            </a:endParaRPr>
          </a:p>
          <a:p>
            <a:pPr indent="457200" lvl="0" marL="0" rtl="0" algn="l">
              <a:spcBef>
                <a:spcPts val="0"/>
              </a:spcBef>
              <a:spcAft>
                <a:spcPts val="0"/>
              </a:spcAft>
              <a:buNone/>
            </a:pPr>
            <a:r>
              <a:rPr lang="en" sz="1800">
                <a:solidFill>
                  <a:srgbClr val="424242"/>
                </a:solidFill>
                <a:latin typeface="Calibri"/>
                <a:ea typeface="Calibri"/>
                <a:cs typeface="Calibri"/>
                <a:sym typeface="Calibri"/>
              </a:rPr>
              <a:t>For example: ___.</a:t>
            </a:r>
            <a:endParaRPr sz="1800">
              <a:solidFill>
                <a:srgbClr val="424242"/>
              </a:solidFill>
              <a:latin typeface="Calibri"/>
              <a:ea typeface="Calibri"/>
              <a:cs typeface="Calibri"/>
              <a:sym typeface="Calibri"/>
            </a:endParaRPr>
          </a:p>
        </p:txBody>
      </p:sp>
      <p:sp>
        <p:nvSpPr>
          <p:cNvPr id="435" name="Google Shape;435;p3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7.7 Domain, Range, Vertex, and Zeros of Quadratic Functions</a:t>
            </a:r>
            <a:endParaRPr/>
          </a:p>
        </p:txBody>
      </p:sp>
      <p:sp>
        <p:nvSpPr>
          <p:cNvPr id="436" name="Google Shape;436;p34"/>
          <p:cNvSpPr txBox="1"/>
          <p:nvPr/>
        </p:nvSpPr>
        <p:spPr>
          <a:xfrm>
            <a:off x="310900" y="1060625"/>
            <a:ext cx="69084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You’ve explored how the zeros, vertices, and domains of functions connect to real-world situations. Use what you’ve learned to explain these ideas in your own words.</a:t>
            </a:r>
            <a:endParaRPr sz="1800">
              <a:solidFill>
                <a:srgbClr val="424242"/>
              </a:solidFill>
              <a:latin typeface="Calibri"/>
              <a:ea typeface="Calibri"/>
              <a:cs typeface="Calibri"/>
              <a:sym typeface="Calibri"/>
            </a:endParaRPr>
          </a:p>
        </p:txBody>
      </p:sp>
      <p:sp>
        <p:nvSpPr>
          <p:cNvPr id="437" name="Google Shape;437;p34"/>
          <p:cNvSpPr txBox="1"/>
          <p:nvPr/>
        </p:nvSpPr>
        <p:spPr>
          <a:xfrm>
            <a:off x="310900" y="2063920"/>
            <a:ext cx="52278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000"/>
              </a:spcAft>
              <a:buNone/>
            </a:pPr>
            <a:r>
              <a:rPr lang="en" sz="1800">
                <a:solidFill>
                  <a:srgbClr val="424242"/>
                </a:solidFill>
                <a:latin typeface="Calibri"/>
                <a:ea typeface="Calibri"/>
                <a:cs typeface="Calibri"/>
                <a:sym typeface="Calibri"/>
              </a:rPr>
              <a:t>Complete the sentences to show what you know about functions and their graphs. Give an example for each to support your explanation.</a:t>
            </a:r>
            <a:endParaRPr sz="1800">
              <a:solidFill>
                <a:srgbClr val="424242"/>
              </a:solidFill>
              <a:latin typeface="Calibri"/>
              <a:ea typeface="Calibri"/>
              <a:cs typeface="Calibri"/>
              <a:sym typeface="Calibri"/>
            </a:endParaRPr>
          </a:p>
        </p:txBody>
      </p:sp>
      <p:pic>
        <p:nvPicPr>
          <p:cNvPr id="438" name="Google Shape;438;p34" title="ChatGPT_Image_Oct_13__2025__03_10_54_PM-removebg-preview.png"/>
          <p:cNvPicPr preferRelativeResize="0"/>
          <p:nvPr/>
        </p:nvPicPr>
        <p:blipFill>
          <a:blip r:embed="rId3">
            <a:alphaModFix/>
          </a:blip>
          <a:stretch>
            <a:fillRect/>
          </a:stretch>
        </p:blipFill>
        <p:spPr>
          <a:xfrm>
            <a:off x="6780575" y="1177750"/>
            <a:ext cx="2083075" cy="208307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44" name="Google Shape;444;p35"/>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45" name="Google Shape;445;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6" name="Google Shape;446;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7.7 Domain, Range, Vertex, and Zeros of Quadratic Functions</a:t>
            </a:r>
            <a:endParaRPr/>
          </a:p>
        </p:txBody>
      </p:sp>
      <p:graphicFrame>
        <p:nvGraphicFramePr>
          <p:cNvPr id="447" name="Google Shape;447;p35"/>
          <p:cNvGraphicFramePr/>
          <p:nvPr/>
        </p:nvGraphicFramePr>
        <p:xfrm>
          <a:off x="311700" y="1764100"/>
          <a:ext cx="3000000" cy="3000000"/>
        </p:xfrm>
        <a:graphic>
          <a:graphicData uri="http://schemas.openxmlformats.org/drawingml/2006/table">
            <a:tbl>
              <a:tblPr>
                <a:noFill/>
                <a:tableStyleId>{F868418C-28CF-418E-A44C-E7F971D06032}</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Choose a domain that makes sense in a revenue situation.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Model revenue with quadratic functions and graphs.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Relate the vertex of a graph and the zeros of a function to a revenue situation.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