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DE883E8-4ACA-447A-AFD2-64DADB5007D0}">
  <a:tblStyle styleId="{EDE883E8-4ACA-447A-AFD2-64DADB5007D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079/raise-unit-8-spn-vocabulary-flash-cards/?i=5eauv9&amp;x=1jqt" TargetMode="External"/><Relationship Id="rId4" Type="http://schemas.openxmlformats.org/officeDocument/2006/relationships/hyperlink" Target="https://quizlet.com/881565975/raise-unit-8-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r6zebvnryz"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 Id="rId3" Type="http://schemas.openxmlformats.org/officeDocument/2006/relationships/hyperlink" Target="https://www.desmos.com/calculator/zrvqqol4da"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py7rmrp5cr" TargetMode="External"/><Relationship Id="rId3" Type="http://schemas.openxmlformats.org/officeDocument/2006/relationships/hyperlink" Target="https://openstax.org/books/algebra-1/pages/8-11-3-finding-a-quadratic-function-from-its-zeros-and-a-point"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8-11-4-writing-quadratics-when-given-any-format"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Narrative</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earlier lessons, students factored the standard form of a quadratic function to find its solutions, or zeros. Students will now be provided the zeros of a quadratic function and convert them into the factored form and standard form of that function.</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will also distinguish between finding </a:t>
            </a:r>
            <a:r>
              <a:rPr lang="en" sz="1300" u="sng">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quadratic function that has certain zeros and finding </a:t>
            </a:r>
            <a:r>
              <a:rPr lang="en" sz="1300" u="sng">
                <a:solidFill>
                  <a:schemeClr val="dk1"/>
                </a:solidFill>
                <a:latin typeface="Calibri"/>
                <a:ea typeface="Calibri"/>
                <a:cs typeface="Calibri"/>
                <a:sym typeface="Calibri"/>
              </a:rPr>
              <a:t>the</a:t>
            </a:r>
            <a:r>
              <a:rPr lang="en" sz="1300">
                <a:solidFill>
                  <a:schemeClr val="dk1"/>
                </a:solidFill>
                <a:latin typeface="Calibri"/>
                <a:ea typeface="Calibri"/>
                <a:cs typeface="Calibri"/>
                <a:sym typeface="Calibri"/>
              </a:rPr>
              <a:t> specific quadratic function that has certain zeros and passes through a particular point. They will learn to differentiate between these related quadratic functions.</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Required Preparation</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Acquire devices that can run Desmos (recommended) or other graphing technology. It is ideal if each student has their own device.</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Required Materials</a:t>
            </a:r>
            <a:endParaRPr b="1" sz="1300">
              <a:solidFill>
                <a:schemeClr val="dk1"/>
              </a:solidFill>
              <a:latin typeface="Calibri"/>
              <a:ea typeface="Calibri"/>
              <a:cs typeface="Calibri"/>
              <a:sym typeface="Calibri"/>
            </a:endParaRPr>
          </a:p>
          <a:p>
            <a:pPr indent="-314325" lvl="0" marL="457200" rtl="0" algn="l">
              <a:lnSpc>
                <a:spcPct val="100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Paper and pencil</a:t>
            </a:r>
            <a:endParaRPr sz="1300">
              <a:solidFill>
                <a:schemeClr val="dk1"/>
              </a:solidFill>
              <a:latin typeface="Calibri"/>
              <a:ea typeface="Calibri"/>
              <a:cs typeface="Calibri"/>
              <a:sym typeface="Calibri"/>
            </a:endParaRPr>
          </a:p>
          <a:p>
            <a:pPr indent="-314325" lvl="0" marL="457200" rtl="0" algn="l">
              <a:lnSpc>
                <a:spcPct val="100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Graphing technology</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Texas Essential Knowledge and Skills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A1(F) analyze mathematical relationships to connect and communicate mathematical ideas.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A6(C) write quadratic functions when given real solutions and graphs of their related equations. </a:t>
            </a:r>
            <a:endParaRPr sz="13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8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8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b="1"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latin typeface="Calibri"/>
                <a:ea typeface="Calibri"/>
                <a:cs typeface="Calibri"/>
                <a:sym typeface="Calibri"/>
              </a:rPr>
              <a:t>ELPS 2(F) listen to and derive meaning from a variety of media such as audiotape, video, DVD, and CD-ROM to build and reinforce concept and language attainment</a:t>
            </a:r>
            <a:endParaRPr sz="1300">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latin typeface="Calibri"/>
                <a:ea typeface="Calibri"/>
                <a:cs typeface="Calibri"/>
                <a:sym typeface="Calibri"/>
              </a:rPr>
              <a:t>ELPS 3(E) share information in cooperative learning interactions</a:t>
            </a:r>
            <a:endParaRPr sz="1300">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refreshes students’ ability to convert a quadratic function from standard form to factored form. It also provides practice deriving the solutions, or zeros, of a function from its factored form.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use graphing technology to analyze the graph of a quadratic function by finding the 𝑥-intercepts and zeros.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directions on how to launch the activity and answers.</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work through the questions individually, but ask their partner if they have a question.</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𝑓(𝑥) = (𝑥 − 4)(𝑥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4 and 𝑥 = 5 </a:t>
            </a:r>
            <a:endParaRPr sz="1300">
              <a:solidFill>
                <a:schemeClr val="dk1"/>
              </a:solidFill>
              <a:latin typeface="Calibri"/>
              <a:ea typeface="Calibri"/>
              <a:cs typeface="Calibri"/>
              <a:sym typeface="Calibri"/>
            </a:endParaRPr>
          </a:p>
          <a:p>
            <a:pPr indent="0" lvl="0" marL="457200" rtl="0" algn="l">
              <a:spcBef>
                <a:spcPts val="80"/>
              </a:spcBef>
              <a:spcAft>
                <a:spcPts val="0"/>
              </a:spcAft>
              <a:buNone/>
            </a:pPr>
            <a:r>
              <a:rPr b="1" lang="en" sz="1300">
                <a:solidFill>
                  <a:schemeClr val="dk1"/>
                </a:solidFill>
                <a:highlight>
                  <a:srgbClr val="FFFF00"/>
                </a:highlight>
                <a:latin typeface="Calibri"/>
                <a:ea typeface="Calibri"/>
                <a:cs typeface="Calibri"/>
                <a:sym typeface="Calibri"/>
              </a:rPr>
              <a:t>NOTE: An animation has been added. Question 2 will not show until a click has triggered its display. This will keep from students being able to use it to help them answer </a:t>
            </a:r>
            <a:r>
              <a:rPr b="1" lang="en" sz="1300">
                <a:solidFill>
                  <a:schemeClr val="dk1"/>
                </a:solidFill>
                <a:highlight>
                  <a:srgbClr val="FFFF00"/>
                </a:highlight>
                <a:latin typeface="Calibri"/>
                <a:ea typeface="Calibri"/>
                <a:cs typeface="Calibri"/>
                <a:sym typeface="Calibri"/>
              </a:rPr>
              <a:t>question</a:t>
            </a:r>
            <a:r>
              <a:rPr b="1" lang="en" sz="1300">
                <a:solidFill>
                  <a:schemeClr val="dk1"/>
                </a:solidFill>
                <a:highlight>
                  <a:srgbClr val="FFFF00"/>
                </a:highlight>
                <a:latin typeface="Calibri"/>
                <a:ea typeface="Calibri"/>
                <a:cs typeface="Calibri"/>
                <a:sym typeface="Calibri"/>
              </a:rPr>
              <a:t> 1.</a:t>
            </a:r>
            <a:endParaRPr b="1" sz="1300">
              <a:solidFill>
                <a:schemeClr val="dk1"/>
              </a:solidFill>
              <a:highlight>
                <a:srgbClr val="FFFF00"/>
              </a:highlight>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Additional questions, answers and activity synthesis are on the next slide.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b44963aac3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b44963aac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(4,0) , (5,0) or 4 and 5 [Access this </a:t>
            </a:r>
            <a:r>
              <a:rPr lang="en" sz="1300" u="sng">
                <a:solidFill>
                  <a:schemeClr val="hlink"/>
                </a:solidFill>
                <a:latin typeface="Calibri"/>
                <a:ea typeface="Calibri"/>
                <a:cs typeface="Calibri"/>
                <a:sym typeface="Calibri"/>
                <a:hlinkClick r:id="rId2"/>
              </a:rPr>
              <a:t>Desmos graph</a:t>
            </a:r>
            <a:r>
              <a:rPr lang="en" sz="1300">
                <a:solidFill>
                  <a:schemeClr val="dk1"/>
                </a:solidFill>
                <a:latin typeface="Calibri"/>
                <a:ea typeface="Calibri"/>
                <a:cs typeface="Calibri"/>
                <a:sym typeface="Calibri"/>
              </a:rPr>
              <a:t>, if needed]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Yes, 4 and 5 are the input values that result in an output of 0. When the function 𝑓(𝑥)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− 9𝑥 + 20 is graphed, it crosses the 𝑥-axis at 𝑥 = 4 and 𝑥 = 5.</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Ensure students understand moving from standard form to factored form to deriving solutions or zeros using a quadratic function. After students work through the questions, ask the class as a whole if there are any outstanding questions.</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These are important skills that this lesson builds on as students learn more about writing a quadratic function when given its zeros.</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previous lessons, students learned to derive the zeros of a quadratic function from its standard form or factored form. In this activity, students will convert from a function's zeros to its factored form and standard form. Students will also practice this process after analyzing the graph of a quadratic function.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 questions 1 – 3 to familiarize students with the process of converting from zeros to the standard form of a function.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Pause and allow students to ask any questions.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allow each pair to complete questions 4 – 11 on their own.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Emphasize that questions 9 – 11 are the same as the preceding questions, except that students must analyze the graph to find the zeros.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+ 3)(𝑥 − 4) =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𝑥 − 12 = 0</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AutoNum type="arabicPeriod"/>
            </a:pPr>
            <a:r>
              <a:rPr lang="en" sz="1350">
                <a:solidFill>
                  <a:schemeClr val="dk1"/>
                </a:solidFill>
              </a:rPr>
              <a:t>𝑓(𝑥) = </a:t>
            </a: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𝑥 − 12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answers, anticipated misconceptions, and synthesis questions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𝑓(𝑥)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− 12𝑥 + 32. The factored form derived from the zeros is 𝑓(𝑥) = (𝑥 − 8)(𝑥 − 4).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𝑓(𝑥)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+ 3𝑥 − 18. The factored form derived from the zeros is 𝑓(𝑥) = (𝑥 + 6)(𝑥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𝑓(𝑥)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 The factored form derived from the zeros is 𝑓(𝑥) = (𝑥 + √3)(𝑥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𝑓(𝑥)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− 10𝑥 + 25. The factored form derived from the zeros is 𝑓(𝑥) = (𝑥 − 5)(𝑥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𝑓(𝑥)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+ 8𝑥 + 16. The factored form derived from the zeros is 𝑓(𝑥) = (𝑥 + 4)(𝑥 + 4).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𝑓(𝑥)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− 2𝑥 − 24. The zeros are –4 and 6. The factored form derived from the zeros is 𝑓(𝑥) = (𝑥 + 4)(𝑥 − 6).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𝑓(𝑥)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− 6𝑥 + 9. The zero is 3. The factored form derived from the zero is 𝑓(𝑥) = (𝑥 − 3)(𝑥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𝑓(𝑥)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− 3𝑥 − 10. The zeros are –2 and 5. The factored form derived from the zeros is 𝑓(𝑥) = (𝑥 + 2)(𝑥 − 5).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not remember how to approach questions 7 and 8, since they only have one solution, or zero. Remind students these are double roots, where the same solution is represented twice. If another hint is needed, tell students that in the factored form for each question, the binomial will repeat itself.</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review key ideas from the activity, discuss the following questions: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Can you convert directly from the zeros of a function to standard form? (No, the zeros of a function can be converted into factored form, which can then be converted into standard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you convert the graph of a quadratic function into its standard form? (Analyze the graph to find the zeros, or solutions, of the function. Use the zeros to write the function in factored form. Use FOIL to write the factored form in standard form.)</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Substitute the zeros in for 𝑥 and check to see the function equals 0.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+ 2(5) − 35 = 0, and (−7)</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+ 2(−7) − 35 = 0.</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factored form of the quadratic function is 𝑔(𝑥) = (𝑥 − 5)(𝑥 + 7). Use the distributive property, or FOIL, to find the answer.</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factored form of the quadratic function is 𝑔(𝑥) = (𝑥 − 5)(𝑥 + 7), not 𝑔(𝑥) = (𝑥 + 5)(𝑥 + 7).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factored form of the quadratic function is 𝑔(𝑥) = (𝑥 − 5)(𝑥 + 7). Use the distributive property, or FOIL, to find the answer.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zeros on a graph are identified by the locations where the parabola intersects the</a:t>
            </a:r>
            <a:r>
              <a:rPr i="1" lang="en" sz="1300">
                <a:solidFill>
                  <a:schemeClr val="dk1"/>
                </a:solidFill>
                <a:latin typeface="Times New Roman"/>
                <a:ea typeface="Times New Roman"/>
                <a:cs typeface="Times New Roman"/>
                <a:sym typeface="Times New Roman"/>
              </a:rPr>
              <a:t> x</a:t>
            </a:r>
            <a:r>
              <a:rPr lang="en" sz="1300">
                <a:solidFill>
                  <a:schemeClr val="dk1"/>
                </a:solidFill>
                <a:latin typeface="Calibri"/>
                <a:ea typeface="Calibri"/>
                <a:cs typeface="Calibri"/>
                <a:sym typeface="Calibri"/>
              </a:rPr>
              <a:t>-axis.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resulting factor equations are: 𝑥 –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0 and 𝑥 –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 0, where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are the roots or zeros of the function. These can be used to write a quadratic function in factored form: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(𝑥) = (𝑥 –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)(𝑥 –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By using the distributive property, or FOIL, we can find the standard form of the function.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Example 1 - (aligns with example 3 in the online textbook) 𝑧(𝑥)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+ 5𝑥 + 4</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Example 2 - 𝑑(𝑥)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− 16𝑥 + 64</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Representing,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closely examine and then compare the two functions, 𝑚(𝑥)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− 3𝑥 − 40 and 𝑚(𝑥)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− 6𝑥 − 80. Encourage students to look at the algebraic, tabular, and graphic representations of both functions. Display sentence frames “One thing that is the same is…” and “One thing that is different is…” Give students time to make sure that everyone in the class can explain or justify that each function has the same zeros. Next, ask students to explain why these quadratic equations are related. Provide the sentence frame, “Calling the equations related reminds me of … “ to support students as they explain their thinking. Some students may benefit from the opportunity to rehearse what they will say with their partner before they share with the whole class.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working memory, provide students with sticky notes or encourage them to use a T-chart to compare and contrast the equations. Help students understand that related equations have the same zeros and axis of symmetry, but the tables of values, vertices, etc. will differ. Then, have them include how these graphical differences impact the values in each form of the quadratic equations.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Memory, Organization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introduces students to finding a specific quadratic equation that has certain zeros and passes through a particular point. In previous lessons, students found a quadratic function that has certain zeros in its simplest standard form. In this activity, students will find a more specific quadratic function using the given point.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directions on how to launch the activity and answers to the questions.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questions 1 – 3 provide a step-through introduction to finding the specific equation of a quadratic equation that has certain zeros and passes through a given point.</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time to complete the first three questions and then pause for a class discussion.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While discussing the first three questions, emphasize that the function 𝑚(𝑥)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− 3𝑥 − 40 is </a:t>
            </a:r>
            <a:r>
              <a:rPr b="1" lang="en" sz="1300" u="sng">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function that has the zeros –5 and 8. As we found in question 3, 𝑚(𝑥)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− 6𝑥 − 80 is </a:t>
            </a:r>
            <a:r>
              <a:rPr b="1" lang="en" sz="1300" u="sng">
                <a:solidFill>
                  <a:schemeClr val="dk1"/>
                </a:solidFill>
                <a:latin typeface="Calibri"/>
                <a:ea typeface="Calibri"/>
                <a:cs typeface="Calibri"/>
                <a:sym typeface="Calibri"/>
              </a:rPr>
              <a:t>another</a:t>
            </a:r>
            <a:r>
              <a:rPr lang="en" sz="1300">
                <a:solidFill>
                  <a:schemeClr val="dk1"/>
                </a:solidFill>
                <a:latin typeface="Calibri"/>
                <a:ea typeface="Calibri"/>
                <a:cs typeface="Calibri"/>
                <a:sym typeface="Calibri"/>
              </a:rPr>
              <a:t> function that has the zeros –5 and 8. Only the function 𝑚(𝑥)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− 6𝑥 − 80 passes through the point (5, −60) and is </a:t>
            </a:r>
            <a:r>
              <a:rPr b="1" lang="en" sz="1300" u="sng">
                <a:solidFill>
                  <a:schemeClr val="dk1"/>
                </a:solidFill>
                <a:latin typeface="Calibri"/>
                <a:ea typeface="Calibri"/>
                <a:cs typeface="Calibri"/>
                <a:sym typeface="Calibri"/>
              </a:rPr>
              <a:t>the</a:t>
            </a:r>
            <a:r>
              <a:rPr lang="en" sz="1300">
                <a:solidFill>
                  <a:schemeClr val="dk1"/>
                </a:solidFill>
                <a:latin typeface="Calibri"/>
                <a:ea typeface="Calibri"/>
                <a:cs typeface="Calibri"/>
                <a:sym typeface="Calibri"/>
              </a:rPr>
              <a:t> specific function we want.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r:id="rId3"/>
              </a:rPr>
              <a:t>Show the graph</a:t>
            </a:r>
            <a:r>
              <a:rPr lang="en" sz="1300">
                <a:solidFill>
                  <a:schemeClr val="dk1"/>
                </a:solidFill>
                <a:latin typeface="Calibri"/>
                <a:ea typeface="Calibri"/>
                <a:cs typeface="Calibri"/>
                <a:sym typeface="Calibri"/>
              </a:rPr>
              <a:t>s of these two functions using Desmos to help visualize the difference between these two quadratic equations. Emphasize that these quadratic equations are related since they both have the same zeros and axis of symmetry (𝑥 = 1.5). Only one of them, however, passes through the point (5, −60).</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students to complete questions 4 – 6 in pairs.</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intercept form is 𝑚(𝑥) = 𝑎(𝑥 − (−5))(𝑥 − 8) =  𝑎(𝑥 + 5)(𝑥 − 8).</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𝑚(𝑥) = 𝑎(𝑥 + 5)(𝑥 − 8)</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−60 = 𝑎((5) + 5)((5) − 8)</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−60 = 𝑎(10)(−3)</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−60 = −30𝑎</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  2 = 𝑎</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𝑚(𝑥) = 𝑎(𝑥 + 5)(𝑥 − 8) </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𝑚(𝑥) = 2(𝑥 + 5)(𝑥 − 8)</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𝑚(𝑥)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+ 5𝑥 − 8𝑥 − 40)</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𝑚(𝑥)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− 3𝑥 − 40)</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𝑚(𝑥)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− 6𝑥 − 80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Additional activity questions, answers,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𝑛(𝑥)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− 14𝑥 − 36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𝑝(𝑥) = − 3𝑥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− 30𝑥 − 72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𝑐(𝑥)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− 8𝑥 + 7</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summarize key ideas from the activity, discuss the following questions: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this activity, what does it mean for two quadratic equations to be related? (Two quadratic functions are related if they have the same zeros and the same axis of symmetry.)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you use the intercept form of a quadratic equation such as 𝑓(𝑥) = 𝑎(𝑥 − 5)(𝑥 − 4) and a point that it passes through to find the value of 𝑎? (Substitute the point into the function and solve for the value of 𝑎. Substitute the value of 𝑎 back into the equation and multiply to find the standard form of the quadratic equation.)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Substitute the points (−1,0), (8,0), and (0,16) into the function and check that each is true. Since each one is true, the answer is correct.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is an incorrect value 𝑎, in which 𝑎 = 3. The correct value of 𝑎 is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an incorrect value 𝑎, in which 𝑎 = 2. The correct value of 𝑎 is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the standard form of the function without finding the value of 𝑎. Use the intercept form and the point (0,16) to find the value of 𝑎.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finding an exact function that has particular zeros and passes through a certain point, we use the intercept form of a quadratic function: 𝑓(𝑥) = 𝑎(𝑥 − 𝑝)(𝑥 − 𝑞). The variables 𝑝 and 𝑞 represent the zeros or roots of the function. The variable 𝑎 accounts for any constant that might have been factored out when solving.</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Related equations have the same zeros and the same axis of symmetry.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very important to note that this is why, in the previous lesson, we were looking for “</a:t>
            </a:r>
            <a:r>
              <a:rPr b="1" lang="en" sz="1300" u="sng">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function that has zeros at –5 and 4” and not “</a:t>
            </a:r>
            <a:r>
              <a:rPr b="1" lang="en" sz="1300" u="sng">
                <a:solidFill>
                  <a:schemeClr val="dk1"/>
                </a:solidFill>
                <a:latin typeface="Calibri"/>
                <a:ea typeface="Calibri"/>
                <a:cs typeface="Calibri"/>
                <a:sym typeface="Calibri"/>
              </a:rPr>
              <a:t>the</a:t>
            </a:r>
            <a:r>
              <a:rPr lang="en" sz="1300">
                <a:solidFill>
                  <a:schemeClr val="dk1"/>
                </a:solidFill>
                <a:latin typeface="Calibri"/>
                <a:ea typeface="Calibri"/>
                <a:cs typeface="Calibri"/>
                <a:sym typeface="Calibri"/>
              </a:rPr>
              <a:t> function that has zeros at –5 and 4.” This difference in wording is very important since there are infinitely many functions that are related by their solutions.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can only determine an exact specific function if we have the additional information of a point through which the function passes.</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𝑓(𝑥) =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+ 2𝑥 − 40</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Consider using a </a:t>
            </a:r>
            <a:r>
              <a:rPr lang="en" sz="1300" u="sng">
                <a:solidFill>
                  <a:schemeClr val="hlink"/>
                </a:solidFill>
                <a:latin typeface="Calibri"/>
                <a:ea typeface="Calibri"/>
                <a:cs typeface="Calibri"/>
                <a:sym typeface="Calibri"/>
                <a:hlinkClick r:id="rId2"/>
              </a:rPr>
              <a:t>Desmos graph</a:t>
            </a:r>
            <a:r>
              <a:rPr lang="en" sz="1300">
                <a:solidFill>
                  <a:schemeClr val="dk1"/>
                </a:solidFill>
                <a:latin typeface="Calibri"/>
                <a:ea typeface="Calibri"/>
                <a:cs typeface="Calibri"/>
                <a:sym typeface="Calibri"/>
              </a:rPr>
              <a:t> to check the answer.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For additional practice problems, access the </a:t>
            </a:r>
            <a:r>
              <a:rPr lang="en" sz="1300" u="sng">
                <a:solidFill>
                  <a:schemeClr val="hlink"/>
                </a:solidFill>
                <a:latin typeface="Calibri"/>
                <a:ea typeface="Calibri"/>
                <a:cs typeface="Calibri"/>
                <a:sym typeface="Calibri"/>
                <a:hlinkClick r:id="rId3"/>
              </a:rPr>
              <a:t>online textbook</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does not discuss a specific question in lesson 8.11.</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Remind students that in this lesson they have learned how to write a quadratic function from different starting contexts and when provided different information.</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𝑏(𝑥)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− 2𝑥 − 48</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𝑚(𝑥)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− 12𝑥 + 36</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Intercept form: 𝑑(𝑥) = 𝑎(𝑥 − 2)(𝑥 − 5). Using the point (1, 16), we find 4 = 𝑎. So, the specific quadratic function written in standard form is 𝑑(𝑥) = 4𝑥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− 28𝑥 + 40.  Access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for all of the steps in the answer process.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More Chances</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in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Analyze its graph to determine the zeros of the function. Use the zeros of the function to write the function in factored form. Convert the factored form of the function into standard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Related quadratic functions have the same zeros and the same axis of symmetry when graphed.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Use the zeros to find a function’s intercept form using 𝑎 as the multiplier. Substitute the point into the function and solve for the value of 𝑎. Substitute that value back into the intercept form of the equation and distribute the value.</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Combined directions)">
  <p:cSld name="TITLE_AND_TWO_COLUMNS_4">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48324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34" name="Google Shape;34;p5"/>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35" name="Google Shape;35;p5"/>
          <p:cNvSpPr txBox="1"/>
          <p:nvPr>
            <p:ph idx="4" type="body"/>
          </p:nvPr>
        </p:nvSpPr>
        <p:spPr>
          <a:xfrm>
            <a:off x="311700" y="823525"/>
            <a:ext cx="8520600" cy="822900"/>
          </a:xfrm>
          <a:prstGeom prst="rect">
            <a:avLst/>
          </a:prstGeom>
          <a:noFill/>
          <a:ln>
            <a:noFill/>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36" name="Shape 36"/>
        <p:cNvGrpSpPr/>
        <p:nvPr/>
      </p:nvGrpSpPr>
      <p:grpSpPr>
        <a:xfrm>
          <a:off x="0" y="0"/>
          <a:ext cx="0" cy="0"/>
          <a:chOff x="0" y="0"/>
          <a:chExt cx="0" cy="0"/>
        </a:xfrm>
      </p:grpSpPr>
      <p:sp>
        <p:nvSpPr>
          <p:cNvPr id="37" name="Google Shape;37;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6"/>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9" name="Google Shape;39;p6"/>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40" name="Google Shape;40;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1" name="Google Shape;41;p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42" name="Shape 42"/>
        <p:cNvGrpSpPr/>
        <p:nvPr/>
      </p:nvGrpSpPr>
      <p:grpSpPr>
        <a:xfrm>
          <a:off x="0" y="0"/>
          <a:ext cx="0" cy="0"/>
          <a:chOff x="0" y="0"/>
          <a:chExt cx="0" cy="0"/>
        </a:xfrm>
      </p:grpSpPr>
      <p:sp>
        <p:nvSpPr>
          <p:cNvPr id="43" name="Google Shape;43;p7"/>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 name="Google Shape;44;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 name="Google Shape;45;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6" name="Google Shape;46;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8" name="Shape 48"/>
        <p:cNvGrpSpPr/>
        <p:nvPr/>
      </p:nvGrpSpPr>
      <p:grpSpPr>
        <a:xfrm>
          <a:off x="0" y="0"/>
          <a:ext cx="0" cy="0"/>
          <a:chOff x="0" y="0"/>
          <a:chExt cx="0" cy="0"/>
        </a:xfrm>
      </p:grpSpPr>
      <p:sp>
        <p:nvSpPr>
          <p:cNvPr id="49" name="Google Shape;49;p8"/>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51" name="Google Shape;51;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53" name="Shape 53"/>
        <p:cNvGrpSpPr/>
        <p:nvPr/>
      </p:nvGrpSpPr>
      <p:grpSpPr>
        <a:xfrm>
          <a:off x="0" y="0"/>
          <a:ext cx="0" cy="0"/>
          <a:chOff x="0" y="0"/>
          <a:chExt cx="0" cy="0"/>
        </a:xfrm>
      </p:grpSpPr>
      <p:sp>
        <p:nvSpPr>
          <p:cNvPr id="54" name="Google Shape;54;p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55" name="Google Shape;5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57" name="Google Shape;57;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8" name="Google Shape;58;p9"/>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9" name="Shape 59"/>
        <p:cNvGrpSpPr/>
        <p:nvPr/>
      </p:nvGrpSpPr>
      <p:grpSpPr>
        <a:xfrm>
          <a:off x="0" y="0"/>
          <a:ext cx="0" cy="0"/>
          <a:chOff x="0" y="0"/>
          <a:chExt cx="0" cy="0"/>
        </a:xfrm>
      </p:grpSpPr>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62" name="Google Shape;62;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64" name="Google Shape;64;p10"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65" name="Google Shape;65;p10"/>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66" name="Shape 66"/>
        <p:cNvGrpSpPr/>
        <p:nvPr/>
      </p:nvGrpSpPr>
      <p:grpSpPr>
        <a:xfrm>
          <a:off x="0" y="0"/>
          <a:ext cx="0" cy="0"/>
          <a:chOff x="0" y="0"/>
          <a:chExt cx="0" cy="0"/>
        </a:xfrm>
      </p:grpSpPr>
      <p:sp>
        <p:nvSpPr>
          <p:cNvPr id="67" name="Google Shape;6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70" name="Google Shape;70;p11"/>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71" name="Shape 71"/>
        <p:cNvGrpSpPr/>
        <p:nvPr/>
      </p:nvGrpSpPr>
      <p:grpSpPr>
        <a:xfrm>
          <a:off x="0" y="0"/>
          <a:ext cx="0" cy="0"/>
          <a:chOff x="0" y="0"/>
          <a:chExt cx="0" cy="0"/>
        </a:xfrm>
      </p:grpSpPr>
      <p:sp>
        <p:nvSpPr>
          <p:cNvPr id="72" name="Google Shape;72;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4" name="Google Shape;74;p1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5" name="Google Shape;75;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77" name="Shape 77"/>
        <p:cNvGrpSpPr/>
        <p:nvPr/>
      </p:nvGrpSpPr>
      <p:grpSpPr>
        <a:xfrm>
          <a:off x="0" y="0"/>
          <a:ext cx="0" cy="0"/>
          <a:chOff x="0" y="0"/>
          <a:chExt cx="0" cy="0"/>
        </a:xfrm>
      </p:grpSpPr>
      <p:sp>
        <p:nvSpPr>
          <p:cNvPr id="78" name="Google Shape;78;p13"/>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80" name="Google Shape;8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81" name="Google Shape;81;p1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82" name="Shape 82"/>
        <p:cNvGrpSpPr/>
        <p:nvPr/>
      </p:nvGrpSpPr>
      <p:grpSpPr>
        <a:xfrm>
          <a:off x="0" y="0"/>
          <a:ext cx="0" cy="0"/>
          <a:chOff x="0" y="0"/>
          <a:chExt cx="0" cy="0"/>
        </a:xfrm>
      </p:grpSpPr>
      <p:sp>
        <p:nvSpPr>
          <p:cNvPr id="83" name="Google Shape;8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4"/>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22.png"/><Relationship Id="rId6" Type="http://schemas.openxmlformats.org/officeDocument/2006/relationships/image" Target="../media/image11.png"/><Relationship Id="rId7" Type="http://schemas.openxmlformats.org/officeDocument/2006/relationships/image" Target="../media/image6.pn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7.jpg"/><Relationship Id="rId4" Type="http://schemas.openxmlformats.org/officeDocument/2006/relationships/hyperlink" Target="https://www.desmos.com/calculator/r6zebvnryz"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7.jpg"/><Relationship Id="rId4" Type="http://schemas.openxmlformats.org/officeDocument/2006/relationships/hyperlink" Target="https://www.desmos.com/calculator/evrtvxpyca" TargetMode="External"/><Relationship Id="rId5" Type="http://schemas.openxmlformats.org/officeDocument/2006/relationships/hyperlink" Target="https://www.desmos.com/calculator/pmgtievpba" TargetMode="External"/><Relationship Id="rId6" Type="http://schemas.openxmlformats.org/officeDocument/2006/relationships/hyperlink" Target="https://www.desmos.com/calculator/ybodaufzjj"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5.png"/><Relationship Id="rId5" Type="http://schemas.openxmlformats.org/officeDocument/2006/relationships/image" Target="../media/image22.png"/><Relationship Id="rId6" Type="http://schemas.openxmlformats.org/officeDocument/2006/relationships/hyperlink" Target="https://docs.google.com/spreadsheets/d/1u77Q-Buji0dwGLUFzq2j5ra-Kqt28ZlyF5F0_Bv361I/edit?usp=sharing" TargetMode="External"/><Relationship Id="rId7" Type="http://schemas.openxmlformats.org/officeDocument/2006/relationships/hyperlink" Target="https://www.desmos.com/calculator/zrvqqol4da"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7.jpg"/><Relationship Id="rId4" Type="http://schemas.openxmlformats.org/officeDocument/2006/relationships/hyperlink" Target="https://www.desmos.com/calculator/zrvqqol4da"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3.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17.jpg"/><Relationship Id="rId4" Type="http://schemas.openxmlformats.org/officeDocument/2006/relationships/hyperlink" Target="https://youtu.be/ZZ5hYc3cyHg" TargetMode="External"/><Relationship Id="rId5" Type="http://schemas.openxmlformats.org/officeDocument/2006/relationships/hyperlink" Target="http://www.youtube.com/watch?v=ZZ5hYc3cyHg" TargetMode="External"/><Relationship Id="rId6" Type="http://schemas.openxmlformats.org/officeDocument/2006/relationships/image" Target="../media/image3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7.jp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7.jp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90" name="Google Shape;90;p15"/>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8 Quadratic Equations</a:t>
            </a:r>
            <a:endParaRPr b="1" sz="2200"/>
          </a:p>
        </p:txBody>
      </p:sp>
      <p:sp>
        <p:nvSpPr>
          <p:cNvPr id="91" name="Google Shape;91;p15"/>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8.11 Writing Quadratic Equations Given Real Solutions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 name="Shape 95"/>
        <p:cNvGrpSpPr/>
        <p:nvPr/>
      </p:nvGrpSpPr>
      <p:grpSpPr>
        <a:xfrm>
          <a:off x="0" y="0"/>
          <a:ext cx="0" cy="0"/>
          <a:chOff x="0" y="0"/>
          <a:chExt cx="0" cy="0"/>
        </a:xfrm>
      </p:grpSpPr>
      <p:pic>
        <p:nvPicPr>
          <p:cNvPr descr="Icon indicating this slide is hidden from student view" id="96" name="Google Shape;96;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7" name="Google Shape;97;p1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8" name="Google Shape;98;p16"/>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9" name="Google Shape;99;p16"/>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100" name="Google Shape;100;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 name="Shape 104"/>
        <p:cNvGrpSpPr/>
        <p:nvPr/>
      </p:nvGrpSpPr>
      <p:grpSpPr>
        <a:xfrm>
          <a:off x="0" y="0"/>
          <a:ext cx="0" cy="0"/>
          <a:chOff x="0" y="0"/>
          <a:chExt cx="0" cy="0"/>
        </a:xfrm>
      </p:grpSpPr>
      <p:pic>
        <p:nvPicPr>
          <p:cNvPr descr="Icon indicating this slide is hidden from student view" id="105" name="Google Shape;105;p17"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06" name="Google Shape;106;p1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107" name="Google Shape;107;p17"/>
          <p:cNvSpPr txBox="1"/>
          <p:nvPr>
            <p:ph idx="1" type="body"/>
          </p:nvPr>
        </p:nvSpPr>
        <p:spPr>
          <a:xfrm>
            <a:off x="311700" y="723490"/>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8" name="Google Shape;108;p17" title="Reference Key Icon table"/>
          <p:cNvGraphicFramePr/>
          <p:nvPr/>
        </p:nvGraphicFramePr>
        <p:xfrm>
          <a:off x="242200" y="1160330"/>
          <a:ext cx="3000000" cy="3000000"/>
        </p:xfrm>
        <a:graphic>
          <a:graphicData uri="http://schemas.openxmlformats.org/drawingml/2006/table">
            <a:tbl>
              <a:tblPr>
                <a:noFill/>
                <a:tableStyleId>{EDE883E8-4ACA-447A-AFD2-64DADB5007D0}</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9" name="Google Shape;109;p17"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10" name="Google Shape;110;p17"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11" name="Google Shape;111;p17"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12" name="Google Shape;112;p17"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13" name="Google Shape;113;p17"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14" name="Google Shape;114;p17"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9" name="Shape 119"/>
        <p:cNvGrpSpPr/>
        <p:nvPr/>
      </p:nvGrpSpPr>
      <p:grpSpPr>
        <a:xfrm>
          <a:off x="0" y="0"/>
          <a:ext cx="0" cy="0"/>
          <a:chOff x="0" y="0"/>
          <a:chExt cx="0" cy="0"/>
        </a:xfrm>
      </p:grpSpPr>
      <p:sp>
        <p:nvSpPr>
          <p:cNvPr id="120" name="Google Shape;120;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21" name="Google Shape;121;p18"/>
          <p:cNvSpPr txBox="1"/>
          <p:nvPr>
            <p:ph idx="1" type="body"/>
          </p:nvPr>
        </p:nvSpPr>
        <p:spPr>
          <a:xfrm>
            <a:off x="311700" y="960125"/>
            <a:ext cx="55533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lang="en">
                <a:solidFill>
                  <a:srgbClr val="F3F3F3"/>
                </a:solidFill>
              </a:rPr>
              <a:t>By the end of this lesson you will be able to -</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lang="en">
                <a:solidFill>
                  <a:srgbClr val="F3F3F3"/>
                </a:solidFill>
              </a:rPr>
              <a:t>Find the standard form of a quadratic function </a:t>
            </a:r>
            <a:r>
              <a:rPr b="1" lang="en">
                <a:solidFill>
                  <a:srgbClr val="F3F3F3"/>
                </a:solidFill>
              </a:rPr>
              <a:t>given its zeros</a:t>
            </a:r>
            <a:r>
              <a:rPr lang="en">
                <a:solidFill>
                  <a:srgbClr val="F3F3F3"/>
                </a:solidFill>
              </a:rPr>
              <a:t>.</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lang="en">
                <a:solidFill>
                  <a:srgbClr val="F3F3F3"/>
                </a:solidFill>
              </a:rPr>
              <a:t>Find the standard form of a quadratic function </a:t>
            </a:r>
            <a:r>
              <a:rPr b="1" lang="en">
                <a:solidFill>
                  <a:srgbClr val="F3F3F3"/>
                </a:solidFill>
              </a:rPr>
              <a:t>given its graph</a:t>
            </a:r>
            <a:r>
              <a:rPr lang="en">
                <a:solidFill>
                  <a:srgbClr val="F3F3F3"/>
                </a:solidFill>
              </a:rPr>
              <a:t>.</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lang="en">
                <a:solidFill>
                  <a:srgbClr val="F3F3F3"/>
                </a:solidFill>
              </a:rPr>
              <a:t>Use the intercept form of a quadratic function to define a specific function </a:t>
            </a:r>
            <a:r>
              <a:rPr b="1" lang="en">
                <a:solidFill>
                  <a:srgbClr val="F3F3F3"/>
                </a:solidFill>
              </a:rPr>
              <a:t>given its zeros and a point</a:t>
            </a:r>
            <a:r>
              <a:rPr lang="en">
                <a:solidFill>
                  <a:srgbClr val="F3F3F3"/>
                </a:solidFill>
              </a:rPr>
              <a:t>. </a:t>
            </a:r>
            <a:endParaRPr>
              <a:solidFill>
                <a:srgbClr val="F3F3F3"/>
              </a:solidFill>
            </a:endParaRPr>
          </a:p>
        </p:txBody>
      </p:sp>
      <p:pic>
        <p:nvPicPr>
          <p:cNvPr descr="Three students helping each other up a staircase toward a flag, symbolizing teamwork and building math skills step by step." id="122" name="Google Shape;122;p18" title="lesson journey-opt 2 (2).png"/>
          <p:cNvPicPr preferRelativeResize="0"/>
          <p:nvPr/>
        </p:nvPicPr>
        <p:blipFill rotWithShape="1">
          <a:blip r:embed="rId3">
            <a:alphaModFix/>
          </a:blip>
          <a:srcRect b="0" l="39" r="49" t="0"/>
          <a:stretch/>
        </p:blipFill>
        <p:spPr>
          <a:xfrm>
            <a:off x="5865025" y="1556686"/>
            <a:ext cx="3045199" cy="2030125"/>
          </a:xfrm>
          <a:prstGeom prst="rect">
            <a:avLst/>
          </a:prstGeom>
          <a:noFill/>
          <a:ln>
            <a:noFill/>
          </a:ln>
        </p:spPr>
      </p:pic>
      <p:sp>
        <p:nvSpPr>
          <p:cNvPr id="123" name="Google Shape;123;p18"/>
          <p:cNvSpPr txBox="1"/>
          <p:nvPr>
            <p:ph idx="12" type="sldNum"/>
          </p:nvPr>
        </p:nvSpPr>
        <p:spPr>
          <a:xfrm>
            <a:off x="8283608" y="4760046"/>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24" name="Google Shape;124;p18"/>
          <p:cNvSpPr txBox="1"/>
          <p:nvPr>
            <p:ph idx="2" type="sldNum"/>
          </p:nvPr>
        </p:nvSpPr>
        <p:spPr>
          <a:xfrm>
            <a:off x="311700" y="4760055"/>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8.11 Writing Quadratic Equations Given Real Solutions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105987"/>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30" name="Google Shape;130;p19"/>
          <p:cNvSpPr txBox="1"/>
          <p:nvPr>
            <p:ph idx="1" type="body"/>
          </p:nvPr>
        </p:nvSpPr>
        <p:spPr>
          <a:xfrm>
            <a:off x="311700" y="830900"/>
            <a:ext cx="8605200" cy="392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68300" lvl="0" marL="457200" rtl="0" algn="l">
              <a:spcBef>
                <a:spcPts val="1200"/>
              </a:spcBef>
              <a:spcAft>
                <a:spcPts val="0"/>
              </a:spcAft>
              <a:buSzPts val="2200"/>
              <a:buChar char="●"/>
            </a:pPr>
            <a:r>
              <a:rPr b="1" lang="en"/>
              <a:t>Factored form</a:t>
            </a:r>
            <a:endParaRPr b="1"/>
          </a:p>
          <a:p>
            <a:pPr indent="-355600" lvl="1" marL="914400" rtl="0" algn="l">
              <a:spcBef>
                <a:spcPts val="0"/>
              </a:spcBef>
              <a:spcAft>
                <a:spcPts val="0"/>
              </a:spcAft>
              <a:buSzPts val="2000"/>
              <a:buChar char="○"/>
            </a:pPr>
            <a:r>
              <a:rPr lang="en"/>
              <a:t>A quadratic expression that is written as the product of a constant times two linear factors. 𝑓(𝑥) = 𝑎(𝑥 – r₁)(𝑥 – r₂).</a:t>
            </a:r>
            <a:endParaRPr i="1"/>
          </a:p>
          <a:p>
            <a:pPr indent="-368300" lvl="0" marL="457200" rtl="0" algn="l">
              <a:spcBef>
                <a:spcPts val="0"/>
              </a:spcBef>
              <a:spcAft>
                <a:spcPts val="0"/>
              </a:spcAft>
              <a:buSzPts val="2200"/>
              <a:buChar char="●"/>
            </a:pPr>
            <a:r>
              <a:rPr b="1" lang="en"/>
              <a:t>Standard form</a:t>
            </a:r>
            <a:endParaRPr b="1"/>
          </a:p>
          <a:p>
            <a:pPr indent="-355600" lvl="1" marL="914400" rtl="0" algn="l">
              <a:spcBef>
                <a:spcPts val="0"/>
              </a:spcBef>
              <a:spcAft>
                <a:spcPts val="0"/>
              </a:spcAft>
              <a:buSzPts val="2000"/>
              <a:buChar char="○"/>
            </a:pPr>
            <a:r>
              <a:rPr lang="en"/>
              <a:t>When a quadratic expression is written as </a:t>
            </a:r>
            <a:r>
              <a:rPr lang="en">
                <a:solidFill>
                  <a:srgbClr val="424242"/>
                </a:solidFill>
              </a:rPr>
              <a:t>𝑓(𝑥) = 𝑎𝑥</a:t>
            </a:r>
            <a:r>
              <a:rPr baseline="30000" lang="en">
                <a:solidFill>
                  <a:srgbClr val="424242"/>
                </a:solidFill>
              </a:rPr>
              <a:t>2</a:t>
            </a:r>
            <a:r>
              <a:rPr lang="en">
                <a:solidFill>
                  <a:srgbClr val="424242"/>
                </a:solidFill>
              </a:rPr>
              <a:t> + 𝑏𝑥 + 𝑐.</a:t>
            </a:r>
            <a:endParaRPr sz="2400"/>
          </a:p>
          <a:p>
            <a:pPr indent="-368300" lvl="0" marL="457200" rtl="0" algn="l">
              <a:spcBef>
                <a:spcPts val="0"/>
              </a:spcBef>
              <a:spcAft>
                <a:spcPts val="0"/>
              </a:spcAft>
              <a:buSzPts val="2200"/>
              <a:buChar char="●"/>
            </a:pPr>
            <a:r>
              <a:rPr b="1" lang="en"/>
              <a:t>Zero of the function</a:t>
            </a:r>
            <a:endParaRPr b="1"/>
          </a:p>
          <a:p>
            <a:pPr indent="-355600" lvl="1" marL="914400" rtl="0" algn="l">
              <a:spcBef>
                <a:spcPts val="0"/>
              </a:spcBef>
              <a:spcAft>
                <a:spcPts val="0"/>
              </a:spcAft>
              <a:buSzPts val="2000"/>
              <a:buChar char="○"/>
            </a:pPr>
            <a:r>
              <a:rPr lang="en"/>
              <a:t>When the input value of a function yields an output of zero (where 𝑓(𝑥) = 0). On the graph, this is where the function intersects the 𝑥-axis.</a:t>
            </a:r>
            <a:endParaRPr/>
          </a:p>
        </p:txBody>
      </p:sp>
      <p:sp>
        <p:nvSpPr>
          <p:cNvPr id="131" name="Google Shape;131;p19"/>
          <p:cNvSpPr txBox="1"/>
          <p:nvPr>
            <p:ph idx="12" type="sldNum"/>
          </p:nvPr>
        </p:nvSpPr>
        <p:spPr>
          <a:xfrm>
            <a:off x="8283608" y="4760046"/>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2" name="Google Shape;132;p19"/>
          <p:cNvSpPr txBox="1"/>
          <p:nvPr>
            <p:ph idx="3" type="sldNum"/>
          </p:nvPr>
        </p:nvSpPr>
        <p:spPr>
          <a:xfrm>
            <a:off x="311700" y="476005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8.11 Writing Quadratic Equations Given Real Solutions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8" name="Google Shape;138;p20"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39" name="Google Shape;13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Google Shape;144;p21"/>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1</a:t>
            </a:r>
            <a:endParaRPr b="0" sz="1400">
              <a:solidFill>
                <a:srgbClr val="666666"/>
              </a:solidFill>
            </a:endParaRPr>
          </a:p>
          <a:p>
            <a:pPr indent="0" lvl="0" marL="0" rtl="0" algn="l">
              <a:spcBef>
                <a:spcPts val="0"/>
              </a:spcBef>
              <a:spcAft>
                <a:spcPts val="0"/>
              </a:spcAft>
              <a:buNone/>
            </a:pPr>
            <a:r>
              <a:rPr lang="en" sz="3000"/>
              <a:t>Saved By Zero 💪 </a:t>
            </a:r>
            <a:endParaRPr>
              <a:solidFill>
                <a:srgbClr val="005047"/>
              </a:solidFill>
            </a:endParaRPr>
          </a:p>
        </p:txBody>
      </p:sp>
      <p:sp>
        <p:nvSpPr>
          <p:cNvPr id="145" name="Google Shape;145;p21"/>
          <p:cNvSpPr txBox="1"/>
          <p:nvPr>
            <p:ph idx="1" type="body"/>
          </p:nvPr>
        </p:nvSpPr>
        <p:spPr>
          <a:xfrm>
            <a:off x="311700" y="1227900"/>
            <a:ext cx="4093200" cy="1860900"/>
          </a:xfrm>
          <a:prstGeom prst="rect">
            <a:avLst/>
          </a:prstGeom>
        </p:spPr>
        <p:txBody>
          <a:bodyPr anchorCtr="0" anchor="t" bIns="91425" lIns="91425" spcFirstLastPara="1" rIns="91425" wrap="square" tIns="91425">
            <a:normAutofit/>
          </a:bodyPr>
          <a:lstStyle/>
          <a:p>
            <a:pPr indent="-374650" lvl="0" marL="457200" rtl="0" algn="l">
              <a:lnSpc>
                <a:spcPct val="100000"/>
              </a:lnSpc>
              <a:spcBef>
                <a:spcPts val="0"/>
              </a:spcBef>
              <a:spcAft>
                <a:spcPts val="0"/>
              </a:spcAft>
              <a:buSzPts val="2300"/>
              <a:buAutoNum type="arabicPeriod"/>
            </a:pPr>
            <a:r>
              <a:rPr lang="en" sz="2300"/>
              <a:t>Write the quadratic function </a:t>
            </a:r>
            <a:r>
              <a:rPr i="1" lang="en" sz="2300">
                <a:latin typeface="Times New Roman"/>
                <a:ea typeface="Times New Roman"/>
                <a:cs typeface="Times New Roman"/>
                <a:sym typeface="Times New Roman"/>
              </a:rPr>
              <a:t>f</a:t>
            </a:r>
            <a:r>
              <a:rPr lang="en" sz="2300"/>
              <a:t>(</a:t>
            </a:r>
            <a:r>
              <a:rPr i="1" lang="en" sz="2300">
                <a:latin typeface="Times New Roman"/>
                <a:ea typeface="Times New Roman"/>
                <a:cs typeface="Times New Roman"/>
                <a:sym typeface="Times New Roman"/>
              </a:rPr>
              <a:t>x</a:t>
            </a:r>
            <a:r>
              <a:rPr lang="en" sz="2300"/>
              <a:t>) = </a:t>
            </a:r>
            <a:r>
              <a:rPr i="1" lang="en" sz="2300">
                <a:latin typeface="Times New Roman"/>
                <a:ea typeface="Times New Roman"/>
                <a:cs typeface="Times New Roman"/>
                <a:sym typeface="Times New Roman"/>
              </a:rPr>
              <a:t>x</a:t>
            </a:r>
            <a:r>
              <a:rPr baseline="30000" lang="en" sz="2300"/>
              <a:t>2</a:t>
            </a:r>
            <a:r>
              <a:rPr lang="en" sz="2300"/>
              <a:t> – 9</a:t>
            </a:r>
            <a:r>
              <a:rPr i="1" lang="en" sz="2300">
                <a:latin typeface="Times New Roman"/>
                <a:ea typeface="Times New Roman"/>
                <a:cs typeface="Times New Roman"/>
                <a:sym typeface="Times New Roman"/>
              </a:rPr>
              <a:t>x</a:t>
            </a:r>
            <a:r>
              <a:rPr lang="en" sz="2300"/>
              <a:t> + 20 in factored form. </a:t>
            </a:r>
            <a:endParaRPr sz="2300"/>
          </a:p>
        </p:txBody>
      </p:sp>
      <p:sp>
        <p:nvSpPr>
          <p:cNvPr id="146" name="Google Shape;146;p21"/>
          <p:cNvSpPr txBox="1"/>
          <p:nvPr>
            <p:ph idx="2" type="body"/>
          </p:nvPr>
        </p:nvSpPr>
        <p:spPr>
          <a:xfrm>
            <a:off x="4832400" y="1227900"/>
            <a:ext cx="4093200" cy="1860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AutoNum type="arabicPeriod" startAt="2"/>
            </a:pPr>
            <a:r>
              <a:rPr lang="en" sz="2300"/>
              <a:t>What are the solutions of the quadratic equation </a:t>
            </a:r>
            <a:br>
              <a:rPr lang="en" sz="2300"/>
            </a:br>
            <a:r>
              <a:rPr lang="en" sz="2300"/>
              <a:t>(</a:t>
            </a:r>
            <a:r>
              <a:rPr i="1" lang="en" sz="2300">
                <a:latin typeface="Times New Roman"/>
                <a:ea typeface="Times New Roman"/>
                <a:cs typeface="Times New Roman"/>
                <a:sym typeface="Times New Roman"/>
              </a:rPr>
              <a:t>x</a:t>
            </a:r>
            <a:r>
              <a:rPr lang="en" sz="2300"/>
              <a:t> – 4)(</a:t>
            </a:r>
            <a:r>
              <a:rPr i="1" lang="en" sz="2300">
                <a:latin typeface="Times New Roman"/>
                <a:ea typeface="Times New Roman"/>
                <a:cs typeface="Times New Roman"/>
                <a:sym typeface="Times New Roman"/>
              </a:rPr>
              <a:t>x</a:t>
            </a:r>
            <a:r>
              <a:rPr lang="en" sz="2300"/>
              <a:t> – 5) = 0?</a:t>
            </a:r>
            <a:endParaRPr sz="2300"/>
          </a:p>
        </p:txBody>
      </p:sp>
      <p:sp>
        <p:nvSpPr>
          <p:cNvPr id="147" name="Google Shape;147;p21"/>
          <p:cNvSpPr txBox="1"/>
          <p:nvPr>
            <p:ph idx="12" type="sldNum"/>
          </p:nvPr>
        </p:nvSpPr>
        <p:spPr>
          <a:xfrm>
            <a:off x="8283608" y="4760046"/>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8" name="Google Shape;148;p21"/>
          <p:cNvSpPr txBox="1"/>
          <p:nvPr>
            <p:ph idx="3" type="sldNum"/>
          </p:nvPr>
        </p:nvSpPr>
        <p:spPr>
          <a:xfrm>
            <a:off x="311700" y="476005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8.11.1 </a:t>
            </a:r>
            <a:r>
              <a:rPr lang="en"/>
              <a:t>Relating a Quadratic Function and Its Zeros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2" name="Shape 152"/>
        <p:cNvGrpSpPr/>
        <p:nvPr/>
      </p:nvGrpSpPr>
      <p:grpSpPr>
        <a:xfrm>
          <a:off x="0" y="0"/>
          <a:ext cx="0" cy="0"/>
          <a:chOff x="0" y="0"/>
          <a:chExt cx="0" cy="0"/>
        </a:xfrm>
      </p:grpSpPr>
      <p:sp>
        <p:nvSpPr>
          <p:cNvPr id="153" name="Google Shape;153;p22"/>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 Part 2</a:t>
            </a:r>
            <a:endParaRPr b="0" sz="1400">
              <a:solidFill>
                <a:srgbClr val="666666"/>
              </a:solidFill>
            </a:endParaRPr>
          </a:p>
          <a:p>
            <a:pPr indent="0" lvl="0" marL="0" rtl="0" algn="l">
              <a:spcBef>
                <a:spcPts val="0"/>
              </a:spcBef>
              <a:spcAft>
                <a:spcPts val="0"/>
              </a:spcAft>
              <a:buNone/>
            </a:pPr>
            <a:r>
              <a:rPr lang="en" sz="3000"/>
              <a:t>Saved By Zero </a:t>
            </a:r>
            <a:r>
              <a:rPr lang="en" sz="3000"/>
              <a:t>💪</a:t>
            </a:r>
            <a:endParaRPr>
              <a:solidFill>
                <a:srgbClr val="005047"/>
              </a:solidFill>
            </a:endParaRPr>
          </a:p>
        </p:txBody>
      </p:sp>
      <p:sp>
        <p:nvSpPr>
          <p:cNvPr id="154" name="Google Shape;154;p22"/>
          <p:cNvSpPr txBox="1"/>
          <p:nvPr>
            <p:ph idx="1" type="body"/>
          </p:nvPr>
        </p:nvSpPr>
        <p:spPr>
          <a:xfrm>
            <a:off x="311700" y="1227900"/>
            <a:ext cx="8520600" cy="2588100"/>
          </a:xfrm>
          <a:prstGeom prst="rect">
            <a:avLst/>
          </a:prstGeom>
        </p:spPr>
        <p:txBody>
          <a:bodyPr anchorCtr="0" anchor="t" bIns="91425" lIns="91425" spcFirstLastPara="1" rIns="91425" wrap="square" tIns="91425">
            <a:normAutofit/>
          </a:bodyPr>
          <a:lstStyle/>
          <a:p>
            <a:pPr indent="-374650" lvl="0" marL="457200" rtl="0" algn="l">
              <a:lnSpc>
                <a:spcPct val="100000"/>
              </a:lnSpc>
              <a:spcBef>
                <a:spcPts val="0"/>
              </a:spcBef>
              <a:spcAft>
                <a:spcPts val="0"/>
              </a:spcAft>
              <a:buSzPts val="2300"/>
              <a:buAutoNum type="arabicPeriod" startAt="3"/>
            </a:pPr>
            <a:r>
              <a:rPr lang="en" sz="2300" u="sng">
                <a:solidFill>
                  <a:schemeClr val="hlink"/>
                </a:solidFill>
                <a:hlinkClick r:id="rId4"/>
              </a:rPr>
              <a:t>Graph</a:t>
            </a:r>
            <a:r>
              <a:rPr lang="en" sz="2300"/>
              <a:t> </a:t>
            </a:r>
            <a:r>
              <a:rPr lang="en" sz="2300"/>
              <a:t>the quadratic function </a:t>
            </a:r>
            <a:r>
              <a:rPr i="1" lang="en" sz="2300">
                <a:latin typeface="Times New Roman"/>
                <a:ea typeface="Times New Roman"/>
                <a:cs typeface="Times New Roman"/>
                <a:sym typeface="Times New Roman"/>
              </a:rPr>
              <a:t>f</a:t>
            </a:r>
            <a:r>
              <a:rPr lang="en" sz="2300"/>
              <a:t>(</a:t>
            </a:r>
            <a:r>
              <a:rPr i="1" lang="en" sz="2300">
                <a:latin typeface="Times New Roman"/>
                <a:ea typeface="Times New Roman"/>
                <a:cs typeface="Times New Roman"/>
                <a:sym typeface="Times New Roman"/>
              </a:rPr>
              <a:t>x</a:t>
            </a:r>
            <a:r>
              <a:rPr lang="en" sz="2300"/>
              <a:t>) = </a:t>
            </a:r>
            <a:r>
              <a:rPr i="1" lang="en" sz="2300">
                <a:latin typeface="Times New Roman"/>
                <a:ea typeface="Times New Roman"/>
                <a:cs typeface="Times New Roman"/>
                <a:sym typeface="Times New Roman"/>
              </a:rPr>
              <a:t>x</a:t>
            </a:r>
            <a:r>
              <a:rPr baseline="30000" lang="en" sz="2300"/>
              <a:t>2</a:t>
            </a:r>
            <a:r>
              <a:rPr lang="en" sz="2300"/>
              <a:t> – 9</a:t>
            </a:r>
            <a:r>
              <a:rPr i="1" lang="en" sz="2300">
                <a:latin typeface="Times New Roman"/>
                <a:ea typeface="Times New Roman"/>
                <a:cs typeface="Times New Roman"/>
                <a:sym typeface="Times New Roman"/>
              </a:rPr>
              <a:t>x</a:t>
            </a:r>
            <a:r>
              <a:rPr lang="en" sz="2300"/>
              <a:t> + 20. </a:t>
            </a:r>
            <a:endParaRPr sz="2300"/>
          </a:p>
          <a:p>
            <a:pPr indent="-374650" lvl="0" marL="457200" rtl="0" algn="l">
              <a:lnSpc>
                <a:spcPct val="100000"/>
              </a:lnSpc>
              <a:spcBef>
                <a:spcPts val="2500"/>
              </a:spcBef>
              <a:spcAft>
                <a:spcPts val="0"/>
              </a:spcAft>
              <a:buSzPts val="2300"/>
              <a:buAutoNum type="arabicPeriod" startAt="3"/>
            </a:pPr>
            <a:r>
              <a:rPr lang="en" sz="2300"/>
              <a:t>Marcus states that the zeros of the function of </a:t>
            </a:r>
            <a:br>
              <a:rPr lang="en" sz="2300"/>
            </a:br>
            <a:r>
              <a:rPr i="1" lang="en" sz="2300">
                <a:latin typeface="Times New Roman"/>
                <a:ea typeface="Times New Roman"/>
                <a:cs typeface="Times New Roman"/>
                <a:sym typeface="Times New Roman"/>
              </a:rPr>
              <a:t>f</a:t>
            </a:r>
            <a:r>
              <a:rPr lang="en" sz="2300"/>
              <a:t>(</a:t>
            </a:r>
            <a:r>
              <a:rPr i="1" lang="en" sz="2300">
                <a:latin typeface="Times New Roman"/>
                <a:ea typeface="Times New Roman"/>
                <a:cs typeface="Times New Roman"/>
                <a:sym typeface="Times New Roman"/>
              </a:rPr>
              <a:t>x</a:t>
            </a:r>
            <a:r>
              <a:rPr lang="en" sz="2300"/>
              <a:t>) = </a:t>
            </a:r>
            <a:r>
              <a:rPr i="1" lang="en" sz="2300">
                <a:latin typeface="Times New Roman"/>
                <a:ea typeface="Times New Roman"/>
                <a:cs typeface="Times New Roman"/>
                <a:sym typeface="Times New Roman"/>
              </a:rPr>
              <a:t>x</a:t>
            </a:r>
            <a:r>
              <a:rPr baseline="30000" lang="en" sz="2300"/>
              <a:t>2</a:t>
            </a:r>
            <a:r>
              <a:rPr lang="en" sz="2300"/>
              <a:t> – 9</a:t>
            </a:r>
            <a:r>
              <a:rPr i="1" lang="en" sz="2300">
                <a:latin typeface="Times New Roman"/>
                <a:ea typeface="Times New Roman"/>
                <a:cs typeface="Times New Roman"/>
                <a:sym typeface="Times New Roman"/>
              </a:rPr>
              <a:t>x</a:t>
            </a:r>
            <a:r>
              <a:rPr lang="en" sz="2300"/>
              <a:t> + 20</a:t>
            </a:r>
            <a:r>
              <a:rPr lang="en" sz="2300"/>
              <a:t> are 4 and 5. Do you agree? Be prepared to show your reasoning.</a:t>
            </a:r>
            <a:endParaRPr sz="2300"/>
          </a:p>
        </p:txBody>
      </p:sp>
      <p:sp>
        <p:nvSpPr>
          <p:cNvPr id="155" name="Google Shape;155;p22"/>
          <p:cNvSpPr txBox="1"/>
          <p:nvPr>
            <p:ph idx="12" type="sldNum"/>
          </p:nvPr>
        </p:nvSpPr>
        <p:spPr>
          <a:xfrm>
            <a:off x="8283608" y="4760046"/>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6" name="Google Shape;156;p22"/>
          <p:cNvSpPr txBox="1"/>
          <p:nvPr>
            <p:ph idx="3" type="sldNum"/>
          </p:nvPr>
        </p:nvSpPr>
        <p:spPr>
          <a:xfrm>
            <a:off x="311700" y="476005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8.11.1 Relating a Quadratic Function and Its Zeros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3"/>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62" name="Google Shape;162;p23"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63" name="Google Shape;163;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7" name="Shape 167"/>
        <p:cNvGrpSpPr/>
        <p:nvPr/>
      </p:nvGrpSpPr>
      <p:grpSpPr>
        <a:xfrm>
          <a:off x="0" y="0"/>
          <a:ext cx="0" cy="0"/>
          <a:chOff x="0" y="0"/>
          <a:chExt cx="0" cy="0"/>
        </a:xfrm>
      </p:grpSpPr>
      <p:sp>
        <p:nvSpPr>
          <p:cNvPr id="168" name="Google Shape;168;p24"/>
          <p:cNvSpPr txBox="1"/>
          <p:nvPr>
            <p:ph type="title"/>
          </p:nvPr>
        </p:nvSpPr>
        <p:spPr>
          <a:xfrm>
            <a:off x="311700" y="52043"/>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Making Something From Nothing 💥</a:t>
            </a:r>
            <a:endParaRPr>
              <a:solidFill>
                <a:srgbClr val="005047"/>
              </a:solidFill>
            </a:endParaRPr>
          </a:p>
        </p:txBody>
      </p:sp>
      <p:sp>
        <p:nvSpPr>
          <p:cNvPr id="169" name="Google Shape;169;p24"/>
          <p:cNvSpPr txBox="1"/>
          <p:nvPr>
            <p:ph idx="1" type="body"/>
          </p:nvPr>
        </p:nvSpPr>
        <p:spPr>
          <a:xfrm>
            <a:off x="311700" y="1160325"/>
            <a:ext cx="8520600" cy="34563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Questions 1 – 3 refer to a quadratic equation that has the zeros –3 and 4.</a:t>
            </a:r>
            <a:endParaRPr/>
          </a:p>
          <a:p>
            <a:pPr indent="-381000" lvl="0" marL="457200" rtl="0" algn="l">
              <a:lnSpc>
                <a:spcPct val="100000"/>
              </a:lnSpc>
              <a:spcBef>
                <a:spcPts val="1200"/>
              </a:spcBef>
              <a:spcAft>
                <a:spcPts val="0"/>
              </a:spcAft>
              <a:buSzPts val="2400"/>
              <a:buAutoNum type="arabicPeriod"/>
            </a:pPr>
            <a:r>
              <a:rPr lang="en"/>
              <a:t>Write the factored form of this equation set equal to zero.</a:t>
            </a:r>
            <a:endParaRPr/>
          </a:p>
          <a:p>
            <a:pPr indent="-381000" lvl="0" marL="457200" rtl="0" algn="l">
              <a:lnSpc>
                <a:spcPct val="100000"/>
              </a:lnSpc>
              <a:spcBef>
                <a:spcPts val="1200"/>
              </a:spcBef>
              <a:spcAft>
                <a:spcPts val="0"/>
              </a:spcAft>
              <a:buSzPts val="2400"/>
              <a:buAutoNum type="arabicPeriod"/>
            </a:pPr>
            <a:r>
              <a:rPr lang="en"/>
              <a:t>Now, write the standard form of the same quadratic equation.</a:t>
            </a:r>
            <a:endParaRPr/>
          </a:p>
          <a:p>
            <a:pPr indent="-381000" lvl="0" marL="457200" rtl="0" algn="l">
              <a:lnSpc>
                <a:spcPct val="100000"/>
              </a:lnSpc>
              <a:spcBef>
                <a:spcPts val="1200"/>
              </a:spcBef>
              <a:spcAft>
                <a:spcPts val="1200"/>
              </a:spcAft>
              <a:buSzPts val="2400"/>
              <a:buAutoNum type="arabicPeriod"/>
            </a:pPr>
            <a:r>
              <a:rPr lang="en"/>
              <a:t>Write the quadratic equation as the function 𝑓(𝑥).</a:t>
            </a:r>
            <a:endParaRPr/>
          </a:p>
        </p:txBody>
      </p:sp>
      <p:sp>
        <p:nvSpPr>
          <p:cNvPr id="170" name="Google Shape;170;p24"/>
          <p:cNvSpPr txBox="1"/>
          <p:nvPr>
            <p:ph idx="12" type="sldNum"/>
          </p:nvPr>
        </p:nvSpPr>
        <p:spPr>
          <a:xfrm>
            <a:off x="8283608" y="473867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1" name="Google Shape;171;p24"/>
          <p:cNvSpPr txBox="1"/>
          <p:nvPr>
            <p:ph idx="2" type="sldNum"/>
          </p:nvPr>
        </p:nvSpPr>
        <p:spPr>
          <a:xfrm>
            <a:off x="311700" y="473868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8.11.2 Finding a Quadratic Function from Its Zeros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5" name="Shape 175"/>
        <p:cNvGrpSpPr/>
        <p:nvPr/>
      </p:nvGrpSpPr>
      <p:grpSpPr>
        <a:xfrm>
          <a:off x="0" y="0"/>
          <a:ext cx="0" cy="0"/>
          <a:chOff x="0" y="0"/>
          <a:chExt cx="0" cy="0"/>
        </a:xfrm>
      </p:grpSpPr>
      <p:sp>
        <p:nvSpPr>
          <p:cNvPr id="176" name="Google Shape;176;p25"/>
          <p:cNvSpPr txBox="1"/>
          <p:nvPr>
            <p:ph type="title"/>
          </p:nvPr>
        </p:nvSpPr>
        <p:spPr>
          <a:xfrm>
            <a:off x="311700" y="52043"/>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Making Something From Nothing 💥</a:t>
            </a:r>
            <a:endParaRPr sz="3000">
              <a:solidFill>
                <a:srgbClr val="005047"/>
              </a:solidFill>
            </a:endParaRPr>
          </a:p>
        </p:txBody>
      </p:sp>
      <p:sp>
        <p:nvSpPr>
          <p:cNvPr id="177" name="Google Shape;177;p25"/>
          <p:cNvSpPr txBox="1"/>
          <p:nvPr>
            <p:ph idx="4" type="body"/>
          </p:nvPr>
        </p:nvSpPr>
        <p:spPr>
          <a:xfrm>
            <a:off x="311700" y="823525"/>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Clr>
                <a:schemeClr val="dk1"/>
              </a:buClr>
              <a:buSzPts val="1100"/>
              <a:buFont typeface="Arial"/>
              <a:buNone/>
            </a:pPr>
            <a:r>
              <a:rPr lang="en" sz="2200"/>
              <a:t>For questions 4 – 8, identify a quadratic function in standard form, 𝑓(𝑥), with the given zeros.</a:t>
            </a:r>
            <a:endParaRPr/>
          </a:p>
        </p:txBody>
      </p:sp>
      <p:sp>
        <p:nvSpPr>
          <p:cNvPr id="178" name="Google Shape;178;p25"/>
          <p:cNvSpPr txBox="1"/>
          <p:nvPr>
            <p:ph idx="1" type="body"/>
          </p:nvPr>
        </p:nvSpPr>
        <p:spPr>
          <a:xfrm>
            <a:off x="311700" y="1812425"/>
            <a:ext cx="3999900" cy="28053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startAt="4"/>
            </a:pPr>
            <a:r>
              <a:rPr lang="en" sz="2400"/>
              <a:t>8 and 4</a:t>
            </a:r>
            <a:endParaRPr sz="2400"/>
          </a:p>
          <a:p>
            <a:pPr indent="-381000" lvl="0" marL="457200" rtl="0" algn="l">
              <a:spcBef>
                <a:spcPts val="1000"/>
              </a:spcBef>
              <a:spcAft>
                <a:spcPts val="0"/>
              </a:spcAft>
              <a:buSzPts val="2400"/>
              <a:buAutoNum type="arabicPeriod" startAt="4"/>
            </a:pPr>
            <a:r>
              <a:rPr lang="en" sz="2400"/>
              <a:t>– 6 and 3</a:t>
            </a:r>
            <a:endParaRPr sz="2400"/>
          </a:p>
          <a:p>
            <a:pPr indent="-381000" lvl="0" marL="457200" rtl="0" algn="l">
              <a:spcBef>
                <a:spcPts val="1000"/>
              </a:spcBef>
              <a:spcAft>
                <a:spcPts val="0"/>
              </a:spcAft>
              <a:buSzPts val="2400"/>
              <a:buAutoNum type="arabicPeriod" startAt="4"/>
            </a:pPr>
            <a:r>
              <a:rPr lang="en" sz="2400"/>
              <a:t>√3 and – √3</a:t>
            </a:r>
            <a:endParaRPr sz="2400"/>
          </a:p>
          <a:p>
            <a:pPr indent="-381000" lvl="0" marL="457200" rtl="0" algn="l">
              <a:spcBef>
                <a:spcPts val="1000"/>
              </a:spcBef>
              <a:spcAft>
                <a:spcPts val="0"/>
              </a:spcAft>
              <a:buSzPts val="2400"/>
              <a:buAutoNum type="arabicPeriod" startAt="4"/>
            </a:pPr>
            <a:r>
              <a:rPr lang="en" sz="2400"/>
              <a:t>5</a:t>
            </a:r>
            <a:endParaRPr sz="2400"/>
          </a:p>
          <a:p>
            <a:pPr indent="-381000" lvl="0" marL="457200" rtl="0" algn="l">
              <a:spcBef>
                <a:spcPts val="1000"/>
              </a:spcBef>
              <a:spcAft>
                <a:spcPts val="0"/>
              </a:spcAft>
              <a:buSzPts val="2400"/>
              <a:buAutoNum type="arabicPeriod" startAt="4"/>
            </a:pPr>
            <a:r>
              <a:rPr lang="en" sz="2400"/>
              <a:t>– 4</a:t>
            </a:r>
            <a:endParaRPr/>
          </a:p>
        </p:txBody>
      </p:sp>
      <p:sp>
        <p:nvSpPr>
          <p:cNvPr id="179" name="Google Shape;179;p25"/>
          <p:cNvSpPr txBox="1"/>
          <p:nvPr>
            <p:ph idx="2" type="body"/>
          </p:nvPr>
        </p:nvSpPr>
        <p:spPr>
          <a:xfrm>
            <a:off x="4832400" y="1812425"/>
            <a:ext cx="3999900" cy="28053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startAt="9"/>
            </a:pPr>
            <a:r>
              <a:rPr lang="en" sz="2400"/>
              <a:t>On this </a:t>
            </a:r>
            <a:r>
              <a:rPr lang="en" sz="2400" u="sng">
                <a:solidFill>
                  <a:schemeClr val="hlink"/>
                </a:solidFill>
                <a:hlinkClick r:id="rId4"/>
              </a:rPr>
              <a:t>graph</a:t>
            </a:r>
            <a:endParaRPr sz="2400"/>
          </a:p>
          <a:p>
            <a:pPr indent="-381000" lvl="0" marL="457200" rtl="0" algn="l">
              <a:spcBef>
                <a:spcPts val="1000"/>
              </a:spcBef>
              <a:spcAft>
                <a:spcPts val="0"/>
              </a:spcAft>
              <a:buSzPts val="2400"/>
              <a:buAutoNum type="arabicPeriod" startAt="9"/>
            </a:pPr>
            <a:r>
              <a:rPr lang="en" sz="2400"/>
              <a:t>On this </a:t>
            </a:r>
            <a:r>
              <a:rPr lang="en" sz="2400" u="sng">
                <a:solidFill>
                  <a:schemeClr val="hlink"/>
                </a:solidFill>
                <a:hlinkClick r:id="rId5"/>
              </a:rPr>
              <a:t>graph</a:t>
            </a:r>
            <a:endParaRPr sz="2400"/>
          </a:p>
          <a:p>
            <a:pPr indent="-381000" lvl="0" marL="457200" rtl="0" algn="l">
              <a:spcBef>
                <a:spcPts val="1000"/>
              </a:spcBef>
              <a:spcAft>
                <a:spcPts val="0"/>
              </a:spcAft>
              <a:buSzPts val="2400"/>
              <a:buAutoNum type="arabicPeriod" startAt="9"/>
            </a:pPr>
            <a:r>
              <a:rPr lang="en" sz="2400"/>
              <a:t>On this </a:t>
            </a:r>
            <a:r>
              <a:rPr lang="en" sz="2400" u="sng">
                <a:solidFill>
                  <a:schemeClr val="hlink"/>
                </a:solidFill>
                <a:hlinkClick r:id="rId6"/>
              </a:rPr>
              <a:t>graph</a:t>
            </a:r>
            <a:endParaRPr sz="2400"/>
          </a:p>
        </p:txBody>
      </p:sp>
      <p:sp>
        <p:nvSpPr>
          <p:cNvPr id="180" name="Google Shape;180;p25"/>
          <p:cNvSpPr txBox="1"/>
          <p:nvPr>
            <p:ph idx="12" type="sldNum"/>
          </p:nvPr>
        </p:nvSpPr>
        <p:spPr>
          <a:xfrm>
            <a:off x="8283608" y="4736059"/>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1" name="Google Shape;181;p25"/>
          <p:cNvSpPr txBox="1"/>
          <p:nvPr>
            <p:ph idx="3" type="sldNum"/>
          </p:nvPr>
        </p:nvSpPr>
        <p:spPr>
          <a:xfrm>
            <a:off x="311700" y="473606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8.11.2 Finding a Quadratic Function from Its Zeros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5" name="Shape 185"/>
        <p:cNvGrpSpPr/>
        <p:nvPr/>
      </p:nvGrpSpPr>
      <p:grpSpPr>
        <a:xfrm>
          <a:off x="0" y="0"/>
          <a:ext cx="0" cy="0"/>
          <a:chOff x="0" y="0"/>
          <a:chExt cx="0" cy="0"/>
        </a:xfrm>
      </p:grpSpPr>
      <p:sp>
        <p:nvSpPr>
          <p:cNvPr descr="Icon indicating the slide contains a check for understanding question for students " id="186" name="Google Shape;186;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87" name="Google Shape;187;p26"/>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Identify a quadratic function, </a:t>
            </a:r>
            <a:r>
              <a:rPr i="1" lang="en">
                <a:latin typeface="Times New Roman"/>
                <a:ea typeface="Times New Roman"/>
                <a:cs typeface="Times New Roman"/>
                <a:sym typeface="Times New Roman"/>
              </a:rPr>
              <a:t>g</a:t>
            </a:r>
            <a:r>
              <a:rPr lang="en"/>
              <a:t>(</a:t>
            </a:r>
            <a:r>
              <a:rPr i="1" lang="en">
                <a:latin typeface="Times New Roman"/>
                <a:ea typeface="Times New Roman"/>
                <a:cs typeface="Times New Roman"/>
                <a:sym typeface="Times New Roman"/>
              </a:rPr>
              <a:t>x</a:t>
            </a:r>
            <a:r>
              <a:rPr lang="en"/>
              <a:t>), in standard form, that has the zeros 5 and –7.</a:t>
            </a:r>
            <a:endParaRPr/>
          </a:p>
          <a:p>
            <a:pPr indent="-381000" lvl="0" marL="914400" rtl="0" algn="l">
              <a:lnSpc>
                <a:spcPct val="100000"/>
              </a:lnSpc>
              <a:spcBef>
                <a:spcPts val="1200"/>
              </a:spcBef>
              <a:spcAft>
                <a:spcPts val="0"/>
              </a:spcAft>
              <a:buSzPts val="2400"/>
              <a:buFont typeface="Calibri"/>
              <a:buAutoNum type="alphaLcPeriod"/>
            </a:pPr>
            <a:r>
              <a:rPr i="1" lang="en">
                <a:latin typeface="Times New Roman"/>
                <a:ea typeface="Times New Roman"/>
                <a:cs typeface="Times New Roman"/>
                <a:sym typeface="Times New Roman"/>
              </a:rPr>
              <a:t>g</a:t>
            </a:r>
            <a:r>
              <a:rPr lang="en"/>
              <a:t>(</a:t>
            </a:r>
            <a:r>
              <a:rPr i="1" lang="en">
                <a:latin typeface="Times New Roman"/>
                <a:ea typeface="Times New Roman"/>
                <a:cs typeface="Times New Roman"/>
                <a:sym typeface="Times New Roman"/>
              </a:rPr>
              <a:t>x</a:t>
            </a:r>
            <a:r>
              <a:rPr lang="en"/>
              <a:t>)</a:t>
            </a:r>
            <a:r>
              <a:rPr lang="en"/>
              <a:t> = </a:t>
            </a:r>
            <a:r>
              <a:rPr i="1" lang="en">
                <a:latin typeface="Times New Roman"/>
                <a:ea typeface="Times New Roman"/>
                <a:cs typeface="Times New Roman"/>
                <a:sym typeface="Times New Roman"/>
              </a:rPr>
              <a:t>x</a:t>
            </a:r>
            <a:r>
              <a:rPr baseline="30000" lang="en"/>
              <a:t>2</a:t>
            </a:r>
            <a:r>
              <a:rPr lang="en"/>
              <a:t> + 2</a:t>
            </a:r>
            <a:r>
              <a:rPr i="1" lang="en">
                <a:latin typeface="Times New Roman"/>
                <a:ea typeface="Times New Roman"/>
                <a:cs typeface="Times New Roman"/>
                <a:sym typeface="Times New Roman"/>
              </a:rPr>
              <a:t>x</a:t>
            </a:r>
            <a:r>
              <a:rPr lang="en"/>
              <a:t> – 35</a:t>
            </a:r>
            <a:endParaRPr/>
          </a:p>
          <a:p>
            <a:pPr indent="-381000" lvl="0" marL="914400" rtl="0" algn="l">
              <a:lnSpc>
                <a:spcPct val="100000"/>
              </a:lnSpc>
              <a:spcBef>
                <a:spcPts val="1000"/>
              </a:spcBef>
              <a:spcAft>
                <a:spcPts val="0"/>
              </a:spcAft>
              <a:buSzPts val="2400"/>
              <a:buFont typeface="Calibri"/>
              <a:buAutoNum type="alphaLcPeriod"/>
            </a:pPr>
            <a:r>
              <a:rPr i="1" lang="en">
                <a:latin typeface="Times New Roman"/>
                <a:ea typeface="Times New Roman"/>
                <a:cs typeface="Times New Roman"/>
                <a:sym typeface="Times New Roman"/>
              </a:rPr>
              <a:t>g</a:t>
            </a:r>
            <a:r>
              <a:rPr lang="en"/>
              <a:t>(</a:t>
            </a:r>
            <a:r>
              <a:rPr i="1" lang="en">
                <a:latin typeface="Times New Roman"/>
                <a:ea typeface="Times New Roman"/>
                <a:cs typeface="Times New Roman"/>
                <a:sym typeface="Times New Roman"/>
              </a:rPr>
              <a:t>x</a:t>
            </a:r>
            <a:r>
              <a:rPr lang="en"/>
              <a:t>)</a:t>
            </a:r>
            <a:r>
              <a:rPr lang="en"/>
              <a:t> = </a:t>
            </a:r>
            <a:r>
              <a:rPr i="1" lang="en">
                <a:latin typeface="Times New Roman"/>
                <a:ea typeface="Times New Roman"/>
                <a:cs typeface="Times New Roman"/>
                <a:sym typeface="Times New Roman"/>
              </a:rPr>
              <a:t>x</a:t>
            </a:r>
            <a:r>
              <a:rPr baseline="30000" lang="en"/>
              <a:t>2</a:t>
            </a:r>
            <a:r>
              <a:rPr lang="en"/>
              <a:t> – 2</a:t>
            </a:r>
            <a:r>
              <a:rPr i="1" lang="en">
                <a:latin typeface="Times New Roman"/>
                <a:ea typeface="Times New Roman"/>
                <a:cs typeface="Times New Roman"/>
                <a:sym typeface="Times New Roman"/>
              </a:rPr>
              <a:t>x</a:t>
            </a:r>
            <a:r>
              <a:rPr lang="en"/>
              <a:t> + 35</a:t>
            </a:r>
            <a:endParaRPr/>
          </a:p>
          <a:p>
            <a:pPr indent="-381000" lvl="0" marL="914400" rtl="0" algn="l">
              <a:lnSpc>
                <a:spcPct val="100000"/>
              </a:lnSpc>
              <a:spcBef>
                <a:spcPts val="1000"/>
              </a:spcBef>
              <a:spcAft>
                <a:spcPts val="0"/>
              </a:spcAft>
              <a:buSzPts val="2400"/>
              <a:buFont typeface="Calibri"/>
              <a:buAutoNum type="alphaLcPeriod"/>
            </a:pPr>
            <a:r>
              <a:rPr i="1" lang="en">
                <a:latin typeface="Times New Roman"/>
                <a:ea typeface="Times New Roman"/>
                <a:cs typeface="Times New Roman"/>
                <a:sym typeface="Times New Roman"/>
              </a:rPr>
              <a:t>g</a:t>
            </a:r>
            <a:r>
              <a:rPr lang="en"/>
              <a:t>(</a:t>
            </a:r>
            <a:r>
              <a:rPr i="1" lang="en">
                <a:latin typeface="Times New Roman"/>
                <a:ea typeface="Times New Roman"/>
                <a:cs typeface="Times New Roman"/>
                <a:sym typeface="Times New Roman"/>
              </a:rPr>
              <a:t>x</a:t>
            </a:r>
            <a:r>
              <a:rPr lang="en"/>
              <a:t>)</a:t>
            </a:r>
            <a:r>
              <a:rPr lang="en"/>
              <a:t> = </a:t>
            </a:r>
            <a:r>
              <a:rPr i="1" lang="en">
                <a:latin typeface="Times New Roman"/>
                <a:ea typeface="Times New Roman"/>
                <a:cs typeface="Times New Roman"/>
                <a:sym typeface="Times New Roman"/>
              </a:rPr>
              <a:t>x</a:t>
            </a:r>
            <a:r>
              <a:rPr baseline="30000" lang="en"/>
              <a:t>2</a:t>
            </a:r>
            <a:r>
              <a:rPr lang="en"/>
              <a:t> + 12</a:t>
            </a:r>
            <a:r>
              <a:rPr i="1" lang="en">
                <a:latin typeface="Times New Roman"/>
                <a:ea typeface="Times New Roman"/>
                <a:cs typeface="Times New Roman"/>
                <a:sym typeface="Times New Roman"/>
              </a:rPr>
              <a:t>x</a:t>
            </a:r>
            <a:r>
              <a:rPr lang="en"/>
              <a:t> + 35</a:t>
            </a:r>
            <a:endParaRPr/>
          </a:p>
          <a:p>
            <a:pPr indent="-381000" lvl="0" marL="914400" rtl="0" algn="l">
              <a:lnSpc>
                <a:spcPct val="100000"/>
              </a:lnSpc>
              <a:spcBef>
                <a:spcPts val="1000"/>
              </a:spcBef>
              <a:spcAft>
                <a:spcPts val="0"/>
              </a:spcAft>
              <a:buSzPts val="2400"/>
              <a:buFont typeface="Calibri"/>
              <a:buAutoNum type="alphaLcPeriod"/>
            </a:pPr>
            <a:r>
              <a:rPr i="1" lang="en">
                <a:latin typeface="Times New Roman"/>
                <a:ea typeface="Times New Roman"/>
                <a:cs typeface="Times New Roman"/>
                <a:sym typeface="Times New Roman"/>
              </a:rPr>
              <a:t>g</a:t>
            </a:r>
            <a:r>
              <a:rPr lang="en"/>
              <a:t>(</a:t>
            </a:r>
            <a:r>
              <a:rPr i="1" lang="en">
                <a:latin typeface="Times New Roman"/>
                <a:ea typeface="Times New Roman"/>
                <a:cs typeface="Times New Roman"/>
                <a:sym typeface="Times New Roman"/>
              </a:rPr>
              <a:t>x</a:t>
            </a:r>
            <a:r>
              <a:rPr lang="en"/>
              <a:t>)</a:t>
            </a:r>
            <a:r>
              <a:rPr lang="en"/>
              <a:t> = </a:t>
            </a:r>
            <a:r>
              <a:rPr i="1" lang="en">
                <a:latin typeface="Times New Roman"/>
                <a:ea typeface="Times New Roman"/>
                <a:cs typeface="Times New Roman"/>
                <a:sym typeface="Times New Roman"/>
              </a:rPr>
              <a:t>x</a:t>
            </a:r>
            <a:r>
              <a:rPr baseline="30000" lang="en"/>
              <a:t>2</a:t>
            </a:r>
            <a:r>
              <a:rPr lang="en"/>
              <a:t> – 12</a:t>
            </a:r>
            <a:r>
              <a:rPr i="1" lang="en">
                <a:latin typeface="Times New Roman"/>
                <a:ea typeface="Times New Roman"/>
                <a:cs typeface="Times New Roman"/>
                <a:sym typeface="Times New Roman"/>
              </a:rPr>
              <a:t>x</a:t>
            </a:r>
            <a:r>
              <a:rPr lang="en"/>
              <a:t> + 35</a:t>
            </a:r>
            <a:endParaRPr/>
          </a:p>
        </p:txBody>
      </p:sp>
      <p:sp>
        <p:nvSpPr>
          <p:cNvPr id="188" name="Google Shape;188;p26"/>
          <p:cNvSpPr txBox="1"/>
          <p:nvPr>
            <p:ph idx="12" type="sldNum"/>
          </p:nvPr>
        </p:nvSpPr>
        <p:spPr>
          <a:xfrm>
            <a:off x="8283608" y="472389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9" name="Google Shape;189;p26"/>
          <p:cNvSpPr txBox="1"/>
          <p:nvPr>
            <p:ph idx="2" type="sldNum"/>
          </p:nvPr>
        </p:nvSpPr>
        <p:spPr>
          <a:xfrm>
            <a:off x="311700" y="472390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8.11.2 Finding a Quadratic Function from Its Zeros</a:t>
            </a:r>
            <a:endParaRPr/>
          </a:p>
        </p:txBody>
      </p:sp>
      <p:sp>
        <p:nvSpPr>
          <p:cNvPr descr="An arrow icon reads &quot;Let's review!&quot; and links to a slide that reviews the content that was assessed in the self check question. " id="190" name="Google Shape;190;p26"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94" name="Shape 194"/>
        <p:cNvGrpSpPr/>
        <p:nvPr/>
      </p:nvGrpSpPr>
      <p:grpSpPr>
        <a:xfrm>
          <a:off x="0" y="0"/>
          <a:ext cx="0" cy="0"/>
          <a:chOff x="0" y="0"/>
          <a:chExt cx="0" cy="0"/>
        </a:xfrm>
      </p:grpSpPr>
      <p:pic>
        <p:nvPicPr>
          <p:cNvPr descr="Icon indicating the slide contains a additional resources for students who struggled with the check for understanding (self check) question" id="195" name="Google Shape;195;p2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196" name="Google Shape;196;p27"/>
          <p:cNvSpPr txBox="1"/>
          <p:nvPr>
            <p:ph type="title"/>
          </p:nvPr>
        </p:nvSpPr>
        <p:spPr>
          <a:xfrm>
            <a:off x="311700" y="52043"/>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197" name="Google Shape;197;p27"/>
          <p:cNvSpPr txBox="1"/>
          <p:nvPr>
            <p:ph idx="1" type="body"/>
          </p:nvPr>
        </p:nvSpPr>
        <p:spPr>
          <a:xfrm>
            <a:off x="311700" y="960125"/>
            <a:ext cx="4249200" cy="7932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1200"/>
              </a:spcAft>
              <a:buNone/>
            </a:pPr>
            <a:r>
              <a:rPr b="1" lang="en" sz="1800"/>
              <a:t>Example 1 - </a:t>
            </a:r>
            <a:r>
              <a:rPr lang="en" sz="1800"/>
              <a:t>Write a function, 𝑧(𝑥), that corresponds to the graph shown.</a:t>
            </a:r>
            <a:endParaRPr sz="1800"/>
          </a:p>
        </p:txBody>
      </p:sp>
      <p:pic>
        <p:nvPicPr>
          <p:cNvPr descr="A parabola that opens up with x-intercepts of negative 4 and negative 1." id="198" name="Google Shape;198;p27"/>
          <p:cNvPicPr preferRelativeResize="0"/>
          <p:nvPr/>
        </p:nvPicPr>
        <p:blipFill>
          <a:blip r:embed="rId4">
            <a:alphaModFix/>
          </a:blip>
          <a:stretch>
            <a:fillRect/>
          </a:stretch>
        </p:blipFill>
        <p:spPr>
          <a:xfrm>
            <a:off x="974767" y="1712569"/>
            <a:ext cx="2923071" cy="2962700"/>
          </a:xfrm>
          <a:prstGeom prst="rect">
            <a:avLst/>
          </a:prstGeom>
          <a:noFill/>
          <a:ln>
            <a:noFill/>
          </a:ln>
        </p:spPr>
      </p:pic>
      <p:sp>
        <p:nvSpPr>
          <p:cNvPr id="199" name="Google Shape;199;p27"/>
          <p:cNvSpPr txBox="1"/>
          <p:nvPr>
            <p:ph idx="2" type="body"/>
          </p:nvPr>
        </p:nvSpPr>
        <p:spPr>
          <a:xfrm>
            <a:off x="4832400" y="960121"/>
            <a:ext cx="3999900" cy="7932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sz="1800"/>
              <a:t>Example 2 -</a:t>
            </a:r>
            <a:r>
              <a:rPr lang="en" sz="1800"/>
              <a:t> Write a function, 𝑑(𝑥), that has one zero at 8.</a:t>
            </a:r>
            <a:endParaRPr sz="1800"/>
          </a:p>
        </p:txBody>
      </p:sp>
      <p:sp>
        <p:nvSpPr>
          <p:cNvPr id="200" name="Google Shape;200;p27"/>
          <p:cNvSpPr txBox="1"/>
          <p:nvPr>
            <p:ph idx="12" type="sldNum"/>
          </p:nvPr>
        </p:nvSpPr>
        <p:spPr>
          <a:xfrm>
            <a:off x="8283608" y="4736059"/>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1" name="Google Shape;201;p27"/>
          <p:cNvSpPr txBox="1"/>
          <p:nvPr>
            <p:ph idx="3" type="sldNum"/>
          </p:nvPr>
        </p:nvSpPr>
        <p:spPr>
          <a:xfrm>
            <a:off x="311700" y="473606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8.11.2 Finding a Quadratic Function from Its Zeros - Additional Resources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07" name="Google Shape;207;p28"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08" name="Google Shape;208;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12" name="Shape 212"/>
        <p:cNvGrpSpPr/>
        <p:nvPr/>
      </p:nvGrpSpPr>
      <p:grpSpPr>
        <a:xfrm>
          <a:off x="0" y="0"/>
          <a:ext cx="0" cy="0"/>
          <a:chOff x="0" y="0"/>
          <a:chExt cx="0" cy="0"/>
        </a:xfrm>
      </p:grpSpPr>
      <p:pic>
        <p:nvPicPr>
          <p:cNvPr descr="Icon indicating the slide contains a support for students with disabilities" id="213" name="Google Shape;213;p29"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14" name="Google Shape;214;p29"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15" name="Google Shape;215;p29"/>
          <p:cNvSpPr txBox="1"/>
          <p:nvPr>
            <p:ph type="title"/>
          </p:nvPr>
        </p:nvSpPr>
        <p:spPr>
          <a:xfrm>
            <a:off x="165785"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600"/>
              <a:t>Finding THE One 💓</a:t>
            </a:r>
            <a:endParaRPr sz="2600">
              <a:solidFill>
                <a:srgbClr val="005047"/>
              </a:solidFill>
            </a:endParaRPr>
          </a:p>
        </p:txBody>
      </p:sp>
      <p:sp>
        <p:nvSpPr>
          <p:cNvPr id="216" name="Google Shape;216;p29"/>
          <p:cNvSpPr txBox="1"/>
          <p:nvPr>
            <p:ph idx="1" type="body"/>
          </p:nvPr>
        </p:nvSpPr>
        <p:spPr>
          <a:xfrm>
            <a:off x="165785" y="960125"/>
            <a:ext cx="3799500" cy="3845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a:t>
            </a:r>
            <a:r>
              <a:rPr i="1" lang="en"/>
              <a:t> </a:t>
            </a:r>
            <a:endParaRPr i="1"/>
          </a:p>
        </p:txBody>
      </p:sp>
      <p:sp>
        <p:nvSpPr>
          <p:cNvPr descr="A callout box providing steps in a math language routine to support English Language Learners." id="217" name="Google Shape;217;p29" title="ELL callout box"/>
          <p:cNvSpPr/>
          <p:nvPr/>
        </p:nvSpPr>
        <p:spPr>
          <a:xfrm>
            <a:off x="4111050" y="512996"/>
            <a:ext cx="4900200" cy="2667600"/>
          </a:xfrm>
          <a:prstGeom prst="wedgeRoundRectCallout">
            <a:avLst>
              <a:gd fmla="val -56948" name="adj1"/>
              <a:gd fmla="val -19049" name="adj2"/>
              <a:gd fmla="val 0" name="adj3"/>
            </a:avLst>
          </a:prstGeom>
          <a:solidFill>
            <a:srgbClr val="FDBD3E"/>
          </a:solidFill>
          <a:ln>
            <a:noFill/>
          </a:ln>
        </p:spPr>
        <p:txBody>
          <a:bodyPr anchorCtr="0" anchor="ctr" bIns="91425" lIns="91425" spcFirstLastPara="1" rIns="91425" wrap="square" tIns="91425">
            <a:noAutofit/>
          </a:bodyPr>
          <a:lstStyle/>
          <a:p>
            <a:pPr indent="-203200" lvl="0" marL="228600" rtl="0" algn="l">
              <a:spcBef>
                <a:spcPts val="0"/>
              </a:spcBef>
              <a:spcAft>
                <a:spcPts val="0"/>
              </a:spcAft>
              <a:buClr>
                <a:schemeClr val="dk1"/>
              </a:buClr>
              <a:buSzPts val="1400"/>
              <a:buFont typeface="Noto Sans"/>
              <a:buAutoNum type="arabicPeriod"/>
            </a:pPr>
            <a:r>
              <a:rPr lang="en">
                <a:solidFill>
                  <a:schemeClr val="dk1"/>
                </a:solidFill>
                <a:latin typeface="Noto Sans"/>
                <a:ea typeface="Noto Sans"/>
                <a:cs typeface="Noto Sans"/>
                <a:sym typeface="Noto Sans"/>
              </a:rPr>
              <a:t>Compare the functions using the equations, </a:t>
            </a:r>
            <a:r>
              <a:rPr lang="en" u="sng">
                <a:solidFill>
                  <a:schemeClr val="hlink"/>
                </a:solidFill>
                <a:latin typeface="Noto Sans"/>
                <a:ea typeface="Noto Sans"/>
                <a:cs typeface="Noto Sans"/>
                <a:sym typeface="Noto Sans"/>
                <a:hlinkClick r:id="rId6"/>
              </a:rPr>
              <a:t>tables</a:t>
            </a:r>
            <a:r>
              <a:rPr lang="en">
                <a:solidFill>
                  <a:schemeClr val="dk1"/>
                </a:solidFill>
                <a:latin typeface="Noto Sans"/>
                <a:ea typeface="Noto Sans"/>
                <a:cs typeface="Noto Sans"/>
                <a:sym typeface="Noto Sans"/>
              </a:rPr>
              <a:t>, and </a:t>
            </a:r>
            <a:r>
              <a:rPr lang="en" u="sng">
                <a:solidFill>
                  <a:schemeClr val="hlink"/>
                </a:solidFill>
                <a:latin typeface="Noto Sans"/>
                <a:ea typeface="Noto Sans"/>
                <a:cs typeface="Noto Sans"/>
                <a:sym typeface="Noto Sans"/>
                <a:hlinkClick r:id="rId7"/>
              </a:rPr>
              <a:t>graphs</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146050" lvl="1" marL="457200" rtl="0" algn="l">
              <a:spcBef>
                <a:spcPts val="500"/>
              </a:spcBef>
              <a:spcAft>
                <a:spcPts val="0"/>
              </a:spcAft>
              <a:buClr>
                <a:schemeClr val="dk1"/>
              </a:buClr>
              <a:buSzPts val="1400"/>
              <a:buFont typeface="Noto Sans"/>
              <a:buChar char="➞"/>
            </a:pPr>
            <a:r>
              <a:rPr b="1" i="1" lang="en">
                <a:solidFill>
                  <a:schemeClr val="dk1"/>
                </a:solidFill>
                <a:latin typeface="Times New Roman"/>
                <a:ea typeface="Times New Roman"/>
                <a:cs typeface="Times New Roman"/>
                <a:sym typeface="Times New Roman"/>
              </a:rPr>
              <a:t>m</a:t>
            </a:r>
            <a:r>
              <a:rPr b="1" lang="en">
                <a:solidFill>
                  <a:schemeClr val="dk1"/>
                </a:solidFill>
                <a:latin typeface="Noto Sans"/>
                <a:ea typeface="Noto Sans"/>
                <a:cs typeface="Noto Sans"/>
                <a:sym typeface="Noto Sans"/>
              </a:rPr>
              <a:t>(</a:t>
            </a:r>
            <a:r>
              <a:rPr b="1" i="1" lang="en">
                <a:solidFill>
                  <a:schemeClr val="dk1"/>
                </a:solidFill>
                <a:latin typeface="Times New Roman"/>
                <a:ea typeface="Times New Roman"/>
                <a:cs typeface="Times New Roman"/>
                <a:sym typeface="Times New Roman"/>
              </a:rPr>
              <a:t>x</a:t>
            </a:r>
            <a:r>
              <a:rPr b="1" lang="en">
                <a:solidFill>
                  <a:schemeClr val="dk1"/>
                </a:solidFill>
                <a:latin typeface="Noto Sans"/>
                <a:ea typeface="Noto Sans"/>
                <a:cs typeface="Noto Sans"/>
                <a:sym typeface="Noto Sans"/>
              </a:rPr>
              <a:t>) = </a:t>
            </a:r>
            <a:r>
              <a:rPr b="1" i="1" lang="en">
                <a:solidFill>
                  <a:schemeClr val="dk1"/>
                </a:solidFill>
                <a:latin typeface="Times New Roman"/>
                <a:ea typeface="Times New Roman"/>
                <a:cs typeface="Times New Roman"/>
                <a:sym typeface="Times New Roman"/>
              </a:rPr>
              <a:t>x</a:t>
            </a:r>
            <a:r>
              <a:rPr b="1" baseline="30000" lang="en">
                <a:solidFill>
                  <a:schemeClr val="dk1"/>
                </a:solidFill>
                <a:latin typeface="Noto Sans"/>
                <a:ea typeface="Noto Sans"/>
                <a:cs typeface="Noto Sans"/>
                <a:sym typeface="Noto Sans"/>
              </a:rPr>
              <a:t>2</a:t>
            </a:r>
            <a:r>
              <a:rPr b="1" lang="en">
                <a:solidFill>
                  <a:schemeClr val="dk1"/>
                </a:solidFill>
                <a:latin typeface="Noto Sans"/>
                <a:ea typeface="Noto Sans"/>
                <a:cs typeface="Noto Sans"/>
                <a:sym typeface="Noto Sans"/>
              </a:rPr>
              <a:t> – 3</a:t>
            </a:r>
            <a:r>
              <a:rPr b="1" i="1" lang="en">
                <a:solidFill>
                  <a:schemeClr val="dk1"/>
                </a:solidFill>
                <a:latin typeface="Times New Roman"/>
                <a:ea typeface="Times New Roman"/>
                <a:cs typeface="Times New Roman"/>
                <a:sym typeface="Times New Roman"/>
              </a:rPr>
              <a:t>x</a:t>
            </a:r>
            <a:r>
              <a:rPr b="1" lang="en">
                <a:solidFill>
                  <a:schemeClr val="dk1"/>
                </a:solidFill>
                <a:latin typeface="Noto Sans"/>
                <a:ea typeface="Noto Sans"/>
                <a:cs typeface="Noto Sans"/>
                <a:sym typeface="Noto Sans"/>
              </a:rPr>
              <a:t> – 40</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146050" lvl="1" marL="457200" rtl="0" algn="l">
              <a:spcBef>
                <a:spcPts val="500"/>
              </a:spcBef>
              <a:spcAft>
                <a:spcPts val="0"/>
              </a:spcAft>
              <a:buClr>
                <a:schemeClr val="dk1"/>
              </a:buClr>
              <a:buSzPts val="1400"/>
              <a:buFont typeface="Noto Sans"/>
              <a:buChar char="➞"/>
            </a:pPr>
            <a:r>
              <a:rPr b="1" i="1" lang="en">
                <a:solidFill>
                  <a:schemeClr val="dk1"/>
                </a:solidFill>
                <a:latin typeface="Times New Roman"/>
                <a:ea typeface="Times New Roman"/>
                <a:cs typeface="Times New Roman"/>
                <a:sym typeface="Times New Roman"/>
              </a:rPr>
              <a:t>n</a:t>
            </a:r>
            <a:r>
              <a:rPr b="1" lang="en">
                <a:solidFill>
                  <a:schemeClr val="dk1"/>
                </a:solidFill>
                <a:latin typeface="Noto Sans"/>
                <a:ea typeface="Noto Sans"/>
                <a:cs typeface="Noto Sans"/>
                <a:sym typeface="Noto Sans"/>
              </a:rPr>
              <a:t>(</a:t>
            </a:r>
            <a:r>
              <a:rPr b="1" i="1" lang="en">
                <a:solidFill>
                  <a:schemeClr val="dk1"/>
                </a:solidFill>
                <a:latin typeface="Times New Roman"/>
                <a:ea typeface="Times New Roman"/>
                <a:cs typeface="Times New Roman"/>
                <a:sym typeface="Times New Roman"/>
              </a:rPr>
              <a:t>x</a:t>
            </a:r>
            <a:r>
              <a:rPr b="1" lang="en">
                <a:solidFill>
                  <a:schemeClr val="dk1"/>
                </a:solidFill>
                <a:latin typeface="Noto Sans"/>
                <a:ea typeface="Noto Sans"/>
                <a:cs typeface="Noto Sans"/>
                <a:sym typeface="Noto Sans"/>
              </a:rPr>
              <a:t>) = 2</a:t>
            </a:r>
            <a:r>
              <a:rPr b="1" i="1" lang="en">
                <a:solidFill>
                  <a:schemeClr val="dk1"/>
                </a:solidFill>
                <a:latin typeface="Times New Roman"/>
                <a:ea typeface="Times New Roman"/>
                <a:cs typeface="Times New Roman"/>
                <a:sym typeface="Times New Roman"/>
              </a:rPr>
              <a:t>x</a:t>
            </a:r>
            <a:r>
              <a:rPr b="1" baseline="30000" lang="en">
                <a:solidFill>
                  <a:schemeClr val="dk1"/>
                </a:solidFill>
                <a:latin typeface="Noto Sans"/>
                <a:ea typeface="Noto Sans"/>
                <a:cs typeface="Noto Sans"/>
                <a:sym typeface="Noto Sans"/>
              </a:rPr>
              <a:t>2</a:t>
            </a:r>
            <a:r>
              <a:rPr b="1" lang="en">
                <a:solidFill>
                  <a:schemeClr val="dk1"/>
                </a:solidFill>
                <a:latin typeface="Noto Sans"/>
                <a:ea typeface="Noto Sans"/>
                <a:cs typeface="Noto Sans"/>
                <a:sym typeface="Noto Sans"/>
              </a:rPr>
              <a:t> – 6</a:t>
            </a:r>
            <a:r>
              <a:rPr b="1" i="1" lang="en">
                <a:solidFill>
                  <a:schemeClr val="dk1"/>
                </a:solidFill>
                <a:latin typeface="Times New Roman"/>
                <a:ea typeface="Times New Roman"/>
                <a:cs typeface="Times New Roman"/>
                <a:sym typeface="Times New Roman"/>
              </a:rPr>
              <a:t>x</a:t>
            </a:r>
            <a:r>
              <a:rPr b="1" lang="en">
                <a:solidFill>
                  <a:schemeClr val="dk1"/>
                </a:solidFill>
                <a:latin typeface="Noto Sans"/>
                <a:ea typeface="Noto Sans"/>
                <a:cs typeface="Noto Sans"/>
                <a:sym typeface="Noto Sans"/>
              </a:rPr>
              <a:t> – 80</a:t>
            </a:r>
            <a:endParaRPr b="1">
              <a:solidFill>
                <a:schemeClr val="dk1"/>
              </a:solidFill>
              <a:latin typeface="Noto Sans"/>
              <a:ea typeface="Noto Sans"/>
              <a:cs typeface="Noto Sans"/>
              <a:sym typeface="Noto Sans"/>
            </a:endParaRPr>
          </a:p>
          <a:p>
            <a:pPr indent="-203200" lvl="0" marL="228600" rtl="0" algn="l">
              <a:spcBef>
                <a:spcPts val="500"/>
              </a:spcBef>
              <a:spcAft>
                <a:spcPts val="0"/>
              </a:spcAft>
              <a:buClr>
                <a:schemeClr val="dk1"/>
              </a:buClr>
              <a:buSzPts val="1400"/>
              <a:buFont typeface="Noto Sans"/>
              <a:buAutoNum type="arabicPeriod"/>
            </a:pPr>
            <a:r>
              <a:rPr lang="en">
                <a:solidFill>
                  <a:schemeClr val="dk1"/>
                </a:solidFill>
                <a:latin typeface="Noto Sans"/>
                <a:ea typeface="Noto Sans"/>
                <a:cs typeface="Noto Sans"/>
                <a:sym typeface="Noto Sans"/>
              </a:rPr>
              <a:t>Use the sentence stems:</a:t>
            </a:r>
            <a:endParaRPr>
              <a:solidFill>
                <a:schemeClr val="dk1"/>
              </a:solidFill>
              <a:latin typeface="Noto Sans"/>
              <a:ea typeface="Noto Sans"/>
              <a:cs typeface="Noto Sans"/>
              <a:sym typeface="Noto Sans"/>
            </a:endParaRPr>
          </a:p>
          <a:p>
            <a:pPr indent="-146050" lvl="1" marL="457200" rtl="0" algn="l">
              <a:spcBef>
                <a:spcPts val="500"/>
              </a:spcBef>
              <a:spcAft>
                <a:spcPts val="0"/>
              </a:spcAft>
              <a:buClr>
                <a:schemeClr val="dk1"/>
              </a:buClr>
              <a:buSzPts val="1400"/>
              <a:buFont typeface="Noto Sans"/>
              <a:buChar char="➞"/>
            </a:pPr>
            <a:r>
              <a:rPr i="1" lang="en">
                <a:solidFill>
                  <a:schemeClr val="dk1"/>
                </a:solidFill>
                <a:latin typeface="Noto Sans"/>
                <a:ea typeface="Noto Sans"/>
                <a:cs typeface="Noto Sans"/>
                <a:sym typeface="Noto Sans"/>
              </a:rPr>
              <a:t>“One thing that is the same is …”</a:t>
            </a:r>
            <a:endParaRPr i="1">
              <a:solidFill>
                <a:schemeClr val="dk1"/>
              </a:solidFill>
              <a:latin typeface="Noto Sans"/>
              <a:ea typeface="Noto Sans"/>
              <a:cs typeface="Noto Sans"/>
              <a:sym typeface="Noto Sans"/>
            </a:endParaRPr>
          </a:p>
          <a:p>
            <a:pPr indent="-146050" lvl="1" marL="457200" rtl="0" algn="l">
              <a:spcBef>
                <a:spcPts val="500"/>
              </a:spcBef>
              <a:spcAft>
                <a:spcPts val="0"/>
              </a:spcAft>
              <a:buClr>
                <a:schemeClr val="dk1"/>
              </a:buClr>
              <a:buSzPts val="1400"/>
              <a:buFont typeface="Noto Sans"/>
              <a:buChar char="➞"/>
            </a:pPr>
            <a:r>
              <a:rPr i="1" lang="en">
                <a:solidFill>
                  <a:schemeClr val="dk1"/>
                </a:solidFill>
                <a:latin typeface="Noto Sans"/>
                <a:ea typeface="Noto Sans"/>
                <a:cs typeface="Noto Sans"/>
                <a:sym typeface="Noto Sans"/>
              </a:rPr>
              <a:t>“One thing that is different is …”</a:t>
            </a:r>
            <a:endParaRPr i="1">
              <a:solidFill>
                <a:schemeClr val="dk1"/>
              </a:solidFill>
              <a:latin typeface="Noto Sans"/>
              <a:ea typeface="Noto Sans"/>
              <a:cs typeface="Noto Sans"/>
              <a:sym typeface="Noto Sans"/>
            </a:endParaRPr>
          </a:p>
          <a:p>
            <a:pPr indent="-203200" lvl="0" marL="228600" rtl="0" algn="l">
              <a:spcBef>
                <a:spcPts val="500"/>
              </a:spcBef>
              <a:spcAft>
                <a:spcPts val="0"/>
              </a:spcAft>
              <a:buClr>
                <a:schemeClr val="dk1"/>
              </a:buClr>
              <a:buSzPts val="1400"/>
              <a:buFont typeface="Noto Sans"/>
              <a:buAutoNum type="arabicPeriod"/>
            </a:pPr>
            <a:r>
              <a:rPr lang="en">
                <a:solidFill>
                  <a:schemeClr val="dk1"/>
                </a:solidFill>
                <a:latin typeface="Noto Sans"/>
                <a:ea typeface="Noto Sans"/>
                <a:cs typeface="Noto Sans"/>
                <a:sym typeface="Noto Sans"/>
              </a:rPr>
              <a:t>Explain why the quadratics are related.</a:t>
            </a:r>
            <a:endParaRPr>
              <a:solidFill>
                <a:schemeClr val="dk1"/>
              </a:solidFill>
              <a:latin typeface="Noto Sans"/>
              <a:ea typeface="Noto Sans"/>
              <a:cs typeface="Noto Sans"/>
              <a:sym typeface="Noto Sans"/>
            </a:endParaRPr>
          </a:p>
          <a:p>
            <a:pPr indent="-146050" lvl="1" marL="457200" rtl="0" algn="l">
              <a:spcBef>
                <a:spcPts val="500"/>
              </a:spcBef>
              <a:spcAft>
                <a:spcPts val="0"/>
              </a:spcAft>
              <a:buClr>
                <a:schemeClr val="dk1"/>
              </a:buClr>
              <a:buSzPts val="1400"/>
              <a:buFont typeface="Noto Sans"/>
              <a:buChar char="➞"/>
            </a:pPr>
            <a:r>
              <a:rPr i="1" lang="en">
                <a:solidFill>
                  <a:schemeClr val="dk1"/>
                </a:solidFill>
                <a:latin typeface="Noto Sans"/>
                <a:ea typeface="Noto Sans"/>
                <a:cs typeface="Noto Sans"/>
                <a:sym typeface="Noto Sans"/>
              </a:rPr>
              <a:t>“Calling the equations </a:t>
            </a:r>
            <a:r>
              <a:rPr i="1" lang="en" u="sng">
                <a:solidFill>
                  <a:schemeClr val="dk1"/>
                </a:solidFill>
                <a:latin typeface="Noto Sans"/>
                <a:ea typeface="Noto Sans"/>
                <a:cs typeface="Noto Sans"/>
                <a:sym typeface="Noto Sans"/>
              </a:rPr>
              <a:t>related</a:t>
            </a:r>
            <a:r>
              <a:rPr i="1" lang="en">
                <a:solidFill>
                  <a:schemeClr val="dk1"/>
                </a:solidFill>
                <a:latin typeface="Noto Sans"/>
                <a:ea typeface="Noto Sans"/>
                <a:cs typeface="Noto Sans"/>
                <a:sym typeface="Noto Sans"/>
              </a:rPr>
              <a:t> reminds me of …”</a:t>
            </a:r>
            <a:endParaRPr i="1">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descr="A callout providing support steps for students based on universal designs for learning. " id="218" name="Google Shape;218;p29" title="UDL callout box"/>
          <p:cNvSpPr/>
          <p:nvPr/>
        </p:nvSpPr>
        <p:spPr>
          <a:xfrm>
            <a:off x="4291650" y="3256200"/>
            <a:ext cx="4667100" cy="1707000"/>
          </a:xfrm>
          <a:prstGeom prst="wedgeRoundRectCallout">
            <a:avLst>
              <a:gd fmla="val -55433" name="adj1"/>
              <a:gd fmla="val -20683" name="adj2"/>
              <a:gd fmla="val 0" name="adj3"/>
            </a:avLst>
          </a:prstGeom>
          <a:solidFill>
            <a:srgbClr val="C6CE33"/>
          </a:solidFill>
          <a:ln>
            <a:noFill/>
          </a:ln>
        </p:spPr>
        <p:txBody>
          <a:bodyPr anchorCtr="0" anchor="ctr" bIns="91425" lIns="91425" spcFirstLastPara="1" rIns="91425" wrap="square" tIns="91425">
            <a:noAutofit/>
          </a:bodyPr>
          <a:lstStyle/>
          <a:p>
            <a:pPr indent="-146050" lvl="0" marL="114300" rtl="0" algn="l">
              <a:spcBef>
                <a:spcPts val="0"/>
              </a:spcBef>
              <a:spcAft>
                <a:spcPts val="0"/>
              </a:spcAft>
              <a:buSzPts val="1400"/>
              <a:buFont typeface="Calibri"/>
              <a:buAutoNum type="arabicPeriod"/>
            </a:pPr>
            <a:r>
              <a:rPr lang="en">
                <a:solidFill>
                  <a:schemeClr val="dk1"/>
                </a:solidFill>
                <a:latin typeface="Noto Sans"/>
                <a:ea typeface="Noto Sans"/>
                <a:cs typeface="Noto Sans"/>
                <a:sym typeface="Noto Sans"/>
              </a:rPr>
              <a:t>Create a T-chart or fold a sheet of paper in half vertically. </a:t>
            </a:r>
            <a:endParaRPr>
              <a:latin typeface="Calibri"/>
              <a:ea typeface="Calibri"/>
              <a:cs typeface="Calibri"/>
              <a:sym typeface="Calibri"/>
            </a:endParaRPr>
          </a:p>
          <a:p>
            <a:pPr indent="-146050" lvl="0" marL="114300" rtl="0" algn="l">
              <a:spcBef>
                <a:spcPts val="0"/>
              </a:spcBef>
              <a:spcAft>
                <a:spcPts val="0"/>
              </a:spcAft>
              <a:buSzPts val="1400"/>
              <a:buFont typeface="Calibri"/>
              <a:buAutoNum type="arabicPeriod"/>
            </a:pPr>
            <a:r>
              <a:rPr b="1" lang="en">
                <a:latin typeface="Noto Sans"/>
                <a:ea typeface="Noto Sans"/>
                <a:cs typeface="Noto Sans"/>
                <a:sym typeface="Noto Sans"/>
              </a:rPr>
              <a:t>On the left side</a:t>
            </a:r>
            <a:r>
              <a:rPr lang="en">
                <a:latin typeface="Noto Sans"/>
                <a:ea typeface="Noto Sans"/>
                <a:cs typeface="Noto Sans"/>
                <a:sym typeface="Noto Sans"/>
              </a:rPr>
              <a:t> of the paper, list all the things that are the </a:t>
            </a:r>
            <a:r>
              <a:rPr b="1" lang="en">
                <a:latin typeface="Noto Sans"/>
                <a:ea typeface="Noto Sans"/>
                <a:cs typeface="Noto Sans"/>
                <a:sym typeface="Noto Sans"/>
              </a:rPr>
              <a:t>same</a:t>
            </a:r>
            <a:r>
              <a:rPr lang="en">
                <a:latin typeface="Noto Sans"/>
                <a:ea typeface="Noto Sans"/>
                <a:cs typeface="Noto Sans"/>
                <a:sym typeface="Noto Sans"/>
              </a:rPr>
              <a:t> about the functions using their equations, tables, or graphs.</a:t>
            </a:r>
            <a:endParaRPr>
              <a:latin typeface="Noto Sans"/>
              <a:ea typeface="Noto Sans"/>
              <a:cs typeface="Noto Sans"/>
              <a:sym typeface="Noto Sans"/>
            </a:endParaRPr>
          </a:p>
          <a:p>
            <a:pPr indent="-146050" lvl="0" marL="114300" rtl="0" algn="l">
              <a:spcBef>
                <a:spcPts val="0"/>
              </a:spcBef>
              <a:spcAft>
                <a:spcPts val="0"/>
              </a:spcAft>
              <a:buSzPts val="1400"/>
              <a:buFont typeface="Calibri"/>
              <a:buAutoNum type="arabicPeriod"/>
            </a:pPr>
            <a:r>
              <a:rPr b="1" lang="en">
                <a:latin typeface="Noto Sans"/>
                <a:ea typeface="Noto Sans"/>
                <a:cs typeface="Noto Sans"/>
                <a:sym typeface="Noto Sans"/>
              </a:rPr>
              <a:t>On the right side</a:t>
            </a:r>
            <a:r>
              <a:rPr lang="en">
                <a:latin typeface="Noto Sans"/>
                <a:ea typeface="Noto Sans"/>
                <a:cs typeface="Noto Sans"/>
                <a:sym typeface="Noto Sans"/>
              </a:rPr>
              <a:t>, list all the things that are </a:t>
            </a:r>
            <a:r>
              <a:rPr b="1" lang="en">
                <a:latin typeface="Noto Sans"/>
                <a:ea typeface="Noto Sans"/>
                <a:cs typeface="Noto Sans"/>
                <a:sym typeface="Noto Sans"/>
              </a:rPr>
              <a:t>different</a:t>
            </a:r>
            <a:r>
              <a:rPr lang="en">
                <a:latin typeface="Noto Sans"/>
                <a:ea typeface="Noto Sans"/>
                <a:cs typeface="Noto Sans"/>
                <a:sym typeface="Noto Sans"/>
              </a:rPr>
              <a:t>. </a:t>
            </a:r>
            <a:endParaRPr>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219" name="Google Shape;219;p29"/>
          <p:cNvSpPr txBox="1"/>
          <p:nvPr>
            <p:ph idx="2" type="sldNum"/>
          </p:nvPr>
        </p:nvSpPr>
        <p:spPr>
          <a:xfrm>
            <a:off x="311700" y="474822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8.11</a:t>
            </a:r>
            <a:r>
              <a:rPr lang="en"/>
              <a:t>.3 Finding a Quadratic Function from Its Zeros and a Point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3" name="Shape 223"/>
        <p:cNvGrpSpPr/>
        <p:nvPr/>
      </p:nvGrpSpPr>
      <p:grpSpPr>
        <a:xfrm>
          <a:off x="0" y="0"/>
          <a:ext cx="0" cy="0"/>
          <a:chOff x="0" y="0"/>
          <a:chExt cx="0" cy="0"/>
        </a:xfrm>
      </p:grpSpPr>
      <p:sp>
        <p:nvSpPr>
          <p:cNvPr id="224" name="Google Shape;224;p30"/>
          <p:cNvSpPr txBox="1"/>
          <p:nvPr>
            <p:ph type="title"/>
          </p:nvPr>
        </p:nvSpPr>
        <p:spPr>
          <a:xfrm>
            <a:off x="311700" y="73152"/>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Finding THE One </a:t>
            </a:r>
            <a:r>
              <a:rPr lang="en" sz="2600"/>
              <a:t>💓</a:t>
            </a:r>
            <a:endParaRPr>
              <a:solidFill>
                <a:srgbClr val="005047"/>
              </a:solidFill>
            </a:endParaRPr>
          </a:p>
        </p:txBody>
      </p:sp>
      <p:sp>
        <p:nvSpPr>
          <p:cNvPr id="225" name="Google Shape;225;p30"/>
          <p:cNvSpPr txBox="1"/>
          <p:nvPr>
            <p:ph idx="4" type="body"/>
          </p:nvPr>
        </p:nvSpPr>
        <p:spPr>
          <a:xfrm>
            <a:off x="311700" y="872176"/>
            <a:ext cx="8520600" cy="1152900"/>
          </a:xfrm>
          <a:prstGeom prst="rect">
            <a:avLst/>
          </a:prstGeom>
          <a:solidFill>
            <a:srgbClr val="F5F5F5"/>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When finding an exact function that has particular zeros and passes through a certain point, we use the intercept form of a quadratic function:</a:t>
            </a:r>
            <a:endParaRPr/>
          </a:p>
          <a:p>
            <a:pPr indent="0" lvl="0" marL="0" rtl="0" algn="l">
              <a:spcBef>
                <a:spcPts val="0"/>
              </a:spcBef>
              <a:spcAft>
                <a:spcPts val="0"/>
              </a:spcAft>
              <a:buNone/>
            </a:pPr>
            <a:r>
              <a:rPr b="1" lang="en"/>
              <a:t>𝑓⁡(𝑥) = 𝑎⁢(𝑥 − 𝑝)⁢(𝑥 − 𝑞)</a:t>
            </a:r>
            <a:endParaRPr b="1"/>
          </a:p>
        </p:txBody>
      </p:sp>
      <p:sp>
        <p:nvSpPr>
          <p:cNvPr id="226" name="Google Shape;226;p30"/>
          <p:cNvSpPr txBox="1"/>
          <p:nvPr>
            <p:ph idx="1" type="body"/>
          </p:nvPr>
        </p:nvSpPr>
        <p:spPr>
          <a:xfrm>
            <a:off x="311700" y="2025225"/>
            <a:ext cx="3999900" cy="27801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rmAutofit fontScale="92500"/>
          </a:bodyPr>
          <a:lstStyle/>
          <a:p>
            <a:pPr indent="0" lvl="0" marL="0" rtl="0" algn="l">
              <a:lnSpc>
                <a:spcPct val="100000"/>
              </a:lnSpc>
              <a:spcBef>
                <a:spcPts val="0"/>
              </a:spcBef>
              <a:spcAft>
                <a:spcPts val="0"/>
              </a:spcAft>
              <a:buNone/>
            </a:pPr>
            <a:r>
              <a:rPr b="1" lang="en" sz="1800"/>
              <a:t>Step 1 -</a:t>
            </a:r>
            <a:r>
              <a:rPr lang="en" sz="1800"/>
              <a:t> Find a function, in intercept form, that has the given zeros.</a:t>
            </a:r>
            <a:endParaRPr sz="1800"/>
          </a:p>
          <a:p>
            <a:pPr indent="0" lvl="0" marL="0" rtl="0" algn="l">
              <a:lnSpc>
                <a:spcPct val="100000"/>
              </a:lnSpc>
              <a:spcBef>
                <a:spcPts val="1200"/>
              </a:spcBef>
              <a:spcAft>
                <a:spcPts val="0"/>
              </a:spcAft>
              <a:buNone/>
            </a:pPr>
            <a:r>
              <a:rPr b="1" lang="en" sz="1800"/>
              <a:t>Step 2 -</a:t>
            </a:r>
            <a:r>
              <a:rPr lang="en" sz="1800"/>
              <a:t> Find the value of 𝑎 by substituting the values of a third given point into the intercept form of the function.</a:t>
            </a:r>
            <a:endParaRPr sz="1800"/>
          </a:p>
          <a:p>
            <a:pPr indent="0" lvl="0" marL="0" rtl="0" algn="l">
              <a:lnSpc>
                <a:spcPct val="100000"/>
              </a:lnSpc>
              <a:spcBef>
                <a:spcPts val="1200"/>
              </a:spcBef>
              <a:spcAft>
                <a:spcPts val="0"/>
              </a:spcAft>
              <a:buNone/>
            </a:pPr>
            <a:r>
              <a:rPr b="1" lang="en" sz="1800"/>
              <a:t>Step 3 -</a:t>
            </a:r>
            <a:r>
              <a:rPr lang="en" sz="1800"/>
              <a:t> Substitute the value of 𝑎 into the intercept form of the function and multiply to find the standard form.</a:t>
            </a:r>
            <a:endParaRPr sz="1800"/>
          </a:p>
        </p:txBody>
      </p:sp>
      <p:sp>
        <p:nvSpPr>
          <p:cNvPr id="227" name="Google Shape;227;p30"/>
          <p:cNvSpPr txBox="1"/>
          <p:nvPr>
            <p:ph idx="2" type="body"/>
          </p:nvPr>
        </p:nvSpPr>
        <p:spPr>
          <a:xfrm>
            <a:off x="4502400" y="2025225"/>
            <a:ext cx="4329900" cy="2836500"/>
          </a:xfrm>
          <a:prstGeom prst="rect">
            <a:avLst/>
          </a:prstGeom>
          <a:ln>
            <a:noFill/>
          </a:ln>
        </p:spPr>
        <p:txBody>
          <a:bodyPr anchorCtr="0" anchor="t" bIns="91425" lIns="91425" spcFirstLastPara="1" rIns="91425" wrap="square" tIns="91425">
            <a:noAutofit/>
          </a:bodyPr>
          <a:lstStyle/>
          <a:p>
            <a:pPr indent="-333375" lvl="0" marL="457200" rtl="0" algn="l">
              <a:lnSpc>
                <a:spcPct val="100000"/>
              </a:lnSpc>
              <a:spcBef>
                <a:spcPts val="0"/>
              </a:spcBef>
              <a:spcAft>
                <a:spcPts val="0"/>
              </a:spcAft>
              <a:buSzPts val="1650"/>
              <a:buAutoNum type="arabicPeriod"/>
            </a:pPr>
            <a:r>
              <a:rPr lang="en" sz="1650"/>
              <a:t>Find a function, 𝑚⁡(𝑥), in intercept form, that has the zeros –5 and 8.</a:t>
            </a:r>
            <a:endParaRPr sz="1650"/>
          </a:p>
          <a:p>
            <a:pPr indent="-333375" lvl="0" marL="457200" rtl="0" algn="l">
              <a:lnSpc>
                <a:spcPct val="100000"/>
              </a:lnSpc>
              <a:spcBef>
                <a:spcPts val="1000"/>
              </a:spcBef>
              <a:spcAft>
                <a:spcPts val="0"/>
              </a:spcAft>
              <a:buSzPts val="1650"/>
              <a:buAutoNum type="arabicPeriod"/>
            </a:pPr>
            <a:r>
              <a:rPr lang="en" sz="1650"/>
              <a:t>Use the intercept form of the function above to find the value of </a:t>
            </a:r>
            <a:r>
              <a:rPr lang="en" sz="1650"/>
              <a:t>𝑎</a:t>
            </a:r>
            <a:r>
              <a:rPr lang="en" sz="1650"/>
              <a:t> that passes through (5, −60).</a:t>
            </a:r>
            <a:endParaRPr sz="1650"/>
          </a:p>
          <a:p>
            <a:pPr indent="-333375" lvl="0" marL="457200" rtl="0" algn="l">
              <a:lnSpc>
                <a:spcPct val="100000"/>
              </a:lnSpc>
              <a:spcBef>
                <a:spcPts val="1000"/>
              </a:spcBef>
              <a:spcAft>
                <a:spcPts val="0"/>
              </a:spcAft>
              <a:buSzPts val="1650"/>
              <a:buAutoNum type="arabicPeriod"/>
            </a:pPr>
            <a:r>
              <a:rPr lang="en" sz="1650"/>
              <a:t>Substitute the value of 𝑎 into the intercept form of the function and multiply to find the standard form.</a:t>
            </a:r>
            <a:endParaRPr sz="1650"/>
          </a:p>
          <a:p>
            <a:pPr indent="0" lvl="0" marL="457200" rtl="0" algn="r">
              <a:lnSpc>
                <a:spcPct val="100000"/>
              </a:lnSpc>
              <a:spcBef>
                <a:spcPts val="1200"/>
              </a:spcBef>
              <a:spcAft>
                <a:spcPts val="1200"/>
              </a:spcAft>
              <a:buNone/>
            </a:pPr>
            <a:r>
              <a:rPr lang="en" sz="1250" u="sng">
                <a:solidFill>
                  <a:schemeClr val="hlink"/>
                </a:solidFill>
                <a:hlinkClick r:id="rId4"/>
              </a:rPr>
              <a:t>Graph comparisons</a:t>
            </a:r>
            <a:endParaRPr sz="1250"/>
          </a:p>
        </p:txBody>
      </p:sp>
      <p:sp>
        <p:nvSpPr>
          <p:cNvPr id="228" name="Google Shape;228;p30"/>
          <p:cNvSpPr txBox="1"/>
          <p:nvPr>
            <p:ph idx="12" type="sldNum"/>
          </p:nvPr>
        </p:nvSpPr>
        <p:spPr>
          <a:xfrm>
            <a:off x="8283608" y="478469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9" name="Google Shape;229;p30"/>
          <p:cNvSpPr txBox="1"/>
          <p:nvPr>
            <p:ph idx="3" type="sldNum"/>
          </p:nvPr>
        </p:nvSpPr>
        <p:spPr>
          <a:xfrm>
            <a:off x="311700" y="478470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8.11.3 Finding a Quadratic Function from Its Zeros and a Point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3" name="Shape 233"/>
        <p:cNvGrpSpPr/>
        <p:nvPr/>
      </p:nvGrpSpPr>
      <p:grpSpPr>
        <a:xfrm>
          <a:off x="0" y="0"/>
          <a:ext cx="0" cy="0"/>
          <a:chOff x="0" y="0"/>
          <a:chExt cx="0" cy="0"/>
        </a:xfrm>
      </p:grpSpPr>
      <p:sp>
        <p:nvSpPr>
          <p:cNvPr id="234" name="Google Shape;234;p31"/>
          <p:cNvSpPr txBox="1"/>
          <p:nvPr>
            <p:ph type="title"/>
          </p:nvPr>
        </p:nvSpPr>
        <p:spPr>
          <a:xfrm>
            <a:off x="311700" y="76362"/>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None/>
            </a:pPr>
            <a:r>
              <a:rPr lang="en"/>
              <a:t>Finding THE One </a:t>
            </a:r>
            <a:r>
              <a:rPr lang="en" sz="2600"/>
              <a:t>💓</a:t>
            </a:r>
            <a:endParaRPr>
              <a:solidFill>
                <a:srgbClr val="005047"/>
              </a:solidFill>
            </a:endParaRPr>
          </a:p>
        </p:txBody>
      </p:sp>
      <p:sp>
        <p:nvSpPr>
          <p:cNvPr id="235" name="Google Shape;235;p31"/>
          <p:cNvSpPr txBox="1"/>
          <p:nvPr>
            <p:ph idx="1" type="body"/>
          </p:nvPr>
        </p:nvSpPr>
        <p:spPr>
          <a:xfrm>
            <a:off x="311700" y="868680"/>
            <a:ext cx="8520600" cy="3657600"/>
          </a:xfrm>
          <a:prstGeom prst="rect">
            <a:avLst/>
          </a:prstGeom>
        </p:spPr>
        <p:txBody>
          <a:bodyPr anchorCtr="0" anchor="t" bIns="91425" lIns="91425" spcFirstLastPara="1" rIns="91425" wrap="square" tIns="91425">
            <a:normAutofit fontScale="92500"/>
          </a:bodyPr>
          <a:lstStyle/>
          <a:p>
            <a:pPr indent="-369570" lvl="0" marL="457200" rtl="0" algn="l">
              <a:lnSpc>
                <a:spcPct val="100000"/>
              </a:lnSpc>
              <a:spcBef>
                <a:spcPts val="0"/>
              </a:spcBef>
              <a:spcAft>
                <a:spcPts val="0"/>
              </a:spcAft>
              <a:buSzPct val="100000"/>
              <a:buAutoNum type="arabicPeriod" startAt="4"/>
            </a:pPr>
            <a:r>
              <a:rPr lang="en"/>
              <a:t>Write the quadratic function, 𝑛⁡(𝑥), in standard form, that has the zeros 9 and –2 and passes through the point </a:t>
            </a:r>
            <a:br>
              <a:rPr lang="en"/>
            </a:br>
            <a:r>
              <a:rPr lang="en"/>
              <a:t>(0, −36)</a:t>
            </a:r>
            <a:r>
              <a:rPr lang="en"/>
              <a:t>.</a:t>
            </a:r>
            <a:endParaRPr/>
          </a:p>
          <a:p>
            <a:pPr indent="-369570" lvl="0" marL="457200" rtl="0" algn="l">
              <a:lnSpc>
                <a:spcPct val="100000"/>
              </a:lnSpc>
              <a:spcBef>
                <a:spcPts val="1000"/>
              </a:spcBef>
              <a:spcAft>
                <a:spcPts val="0"/>
              </a:spcAft>
              <a:buSzPct val="100000"/>
              <a:buAutoNum type="arabicPeriod" startAt="4"/>
            </a:pPr>
            <a:r>
              <a:rPr lang="en"/>
              <a:t>Write the quadratic function, 𝑝⁡(𝑥), in standard form, that has the zeros –6 and –4 and passes through the point </a:t>
            </a:r>
            <a:br>
              <a:rPr lang="en"/>
            </a:br>
            <a:r>
              <a:rPr lang="en"/>
              <a:t>(−5, 3)</a:t>
            </a:r>
            <a:r>
              <a:rPr lang="en"/>
              <a:t>.</a:t>
            </a:r>
            <a:endParaRPr/>
          </a:p>
          <a:p>
            <a:pPr indent="-369570" lvl="0" marL="457200" rtl="0" algn="l">
              <a:lnSpc>
                <a:spcPct val="100000"/>
              </a:lnSpc>
              <a:spcBef>
                <a:spcPts val="1000"/>
              </a:spcBef>
              <a:spcAft>
                <a:spcPts val="0"/>
              </a:spcAft>
              <a:buSzPct val="100000"/>
              <a:buAutoNum type="arabicPeriod" startAt="4"/>
            </a:pPr>
            <a:r>
              <a:rPr lang="en"/>
              <a:t>Write the quadratic function, 𝑐⁡(𝑥), in standard form, that has the zeros 1 and 7 and passes through the point </a:t>
            </a:r>
            <a:br>
              <a:rPr lang="en"/>
            </a:br>
            <a:r>
              <a:rPr lang="en"/>
              <a:t>(9, 16)</a:t>
            </a:r>
            <a:r>
              <a:rPr lang="en"/>
              <a:t>.</a:t>
            </a:r>
            <a:endParaRPr/>
          </a:p>
        </p:txBody>
      </p:sp>
      <p:sp>
        <p:nvSpPr>
          <p:cNvPr id="236" name="Google Shape;236;p31"/>
          <p:cNvSpPr txBox="1"/>
          <p:nvPr>
            <p:ph idx="12" type="sldNum"/>
          </p:nvPr>
        </p:nvSpPr>
        <p:spPr>
          <a:xfrm>
            <a:off x="8283608" y="477515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Calibri"/>
                <a:ea typeface="Calibri"/>
                <a:cs typeface="Calibri"/>
                <a:sym typeface="Calibri"/>
              </a:rPr>
              <a:t>‹#›</a:t>
            </a:fld>
            <a:endParaRPr/>
          </a:p>
        </p:txBody>
      </p:sp>
      <p:sp>
        <p:nvSpPr>
          <p:cNvPr id="237" name="Google Shape;237;p31"/>
          <p:cNvSpPr txBox="1"/>
          <p:nvPr>
            <p:ph idx="2" type="sldNum"/>
          </p:nvPr>
        </p:nvSpPr>
        <p:spPr>
          <a:xfrm>
            <a:off x="311700" y="477515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8.11.3 Finding a Quadratic Function from Its Zeros and a Point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1" name="Shape 241"/>
        <p:cNvGrpSpPr/>
        <p:nvPr/>
      </p:nvGrpSpPr>
      <p:grpSpPr>
        <a:xfrm>
          <a:off x="0" y="0"/>
          <a:ext cx="0" cy="0"/>
          <a:chOff x="0" y="0"/>
          <a:chExt cx="0" cy="0"/>
        </a:xfrm>
      </p:grpSpPr>
      <p:pic>
        <p:nvPicPr>
          <p:cNvPr descr="Icon indicating the slide contains a check for understanding question for students " id="242" name="Google Shape;242;p3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43" name="Google Shape;243;p3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44" name="Google Shape;244;p32"/>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Write the quadratic function, 𝑧(𝑥), in standard form, that has the zeros –1 and 8 and passes through the point (0,16)</a:t>
            </a:r>
            <a:r>
              <a:rPr lang="en"/>
              <a:t>.</a:t>
            </a:r>
            <a:endParaRPr/>
          </a:p>
          <a:p>
            <a:pPr indent="-381000" lvl="0" marL="914400" rtl="0" algn="l">
              <a:lnSpc>
                <a:spcPct val="100000"/>
              </a:lnSpc>
              <a:spcBef>
                <a:spcPts val="1200"/>
              </a:spcBef>
              <a:spcAft>
                <a:spcPts val="0"/>
              </a:spcAft>
              <a:buSzPts val="2400"/>
              <a:buFont typeface="Noto Sans"/>
              <a:buAutoNum type="alphaLcPeriod"/>
            </a:pPr>
            <a:r>
              <a:rPr lang="en"/>
              <a:t>𝑧(𝑥) = − 2𝑥</a:t>
            </a:r>
            <a:r>
              <a:rPr baseline="30000" lang="en"/>
              <a:t>2</a:t>
            </a:r>
            <a:r>
              <a:rPr lang="en"/>
              <a:t> + 14𝑥 + 16</a:t>
            </a:r>
            <a:endParaRPr baseline="30000">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lang="en"/>
              <a:t>𝑧(𝑥) = 3𝑥</a:t>
            </a:r>
            <a:r>
              <a:rPr baseline="30000" lang="en"/>
              <a:t>2</a:t>
            </a:r>
            <a:r>
              <a:rPr lang="en"/>
              <a:t> − 21𝑥 − 24</a:t>
            </a:r>
            <a:endParaRPr>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lang="en"/>
              <a:t>𝑧(𝑥) = 2𝑥</a:t>
            </a:r>
            <a:r>
              <a:rPr baseline="30000" lang="en"/>
              <a:t>2</a:t>
            </a:r>
            <a:r>
              <a:rPr lang="en"/>
              <a:t> − 14𝑥 − 16</a:t>
            </a:r>
            <a:endParaRPr>
              <a:latin typeface="Noto Sans"/>
              <a:ea typeface="Noto Sans"/>
              <a:cs typeface="Noto Sans"/>
              <a:sym typeface="Noto Sans"/>
            </a:endParaRPr>
          </a:p>
          <a:p>
            <a:pPr indent="-381000" lvl="0" marL="914400" rtl="0" algn="l">
              <a:lnSpc>
                <a:spcPct val="100000"/>
              </a:lnSpc>
              <a:spcBef>
                <a:spcPts val="1000"/>
              </a:spcBef>
              <a:spcAft>
                <a:spcPts val="1000"/>
              </a:spcAft>
              <a:buSzPts val="2400"/>
              <a:buFont typeface="Noto Sans"/>
              <a:buAutoNum type="alphaLcPeriod"/>
            </a:pPr>
            <a:r>
              <a:rPr lang="en"/>
              <a:t>𝑧(𝑥) = 𝑥</a:t>
            </a:r>
            <a:r>
              <a:rPr baseline="30000" lang="en"/>
              <a:t>2</a:t>
            </a:r>
            <a:r>
              <a:rPr lang="en"/>
              <a:t> + 7𝑥 + 8</a:t>
            </a:r>
            <a:endParaRPr>
              <a:latin typeface="Noto Sans"/>
              <a:ea typeface="Noto Sans"/>
              <a:cs typeface="Noto Sans"/>
              <a:sym typeface="Noto Sans"/>
            </a:endParaRPr>
          </a:p>
        </p:txBody>
      </p:sp>
      <p:sp>
        <p:nvSpPr>
          <p:cNvPr id="245" name="Google Shape;245;p32"/>
          <p:cNvSpPr txBox="1"/>
          <p:nvPr>
            <p:ph idx="12" type="sldNum"/>
          </p:nvPr>
        </p:nvSpPr>
        <p:spPr>
          <a:xfrm>
            <a:off x="8283608" y="473605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46" name="Google Shape;246;p32"/>
          <p:cNvSpPr txBox="1"/>
          <p:nvPr>
            <p:ph idx="2" type="sldNum"/>
          </p:nvPr>
        </p:nvSpPr>
        <p:spPr>
          <a:xfrm>
            <a:off x="311700" y="473606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8.11.3 Finding a Quadratic Function from Its Zeros and a Point</a:t>
            </a:r>
            <a:endParaRPr/>
          </a:p>
        </p:txBody>
      </p:sp>
      <p:sp>
        <p:nvSpPr>
          <p:cNvPr descr="An arrow icon reads &quot;Let's review!&quot; and links to a slide that reviews the content that was assessed in the self check question. " id="247" name="Google Shape;247;p32"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1" name="Shape 251"/>
        <p:cNvGrpSpPr/>
        <p:nvPr/>
      </p:nvGrpSpPr>
      <p:grpSpPr>
        <a:xfrm>
          <a:off x="0" y="0"/>
          <a:ext cx="0" cy="0"/>
          <a:chOff x="0" y="0"/>
          <a:chExt cx="0" cy="0"/>
        </a:xfrm>
      </p:grpSpPr>
      <p:pic>
        <p:nvPicPr>
          <p:cNvPr descr="Icon indicating the slide contains a additional resources for students who struggled with the check for understanding (self check) question" id="252" name="Google Shape;252;p33"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53" name="Google Shape;253;p3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54" name="Google Shape;254;p33"/>
          <p:cNvSpPr txBox="1"/>
          <p:nvPr>
            <p:ph idx="1" type="body"/>
          </p:nvPr>
        </p:nvSpPr>
        <p:spPr>
          <a:xfrm>
            <a:off x="311700" y="959070"/>
            <a:ext cx="8520600" cy="36576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300"/>
              </a:spcAft>
              <a:buNone/>
            </a:pPr>
            <a:r>
              <a:rPr lang="en">
                <a:solidFill>
                  <a:srgbClr val="1D2125"/>
                </a:solidFill>
              </a:rPr>
              <a:t>Write the quadratic function, 𝑓(𝑥), that has the zeros –5 and 4 and passes through the point (−4, −16).</a:t>
            </a:r>
            <a:endParaRPr>
              <a:solidFill>
                <a:srgbClr val="1D2125"/>
              </a:solidFill>
            </a:endParaRPr>
          </a:p>
        </p:txBody>
      </p:sp>
      <p:sp>
        <p:nvSpPr>
          <p:cNvPr id="255" name="Google Shape;255;p33"/>
          <p:cNvSpPr txBox="1"/>
          <p:nvPr>
            <p:ph idx="12" type="sldNum"/>
          </p:nvPr>
        </p:nvSpPr>
        <p:spPr>
          <a:xfrm>
            <a:off x="8283608" y="473605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56" name="Google Shape;256;p33"/>
          <p:cNvSpPr txBox="1"/>
          <p:nvPr>
            <p:ph idx="2" type="sldNum"/>
          </p:nvPr>
        </p:nvSpPr>
        <p:spPr>
          <a:xfrm>
            <a:off x="311700" y="473606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8.11.3 Finding a Quadratic Function from Its Zeros and a Point - Additional Resources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0" name="Shape 260"/>
        <p:cNvGrpSpPr/>
        <p:nvPr/>
      </p:nvGrpSpPr>
      <p:grpSpPr>
        <a:xfrm>
          <a:off x="0" y="0"/>
          <a:ext cx="0" cy="0"/>
          <a:chOff x="0" y="0"/>
          <a:chExt cx="0" cy="0"/>
        </a:xfrm>
      </p:grpSpPr>
      <p:sp>
        <p:nvSpPr>
          <p:cNvPr id="261" name="Google Shape;261;p34"/>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62" name="Google Shape;262;p34"/>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Finding a Quadratic Function from Its Zeros and a Point</a:t>
            </a:r>
            <a:endParaRPr/>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Equation #Functions #CharacteristicsWorkedExample" id="263" name="Google Shape;263;p34" title="Finding a Quadratic Function from Its Zeros and a Point">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264" name="Google Shape;264;p34"/>
          <p:cNvSpPr txBox="1"/>
          <p:nvPr>
            <p:ph idx="12" type="sldNum"/>
          </p:nvPr>
        </p:nvSpPr>
        <p:spPr>
          <a:xfrm>
            <a:off x="8472458" y="4748334"/>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5" name="Google Shape;265;p34"/>
          <p:cNvSpPr txBox="1"/>
          <p:nvPr>
            <p:ph idx="2" type="sldNum"/>
          </p:nvPr>
        </p:nvSpPr>
        <p:spPr>
          <a:xfrm>
            <a:off x="311700" y="4736067"/>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8.11.3 Finding a Quadratic Function from Its Zeros and a Point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1000"/>
                                        <p:tgtEl>
                                          <p:spTgt spid="2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5"/>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71" name="Google Shape;271;p35"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72" name="Google Shape;272;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6" name="Shape 276"/>
        <p:cNvGrpSpPr/>
        <p:nvPr/>
      </p:nvGrpSpPr>
      <p:grpSpPr>
        <a:xfrm>
          <a:off x="0" y="0"/>
          <a:ext cx="0" cy="0"/>
          <a:chOff x="0" y="0"/>
          <a:chExt cx="0" cy="0"/>
        </a:xfrm>
      </p:grpSpPr>
      <p:sp>
        <p:nvSpPr>
          <p:cNvPr id="277" name="Google Shape;277;p36"/>
          <p:cNvSpPr txBox="1"/>
          <p:nvPr>
            <p:ph type="title"/>
          </p:nvPr>
        </p:nvSpPr>
        <p:spPr>
          <a:xfrm>
            <a:off x="311700" y="137150"/>
            <a:ext cx="4464600" cy="5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278" name="Google Shape;278;p36"/>
          <p:cNvSpPr txBox="1"/>
          <p:nvPr>
            <p:ph idx="1" type="body"/>
          </p:nvPr>
        </p:nvSpPr>
        <p:spPr>
          <a:xfrm>
            <a:off x="311700" y="704150"/>
            <a:ext cx="4640100" cy="3912600"/>
          </a:xfrm>
          <a:prstGeom prst="rect">
            <a:avLst/>
          </a:prstGeom>
        </p:spPr>
        <p:txBody>
          <a:bodyPr anchorCtr="0" anchor="t" bIns="91425" lIns="91425" spcFirstLastPara="1" rIns="91425" wrap="square" tIns="91425">
            <a:noAutofit/>
          </a:bodyPr>
          <a:lstStyle/>
          <a:p>
            <a:pPr indent="-361950" lvl="0" marL="457200" rtl="0" algn="l">
              <a:lnSpc>
                <a:spcPct val="100000"/>
              </a:lnSpc>
              <a:spcBef>
                <a:spcPts val="0"/>
              </a:spcBef>
              <a:spcAft>
                <a:spcPts val="0"/>
              </a:spcAft>
              <a:buSzPts val="2100"/>
              <a:buAutoNum type="arabicPeriod"/>
            </a:pPr>
            <a:r>
              <a:rPr lang="en" sz="2100"/>
              <a:t>Identify a quadratic function in standard form, 𝑏(𝑥), with the zeros –6 and 8.</a:t>
            </a:r>
            <a:endParaRPr sz="2100"/>
          </a:p>
          <a:p>
            <a:pPr indent="-361950" lvl="0" marL="457200" rtl="0" algn="l">
              <a:lnSpc>
                <a:spcPct val="100000"/>
              </a:lnSpc>
              <a:spcBef>
                <a:spcPts val="1000"/>
              </a:spcBef>
              <a:spcAft>
                <a:spcPts val="0"/>
              </a:spcAft>
              <a:buSzPts val="2100"/>
              <a:buAutoNum type="arabicPeriod"/>
            </a:pPr>
            <a:r>
              <a:rPr lang="en" sz="2100"/>
              <a:t>Use the graph to identify a quadratic function in standard form, 𝑚(𝑥), with the given zero.</a:t>
            </a:r>
            <a:endParaRPr sz="2100"/>
          </a:p>
          <a:p>
            <a:pPr indent="-361950" lvl="0" marL="457200" rtl="0" algn="l">
              <a:lnSpc>
                <a:spcPct val="100000"/>
              </a:lnSpc>
              <a:spcBef>
                <a:spcPts val="1000"/>
              </a:spcBef>
              <a:spcAft>
                <a:spcPts val="0"/>
              </a:spcAft>
              <a:buSzPts val="2100"/>
              <a:buAutoNum type="arabicPeriod"/>
            </a:pPr>
            <a:r>
              <a:rPr lang="en" sz="2100"/>
              <a:t>Write the specific quadratic function, 𝑑(𝑥), in standard form, that has the zeros 2 and 5 and passes through the point </a:t>
            </a:r>
            <a:br>
              <a:rPr lang="en" sz="2100"/>
            </a:br>
            <a:r>
              <a:rPr lang="en" sz="2100"/>
              <a:t>(1, 16).</a:t>
            </a:r>
            <a:endParaRPr sz="2100"/>
          </a:p>
        </p:txBody>
      </p:sp>
      <p:pic>
        <p:nvPicPr>
          <p:cNvPr descr="A parabola that opens up with an x-intercepts of 6." id="279" name="Google Shape;279;p36"/>
          <p:cNvPicPr preferRelativeResize="0"/>
          <p:nvPr/>
        </p:nvPicPr>
        <p:blipFill>
          <a:blip r:embed="rId4">
            <a:alphaModFix/>
          </a:blip>
          <a:stretch>
            <a:fillRect/>
          </a:stretch>
        </p:blipFill>
        <p:spPr>
          <a:xfrm>
            <a:off x="5104200" y="555315"/>
            <a:ext cx="3956550" cy="4030960"/>
          </a:xfrm>
          <a:prstGeom prst="rect">
            <a:avLst/>
          </a:prstGeom>
          <a:noFill/>
          <a:ln>
            <a:noFill/>
          </a:ln>
        </p:spPr>
      </p:pic>
      <p:sp>
        <p:nvSpPr>
          <p:cNvPr id="280" name="Google Shape;280;p36"/>
          <p:cNvSpPr txBox="1"/>
          <p:nvPr>
            <p:ph idx="12" type="sldNum"/>
          </p:nvPr>
        </p:nvSpPr>
        <p:spPr>
          <a:xfrm>
            <a:off x="8283608" y="473867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81" name="Google Shape;281;p36"/>
          <p:cNvSpPr txBox="1"/>
          <p:nvPr>
            <p:ph idx="2" type="sldNum"/>
          </p:nvPr>
        </p:nvSpPr>
        <p:spPr>
          <a:xfrm>
            <a:off x="311700" y="473868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8.11</a:t>
            </a:r>
            <a:r>
              <a:rPr lang="en"/>
              <a:t>.4 Writing Quadratics When Given Any Format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287" name="Google Shape;287;p37"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88" name="Google Shape;288;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2" name="Shape 292"/>
        <p:cNvGrpSpPr/>
        <p:nvPr/>
      </p:nvGrpSpPr>
      <p:grpSpPr>
        <a:xfrm>
          <a:off x="0" y="0"/>
          <a:ext cx="0" cy="0"/>
          <a:chOff x="0" y="0"/>
          <a:chExt cx="0" cy="0"/>
        </a:xfrm>
      </p:grpSpPr>
      <p:sp>
        <p:nvSpPr>
          <p:cNvPr id="293" name="Google Shape;293;p3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294" name="Google Shape;294;p3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295" name="Google Shape;295;p38"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296" name="Google Shape;296;p38"/>
          <p:cNvSpPr txBox="1"/>
          <p:nvPr>
            <p:ph idx="12" type="sldNum"/>
          </p:nvPr>
        </p:nvSpPr>
        <p:spPr>
          <a:xfrm>
            <a:off x="8283608" y="473605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7" name="Google Shape;297;p38"/>
          <p:cNvSpPr txBox="1"/>
          <p:nvPr>
            <p:ph idx="3" type="sldNum"/>
          </p:nvPr>
        </p:nvSpPr>
        <p:spPr>
          <a:xfrm>
            <a:off x="311700" y="473606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8.11</a:t>
            </a:r>
            <a:r>
              <a:rPr lang="en"/>
              <a:t>.5 Practice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03" name="Google Shape;303;p39"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04" name="Google Shape;304;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8" name="Shape 308"/>
        <p:cNvGrpSpPr/>
        <p:nvPr/>
      </p:nvGrpSpPr>
      <p:grpSpPr>
        <a:xfrm>
          <a:off x="0" y="0"/>
          <a:ext cx="0" cy="0"/>
          <a:chOff x="0" y="0"/>
          <a:chExt cx="0" cy="0"/>
        </a:xfrm>
      </p:grpSpPr>
      <p:sp>
        <p:nvSpPr>
          <p:cNvPr id="309" name="Google Shape;309;p4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10" name="Google Shape;310;p40"/>
          <p:cNvSpPr txBox="1"/>
          <p:nvPr>
            <p:ph idx="1" type="body"/>
          </p:nvPr>
        </p:nvSpPr>
        <p:spPr>
          <a:xfrm>
            <a:off x="311700" y="959070"/>
            <a:ext cx="8520600" cy="3657600"/>
          </a:xfrm>
          <a:prstGeom prst="rect">
            <a:avLst/>
          </a:prstGeom>
        </p:spPr>
        <p:txBody>
          <a:bodyPr anchorCtr="0" anchor="t" bIns="91425" lIns="91425" spcFirstLastPara="1" rIns="91425" wrap="square" tIns="91425">
            <a:normAutofit/>
          </a:bodyPr>
          <a:lstStyle/>
          <a:p>
            <a:pPr indent="-381000" lvl="0" marL="457200" rtl="0" algn="l">
              <a:lnSpc>
                <a:spcPct val="100000"/>
              </a:lnSpc>
              <a:spcBef>
                <a:spcPts val="0"/>
              </a:spcBef>
              <a:spcAft>
                <a:spcPts val="0"/>
              </a:spcAft>
              <a:buSzPts val="2400"/>
              <a:buAutoNum type="arabicPeriod"/>
            </a:pPr>
            <a:r>
              <a:rPr lang="en"/>
              <a:t>How would you find the standard form of a quadratic function by analyzing its graph?</a:t>
            </a:r>
            <a:endParaRPr/>
          </a:p>
          <a:p>
            <a:pPr indent="-381000" lvl="0" marL="457200" rtl="0" algn="l">
              <a:lnSpc>
                <a:spcPct val="100000"/>
              </a:lnSpc>
              <a:spcBef>
                <a:spcPts val="2500"/>
              </a:spcBef>
              <a:spcAft>
                <a:spcPts val="0"/>
              </a:spcAft>
              <a:buSzPts val="2400"/>
              <a:buAutoNum type="arabicPeriod"/>
            </a:pPr>
            <a:r>
              <a:rPr lang="en"/>
              <a:t>Can two different functions have the same zeros?</a:t>
            </a:r>
            <a:endParaRPr/>
          </a:p>
          <a:p>
            <a:pPr indent="-381000" lvl="0" marL="457200" rtl="0" algn="l">
              <a:lnSpc>
                <a:spcPct val="100000"/>
              </a:lnSpc>
              <a:spcBef>
                <a:spcPts val="2500"/>
              </a:spcBef>
              <a:spcAft>
                <a:spcPts val="0"/>
              </a:spcAft>
              <a:buSzPts val="2400"/>
              <a:buAutoNum type="arabicPeriod"/>
            </a:pPr>
            <a:r>
              <a:rPr lang="en"/>
              <a:t>Describe in your own words how to find a specific quadratic function from its zeros and a point that it contains.</a:t>
            </a:r>
            <a:endParaRPr/>
          </a:p>
        </p:txBody>
      </p:sp>
      <p:sp>
        <p:nvSpPr>
          <p:cNvPr id="311" name="Google Shape;311;p40"/>
          <p:cNvSpPr txBox="1"/>
          <p:nvPr>
            <p:ph idx="12" type="sldNum"/>
          </p:nvPr>
        </p:nvSpPr>
        <p:spPr>
          <a:xfrm>
            <a:off x="8283608" y="473867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12" name="Google Shape;312;p40"/>
          <p:cNvSpPr txBox="1"/>
          <p:nvPr>
            <p:ph idx="2" type="sldNum"/>
          </p:nvPr>
        </p:nvSpPr>
        <p:spPr>
          <a:xfrm>
            <a:off x="311700" y="473868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8.11 Writing Quadratic Equations Given Real Solutions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18" name="Google Shape;318;p41"/>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19" name="Google Shape;319;p41" title="Student Self Assessment table"/>
          <p:cNvGraphicFramePr/>
          <p:nvPr/>
        </p:nvGraphicFramePr>
        <p:xfrm>
          <a:off x="403153" y="1613705"/>
          <a:ext cx="3000000" cy="3000000"/>
        </p:xfrm>
        <a:graphic>
          <a:graphicData uri="http://schemas.openxmlformats.org/drawingml/2006/table">
            <a:tbl>
              <a:tblPr>
                <a:noFill/>
                <a:tableStyleId>{EDE883E8-4ACA-447A-AFD2-64DADB5007D0}</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Find the standard form of a quadratic function given its zeros.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Find the standard form of a quadratic function given its graph.</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Use the intercept form of a quadratic function to define a specific function given its zeros and a point.</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20" name="Google Shape;320;p41"/>
          <p:cNvSpPr txBox="1"/>
          <p:nvPr>
            <p:ph idx="12" type="sldNum"/>
          </p:nvPr>
        </p:nvSpPr>
        <p:spPr>
          <a:xfrm>
            <a:off x="8283608" y="473867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21" name="Google Shape;321;p41"/>
          <p:cNvSpPr txBox="1"/>
          <p:nvPr>
            <p:ph idx="2" type="sldNum"/>
          </p:nvPr>
        </p:nvSpPr>
        <p:spPr>
          <a:xfrm>
            <a:off x="311700" y="473868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8.11 Writing Quadratic Equations Given Real Solutions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