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2EFDFC5-2B0D-4CD5-9A61-C2BB8369CBB6}">
  <a:tblStyle styleId="{A2EFDFC5-2B0D-4CD5-9A61-C2BB8369CBB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introduces function notation as a concise, precise way to describe functions and their input-output pairs. Students explore situations where using function notation helps avoid wordiness and confusion.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 learn how to name functions and express inputs and outputs using notation. Students interpret function notation in context, represent simple function statements, and practice reasoning and communicating with precision.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A12(A) decide whether relations represented verbally, tabularly, graphically, and symbolically define a function;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goal of this warm up is to motivate the need for a notation that can be used to communicate about functions.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analyze three graphs, interpret points, and answer related questions, highlighting the need for clear, precise function descriptions to avoid ambiguity.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whether the statement,</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“The dog was 2 feet from the post after 80 seconds,” is true for all three days or just one.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Then, ask whether the question, </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“What was the farthest distance the dog reached from the post?” applies to all three days or just one. </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While both the statement and question can be asked for any day, the answers vary depending on the dog’s movement.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dog was 2 feet away at 80 seconds only on Day 3.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all three days, the dog reached a farthest distance of 5 feet, but at different times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around 50 seconds on Day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35 seconds on Day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 seconds on Day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150">
                <a:solidFill>
                  <a:schemeClr val="dk1"/>
                </a:solidFill>
                <a:highlight>
                  <a:srgbClr val="EDF2FA"/>
                </a:highlight>
                <a:latin typeface="Roboto"/>
                <a:ea typeface="Roboto"/>
                <a:cs typeface="Roboto"/>
                <a:sym typeface="Roboto"/>
              </a:rPr>
              <a:t>Arrange students in groups of 2 to discuss and answer questions.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 feet</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 feet</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3.7 feet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50 seconds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a:t>
            </a:r>
            <a:r>
              <a:rPr b="1" i="1" lang="en" sz="1300">
                <a:solidFill>
                  <a:schemeClr val="dk1"/>
                </a:solidFill>
                <a:latin typeface="Calibri"/>
                <a:ea typeface="Calibri"/>
                <a:cs typeface="Calibri"/>
                <a:sym typeface="Calibri"/>
              </a:rPr>
              <a:t>ctivity questions and answers for Day 2 on the next slide.</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3cf6491953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3cf6491953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No, this statement is incorrect. After 80 seconds, the dog is 4 feet away from the post.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1.5 feet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4 feet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about 34 seconds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b="1" i="1" lang="en" sz="1300">
                <a:solidFill>
                  <a:schemeClr val="dk1"/>
                </a:solidFill>
                <a:latin typeface="Calibri"/>
                <a:ea typeface="Calibri"/>
                <a:cs typeface="Calibri"/>
                <a:sym typeface="Calibri"/>
              </a:rPr>
              <a:t>Activity questions and answers for Day 3 on the next slide, and activity synthesis.</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9"/>
            </a:pPr>
            <a:r>
              <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4 feet</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 feet</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0.5 foot</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about 3 seconds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The statement is true.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Invite students to share their response to the first set of questions.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To demonstrate how tedious to refer to a specific part of a function fully and precisely, ask the full question for each day (e.g., “How far was the dog from the post 60 seconds after the owner left on Day 1? Day 2?”). If students respond with just a number like “1.5 feet,” prompt them to explain what it refers to.</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Remind students of where the dog was after 80 seconds and when it was farthest from the post, noting that answers vary by day. If the day (or function) isn’t specified, the question becomes unclear.</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Explain how important that being precise when talking about functions is and often takes many words. Let students know they’ll learn a clearer, more concise way to do this.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learn that </a:t>
            </a:r>
            <a:r>
              <a:rPr b="1" lang="en" sz="1300">
                <a:solidFill>
                  <a:schemeClr val="dk1"/>
                </a:solidFill>
                <a:latin typeface="Calibri"/>
                <a:ea typeface="Calibri"/>
                <a:cs typeface="Calibri"/>
                <a:sym typeface="Calibri"/>
              </a:rPr>
              <a:t>function notation</a:t>
            </a:r>
            <a:r>
              <a:rPr lang="en" sz="1300">
                <a:solidFill>
                  <a:schemeClr val="dk1"/>
                </a:solidFill>
                <a:latin typeface="Calibri"/>
                <a:ea typeface="Calibri"/>
                <a:cs typeface="Calibri"/>
                <a:sym typeface="Calibri"/>
              </a:rPr>
              <a:t> can be used as a handy shorthand for communicating about functions and specific parts or features of a function. They interpret statements that are written in this notation and use the notation to refer to points on a graph or to represent simple verbal statements about a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Explain to students that one way to talk about functions precisely and without wordy descriptions is by naming the functions and using function notation.</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Suppose we give a name to each function that relates the dog’s distance from the post and the time since the dog owner left: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function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 for Day 1</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function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 for Day 2</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function </a:t>
            </a:r>
            <a:r>
              <a:rPr i="1" lang="en" sz="1300">
                <a:solidFill>
                  <a:srgbClr val="1D2125"/>
                </a:solidFill>
                <a:latin typeface="Calibri"/>
                <a:ea typeface="Calibri"/>
                <a:cs typeface="Calibri"/>
                <a:sym typeface="Calibri"/>
              </a:rPr>
              <a:t>h</a:t>
            </a:r>
            <a:r>
              <a:rPr lang="en" sz="1300">
                <a:solidFill>
                  <a:srgbClr val="1D2125"/>
                </a:solidFill>
                <a:latin typeface="Calibri"/>
                <a:ea typeface="Calibri"/>
                <a:cs typeface="Calibri"/>
                <a:sym typeface="Calibri"/>
              </a:rPr>
              <a:t> for Day 3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input of each function is time in seconds, </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To represent “the distance of the dog from the post 60 seconds after the owner left,”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we can simply write: </a:t>
            </a:r>
            <a:r>
              <a:rPr i="1" lang="en" sz="1300">
                <a:solidFill>
                  <a:srgbClr val="1D2125"/>
                </a:solidFill>
                <a:latin typeface="Calibri"/>
                <a:ea typeface="Calibri"/>
                <a:cs typeface="Calibri"/>
                <a:sym typeface="Calibri"/>
              </a:rPr>
              <a:t>f</a:t>
            </a:r>
            <a:r>
              <a:rPr lang="en" sz="1300">
                <a:solidFill>
                  <a:srgbClr val="1D2125"/>
                </a:solidFill>
                <a:latin typeface="Calibri"/>
                <a:ea typeface="Calibri"/>
                <a:cs typeface="Calibri"/>
                <a:sym typeface="Calibri"/>
              </a:rPr>
              <a:t>(60).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To express the same quantity for the second and third day, we can write </a:t>
            </a:r>
            <a:r>
              <a:rPr i="1" lang="en" sz="1300">
                <a:solidFill>
                  <a:srgbClr val="1D2125"/>
                </a:solidFill>
                <a:latin typeface="Calibri"/>
                <a:ea typeface="Calibri"/>
                <a:cs typeface="Calibri"/>
                <a:sym typeface="Calibri"/>
              </a:rPr>
              <a:t>g</a:t>
            </a:r>
            <a:r>
              <a:rPr lang="en" sz="1300">
                <a:solidFill>
                  <a:srgbClr val="1D2125"/>
                </a:solidFill>
                <a:latin typeface="Calibri"/>
                <a:ea typeface="Calibri"/>
                <a:cs typeface="Calibri"/>
                <a:sym typeface="Calibri"/>
              </a:rPr>
              <a:t>(60) and </a:t>
            </a:r>
            <a:r>
              <a:rPr i="1" lang="en" sz="1300">
                <a:solidFill>
                  <a:srgbClr val="1D2125"/>
                </a:solidFill>
                <a:latin typeface="Calibri"/>
                <a:ea typeface="Calibri"/>
                <a:cs typeface="Calibri"/>
                <a:sym typeface="Calibri"/>
              </a:rPr>
              <a:t>h</a:t>
            </a:r>
            <a:r>
              <a:rPr lang="en" sz="1300">
                <a:solidFill>
                  <a:srgbClr val="1D2125"/>
                </a:solidFill>
                <a:latin typeface="Calibri"/>
                <a:ea typeface="Calibri"/>
                <a:cs typeface="Calibri"/>
                <a:sym typeface="Calibri"/>
              </a:rPr>
              <a:t>(60).</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Ask students to refer to the three graphs from the warm up to answer the questions.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function notation to represent the dog's distance from the post 60 seconds after the owner left.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(60)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(60)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(60)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function notation to represent the dog's distance from the post when the owner left.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function notation to represent the dog's distance from the post 150 seconds after the owner left.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(150)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(150)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(150)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Describe what each expression represents in this context: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(15) is the distance from the post 15 seconds after the owner left on Day 1.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(48) is the distance from the post 48 seconds after the owner left on Day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h(t)</a:t>
            </a:r>
            <a:r>
              <a:rPr lang="en" sz="1300">
                <a:solidFill>
                  <a:schemeClr val="dk1"/>
                </a:solidFill>
                <a:latin typeface="Calibri"/>
                <a:ea typeface="Calibri"/>
                <a:cs typeface="Calibri"/>
                <a:sym typeface="Calibri"/>
              </a:rPr>
              <a:t> is the distance from the post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seconds after the owner left on Day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equation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(120) = 4 can be interpreted to mean: “On Day 2, 120 seconds after the dog owner left, the dog was 4 feet from the post.” What does each equation mean in this situation?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On the third day, 40 seconds after the owner left, the dog was 4.6 feet away from the post.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On the first day,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seconds after the owner left, the dog was 5 feet away from the post.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On the second day,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seconds after the owner left, the dog was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feet away from the post.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After 2005 years, there were 300 police officers.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2005 is the year, not the number of years. The answer is: In the year 2005, there were 300 police officers.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year 300, there were 2005 police officers.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300 is the output, not the input. The answer is: In the year 2005, there were 300 police officers.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the year 2005, there were 300 police officers.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input into 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is 2005, and the output is 300.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 the year 2005, there were 300 more police officers than in 2004.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output is the number of police officers in the year 2005, not the increase in the number of officers. The answer is: In the year 2005, there were 300 police officers.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Understanding Function Notation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Using Function Notation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Once we determine that a relationship is a function, we need to display and define the functional relationships so that we can understand and use them, and sometimes also so that we can program them into computers. There are various ways of representing functions. A standard function notation is one representation that facilitates working with functions.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To represent “height is a function of age,” we start by identifying the descriptive variables: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for height and </a:t>
            </a:r>
            <a:r>
              <a:rPr i="1" lang="en" sz="1300">
                <a:solidFill>
                  <a:schemeClr val="dk1"/>
                </a:solidFill>
                <a:latin typeface="Calibri"/>
                <a:ea typeface="Calibri"/>
                <a:cs typeface="Calibri"/>
                <a:sym typeface="Calibri"/>
              </a:rPr>
              <a:t>a</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for age.The letters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are often used to represent functions, just as we use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y</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z</a:t>
            </a:r>
            <a:r>
              <a:rPr lang="en" sz="1300">
                <a:solidFill>
                  <a:schemeClr val="dk1"/>
                </a:solidFill>
                <a:latin typeface="Calibri"/>
                <a:ea typeface="Calibri"/>
                <a:cs typeface="Calibri"/>
                <a:sym typeface="Calibri"/>
              </a:rPr>
              <a:t> to represent numbers and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 B</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to represent sets.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is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of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We name 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height is a function of age.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h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f(a)</a:t>
            </a:r>
            <a:r>
              <a:rPr lang="en" sz="1300">
                <a:solidFill>
                  <a:schemeClr val="dk1"/>
                </a:solidFill>
                <a:latin typeface="Calibri"/>
                <a:ea typeface="Calibri"/>
                <a:cs typeface="Calibri"/>
                <a:sym typeface="Calibri"/>
              </a:rPr>
              <a:t>: We use parentheses to indicate the function input.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f(a)</a:t>
            </a:r>
            <a:r>
              <a:rPr lang="en" sz="1300">
                <a:solidFill>
                  <a:schemeClr val="dk1"/>
                </a:solidFill>
                <a:latin typeface="Calibri"/>
                <a:ea typeface="Calibri"/>
                <a:cs typeface="Calibri"/>
                <a:sym typeface="Calibri"/>
              </a:rPr>
              <a:t>: We name 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the expression is read as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of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Remember, we can use any letter to name the function; the notation </a:t>
            </a:r>
            <a:r>
              <a:rPr i="1" lang="en" sz="1300">
                <a:solidFill>
                  <a:schemeClr val="dk1"/>
                </a:solidFill>
                <a:latin typeface="Calibri"/>
                <a:ea typeface="Calibri"/>
                <a:cs typeface="Calibri"/>
                <a:sym typeface="Calibri"/>
              </a:rPr>
              <a:t>h(a) </a:t>
            </a:r>
            <a:r>
              <a:rPr lang="en" sz="1300">
                <a:solidFill>
                  <a:schemeClr val="dk1"/>
                </a:solidFill>
                <a:latin typeface="Calibri"/>
                <a:ea typeface="Calibri"/>
                <a:cs typeface="Calibri"/>
                <a:sym typeface="Calibri"/>
              </a:rPr>
              <a:t> shows us that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depends on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The value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must be put into the function </a:t>
            </a:r>
            <a:r>
              <a:rPr i="1" lang="en" sz="1300">
                <a:solidFill>
                  <a:schemeClr val="dk1"/>
                </a:solidFill>
                <a:latin typeface="Calibri"/>
                <a:ea typeface="Calibri"/>
                <a:cs typeface="Calibri"/>
                <a:sym typeface="Calibri"/>
              </a:rPr>
              <a:t>h</a:t>
            </a:r>
            <a:r>
              <a:rPr lang="en" sz="1300">
                <a:solidFill>
                  <a:schemeClr val="dk1"/>
                </a:solidFill>
                <a:latin typeface="Calibri"/>
                <a:ea typeface="Calibri"/>
                <a:cs typeface="Calibri"/>
                <a:sym typeface="Calibri"/>
              </a:rPr>
              <a:t> to get a result. The parentheses indicate that age is input into the function; they do not indicate multiplication.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We can also give an algebraic expression as the input to a function. For example, </a:t>
            </a:r>
            <a:r>
              <a:rPr i="1" lang="en" sz="1300">
                <a:solidFill>
                  <a:schemeClr val="dk1"/>
                </a:solidFill>
                <a:latin typeface="Calibri"/>
                <a:ea typeface="Calibri"/>
                <a:cs typeface="Calibri"/>
                <a:sym typeface="Calibri"/>
              </a:rPr>
              <a:t>f(a+b)</a:t>
            </a:r>
            <a:r>
              <a:rPr lang="en" sz="1300">
                <a:solidFill>
                  <a:schemeClr val="dk1"/>
                </a:solidFill>
                <a:latin typeface="Calibri"/>
                <a:ea typeface="Calibri"/>
                <a:cs typeface="Calibri"/>
                <a:sym typeface="Calibri"/>
              </a:rPr>
              <a:t> means “first add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and the result is the input for the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The operations must be performed in this order to obtain the correct result.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Function Notation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The notation </a:t>
            </a:r>
            <a:r>
              <a:rPr i="1" lang="en" sz="1300">
                <a:solidFill>
                  <a:schemeClr val="dk1"/>
                </a:solidFill>
                <a:latin typeface="Calibri"/>
                <a:ea typeface="Calibri"/>
                <a:cs typeface="Calibri"/>
                <a:sym typeface="Calibri"/>
              </a:rPr>
              <a:t>y = f(x)</a:t>
            </a:r>
            <a:r>
              <a:rPr lang="en" sz="1300">
                <a:solidFill>
                  <a:schemeClr val="dk1"/>
                </a:solidFill>
                <a:latin typeface="Calibri"/>
                <a:ea typeface="Calibri"/>
                <a:cs typeface="Calibri"/>
                <a:sym typeface="Calibri"/>
              </a:rPr>
              <a:t> defines a function named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This is read as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is a function of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The letter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input value, or independent variable. The letter I, or </a:t>
            </a:r>
            <a:r>
              <a:rPr i="1" lang="en" sz="1300">
                <a:solidFill>
                  <a:schemeClr val="dk1"/>
                </a:solidFill>
                <a:latin typeface="Calibri"/>
                <a:ea typeface="Calibri"/>
                <a:cs typeface="Calibri"/>
                <a:sym typeface="Calibri"/>
              </a:rPr>
              <a:t>f(x)</a:t>
            </a:r>
            <a:r>
              <a:rPr lang="en" sz="1300">
                <a:solidFill>
                  <a:schemeClr val="dk1"/>
                </a:solidFill>
                <a:latin typeface="Calibri"/>
                <a:ea typeface="Calibri"/>
                <a:cs typeface="Calibri"/>
                <a:sym typeface="Calibri"/>
              </a:rPr>
              <a:t>, represents the output value, or dependent variable.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Analysis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Note that the inputs to a function do not have to be numbers; function inputs can be names of people, labels of geometric objects, or any other element that determines some kind of output. However, most of the functions we will work with in this course will have numbers as inputs and outputs.</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reinforces students’ understanding about what makes a relationship between two variables a function, namely, that it gives a unique output for each input. It also prompts students to use function notation to express a functional relationship that does not involve numerical values for its input and output.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Input: Skai Jackson; Output: 2020</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Input: Keke Palmer; Output: 2010</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Input: Jeremy Pena; Output: 2015</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Input: Mike Trout; Output: 2009</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Input: </a:t>
            </a:r>
            <a:r>
              <a:rPr lang="en" sz="1300">
                <a:solidFill>
                  <a:schemeClr val="dk1"/>
                </a:solidFill>
                <a:latin typeface="Calibri"/>
                <a:ea typeface="Calibri"/>
                <a:cs typeface="Calibri"/>
                <a:sym typeface="Calibri"/>
              </a:rPr>
              <a:t>Bryce Young; Output: 2020</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Input: Patrick Mahomes; Output: 2014</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Input: 2012; Output: Ariana Grande</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Input: 2012; Output: Drake</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Input: 2020; Output: Will Anderson, Jr.</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Input: 2019;  Output: Kenyon Green</a:t>
            </a:r>
            <a:endParaRPr sz="1300">
              <a:solidFill>
                <a:schemeClr val="dk1"/>
              </a:solidFill>
              <a:latin typeface="Calibri"/>
              <a:ea typeface="Calibri"/>
              <a:cs typeface="Calibri"/>
              <a:sym typeface="Calibri"/>
            </a:endParaRPr>
          </a:p>
          <a:p>
            <a:pPr indent="45720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Input: 2015; Output: Marisa Viggiano</a:t>
            </a:r>
            <a:endParaRPr sz="1300">
              <a:solidFill>
                <a:schemeClr val="dk1"/>
              </a:solidFill>
              <a:latin typeface="Calibri"/>
              <a:ea typeface="Calibri"/>
              <a:cs typeface="Calibri"/>
              <a:sym typeface="Calibri"/>
            </a:endParaRPr>
          </a:p>
          <a:p>
            <a:pPr indent="-311150" lvl="0" marL="914400" rtl="0" algn="l">
              <a:lnSpc>
                <a:spcPct val="115000"/>
              </a:lnSpc>
              <a:spcBef>
                <a:spcPts val="0"/>
              </a:spcBef>
              <a:spcAft>
                <a:spcPts val="0"/>
              </a:spcAft>
              <a:buClr>
                <a:schemeClr val="dk1"/>
              </a:buClr>
              <a:buSzPts val="1300"/>
              <a:buFont typeface="Calibri"/>
              <a:buAutoNum type="alphaLcPeriod" startAt="3"/>
            </a:pPr>
            <a:r>
              <a:rPr lang="en" sz="1300">
                <a:solidFill>
                  <a:schemeClr val="dk1"/>
                </a:solidFill>
                <a:latin typeface="Calibri"/>
                <a:ea typeface="Calibri"/>
                <a:cs typeface="Calibri"/>
                <a:sym typeface="Calibri"/>
              </a:rPr>
              <a:t>Input: 2018; Output: Naomi Girma</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rPr lang="en" sz="1300">
                <a:solidFill>
                  <a:schemeClr val="dk1"/>
                </a:solidFill>
                <a:latin typeface="Calibri"/>
                <a:ea typeface="Calibri"/>
                <a:cs typeface="Calibri"/>
                <a:sym typeface="Calibri"/>
              </a:rPr>
              <a:t>Input: 2011; Output: Lynn Williams</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rPr lang="en" sz="1300">
                <a:solidFill>
                  <a:schemeClr val="dk1"/>
                </a:solidFill>
                <a:latin typeface="Calibri"/>
                <a:ea typeface="Calibri"/>
                <a:cs typeface="Calibri"/>
                <a:sym typeface="Calibri"/>
              </a:rPr>
              <a:t>Input: 2018; Output: Sophia Smith</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answers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Your answer may vary, but here is a sample. One possible output. I can only graduate from high school once.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Many possible outputs. There are other people who will share the same graduation date as mine - especially my classmates who graduate with 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Rule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is a function and Rule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is not.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only assigns one output to the input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(TaylorSwift) = 2008;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(StormReid) = 2020</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(Zendaya) = 2015;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(JonnyOrlando) = 2021</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a student wonders what happens to a person born on February 29, tell them that the output of the function is the original birth date, not the annual birthday.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a function, but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isn’t?” (Each input for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has a unique output, while inputs for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may have several outputs. For example, 2020 is the high school graduation date for Storm Reid, Finn Wolfhard, Skai Jackson, Lil Tecca, and Bryce Young. 2012 is the high school graduation date of both Drake and Ariana Grande.)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“Would it be acceptable to express relationship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using function notation, for instance:</a:t>
            </a:r>
            <a:r>
              <a:rPr i="1" lang="en" sz="1300">
                <a:solidFill>
                  <a:schemeClr val="dk1"/>
                </a:solidFill>
                <a:latin typeface="Calibri"/>
                <a:ea typeface="Calibri"/>
                <a:cs typeface="Calibri"/>
                <a:sym typeface="Calibri"/>
              </a:rPr>
              <a:t> P</a:t>
            </a:r>
            <a:r>
              <a:rPr lang="en" sz="1300">
                <a:solidFill>
                  <a:schemeClr val="dk1"/>
                </a:solidFill>
                <a:latin typeface="Calibri"/>
                <a:ea typeface="Calibri"/>
                <a:cs typeface="Calibri"/>
                <a:sym typeface="Calibri"/>
              </a:rPr>
              <a:t>(2021) = Olivia Rodrigo? Why or why not?” (No, because this notation is reserved for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might wonder if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is still a function if multiple people have the same name. For instance, there might be a few people named Sophia Smith, and if we enter “Sophia Smith” as the input for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we would likely get different birthdays for the output.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Acknowledge that this is true, and that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 would only be a function if it assumes that no two people have the same full name, or if another identifier could be used to distinguish people with the same first name and last name (for instance, if a middle name or initial is also used, or if a number is added to each Sophia Smith to distinguish them from one another).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67e820c228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67e820c22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2 Collect and Display: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Listen for and collect vocabulary, gestures, and diagrams students use to describe what makes a relationship between two variables a function. Capture student language that reflects a variety of ways to describe the characteristics of and differences between a relationship that is a function and a relationship that is not a function. Amplify the words “unique,” “input,” and “output.” Write the students’ words on a visual display and update it throughout the remainder of the lesson. Remind students to borrow language from the display as needed. This will help students read and use mathematical language during their partner and whole-group discussions.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a:t>
            </a:r>
            <a:r>
              <a:rPr i="1" lang="en">
                <a:solidFill>
                  <a:schemeClr val="dk1"/>
                </a:solidFill>
                <a:latin typeface="Noto Sans"/>
                <a:ea typeface="Noto Sans"/>
                <a:cs typeface="Noto Sans"/>
                <a:sym typeface="Noto Sans"/>
              </a:rPr>
              <a:t>Maximize meta-awareness; Support sense-making</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b="1">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3cf6491953_0_4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3cf6491953_0_4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Function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takes a word for its input and gives the number of letters in that word for its output.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Function </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takes a word for its input and gives the number of vowels in that word as its output.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meaning is correct, but the input and output are not correct. The input is the number of pizzas. The answer is: Input: 11, Output: 55, 11 pizzas cost $55.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price depends on the number of pizzas bought.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input and output are switched, and the meaning statement is also switched. The input is the number of pizzas. The answer is: Input: 11, Output: 55, 11 pizzas cost $55.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input and output are correct, but the meaning statement is not correct. The answer is: Input: 11, Output: 55, 11 pizzas cost $55.</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rgbClr val="1D2125"/>
                </a:solidFill>
                <a:latin typeface="Roboto"/>
                <a:ea typeface="Roboto"/>
                <a:cs typeface="Roboto"/>
                <a:sym typeface="Roboto"/>
              </a:rPr>
              <a:t>Meanings in Functions</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b="1" lang="en" sz="1150">
                <a:solidFill>
                  <a:srgbClr val="1D2125"/>
                </a:solidFill>
                <a:latin typeface="Roboto"/>
                <a:ea typeface="Roboto"/>
                <a:cs typeface="Roboto"/>
                <a:sym typeface="Roboto"/>
              </a:rPr>
              <a:t>Example 1: </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i="1" lang="en" sz="1150">
                <a:solidFill>
                  <a:srgbClr val="1D2125"/>
                </a:solidFill>
                <a:latin typeface="Roboto"/>
                <a:ea typeface="Roboto"/>
                <a:cs typeface="Roboto"/>
                <a:sym typeface="Roboto"/>
              </a:rPr>
              <a:t>g</a:t>
            </a:r>
            <a:r>
              <a:rPr lang="en" sz="1150">
                <a:solidFill>
                  <a:srgbClr val="1D2125"/>
                </a:solidFill>
                <a:latin typeface="Roboto"/>
                <a:ea typeface="Roboto"/>
                <a:cs typeface="Roboto"/>
                <a:sym typeface="Roboto"/>
              </a:rPr>
              <a:t>(5000) = 50</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The number of cubic yards of dirt required for a garden of 100 square feet is 1.</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b="1" lang="en" sz="1150">
                <a:solidFill>
                  <a:srgbClr val="1D2125"/>
                </a:solidFill>
                <a:latin typeface="Roboto"/>
                <a:ea typeface="Roboto"/>
                <a:cs typeface="Roboto"/>
                <a:sym typeface="Roboto"/>
              </a:rPr>
              <a:t>Example 2:</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In 1995 (5 years after 1990), there were 30 ducks in the lake.</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In 2000 (10 years after 1990), there were 40 ducks in the lake.</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does each expression or equation represent in this situation?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weight of the puppy when it was 18 months old.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When the puppy was 30 months old, it weighed 27.5 pounds.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Use function notation to represent each statement.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Q</a:t>
            </a:r>
            <a:r>
              <a:rPr lang="en" sz="1300">
                <a:solidFill>
                  <a:schemeClr val="dk1"/>
                </a:solidFill>
                <a:latin typeface="Calibri"/>
                <a:ea typeface="Calibri"/>
                <a:cs typeface="Calibri"/>
                <a:sym typeface="Calibri"/>
              </a:rPr>
              <a:t>(12) =19.6</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Q(m) = w</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Refer back to the bagel shop activity from the opening lesson. Invite students to consider some statements about the function they saw in that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Ask partners to take turns reading and interpreting the statements in function notation. Each person should: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Read the statement aloud to their partner.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Identify the input, the output, and the function in the statement.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Explain the meaning of the entire statement using a complete sentence.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say that the first two statements have no outputs, clarify that both represent outputs, even though the value of each is not stated.</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4.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7.png"/><Relationship Id="rId7" Type="http://schemas.openxmlformats.org/officeDocument/2006/relationships/image" Target="../media/image13.png"/><Relationship Id="rId8"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youtu.be/Ab4zmy_9ac4?si=HLUnF02xuL0MfjFX" TargetMode="External"/><Relationship Id="rId4" Type="http://schemas.openxmlformats.org/officeDocument/2006/relationships/hyperlink" Target="https://youtu.be/Ab4zmy_9ac4?si=HLUnF02xuL0MfjFX" TargetMode="External"/><Relationship Id="rId5"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4.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 Id="rId6" Type="http://schemas.openxmlformats.org/officeDocument/2006/relationships/image" Target="../media/image13.png"/><Relationship Id="rId7"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35.png"/><Relationship Id="rId5" Type="http://schemas.openxmlformats.org/officeDocument/2006/relationships/image" Target="../media/image3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16.png"/><Relationship Id="rId7"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16.png"/><Relationship Id="rId6" Type="http://schemas.openxmlformats.org/officeDocument/2006/relationships/image" Target="../media/image27.png"/><Relationship Id="rId7"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6.png"/><Relationship Id="rId4" Type="http://schemas.openxmlformats.org/officeDocument/2006/relationships/image" Target="../media/image28.png"/><Relationship Id="rId5" Type="http://schemas.openxmlformats.org/officeDocument/2006/relationships/image" Target="../media/image27.png"/><Relationship Id="rId6" Type="http://schemas.openxmlformats.org/officeDocument/2006/relationships/image" Target="../media/image29.png"/><Relationship Id="rId7"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4.jp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4.2 Function Notation</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a:t>
            </a:r>
            <a:r>
              <a:rPr lang="en"/>
              <a:t> Function Notation</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{A2EFDFC5-2B0D-4CD5-9A61-C2BB8369CBB6}</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B51"/>
        </a:solidFill>
      </p:bgPr>
    </p:bg>
    <p:spTree>
      <p:nvGrpSpPr>
        <p:cNvPr id="65" name="Shape 65"/>
        <p:cNvGrpSpPr/>
        <p:nvPr/>
      </p:nvGrpSpPr>
      <p:grpSpPr>
        <a:xfrm>
          <a:off x="0" y="0"/>
          <a:ext cx="0" cy="0"/>
          <a:chOff x="0" y="0"/>
          <a:chExt cx="0" cy="0"/>
        </a:xfrm>
      </p:grpSpPr>
      <p:pic>
        <p:nvPicPr>
          <p:cNvPr descr="Student riding a skateboard up a rising bar graph, representing progress, momentum, and confidence in math growth." id="66" name="Google Shape;66;p10" title="Goals-5.png"/>
          <p:cNvPicPr preferRelativeResize="0"/>
          <p:nvPr/>
        </p:nvPicPr>
        <p:blipFill rotWithShape="1">
          <a:blip r:embed="rId3">
            <a:alphaModFix/>
          </a:blip>
          <a:srcRect b="0" l="2963" r="2954" t="0"/>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Use</a:t>
            </a:r>
            <a:r>
              <a:rPr lang="en">
                <a:solidFill>
                  <a:srgbClr val="F3F3F3"/>
                </a:solidFill>
              </a:rPr>
              <a:t> function notation to </a:t>
            </a:r>
            <a:r>
              <a:rPr b="1" lang="en">
                <a:solidFill>
                  <a:srgbClr val="F3F3F3"/>
                </a:solidFill>
              </a:rPr>
              <a:t>express</a:t>
            </a:r>
            <a:r>
              <a:rPr lang="en">
                <a:solidFill>
                  <a:srgbClr val="F3F3F3"/>
                </a:solidFill>
              </a:rPr>
              <a:t> functions that have specific inputs and outputs.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what function notation is and why it </a:t>
            </a:r>
            <a:r>
              <a:rPr b="1" lang="en">
                <a:solidFill>
                  <a:srgbClr val="F3F3F3"/>
                </a:solidFill>
              </a:rPr>
              <a:t>exists</a:t>
            </a:r>
            <a:r>
              <a:rPr lang="en">
                <a:solidFill>
                  <a:srgbClr val="F3F3F3"/>
                </a:solidFill>
              </a:rPr>
              <a:t>.</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a statement written in function notation in terms of a </a:t>
            </a:r>
            <a:r>
              <a:rPr b="1" lang="en">
                <a:solidFill>
                  <a:srgbClr val="F3F3F3"/>
                </a:solidFill>
              </a:rPr>
              <a:t>situation</a:t>
            </a:r>
            <a:r>
              <a:rPr lang="en">
                <a:solidFill>
                  <a:srgbClr val="F3F3F3"/>
                </a:solidFill>
              </a:rPr>
              <a:t>.</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4.2</a:t>
            </a:r>
            <a:r>
              <a:rPr lang="en">
                <a:solidFill>
                  <a:srgbClr val="EFEFEF"/>
                </a:solidFill>
              </a:rPr>
              <a:t> Function Notation</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None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a:t>
            </a:r>
            <a:r>
              <a:rPr lang="en"/>
              <a:t> Function Notation</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Relation</a:t>
            </a:r>
            <a:endParaRPr/>
          </a:p>
          <a:p>
            <a:pPr indent="-330200" lvl="1" marL="914400" rtl="0" algn="l">
              <a:spcBef>
                <a:spcPts val="0"/>
              </a:spcBef>
              <a:spcAft>
                <a:spcPts val="0"/>
              </a:spcAft>
              <a:buSzPts val="1600"/>
              <a:buChar char="○"/>
            </a:pPr>
            <a:r>
              <a:rPr lang="en"/>
              <a:t>A relation is any set of ordered pairs, (</a:t>
            </a:r>
            <a:r>
              <a:rPr i="1" lang="en"/>
              <a:t>𝑥,𝑦</a:t>
            </a:r>
            <a:r>
              <a:rPr lang="en"/>
              <a:t>).</a:t>
            </a:r>
            <a:endParaRPr/>
          </a:p>
          <a:p>
            <a:pPr indent="-342900" lvl="0" marL="457200" rtl="0" algn="l">
              <a:spcBef>
                <a:spcPts val="0"/>
              </a:spcBef>
              <a:spcAft>
                <a:spcPts val="0"/>
              </a:spcAft>
              <a:buSzPts val="1800"/>
              <a:buChar char="●"/>
            </a:pPr>
            <a:r>
              <a:rPr lang="en"/>
              <a:t>Function</a:t>
            </a:r>
            <a:endParaRPr/>
          </a:p>
          <a:p>
            <a:pPr indent="-330200" lvl="1" marL="914400" rtl="0" algn="l">
              <a:spcBef>
                <a:spcPts val="0"/>
              </a:spcBef>
              <a:spcAft>
                <a:spcPts val="0"/>
              </a:spcAft>
              <a:buSzPts val="1600"/>
              <a:buChar char="○"/>
            </a:pPr>
            <a:r>
              <a:rPr lang="en"/>
              <a:t>A relation that takes inputs from one set and assigns them to outputs from another set, assigning exactly one output to each input.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Interpreting Graphs: Day 1 </a:t>
            </a:r>
            <a:r>
              <a:rPr lang="en" sz="2600"/>
              <a:t>📈</a:t>
            </a:r>
            <a:endParaRPr sz="2600">
              <a:solidFill>
                <a:srgbClr val="005047"/>
              </a:solidFill>
            </a:endParaRPr>
          </a:p>
        </p:txBody>
      </p:sp>
      <p:sp>
        <p:nvSpPr>
          <p:cNvPr id="114" name="Google Shape;114;p13"/>
          <p:cNvSpPr txBox="1"/>
          <p:nvPr>
            <p:ph idx="1" type="body"/>
          </p:nvPr>
        </p:nvSpPr>
        <p:spPr>
          <a:xfrm>
            <a:off x="311700" y="1457275"/>
            <a:ext cx="55995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None/>
            </a:pPr>
            <a:r>
              <a:rPr lang="en" sz="1600"/>
              <a:t>Use the Day 1 graph to answer the questions.</a:t>
            </a:r>
            <a:endParaRPr sz="1600"/>
          </a:p>
          <a:p>
            <a:pPr indent="-330200" lvl="0" marL="457200" rtl="0" algn="l">
              <a:lnSpc>
                <a:spcPct val="100000"/>
              </a:lnSpc>
              <a:spcBef>
                <a:spcPts val="1000"/>
              </a:spcBef>
              <a:spcAft>
                <a:spcPts val="0"/>
              </a:spcAft>
              <a:buSzPts val="1600"/>
              <a:buAutoNum type="arabicPeriod"/>
            </a:pPr>
            <a:r>
              <a:rPr lang="en" sz="1600"/>
              <a:t>How far away was the dog from the post… </a:t>
            </a:r>
            <a:endParaRPr sz="1600"/>
          </a:p>
          <a:p>
            <a:pPr indent="-330200" lvl="1" marL="914400" rtl="0" algn="l">
              <a:lnSpc>
                <a:spcPct val="100000"/>
              </a:lnSpc>
              <a:spcBef>
                <a:spcPts val="1000"/>
              </a:spcBef>
              <a:spcAft>
                <a:spcPts val="0"/>
              </a:spcAft>
              <a:buSzPts val="1600"/>
              <a:buAutoNum type="alphaLcPeriod"/>
            </a:pPr>
            <a:r>
              <a:rPr lang="en"/>
              <a:t>…</a:t>
            </a:r>
            <a:r>
              <a:rPr lang="en" sz="1600"/>
              <a:t>60 seconds after the owner left?</a:t>
            </a:r>
            <a:endParaRPr sz="1600"/>
          </a:p>
          <a:p>
            <a:pPr indent="-330200" lvl="1" marL="914400" rtl="0" algn="l">
              <a:lnSpc>
                <a:spcPct val="100000"/>
              </a:lnSpc>
              <a:spcBef>
                <a:spcPts val="500"/>
              </a:spcBef>
              <a:spcAft>
                <a:spcPts val="0"/>
              </a:spcAft>
              <a:buSzPts val="1600"/>
              <a:buAutoNum type="alphaLcPeriod"/>
            </a:pPr>
            <a:r>
              <a:rPr lang="en"/>
              <a:t>…</a:t>
            </a:r>
            <a:r>
              <a:rPr lang="en" sz="1600"/>
              <a:t>when the owner left?</a:t>
            </a:r>
            <a:endParaRPr sz="1600"/>
          </a:p>
          <a:p>
            <a:pPr indent="-330200" lvl="1" marL="914400" rtl="0" algn="l">
              <a:lnSpc>
                <a:spcPct val="100000"/>
              </a:lnSpc>
              <a:spcBef>
                <a:spcPts val="500"/>
              </a:spcBef>
              <a:spcAft>
                <a:spcPts val="0"/>
              </a:spcAft>
              <a:buSzPts val="1600"/>
              <a:buAutoNum type="alphaLcPeriod"/>
            </a:pPr>
            <a:r>
              <a:rPr lang="en"/>
              <a:t>…</a:t>
            </a:r>
            <a:r>
              <a:rPr lang="en" sz="1600"/>
              <a:t>160 seconds after the owner left?</a:t>
            </a:r>
            <a:endParaRPr sz="1600"/>
          </a:p>
          <a:p>
            <a:pPr indent="-330200" lvl="0" marL="457200" rtl="0" algn="l">
              <a:lnSpc>
                <a:spcPct val="100000"/>
              </a:lnSpc>
              <a:spcBef>
                <a:spcPts val="500"/>
              </a:spcBef>
              <a:spcAft>
                <a:spcPts val="500"/>
              </a:spcAft>
              <a:buSzPts val="1600"/>
              <a:buAutoNum type="arabicPeriod"/>
            </a:pPr>
            <a:r>
              <a:rPr lang="en" sz="1600"/>
              <a:t>How many seconds passed before the dog reached the farthest point it could reach from the post?</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4.2.1 Interpreting Graphs to Answer Questions</a:t>
            </a:r>
            <a:endParaRPr/>
          </a:p>
        </p:txBody>
      </p:sp>
      <p:sp>
        <p:nvSpPr>
          <p:cNvPr id="117" name="Google Shape;117;p13"/>
          <p:cNvSpPr txBox="1"/>
          <p:nvPr/>
        </p:nvSpPr>
        <p:spPr>
          <a:xfrm>
            <a:off x="6022775" y="1605150"/>
            <a:ext cx="3000000" cy="306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rPr lang="en" sz="1150">
                <a:solidFill>
                  <a:srgbClr val="1D2125"/>
                </a:solidFill>
                <a:highlight>
                  <a:srgbClr val="FFFFFF"/>
                </a:highlight>
                <a:latin typeface="Roboto"/>
                <a:ea typeface="Roboto"/>
                <a:cs typeface="Roboto"/>
                <a:sym typeface="Roboto"/>
              </a:rPr>
              <a:t>Day 1</a:t>
            </a:r>
            <a:endParaRPr sz="1150">
              <a:solidFill>
                <a:srgbClr val="1D2125"/>
              </a:solidFill>
              <a:highlight>
                <a:srgbClr val="FFFFFF"/>
              </a:highlight>
              <a:latin typeface="Roboto"/>
              <a:ea typeface="Roboto"/>
              <a:cs typeface="Roboto"/>
              <a:sym typeface="Roboto"/>
            </a:endParaRPr>
          </a:p>
        </p:txBody>
      </p:sp>
      <p:pic>
        <p:nvPicPr>
          <p:cNvPr descr="A red line graph showing distance from post (in feet) vs. time (in seconds), with three peaks. Two black dots mark points at about (0,1.5) and (60,4). Peaks and valleys are approximately at (15, 3.25),(30,2.5), (50, 5), and (100, 2.25), (140,3.5). Distance fluctuates over time." id="118" name="Google Shape;118;p13" title="34491baf9eedf82892115acb6b6df9202640cb5e.png"/>
          <p:cNvPicPr preferRelativeResize="0"/>
          <p:nvPr/>
        </p:nvPicPr>
        <p:blipFill>
          <a:blip r:embed="rId3">
            <a:alphaModFix/>
          </a:blip>
          <a:stretch>
            <a:fillRect/>
          </a:stretch>
        </p:blipFill>
        <p:spPr>
          <a:xfrm>
            <a:off x="6098975" y="1759575"/>
            <a:ext cx="2908098" cy="2159600"/>
          </a:xfrm>
          <a:prstGeom prst="rect">
            <a:avLst/>
          </a:prstGeom>
          <a:noFill/>
          <a:ln>
            <a:noFill/>
          </a:ln>
        </p:spPr>
      </p:pic>
      <p:sp>
        <p:nvSpPr>
          <p:cNvPr id="119" name="Google Shape;119;p13"/>
          <p:cNvSpPr txBox="1"/>
          <p:nvPr/>
        </p:nvSpPr>
        <p:spPr>
          <a:xfrm>
            <a:off x="201300" y="1005750"/>
            <a:ext cx="894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Calibri"/>
                <a:ea typeface="Calibri"/>
                <a:cs typeface="Calibri"/>
                <a:sym typeface="Calibri"/>
              </a:rPr>
              <a:t>This graph shows how a dog’s distance from a post, in feet, changed over time, in seconds, after the owner left on Day 1.</a:t>
            </a:r>
            <a:endParaRPr sz="12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Interpreting Graphs: Day 2 📈</a:t>
            </a:r>
            <a:endParaRPr>
              <a:solidFill>
                <a:srgbClr val="005047"/>
              </a:solidFill>
            </a:endParaRPr>
          </a:p>
        </p:txBody>
      </p:sp>
      <p:sp>
        <p:nvSpPr>
          <p:cNvPr id="125" name="Google Shape;125;p14"/>
          <p:cNvSpPr txBox="1"/>
          <p:nvPr>
            <p:ph idx="1" type="body"/>
          </p:nvPr>
        </p:nvSpPr>
        <p:spPr>
          <a:xfrm>
            <a:off x="311700" y="1457275"/>
            <a:ext cx="55995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None/>
            </a:pPr>
            <a:r>
              <a:rPr lang="en" sz="1600"/>
              <a:t>Use the Day 2 graph to answer the questions.</a:t>
            </a:r>
            <a:endParaRPr sz="1600"/>
          </a:p>
          <a:p>
            <a:pPr indent="-330200" lvl="0" marL="457200" rtl="0" algn="l">
              <a:lnSpc>
                <a:spcPct val="100000"/>
              </a:lnSpc>
              <a:spcBef>
                <a:spcPts val="1000"/>
              </a:spcBef>
              <a:spcAft>
                <a:spcPts val="0"/>
              </a:spcAft>
              <a:buSzPts val="1600"/>
              <a:buAutoNum type="arabicPeriod" startAt="5"/>
            </a:pPr>
            <a:r>
              <a:rPr lang="en" sz="1600"/>
              <a:t>Consider the statement, “The dog was 2 feet away from the post after 80 seconds.” Do you agree with the statement?</a:t>
            </a:r>
            <a:endParaRPr sz="1600"/>
          </a:p>
          <a:p>
            <a:pPr indent="-330200" lvl="0" marL="457200" rtl="0" algn="l">
              <a:lnSpc>
                <a:spcPct val="100000"/>
              </a:lnSpc>
              <a:spcBef>
                <a:spcPts val="500"/>
              </a:spcBef>
              <a:spcAft>
                <a:spcPts val="0"/>
              </a:spcAft>
              <a:buSzPts val="1600"/>
              <a:buAutoNum type="arabicPeriod" startAt="5"/>
            </a:pPr>
            <a:r>
              <a:rPr lang="en" sz="1600"/>
              <a:t>How far away was the dog from the post when the owner left?</a:t>
            </a:r>
            <a:endParaRPr sz="1600"/>
          </a:p>
          <a:p>
            <a:pPr indent="-330200" lvl="0" marL="457200" rtl="0" algn="l">
              <a:lnSpc>
                <a:spcPct val="100000"/>
              </a:lnSpc>
              <a:spcBef>
                <a:spcPts val="500"/>
              </a:spcBef>
              <a:spcAft>
                <a:spcPts val="0"/>
              </a:spcAft>
              <a:buSzPts val="1600"/>
              <a:buAutoNum type="arabicPeriod" startAt="5"/>
            </a:pPr>
            <a:r>
              <a:rPr lang="en" sz="1600"/>
              <a:t>The owner returned 160 seconds after he left. How far away was the dog from the post at that time?</a:t>
            </a:r>
            <a:endParaRPr sz="1600"/>
          </a:p>
          <a:p>
            <a:pPr indent="-330200" lvl="0" marL="457200" rtl="0" algn="l">
              <a:lnSpc>
                <a:spcPct val="100000"/>
              </a:lnSpc>
              <a:spcBef>
                <a:spcPts val="500"/>
              </a:spcBef>
              <a:spcAft>
                <a:spcPts val="500"/>
              </a:spcAft>
              <a:buSzPts val="1600"/>
              <a:buAutoNum type="arabicPeriod" startAt="5"/>
            </a:pPr>
            <a:r>
              <a:rPr lang="en" sz="1600"/>
              <a:t>How many seconds passed before the dog reached the farthest point it could reach from the post?</a:t>
            </a:r>
            <a:endParaRPr sz="1600"/>
          </a:p>
        </p:txBody>
      </p:sp>
      <p:sp>
        <p:nvSpPr>
          <p:cNvPr id="126" name="Google Shape;12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7" name="Google Shape;127;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4.2.1 Interpreting Graphs to Answer Questions</a:t>
            </a:r>
            <a:endParaRPr/>
          </a:p>
        </p:txBody>
      </p:sp>
      <p:sp>
        <p:nvSpPr>
          <p:cNvPr id="128" name="Google Shape;128;p14"/>
          <p:cNvSpPr txBox="1"/>
          <p:nvPr/>
        </p:nvSpPr>
        <p:spPr>
          <a:xfrm>
            <a:off x="6022775" y="1605150"/>
            <a:ext cx="3000000" cy="306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rPr lang="en" sz="1150">
                <a:solidFill>
                  <a:srgbClr val="1D2125"/>
                </a:solidFill>
                <a:highlight>
                  <a:srgbClr val="FFFFFF"/>
                </a:highlight>
                <a:latin typeface="Roboto"/>
                <a:ea typeface="Roboto"/>
                <a:cs typeface="Roboto"/>
                <a:sym typeface="Roboto"/>
              </a:rPr>
              <a:t>Day 2</a:t>
            </a:r>
            <a:endParaRPr sz="1150">
              <a:solidFill>
                <a:srgbClr val="1D2125"/>
              </a:solidFill>
              <a:highlight>
                <a:srgbClr val="FFFFFF"/>
              </a:highlight>
              <a:latin typeface="Roboto"/>
              <a:ea typeface="Roboto"/>
              <a:cs typeface="Roboto"/>
              <a:sym typeface="Roboto"/>
            </a:endParaRPr>
          </a:p>
        </p:txBody>
      </p:sp>
      <p:pic>
        <p:nvPicPr>
          <p:cNvPr descr="A green line graph showing distance from post (in feet) vs. time (in seconds), with three peaks. Two black dots mark points at about (0,1.5) and (60,4). Peaks and valleys are approximately at (39, 5) and (45,3.5). Distance fluctuates over time until 60 seconds then stays constant. " id="129" name="Google Shape;129;p14" title="7c49de875e83020f2c00535b3be64810d45df3bf.png"/>
          <p:cNvPicPr preferRelativeResize="0"/>
          <p:nvPr/>
        </p:nvPicPr>
        <p:blipFill rotWithShape="1">
          <a:blip r:embed="rId3">
            <a:alphaModFix/>
          </a:blip>
          <a:srcRect b="0" l="0" r="0" t="0"/>
          <a:stretch/>
        </p:blipFill>
        <p:spPr>
          <a:xfrm>
            <a:off x="6098975" y="1759575"/>
            <a:ext cx="2806525" cy="2084175"/>
          </a:xfrm>
          <a:prstGeom prst="rect">
            <a:avLst/>
          </a:prstGeom>
          <a:noFill/>
          <a:ln>
            <a:noFill/>
          </a:ln>
        </p:spPr>
      </p:pic>
      <p:sp>
        <p:nvSpPr>
          <p:cNvPr id="130" name="Google Shape;130;p14"/>
          <p:cNvSpPr txBox="1"/>
          <p:nvPr/>
        </p:nvSpPr>
        <p:spPr>
          <a:xfrm>
            <a:off x="201300" y="1005750"/>
            <a:ext cx="894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Calibri"/>
                <a:ea typeface="Calibri"/>
                <a:cs typeface="Calibri"/>
                <a:sym typeface="Calibri"/>
              </a:rPr>
              <a:t>This graph shows how a dog’s distance from a post, in feet, changed over time, in seconds, after the owner left on Day 2.</a:t>
            </a:r>
            <a:endParaRPr sz="12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Interpreting Graphs: Day 3 📈</a:t>
            </a:r>
            <a:endParaRPr>
              <a:solidFill>
                <a:srgbClr val="005047"/>
              </a:solidFill>
            </a:endParaRPr>
          </a:p>
        </p:txBody>
      </p:sp>
      <p:sp>
        <p:nvSpPr>
          <p:cNvPr id="136" name="Google Shape;136;p15"/>
          <p:cNvSpPr txBox="1"/>
          <p:nvPr>
            <p:ph idx="1" type="body"/>
          </p:nvPr>
        </p:nvSpPr>
        <p:spPr>
          <a:xfrm>
            <a:off x="311700" y="1457275"/>
            <a:ext cx="55995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None/>
            </a:pPr>
            <a:r>
              <a:rPr lang="en" sz="1600"/>
              <a:t>Use the Day 3 graph to answer the questions.</a:t>
            </a:r>
            <a:endParaRPr sz="1600"/>
          </a:p>
          <a:p>
            <a:pPr indent="-330200" lvl="0" marL="457200" rtl="0" algn="l">
              <a:lnSpc>
                <a:spcPct val="100000"/>
              </a:lnSpc>
              <a:spcBef>
                <a:spcPts val="1000"/>
              </a:spcBef>
              <a:spcAft>
                <a:spcPts val="0"/>
              </a:spcAft>
              <a:buSzPts val="1600"/>
              <a:buAutoNum type="arabicPeriod" startAt="9"/>
            </a:pPr>
            <a:r>
              <a:rPr lang="en" sz="1600"/>
              <a:t>How far away was the dog from the post…</a:t>
            </a:r>
            <a:endParaRPr sz="1600"/>
          </a:p>
          <a:p>
            <a:pPr indent="-330200" lvl="1" marL="914400" rtl="0" algn="l">
              <a:lnSpc>
                <a:spcPct val="100000"/>
              </a:lnSpc>
              <a:spcBef>
                <a:spcPts val="1000"/>
              </a:spcBef>
              <a:spcAft>
                <a:spcPts val="0"/>
              </a:spcAft>
              <a:buSzPts val="1600"/>
              <a:buAutoNum type="alphaLcPeriod"/>
            </a:pPr>
            <a:r>
              <a:rPr lang="en"/>
              <a:t>…</a:t>
            </a:r>
            <a:r>
              <a:rPr lang="en" sz="1600"/>
              <a:t>60 seconds after the owner left?</a:t>
            </a:r>
            <a:endParaRPr sz="1600"/>
          </a:p>
          <a:p>
            <a:pPr indent="-330200" lvl="1" marL="914400" rtl="0" algn="l">
              <a:lnSpc>
                <a:spcPct val="100000"/>
              </a:lnSpc>
              <a:spcBef>
                <a:spcPts val="500"/>
              </a:spcBef>
              <a:spcAft>
                <a:spcPts val="0"/>
              </a:spcAft>
              <a:buSzPts val="1600"/>
              <a:buAutoNum type="alphaLcPeriod"/>
            </a:pPr>
            <a:r>
              <a:rPr lang="en"/>
              <a:t>…</a:t>
            </a:r>
            <a:r>
              <a:rPr lang="en" sz="1600"/>
              <a:t>when the owner left?</a:t>
            </a:r>
            <a:endParaRPr sz="1600"/>
          </a:p>
          <a:p>
            <a:pPr indent="-330200" lvl="1" marL="914400" rtl="0" algn="l">
              <a:lnSpc>
                <a:spcPct val="100000"/>
              </a:lnSpc>
              <a:spcBef>
                <a:spcPts val="500"/>
              </a:spcBef>
              <a:spcAft>
                <a:spcPts val="0"/>
              </a:spcAft>
              <a:buSzPts val="1600"/>
              <a:buAutoNum type="alphaLcPeriod"/>
            </a:pPr>
            <a:r>
              <a:rPr lang="en"/>
              <a:t>…160 seconds after the owner left? </a:t>
            </a:r>
            <a:endParaRPr sz="1600"/>
          </a:p>
          <a:p>
            <a:pPr indent="-330200" lvl="0" marL="457200" rtl="0" algn="l">
              <a:lnSpc>
                <a:spcPct val="100000"/>
              </a:lnSpc>
              <a:spcBef>
                <a:spcPts val="500"/>
              </a:spcBef>
              <a:spcAft>
                <a:spcPts val="0"/>
              </a:spcAft>
              <a:buSzPts val="1600"/>
              <a:buAutoNum type="arabicPeriod" startAt="9"/>
            </a:pPr>
            <a:r>
              <a:rPr lang="en" sz="1600"/>
              <a:t>How many seconds passed before the dog reached the farthest point it could reach from the post?</a:t>
            </a:r>
            <a:endParaRPr sz="1600"/>
          </a:p>
          <a:p>
            <a:pPr indent="-330200" lvl="0" marL="457200" rtl="0" algn="l">
              <a:lnSpc>
                <a:spcPct val="100000"/>
              </a:lnSpc>
              <a:spcBef>
                <a:spcPts val="500"/>
              </a:spcBef>
              <a:spcAft>
                <a:spcPts val="500"/>
              </a:spcAft>
              <a:buSzPts val="1600"/>
              <a:buAutoNum type="arabicPeriod" startAt="9"/>
            </a:pPr>
            <a:r>
              <a:rPr lang="en" sz="1600"/>
              <a:t>Consider the statement, “The dog was 2 feet away from the post after 80 seconds.” Do you agree with the statement?</a:t>
            </a:r>
            <a:endParaRPr sz="1600"/>
          </a:p>
        </p:txBody>
      </p:sp>
      <p:sp>
        <p:nvSpPr>
          <p:cNvPr id="137" name="Google Shape;137;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8" name="Google Shape;138;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4.2.1 Interpreting Graphs to Answer Questions</a:t>
            </a:r>
            <a:endParaRPr/>
          </a:p>
        </p:txBody>
      </p:sp>
      <p:sp>
        <p:nvSpPr>
          <p:cNvPr id="139" name="Google Shape;139;p15"/>
          <p:cNvSpPr txBox="1"/>
          <p:nvPr/>
        </p:nvSpPr>
        <p:spPr>
          <a:xfrm>
            <a:off x="6022775" y="1605150"/>
            <a:ext cx="3000000" cy="306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1200"/>
              </a:spcAft>
              <a:buNone/>
            </a:pPr>
            <a:r>
              <a:rPr lang="en" sz="1150">
                <a:solidFill>
                  <a:srgbClr val="1D2125"/>
                </a:solidFill>
                <a:highlight>
                  <a:srgbClr val="FFFFFF"/>
                </a:highlight>
                <a:latin typeface="Roboto"/>
                <a:ea typeface="Roboto"/>
                <a:cs typeface="Roboto"/>
                <a:sym typeface="Roboto"/>
              </a:rPr>
              <a:t>Day 3</a:t>
            </a:r>
            <a:endParaRPr sz="1150">
              <a:solidFill>
                <a:srgbClr val="1D2125"/>
              </a:solidFill>
              <a:highlight>
                <a:srgbClr val="FFFFFF"/>
              </a:highlight>
              <a:latin typeface="Roboto"/>
              <a:ea typeface="Roboto"/>
              <a:cs typeface="Roboto"/>
              <a:sym typeface="Roboto"/>
            </a:endParaRPr>
          </a:p>
        </p:txBody>
      </p:sp>
      <p:pic>
        <p:nvPicPr>
          <p:cNvPr descr="A blue line graph showing distance from post (in feet) vs. time (in seconds), with three peaks. Two black dots mark points at about (0,1.5) and (60,4). Peaks and valleys are approximately at (2, 5), Distance decreases after 2 second and gradually decreases  over time." id="140" name="Google Shape;140;p15" title="6a0162c58a513f1e08b79121e715a2570e27a561.png"/>
          <p:cNvPicPr preferRelativeResize="0"/>
          <p:nvPr/>
        </p:nvPicPr>
        <p:blipFill rotWithShape="1">
          <a:blip r:embed="rId3">
            <a:alphaModFix/>
          </a:blip>
          <a:srcRect b="0" l="0" r="0" t="0"/>
          <a:stretch/>
        </p:blipFill>
        <p:spPr>
          <a:xfrm>
            <a:off x="6098975" y="1759575"/>
            <a:ext cx="3000000" cy="2227848"/>
          </a:xfrm>
          <a:prstGeom prst="rect">
            <a:avLst/>
          </a:prstGeom>
          <a:noFill/>
          <a:ln>
            <a:noFill/>
          </a:ln>
        </p:spPr>
      </p:pic>
      <p:sp>
        <p:nvSpPr>
          <p:cNvPr id="141" name="Google Shape;141;p15"/>
          <p:cNvSpPr txBox="1"/>
          <p:nvPr/>
        </p:nvSpPr>
        <p:spPr>
          <a:xfrm>
            <a:off x="201300" y="1005750"/>
            <a:ext cx="8942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Calibri"/>
                <a:ea typeface="Calibri"/>
                <a:cs typeface="Calibri"/>
                <a:sym typeface="Calibri"/>
              </a:rPr>
              <a:t>This graph shows how a dog’s distance from a post, in feet, changed over time, in seconds, after the owner left on Day 3.</a:t>
            </a:r>
            <a:endParaRPr sz="12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7" name="Google Shape;147;p16"/>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8" name="Google Shape;148;p1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9" name="Google Shape;149;p16"/>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0" name="Google Shape;150;p1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1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2" name="Google Shape;152;p16"/>
          <p:cNvCxnSpPr>
            <a:stCxn id="146" idx="2"/>
            <a:endCxn id="14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53" name="Google Shape;153;p16"/>
          <p:cNvCxnSpPr>
            <a:stCxn id="148" idx="3"/>
            <a:endCxn id="147"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54" name="Google Shape;154;p16"/>
          <p:cNvCxnSpPr>
            <a:stCxn id="147" idx="3"/>
            <a:endCxn id="14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55" name="Google Shape;155;p16"/>
          <p:cNvCxnSpPr>
            <a:stCxn id="149" idx="3"/>
            <a:endCxn id="15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56" name="Google Shape;156;p16"/>
          <p:cNvCxnSpPr>
            <a:stCxn id="151" idx="3"/>
            <a:endCxn id="15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57" name="Google Shape;157;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8" name="Google Shape;158;p1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59" name="Google Shape;159;p16"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60" name="Google Shape;160;p16"/>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61" name="Google Shape;161;p16"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62" name="Google Shape;162;p16"/>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63" name="Google Shape;163;p16"/>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64" name="Google Shape;164;p16"/>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65" name="Google Shape;165;p16"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66" name="Google Shape;166;p16"/>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67" name="Google Shape;167;p16"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68" name="Google Shape;168;p16"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69" name="Google Shape;169;p1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70" name="Google Shape;170;p16"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500">
                <a:solidFill>
                  <a:srgbClr val="005047"/>
                </a:solidFill>
              </a:rPr>
              <a:t>Learning Activity - </a:t>
            </a:r>
            <a:r>
              <a:rPr lang="en" sz="2500"/>
              <a:t>Using Function Notation</a:t>
            </a:r>
            <a:r>
              <a:rPr lang="en"/>
              <a:t>🔣</a:t>
            </a:r>
            <a:endParaRPr>
              <a:solidFill>
                <a:srgbClr val="005047"/>
              </a:solidFill>
            </a:endParaRPr>
          </a:p>
        </p:txBody>
      </p:sp>
      <p:sp>
        <p:nvSpPr>
          <p:cNvPr id="176" name="Google Shape;176;p17"/>
          <p:cNvSpPr txBox="1"/>
          <p:nvPr>
            <p:ph idx="1" type="body"/>
          </p:nvPr>
        </p:nvSpPr>
        <p:spPr>
          <a:xfrm>
            <a:off x="311700" y="1000075"/>
            <a:ext cx="8384700" cy="1248600"/>
          </a:xfrm>
          <a:prstGeom prst="rect">
            <a:avLst/>
          </a:prstGeom>
        </p:spPr>
        <p:txBody>
          <a:bodyPr anchorCtr="0" anchor="t" bIns="91425" lIns="91425" spcFirstLastPara="1" rIns="91425" wrap="square" tIns="91425">
            <a:normAutofit fontScale="25000"/>
          </a:bodyPr>
          <a:lstStyle/>
          <a:p>
            <a:pPr indent="0" lvl="0" marL="0" rtl="0" algn="l">
              <a:lnSpc>
                <a:spcPct val="100000"/>
              </a:lnSpc>
              <a:spcBef>
                <a:spcPts val="0"/>
              </a:spcBef>
              <a:spcAft>
                <a:spcPts val="0"/>
              </a:spcAft>
              <a:buNone/>
            </a:pPr>
            <a:r>
              <a:rPr lang="en" sz="7200"/>
              <a:t>Let’s name the functions that relate the dog’s distance from the post and the time since its owner left: function </a:t>
            </a:r>
            <a:r>
              <a:rPr i="1" lang="en" sz="7200">
                <a:latin typeface="Times New Roman"/>
                <a:ea typeface="Times New Roman"/>
                <a:cs typeface="Times New Roman"/>
                <a:sym typeface="Times New Roman"/>
              </a:rPr>
              <a:t>f</a:t>
            </a:r>
            <a:r>
              <a:rPr lang="en" sz="7200"/>
              <a:t> for Day 1, function </a:t>
            </a:r>
            <a:r>
              <a:rPr i="1" lang="en" sz="7200">
                <a:latin typeface="Times New Roman"/>
                <a:ea typeface="Times New Roman"/>
                <a:cs typeface="Times New Roman"/>
                <a:sym typeface="Times New Roman"/>
              </a:rPr>
              <a:t>g</a:t>
            </a:r>
            <a:r>
              <a:rPr lang="en" sz="7200"/>
              <a:t> for Day 2, function </a:t>
            </a:r>
            <a:r>
              <a:rPr i="1" lang="en" sz="7200">
                <a:latin typeface="Times New Roman"/>
                <a:ea typeface="Times New Roman"/>
                <a:cs typeface="Times New Roman"/>
                <a:sym typeface="Times New Roman"/>
              </a:rPr>
              <a:t>h</a:t>
            </a:r>
            <a:r>
              <a:rPr lang="en" sz="7200"/>
              <a:t> for Day 3. The input of each function is time in seconds, </a:t>
            </a:r>
            <a:r>
              <a:rPr i="1" lang="en" sz="7200">
                <a:latin typeface="Times New Roman"/>
                <a:ea typeface="Times New Roman"/>
                <a:cs typeface="Times New Roman"/>
                <a:sym typeface="Times New Roman"/>
              </a:rPr>
              <a:t>t</a:t>
            </a:r>
            <a:r>
              <a:rPr lang="en" sz="7200"/>
              <a:t>.</a:t>
            </a:r>
            <a:endParaRPr/>
          </a:p>
        </p:txBody>
      </p:sp>
      <p:sp>
        <p:nvSpPr>
          <p:cNvPr id="177" name="Google Shape;17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a:t>
            </a:r>
            <a:r>
              <a:rPr lang="en" sz="1000"/>
              <a:t>.2.2 </a:t>
            </a:r>
            <a:r>
              <a:rPr lang="en" sz="1000"/>
              <a:t>Interpreting Statements Written in Function Notation</a:t>
            </a:r>
            <a:endParaRPr/>
          </a:p>
        </p:txBody>
      </p:sp>
      <p:sp>
        <p:nvSpPr>
          <p:cNvPr id="179" name="Google Shape;179;p17"/>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hree line graphs labeled Day 1, Day 2, and Day 3 show distance from a post (in feet) vs. time (in seconds) with different curves for each day and a black dot marked on each curve." id="180" name="Google Shape;180;p17"/>
          <p:cNvPicPr preferRelativeResize="0"/>
          <p:nvPr/>
        </p:nvPicPr>
        <p:blipFill>
          <a:blip r:embed="rId3">
            <a:alphaModFix/>
          </a:blip>
          <a:stretch>
            <a:fillRect/>
          </a:stretch>
        </p:blipFill>
        <p:spPr>
          <a:xfrm>
            <a:off x="308250" y="1950175"/>
            <a:ext cx="8283600" cy="2301000"/>
          </a:xfrm>
          <a:prstGeom prst="rect">
            <a:avLst/>
          </a:prstGeom>
          <a:noFill/>
          <a:ln>
            <a:noFill/>
          </a:ln>
        </p:spPr>
      </p:pic>
      <p:sp>
        <p:nvSpPr>
          <p:cNvPr id="181" name="Google Shape;181;p17"/>
          <p:cNvSpPr txBox="1"/>
          <p:nvPr/>
        </p:nvSpPr>
        <p:spPr>
          <a:xfrm>
            <a:off x="310907" y="4191000"/>
            <a:ext cx="797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the graphs to complete the table on the next slide.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4.2.2 Interpreting Statements Written in Function Notation</a:t>
            </a:r>
            <a:endParaRPr sz="1000"/>
          </a:p>
        </p:txBody>
      </p:sp>
      <p:sp>
        <p:nvSpPr>
          <p:cNvPr id="188" name="Google Shape;188;p1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500"/>
              <a:t>Learning Activity - Using Function Notation</a:t>
            </a:r>
            <a:r>
              <a:rPr lang="en"/>
              <a:t>🔣</a:t>
            </a:r>
            <a:endParaRPr/>
          </a:p>
        </p:txBody>
      </p:sp>
      <p:sp>
        <p:nvSpPr>
          <p:cNvPr id="189" name="Google Shape;189;p18"/>
          <p:cNvSpPr txBox="1"/>
          <p:nvPr/>
        </p:nvSpPr>
        <p:spPr>
          <a:xfrm>
            <a:off x="296500" y="1005675"/>
            <a:ext cx="489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a:t>
            </a:r>
            <a:r>
              <a:rPr b="1" i="1" lang="en" sz="1800">
                <a:solidFill>
                  <a:srgbClr val="424242"/>
                </a:solidFill>
                <a:latin typeface="Calibri"/>
                <a:ea typeface="Calibri"/>
                <a:cs typeface="Calibri"/>
                <a:sym typeface="Calibri"/>
              </a:rPr>
              <a:t>function notation</a:t>
            </a:r>
            <a:r>
              <a:rPr lang="en" sz="1800">
                <a:solidFill>
                  <a:srgbClr val="424242"/>
                </a:solidFill>
                <a:latin typeface="Calibri"/>
                <a:ea typeface="Calibri"/>
                <a:cs typeface="Calibri"/>
                <a:sym typeface="Calibri"/>
              </a:rPr>
              <a:t> to complete the table.</a:t>
            </a:r>
            <a:endParaRPr/>
          </a:p>
        </p:txBody>
      </p:sp>
      <p:pic>
        <p:nvPicPr>
          <p:cNvPr descr="A table with three columns labeled Day 1, Day 2, and Day 3, and three rows for recording distance from post at different times after the owner left: 60 seconds, immediately, and 150 seconds." id="190" name="Google Shape;190;p18"/>
          <p:cNvPicPr preferRelativeResize="0"/>
          <p:nvPr/>
        </p:nvPicPr>
        <p:blipFill>
          <a:blip r:embed="rId3">
            <a:alphaModFix/>
          </a:blip>
          <a:stretch>
            <a:fillRect/>
          </a:stretch>
        </p:blipFill>
        <p:spPr>
          <a:xfrm>
            <a:off x="448775" y="1415288"/>
            <a:ext cx="4893651" cy="3285525"/>
          </a:xfrm>
          <a:prstGeom prst="rect">
            <a:avLst/>
          </a:prstGeom>
          <a:noFill/>
          <a:ln>
            <a:noFill/>
          </a:ln>
        </p:spPr>
      </p:pic>
      <p:grpSp>
        <p:nvGrpSpPr>
          <p:cNvPr id="191" name="Google Shape;191;p18"/>
          <p:cNvGrpSpPr/>
          <p:nvPr/>
        </p:nvGrpSpPr>
        <p:grpSpPr>
          <a:xfrm>
            <a:off x="1682775" y="1902150"/>
            <a:ext cx="3607025" cy="954000"/>
            <a:chOff x="3359175" y="1902150"/>
            <a:chExt cx="3607025" cy="954000"/>
          </a:xfrm>
        </p:grpSpPr>
        <p:sp>
          <p:nvSpPr>
            <p:cNvPr id="192" name="Google Shape;192;p18"/>
            <p:cNvSpPr txBox="1"/>
            <p:nvPr/>
          </p:nvSpPr>
          <p:spPr>
            <a:xfrm>
              <a:off x="3359175" y="1902150"/>
              <a:ext cx="1197000" cy="954000"/>
            </a:xfrm>
            <a:prstGeom prst="rect">
              <a:avLst/>
            </a:prstGeom>
            <a:noFill/>
            <a:ln>
              <a:noFill/>
            </a:ln>
          </p:spPr>
          <p:txBody>
            <a:bodyPr anchorCtr="0" anchor="t" bIns="91425" lIns="91425" spcFirstLastPara="1" rIns="91425" wrap="square" tIns="36575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1a.</a:t>
              </a:r>
              <a:endParaRPr sz="1800">
                <a:solidFill>
                  <a:srgbClr val="424242"/>
                </a:solidFill>
                <a:latin typeface="Calibri"/>
                <a:ea typeface="Calibri"/>
                <a:cs typeface="Calibri"/>
                <a:sym typeface="Calibri"/>
              </a:endParaRPr>
            </a:p>
          </p:txBody>
        </p:sp>
        <p:sp>
          <p:nvSpPr>
            <p:cNvPr id="193" name="Google Shape;193;p18"/>
            <p:cNvSpPr txBox="1"/>
            <p:nvPr/>
          </p:nvSpPr>
          <p:spPr>
            <a:xfrm>
              <a:off x="4550000" y="1902150"/>
              <a:ext cx="1197000" cy="954000"/>
            </a:xfrm>
            <a:prstGeom prst="rect">
              <a:avLst/>
            </a:prstGeom>
            <a:noFill/>
            <a:ln>
              <a:noFill/>
            </a:ln>
          </p:spPr>
          <p:txBody>
            <a:bodyPr anchorCtr="0" anchor="t" bIns="91425" lIns="91425" spcFirstLastPara="1" rIns="91425" wrap="square" tIns="36575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sp>
          <p:nvSpPr>
            <p:cNvPr id="194" name="Google Shape;194;p18"/>
            <p:cNvSpPr txBox="1"/>
            <p:nvPr/>
          </p:nvSpPr>
          <p:spPr>
            <a:xfrm>
              <a:off x="5769200" y="1902150"/>
              <a:ext cx="1197000" cy="954000"/>
            </a:xfrm>
            <a:prstGeom prst="rect">
              <a:avLst/>
            </a:prstGeom>
            <a:noFill/>
            <a:ln>
              <a:noFill/>
            </a:ln>
          </p:spPr>
          <p:txBody>
            <a:bodyPr anchorCtr="0" anchor="t" bIns="91425" lIns="91425" spcFirstLastPara="1" rIns="91425" wrap="square" tIns="36575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3</a:t>
              </a:r>
              <a:r>
                <a:rPr lang="en" sz="1800">
                  <a:solidFill>
                    <a:srgbClr val="424242"/>
                  </a:solidFill>
                  <a:latin typeface="Calibri"/>
                  <a:ea typeface="Calibri"/>
                  <a:cs typeface="Calibri"/>
                  <a:sym typeface="Calibri"/>
                </a:rPr>
                <a:t>a.</a:t>
              </a:r>
              <a:endParaRPr sz="1800">
                <a:solidFill>
                  <a:srgbClr val="424242"/>
                </a:solidFill>
                <a:latin typeface="Calibri"/>
                <a:ea typeface="Calibri"/>
                <a:cs typeface="Calibri"/>
                <a:sym typeface="Calibri"/>
              </a:endParaRPr>
            </a:p>
          </p:txBody>
        </p:sp>
      </p:grpSp>
      <p:sp>
        <p:nvSpPr>
          <p:cNvPr id="195" name="Google Shape;195;p18"/>
          <p:cNvSpPr txBox="1"/>
          <p:nvPr/>
        </p:nvSpPr>
        <p:spPr>
          <a:xfrm>
            <a:off x="1682775" y="2892750"/>
            <a:ext cx="1197000" cy="775200"/>
          </a:xfrm>
          <a:prstGeom prst="rect">
            <a:avLst/>
          </a:prstGeom>
          <a:noFill/>
          <a:ln>
            <a:noFill/>
          </a:ln>
        </p:spPr>
        <p:txBody>
          <a:bodyPr anchorCtr="0" anchor="t" bIns="91425" lIns="91425" spcFirstLastPara="1" rIns="91425" wrap="square" tIns="27430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1b.</a:t>
            </a:r>
            <a:endParaRPr sz="1800">
              <a:solidFill>
                <a:srgbClr val="424242"/>
              </a:solidFill>
              <a:latin typeface="Calibri"/>
              <a:ea typeface="Calibri"/>
              <a:cs typeface="Calibri"/>
              <a:sym typeface="Calibri"/>
            </a:endParaRPr>
          </a:p>
        </p:txBody>
      </p:sp>
      <p:sp>
        <p:nvSpPr>
          <p:cNvPr id="196" name="Google Shape;196;p18"/>
          <p:cNvSpPr txBox="1"/>
          <p:nvPr/>
        </p:nvSpPr>
        <p:spPr>
          <a:xfrm>
            <a:off x="2877312" y="2892750"/>
            <a:ext cx="1197000" cy="775200"/>
          </a:xfrm>
          <a:prstGeom prst="rect">
            <a:avLst/>
          </a:prstGeom>
          <a:noFill/>
          <a:ln>
            <a:noFill/>
          </a:ln>
        </p:spPr>
        <p:txBody>
          <a:bodyPr anchorCtr="0" anchor="t" bIns="91425" lIns="91425" spcFirstLastPara="1" rIns="91425" wrap="square" tIns="27430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2b</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197" name="Google Shape;197;p18"/>
          <p:cNvSpPr txBox="1"/>
          <p:nvPr/>
        </p:nvSpPr>
        <p:spPr>
          <a:xfrm>
            <a:off x="4096512" y="2892750"/>
            <a:ext cx="1197000" cy="775200"/>
          </a:xfrm>
          <a:prstGeom prst="rect">
            <a:avLst/>
          </a:prstGeom>
          <a:noFill/>
          <a:ln>
            <a:noFill/>
          </a:ln>
        </p:spPr>
        <p:txBody>
          <a:bodyPr anchorCtr="0" anchor="t" bIns="91425" lIns="91425" spcFirstLastPara="1" rIns="91425" wrap="square" tIns="27430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3</a:t>
            </a:r>
            <a:r>
              <a:rPr lang="en" sz="1800">
                <a:solidFill>
                  <a:srgbClr val="424242"/>
                </a:solidFill>
                <a:latin typeface="Calibri"/>
                <a:ea typeface="Calibri"/>
                <a:cs typeface="Calibri"/>
                <a:sym typeface="Calibri"/>
              </a:rPr>
              <a:t>b.</a:t>
            </a:r>
            <a:endParaRPr sz="1800">
              <a:solidFill>
                <a:srgbClr val="424242"/>
              </a:solidFill>
              <a:latin typeface="Calibri"/>
              <a:ea typeface="Calibri"/>
              <a:cs typeface="Calibri"/>
              <a:sym typeface="Calibri"/>
            </a:endParaRPr>
          </a:p>
        </p:txBody>
      </p:sp>
      <p:sp>
        <p:nvSpPr>
          <p:cNvPr id="198" name="Google Shape;198;p18"/>
          <p:cNvSpPr txBox="1"/>
          <p:nvPr/>
        </p:nvSpPr>
        <p:spPr>
          <a:xfrm>
            <a:off x="1682775" y="3654750"/>
            <a:ext cx="1197000" cy="954000"/>
          </a:xfrm>
          <a:prstGeom prst="rect">
            <a:avLst/>
          </a:prstGeom>
          <a:noFill/>
          <a:ln>
            <a:noFill/>
          </a:ln>
        </p:spPr>
        <p:txBody>
          <a:bodyPr anchorCtr="0" anchor="t" bIns="91425" lIns="91425" spcFirstLastPara="1" rIns="91425" wrap="square" tIns="36575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1c.</a:t>
            </a:r>
            <a:endParaRPr sz="1800">
              <a:solidFill>
                <a:srgbClr val="424242"/>
              </a:solidFill>
              <a:latin typeface="Calibri"/>
              <a:ea typeface="Calibri"/>
              <a:cs typeface="Calibri"/>
              <a:sym typeface="Calibri"/>
            </a:endParaRPr>
          </a:p>
        </p:txBody>
      </p:sp>
      <p:sp>
        <p:nvSpPr>
          <p:cNvPr id="199" name="Google Shape;199;p18"/>
          <p:cNvSpPr txBox="1"/>
          <p:nvPr/>
        </p:nvSpPr>
        <p:spPr>
          <a:xfrm>
            <a:off x="2877312" y="3654750"/>
            <a:ext cx="1197000" cy="954000"/>
          </a:xfrm>
          <a:prstGeom prst="rect">
            <a:avLst/>
          </a:prstGeom>
          <a:noFill/>
          <a:ln>
            <a:noFill/>
          </a:ln>
        </p:spPr>
        <p:txBody>
          <a:bodyPr anchorCtr="0" anchor="t" bIns="91425" lIns="91425" spcFirstLastPara="1" rIns="91425" wrap="square" tIns="36575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c.</a:t>
            </a:r>
            <a:endParaRPr sz="1800">
              <a:solidFill>
                <a:srgbClr val="424242"/>
              </a:solidFill>
              <a:latin typeface="Calibri"/>
              <a:ea typeface="Calibri"/>
              <a:cs typeface="Calibri"/>
              <a:sym typeface="Calibri"/>
            </a:endParaRPr>
          </a:p>
        </p:txBody>
      </p:sp>
      <p:sp>
        <p:nvSpPr>
          <p:cNvPr id="200" name="Google Shape;200;p18"/>
          <p:cNvSpPr txBox="1"/>
          <p:nvPr/>
        </p:nvSpPr>
        <p:spPr>
          <a:xfrm>
            <a:off x="4096512" y="3654750"/>
            <a:ext cx="1197000" cy="954000"/>
          </a:xfrm>
          <a:prstGeom prst="rect">
            <a:avLst/>
          </a:prstGeom>
          <a:noFill/>
          <a:ln>
            <a:noFill/>
          </a:ln>
        </p:spPr>
        <p:txBody>
          <a:bodyPr anchorCtr="0" anchor="t" bIns="91425" lIns="91425" spcFirstLastPara="1" rIns="91425" wrap="square" tIns="365750">
            <a:noAutofit/>
          </a:bodyPr>
          <a:lstStyle/>
          <a:p>
            <a:pPr indent="0" lvl="0" marL="365760" rtl="0" algn="l">
              <a:spcBef>
                <a:spcPts val="0"/>
              </a:spcBef>
              <a:spcAft>
                <a:spcPts val="0"/>
              </a:spcAft>
              <a:buNone/>
            </a:pPr>
            <a:r>
              <a:rPr lang="en" sz="1800">
                <a:solidFill>
                  <a:srgbClr val="424242"/>
                </a:solidFill>
                <a:latin typeface="Calibri"/>
                <a:ea typeface="Calibri"/>
                <a:cs typeface="Calibri"/>
                <a:sym typeface="Calibri"/>
              </a:rPr>
              <a:t>3</a:t>
            </a:r>
            <a:r>
              <a:rPr lang="en" sz="1800">
                <a:solidFill>
                  <a:srgbClr val="424242"/>
                </a:solidFill>
                <a:latin typeface="Calibri"/>
                <a:ea typeface="Calibri"/>
                <a:cs typeface="Calibri"/>
                <a:sym typeface="Calibri"/>
              </a:rPr>
              <a:t>c.</a:t>
            </a:r>
            <a:endParaRPr sz="1800">
              <a:solidFill>
                <a:srgbClr val="424242"/>
              </a:solidFill>
              <a:latin typeface="Calibri"/>
              <a:ea typeface="Calibri"/>
              <a:cs typeface="Calibri"/>
              <a:sym typeface="Calibri"/>
            </a:endParaRPr>
          </a:p>
        </p:txBody>
      </p:sp>
      <p:sp>
        <p:nvSpPr>
          <p:cNvPr id="201" name="Google Shape;201;p18"/>
          <p:cNvSpPr txBox="1"/>
          <p:nvPr/>
        </p:nvSpPr>
        <p:spPr>
          <a:xfrm>
            <a:off x="5420350" y="1499750"/>
            <a:ext cx="3529500" cy="32856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4"/>
            </a:pPr>
            <a:r>
              <a:rPr lang="en" sz="1500">
                <a:solidFill>
                  <a:srgbClr val="424242"/>
                </a:solidFill>
                <a:latin typeface="Calibri"/>
                <a:ea typeface="Calibri"/>
                <a:cs typeface="Calibri"/>
                <a:sym typeface="Calibri"/>
              </a:rPr>
              <a:t>W</a:t>
            </a:r>
            <a:r>
              <a:rPr lang="en" sz="1500">
                <a:solidFill>
                  <a:srgbClr val="424242"/>
                </a:solidFill>
                <a:latin typeface="Calibri"/>
                <a:ea typeface="Calibri"/>
                <a:cs typeface="Calibri"/>
                <a:sym typeface="Calibri"/>
              </a:rPr>
              <a:t>hat do the expressions represent?</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f</a:t>
            </a:r>
            <a:r>
              <a:rPr lang="en" sz="1500">
                <a:solidFill>
                  <a:srgbClr val="424242"/>
                </a:solidFill>
                <a:latin typeface="Calibri"/>
                <a:ea typeface="Calibri"/>
                <a:cs typeface="Calibri"/>
                <a:sym typeface="Calibri"/>
              </a:rPr>
              <a:t>(15)</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g</a:t>
            </a:r>
            <a:r>
              <a:rPr lang="en" sz="1500">
                <a:solidFill>
                  <a:srgbClr val="424242"/>
                </a:solidFill>
                <a:latin typeface="Calibri"/>
                <a:ea typeface="Calibri"/>
                <a:cs typeface="Calibri"/>
                <a:sym typeface="Calibri"/>
              </a:rPr>
              <a:t>(48)</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h</a:t>
            </a:r>
            <a:r>
              <a:rPr i="1"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t</a:t>
            </a:r>
            <a:r>
              <a:rPr i="1" lang="en" sz="1500">
                <a:solidFill>
                  <a:srgbClr val="424242"/>
                </a:solidFill>
                <a:latin typeface="Calibri"/>
                <a:ea typeface="Calibri"/>
                <a:cs typeface="Calibri"/>
                <a:sym typeface="Calibri"/>
              </a:rPr>
              <a:t>)</a:t>
            </a:r>
            <a:endParaRPr i="1" sz="1500">
              <a:solidFill>
                <a:srgbClr val="424242"/>
              </a:solidFill>
              <a:latin typeface="Calibri"/>
              <a:ea typeface="Calibri"/>
              <a:cs typeface="Calibri"/>
              <a:sym typeface="Calibri"/>
            </a:endParaRPr>
          </a:p>
          <a:p>
            <a:pPr indent="0" lvl="0" marL="0" rtl="0" algn="l">
              <a:spcBef>
                <a:spcPts val="0"/>
              </a:spcBef>
              <a:spcAft>
                <a:spcPts val="0"/>
              </a:spcAft>
              <a:buNone/>
            </a:pPr>
            <a:r>
              <a:t/>
            </a:r>
            <a:endParaRPr i="1"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startAt="4"/>
            </a:pPr>
            <a:r>
              <a:rPr lang="en" sz="1500">
                <a:solidFill>
                  <a:srgbClr val="424242"/>
                </a:solidFill>
                <a:latin typeface="Calibri"/>
                <a:ea typeface="Calibri"/>
                <a:cs typeface="Calibri"/>
                <a:sym typeface="Calibri"/>
              </a:rPr>
              <a:t>The equation </a:t>
            </a:r>
            <a:r>
              <a:rPr i="1" lang="en" sz="1500">
                <a:solidFill>
                  <a:srgbClr val="424242"/>
                </a:solidFill>
                <a:latin typeface="Times New Roman"/>
                <a:ea typeface="Times New Roman"/>
                <a:cs typeface="Times New Roman"/>
                <a:sym typeface="Times New Roman"/>
              </a:rPr>
              <a:t>g</a:t>
            </a:r>
            <a:r>
              <a:rPr lang="en" sz="1500">
                <a:solidFill>
                  <a:srgbClr val="424242"/>
                </a:solidFill>
                <a:latin typeface="Calibri"/>
                <a:ea typeface="Calibri"/>
                <a:cs typeface="Calibri"/>
                <a:sym typeface="Calibri"/>
              </a:rPr>
              <a:t>(120) = 4 can be interpreted to mean: “On Day 2, 120 seconds after the dog owner left, the dog was 4 feet from the post.” What do the equations represent?</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h</a:t>
            </a:r>
            <a:r>
              <a:rPr lang="en" sz="1500">
                <a:solidFill>
                  <a:srgbClr val="424242"/>
                </a:solidFill>
                <a:latin typeface="Calibri"/>
                <a:ea typeface="Calibri"/>
                <a:cs typeface="Calibri"/>
                <a:sym typeface="Calibri"/>
              </a:rPr>
              <a:t>(40) = 4.6</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f</a:t>
            </a:r>
            <a:r>
              <a:rPr i="1"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t</a:t>
            </a:r>
            <a:r>
              <a:rPr i="1" lang="en" sz="1500">
                <a:solidFill>
                  <a:srgbClr val="424242"/>
                </a:solidFill>
                <a:latin typeface="Calibri"/>
                <a:ea typeface="Calibri"/>
                <a:cs typeface="Calibri"/>
                <a:sym typeface="Calibri"/>
              </a:rPr>
              <a:t>) </a:t>
            </a:r>
            <a:r>
              <a:rPr lang="en" sz="1500">
                <a:solidFill>
                  <a:srgbClr val="424242"/>
                </a:solidFill>
                <a:latin typeface="Calibri"/>
                <a:ea typeface="Calibri"/>
                <a:cs typeface="Calibri"/>
                <a:sym typeface="Calibri"/>
              </a:rPr>
              <a:t>= 5</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g</a:t>
            </a:r>
            <a:r>
              <a:rPr i="1"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t</a:t>
            </a:r>
            <a:r>
              <a:rPr i="1" lang="en" sz="1500">
                <a:solidFill>
                  <a:srgbClr val="424242"/>
                </a:solidFill>
                <a:latin typeface="Calibri"/>
                <a:ea typeface="Calibri"/>
                <a:cs typeface="Calibri"/>
                <a:sym typeface="Calibri"/>
              </a:rPr>
              <a:t>)=d</a:t>
            </a:r>
            <a:endParaRPr sz="1500">
              <a:solidFill>
                <a:srgbClr val="424242"/>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19"/>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Interpreting Function Notation</a:t>
            </a:r>
            <a:endParaRPr b="1"/>
          </a:p>
        </p:txBody>
      </p:sp>
      <p:pic>
        <p:nvPicPr>
          <p:cNvPr descr="A slide with text explaining functions for a dogs distance from a post over time, next to a photo of a black and white dog lying on green grass." id="208" name="Google Shape;208;p19" title="Screenshot 2025-06-16 153957.png">
            <a:hlinkClick r:id="rId4"/>
          </p:cNvPr>
          <p:cNvPicPr preferRelativeResize="0"/>
          <p:nvPr/>
        </p:nvPicPr>
        <p:blipFill rotWithShape="1">
          <a:blip r:embed="rId5">
            <a:alphaModFix/>
          </a:blip>
          <a:srcRect b="1162" l="0" r="0" t="1162"/>
          <a:stretch/>
        </p:blipFill>
        <p:spPr>
          <a:xfrm>
            <a:off x="1695488" y="482875"/>
            <a:ext cx="5753024" cy="3218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14" name="Google Shape;214;p20"/>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A function </a:t>
            </a:r>
            <a:r>
              <a:rPr i="1" lang="en">
                <a:latin typeface="Times New Roman"/>
                <a:ea typeface="Times New Roman"/>
                <a:cs typeface="Times New Roman"/>
                <a:sym typeface="Times New Roman"/>
              </a:rPr>
              <a:t>f</a:t>
            </a:r>
            <a:r>
              <a:rPr i="1" lang="en" sz="1700"/>
              <a:t>(</a:t>
            </a:r>
            <a:r>
              <a:rPr i="1" lang="en">
                <a:latin typeface="Times New Roman"/>
                <a:ea typeface="Times New Roman"/>
                <a:cs typeface="Times New Roman"/>
                <a:sym typeface="Times New Roman"/>
              </a:rPr>
              <a:t>y</a:t>
            </a:r>
            <a:r>
              <a:rPr i="1" lang="en" sz="1700"/>
              <a:t>) = </a:t>
            </a:r>
            <a:r>
              <a:rPr i="1" lang="en" sz="1700">
                <a:latin typeface="Times New Roman"/>
                <a:ea typeface="Times New Roman"/>
                <a:cs typeface="Times New Roman"/>
                <a:sym typeface="Times New Roman"/>
              </a:rPr>
              <a:t>N</a:t>
            </a:r>
            <a:r>
              <a:rPr lang="en" sz="1700"/>
              <a:t>  gives the number of police officers, </a:t>
            </a:r>
            <a:r>
              <a:rPr i="1" lang="en" sz="1700">
                <a:latin typeface="Times New Roman"/>
                <a:ea typeface="Times New Roman"/>
                <a:cs typeface="Times New Roman"/>
                <a:sym typeface="Times New Roman"/>
              </a:rPr>
              <a:t>N</a:t>
            </a:r>
            <a:r>
              <a:rPr lang="en" sz="1700"/>
              <a:t>, in a town in year </a:t>
            </a:r>
            <a:r>
              <a:rPr i="1" lang="en" sz="1700">
                <a:latin typeface="Times New Roman"/>
                <a:ea typeface="Times New Roman"/>
                <a:cs typeface="Times New Roman"/>
                <a:sym typeface="Times New Roman"/>
              </a:rPr>
              <a:t>y</a:t>
            </a:r>
            <a:r>
              <a:rPr lang="en" sz="1700"/>
              <a:t>. What does </a:t>
            </a:r>
            <a:r>
              <a:rPr i="1" lang="en">
                <a:latin typeface="Times New Roman"/>
                <a:ea typeface="Times New Roman"/>
                <a:cs typeface="Times New Roman"/>
                <a:sym typeface="Times New Roman"/>
              </a:rPr>
              <a:t>f</a:t>
            </a:r>
            <a:r>
              <a:rPr lang="en" sz="1700"/>
              <a:t>(2005) = 300 represent?</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After 2005 years, there were 300 police officers..</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At year 300, there were 2005 police officers..</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the year 2005, there were 300 police officers.</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In the year 2005, there were 300 more police officers than in 2004.</a:t>
            </a:r>
            <a:endParaRPr sz="1700">
              <a:solidFill>
                <a:srgbClr val="424242"/>
              </a:solidFill>
            </a:endParaRPr>
          </a:p>
        </p:txBody>
      </p:sp>
      <p:sp>
        <p:nvSpPr>
          <p:cNvPr id="215" name="Google Shape;21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4.2.2 Interpreting Statements Written in Function Notation</a:t>
            </a:r>
            <a:endParaRPr sz="1000"/>
          </a:p>
        </p:txBody>
      </p:sp>
      <p:pic>
        <p:nvPicPr>
          <p:cNvPr id="217" name="Google Shape;217;p20"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18" name="Google Shape;218;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hand-drawn illustration of a white police car with blue markings, a red and blue light bar on the roof, and POLICE written on the side,." id="219" name="Google Shape;219;p20" title="ChatGPT Image Jun 16, 2025, 02_15_20 PM.png"/>
          <p:cNvPicPr preferRelativeResize="0"/>
          <p:nvPr/>
        </p:nvPicPr>
        <p:blipFill rotWithShape="1">
          <a:blip r:embed="rId4">
            <a:alphaModFix/>
          </a:blip>
          <a:srcRect b="2180" l="0" r="0" t="2171"/>
          <a:stretch/>
        </p:blipFill>
        <p:spPr>
          <a:xfrm>
            <a:off x="5179500" y="1170125"/>
            <a:ext cx="3110390" cy="29751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3" name="Shape 223"/>
        <p:cNvGrpSpPr/>
        <p:nvPr/>
      </p:nvGrpSpPr>
      <p:grpSpPr>
        <a:xfrm>
          <a:off x="0" y="0"/>
          <a:ext cx="0" cy="0"/>
          <a:chOff x="0" y="0"/>
          <a:chExt cx="0" cy="0"/>
        </a:xfrm>
      </p:grpSpPr>
      <p:sp>
        <p:nvSpPr>
          <p:cNvPr id="224" name="Google Shape;224;p21"/>
          <p:cNvSpPr/>
          <p:nvPr/>
        </p:nvSpPr>
        <p:spPr>
          <a:xfrm>
            <a:off x="5252725" y="3438250"/>
            <a:ext cx="3579600" cy="105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The function 31 equals </a:t>
            </a:r>
            <a:r>
              <a:rPr i="1" lang="en" sz="1600">
                <a:solidFill>
                  <a:schemeClr val="dk1"/>
                </a:solidFill>
                <a:latin typeface="Times New Roman"/>
                <a:ea typeface="Times New Roman"/>
                <a:cs typeface="Times New Roman"/>
                <a:sym typeface="Times New Roman"/>
              </a:rPr>
              <a:t>f</a:t>
            </a:r>
            <a:r>
              <a:rPr lang="en" sz="1600">
                <a:solidFill>
                  <a:schemeClr val="dk1"/>
                </a:solidFill>
                <a:latin typeface="Calibri"/>
                <a:ea typeface="Calibri"/>
                <a:cs typeface="Calibri"/>
                <a:sym typeface="Calibri"/>
              </a:rPr>
              <a:t> of January is where 31 is the output, </a:t>
            </a:r>
            <a:r>
              <a:rPr i="1" lang="en" sz="1600">
                <a:solidFill>
                  <a:schemeClr val="dk1"/>
                </a:solidFill>
                <a:latin typeface="Times New Roman"/>
                <a:ea typeface="Times New Roman"/>
                <a:cs typeface="Times New Roman"/>
                <a:sym typeface="Times New Roman"/>
              </a:rPr>
              <a:t>f</a:t>
            </a:r>
            <a:r>
              <a:rPr lang="en" sz="1600">
                <a:solidFill>
                  <a:schemeClr val="dk1"/>
                </a:solidFill>
                <a:latin typeface="Calibri"/>
                <a:ea typeface="Calibri"/>
                <a:cs typeface="Calibri"/>
                <a:sym typeface="Calibri"/>
              </a:rPr>
              <a:t> is the rule, and January is the input</a:t>
            </a:r>
            <a:r>
              <a:rPr lang="en" sz="1500">
                <a:solidFill>
                  <a:schemeClr val="dk1"/>
                </a:solidFill>
                <a:latin typeface="Calibri"/>
                <a:ea typeface="Calibri"/>
                <a:cs typeface="Calibri"/>
                <a:sym typeface="Calibri"/>
              </a:rPr>
              <a:t>.</a:t>
            </a:r>
            <a:endParaRPr sz="1500">
              <a:solidFill>
                <a:schemeClr val="dk1"/>
              </a:solidFill>
              <a:latin typeface="Calibri"/>
              <a:ea typeface="Calibri"/>
              <a:cs typeface="Calibri"/>
              <a:sym typeface="Calibri"/>
            </a:endParaRPr>
          </a:p>
          <a:p>
            <a:pPr indent="0" lvl="0" marL="0" rtl="0" algn="l">
              <a:spcBef>
                <a:spcPts val="0"/>
              </a:spcBef>
              <a:spcAft>
                <a:spcPts val="0"/>
              </a:spcAft>
              <a:buNone/>
            </a:pPr>
            <a:r>
              <a:t/>
            </a:r>
            <a:endParaRPr sz="1500">
              <a:solidFill>
                <a:schemeClr val="dk1"/>
              </a:solidFill>
              <a:latin typeface="Calibri"/>
              <a:ea typeface="Calibri"/>
              <a:cs typeface="Calibri"/>
              <a:sym typeface="Calibri"/>
            </a:endParaRPr>
          </a:p>
        </p:txBody>
      </p:sp>
      <p:sp>
        <p:nvSpPr>
          <p:cNvPr id="225" name="Google Shape;22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26" name="Google Shape;226;p21"/>
          <p:cNvSpPr txBox="1"/>
          <p:nvPr>
            <p:ph idx="1" type="body"/>
          </p:nvPr>
        </p:nvSpPr>
        <p:spPr>
          <a:xfrm>
            <a:off x="-146304" y="1325880"/>
            <a:ext cx="5291100" cy="37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a:t>Using Function Notation for Days in a Month</a:t>
            </a:r>
            <a:endParaRPr b="1" sz="1800"/>
          </a:p>
          <a:p>
            <a:pPr indent="0" lvl="0" marL="457200" rtl="0" algn="l">
              <a:spcBef>
                <a:spcPts val="1200"/>
              </a:spcBef>
              <a:spcAft>
                <a:spcPts val="0"/>
              </a:spcAft>
              <a:buNone/>
            </a:pPr>
            <a:r>
              <a:rPr lang="en"/>
              <a:t>Use function notation to represent a function whose input is the name of a month and output is the number of days in that month (don’t include leap years).</a:t>
            </a:r>
            <a:endParaRPr/>
          </a:p>
          <a:p>
            <a:pPr indent="0" lvl="0" marL="457200" rtl="0" algn="l">
              <a:spcBef>
                <a:spcPts val="1200"/>
              </a:spcBef>
              <a:spcAft>
                <a:spcPts val="1200"/>
              </a:spcAft>
              <a:buNone/>
            </a:pPr>
            <a:r>
              <a:rPr lang="en"/>
              <a:t>For example, </a:t>
            </a:r>
            <a:r>
              <a:rPr i="1" lang="en">
                <a:latin typeface="Times New Roman"/>
                <a:ea typeface="Times New Roman"/>
                <a:cs typeface="Times New Roman"/>
                <a:sym typeface="Times New Roman"/>
              </a:rPr>
              <a:t>f</a:t>
            </a:r>
            <a:r>
              <a:rPr lang="en"/>
              <a:t>(March)  = 31, because March has 31 days. The notation </a:t>
            </a:r>
            <a:r>
              <a:rPr i="1" lang="en">
                <a:latin typeface="Times New Roman"/>
                <a:ea typeface="Times New Roman"/>
                <a:cs typeface="Times New Roman"/>
                <a:sym typeface="Times New Roman"/>
              </a:rPr>
              <a:t>d</a:t>
            </a:r>
            <a:r>
              <a:rPr i="1" lang="en"/>
              <a:t>=</a:t>
            </a:r>
            <a:r>
              <a:rPr i="1" lang="en">
                <a:latin typeface="Times New Roman"/>
                <a:ea typeface="Times New Roman"/>
                <a:cs typeface="Times New Roman"/>
                <a:sym typeface="Times New Roman"/>
              </a:rPr>
              <a:t>f</a:t>
            </a:r>
            <a:r>
              <a:rPr i="1" lang="en"/>
              <a:t>(</a:t>
            </a:r>
            <a:r>
              <a:rPr i="1" lang="en">
                <a:latin typeface="Times New Roman"/>
                <a:ea typeface="Times New Roman"/>
                <a:cs typeface="Times New Roman"/>
                <a:sym typeface="Times New Roman"/>
              </a:rPr>
              <a:t>m</a:t>
            </a:r>
            <a:r>
              <a:rPr i="1" lang="en"/>
              <a:t>)</a:t>
            </a:r>
            <a:r>
              <a:rPr lang="en"/>
              <a:t> reminds us that the number of days, </a:t>
            </a:r>
            <a:r>
              <a:rPr i="1" lang="en">
                <a:latin typeface="Times New Roman"/>
                <a:ea typeface="Times New Roman"/>
                <a:cs typeface="Times New Roman"/>
                <a:sym typeface="Times New Roman"/>
              </a:rPr>
              <a:t>d</a:t>
            </a:r>
            <a:r>
              <a:rPr lang="en"/>
              <a:t> (the output), is dependent on the name of the month, </a:t>
            </a:r>
            <a:r>
              <a:rPr i="1" lang="en">
                <a:latin typeface="Times New Roman"/>
                <a:ea typeface="Times New Roman"/>
                <a:cs typeface="Times New Roman"/>
                <a:sym typeface="Times New Roman"/>
              </a:rPr>
              <a:t>m</a:t>
            </a:r>
            <a:r>
              <a:rPr lang="en"/>
              <a:t> (the input).</a:t>
            </a:r>
            <a:endParaRPr sz="1800"/>
          </a:p>
        </p:txBody>
      </p:sp>
      <p:sp>
        <p:nvSpPr>
          <p:cNvPr id="227" name="Google Shape;22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4.2.2 Interpreting Statements Written in Function Notation - Additional Resources</a:t>
            </a:r>
            <a:endParaRPr sz="1000"/>
          </a:p>
        </p:txBody>
      </p:sp>
      <p:pic>
        <p:nvPicPr>
          <p:cNvPr id="229" name="Google Shape;229;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A diagram showing 31 = f(January) with arrows labeling 31 as output, f as rule, and January as input. Output is in orange and input in blue." id="230" name="Google Shape;230;p21"/>
          <p:cNvPicPr preferRelativeResize="0"/>
          <p:nvPr/>
        </p:nvPicPr>
        <p:blipFill rotWithShape="1">
          <a:blip r:embed="rId4">
            <a:alphaModFix/>
          </a:blip>
          <a:srcRect b="0" l="0" r="-836" t="0"/>
          <a:stretch/>
        </p:blipFill>
        <p:spPr>
          <a:xfrm>
            <a:off x="5252725" y="1199300"/>
            <a:ext cx="3579600" cy="205738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6" name="Google Shape;236;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8" name="Google Shape;238;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0" name="Google Shape;240;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1" name="Google Shape;241;p22"/>
          <p:cNvCxnSpPr>
            <a:stCxn id="235" idx="2"/>
            <a:endCxn id="23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42" name="Google Shape;242;p22"/>
          <p:cNvCxnSpPr>
            <a:stCxn id="237" idx="3"/>
            <a:endCxn id="23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43" name="Google Shape;243;p22"/>
          <p:cNvCxnSpPr>
            <a:stCxn id="236" idx="3"/>
            <a:endCxn id="23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44" name="Google Shape;244;p22"/>
          <p:cNvCxnSpPr>
            <a:stCxn id="238" idx="3"/>
            <a:endCxn id="24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45" name="Google Shape;245;p22"/>
          <p:cNvCxnSpPr>
            <a:stCxn id="240" idx="3"/>
            <a:endCxn id="23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46" name="Google Shape;24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47" name="Google Shape;247;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8" name="Google Shape;248;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9" name="Google Shape;249;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50" name="Google Shape;250;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1" name="Google Shape;251;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2" name="Google Shape;252;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53" name="Google Shape;253;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4" name="Google Shape;254;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55" name="Google Shape;255;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56" name="Google Shape;256;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57" name="Google Shape;257;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8" name="Google Shape;258;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9" name="Google Shape;259;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Input and Output</a:t>
            </a:r>
            <a:r>
              <a:rPr lang="en">
                <a:solidFill>
                  <a:srgbClr val="005047"/>
                </a:solidFill>
              </a:rPr>
              <a:t> </a:t>
            </a:r>
            <a:r>
              <a:rPr lang="en"/>
              <a:t>🎓</a:t>
            </a:r>
            <a:endParaRPr>
              <a:solidFill>
                <a:srgbClr val="005047"/>
              </a:solidFill>
            </a:endParaRPr>
          </a:p>
        </p:txBody>
      </p:sp>
      <p:sp>
        <p:nvSpPr>
          <p:cNvPr id="265" name="Google Shape;265;p23"/>
          <p:cNvSpPr txBox="1"/>
          <p:nvPr>
            <p:ph idx="1" type="body"/>
          </p:nvPr>
        </p:nvSpPr>
        <p:spPr>
          <a:xfrm>
            <a:off x="311700" y="1000075"/>
            <a:ext cx="4096500" cy="9843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SzPts val="1300"/>
              <a:buAutoNum type="arabicPeriod"/>
            </a:pPr>
            <a:r>
              <a:rPr lang="en" sz="1300"/>
              <a:t>Rule </a:t>
            </a:r>
            <a:r>
              <a:rPr i="1" lang="en" sz="1300">
                <a:latin typeface="Times New Roman"/>
                <a:ea typeface="Times New Roman"/>
                <a:cs typeface="Times New Roman"/>
                <a:sym typeface="Times New Roman"/>
              </a:rPr>
              <a:t>G</a:t>
            </a:r>
            <a:r>
              <a:rPr lang="en" sz="1300"/>
              <a:t> takes a person's name as its input and gives their high school graduation date as the output.</a:t>
            </a:r>
            <a:endParaRPr sz="1300"/>
          </a:p>
        </p:txBody>
      </p:sp>
      <p:sp>
        <p:nvSpPr>
          <p:cNvPr id="266" name="Google Shape;26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7" name="Google Shape;267;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4.2.3 </a:t>
            </a:r>
            <a:r>
              <a:rPr lang="en"/>
              <a:t>Finding a Unique Output for Each Input</a:t>
            </a:r>
            <a:endParaRPr/>
          </a:p>
        </p:txBody>
      </p:sp>
      <p:sp>
        <p:nvSpPr>
          <p:cNvPr id="268" name="Google Shape;268;p23"/>
          <p:cNvSpPr txBox="1"/>
          <p:nvPr>
            <p:ph idx="1" type="body"/>
          </p:nvPr>
        </p:nvSpPr>
        <p:spPr>
          <a:xfrm>
            <a:off x="4883675" y="996700"/>
            <a:ext cx="4260300" cy="9843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SzPts val="1300"/>
              <a:buAutoNum type="arabicPeriod" startAt="2"/>
            </a:pPr>
            <a:r>
              <a:rPr lang="en" sz="1300"/>
              <a:t>Rule </a:t>
            </a:r>
            <a:r>
              <a:rPr i="1" lang="en" sz="1300">
                <a:latin typeface="Times New Roman"/>
                <a:ea typeface="Times New Roman"/>
                <a:cs typeface="Times New Roman"/>
                <a:sym typeface="Times New Roman"/>
              </a:rPr>
              <a:t>P</a:t>
            </a:r>
            <a:r>
              <a:rPr lang="en" sz="1300"/>
              <a:t> takes a high school graduation date and gives a person with that graduation date as the output.</a:t>
            </a:r>
            <a:endParaRPr sz="1300"/>
          </a:p>
        </p:txBody>
      </p:sp>
      <p:graphicFrame>
        <p:nvGraphicFramePr>
          <p:cNvPr id="269" name="Google Shape;269;p23"/>
          <p:cNvGraphicFramePr/>
          <p:nvPr/>
        </p:nvGraphicFramePr>
        <p:xfrm>
          <a:off x="941250" y="1592050"/>
          <a:ext cx="3000000" cy="3000000"/>
        </p:xfrm>
        <a:graphic>
          <a:graphicData uri="http://schemas.openxmlformats.org/drawingml/2006/table">
            <a:tbl>
              <a:tblPr>
                <a:noFill/>
                <a:tableStyleId>{A2EFDFC5-2B0D-4CD5-9A61-C2BB8369CBB6}</a:tableStyleId>
              </a:tblPr>
              <a:tblGrid>
                <a:gridCol w="1362850"/>
                <a:gridCol w="1403450"/>
              </a:tblGrid>
              <a:tr h="404600">
                <a:tc>
                  <a:txBody>
                    <a:bodyPr/>
                    <a:lstStyle/>
                    <a:p>
                      <a:pPr indent="0" lvl="0" marL="0" rtl="0" algn="ctr">
                        <a:spcBef>
                          <a:spcPts val="0"/>
                        </a:spcBef>
                        <a:spcAft>
                          <a:spcPts val="0"/>
                        </a:spcAft>
                        <a:buNone/>
                      </a:pPr>
                      <a:r>
                        <a:rPr b="1" lang="en">
                          <a:solidFill>
                            <a:schemeClr val="lt2"/>
                          </a:solidFill>
                        </a:rPr>
                        <a:t>Input</a:t>
                      </a:r>
                      <a:endParaRPr b="1">
                        <a:solidFill>
                          <a:schemeClr val="lt2"/>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chemeClr val="lt2"/>
                          </a:solidFill>
                        </a:rPr>
                        <a:t>Output</a:t>
                      </a:r>
                      <a:endParaRPr b="1">
                        <a:solidFill>
                          <a:schemeClr val="lt2"/>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B5B51"/>
                    </a:solidFill>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Taylor Swift</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2008</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Zendaya</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2015</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Storm Reid</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2020</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Johnny Orlando</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2021</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graphicFrame>
        <p:nvGraphicFramePr>
          <p:cNvPr id="270" name="Google Shape;270;p23"/>
          <p:cNvGraphicFramePr/>
          <p:nvPr/>
        </p:nvGraphicFramePr>
        <p:xfrm>
          <a:off x="5523175" y="1549425"/>
          <a:ext cx="3000000" cy="3000000"/>
        </p:xfrm>
        <a:graphic>
          <a:graphicData uri="http://schemas.openxmlformats.org/drawingml/2006/table">
            <a:tbl>
              <a:tblPr>
                <a:noFill/>
                <a:tableStyleId>{A2EFDFC5-2B0D-4CD5-9A61-C2BB8369CBB6}</a:tableStyleId>
              </a:tblPr>
              <a:tblGrid>
                <a:gridCol w="1362850"/>
                <a:gridCol w="1403450"/>
              </a:tblGrid>
              <a:tr h="404600">
                <a:tc>
                  <a:txBody>
                    <a:bodyPr/>
                    <a:lstStyle/>
                    <a:p>
                      <a:pPr indent="0" lvl="0" marL="0" rtl="0" algn="ctr">
                        <a:spcBef>
                          <a:spcPts val="0"/>
                        </a:spcBef>
                        <a:spcAft>
                          <a:spcPts val="0"/>
                        </a:spcAft>
                        <a:buNone/>
                      </a:pPr>
                      <a:r>
                        <a:rPr b="1" lang="en">
                          <a:solidFill>
                            <a:schemeClr val="lt2"/>
                          </a:solidFill>
                        </a:rPr>
                        <a:t>Input</a:t>
                      </a:r>
                      <a:endParaRPr b="1">
                        <a:solidFill>
                          <a:schemeClr val="lt2"/>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chemeClr val="lt2"/>
                          </a:solidFill>
                        </a:rPr>
                        <a:t>Output</a:t>
                      </a:r>
                      <a:endParaRPr b="1">
                        <a:solidFill>
                          <a:schemeClr val="lt2"/>
                        </a:solidFill>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0B5B51"/>
                    </a:solidFill>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2020</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Lil Tecca</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2021</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Olivia Rodrigo</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2022</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Forrest Wheeler</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rPr lang="en" sz="1150">
                          <a:solidFill>
                            <a:srgbClr val="424242"/>
                          </a:solidFill>
                          <a:highlight>
                            <a:srgbClr val="FFFFFF"/>
                          </a:highlight>
                          <a:latin typeface="Roboto"/>
                          <a:ea typeface="Roboto"/>
                          <a:cs typeface="Roboto"/>
                          <a:sym typeface="Roboto"/>
                        </a:rPr>
                        <a:t>2023</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Miles Brown</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68300">
                <a:tc>
                  <a:txBody>
                    <a:bodyPr/>
                    <a:lstStyle/>
                    <a:p>
                      <a:pPr indent="0" lvl="0" marL="0" rtl="0" algn="ctr">
                        <a:lnSpc>
                          <a:spcPct val="115000"/>
                        </a:lnSpc>
                        <a:spcBef>
                          <a:spcPts val="0"/>
                        </a:spcBef>
                        <a:spcAft>
                          <a:spcPts val="120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t/>
                      </a:r>
                      <a:endParaRPr sz="1150">
                        <a:solidFill>
                          <a:srgbClr val="424242"/>
                        </a:solidFill>
                        <a:highlight>
                          <a:srgbClr val="FFFFFF"/>
                        </a:highlight>
                        <a:latin typeface="Roboto"/>
                        <a:ea typeface="Roboto"/>
                        <a:cs typeface="Roboto"/>
                        <a:sym typeface="Roboto"/>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71" name="Google Shape;271;p23"/>
          <p:cNvSpPr txBox="1"/>
          <p:nvPr/>
        </p:nvSpPr>
        <p:spPr>
          <a:xfrm>
            <a:off x="3930825" y="2039800"/>
            <a:ext cx="1350600" cy="11760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lang="en" sz="1150">
                <a:solidFill>
                  <a:srgbClr val="1D2125"/>
                </a:solidFill>
                <a:highlight>
                  <a:srgbClr val="FFFFFF"/>
                </a:highlight>
                <a:latin typeface="Roboto"/>
                <a:ea typeface="Roboto"/>
                <a:cs typeface="Roboto"/>
                <a:sym typeface="Roboto"/>
              </a:rPr>
              <a:t>Complete the tables with three more examples of input-output pairs.</a:t>
            </a:r>
            <a:endParaRPr sz="1150">
              <a:solidFill>
                <a:srgbClr val="1D2125"/>
              </a:solidFill>
              <a:highlight>
                <a:srgbClr val="FFFFFF"/>
              </a:highlight>
              <a:latin typeface="Roboto"/>
              <a:ea typeface="Roboto"/>
              <a:cs typeface="Roboto"/>
              <a:sym typeface="Roboto"/>
            </a:endParaRPr>
          </a:p>
        </p:txBody>
      </p:sp>
      <p:sp>
        <p:nvSpPr>
          <p:cNvPr id="272" name="Google Shape;272;p23"/>
          <p:cNvSpPr txBox="1"/>
          <p:nvPr/>
        </p:nvSpPr>
        <p:spPr>
          <a:xfrm>
            <a:off x="529800" y="3453550"/>
            <a:ext cx="227400" cy="10449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rgbClr val="424242"/>
              </a:buClr>
              <a:buSzPts val="1300"/>
              <a:buFont typeface="Calibri"/>
              <a:buAutoNum type="alphaLcPeriod"/>
            </a:pPr>
            <a:r>
              <a:rPr lang="en">
                <a:solidFill>
                  <a:srgbClr val="424242"/>
                </a:solidFill>
                <a:latin typeface="Calibri"/>
                <a:ea typeface="Calibri"/>
                <a:cs typeface="Calibri"/>
                <a:sym typeface="Calibri"/>
              </a:rPr>
              <a:t> </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lang="en">
                <a:solidFill>
                  <a:srgbClr val="424242"/>
                </a:solidFill>
                <a:latin typeface="Calibri"/>
                <a:ea typeface="Calibri"/>
                <a:cs typeface="Calibri"/>
                <a:sym typeface="Calibri"/>
              </a:rPr>
              <a:t> </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sz="1000">
              <a:solidFill>
                <a:srgbClr val="424242"/>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lang="en">
                <a:solidFill>
                  <a:srgbClr val="424242"/>
                </a:solidFill>
                <a:latin typeface="Calibri"/>
                <a:ea typeface="Calibri"/>
                <a:cs typeface="Calibri"/>
                <a:sym typeface="Calibri"/>
              </a:rPr>
              <a:t> </a:t>
            </a:r>
            <a:endParaRPr>
              <a:solidFill>
                <a:srgbClr val="424242"/>
              </a:solidFill>
              <a:latin typeface="Calibri"/>
              <a:ea typeface="Calibri"/>
              <a:cs typeface="Calibri"/>
              <a:sym typeface="Calibri"/>
            </a:endParaRPr>
          </a:p>
        </p:txBody>
      </p:sp>
      <p:sp>
        <p:nvSpPr>
          <p:cNvPr id="273" name="Google Shape;273;p23"/>
          <p:cNvSpPr txBox="1"/>
          <p:nvPr/>
        </p:nvSpPr>
        <p:spPr>
          <a:xfrm>
            <a:off x="5101800" y="3453550"/>
            <a:ext cx="227400" cy="10449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Clr>
                <a:srgbClr val="424242"/>
              </a:buClr>
              <a:buSzPts val="1300"/>
              <a:buFont typeface="Calibri"/>
              <a:buAutoNum type="alphaLcPeriod"/>
            </a:pPr>
            <a:r>
              <a:rPr lang="en">
                <a:solidFill>
                  <a:srgbClr val="424242"/>
                </a:solidFill>
                <a:latin typeface="Calibri"/>
                <a:ea typeface="Calibri"/>
                <a:cs typeface="Calibri"/>
                <a:sym typeface="Calibri"/>
              </a:rPr>
              <a:t> </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sz="700">
              <a:solidFill>
                <a:srgbClr val="424242"/>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lang="en">
                <a:solidFill>
                  <a:srgbClr val="424242"/>
                </a:solidFill>
                <a:latin typeface="Calibri"/>
                <a:ea typeface="Calibri"/>
                <a:cs typeface="Calibri"/>
                <a:sym typeface="Calibri"/>
              </a:rPr>
              <a:t> </a:t>
            </a:r>
            <a:endParaRPr>
              <a:solidFill>
                <a:srgbClr val="424242"/>
              </a:solidFill>
              <a:latin typeface="Calibri"/>
              <a:ea typeface="Calibri"/>
              <a:cs typeface="Calibri"/>
              <a:sym typeface="Calibri"/>
            </a:endParaRPr>
          </a:p>
          <a:p>
            <a:pPr indent="0" lvl="0" marL="0" rtl="0" algn="l">
              <a:spcBef>
                <a:spcPts val="0"/>
              </a:spcBef>
              <a:spcAft>
                <a:spcPts val="0"/>
              </a:spcAft>
              <a:buNone/>
            </a:pPr>
            <a:r>
              <a:t/>
            </a:r>
            <a:endParaRPr sz="1000">
              <a:solidFill>
                <a:srgbClr val="424242"/>
              </a:solidFill>
              <a:latin typeface="Calibri"/>
              <a:ea typeface="Calibri"/>
              <a:cs typeface="Calibri"/>
              <a:sym typeface="Calibri"/>
            </a:endParaRPr>
          </a:p>
          <a:p>
            <a:pPr indent="-311150" lvl="0" marL="457200" rtl="0" algn="l">
              <a:spcBef>
                <a:spcPts val="0"/>
              </a:spcBef>
              <a:spcAft>
                <a:spcPts val="0"/>
              </a:spcAft>
              <a:buClr>
                <a:srgbClr val="424242"/>
              </a:buClr>
              <a:buSzPts val="1300"/>
              <a:buFont typeface="Calibri"/>
              <a:buAutoNum type="alphaLcPeriod"/>
            </a:pPr>
            <a:r>
              <a:rPr lang="en">
                <a:solidFill>
                  <a:srgbClr val="424242"/>
                </a:solidFill>
                <a:latin typeface="Calibri"/>
                <a:ea typeface="Calibri"/>
                <a:cs typeface="Calibri"/>
                <a:sym typeface="Calibri"/>
              </a:rPr>
              <a:t> </a:t>
            </a:r>
            <a:endParaRPr>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descr="An illustration of a graduation ceremony shows a speaker in a cap and gown, with a golden halo-like circle, addressing graduates in blue." id="278" name="Google Shape;278;p24" title="ChatGPT Image Jun 17, 2025, 09_06_28 AM.png"/>
          <p:cNvPicPr preferRelativeResize="0"/>
          <p:nvPr/>
        </p:nvPicPr>
        <p:blipFill>
          <a:blip r:embed="rId3">
            <a:alphaModFix/>
          </a:blip>
          <a:stretch>
            <a:fillRect/>
          </a:stretch>
        </p:blipFill>
        <p:spPr>
          <a:xfrm>
            <a:off x="6617501" y="1690950"/>
            <a:ext cx="1761600" cy="1761600"/>
          </a:xfrm>
          <a:prstGeom prst="rect">
            <a:avLst/>
          </a:prstGeom>
          <a:noFill/>
          <a:ln>
            <a:noFill/>
          </a:ln>
        </p:spPr>
      </p:pic>
      <p:sp>
        <p:nvSpPr>
          <p:cNvPr id="279" name="Google Shape;279;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Input and Output</a:t>
            </a:r>
            <a:r>
              <a:rPr lang="en"/>
              <a:t> 🎓</a:t>
            </a:r>
            <a:endParaRPr/>
          </a:p>
        </p:txBody>
      </p:sp>
      <p:sp>
        <p:nvSpPr>
          <p:cNvPr id="280" name="Google Shape;28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4.2.3 Finding a Unique Output for Each Input</a:t>
            </a:r>
            <a:endParaRPr/>
          </a:p>
        </p:txBody>
      </p:sp>
      <p:sp>
        <p:nvSpPr>
          <p:cNvPr id="282" name="Google Shape;282;p24"/>
          <p:cNvSpPr txBox="1"/>
          <p:nvPr/>
        </p:nvSpPr>
        <p:spPr>
          <a:xfrm>
            <a:off x="310901" y="1524000"/>
            <a:ext cx="6306600" cy="3010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If you input your name into </a:t>
            </a:r>
            <a:r>
              <a:rPr i="1" lang="en" sz="1800">
                <a:solidFill>
                  <a:srgbClr val="1D2125"/>
                </a:solidFill>
                <a:highlight>
                  <a:srgbClr val="FFFFFF"/>
                </a:highlight>
                <a:latin typeface="Times New Roman"/>
                <a:ea typeface="Times New Roman"/>
                <a:cs typeface="Times New Roman"/>
                <a:sym typeface="Times New Roman"/>
              </a:rPr>
              <a:t>G</a:t>
            </a:r>
            <a:r>
              <a:rPr lang="en" sz="1800">
                <a:solidFill>
                  <a:srgbClr val="1D2125"/>
                </a:solidFill>
                <a:highlight>
                  <a:srgbClr val="FFFFFF"/>
                </a:highlight>
                <a:latin typeface="Calibri"/>
                <a:ea typeface="Calibri"/>
                <a:cs typeface="Calibri"/>
                <a:sym typeface="Calibri"/>
              </a:rPr>
              <a:t>, how many outputs are possible? </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If you input your graduation date into </a:t>
            </a:r>
            <a:r>
              <a:rPr i="1" lang="en" sz="1800">
                <a:solidFill>
                  <a:srgbClr val="1D2125"/>
                </a:solidFill>
                <a:highlight>
                  <a:srgbClr val="FFFFFF"/>
                </a:highlight>
                <a:latin typeface="Times New Roman"/>
                <a:ea typeface="Times New Roman"/>
                <a:cs typeface="Times New Roman"/>
                <a:sym typeface="Times New Roman"/>
              </a:rPr>
              <a:t>P,</a:t>
            </a:r>
            <a:r>
              <a:rPr lang="en" sz="1800">
                <a:solidFill>
                  <a:srgbClr val="1D2125"/>
                </a:solidFill>
                <a:highlight>
                  <a:srgbClr val="FFFFFF"/>
                </a:highlight>
                <a:latin typeface="Calibri"/>
                <a:ea typeface="Calibri"/>
                <a:cs typeface="Calibri"/>
                <a:sym typeface="Calibri"/>
              </a:rPr>
              <a:t> how many outputs are possible? </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Only one of the relationships, </a:t>
            </a:r>
            <a:r>
              <a:rPr i="1" lang="en" sz="1800">
                <a:solidFill>
                  <a:srgbClr val="1D2125"/>
                </a:solidFill>
                <a:highlight>
                  <a:srgbClr val="FFFFFF"/>
                </a:highlight>
                <a:latin typeface="Times New Roman"/>
                <a:ea typeface="Times New Roman"/>
                <a:cs typeface="Times New Roman"/>
                <a:sym typeface="Times New Roman"/>
              </a:rPr>
              <a:t>G</a:t>
            </a:r>
            <a:r>
              <a:rPr lang="en" sz="1800">
                <a:solidFill>
                  <a:srgbClr val="1D2125"/>
                </a:solidFill>
                <a:highlight>
                  <a:srgbClr val="FFFFFF"/>
                </a:highlight>
                <a:latin typeface="Calibri"/>
                <a:ea typeface="Calibri"/>
                <a:cs typeface="Calibri"/>
                <a:sym typeface="Calibri"/>
              </a:rPr>
              <a:t> or </a:t>
            </a:r>
            <a:r>
              <a:rPr i="1" lang="en" sz="1800">
                <a:solidFill>
                  <a:srgbClr val="1D2125"/>
                </a:solidFill>
                <a:highlight>
                  <a:srgbClr val="FFFFFF"/>
                </a:highlight>
                <a:latin typeface="Times New Roman"/>
                <a:ea typeface="Times New Roman"/>
                <a:cs typeface="Times New Roman"/>
                <a:sym typeface="Times New Roman"/>
              </a:rPr>
              <a:t>P</a:t>
            </a:r>
            <a:r>
              <a:rPr lang="en" sz="1800">
                <a:solidFill>
                  <a:srgbClr val="1D2125"/>
                </a:solidFill>
                <a:highlight>
                  <a:srgbClr val="FFFFFF"/>
                </a:highlight>
                <a:latin typeface="Calibri"/>
                <a:ea typeface="Calibri"/>
                <a:cs typeface="Calibri"/>
                <a:sym typeface="Calibri"/>
              </a:rPr>
              <a:t>, is a function. Which one is it?</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How do you know the relationship you chose is a function?</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startAt="3"/>
            </a:pPr>
            <a:r>
              <a:rPr lang="en" sz="1800">
                <a:solidFill>
                  <a:srgbClr val="1D2125"/>
                </a:solidFill>
                <a:highlight>
                  <a:srgbClr val="FFFFFF"/>
                </a:highlight>
                <a:latin typeface="Calibri"/>
                <a:ea typeface="Calibri"/>
                <a:cs typeface="Calibri"/>
                <a:sym typeface="Calibri"/>
              </a:rPr>
              <a:t>For the relationship that is a function, write two input-output pairs from the table using function notation.</a:t>
            </a:r>
            <a:endParaRPr sz="1800">
              <a:solidFill>
                <a:srgbClr val="1D2125"/>
              </a:solidFill>
              <a:highlight>
                <a:srgbClr val="FFFFFF"/>
              </a:highlight>
              <a:latin typeface="Calibri"/>
              <a:ea typeface="Calibri"/>
              <a:cs typeface="Calibri"/>
              <a:sym typeface="Calibri"/>
            </a:endParaRPr>
          </a:p>
        </p:txBody>
      </p:sp>
      <p:sp>
        <p:nvSpPr>
          <p:cNvPr id="283" name="Google Shape;283;p24"/>
          <p:cNvSpPr txBox="1"/>
          <p:nvPr/>
        </p:nvSpPr>
        <p:spPr>
          <a:xfrm>
            <a:off x="271325" y="968400"/>
            <a:ext cx="868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Use the rules from the Input/Output tables to answer the questions.</a:t>
            </a:r>
            <a:endParaRPr sz="1500"/>
          </a:p>
        </p:txBody>
      </p:sp>
      <p:sp>
        <p:nvSpPr>
          <p:cNvPr id="284" name="Google Shape;284;p24">
            <a:hlinkClick action="ppaction://hlinkshowjump?jump=nextslide"/>
          </p:cNvPr>
          <p:cNvSpPr/>
          <p:nvPr/>
        </p:nvSpPr>
        <p:spPr>
          <a:xfrm>
            <a:off x="7319250" y="3468164"/>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8" name="Shape 288"/>
        <p:cNvGrpSpPr/>
        <p:nvPr/>
      </p:nvGrpSpPr>
      <p:grpSpPr>
        <a:xfrm>
          <a:off x="0" y="0"/>
          <a:ext cx="0" cy="0"/>
          <a:chOff x="0" y="0"/>
          <a:chExt cx="0" cy="0"/>
        </a:xfrm>
      </p:grpSpPr>
      <p:sp>
        <p:nvSpPr>
          <p:cNvPr id="289" name="Google Shape;289;p25"/>
          <p:cNvSpPr txBox="1"/>
          <p:nvPr>
            <p:ph type="title"/>
          </p:nvPr>
        </p:nvSpPr>
        <p:spPr>
          <a:xfrm>
            <a:off x="311700" y="445025"/>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t>Learning Strategies - </a:t>
            </a:r>
            <a:r>
              <a:rPr lang="en" sz="1900"/>
              <a:t>Input and Output 🎓</a:t>
            </a:r>
            <a:endParaRPr sz="2100">
              <a:solidFill>
                <a:srgbClr val="005047"/>
              </a:solidFill>
            </a:endParaRPr>
          </a:p>
        </p:txBody>
      </p:sp>
      <p:sp>
        <p:nvSpPr>
          <p:cNvPr id="290" name="Google Shape;29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4.2.3 Finding a Unique Output for Each Input</a:t>
            </a:r>
            <a:endParaRPr/>
          </a:p>
        </p:txBody>
      </p:sp>
      <p:pic>
        <p:nvPicPr>
          <p:cNvPr id="292" name="Google Shape;292;p2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93" name="Google Shape;293;p2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94" name="Google Shape;294;p25"/>
          <p:cNvSpPr/>
          <p:nvPr/>
        </p:nvSpPr>
        <p:spPr>
          <a:xfrm>
            <a:off x="5034250" y="1292700"/>
            <a:ext cx="3652500" cy="2872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Amplify the words “unique,” “input,” and “output.”</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Write the students’ words on a visual display and update it throughout the remainder of the lesson.</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Remind students to borrow language from the display as needed.</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Conversing</a:t>
            </a:r>
            <a:endParaRPr sz="1000">
              <a:latin typeface="Noto Sans Light"/>
              <a:ea typeface="Noto Sans Light"/>
              <a:cs typeface="Noto Sans Light"/>
              <a:sym typeface="Noto Sans Light"/>
            </a:endParaRPr>
          </a:p>
        </p:txBody>
      </p:sp>
      <p:sp>
        <p:nvSpPr>
          <p:cNvPr id="295" name="Google Shape;295;p2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9" name="Shape 299"/>
        <p:cNvGrpSpPr/>
        <p:nvPr/>
      </p:nvGrpSpPr>
      <p:grpSpPr>
        <a:xfrm>
          <a:off x="0" y="0"/>
          <a:ext cx="0" cy="0"/>
          <a:chOff x="0" y="0"/>
          <a:chExt cx="0" cy="0"/>
        </a:xfrm>
      </p:grpSpPr>
      <p:sp>
        <p:nvSpPr>
          <p:cNvPr id="300" name="Google Shape;300;p26"/>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01" name="Google Shape;301;p26"/>
          <p:cNvSpPr txBox="1"/>
          <p:nvPr>
            <p:ph idx="1" type="body"/>
          </p:nvPr>
        </p:nvSpPr>
        <p:spPr>
          <a:xfrm>
            <a:off x="311700" y="1152475"/>
            <a:ext cx="39276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Write a rule that describes these input-output pairs:</a:t>
            </a:r>
            <a:endParaRPr/>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F</a:t>
            </a:r>
            <a:r>
              <a:rPr lang="en"/>
              <a:t>(ONE) = 3</a:t>
            </a:r>
            <a:endParaRPr/>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F</a:t>
            </a:r>
            <a:r>
              <a:rPr lang="en"/>
              <a:t>(TWO) = 3</a:t>
            </a:r>
            <a:endParaRPr/>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F</a:t>
            </a:r>
            <a:r>
              <a:rPr lang="en"/>
              <a:t>(THREE) = 5</a:t>
            </a:r>
            <a:endParaRPr/>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F</a:t>
            </a:r>
            <a:r>
              <a:rPr lang="en"/>
              <a:t>(FOUR) = 4</a:t>
            </a:r>
            <a:endParaRPr/>
          </a:p>
          <a:p>
            <a:pPr indent="0" lvl="0" marL="0" rtl="0" algn="l">
              <a:lnSpc>
                <a:spcPct val="100000"/>
              </a:lnSpc>
              <a:spcBef>
                <a:spcPts val="1200"/>
              </a:spcBef>
              <a:spcAft>
                <a:spcPts val="0"/>
              </a:spcAft>
              <a:buNone/>
            </a:pPr>
            <a:r>
              <a:t/>
            </a:r>
            <a:endParaRPr/>
          </a:p>
          <a:p>
            <a:pPr indent="0" lvl="0" marL="0" rtl="0" algn="l">
              <a:lnSpc>
                <a:spcPct val="100000"/>
              </a:lnSpc>
              <a:spcBef>
                <a:spcPts val="0"/>
              </a:spcBef>
              <a:spcAft>
                <a:spcPts val="0"/>
              </a:spcAft>
              <a:buNone/>
            </a:pPr>
            <a:r>
              <a:rPr lang="en"/>
              <a:t>        What rule could define </a:t>
            </a:r>
            <a:endParaRPr/>
          </a:p>
          <a:p>
            <a:pPr indent="0" lvl="0" marL="0" rtl="0" algn="l">
              <a:lnSpc>
                <a:spcPct val="100000"/>
              </a:lnSpc>
              <a:spcBef>
                <a:spcPts val="0"/>
              </a:spcBef>
              <a:spcAft>
                <a:spcPts val="0"/>
              </a:spcAft>
              <a:buNone/>
            </a:pPr>
            <a:r>
              <a:rPr lang="en"/>
              <a:t>        function </a:t>
            </a:r>
            <a:r>
              <a:rPr i="1" lang="en">
                <a:latin typeface="Times New Roman"/>
                <a:ea typeface="Times New Roman"/>
                <a:cs typeface="Times New Roman"/>
                <a:sym typeface="Times New Roman"/>
              </a:rPr>
              <a:t>F</a:t>
            </a:r>
            <a:r>
              <a:rPr lang="en"/>
              <a:t>?</a:t>
            </a:r>
            <a:endParaRPr/>
          </a:p>
          <a:p>
            <a:pPr indent="0" lvl="0" marL="0" rtl="0" algn="l">
              <a:lnSpc>
                <a:spcPct val="100000"/>
              </a:lnSpc>
              <a:spcBef>
                <a:spcPts val="0"/>
              </a:spcBef>
              <a:spcAft>
                <a:spcPts val="1200"/>
              </a:spcAft>
              <a:buNone/>
            </a:pPr>
            <a:r>
              <a:t/>
            </a:r>
            <a:endParaRPr/>
          </a:p>
        </p:txBody>
      </p:sp>
      <p:sp>
        <p:nvSpPr>
          <p:cNvPr id="302" name="Google Shape;30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4.2.3 </a:t>
            </a:r>
            <a:r>
              <a:rPr lang="en" sz="1000"/>
              <a:t>Finding a Unique Output for Each Input</a:t>
            </a:r>
            <a:endParaRPr sz="1000"/>
          </a:p>
        </p:txBody>
      </p:sp>
      <p:pic>
        <p:nvPicPr>
          <p:cNvPr id="304" name="Google Shape;304;p26"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05" name="Google Shape;305;p26"/>
          <p:cNvSpPr txBox="1"/>
          <p:nvPr>
            <p:ph idx="1" type="body"/>
          </p:nvPr>
        </p:nvSpPr>
        <p:spPr>
          <a:xfrm>
            <a:off x="4467475" y="1152150"/>
            <a:ext cx="43647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2"/>
            </a:pPr>
            <a:r>
              <a:rPr lang="en"/>
              <a:t>Here are some input-output pairs with the same inputs but different outputs:</a:t>
            </a:r>
            <a:endParaRPr/>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v</a:t>
            </a:r>
            <a:r>
              <a:rPr i="1" lang="en"/>
              <a:t>(ONE) = 2</a:t>
            </a:r>
            <a:endParaRPr i="1"/>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v</a:t>
            </a:r>
            <a:r>
              <a:rPr i="1" lang="en"/>
              <a:t>(TWO) = 1</a:t>
            </a:r>
            <a:endParaRPr i="1"/>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v</a:t>
            </a:r>
            <a:r>
              <a:rPr i="1" lang="en"/>
              <a:t>(THREE) = 2</a:t>
            </a:r>
            <a:endParaRPr i="1"/>
          </a:p>
          <a:p>
            <a:pPr indent="0" lvl="0" marL="457200" rtl="0" algn="l">
              <a:lnSpc>
                <a:spcPct val="100000"/>
              </a:lnSpc>
              <a:spcBef>
                <a:spcPts val="1200"/>
              </a:spcBef>
              <a:spcAft>
                <a:spcPts val="0"/>
              </a:spcAft>
              <a:buNone/>
            </a:pPr>
            <a:r>
              <a:rPr i="1" lang="en">
                <a:latin typeface="Times New Roman"/>
                <a:ea typeface="Times New Roman"/>
                <a:cs typeface="Times New Roman"/>
                <a:sym typeface="Times New Roman"/>
              </a:rPr>
              <a:t>v</a:t>
            </a:r>
            <a:r>
              <a:rPr i="1" lang="en"/>
              <a:t>(FOUR) = 2</a:t>
            </a:r>
            <a:endParaRPr i="1"/>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rPr lang="en"/>
              <a:t>         </a:t>
            </a:r>
            <a:r>
              <a:rPr lang="en"/>
              <a:t>What rule could define function </a:t>
            </a:r>
            <a:r>
              <a:rPr i="1" lang="en">
                <a:latin typeface="Times New Roman"/>
                <a:ea typeface="Times New Roman"/>
                <a:cs typeface="Times New Roman"/>
                <a:sym typeface="Times New Roman"/>
              </a:rPr>
              <a:t>v</a:t>
            </a:r>
            <a:r>
              <a:rPr lang="en"/>
              <a:t>?</a:t>
            </a:r>
            <a:endParaRPr/>
          </a:p>
          <a:p>
            <a:pPr indent="0" lvl="0" marL="0" rtl="0" algn="l">
              <a:lnSpc>
                <a:spcPct val="100000"/>
              </a:lnSpc>
              <a:spcBef>
                <a:spcPts val="1200"/>
              </a:spcBef>
              <a:spcAft>
                <a:spcPts val="1200"/>
              </a:spcAft>
              <a:buNone/>
            </a:pPr>
            <a:r>
              <a:t/>
            </a:r>
            <a:endParaRPr/>
          </a:p>
        </p:txBody>
      </p:sp>
      <p:pic>
        <p:nvPicPr>
          <p:cNvPr descr="A yellow box with a green arrow labeled INPUT pointing down and a blue arrow labeled OUTPUT pointing right.&#10;" id="306" name="Google Shape;306;p26" title="inputoutput.png"/>
          <p:cNvPicPr preferRelativeResize="0"/>
          <p:nvPr/>
        </p:nvPicPr>
        <p:blipFill>
          <a:blip r:embed="rId4">
            <a:alphaModFix/>
          </a:blip>
          <a:stretch>
            <a:fillRect/>
          </a:stretch>
        </p:blipFill>
        <p:spPr>
          <a:xfrm>
            <a:off x="2549000" y="1840675"/>
            <a:ext cx="2129951" cy="21299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2" name="Google Shape;312;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price for pizzas, in dollars, is a function of the number of pizzas bought, </a:t>
            </a:r>
            <a:r>
              <a:rPr i="1" lang="en">
                <a:latin typeface="Times New Roman"/>
                <a:ea typeface="Times New Roman"/>
                <a:cs typeface="Times New Roman"/>
                <a:sym typeface="Times New Roman"/>
              </a:rPr>
              <a:t>n</a:t>
            </a:r>
            <a:r>
              <a:rPr lang="en"/>
              <a:t>.</a:t>
            </a:r>
            <a:endParaRPr/>
          </a:p>
          <a:p>
            <a:pPr indent="0" lvl="0" marL="0" rtl="0" algn="l">
              <a:lnSpc>
                <a:spcPct val="100000"/>
              </a:lnSpc>
              <a:spcBef>
                <a:spcPts val="1200"/>
              </a:spcBef>
              <a:spcAft>
                <a:spcPts val="0"/>
              </a:spcAft>
              <a:buNone/>
            </a:pPr>
            <a:r>
              <a:rPr lang="en"/>
              <a:t>Identify the input, output, and meaning of the statement: </a:t>
            </a:r>
            <a:r>
              <a:rPr i="1" lang="en">
                <a:latin typeface="Times New Roman"/>
                <a:ea typeface="Times New Roman"/>
                <a:cs typeface="Times New Roman"/>
                <a:sym typeface="Times New Roman"/>
              </a:rPr>
              <a:t>p</a:t>
            </a:r>
            <a:r>
              <a:rPr lang="en"/>
              <a:t>(11) = 55</a:t>
            </a:r>
            <a:endParaRPr/>
          </a:p>
          <a:p>
            <a:pPr indent="-342900" lvl="0" marL="914400" rtl="0" algn="l">
              <a:lnSpc>
                <a:spcPct val="100000"/>
              </a:lnSpc>
              <a:spcBef>
                <a:spcPts val="1200"/>
              </a:spcBef>
              <a:spcAft>
                <a:spcPts val="0"/>
              </a:spcAft>
              <a:buSzPts val="1800"/>
              <a:buFont typeface="Noto Sans"/>
              <a:buAutoNum type="alphaLcPeriod"/>
            </a:pPr>
            <a:r>
              <a:rPr lang="en"/>
              <a:t>Input: 55, Output: 11, 11 pizzas cost $55</a:t>
            </a:r>
            <a:endParaRPr/>
          </a:p>
          <a:p>
            <a:pPr indent="-342900" lvl="0" marL="914400" rtl="0" algn="l">
              <a:lnSpc>
                <a:spcPct val="100000"/>
              </a:lnSpc>
              <a:spcBef>
                <a:spcPts val="1000"/>
              </a:spcBef>
              <a:spcAft>
                <a:spcPts val="0"/>
              </a:spcAft>
              <a:buSzPts val="1800"/>
              <a:buFont typeface="Noto Sans"/>
              <a:buAutoNum type="alphaLcPeriod"/>
            </a:pPr>
            <a:r>
              <a:rPr lang="en"/>
              <a:t>Input: 11, Output: 55, 11 pizzas cost $55</a:t>
            </a:r>
            <a:endParaRPr/>
          </a:p>
          <a:p>
            <a:pPr indent="-342900" lvl="0" marL="914400" rtl="0" algn="l">
              <a:lnSpc>
                <a:spcPct val="100000"/>
              </a:lnSpc>
              <a:spcBef>
                <a:spcPts val="1000"/>
              </a:spcBef>
              <a:spcAft>
                <a:spcPts val="0"/>
              </a:spcAft>
              <a:buSzPts val="1800"/>
              <a:buFont typeface="Noto Sans"/>
              <a:buAutoNum type="alphaLcPeriod"/>
            </a:pPr>
            <a:r>
              <a:rPr lang="en"/>
              <a:t>Input: 55, Output: 11, 55 pizzas cost $11</a:t>
            </a:r>
            <a:endParaRPr sz="900"/>
          </a:p>
          <a:p>
            <a:pPr indent="-342900" lvl="0" marL="914400" rtl="0" algn="l">
              <a:lnSpc>
                <a:spcPct val="100000"/>
              </a:lnSpc>
              <a:spcBef>
                <a:spcPts val="1000"/>
              </a:spcBef>
              <a:spcAft>
                <a:spcPts val="0"/>
              </a:spcAft>
              <a:buSzPts val="1800"/>
              <a:buFont typeface="Noto Sans"/>
              <a:buAutoNum type="alphaLcPeriod"/>
            </a:pPr>
            <a:r>
              <a:rPr lang="en"/>
              <a:t>Input: 11, Output: 55, 55 pizzas cost $11</a:t>
            </a:r>
            <a:endParaRPr/>
          </a:p>
          <a:p>
            <a:pPr indent="457200" lvl="0" marL="457200" rtl="0" algn="l">
              <a:lnSpc>
                <a:spcPct val="100000"/>
              </a:lnSpc>
              <a:spcBef>
                <a:spcPts val="1000"/>
              </a:spcBef>
              <a:spcAft>
                <a:spcPts val="0"/>
              </a:spcAft>
              <a:buNone/>
            </a:pPr>
            <a:r>
              <a:t/>
            </a:r>
            <a:endParaRPr/>
          </a:p>
        </p:txBody>
      </p:sp>
      <p:sp>
        <p:nvSpPr>
          <p:cNvPr id="313" name="Google Shape;313;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4.2.3 Finding a Unique Output for Each Input</a:t>
            </a:r>
            <a:endParaRPr sz="1000"/>
          </a:p>
        </p:txBody>
      </p:sp>
      <p:pic>
        <p:nvPicPr>
          <p:cNvPr id="315" name="Google Shape;315;p2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16" name="Google Shape;316;p27">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cartoon-style pizza topped with pepperoni, mushrooms, black olives, and green basil leaves on a golden brown crust." id="317" name="Google Shape;317;p27" title="ChatGPT Image Jun 16, 2025, 05_20_04 PM.png"/>
          <p:cNvPicPr preferRelativeResize="0"/>
          <p:nvPr/>
        </p:nvPicPr>
        <p:blipFill rotWithShape="1">
          <a:blip r:embed="rId4">
            <a:alphaModFix/>
          </a:blip>
          <a:srcRect b="0" l="2098" r="2098" t="0"/>
          <a:stretch/>
        </p:blipFill>
        <p:spPr>
          <a:xfrm>
            <a:off x="5189599" y="1824798"/>
            <a:ext cx="2216899" cy="23140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1" name="Shape 321"/>
        <p:cNvGrpSpPr/>
        <p:nvPr/>
      </p:nvGrpSpPr>
      <p:grpSpPr>
        <a:xfrm>
          <a:off x="0" y="0"/>
          <a:ext cx="0" cy="0"/>
          <a:chOff x="0" y="0"/>
          <a:chExt cx="0" cy="0"/>
        </a:xfrm>
      </p:grpSpPr>
      <p:sp>
        <p:nvSpPr>
          <p:cNvPr id="322" name="Google Shape;322;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23" name="Google Shape;323;p28"/>
          <p:cNvSpPr txBox="1"/>
          <p:nvPr>
            <p:ph idx="1" type="body"/>
          </p:nvPr>
        </p:nvSpPr>
        <p:spPr>
          <a:xfrm>
            <a:off x="311700" y="1152475"/>
            <a:ext cx="4584300" cy="3436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b="1" lang="en">
                <a:solidFill>
                  <a:srgbClr val="1D2125"/>
                </a:solidFill>
              </a:rPr>
              <a:t>Example 1</a:t>
            </a:r>
            <a:r>
              <a:rPr lang="en">
                <a:solidFill>
                  <a:srgbClr val="1D2125"/>
                </a:solidFill>
              </a:rPr>
              <a:t> </a:t>
            </a:r>
            <a:endParaRPr>
              <a:solidFill>
                <a:srgbClr val="1D2125"/>
              </a:solidFill>
            </a:endParaRPr>
          </a:p>
          <a:p>
            <a:pPr indent="0" lvl="0" marL="0" rtl="0" algn="l">
              <a:lnSpc>
                <a:spcPct val="100000"/>
              </a:lnSpc>
              <a:spcBef>
                <a:spcPts val="0"/>
              </a:spcBef>
              <a:spcAft>
                <a:spcPts val="0"/>
              </a:spcAft>
              <a:buNone/>
            </a:pPr>
            <a:r>
              <a:rPr lang="en">
                <a:solidFill>
                  <a:srgbClr val="1D2125"/>
                </a:solidFill>
              </a:rPr>
              <a:t>The number of cubic yards of</a:t>
            </a:r>
            <a:endParaRPr>
              <a:solidFill>
                <a:srgbClr val="1D2125"/>
              </a:solidFill>
            </a:endParaRPr>
          </a:p>
          <a:p>
            <a:pPr indent="0" lvl="0" marL="0" rtl="0" algn="l">
              <a:lnSpc>
                <a:spcPct val="100000"/>
              </a:lnSpc>
              <a:spcBef>
                <a:spcPts val="0"/>
              </a:spcBef>
              <a:spcAft>
                <a:spcPts val="0"/>
              </a:spcAft>
              <a:buNone/>
            </a:pPr>
            <a:r>
              <a:rPr lang="en">
                <a:solidFill>
                  <a:srgbClr val="1D2125"/>
                </a:solidFill>
              </a:rPr>
              <a:t>dirt, </a:t>
            </a:r>
            <a:r>
              <a:rPr i="1" lang="en">
                <a:solidFill>
                  <a:srgbClr val="1D2125"/>
                </a:solidFill>
                <a:latin typeface="Times New Roman"/>
                <a:ea typeface="Times New Roman"/>
                <a:cs typeface="Times New Roman"/>
                <a:sym typeface="Times New Roman"/>
              </a:rPr>
              <a:t>D</a:t>
            </a:r>
            <a:r>
              <a:rPr lang="en">
                <a:solidFill>
                  <a:srgbClr val="1D2125"/>
                </a:solidFill>
              </a:rPr>
              <a:t>, needed to cover a </a:t>
            </a:r>
            <a:endParaRPr>
              <a:solidFill>
                <a:srgbClr val="1D2125"/>
              </a:solidFill>
            </a:endParaRPr>
          </a:p>
          <a:p>
            <a:pPr indent="0" lvl="0" marL="0" rtl="0" algn="l">
              <a:lnSpc>
                <a:spcPct val="100000"/>
              </a:lnSpc>
              <a:spcBef>
                <a:spcPts val="0"/>
              </a:spcBef>
              <a:spcAft>
                <a:spcPts val="0"/>
              </a:spcAft>
              <a:buNone/>
            </a:pPr>
            <a:r>
              <a:rPr lang="en">
                <a:solidFill>
                  <a:srgbClr val="1D2125"/>
                </a:solidFill>
              </a:rPr>
              <a:t>garden with an area of </a:t>
            </a:r>
            <a:r>
              <a:rPr i="1" lang="en">
                <a:solidFill>
                  <a:srgbClr val="1D2125"/>
                </a:solidFill>
              </a:rPr>
              <a:t>a</a:t>
            </a:r>
            <a:r>
              <a:rPr lang="en">
                <a:solidFill>
                  <a:srgbClr val="1D2125"/>
                </a:solidFill>
              </a:rPr>
              <a:t> square </a:t>
            </a:r>
            <a:endParaRPr>
              <a:solidFill>
                <a:srgbClr val="1D2125"/>
              </a:solidFill>
            </a:endParaRPr>
          </a:p>
          <a:p>
            <a:pPr indent="0" lvl="0" marL="0" rtl="0" algn="l">
              <a:lnSpc>
                <a:spcPct val="100000"/>
              </a:lnSpc>
              <a:spcBef>
                <a:spcPts val="0"/>
              </a:spcBef>
              <a:spcAft>
                <a:spcPts val="0"/>
              </a:spcAft>
              <a:buNone/>
            </a:pPr>
            <a:r>
              <a:rPr lang="en">
                <a:solidFill>
                  <a:srgbClr val="1D2125"/>
                </a:solidFill>
              </a:rPr>
              <a:t>feet is given by </a:t>
            </a:r>
            <a:r>
              <a:rPr i="1" lang="en">
                <a:solidFill>
                  <a:srgbClr val="1D2125"/>
                </a:solidFill>
                <a:latin typeface="Times New Roman"/>
                <a:ea typeface="Times New Roman"/>
                <a:cs typeface="Times New Roman"/>
                <a:sym typeface="Times New Roman"/>
              </a:rPr>
              <a:t>D</a:t>
            </a:r>
            <a:r>
              <a:rPr i="1" lang="en">
                <a:solidFill>
                  <a:srgbClr val="1D2125"/>
                </a:solidFill>
              </a:rPr>
              <a:t> = </a:t>
            </a:r>
            <a:r>
              <a:rPr i="1" lang="en">
                <a:solidFill>
                  <a:srgbClr val="1D2125"/>
                </a:solidFill>
                <a:latin typeface="Times New Roman"/>
                <a:ea typeface="Times New Roman"/>
                <a:cs typeface="Times New Roman"/>
                <a:sym typeface="Times New Roman"/>
              </a:rPr>
              <a:t>g</a:t>
            </a:r>
            <a:r>
              <a:rPr i="1" lang="en">
                <a:solidFill>
                  <a:srgbClr val="1D2125"/>
                </a:solidFill>
              </a:rPr>
              <a:t>(</a:t>
            </a:r>
            <a:r>
              <a:rPr i="1" lang="en">
                <a:solidFill>
                  <a:srgbClr val="1D2125"/>
                </a:solidFill>
                <a:latin typeface="Times New Roman"/>
                <a:ea typeface="Times New Roman"/>
                <a:cs typeface="Times New Roman"/>
                <a:sym typeface="Times New Roman"/>
              </a:rPr>
              <a:t>a</a:t>
            </a:r>
            <a:r>
              <a:rPr i="1" lang="en">
                <a:solidFill>
                  <a:srgbClr val="1D2125"/>
                </a:solidFill>
              </a:rPr>
              <a:t>).</a:t>
            </a:r>
            <a:endParaRPr i="1">
              <a:solidFill>
                <a:srgbClr val="1D2125"/>
              </a:solidFill>
            </a:endParaRPr>
          </a:p>
          <a:p>
            <a:pPr indent="0" lvl="0" marL="0" rtl="0" algn="l">
              <a:lnSpc>
                <a:spcPct val="100000"/>
              </a:lnSpc>
              <a:spcBef>
                <a:spcPts val="0"/>
              </a:spcBef>
              <a:spcAft>
                <a:spcPts val="0"/>
              </a:spcAft>
              <a:buNone/>
            </a:pPr>
            <a:r>
              <a:t/>
            </a:r>
            <a:endParaRPr i="1">
              <a:solidFill>
                <a:srgbClr val="1D2125"/>
              </a:solidFill>
            </a:endParaRPr>
          </a:p>
          <a:p>
            <a:pPr indent="-342900" lvl="0" marL="457200" rtl="0" algn="l">
              <a:lnSpc>
                <a:spcPct val="100000"/>
              </a:lnSpc>
              <a:spcBef>
                <a:spcPts val="0"/>
              </a:spcBef>
              <a:spcAft>
                <a:spcPts val="0"/>
              </a:spcAft>
              <a:buClr>
                <a:srgbClr val="1D2125"/>
              </a:buClr>
              <a:buSzPts val="1800"/>
              <a:buAutoNum type="arabicPeriod"/>
            </a:pPr>
            <a:r>
              <a:rPr lang="en">
                <a:solidFill>
                  <a:srgbClr val="1D2125"/>
                </a:solidFill>
              </a:rPr>
              <a:t>A garden with area 5000 ft</a:t>
            </a:r>
            <a:r>
              <a:rPr baseline="30000" lang="en">
                <a:solidFill>
                  <a:srgbClr val="1D2125"/>
                </a:solidFill>
              </a:rPr>
              <a:t>2</a:t>
            </a:r>
            <a:r>
              <a:rPr lang="en">
                <a:solidFill>
                  <a:srgbClr val="1D2125"/>
                </a:solidFill>
              </a:rPr>
              <a:t> requires 50 yd</a:t>
            </a:r>
            <a:r>
              <a:rPr baseline="30000" lang="en">
                <a:solidFill>
                  <a:srgbClr val="1D2125"/>
                </a:solidFill>
              </a:rPr>
              <a:t>3 </a:t>
            </a:r>
            <a:r>
              <a:rPr lang="en">
                <a:solidFill>
                  <a:srgbClr val="1D2125"/>
                </a:solidFill>
              </a:rPr>
              <a:t>of dirt. Express this information in terms of the function </a:t>
            </a:r>
            <a:r>
              <a:rPr i="1" lang="en">
                <a:solidFill>
                  <a:srgbClr val="1D2125"/>
                </a:solidFill>
                <a:latin typeface="Times New Roman"/>
                <a:ea typeface="Times New Roman"/>
                <a:cs typeface="Times New Roman"/>
                <a:sym typeface="Times New Roman"/>
              </a:rPr>
              <a:t>g</a:t>
            </a:r>
            <a:r>
              <a:rPr lang="en">
                <a:solidFill>
                  <a:srgbClr val="1D2125"/>
                </a:solidFill>
              </a:rPr>
              <a:t>.</a:t>
            </a:r>
            <a:endParaRPr>
              <a:solidFill>
                <a:srgbClr val="1D2125"/>
              </a:solidFill>
            </a:endParaRPr>
          </a:p>
          <a:p>
            <a:pPr indent="0" lvl="0" marL="0" rtl="0" algn="l">
              <a:lnSpc>
                <a:spcPct val="100000"/>
              </a:lnSpc>
              <a:spcBef>
                <a:spcPts val="0"/>
              </a:spcBef>
              <a:spcAft>
                <a:spcPts val="0"/>
              </a:spcAft>
              <a:buNone/>
            </a:pPr>
            <a:r>
              <a:t/>
            </a:r>
            <a:endParaRPr>
              <a:solidFill>
                <a:srgbClr val="1D2125"/>
              </a:solidFill>
            </a:endParaRPr>
          </a:p>
          <a:p>
            <a:pPr indent="-342900" lvl="0" marL="457200" rtl="0" algn="l">
              <a:lnSpc>
                <a:spcPct val="100000"/>
              </a:lnSpc>
              <a:spcBef>
                <a:spcPts val="0"/>
              </a:spcBef>
              <a:spcAft>
                <a:spcPts val="0"/>
              </a:spcAft>
              <a:buClr>
                <a:srgbClr val="1D2125"/>
              </a:buClr>
              <a:buSzPts val="1800"/>
              <a:buAutoNum type="arabicPeriod"/>
            </a:pPr>
            <a:r>
              <a:rPr lang="en">
                <a:solidFill>
                  <a:srgbClr val="1D2125"/>
                </a:solidFill>
              </a:rPr>
              <a:t>Explain the meaning of the statement </a:t>
            </a:r>
            <a:r>
              <a:rPr i="1" lang="en">
                <a:solidFill>
                  <a:srgbClr val="1D2125"/>
                </a:solidFill>
                <a:latin typeface="Times New Roman"/>
                <a:ea typeface="Times New Roman"/>
                <a:cs typeface="Times New Roman"/>
                <a:sym typeface="Times New Roman"/>
              </a:rPr>
              <a:t>g</a:t>
            </a:r>
            <a:r>
              <a:rPr lang="en">
                <a:solidFill>
                  <a:srgbClr val="1D2125"/>
                </a:solidFill>
              </a:rPr>
              <a:t>(100) = 1.</a:t>
            </a:r>
            <a:endParaRPr>
              <a:solidFill>
                <a:srgbClr val="1D2125"/>
              </a:solidFill>
            </a:endParaRPr>
          </a:p>
          <a:p>
            <a:pPr indent="0" lvl="0" marL="0" rtl="0" algn="l">
              <a:spcBef>
                <a:spcPts val="0"/>
              </a:spcBef>
              <a:spcAft>
                <a:spcPts val="1200"/>
              </a:spcAft>
              <a:buNone/>
            </a:pPr>
            <a:r>
              <a:t/>
            </a:r>
            <a:endParaRPr sz="1800">
              <a:solidFill>
                <a:srgbClr val="1D2125"/>
              </a:solidFill>
            </a:endParaRPr>
          </a:p>
        </p:txBody>
      </p:sp>
      <p:pic>
        <p:nvPicPr>
          <p:cNvPr id="324" name="Google Shape;324;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5" name="Google Shape;325;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6" name="Google Shape;326;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4.2.3 Finding a Unique Output for Each Input</a:t>
            </a:r>
            <a:r>
              <a:rPr lang="en" sz="1000"/>
              <a:t> - Additional Resources</a:t>
            </a:r>
            <a:endParaRPr sz="1000"/>
          </a:p>
        </p:txBody>
      </p:sp>
      <p:sp>
        <p:nvSpPr>
          <p:cNvPr id="327" name="Google Shape;327;p28"/>
          <p:cNvSpPr txBox="1"/>
          <p:nvPr>
            <p:ph idx="1" type="body"/>
          </p:nvPr>
        </p:nvSpPr>
        <p:spPr>
          <a:xfrm>
            <a:off x="5036100" y="1990344"/>
            <a:ext cx="3919200" cy="3217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en">
                <a:solidFill>
                  <a:srgbClr val="1D2125"/>
                </a:solidFill>
              </a:rPr>
              <a:t>Example 2</a:t>
            </a:r>
            <a:r>
              <a:rPr lang="en">
                <a:solidFill>
                  <a:srgbClr val="1D2125"/>
                </a:solidFill>
              </a:rPr>
              <a:t> </a:t>
            </a:r>
            <a:endParaRPr>
              <a:solidFill>
                <a:srgbClr val="1D2125"/>
              </a:solidFill>
            </a:endParaRPr>
          </a:p>
          <a:p>
            <a:pPr indent="0" lvl="0" marL="0" rtl="0" algn="l">
              <a:lnSpc>
                <a:spcPct val="100000"/>
              </a:lnSpc>
              <a:spcBef>
                <a:spcPts val="0"/>
              </a:spcBef>
              <a:spcAft>
                <a:spcPts val="0"/>
              </a:spcAft>
              <a:buNone/>
            </a:pPr>
            <a:r>
              <a:rPr lang="en">
                <a:solidFill>
                  <a:srgbClr val="1D2125"/>
                </a:solidFill>
              </a:rPr>
              <a:t>Let </a:t>
            </a:r>
            <a:r>
              <a:rPr i="1" lang="en">
                <a:solidFill>
                  <a:srgbClr val="1D2125"/>
                </a:solidFill>
                <a:latin typeface="Times New Roman"/>
                <a:ea typeface="Times New Roman"/>
                <a:cs typeface="Times New Roman"/>
                <a:sym typeface="Times New Roman"/>
              </a:rPr>
              <a:t>f</a:t>
            </a:r>
            <a:r>
              <a:rPr i="1" lang="en">
                <a:solidFill>
                  <a:srgbClr val="1D2125"/>
                </a:solidFill>
              </a:rPr>
              <a:t>(</a:t>
            </a:r>
            <a:r>
              <a:rPr i="1" lang="en">
                <a:solidFill>
                  <a:srgbClr val="1D2125"/>
                </a:solidFill>
                <a:latin typeface="Times New Roman"/>
                <a:ea typeface="Times New Roman"/>
                <a:cs typeface="Times New Roman"/>
                <a:sym typeface="Times New Roman"/>
              </a:rPr>
              <a:t>t</a:t>
            </a:r>
            <a:r>
              <a:rPr i="1" lang="en">
                <a:solidFill>
                  <a:srgbClr val="1D2125"/>
                </a:solidFill>
              </a:rPr>
              <a:t>)</a:t>
            </a:r>
            <a:r>
              <a:rPr lang="en">
                <a:solidFill>
                  <a:srgbClr val="1D2125"/>
                </a:solidFill>
              </a:rPr>
              <a:t> be the number of ducks in a lake </a:t>
            </a:r>
            <a:r>
              <a:rPr i="1" lang="en">
                <a:solidFill>
                  <a:srgbClr val="1D2125"/>
                </a:solidFill>
              </a:rPr>
              <a:t>t</a:t>
            </a:r>
            <a:r>
              <a:rPr lang="en">
                <a:solidFill>
                  <a:srgbClr val="1D2125"/>
                </a:solidFill>
              </a:rPr>
              <a:t> years after 1990. Explain the meaning of each statement:</a:t>
            </a:r>
            <a:endParaRPr>
              <a:solidFill>
                <a:srgbClr val="1D2125"/>
              </a:solidFill>
            </a:endParaRPr>
          </a:p>
          <a:p>
            <a:pPr indent="0" lvl="0" marL="0" rtl="0" algn="l">
              <a:lnSpc>
                <a:spcPct val="100000"/>
              </a:lnSpc>
              <a:spcBef>
                <a:spcPts val="0"/>
              </a:spcBef>
              <a:spcAft>
                <a:spcPts val="0"/>
              </a:spcAft>
              <a:buNone/>
            </a:pPr>
            <a:r>
              <a:t/>
            </a:r>
            <a:endParaRPr i="1">
              <a:solidFill>
                <a:srgbClr val="1D2125"/>
              </a:solidFill>
            </a:endParaRPr>
          </a:p>
          <a:p>
            <a:pPr indent="-342900" lvl="0" marL="457200" rtl="0" algn="l">
              <a:lnSpc>
                <a:spcPct val="100000"/>
              </a:lnSpc>
              <a:spcBef>
                <a:spcPts val="0"/>
              </a:spcBef>
              <a:spcAft>
                <a:spcPts val="0"/>
              </a:spcAft>
              <a:buClr>
                <a:srgbClr val="1D2125"/>
              </a:buClr>
              <a:buSzPts val="1800"/>
              <a:buAutoNum type="arabicPeriod"/>
            </a:pPr>
            <a:r>
              <a:rPr i="1" lang="en">
                <a:solidFill>
                  <a:srgbClr val="1D2125"/>
                </a:solidFill>
                <a:latin typeface="Times New Roman"/>
                <a:ea typeface="Times New Roman"/>
                <a:cs typeface="Times New Roman"/>
                <a:sym typeface="Times New Roman"/>
              </a:rPr>
              <a:t>f</a:t>
            </a:r>
            <a:r>
              <a:rPr lang="en">
                <a:solidFill>
                  <a:srgbClr val="1D2125"/>
                </a:solidFill>
              </a:rPr>
              <a:t>(5) = 30</a:t>
            </a:r>
            <a:endParaRPr>
              <a:solidFill>
                <a:srgbClr val="1D2125"/>
              </a:solidFill>
            </a:endParaRPr>
          </a:p>
          <a:p>
            <a:pPr indent="-342900" lvl="0" marL="457200" rtl="0" algn="l">
              <a:lnSpc>
                <a:spcPct val="100000"/>
              </a:lnSpc>
              <a:spcBef>
                <a:spcPts val="0"/>
              </a:spcBef>
              <a:spcAft>
                <a:spcPts val="0"/>
              </a:spcAft>
              <a:buClr>
                <a:srgbClr val="1D2125"/>
              </a:buClr>
              <a:buSzPts val="1800"/>
              <a:buAutoNum type="arabicPeriod"/>
            </a:pPr>
            <a:r>
              <a:rPr i="1" lang="en">
                <a:solidFill>
                  <a:srgbClr val="1D2125"/>
                </a:solidFill>
                <a:latin typeface="Times New Roman"/>
                <a:ea typeface="Times New Roman"/>
                <a:cs typeface="Times New Roman"/>
                <a:sym typeface="Times New Roman"/>
              </a:rPr>
              <a:t>f</a:t>
            </a:r>
            <a:r>
              <a:rPr lang="en">
                <a:solidFill>
                  <a:srgbClr val="1D2125"/>
                </a:solidFill>
              </a:rPr>
              <a:t>(10)=40</a:t>
            </a:r>
            <a:endParaRPr>
              <a:solidFill>
                <a:srgbClr val="1D2125"/>
              </a:solidFill>
            </a:endParaRPr>
          </a:p>
          <a:p>
            <a:pPr indent="0" lvl="0" marL="0" rtl="0" algn="l">
              <a:spcBef>
                <a:spcPts val="0"/>
              </a:spcBef>
              <a:spcAft>
                <a:spcPts val="1200"/>
              </a:spcAft>
              <a:buNone/>
            </a:pPr>
            <a:r>
              <a:t/>
            </a:r>
            <a:endParaRPr sz="1800">
              <a:solidFill>
                <a:srgbClr val="1D2125"/>
              </a:solidFill>
            </a:endParaRPr>
          </a:p>
        </p:txBody>
      </p:sp>
      <p:pic>
        <p:nvPicPr>
          <p:cNvPr descr="A simple, colorful illustration of a mallard duck with a green head, brown chest, white collar, and orange beak and feet." id="328" name="Google Shape;328;p28" title="ChatGPT Image Jun 16, 2025, 05_07_52 PM.png"/>
          <p:cNvPicPr preferRelativeResize="0"/>
          <p:nvPr/>
        </p:nvPicPr>
        <p:blipFill>
          <a:blip r:embed="rId4">
            <a:alphaModFix/>
          </a:blip>
          <a:stretch>
            <a:fillRect/>
          </a:stretch>
        </p:blipFill>
        <p:spPr>
          <a:xfrm>
            <a:off x="6843525" y="2897775"/>
            <a:ext cx="1843274" cy="1843274"/>
          </a:xfrm>
          <a:prstGeom prst="rect">
            <a:avLst/>
          </a:prstGeom>
          <a:noFill/>
          <a:ln>
            <a:noFill/>
          </a:ln>
        </p:spPr>
      </p:pic>
      <p:pic>
        <p:nvPicPr>
          <p:cNvPr descr="An illustration of a small, productive garden bed with three plants: an orange flower, a leafy green plant, and a tomato plant with two ripe red tomatoes—growing in brown soil." id="329" name="Google Shape;329;p28" title="ChatGPT Image Jun 16, 2025, 05_13_25 PM.png"/>
          <p:cNvPicPr preferRelativeResize="0"/>
          <p:nvPr/>
        </p:nvPicPr>
        <p:blipFill rotWithShape="1">
          <a:blip r:embed="rId5">
            <a:alphaModFix/>
          </a:blip>
          <a:srcRect b="0" l="0" r="0" t="0"/>
          <a:stretch/>
        </p:blipFill>
        <p:spPr>
          <a:xfrm>
            <a:off x="3185925" y="992775"/>
            <a:ext cx="1843274" cy="18432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5" name="Google Shape;335;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0" name="Google Shape;340;p29"/>
          <p:cNvCxnSpPr>
            <a:stCxn id="334" idx="2"/>
            <a:endCxn id="33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1" name="Google Shape;341;p29"/>
          <p:cNvCxnSpPr>
            <a:stCxn id="336" idx="3"/>
            <a:endCxn id="33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2" name="Google Shape;342;p29"/>
          <p:cNvCxnSpPr>
            <a:stCxn id="335" idx="3"/>
            <a:endCxn id="33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3" name="Google Shape;343;p29"/>
          <p:cNvCxnSpPr>
            <a:stCxn id="337" idx="3"/>
            <a:endCxn id="33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44" name="Google Shape;344;p29"/>
          <p:cNvCxnSpPr>
            <a:stCxn id="339" idx="3"/>
            <a:endCxn id="33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5" name="Google Shape;345;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6" name="Google Shape;346;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7" name="Google Shape;347;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8" name="Google Shape;348;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49" name="Google Shape;349;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0" name="Google Shape;350;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1" name="Google Shape;351;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52" name="Google Shape;352;p29"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53" name="Google Shape;353;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4" name="Google Shape;354;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5" name="Google Shape;355;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56" name="Google Shape;356;p29"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57" name="Google Shape;357;p29"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58" name="Google Shape;358;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64" name="Google Shape;364;p30"/>
          <p:cNvSpPr txBox="1"/>
          <p:nvPr>
            <p:ph idx="1" type="body"/>
          </p:nvPr>
        </p:nvSpPr>
        <p:spPr>
          <a:xfrm>
            <a:off x="311700" y="2066875"/>
            <a:ext cx="8116800" cy="21933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rabicPeriod"/>
            </a:pPr>
            <a:r>
              <a:rPr lang="en" sz="1700"/>
              <a:t>What does each expression or equation represent in this situation?</a:t>
            </a:r>
            <a:endParaRPr sz="1700"/>
          </a:p>
          <a:p>
            <a:pPr indent="-336550" lvl="1" marL="914400" rtl="0" algn="l">
              <a:lnSpc>
                <a:spcPct val="100000"/>
              </a:lnSpc>
              <a:spcBef>
                <a:spcPts val="0"/>
              </a:spcBef>
              <a:spcAft>
                <a:spcPts val="0"/>
              </a:spcAft>
              <a:buSzPts val="1700"/>
              <a:buAutoNum type="alphaLcPeriod"/>
            </a:pPr>
            <a:r>
              <a:rPr i="1" lang="en" sz="1700">
                <a:latin typeface="Times New Roman"/>
                <a:ea typeface="Times New Roman"/>
                <a:cs typeface="Times New Roman"/>
                <a:sym typeface="Times New Roman"/>
              </a:rPr>
              <a:t>Q</a:t>
            </a:r>
            <a:r>
              <a:rPr lang="en" sz="1700"/>
              <a:t>(18)</a:t>
            </a:r>
            <a:endParaRPr sz="1700"/>
          </a:p>
          <a:p>
            <a:pPr indent="-336550" lvl="1" marL="914400" rtl="0" algn="l">
              <a:lnSpc>
                <a:spcPct val="100000"/>
              </a:lnSpc>
              <a:spcBef>
                <a:spcPts val="0"/>
              </a:spcBef>
              <a:spcAft>
                <a:spcPts val="0"/>
              </a:spcAft>
              <a:buSzPts val="1700"/>
              <a:buAutoNum type="alphaLcPeriod"/>
            </a:pPr>
            <a:r>
              <a:rPr i="1" lang="en" sz="1700">
                <a:latin typeface="Times New Roman"/>
                <a:ea typeface="Times New Roman"/>
                <a:cs typeface="Times New Roman"/>
                <a:sym typeface="Times New Roman"/>
              </a:rPr>
              <a:t>Q</a:t>
            </a:r>
            <a:r>
              <a:rPr lang="en" sz="1700"/>
              <a:t>(30) = 27.5</a:t>
            </a:r>
            <a:endParaRPr sz="1700"/>
          </a:p>
          <a:p>
            <a:pPr indent="0" lvl="0" marL="0" rtl="0" algn="l">
              <a:lnSpc>
                <a:spcPct val="100000"/>
              </a:lnSpc>
              <a:spcBef>
                <a:spcPts val="1200"/>
              </a:spcBef>
              <a:spcAft>
                <a:spcPts val="0"/>
              </a:spcAft>
              <a:buNone/>
            </a:pPr>
            <a:r>
              <a:t/>
            </a:r>
            <a:endParaRPr sz="100"/>
          </a:p>
          <a:p>
            <a:pPr indent="-336550" lvl="0" marL="457200" rtl="0" algn="l">
              <a:lnSpc>
                <a:spcPct val="100000"/>
              </a:lnSpc>
              <a:spcBef>
                <a:spcPts val="1200"/>
              </a:spcBef>
              <a:spcAft>
                <a:spcPts val="0"/>
              </a:spcAft>
              <a:buSzPts val="1700"/>
              <a:buAutoNum type="arabicPeriod"/>
            </a:pPr>
            <a:r>
              <a:rPr lang="en" sz="1700"/>
              <a:t>Use function notation to represent each statement.</a:t>
            </a:r>
            <a:endParaRPr sz="1700"/>
          </a:p>
          <a:p>
            <a:pPr indent="-336550" lvl="1" marL="914400" rtl="0" algn="l">
              <a:lnSpc>
                <a:spcPct val="100000"/>
              </a:lnSpc>
              <a:spcBef>
                <a:spcPts val="0"/>
              </a:spcBef>
              <a:spcAft>
                <a:spcPts val="0"/>
              </a:spcAft>
              <a:buSzPts val="1700"/>
              <a:buAutoNum type="alphaLcPeriod"/>
            </a:pPr>
            <a:r>
              <a:rPr lang="en" sz="1700"/>
              <a:t>When the puppy turned 12 months old, it weighed 19.6 pounds.</a:t>
            </a:r>
            <a:endParaRPr sz="1700"/>
          </a:p>
          <a:p>
            <a:pPr indent="-336550" lvl="1" marL="914400" rtl="0" algn="l">
              <a:lnSpc>
                <a:spcPct val="100000"/>
              </a:lnSpc>
              <a:spcBef>
                <a:spcPts val="0"/>
              </a:spcBef>
              <a:spcAft>
                <a:spcPts val="0"/>
              </a:spcAft>
              <a:buSzPts val="1700"/>
              <a:buAutoNum type="alphaLcPeriod"/>
            </a:pPr>
            <a:r>
              <a:rPr lang="en" sz="1700"/>
              <a:t>When th</a:t>
            </a:r>
            <a:r>
              <a:rPr lang="en" sz="1700"/>
              <a:t>e</a:t>
            </a:r>
            <a:r>
              <a:rPr lang="en" sz="1700"/>
              <a:t> puppy was </a:t>
            </a:r>
            <a:r>
              <a:rPr i="1" lang="en" sz="1700">
                <a:latin typeface="Times New Roman"/>
                <a:ea typeface="Times New Roman"/>
                <a:cs typeface="Times New Roman"/>
                <a:sym typeface="Times New Roman"/>
              </a:rPr>
              <a:t>m</a:t>
            </a:r>
            <a:r>
              <a:rPr lang="en" sz="1700"/>
              <a:t> months old, it weighed </a:t>
            </a:r>
            <a:r>
              <a:rPr i="1" lang="en" sz="1700">
                <a:latin typeface="Times New Roman"/>
                <a:ea typeface="Times New Roman"/>
                <a:cs typeface="Times New Roman"/>
                <a:sym typeface="Times New Roman"/>
              </a:rPr>
              <a:t>w</a:t>
            </a:r>
            <a:r>
              <a:rPr lang="en" sz="1700"/>
              <a:t> pounds.</a:t>
            </a:r>
            <a:endParaRPr sz="1700"/>
          </a:p>
        </p:txBody>
      </p:sp>
      <p:sp>
        <p:nvSpPr>
          <p:cNvPr id="365" name="Google Shape;365;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6" name="Google Shape;366;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4.2.4 </a:t>
            </a:r>
            <a:r>
              <a:rPr lang="en"/>
              <a:t>Understanding Function Notation Using Application Problems</a:t>
            </a:r>
            <a:endParaRPr/>
          </a:p>
        </p:txBody>
      </p:sp>
      <p:sp>
        <p:nvSpPr>
          <p:cNvPr id="367" name="Google Shape;367;p30"/>
          <p:cNvSpPr txBox="1"/>
          <p:nvPr/>
        </p:nvSpPr>
        <p:spPr>
          <a:xfrm>
            <a:off x="310900" y="1143000"/>
            <a:ext cx="5873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Function </a:t>
            </a:r>
            <a:r>
              <a:rPr i="1" lang="en" sz="1700">
                <a:solidFill>
                  <a:srgbClr val="424242"/>
                </a:solidFill>
                <a:latin typeface="Times New Roman"/>
                <a:ea typeface="Times New Roman"/>
                <a:cs typeface="Times New Roman"/>
                <a:sym typeface="Times New Roman"/>
              </a:rPr>
              <a:t>Q</a:t>
            </a:r>
            <a:r>
              <a:rPr lang="en" sz="1700">
                <a:solidFill>
                  <a:srgbClr val="424242"/>
                </a:solidFill>
                <a:latin typeface="Calibri"/>
                <a:ea typeface="Calibri"/>
                <a:cs typeface="Calibri"/>
                <a:sym typeface="Calibri"/>
              </a:rPr>
              <a:t> gives a puppy’s weight, in pounds, as a function of its age, in months.</a:t>
            </a:r>
            <a:endParaRPr sz="1700">
              <a:solidFill>
                <a:srgbClr val="424242"/>
              </a:solidFill>
              <a:latin typeface="Calibri"/>
              <a:ea typeface="Calibri"/>
              <a:cs typeface="Calibri"/>
              <a:sym typeface="Calibri"/>
            </a:endParaRPr>
          </a:p>
        </p:txBody>
      </p:sp>
      <p:pic>
        <p:nvPicPr>
          <p:cNvPr descr="A simple illustration of an orange puppy, sitting up, with a green collar with a yellow tag." id="368" name="Google Shape;368;p30" title="ChatGPT Image Jun 16, 2025, 09_54_47 AM.png"/>
          <p:cNvPicPr preferRelativeResize="0"/>
          <p:nvPr/>
        </p:nvPicPr>
        <p:blipFill rotWithShape="1">
          <a:blip r:embed="rId3">
            <a:alphaModFix/>
          </a:blip>
          <a:srcRect b="10680" l="0" r="0" t="10672"/>
          <a:stretch/>
        </p:blipFill>
        <p:spPr>
          <a:xfrm>
            <a:off x="6184000" y="209300"/>
            <a:ext cx="3055926" cy="203727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4" name="Google Shape;374;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5" name="Google Shape;375;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6" name="Google Shape;376;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7" name="Google Shape;377;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8" name="Google Shape;378;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9" name="Google Shape;379;p31"/>
          <p:cNvCxnSpPr>
            <a:stCxn id="373" idx="2"/>
            <a:endCxn id="37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0" name="Google Shape;380;p31"/>
          <p:cNvCxnSpPr>
            <a:stCxn id="375" idx="3"/>
            <a:endCxn id="37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1" name="Google Shape;381;p31"/>
          <p:cNvCxnSpPr>
            <a:stCxn id="374" idx="3"/>
            <a:endCxn id="37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2" name="Google Shape;382;p31"/>
          <p:cNvCxnSpPr>
            <a:stCxn id="376" idx="3"/>
            <a:endCxn id="37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3" name="Google Shape;383;p31"/>
          <p:cNvCxnSpPr>
            <a:stCxn id="378" idx="3"/>
            <a:endCxn id="37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84" name="Google Shape;384;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6" name="Google Shape;386;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87" name="Google Shape;387;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88" name="Google Shape;388;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89" name="Google Shape;389;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90" name="Google Shape;390;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1" name="Google Shape;391;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2" name="Google Shape;392;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3" name="Google Shape;393;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94" name="Google Shape;394;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95" name="Google Shape;395;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96" name="Google Shape;396;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97" name="Google Shape;397;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03" name="Google Shape;403;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04" name="Google Shape;404;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4.2.5 Practice</a:t>
            </a:r>
            <a:endParaRPr/>
          </a:p>
        </p:txBody>
      </p:sp>
      <p:pic>
        <p:nvPicPr>
          <p:cNvPr descr=" Student using a giant calculator with math symbols and gears around, symbolizing problem-solving and using tools to check work." id="406" name="Google Shape;406;p32" title="Practice-3.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2" name="Google Shape;412;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3" name="Google Shape;413;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4" name="Google Shape;414;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5" name="Google Shape;415;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6" name="Google Shape;416;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17" name="Google Shape;417;p33"/>
          <p:cNvCxnSpPr>
            <a:stCxn id="411" idx="2"/>
            <a:endCxn id="41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18" name="Google Shape;418;p33"/>
          <p:cNvCxnSpPr>
            <a:stCxn id="413" idx="3"/>
            <a:endCxn id="41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19" name="Google Shape;419;p33"/>
          <p:cNvCxnSpPr>
            <a:stCxn id="412" idx="3"/>
            <a:endCxn id="41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20" name="Google Shape;420;p33"/>
          <p:cNvCxnSpPr>
            <a:stCxn id="414" idx="3"/>
            <a:endCxn id="41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21" name="Google Shape;421;p33"/>
          <p:cNvCxnSpPr>
            <a:stCxn id="416" idx="3"/>
            <a:endCxn id="41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22" name="Google Shape;422;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23" name="Google Shape;423;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24" name="Google Shape;424;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25" name="Google Shape;425;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26" name="Google Shape;426;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27" name="Google Shape;427;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28" name="Google Shape;428;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29" name="Google Shape;429;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30" name="Google Shape;430;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31" name="Google Shape;431;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32" name="Google Shape;432;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33" name="Google Shape;433;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34" name="Google Shape;434;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35" name="Google Shape;435;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41" name="Google Shape;441;p34"/>
          <p:cNvSpPr txBox="1"/>
          <p:nvPr>
            <p:ph idx="1" type="body"/>
          </p:nvPr>
        </p:nvSpPr>
        <p:spPr>
          <a:xfrm>
            <a:off x="311700" y="1152475"/>
            <a:ext cx="85206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best price for bagels, in dollars, is a function of the number of bagels bought, </a:t>
            </a:r>
            <a:r>
              <a:rPr i="1" lang="en">
                <a:latin typeface="Times New Roman"/>
                <a:ea typeface="Times New Roman"/>
                <a:cs typeface="Times New Roman"/>
                <a:sym typeface="Times New Roman"/>
              </a:rPr>
              <a:t>n</a:t>
            </a:r>
            <a:r>
              <a:rPr lang="en"/>
              <a:t>.</a:t>
            </a:r>
            <a:endParaRPr/>
          </a:p>
          <a:p>
            <a:pPr indent="-342900" lvl="0" marL="1028700" rtl="0" algn="l">
              <a:lnSpc>
                <a:spcPct val="100000"/>
              </a:lnSpc>
              <a:spcBef>
                <a:spcPts val="1200"/>
              </a:spcBef>
              <a:spcAft>
                <a:spcPts val="0"/>
              </a:spcAft>
              <a:buSzPts val="1800"/>
              <a:buChar char="●"/>
            </a:pPr>
            <a:r>
              <a:rPr i="1" lang="en">
                <a:latin typeface="Times New Roman"/>
                <a:ea typeface="Times New Roman"/>
                <a:cs typeface="Times New Roman"/>
                <a:sym typeface="Times New Roman"/>
              </a:rPr>
              <a:t>b</a:t>
            </a:r>
            <a:r>
              <a:rPr lang="en"/>
              <a:t>(2)</a:t>
            </a:r>
            <a:endParaRPr/>
          </a:p>
          <a:p>
            <a:pPr indent="-342900" lvl="0" marL="1028700" rtl="0" algn="l">
              <a:lnSpc>
                <a:spcPct val="100000"/>
              </a:lnSpc>
              <a:spcBef>
                <a:spcPts val="0"/>
              </a:spcBef>
              <a:spcAft>
                <a:spcPts val="0"/>
              </a:spcAft>
              <a:buSzPts val="1800"/>
              <a:buChar char="●"/>
            </a:pPr>
            <a:r>
              <a:rPr i="1" lang="en">
                <a:latin typeface="Times New Roman"/>
                <a:ea typeface="Times New Roman"/>
                <a:cs typeface="Times New Roman"/>
                <a:sym typeface="Times New Roman"/>
              </a:rPr>
              <a:t>b</a:t>
            </a:r>
            <a:r>
              <a:rPr lang="en"/>
              <a:t>(6)</a:t>
            </a:r>
            <a:endParaRPr/>
          </a:p>
          <a:p>
            <a:pPr indent="-342900" lvl="0" marL="1028700" rtl="0" algn="l">
              <a:lnSpc>
                <a:spcPct val="100000"/>
              </a:lnSpc>
              <a:spcBef>
                <a:spcPts val="0"/>
              </a:spcBef>
              <a:spcAft>
                <a:spcPts val="0"/>
              </a:spcAft>
              <a:buSzPts val="1800"/>
              <a:buChar char="●"/>
            </a:pPr>
            <a:r>
              <a:rPr i="1" lang="en">
                <a:latin typeface="Times New Roman"/>
                <a:ea typeface="Times New Roman"/>
                <a:cs typeface="Times New Roman"/>
                <a:sym typeface="Times New Roman"/>
              </a:rPr>
              <a:t>b</a:t>
            </a:r>
            <a:r>
              <a:rPr lang="en"/>
              <a:t>(11) = 10.50</a:t>
            </a:r>
            <a:endParaRPr/>
          </a:p>
          <a:p>
            <a:pPr indent="-342900" lvl="0" marL="1028700" rtl="0" algn="l">
              <a:lnSpc>
                <a:spcPct val="100000"/>
              </a:lnSpc>
              <a:spcBef>
                <a:spcPts val="0"/>
              </a:spcBef>
              <a:spcAft>
                <a:spcPts val="0"/>
              </a:spcAft>
              <a:buSzPts val="1800"/>
              <a:buChar char="●"/>
            </a:pPr>
            <a:r>
              <a:rPr i="1" lang="en">
                <a:latin typeface="Times New Roman"/>
                <a:ea typeface="Times New Roman"/>
                <a:cs typeface="Times New Roman"/>
                <a:sym typeface="Times New Roman"/>
              </a:rPr>
              <a:t>b</a:t>
            </a:r>
            <a:r>
              <a:rPr lang="en"/>
              <a:t>(13)=11.25</a:t>
            </a:r>
            <a:endParaRPr/>
          </a:p>
          <a:p>
            <a:pPr indent="0" lvl="0" marL="0" rtl="0" algn="l">
              <a:lnSpc>
                <a:spcPct val="100000"/>
              </a:lnSpc>
              <a:spcBef>
                <a:spcPts val="1200"/>
              </a:spcBef>
              <a:spcAft>
                <a:spcPts val="0"/>
              </a:spcAft>
              <a:buNone/>
            </a:pPr>
            <a:r>
              <a:rPr lang="en"/>
              <a:t>For each statement:</a:t>
            </a:r>
            <a:endParaRPr/>
          </a:p>
          <a:p>
            <a:pPr indent="-342900" lvl="0" marL="457200" rtl="0" algn="l">
              <a:lnSpc>
                <a:spcPct val="100000"/>
              </a:lnSpc>
              <a:spcBef>
                <a:spcPts val="0"/>
              </a:spcBef>
              <a:spcAft>
                <a:spcPts val="0"/>
              </a:spcAft>
              <a:buSzPts val="1800"/>
              <a:buAutoNum type="arabicPeriod"/>
            </a:pPr>
            <a:r>
              <a:rPr lang="en"/>
              <a:t>Read the statement aloud. </a:t>
            </a:r>
            <a:endParaRPr/>
          </a:p>
          <a:p>
            <a:pPr indent="-342900" lvl="0" marL="457200" rtl="0" algn="l">
              <a:lnSpc>
                <a:spcPct val="100000"/>
              </a:lnSpc>
              <a:spcBef>
                <a:spcPts val="0"/>
              </a:spcBef>
              <a:spcAft>
                <a:spcPts val="0"/>
              </a:spcAft>
              <a:buSzPts val="1800"/>
              <a:buAutoNum type="arabicPeriod"/>
            </a:pPr>
            <a:r>
              <a:rPr lang="en"/>
              <a:t>What is the input, output, and function?</a:t>
            </a:r>
            <a:endParaRPr/>
          </a:p>
          <a:p>
            <a:pPr indent="-342900" lvl="0" marL="457200" rtl="0" algn="l">
              <a:lnSpc>
                <a:spcPct val="100000"/>
              </a:lnSpc>
              <a:spcBef>
                <a:spcPts val="0"/>
              </a:spcBef>
              <a:spcAft>
                <a:spcPts val="0"/>
              </a:spcAft>
              <a:buSzPts val="1800"/>
              <a:buAutoNum type="arabicPeriod"/>
            </a:pPr>
            <a:r>
              <a:rPr lang="en"/>
              <a:t>What is the meaning of the of entire statement?</a:t>
            </a:r>
            <a:endParaRPr/>
          </a:p>
        </p:txBody>
      </p:sp>
      <p:sp>
        <p:nvSpPr>
          <p:cNvPr id="442" name="Google Shape;442;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3" name="Google Shape;443;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a:t>
            </a:r>
            <a:r>
              <a:rPr lang="en"/>
              <a:t> Function Notation</a:t>
            </a:r>
            <a:endParaRPr/>
          </a:p>
        </p:txBody>
      </p:sp>
      <p:pic>
        <p:nvPicPr>
          <p:cNvPr descr="A display of assorted bagels arranged in rows on a tray, featuring various flavors and toppings such as plain, sesame, raisin, and cheese.&#10;" id="444" name="Google Shape;444;p34"/>
          <p:cNvPicPr preferRelativeResize="0"/>
          <p:nvPr/>
        </p:nvPicPr>
        <p:blipFill rotWithShape="1">
          <a:blip r:embed="rId3">
            <a:alphaModFix/>
          </a:blip>
          <a:srcRect b="8996" l="0" r="0" t="8996"/>
          <a:stretch/>
        </p:blipFill>
        <p:spPr>
          <a:xfrm>
            <a:off x="5821125" y="2975025"/>
            <a:ext cx="2968099" cy="1730449"/>
          </a:xfrm>
          <a:prstGeom prst="rect">
            <a:avLst/>
          </a:prstGeom>
          <a:noFill/>
          <a:ln>
            <a:noFill/>
          </a:ln>
        </p:spPr>
      </p:pic>
      <p:pic>
        <p:nvPicPr>
          <p:cNvPr descr="Handwritten sign reads: FRESH BAGELS! 1 bagel $1.25, 6 bagels $6.00, 9 bagels $8.00, 12 bagels $10.00." id="445" name="Google Shape;445;p34"/>
          <p:cNvPicPr preferRelativeResize="0"/>
          <p:nvPr/>
        </p:nvPicPr>
        <p:blipFill rotWithShape="1">
          <a:blip r:embed="rId4">
            <a:alphaModFix/>
          </a:blip>
          <a:srcRect b="3358" l="0" r="0" t="3358"/>
          <a:stretch/>
        </p:blipFill>
        <p:spPr>
          <a:xfrm>
            <a:off x="5821125" y="1602977"/>
            <a:ext cx="2968109" cy="17304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51" name="Google Shape;451;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52" name="Google Shape;452;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3" name="Google Shape;453;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4.2</a:t>
            </a:r>
            <a:r>
              <a:rPr lang="en"/>
              <a:t> Function Notation</a:t>
            </a:r>
            <a:endParaRPr/>
          </a:p>
        </p:txBody>
      </p:sp>
      <p:graphicFrame>
        <p:nvGraphicFramePr>
          <p:cNvPr id="454" name="Google Shape;454;p35"/>
          <p:cNvGraphicFramePr/>
          <p:nvPr/>
        </p:nvGraphicFramePr>
        <p:xfrm>
          <a:off x="311700" y="1764100"/>
          <a:ext cx="3000000" cy="3000000"/>
        </p:xfrm>
        <a:graphic>
          <a:graphicData uri="http://schemas.openxmlformats.org/drawingml/2006/table">
            <a:tbl>
              <a:tblPr>
                <a:noFill/>
                <a:tableStyleId>{A2EFDFC5-2B0D-4CD5-9A61-C2BB8369CBB6}</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rPr>
                        <a:t>Use function notation to express functions that have specific inputs and outputs.</a:t>
                      </a:r>
                      <a:endParaRPr sz="1800">
                        <a:solidFill>
                          <a:schemeClr val="dk1"/>
                        </a:solidFill>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rPr>
                        <a:t>Explain what function notation is and why it exists.</a:t>
                      </a:r>
                      <a:endParaRPr sz="1800">
                        <a:solidFill>
                          <a:schemeClr val="dk1"/>
                        </a:solidFill>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rPr>
                        <a:t>Explain a statement written in function notation in terms of a situation.</a:t>
                      </a:r>
                      <a:endParaRPr sz="1800">
                        <a:solidFill>
                          <a:schemeClr val="dk1"/>
                        </a:solidFill>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