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973">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17ADAF1-3C94-480C-B664-157F2D1C0C8A}">
  <a:tblStyle styleId="{217ADAF1-3C94-480C-B664-157F2D1C0C8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973"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388/openstax-alg1-unit-6-spn-vocabulary-flash-cards/?i=5eauv9&amp;x=1jqt" TargetMode="External"/><Relationship Id="rId4" Type="http://schemas.openxmlformats.org/officeDocument/2006/relationships/hyperlink" Target="https://quizlet.com/881535297/openstax-alg1-unit-6-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3-1-dividing-by-monomials"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13.xml"/><Relationship Id="rId4" Type="http://schemas.openxmlformats.org/officeDocument/2006/relationships/hyperlink" Target="https://openstax.org/books/algebra-1/pages/6-3-2-dividing-polynomials-using-long-division" TargetMode="External"/><Relationship Id="rId5" Type="http://schemas.openxmlformats.org/officeDocument/2006/relationships/hyperlink" Target="https://youtu.be/EOYO3NhnqMs"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 Id="rId3" Type="http://schemas.openxmlformats.org/officeDocument/2006/relationships/hyperlink" Target="https://openstax.org/books/algebra-1/pages/6-3-2-dividing-polynomials-using-long-division"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3-2-dividing-polynomials-using-long-division" TargetMode="External"/><Relationship Id="rId3" Type="http://schemas.openxmlformats.org/officeDocument/2006/relationships/hyperlink" Target="https://openstax.org/books/algebra-1/pages/6-3-2-dividing-polynomials-using-long-division"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highlight>
                  <a:schemeClr val="accent4"/>
                </a:highlight>
                <a:latin typeface="Calibri"/>
                <a:ea typeface="Calibri"/>
                <a:cs typeface="Calibri"/>
                <a:sym typeface="Calibri"/>
              </a:rPr>
              <a:t>NOTE: Activities 6.3.3, 6.3.4, and 6.3.5 are extensions of the TEKS expectations for the division of polynomials. While activities 6.3.3 and 6.3.4 are not included in this set of lesson slides, the full Teacher Guide for each may be accessed in the online textbook. </a:t>
            </a:r>
            <a:endParaRPr sz="1300">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lesson invites students to explore polynomial division. Using the Quotient Property for exponents, students will first learn to divide monomials by monomials, as well as larger polynomials by monomials. They will use long division to divide different polynomials by binomials.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highlight>
                  <a:schemeClr val="accent4"/>
                </a:highlight>
                <a:latin typeface="Calibri"/>
                <a:ea typeface="Calibri"/>
                <a:cs typeface="Calibri"/>
                <a:sym typeface="Calibri"/>
              </a:rPr>
              <a:t>NOTE: Activities 6.3.3, 6.3.4, and 6.3.5 are extensions of the TEKS expectations for the division of polynomials. While activities 6.3.3 and 6.3.4 are not included in this set of lesson slides, the full Teacher Guide for each may be accessed in the online textbook. </a:t>
            </a:r>
            <a:endParaRPr b="1" sz="1300">
              <a:solidFill>
                <a:schemeClr val="dk1"/>
              </a:solidFill>
              <a:highlight>
                <a:schemeClr val="accent4"/>
              </a:highlight>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chemeClr val="accent4"/>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highlight>
                  <a:schemeClr val="accent4"/>
                </a:highlight>
                <a:latin typeface="Calibri"/>
                <a:ea typeface="Calibri"/>
                <a:cs typeface="Calibri"/>
                <a:sym typeface="Calibri"/>
              </a:rPr>
              <a:t>As a result, the following learning goals were not included on this slide: </a:t>
            </a:r>
            <a:endParaRPr b="1" sz="1300">
              <a:solidFill>
                <a:schemeClr val="dk1"/>
              </a:solidFill>
              <a:highlight>
                <a:schemeClr val="accent4"/>
              </a:highlight>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b="1" lang="en" sz="1300">
                <a:solidFill>
                  <a:schemeClr val="dk1"/>
                </a:solidFill>
                <a:highlight>
                  <a:schemeClr val="accent4"/>
                </a:highlight>
                <a:latin typeface="Calibri"/>
                <a:ea typeface="Calibri"/>
                <a:cs typeface="Calibri"/>
                <a:sym typeface="Calibri"/>
              </a:rPr>
              <a:t>Divide polynomials using synthetic division. </a:t>
            </a:r>
            <a:endParaRPr b="1" sz="1300">
              <a:solidFill>
                <a:schemeClr val="dk1"/>
              </a:solidFill>
              <a:highlight>
                <a:schemeClr val="accent4"/>
              </a:highlight>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b="1" lang="en" sz="1300">
                <a:solidFill>
                  <a:schemeClr val="dk1"/>
                </a:solidFill>
                <a:highlight>
                  <a:schemeClr val="accent4"/>
                </a:highlight>
                <a:latin typeface="Calibri"/>
                <a:ea typeface="Calibri"/>
                <a:cs typeface="Calibri"/>
                <a:sym typeface="Calibri"/>
              </a:rPr>
              <a:t>Use the Remainder and Factor Theorems. </a:t>
            </a:r>
            <a:endParaRPr b="1" sz="1300">
              <a:solidFill>
                <a:schemeClr val="dk1"/>
              </a:solidFill>
              <a:highlight>
                <a:schemeClr val="accent4"/>
              </a:highlight>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chemeClr val="accent4"/>
              </a:highlight>
              <a:latin typeface="Calibri"/>
              <a:ea typeface="Calibri"/>
              <a:cs typeface="Calibri"/>
              <a:sym typeface="Calibri"/>
            </a:endParaRPr>
          </a:p>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15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A10(C) determine the quotient of a polynomial of degree one and polynomial of degree two when divided by a polynomial of degree one and polynomial of degree two when the degree of the divisor does not exceed the degree of the dividend.</a:t>
            </a:r>
            <a:endParaRPr b="1"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6 Spanish Vocabulary</a:t>
            </a:r>
            <a:r>
              <a:rPr lang="en" sz="1300">
                <a:solidFill>
                  <a:schemeClr val="dk1"/>
                </a:solidFill>
                <a:latin typeface="Calibri"/>
                <a:ea typeface="Calibri"/>
                <a:cs typeface="Calibri"/>
                <a:sym typeface="Calibri"/>
              </a:rPr>
              <a:t> –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6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b="1" i="1"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highlight>
                  <a:schemeClr val="accent4"/>
                </a:highlight>
                <a:latin typeface="Calibri"/>
                <a:ea typeface="Calibri"/>
                <a:cs typeface="Calibri"/>
                <a:sym typeface="Calibri"/>
              </a:rPr>
              <a:t>Reminder: Activities 6.3.3, 6.3.4, and 6.3.5 are extensions of the TEKS expectations for the division of polynomials. While the activities are not included in this set of lesson slides, the full Teacher Guide for each may be accessed in the online textbook.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introduces division by monomials. The first example shows a monomial divided by a monomial. The following exercises provide practice dividing binomials by monomials. Students will learn to simplify the division expressions by dividing the coefficients and using the Quotient Property for exponents on the variables.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this activity and answers to the questions.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the exercises, review the following vocabulary with students to avoid confusion. Link to </a:t>
            </a:r>
            <a:r>
              <a:rPr lang="en" sz="1300" u="sng">
                <a:solidFill>
                  <a:schemeClr val="hlink"/>
                </a:solidFill>
                <a:latin typeface="Calibri"/>
                <a:ea typeface="Calibri"/>
                <a:cs typeface="Calibri"/>
                <a:sym typeface="Calibri"/>
                <a:hlinkClick/>
              </a:rPr>
              <a:t>vocabulary slide</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91440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divisor:</a:t>
            </a:r>
            <a:r>
              <a:rPr lang="en" sz="1300">
                <a:solidFill>
                  <a:schemeClr val="dk1"/>
                </a:solidFill>
                <a:latin typeface="Calibri"/>
                <a:ea typeface="Calibri"/>
                <a:cs typeface="Calibri"/>
                <a:sym typeface="Calibri"/>
              </a:rPr>
              <a:t> A divisor is a value by which another value is to be divided.</a:t>
            </a:r>
            <a:endParaRPr sz="1300">
              <a:solidFill>
                <a:schemeClr val="dk1"/>
              </a:solidFill>
              <a:latin typeface="Calibri"/>
              <a:ea typeface="Calibri"/>
              <a:cs typeface="Calibri"/>
              <a:sym typeface="Calibri"/>
            </a:endParaRPr>
          </a:p>
          <a:p>
            <a:pPr indent="0" lvl="0" marL="91440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dividend:</a:t>
            </a:r>
            <a:r>
              <a:rPr lang="en" sz="1300">
                <a:solidFill>
                  <a:schemeClr val="dk1"/>
                </a:solidFill>
                <a:latin typeface="Calibri"/>
                <a:ea typeface="Calibri"/>
                <a:cs typeface="Calibri"/>
                <a:sym typeface="Calibri"/>
              </a:rPr>
              <a:t> A dividend is a value to be divided by another value.</a:t>
            </a:r>
            <a:endParaRPr sz="1300">
              <a:solidFill>
                <a:schemeClr val="dk1"/>
              </a:solidFill>
              <a:latin typeface="Calibri"/>
              <a:ea typeface="Calibri"/>
              <a:cs typeface="Calibri"/>
              <a:sym typeface="Calibri"/>
            </a:endParaRPr>
          </a:p>
          <a:p>
            <a:pPr indent="0" lvl="0" marL="91440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quotient:</a:t>
            </a:r>
            <a:r>
              <a:rPr lang="en" sz="1300">
                <a:solidFill>
                  <a:schemeClr val="dk1"/>
                </a:solidFill>
                <a:latin typeface="Calibri"/>
                <a:ea typeface="Calibri"/>
                <a:cs typeface="Calibri"/>
                <a:sym typeface="Calibri"/>
              </a:rPr>
              <a:t> A quotient is the result of a division problem.</a:t>
            </a:r>
            <a:endParaRPr sz="1300">
              <a:solidFill>
                <a:schemeClr val="dk1"/>
              </a:solidFill>
              <a:latin typeface="Calibri"/>
              <a:ea typeface="Calibri"/>
              <a:cs typeface="Calibri"/>
              <a:sym typeface="Calibri"/>
            </a:endParaRPr>
          </a:p>
          <a:p>
            <a:pPr indent="0" lvl="0" marL="91440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remainder:</a:t>
            </a:r>
            <a:r>
              <a:rPr lang="en" sz="1300">
                <a:solidFill>
                  <a:schemeClr val="dk1"/>
                </a:solidFill>
                <a:latin typeface="Calibri"/>
                <a:ea typeface="Calibri"/>
                <a:cs typeface="Calibri"/>
                <a:sym typeface="Calibri"/>
              </a:rPr>
              <a:t> A remainder is the amount left over when performing division. It is expressed as a fraction with the remainder value in the numerator and the divisor in the denominator.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Review the first example of monomial division as a class, −54𝑎</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𝑏</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9𝑎</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for answers before looking at the answer. Discuss each step of the division while monitoring for any student questions.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work on exercises 1 – 3 individually.</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a:t>
            </a:r>
            <a:r>
              <a:rPr b="1" lang="en" sz="1300">
                <a:solidFill>
                  <a:schemeClr val="dk1"/>
                </a:solidFill>
                <a:highlight>
                  <a:schemeClr val="accent4"/>
                </a:highlight>
                <a:latin typeface="Calibri"/>
                <a:ea typeface="Calibri"/>
                <a:cs typeface="Calibri"/>
                <a:sym typeface="Calibri"/>
              </a:rPr>
              <a:t> Answers have been animated</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[fractions may be easier to visualize in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AutoNum type="arabicPeriod"/>
            </a:pPr>
            <a:r>
              <a:rPr lang="en" sz="1300">
                <a:solidFill>
                  <a:schemeClr val="dk1"/>
                </a:solidFill>
                <a:latin typeface="Calibri"/>
                <a:ea typeface="Calibri"/>
                <a:cs typeface="Calibri"/>
                <a:sym typeface="Calibri"/>
              </a:rPr>
              <a:t>Fraction form: </a:t>
            </a:r>
            <a:r>
              <a:rPr lang="en" sz="1300">
                <a:solidFill>
                  <a:schemeClr val="dk1"/>
                </a:solidFill>
                <a:latin typeface="Noto Sans"/>
                <a:ea typeface="Noto Sans"/>
                <a:cs typeface="Noto Sans"/>
                <a:sym typeface="Noto Sans"/>
              </a:rPr>
              <a:t>−54𝑎</a:t>
            </a:r>
            <a:r>
              <a:rPr baseline="30000" lang="en" sz="1300">
                <a:solidFill>
                  <a:schemeClr val="dk1"/>
                </a:solidFill>
                <a:latin typeface="Noto Sans"/>
                <a:ea typeface="Noto Sans"/>
                <a:cs typeface="Noto Sans"/>
                <a:sym typeface="Noto Sans"/>
              </a:rPr>
              <a:t>6</a:t>
            </a:r>
            <a:r>
              <a:rPr lang="en" sz="1300">
                <a:solidFill>
                  <a:schemeClr val="dk1"/>
                </a:solidFill>
                <a:latin typeface="Noto Sans"/>
                <a:ea typeface="Noto Sans"/>
                <a:cs typeface="Noto Sans"/>
                <a:sym typeface="Noto Sans"/>
              </a:rPr>
              <a:t>𝑏</a:t>
            </a:r>
            <a:r>
              <a:rPr baseline="30000" lang="en" sz="1300">
                <a:solidFill>
                  <a:schemeClr val="dk1"/>
                </a:solidFill>
                <a:latin typeface="Noto Sans"/>
                <a:ea typeface="Noto Sans"/>
                <a:cs typeface="Noto Sans"/>
                <a:sym typeface="Noto Sans"/>
              </a:rPr>
              <a:t>3</a:t>
            </a:r>
            <a:r>
              <a:rPr lang="en" sz="1300">
                <a:solidFill>
                  <a:schemeClr val="dk1"/>
                </a:solidFill>
                <a:latin typeface="Noto Sans"/>
                <a:ea typeface="Noto Sans"/>
                <a:cs typeface="Noto Sans"/>
                <a:sym typeface="Noto Sans"/>
              </a:rPr>
              <a:t> / 9𝑎</a:t>
            </a:r>
            <a:r>
              <a:rPr baseline="30000" lang="en" sz="1300">
                <a:solidFill>
                  <a:schemeClr val="dk1"/>
                </a:solidFill>
                <a:latin typeface="Noto Sans"/>
                <a:ea typeface="Noto Sans"/>
                <a:cs typeface="Noto Sans"/>
                <a:sym typeface="Noto Sans"/>
              </a:rPr>
              <a:t>4</a:t>
            </a:r>
            <a:r>
              <a:rPr lang="en" sz="1300">
                <a:solidFill>
                  <a:schemeClr val="dk1"/>
                </a:solidFill>
                <a:latin typeface="Noto Sans"/>
                <a:ea typeface="Noto Sans"/>
                <a:cs typeface="Noto Sans"/>
                <a:sym typeface="Noto Sans"/>
              </a:rPr>
              <a:t>𝑏</a:t>
            </a:r>
            <a:r>
              <a:rPr baseline="30000" lang="en" sz="1300">
                <a:solidFill>
                  <a:schemeClr val="dk1"/>
                </a:solidFill>
                <a:latin typeface="Noto Sans"/>
                <a:ea typeface="Noto Sans"/>
                <a:cs typeface="Noto Sans"/>
                <a:sym typeface="Noto Sans"/>
              </a:rPr>
              <a:t>2</a:t>
            </a:r>
            <a:endParaRPr baseline="30000" sz="1300">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sz="1300">
              <a:solidFill>
                <a:schemeClr val="dk1"/>
              </a:solidFill>
              <a:latin typeface="Noto Sans"/>
              <a:ea typeface="Noto Sans"/>
              <a:cs typeface="Noto Sans"/>
              <a:sym typeface="Noto Sans"/>
            </a:endParaRPr>
          </a:p>
          <a:p>
            <a:pPr indent="-311150" lvl="0" marL="457200" rtl="0" algn="l">
              <a:spcBef>
                <a:spcPts val="0"/>
              </a:spcBef>
              <a:spcAft>
                <a:spcPts val="0"/>
              </a:spcAft>
              <a:buClr>
                <a:schemeClr val="dk1"/>
              </a:buClr>
              <a:buSzPts val="1300"/>
              <a:buFont typeface="Noto Sans"/>
              <a:buAutoNum type="arabicPeriod"/>
            </a:pPr>
            <a:r>
              <a:rPr lang="en" sz="1300">
                <a:solidFill>
                  <a:schemeClr val="dk1"/>
                </a:solidFill>
                <a:latin typeface="Noto Sans"/>
                <a:ea typeface="Noto Sans"/>
                <a:cs typeface="Noto Sans"/>
                <a:sym typeface="Noto Sans"/>
              </a:rPr>
              <a:t>−</a:t>
            </a:r>
            <a:r>
              <a:rPr baseline="30000" lang="en" sz="1300">
                <a:solidFill>
                  <a:schemeClr val="dk1"/>
                </a:solidFill>
                <a:latin typeface="Noto Sans"/>
                <a:ea typeface="Noto Sans"/>
                <a:cs typeface="Noto Sans"/>
                <a:sym typeface="Noto Sans"/>
              </a:rPr>
              <a:t>54</a:t>
            </a:r>
            <a:r>
              <a:rPr lang="en" sz="1300">
                <a:solidFill>
                  <a:schemeClr val="dk1"/>
                </a:solidFill>
                <a:latin typeface="Noto Sans"/>
                <a:ea typeface="Noto Sans"/>
                <a:cs typeface="Noto Sans"/>
                <a:sym typeface="Noto Sans"/>
              </a:rPr>
              <a:t>/</a:t>
            </a:r>
            <a:r>
              <a:rPr baseline="-25000" lang="en" sz="1300">
                <a:solidFill>
                  <a:schemeClr val="dk1"/>
                </a:solidFill>
                <a:latin typeface="Noto Sans"/>
                <a:ea typeface="Noto Sans"/>
                <a:cs typeface="Noto Sans"/>
                <a:sym typeface="Noto Sans"/>
              </a:rPr>
              <a:t>9</a:t>
            </a:r>
            <a:r>
              <a:rPr lang="en" sz="1300">
                <a:solidFill>
                  <a:schemeClr val="dk1"/>
                </a:solidFill>
                <a:latin typeface="Noto Sans"/>
                <a:ea typeface="Noto Sans"/>
                <a:cs typeface="Noto Sans"/>
                <a:sym typeface="Noto Sans"/>
              </a:rPr>
              <a:t> ⋅ 𝑎</a:t>
            </a:r>
            <a:r>
              <a:rPr baseline="30000" lang="en" sz="1300">
                <a:solidFill>
                  <a:schemeClr val="dk1"/>
                </a:solidFill>
                <a:latin typeface="Noto Sans"/>
                <a:ea typeface="Noto Sans"/>
                <a:cs typeface="Noto Sans"/>
                <a:sym typeface="Noto Sans"/>
              </a:rPr>
              <a:t>6</a:t>
            </a:r>
            <a:r>
              <a:rPr lang="en" sz="1300">
                <a:solidFill>
                  <a:schemeClr val="dk1"/>
                </a:solidFill>
                <a:latin typeface="Noto Sans"/>
                <a:ea typeface="Noto Sans"/>
                <a:cs typeface="Noto Sans"/>
                <a:sym typeface="Noto Sans"/>
              </a:rPr>
              <a:t> / 𝑎</a:t>
            </a:r>
            <a:r>
              <a:rPr baseline="30000" lang="en" sz="1300">
                <a:solidFill>
                  <a:schemeClr val="dk1"/>
                </a:solidFill>
                <a:latin typeface="Noto Sans"/>
                <a:ea typeface="Noto Sans"/>
                <a:cs typeface="Noto Sans"/>
                <a:sym typeface="Noto Sans"/>
              </a:rPr>
              <a:t>4</a:t>
            </a:r>
            <a:r>
              <a:rPr lang="en" sz="1300">
                <a:solidFill>
                  <a:schemeClr val="dk1"/>
                </a:solidFill>
                <a:latin typeface="Noto Sans"/>
                <a:ea typeface="Noto Sans"/>
                <a:cs typeface="Noto Sans"/>
                <a:sym typeface="Noto Sans"/>
              </a:rPr>
              <a:t> ⋅ 𝑏</a:t>
            </a:r>
            <a:r>
              <a:rPr baseline="30000" lang="en" sz="1300">
                <a:solidFill>
                  <a:schemeClr val="dk1"/>
                </a:solidFill>
                <a:latin typeface="Noto Sans"/>
                <a:ea typeface="Noto Sans"/>
                <a:cs typeface="Noto Sans"/>
                <a:sym typeface="Noto Sans"/>
              </a:rPr>
              <a:t>3</a:t>
            </a:r>
            <a:r>
              <a:rPr lang="en" sz="1300">
                <a:solidFill>
                  <a:schemeClr val="dk1"/>
                </a:solidFill>
                <a:latin typeface="Noto Sans"/>
                <a:ea typeface="Noto Sans"/>
                <a:cs typeface="Noto Sans"/>
                <a:sym typeface="Noto Sans"/>
              </a:rPr>
              <a:t> / 𝑏</a:t>
            </a:r>
            <a:r>
              <a:rPr baseline="30000" lang="en" sz="1300">
                <a:solidFill>
                  <a:schemeClr val="dk1"/>
                </a:solidFill>
                <a:latin typeface="Noto Sans"/>
                <a:ea typeface="Noto Sans"/>
                <a:cs typeface="Noto Sans"/>
                <a:sym typeface="Noto Sans"/>
              </a:rPr>
              <a:t>2</a:t>
            </a:r>
            <a:endParaRPr baseline="30000" sz="1300">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sz="1300">
              <a:solidFill>
                <a:schemeClr val="dk1"/>
              </a:solidFill>
              <a:latin typeface="Noto Sans"/>
              <a:ea typeface="Noto Sans"/>
              <a:cs typeface="Noto Sans"/>
              <a:sym typeface="Noto Sans"/>
            </a:endParaRPr>
          </a:p>
          <a:p>
            <a:pPr indent="-311150" lvl="0" marL="457200" rtl="0" algn="l">
              <a:spcBef>
                <a:spcPts val="0"/>
              </a:spcBef>
              <a:spcAft>
                <a:spcPts val="0"/>
              </a:spcAft>
              <a:buClr>
                <a:schemeClr val="dk1"/>
              </a:buClr>
              <a:buSzPts val="1300"/>
              <a:buFont typeface="Noto Sans"/>
              <a:buAutoNum type="arabicPeriod"/>
            </a:pPr>
            <a:r>
              <a:rPr lang="en" sz="1300">
                <a:solidFill>
                  <a:schemeClr val="dk1"/>
                </a:solidFill>
                <a:latin typeface="Noto Sans"/>
                <a:ea typeface="Noto Sans"/>
                <a:cs typeface="Noto Sans"/>
                <a:sym typeface="Noto Sans"/>
              </a:rPr>
              <a:t>−</a:t>
            </a:r>
            <a:r>
              <a:rPr baseline="30000" lang="en" sz="1300">
                <a:solidFill>
                  <a:schemeClr val="dk1"/>
                </a:solidFill>
                <a:latin typeface="Noto Sans"/>
                <a:ea typeface="Noto Sans"/>
                <a:cs typeface="Noto Sans"/>
                <a:sym typeface="Noto Sans"/>
              </a:rPr>
              <a:t>54</a:t>
            </a:r>
            <a:r>
              <a:rPr lang="en" sz="1300">
                <a:solidFill>
                  <a:schemeClr val="dk1"/>
                </a:solidFill>
                <a:latin typeface="Noto Sans"/>
                <a:ea typeface="Noto Sans"/>
                <a:cs typeface="Noto Sans"/>
                <a:sym typeface="Noto Sans"/>
              </a:rPr>
              <a:t>/</a:t>
            </a:r>
            <a:r>
              <a:rPr baseline="-25000" lang="en" sz="1300">
                <a:solidFill>
                  <a:schemeClr val="dk1"/>
                </a:solidFill>
                <a:latin typeface="Noto Sans"/>
                <a:ea typeface="Noto Sans"/>
                <a:cs typeface="Noto Sans"/>
                <a:sym typeface="Noto Sans"/>
              </a:rPr>
              <a:t>9</a:t>
            </a:r>
            <a:r>
              <a:rPr lang="en" sz="1300">
                <a:solidFill>
                  <a:schemeClr val="dk1"/>
                </a:solidFill>
                <a:latin typeface="Noto Sans"/>
                <a:ea typeface="Noto Sans"/>
                <a:cs typeface="Noto Sans"/>
                <a:sym typeface="Noto Sans"/>
              </a:rPr>
              <a:t> ⋅ 𝑎</a:t>
            </a:r>
            <a:r>
              <a:rPr baseline="30000" lang="en" sz="1300">
                <a:solidFill>
                  <a:schemeClr val="dk1"/>
                </a:solidFill>
                <a:latin typeface="Noto Sans"/>
                <a:ea typeface="Noto Sans"/>
                <a:cs typeface="Noto Sans"/>
                <a:sym typeface="Noto Sans"/>
              </a:rPr>
              <a:t>6</a:t>
            </a:r>
            <a:r>
              <a:rPr lang="en" sz="1300">
                <a:solidFill>
                  <a:schemeClr val="dk1"/>
                </a:solidFill>
                <a:latin typeface="Noto Sans"/>
                <a:ea typeface="Noto Sans"/>
                <a:cs typeface="Noto Sans"/>
                <a:sym typeface="Noto Sans"/>
              </a:rPr>
              <a:t> / 𝑎</a:t>
            </a:r>
            <a:r>
              <a:rPr baseline="30000" lang="en" sz="1300">
                <a:solidFill>
                  <a:schemeClr val="dk1"/>
                </a:solidFill>
                <a:latin typeface="Noto Sans"/>
                <a:ea typeface="Noto Sans"/>
                <a:cs typeface="Noto Sans"/>
                <a:sym typeface="Noto Sans"/>
              </a:rPr>
              <a:t>4</a:t>
            </a:r>
            <a:r>
              <a:rPr lang="en" sz="1300">
                <a:solidFill>
                  <a:schemeClr val="dk1"/>
                </a:solidFill>
                <a:latin typeface="Noto Sans"/>
                <a:ea typeface="Noto Sans"/>
                <a:cs typeface="Noto Sans"/>
                <a:sym typeface="Noto Sans"/>
              </a:rPr>
              <a:t> ⋅ 𝑏</a:t>
            </a:r>
            <a:r>
              <a:rPr baseline="30000" lang="en" sz="1300">
                <a:solidFill>
                  <a:schemeClr val="dk1"/>
                </a:solidFill>
                <a:latin typeface="Noto Sans"/>
                <a:ea typeface="Noto Sans"/>
                <a:cs typeface="Noto Sans"/>
                <a:sym typeface="Noto Sans"/>
              </a:rPr>
              <a:t>3</a:t>
            </a:r>
            <a:r>
              <a:rPr lang="en" sz="1300">
                <a:solidFill>
                  <a:schemeClr val="dk1"/>
                </a:solidFill>
                <a:latin typeface="Noto Sans"/>
                <a:ea typeface="Noto Sans"/>
                <a:cs typeface="Noto Sans"/>
                <a:sym typeface="Noto Sans"/>
              </a:rPr>
              <a:t> / 𝑏</a:t>
            </a:r>
            <a:r>
              <a:rPr baseline="30000" lang="en" sz="1300">
                <a:solidFill>
                  <a:schemeClr val="dk1"/>
                </a:solidFill>
                <a:latin typeface="Noto Sans"/>
                <a:ea typeface="Noto Sans"/>
                <a:cs typeface="Noto Sans"/>
                <a:sym typeface="Noto Sans"/>
              </a:rPr>
              <a:t>2</a:t>
            </a:r>
            <a:r>
              <a:rPr lang="en" sz="1300">
                <a:solidFill>
                  <a:schemeClr val="dk1"/>
                </a:solidFill>
                <a:latin typeface="Noto Sans"/>
                <a:ea typeface="Noto Sans"/>
                <a:cs typeface="Noto Sans"/>
                <a:sym typeface="Noto Sans"/>
              </a:rPr>
              <a:t> = −6 ⋅ 𝑎</a:t>
            </a:r>
            <a:r>
              <a:rPr baseline="30000" lang="en" sz="1300">
                <a:solidFill>
                  <a:schemeClr val="dk1"/>
                </a:solidFill>
                <a:latin typeface="Noto Sans"/>
                <a:ea typeface="Noto Sans"/>
                <a:cs typeface="Noto Sans"/>
                <a:sym typeface="Noto Sans"/>
              </a:rPr>
              <a:t>2</a:t>
            </a:r>
            <a:r>
              <a:rPr lang="en" sz="1300">
                <a:solidFill>
                  <a:schemeClr val="dk1"/>
                </a:solidFill>
                <a:latin typeface="Noto Sans"/>
                <a:ea typeface="Noto Sans"/>
                <a:cs typeface="Noto Sans"/>
                <a:sym typeface="Noto Sans"/>
              </a:rPr>
              <a:t> ⋅ 𝑏</a:t>
            </a:r>
            <a:endParaRPr sz="1300">
              <a:solidFill>
                <a:schemeClr val="dk1"/>
              </a:solidFill>
              <a:latin typeface="Noto Sans"/>
              <a:ea typeface="Noto Sans"/>
              <a:cs typeface="Noto Sans"/>
              <a:sym typeface="Noto Sans"/>
            </a:endParaRPr>
          </a:p>
          <a:p>
            <a:pPr indent="0" lvl="0" marL="457200" rtl="0" algn="l">
              <a:spcBef>
                <a:spcPts val="0"/>
              </a:spcBef>
              <a:spcAft>
                <a:spcPts val="0"/>
              </a:spcAft>
              <a:buClr>
                <a:schemeClr val="dk1"/>
              </a:buClr>
              <a:buSzPts val="1100"/>
              <a:buFont typeface="Arial"/>
              <a:buNone/>
            </a:pPr>
            <a:r>
              <a:rPr lang="en" sz="1300">
                <a:solidFill>
                  <a:schemeClr val="dk1"/>
                </a:solidFill>
                <a:latin typeface="Noto Sans"/>
                <a:ea typeface="Noto Sans"/>
                <a:cs typeface="Noto Sans"/>
                <a:sym typeface="Noto Sans"/>
              </a:rPr>
              <a:t>So −54𝑎</a:t>
            </a:r>
            <a:r>
              <a:rPr baseline="30000" lang="en" sz="1300">
                <a:solidFill>
                  <a:schemeClr val="dk1"/>
                </a:solidFill>
                <a:latin typeface="Noto Sans"/>
                <a:ea typeface="Noto Sans"/>
                <a:cs typeface="Noto Sans"/>
                <a:sym typeface="Noto Sans"/>
              </a:rPr>
              <a:t>6</a:t>
            </a:r>
            <a:r>
              <a:rPr lang="en" sz="1300">
                <a:solidFill>
                  <a:schemeClr val="dk1"/>
                </a:solidFill>
                <a:latin typeface="Noto Sans"/>
                <a:ea typeface="Noto Sans"/>
                <a:cs typeface="Noto Sans"/>
                <a:sym typeface="Noto Sans"/>
              </a:rPr>
              <a:t>𝑏</a:t>
            </a:r>
            <a:r>
              <a:rPr baseline="30000" lang="en" sz="1300">
                <a:solidFill>
                  <a:schemeClr val="dk1"/>
                </a:solidFill>
                <a:latin typeface="Noto Sans"/>
                <a:ea typeface="Noto Sans"/>
                <a:cs typeface="Noto Sans"/>
                <a:sym typeface="Noto Sans"/>
              </a:rPr>
              <a:t>3</a:t>
            </a:r>
            <a:r>
              <a:rPr lang="en" sz="1300">
                <a:solidFill>
                  <a:schemeClr val="dk1"/>
                </a:solidFill>
                <a:latin typeface="Noto Sans"/>
                <a:ea typeface="Noto Sans"/>
                <a:cs typeface="Noto Sans"/>
                <a:sym typeface="Noto Sans"/>
              </a:rPr>
              <a:t> ÷ 9𝑎</a:t>
            </a:r>
            <a:r>
              <a:rPr baseline="30000" lang="en" sz="1300">
                <a:solidFill>
                  <a:schemeClr val="dk1"/>
                </a:solidFill>
                <a:latin typeface="Noto Sans"/>
                <a:ea typeface="Noto Sans"/>
                <a:cs typeface="Noto Sans"/>
                <a:sym typeface="Noto Sans"/>
              </a:rPr>
              <a:t>4</a:t>
            </a:r>
            <a:r>
              <a:rPr lang="en" sz="1300">
                <a:solidFill>
                  <a:schemeClr val="dk1"/>
                </a:solidFill>
                <a:latin typeface="Noto Sans"/>
                <a:ea typeface="Noto Sans"/>
                <a:cs typeface="Noto Sans"/>
                <a:sym typeface="Noto Sans"/>
              </a:rPr>
              <a:t>𝑏</a:t>
            </a:r>
            <a:r>
              <a:rPr baseline="30000" lang="en" sz="1300">
                <a:solidFill>
                  <a:schemeClr val="dk1"/>
                </a:solidFill>
                <a:latin typeface="Noto Sans"/>
                <a:ea typeface="Noto Sans"/>
                <a:cs typeface="Noto Sans"/>
                <a:sym typeface="Noto Sans"/>
              </a:rPr>
              <a:t>2</a:t>
            </a:r>
            <a:r>
              <a:rPr lang="en" sz="1300">
                <a:solidFill>
                  <a:schemeClr val="dk1"/>
                </a:solidFill>
                <a:latin typeface="Noto Sans"/>
                <a:ea typeface="Noto Sans"/>
                <a:cs typeface="Noto Sans"/>
                <a:sym typeface="Noto Sans"/>
              </a:rPr>
              <a:t> = −6𝑎</a:t>
            </a:r>
            <a:r>
              <a:rPr baseline="30000" lang="en" sz="1300">
                <a:solidFill>
                  <a:schemeClr val="dk1"/>
                </a:solidFill>
                <a:latin typeface="Noto Sans"/>
                <a:ea typeface="Noto Sans"/>
                <a:cs typeface="Noto Sans"/>
                <a:sym typeface="Noto Sans"/>
              </a:rPr>
              <a:t>2</a:t>
            </a:r>
            <a:r>
              <a:rPr lang="en" sz="1300">
                <a:solidFill>
                  <a:schemeClr val="dk1"/>
                </a:solidFill>
                <a:latin typeface="Noto Sans"/>
                <a:ea typeface="Noto Sans"/>
                <a:cs typeface="Noto Sans"/>
                <a:sym typeface="Noto Sans"/>
              </a:rPr>
              <a:t>𝑏.</a:t>
            </a:r>
            <a:endParaRPr sz="1300">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Additional activity questions and the synthesis are provided on the next slide.  </a:t>
            </a:r>
            <a:endParaRPr b="1" i="1" sz="15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 continued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rabicPeriod" startAt="4"/>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Rewrite as a fraction:  (18𝑥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𝑦 − 36𝑥𝑦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(−3𝑥𝑦)</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Divide each term by the divisor: [ (18𝑥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𝑦) / (−3𝑥𝑦) ] − [ (36𝑥𝑦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(−3𝑥𝑦) ]</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3</a:t>
            </a:r>
            <a:r>
              <a:rPr lang="en" sz="1300">
                <a:solidFill>
                  <a:schemeClr val="dk1"/>
                </a:solidFill>
                <a:latin typeface="Calibri"/>
                <a:ea typeface="Calibri"/>
                <a:cs typeface="Calibri"/>
                <a:sym typeface="Calibri"/>
              </a:rPr>
              <a:t> - Simplify: − 6𝑥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+ 12𝑦</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8𝑎𝑏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rabicPeriod" startAt="4"/>
            </a:pPr>
            <a:r>
              <a:rPr lang="en" sz="1300">
                <a:solidFill>
                  <a:schemeClr val="dk1"/>
                </a:solidFill>
                <a:latin typeface="Calibri"/>
                <a:ea typeface="Calibri"/>
                <a:cs typeface="Calibri"/>
                <a:sym typeface="Calibri"/>
              </a:rPr>
              <a:t>− 8𝑔ℎ</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− 5𝑔</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interpretations of how to divide monomials. Emphasize the following points while considering this example: 21𝑥</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Consider the coefficients and variables separately. To help ensure the division is done correctly, the expression can be written in an expanded form grouping common bases, </a:t>
            </a:r>
            <a:r>
              <a:rPr baseline="30000" lang="en" sz="1300">
                <a:solidFill>
                  <a:schemeClr val="dk1"/>
                </a:solidFill>
                <a:latin typeface="Calibri"/>
                <a:ea typeface="Calibri"/>
                <a:cs typeface="Calibri"/>
                <a:sym typeface="Calibri"/>
              </a:rPr>
              <a:t>21</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 ⋅ 𝑥</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Divide the coefficients. </a:t>
            </a:r>
            <a:r>
              <a:rPr baseline="30000" lang="en" sz="1300">
                <a:solidFill>
                  <a:schemeClr val="dk1"/>
                </a:solidFill>
                <a:latin typeface="Calibri"/>
                <a:ea typeface="Calibri"/>
                <a:cs typeface="Calibri"/>
                <a:sym typeface="Calibri"/>
              </a:rPr>
              <a:t>21</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variables, divide using the Quotient Property for exponents.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𝑥</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 =𝑦</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Multiply the coefficients and variables as found in the previous steps.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3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𝑦 = 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a:t>
            </a:r>
            <a:endParaRPr b="1"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2 Collect and Display: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describe the traditional division problem 960 ÷ 20 as a class, listen for and collect the language students use to describe the long division process. Write the students' words and phrases on a visual display and update it throughout the remainder of the lesson. Remind students to borrow language from the display as needed. This will help students read and use mathematical language during their partner and whole-group discussions.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Provide support for student</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2"/>
              </a:rPr>
              <a:t>Distribute graphic organizers</a:t>
            </a:r>
            <a:r>
              <a:rPr lang="en" sz="1300">
                <a:solidFill>
                  <a:schemeClr val="dk1"/>
                </a:solidFill>
                <a:latin typeface="Calibri"/>
                <a:ea typeface="Calibri"/>
                <a:cs typeface="Calibri"/>
                <a:sym typeface="Calibri"/>
              </a:rPr>
              <a:t> to the students to assist them with participating in this routine.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Action and Expression: Organizational Problem-Solving Skills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students with graph paper or use lined paper turned sideways to help keep factors lined up within the worked solution.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Calibri"/>
                <a:ea typeface="Calibri"/>
                <a:cs typeface="Calibri"/>
                <a:sym typeface="Calibri"/>
              </a:rPr>
              <a:t>Supports accessibility for: Organizing; Visual-spatial processing</a:t>
            </a:r>
            <a:endParaRPr b="1"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introduces students to using the process of long division to divide polynomials. Students will learn to use placeholders, such as 0𝑥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to stand in for a missing term of each degree in a polynomial dividend.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traditional division problem 960 ÷ 20 to students. As a class, work through each individual step. If more guidance is needed describing each step, see the Additional Resources section in the </a:t>
            </a:r>
            <a:r>
              <a:rPr lang="en" sz="1300" u="sng">
                <a:solidFill>
                  <a:schemeClr val="hlink"/>
                </a:solidFill>
                <a:latin typeface="Calibri"/>
                <a:ea typeface="Calibri"/>
                <a:cs typeface="Calibri"/>
                <a:sym typeface="Calibri"/>
                <a:hlinkClick r:id="rId4"/>
              </a:rPr>
              <a:t>online textbook</a:t>
            </a:r>
            <a:r>
              <a:rPr lang="en" sz="1300">
                <a:solidFill>
                  <a:schemeClr val="dk1"/>
                </a:solidFill>
                <a:latin typeface="Calibri"/>
                <a:ea typeface="Calibri"/>
                <a:cs typeface="Calibri"/>
                <a:sym typeface="Calibri"/>
              </a:rPr>
              <a:t> for the detailed description of a similar problem. Explain that we will use this process to divide polynomials.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highlight>
                  <a:srgbClr val="FFFF00"/>
                </a:highlight>
                <a:latin typeface="Calibri"/>
                <a:ea typeface="Calibri"/>
                <a:cs typeface="Calibri"/>
                <a:sym typeface="Calibri"/>
              </a:rPr>
              <a:t>The second problem is animated to appear after the first question is completed with another click.</a:t>
            </a:r>
            <a:r>
              <a:rPr lang="en" sz="1300">
                <a:solidFill>
                  <a:schemeClr val="dk1"/>
                </a:solidFill>
                <a:latin typeface="Calibri"/>
                <a:ea typeface="Calibri"/>
                <a:cs typeface="Calibri"/>
                <a:sym typeface="Calibri"/>
              </a:rPr>
              <a:t>) Work together to solve the division expression,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+ 9𝑚 + 20) ÷ (𝑚 + 4), provided in the activity. Ask students to describe each step in the process as they have just done it in the long division problem above. Emphasize that the divisor, 20, was one quantity in the process above, so (𝑚 + 4) will be one quantity in the process here. Help guide each step if any direction is needed. A </a:t>
            </a:r>
            <a:r>
              <a:rPr lang="en" sz="1300" u="sng">
                <a:solidFill>
                  <a:schemeClr val="hlink"/>
                </a:solidFill>
                <a:latin typeface="Calibri"/>
                <a:ea typeface="Calibri"/>
                <a:cs typeface="Calibri"/>
                <a:sym typeface="Calibri"/>
                <a:hlinkClick r:id="rId5"/>
              </a:rPr>
              <a:t>video </a:t>
            </a:r>
            <a:r>
              <a:rPr lang="en" sz="1300">
                <a:solidFill>
                  <a:schemeClr val="dk1"/>
                </a:solidFill>
                <a:latin typeface="Calibri"/>
                <a:ea typeface="Calibri"/>
                <a:cs typeface="Calibri"/>
                <a:sym typeface="Calibri"/>
              </a:rPr>
              <a:t>is also available for this problem.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time for students to complete the remaining exercises individually.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answers, anticipated misconceptions and synthesis continue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1 + [(9</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18)/ (𝑝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− 7𝑝 + 10)]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5 – [20/(𝑥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− 2𝑥 − 1 − [3/(𝑥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25𝑥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complete the polynomial long division process, students may try to break apart a binomial divisor into individual monomials. Emphasize that the divisor will always be a single quantity in this process.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questions from the activity. Address any misconceptions about the process. Use the following key concepts to help reinforce the process: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Long division can be performed on polynomials using a very similar process to how it is done using number quantities.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performing long division on polynomials, as in other long division, making sure all values are properly aligned is helpful to streamline the process and avoid errors.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the dividend is missing terms of each degree from the highest degree down to a degree of zero, add in placeholders with a coefficient of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you find a remainder, it should be written as a fraction with the remainder in the numerator and the divisor in the denominator.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You can check your solution by multiplying it by the divisor. The product should be equal to the dividend in the original problem.</a:t>
            </a:r>
            <a:endParaRPr b="1"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25𝑦</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+ 4𝑦</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− 3𝑦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+ 5𝑦 + 6</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3"/>
              </a:rPr>
              <a:t>online textbook</a:t>
            </a:r>
            <a:r>
              <a:rPr lang="en" sz="1300">
                <a:solidFill>
                  <a:schemeClr val="dk1"/>
                </a:solidFill>
                <a:latin typeface="Calibri"/>
                <a:ea typeface="Calibri"/>
                <a:cs typeface="Calibri"/>
                <a:sym typeface="Calibri"/>
              </a:rPr>
              <a:t> to see the work for this question.</a:t>
            </a:r>
            <a:endParaRPr b="1"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Check the second term in your long division. Did you make a mistake with a sign?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Multiply (𝑥 − 7)(3𝑥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+ 2𝑥 + 5). The product is 3𝑥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− 19𝑥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− 9𝑥 − 35.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Check the third term in your long division. Did you make a mistake with a sign?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Check the first term in your long division.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Discuss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Sometimes the division of numbers leaves a remainder. The same is true when we divide polynomials. Consider using an example that leaves a remainder (example 2 in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may be used for this illustration).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Draw attention to the dividend in the example above. The terms were written in descending order of degrees, and there were no missing degrees. Consider using an example that is missing a “degreed” term (again, example 2 in the </a:t>
            </a:r>
            <a:r>
              <a:rPr lang="en" sz="1300" u="sng">
                <a:solidFill>
                  <a:schemeClr val="hlink"/>
                </a:solidFill>
                <a:latin typeface="Calibri"/>
                <a:ea typeface="Calibri"/>
                <a:cs typeface="Calibri"/>
                <a:sym typeface="Calibri"/>
                <a:hlinkClick r:id="rId3"/>
              </a:rPr>
              <a:t>online textbook</a:t>
            </a:r>
            <a:r>
              <a:rPr lang="en" sz="1300">
                <a:solidFill>
                  <a:schemeClr val="dk1"/>
                </a:solidFill>
                <a:latin typeface="Calibri"/>
                <a:ea typeface="Calibri"/>
                <a:cs typeface="Calibri"/>
                <a:sym typeface="Calibri"/>
              </a:rPr>
              <a:t> may be used for this illustration. It is missing an 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term. Be sure students understand how to add in 0𝑥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as a placeholder.).</a:t>
            </a:r>
            <a:endParaRPr b="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6.3.2. </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highlight>
                  <a:schemeClr val="accent4"/>
                </a:highlight>
                <a:latin typeface="Noto Sans"/>
                <a:ea typeface="Noto Sans"/>
                <a:cs typeface="Noto Sans"/>
                <a:sym typeface="Noto Sans"/>
              </a:rPr>
              <a:t>Reminder: Activities 6.3.3, 6.3.4, and 6.3.5 are extensions of the TEKS expectations for the division of polynomials. While the activities are not included in this set of lesson slides, the full Teacher Guide for each may be accessed in the online textbook. </a:t>
            </a:r>
            <a:endParaRPr b="1">
              <a:solidFill>
                <a:schemeClr val="dk1"/>
              </a:solidFill>
              <a:highlight>
                <a:schemeClr val="accent4"/>
              </a:highlight>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highlight>
                <a:schemeClr val="accent4"/>
              </a:highlight>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highlight>
                  <a:schemeClr val="accent4"/>
                </a:highlight>
                <a:latin typeface="Noto Sans"/>
                <a:ea typeface="Noto Sans"/>
                <a:cs typeface="Noto Sans"/>
                <a:sym typeface="Noto Sans"/>
              </a:rPr>
              <a:t>The following Cool Down has been adjusted to align with activity 6.3.2.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Clr>
                <a:schemeClr val="dk1"/>
              </a:buClr>
              <a:buSzPts val="1100"/>
              <a:buFont typeface="Arial"/>
              <a:buNone/>
            </a:pPr>
            <a:r>
              <a:rPr b="1" lang="en">
                <a:solidFill>
                  <a:schemeClr val="dk1"/>
                </a:solidFill>
                <a:highlight>
                  <a:schemeClr val="accent4"/>
                </a:highlight>
                <a:latin typeface="Noto Sans"/>
                <a:ea typeface="Noto Sans"/>
                <a:cs typeface="Noto Sans"/>
                <a:sym typeface="Noto Sans"/>
              </a:rPr>
              <a:t>This Cool Down has been adjusted to align with activity 6.3.2.</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Quotient =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it is not a factor of the polynomial because there is a remainder of 16. This mean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does not divide evenly into the polynomial.  The quotient is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 + [16/(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Response to Student Thinking - Press Pause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is the only lesson in which students will encounter long division problems with polynomials. If students continue to struggle with the topic, plan to spend extra time on it before the assessment by reviewing activities and practice problems. Since activities 6.3.3 are 6.3.4 extension activities, time should be available to allow for this pause before proceeding to the next lesson.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students summarize the skills they learned dividing polynomials, emphasize the following points: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Divide monomials by monomials by dividing the coefficients and then dividing the variables using the Quotient Property for exponents.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Divide a polynomial by a monomial by distributing the division of the monomial to each term in the polynomial dividend.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solution to your division problem can alway be checked by multiplying the solution by the divisor to see if the product matches the original dividend.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divide a polynomial by another polynomial, use long division as you have previously learned using numbers.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efficient method to divide a polynomial by a binomial is synthetic division.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divisor must be in the form 𝑥 − 𝑐, where 𝑐 is a constant.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a placeholder with a 0 coefficient, such as 0𝑥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for any term that is missing in the dividend from the term with the highest degree down to a degree of 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bottom-right number in the third row of the synthetic division is the remainder.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Polynomial functions can be divided using the same methods as with other polynomials.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Remainder Theorem to easily find the value of a remainder in any polynomial division problem.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Factor Theorem to determine if a divisor is a factor of a larger polynomial.</a:t>
            </a:r>
            <a:endParaRPr b="1"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following I can statements were left out of the list since they align with extension activities in 6.3.3, 6.3.4, and 6.3.5: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Divide polynomials using synthetic division.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Remainder and Factor Theorems. </a:t>
            </a:r>
            <a:endParaRPr sz="1300">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9.png"/><Relationship Id="rId7" Type="http://schemas.openxmlformats.org/officeDocument/2006/relationships/image" Target="../media/image8.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27.png"/><Relationship Id="rId5" Type="http://schemas.openxmlformats.org/officeDocument/2006/relationships/image" Target="../media/image31.png"/><Relationship Id="rId6"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7.pn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jpg"/><Relationship Id="rId4" Type="http://schemas.openxmlformats.org/officeDocument/2006/relationships/image" Target="../media/image32.png"/><Relationship Id="rId5" Type="http://schemas.openxmlformats.org/officeDocument/2006/relationships/hyperlink" Target="https://youtu.be/EOYO3NhnqMs" TargetMode="External"/><Relationship Id="rId6"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0.jpg"/><Relationship Id="rId4" Type="http://schemas.openxmlformats.org/officeDocument/2006/relationships/hyperlink" Target="https://youtu.be/1fiWexdZIOM" TargetMode="External"/><Relationship Id="rId5" Type="http://schemas.openxmlformats.org/officeDocument/2006/relationships/hyperlink" Target="http://www.youtube.com/watch?v=1fiWexdZIOM" TargetMode="External"/><Relationship Id="rId6" Type="http://schemas.openxmlformats.org/officeDocument/2006/relationships/image" Target="../media/image2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0.jp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6 Working with Polynomials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6.3 Dividing Polynomials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 indicating this slide is hidden from student view" id="97" name="Google Shape;97;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8" name="Google Shape;98;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9" name="Google Shape;99;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{217ADAF1-3C94-480C-B664-157F2D1C0C8A}</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1633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Divide monomials.</a:t>
            </a:r>
            <a:endParaRPr>
              <a:solidFill>
                <a:srgbClr val="F3F3F3"/>
              </a:solidFill>
            </a:endParaRPr>
          </a:p>
          <a:p>
            <a:pPr indent="-317500" lvl="0" marL="457200" rtl="0" algn="l">
              <a:lnSpc>
                <a:spcPct val="100000"/>
              </a:lnSpc>
              <a:spcBef>
                <a:spcPts val="0"/>
              </a:spcBef>
              <a:spcAft>
                <a:spcPts val="0"/>
              </a:spcAft>
              <a:buClr>
                <a:srgbClr val="F3F3F3"/>
              </a:buClr>
              <a:buSzPts val="1400"/>
              <a:buChar char="●"/>
            </a:pPr>
            <a:r>
              <a:rPr lang="en">
                <a:solidFill>
                  <a:srgbClr val="F3F3F3"/>
                </a:solidFill>
              </a:rPr>
              <a:t>Divide a polynomial by a monomial.</a:t>
            </a:r>
            <a:endParaRPr>
              <a:solidFill>
                <a:srgbClr val="F3F3F3"/>
              </a:solidFill>
            </a:endParaRPr>
          </a:p>
          <a:p>
            <a:pPr indent="-317500" lvl="0" marL="457200" rtl="0" algn="l">
              <a:lnSpc>
                <a:spcPct val="100000"/>
              </a:lnSpc>
              <a:spcBef>
                <a:spcPts val="0"/>
              </a:spcBef>
              <a:spcAft>
                <a:spcPts val="0"/>
              </a:spcAft>
              <a:buClr>
                <a:srgbClr val="F3F3F3"/>
              </a:buClr>
              <a:buSzPts val="1400"/>
              <a:buChar char="●"/>
            </a:pPr>
            <a:r>
              <a:rPr lang="en">
                <a:solidFill>
                  <a:srgbClr val="F3F3F3"/>
                </a:solidFill>
              </a:rPr>
              <a:t>Divide polynomials using long division.</a:t>
            </a:r>
            <a:endParaRPr>
              <a:solidFill>
                <a:srgbClr val="F3F3F3"/>
              </a:solidFill>
            </a:endParaRPr>
          </a:p>
          <a:p>
            <a:pPr indent="-317500" lvl="0" marL="457200" rtl="0" algn="l">
              <a:lnSpc>
                <a:spcPct val="100000"/>
              </a:lnSpc>
              <a:spcBef>
                <a:spcPts val="0"/>
              </a:spcBef>
              <a:spcAft>
                <a:spcPts val="0"/>
              </a:spcAft>
              <a:buClr>
                <a:srgbClr val="F3F3F3"/>
              </a:buClr>
              <a:buSzPts val="1400"/>
              <a:buChar char="●"/>
            </a:pPr>
            <a:r>
              <a:rPr lang="en">
                <a:solidFill>
                  <a:srgbClr val="F3F3F3"/>
                </a:solidFill>
              </a:rPr>
              <a:t>Divide polynomial functions.</a:t>
            </a:r>
            <a:endParaRPr>
              <a:solidFill>
                <a:srgbClr val="F3F3F3"/>
              </a:solidFill>
            </a:endParaRPr>
          </a:p>
        </p:txBody>
      </p:sp>
      <p:pic>
        <p:nvPicPr>
          <p:cNvPr descr="Three students helping each other up a staircase toward a flag, symbolizing teamwork and building math skills step by step." id="114" name="Google Shape;114;p17"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6.3 Dividing Polynomials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95725"/>
            <a:ext cx="42933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52750"/>
            <a:ext cx="4293300" cy="386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9250" lvl="0" marL="457200" rtl="0" algn="l">
              <a:spcBef>
                <a:spcPts val="1200"/>
              </a:spcBef>
              <a:spcAft>
                <a:spcPts val="0"/>
              </a:spcAft>
              <a:buSzPts val="1900"/>
              <a:buChar char="●"/>
            </a:pPr>
            <a:r>
              <a:rPr b="1" lang="en" sz="1900"/>
              <a:t>Binomial</a:t>
            </a:r>
            <a:endParaRPr b="1" sz="1900"/>
          </a:p>
          <a:p>
            <a:pPr indent="-336550" lvl="1" marL="914400" rtl="0" algn="l">
              <a:spcBef>
                <a:spcPts val="0"/>
              </a:spcBef>
              <a:spcAft>
                <a:spcPts val="0"/>
              </a:spcAft>
              <a:buSzPts val="1700"/>
              <a:buChar char="○"/>
            </a:pPr>
            <a:r>
              <a:rPr lang="en" sz="1700"/>
              <a:t>An algebraic expression with two terms.</a:t>
            </a:r>
            <a:endParaRPr i="1" sz="1700"/>
          </a:p>
          <a:p>
            <a:pPr indent="-349250" lvl="0" marL="457200" rtl="0" algn="l">
              <a:spcBef>
                <a:spcPts val="1000"/>
              </a:spcBef>
              <a:spcAft>
                <a:spcPts val="0"/>
              </a:spcAft>
              <a:buSzPts val="1900"/>
              <a:buChar char="●"/>
            </a:pPr>
            <a:r>
              <a:rPr b="1" lang="en" sz="1900"/>
              <a:t>Trinomial</a:t>
            </a:r>
            <a:endParaRPr b="1" sz="1900"/>
          </a:p>
          <a:p>
            <a:pPr indent="-336550" lvl="1" marL="914400" rtl="0" algn="l">
              <a:spcBef>
                <a:spcPts val="0"/>
              </a:spcBef>
              <a:spcAft>
                <a:spcPts val="0"/>
              </a:spcAft>
              <a:buSzPts val="1700"/>
              <a:buChar char="○"/>
            </a:pPr>
            <a:r>
              <a:rPr lang="en" sz="1700"/>
              <a:t>An algebraic expression with three terms.</a:t>
            </a:r>
            <a:endParaRPr sz="1700"/>
          </a:p>
          <a:p>
            <a:pPr indent="-349250" lvl="0" marL="457200" rtl="0" algn="l">
              <a:spcBef>
                <a:spcPts val="1000"/>
              </a:spcBef>
              <a:spcAft>
                <a:spcPts val="0"/>
              </a:spcAft>
              <a:buSzPts val="1900"/>
              <a:buChar char="●"/>
            </a:pPr>
            <a:r>
              <a:rPr b="1" lang="en" sz="1900"/>
              <a:t>Factoring</a:t>
            </a:r>
            <a:endParaRPr b="1" sz="1900"/>
          </a:p>
          <a:p>
            <a:pPr indent="-336550" lvl="1" marL="914400" rtl="0" algn="l">
              <a:spcBef>
                <a:spcPts val="0"/>
              </a:spcBef>
              <a:spcAft>
                <a:spcPts val="0"/>
              </a:spcAft>
              <a:buSzPts val="1700"/>
              <a:buChar char="○"/>
            </a:pPr>
            <a:r>
              <a:rPr lang="en" sz="1700"/>
              <a:t>Determining the numbers or expressions that multiply to a specific product.</a:t>
            </a:r>
            <a:endParaRPr b="1" sz="2200"/>
          </a:p>
        </p:txBody>
      </p:sp>
      <p:sp>
        <p:nvSpPr>
          <p:cNvPr id="123" name="Google Shape;123;p18"/>
          <p:cNvSpPr txBox="1"/>
          <p:nvPr>
            <p:ph idx="2" type="body"/>
          </p:nvPr>
        </p:nvSpPr>
        <p:spPr>
          <a:xfrm>
            <a:off x="4767450" y="1288075"/>
            <a:ext cx="4293300" cy="34320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b="1" lang="en" sz="1900"/>
              <a:t>Dividend (in polynomials)</a:t>
            </a:r>
            <a:endParaRPr b="1" sz="1900"/>
          </a:p>
          <a:p>
            <a:pPr indent="-336550" lvl="1" marL="914400" rtl="0" algn="l">
              <a:spcBef>
                <a:spcPts val="0"/>
              </a:spcBef>
              <a:spcAft>
                <a:spcPts val="0"/>
              </a:spcAft>
              <a:buSzPts val="1700"/>
              <a:buChar char="○"/>
            </a:pPr>
            <a:r>
              <a:rPr lang="en" sz="1700"/>
              <a:t>The original polynomial that </a:t>
            </a:r>
            <a:br>
              <a:rPr lang="en" sz="1700"/>
            </a:br>
            <a:r>
              <a:rPr lang="en" sz="1700"/>
              <a:t>is being divided </a:t>
            </a:r>
            <a:r>
              <a:rPr i="1" lang="en" sz="1700"/>
              <a:t>by</a:t>
            </a:r>
            <a:r>
              <a:rPr lang="en" sz="1700"/>
              <a:t> another polynomial.</a:t>
            </a:r>
            <a:endParaRPr sz="1700"/>
          </a:p>
          <a:p>
            <a:pPr indent="-349250" lvl="0" marL="457200" rtl="0" algn="l">
              <a:spcBef>
                <a:spcPts val="1000"/>
              </a:spcBef>
              <a:spcAft>
                <a:spcPts val="0"/>
              </a:spcAft>
              <a:buSzPts val="1900"/>
              <a:buChar char="●"/>
            </a:pPr>
            <a:r>
              <a:rPr b="1" lang="en" sz="1900"/>
              <a:t>Divisor (in polynomials)</a:t>
            </a:r>
            <a:endParaRPr b="1" sz="1900"/>
          </a:p>
          <a:p>
            <a:pPr indent="-336550" lvl="1" marL="914400" rtl="0" algn="l">
              <a:spcBef>
                <a:spcPts val="0"/>
              </a:spcBef>
              <a:spcAft>
                <a:spcPts val="0"/>
              </a:spcAft>
              <a:buSzPts val="1700"/>
              <a:buChar char="○"/>
            </a:pPr>
            <a:r>
              <a:rPr lang="en" sz="1700"/>
              <a:t>The polynomial being divided </a:t>
            </a:r>
            <a:r>
              <a:rPr i="1" lang="en" sz="1700"/>
              <a:t>into</a:t>
            </a:r>
            <a:r>
              <a:rPr lang="en" sz="1700"/>
              <a:t> the original polynomial. </a:t>
            </a:r>
            <a:endParaRPr sz="1700"/>
          </a:p>
          <a:p>
            <a:pPr indent="-336550" lvl="0" marL="457200" rtl="0" algn="l">
              <a:spcBef>
                <a:spcPts val="1000"/>
              </a:spcBef>
              <a:spcAft>
                <a:spcPts val="0"/>
              </a:spcAft>
              <a:buSzPts val="1700"/>
              <a:buChar char="●"/>
            </a:pPr>
            <a:r>
              <a:rPr b="1" lang="en" sz="1900"/>
              <a:t>Quotient (in polynomials)</a:t>
            </a:r>
            <a:endParaRPr b="1" sz="1900"/>
          </a:p>
          <a:p>
            <a:pPr indent="-323850" lvl="1" marL="914400" rtl="0" algn="l">
              <a:spcBef>
                <a:spcPts val="0"/>
              </a:spcBef>
              <a:spcAft>
                <a:spcPts val="0"/>
              </a:spcAft>
              <a:buSzPts val="1500"/>
              <a:buChar char="○"/>
            </a:pPr>
            <a:r>
              <a:rPr lang="en" sz="1700"/>
              <a:t>The </a:t>
            </a:r>
            <a:r>
              <a:rPr i="1" lang="en" sz="1700"/>
              <a:t>result</a:t>
            </a:r>
            <a:r>
              <a:rPr lang="en" sz="1700"/>
              <a:t> of polynomial division.</a:t>
            </a:r>
            <a:endParaRPr b="1" sz="1900"/>
          </a:p>
        </p:txBody>
      </p:sp>
      <p:pic>
        <p:nvPicPr>
          <p:cNvPr descr="A division problem where the divisor of 4 is labeled with an orange arrowed tag and the dividend is positioned under the vinculum and labeled with a yellow arrowed tag. The quotient is placed above the vinculum and labeled with a blue arrowed tag." id="124" name="Google Shape;124;p18" title="Division problem with labels image"/>
          <p:cNvPicPr preferRelativeResize="0"/>
          <p:nvPr/>
        </p:nvPicPr>
        <p:blipFill>
          <a:blip r:embed="rId3">
            <a:alphaModFix/>
          </a:blip>
          <a:stretch>
            <a:fillRect/>
          </a:stretch>
        </p:blipFill>
        <p:spPr>
          <a:xfrm>
            <a:off x="6970175" y="152400"/>
            <a:ext cx="1791725" cy="1175825"/>
          </a:xfrm>
          <a:prstGeom prst="rect">
            <a:avLst/>
          </a:prstGeom>
          <a:noFill/>
          <a:ln>
            <a:noFill/>
          </a:ln>
        </p:spPr>
      </p:pic>
      <p:cxnSp>
        <p:nvCxnSpPr>
          <p:cNvPr descr="Yellow line segment matching the tag color of the dividend label in the division image." id="125" name="Google Shape;125;p18" title="Image key - dividend color code"/>
          <p:cNvCxnSpPr/>
          <p:nvPr/>
        </p:nvCxnSpPr>
        <p:spPr>
          <a:xfrm>
            <a:off x="5256219" y="1642850"/>
            <a:ext cx="3035700" cy="19800"/>
          </a:xfrm>
          <a:prstGeom prst="straightConnector1">
            <a:avLst/>
          </a:prstGeom>
          <a:noFill/>
          <a:ln cap="flat" cmpd="sng" w="28575">
            <a:solidFill>
              <a:srgbClr val="FDBD3E"/>
            </a:solidFill>
            <a:prstDash val="solid"/>
            <a:round/>
            <a:headEnd len="med" w="med" type="none"/>
            <a:tailEnd len="med" w="med" type="none"/>
          </a:ln>
        </p:spPr>
      </p:cxnSp>
      <p:cxnSp>
        <p:nvCxnSpPr>
          <p:cNvPr descr="Orange line segment matching the tag color of the divisor label in the division image." id="126" name="Google Shape;126;p18" title="Image key - divisor color code"/>
          <p:cNvCxnSpPr/>
          <p:nvPr/>
        </p:nvCxnSpPr>
        <p:spPr>
          <a:xfrm>
            <a:off x="5257800" y="3014230"/>
            <a:ext cx="2843700" cy="19800"/>
          </a:xfrm>
          <a:prstGeom prst="straightConnector1">
            <a:avLst/>
          </a:prstGeom>
          <a:noFill/>
          <a:ln cap="flat" cmpd="sng" w="28575">
            <a:solidFill>
              <a:srgbClr val="F47641"/>
            </a:solidFill>
            <a:prstDash val="solid"/>
            <a:round/>
            <a:headEnd len="med" w="med" type="none"/>
            <a:tailEnd len="med" w="med" type="none"/>
          </a:ln>
        </p:spPr>
      </p:cxnSp>
      <p:cxnSp>
        <p:nvCxnSpPr>
          <p:cNvPr descr="Blue line segment matching the tag color of the quotient label in the division image." id="127" name="Google Shape;127;p18" title="Image key - quotient color code"/>
          <p:cNvCxnSpPr/>
          <p:nvPr/>
        </p:nvCxnSpPr>
        <p:spPr>
          <a:xfrm>
            <a:off x="5257800" y="4088300"/>
            <a:ext cx="3121800" cy="19800"/>
          </a:xfrm>
          <a:prstGeom prst="straightConnector1">
            <a:avLst/>
          </a:prstGeom>
          <a:noFill/>
          <a:ln cap="flat" cmpd="sng" w="28575">
            <a:solidFill>
              <a:srgbClr val="0F6CBF"/>
            </a:solidFill>
            <a:prstDash val="solid"/>
            <a:round/>
            <a:headEnd len="med" w="med" type="none"/>
            <a:tailEnd len="med" w="med" type="none"/>
          </a:ln>
        </p:spPr>
      </p:cxnSp>
      <p:sp>
        <p:nvSpPr>
          <p:cNvPr id="128" name="Google Shape;128;p18"/>
          <p:cNvSpPr txBox="1"/>
          <p:nvPr>
            <p:ph idx="12" type="sldNum"/>
          </p:nvPr>
        </p:nvSpPr>
        <p:spPr>
          <a:xfrm>
            <a:off x="8283608" y="472000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9" name="Google Shape;129;p18"/>
          <p:cNvSpPr txBox="1"/>
          <p:nvPr>
            <p:ph idx="3" type="sldNum"/>
          </p:nvPr>
        </p:nvSpPr>
        <p:spPr>
          <a:xfrm>
            <a:off x="311700" y="472001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6.3 Dividing Polynomials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five rectangles connected by dotted lines conveying the progression of the Lesson. Each rectangle has an icon with text. The first rectangle depicts a rocket and is emphasized in dark green with yellow text that reads &quot;Warm Up.&quot;" id="135" name="Google Shape;135;p19" title="Special 1 learning activity stop 1"/>
          <p:cNvPicPr preferRelativeResize="0"/>
          <p:nvPr/>
        </p:nvPicPr>
        <p:blipFill>
          <a:blip r:embed="rId3">
            <a:alphaModFix/>
          </a:blip>
          <a:stretch>
            <a:fillRect/>
          </a:stretch>
        </p:blipFill>
        <p:spPr>
          <a:xfrm>
            <a:off x="152400" y="1417320"/>
            <a:ext cx="8839204" cy="3159325"/>
          </a:xfrm>
          <a:prstGeom prst="rect">
            <a:avLst/>
          </a:prstGeom>
          <a:noFill/>
          <a:ln>
            <a:noFill/>
          </a:ln>
        </p:spPr>
      </p:pic>
      <p:sp>
        <p:nvSpPr>
          <p:cNvPr id="136" name="Google Shape;13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0" name="Shape 140"/>
        <p:cNvGrpSpPr/>
        <p:nvPr/>
      </p:nvGrpSpPr>
      <p:grpSpPr>
        <a:xfrm>
          <a:off x="0" y="0"/>
          <a:ext cx="0" cy="0"/>
          <a:chOff x="0" y="0"/>
          <a:chExt cx="0" cy="0"/>
        </a:xfrm>
      </p:grpSpPr>
      <p:sp>
        <p:nvSpPr>
          <p:cNvPr id="141" name="Google Shape;141;p20"/>
          <p:cNvSpPr txBox="1"/>
          <p:nvPr>
            <p:ph type="title"/>
          </p:nvPr>
        </p:nvSpPr>
        <p:spPr>
          <a:xfrm>
            <a:off x="311700" y="137150"/>
            <a:ext cx="52782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Divide and Conquer! ⚔</a:t>
            </a:r>
            <a:endParaRPr>
              <a:solidFill>
                <a:srgbClr val="005047"/>
              </a:solidFill>
            </a:endParaRPr>
          </a:p>
        </p:txBody>
      </p:sp>
      <p:sp>
        <p:nvSpPr>
          <p:cNvPr id="142" name="Google Shape;142;p20"/>
          <p:cNvSpPr txBox="1"/>
          <p:nvPr>
            <p:ph idx="1" type="body"/>
          </p:nvPr>
        </p:nvSpPr>
        <p:spPr>
          <a:xfrm>
            <a:off x="311700" y="960125"/>
            <a:ext cx="4901100" cy="3657600"/>
          </a:xfrm>
          <a:prstGeom prst="rect">
            <a:avLst/>
          </a:prstGeom>
        </p:spPr>
        <p:txBody>
          <a:bodyPr anchorCtr="0" anchor="t" bIns="91425" lIns="91425" spcFirstLastPara="1" rIns="91425" wrap="square" tIns="91425">
            <a:normAutofit fontScale="92500" lnSpcReduction="10000"/>
          </a:bodyPr>
          <a:lstStyle/>
          <a:p>
            <a:pPr indent="0" lvl="0" marL="0" rtl="0" algn="l">
              <a:lnSpc>
                <a:spcPct val="100000"/>
              </a:lnSpc>
              <a:spcBef>
                <a:spcPts val="0"/>
              </a:spcBef>
              <a:spcAft>
                <a:spcPts val="0"/>
              </a:spcAft>
              <a:buNone/>
            </a:pPr>
            <a:r>
              <a:rPr lang="en"/>
              <a:t>Look at the division expression </a:t>
            </a:r>
            <a:br>
              <a:rPr lang="en"/>
            </a:br>
            <a:r>
              <a:rPr lang="en"/>
              <a:t>(– 54</a:t>
            </a:r>
            <a:r>
              <a:rPr i="1" lang="en">
                <a:latin typeface="Times New Roman"/>
                <a:ea typeface="Times New Roman"/>
                <a:cs typeface="Times New Roman"/>
                <a:sym typeface="Times New Roman"/>
              </a:rPr>
              <a:t>a</a:t>
            </a:r>
            <a:r>
              <a:rPr baseline="30000" lang="en"/>
              <a:t>6</a:t>
            </a:r>
            <a:r>
              <a:rPr i="1" lang="en">
                <a:latin typeface="Times New Roman"/>
                <a:ea typeface="Times New Roman"/>
                <a:cs typeface="Times New Roman"/>
                <a:sym typeface="Times New Roman"/>
              </a:rPr>
              <a:t>b</a:t>
            </a:r>
            <a:r>
              <a:rPr baseline="30000" lang="en"/>
              <a:t>3</a:t>
            </a:r>
            <a:r>
              <a:rPr lang="en"/>
              <a:t> ÷ 9</a:t>
            </a:r>
            <a:r>
              <a:rPr i="1" lang="en">
                <a:latin typeface="Times New Roman"/>
                <a:ea typeface="Times New Roman"/>
                <a:cs typeface="Times New Roman"/>
                <a:sym typeface="Times New Roman"/>
              </a:rPr>
              <a:t>a</a:t>
            </a:r>
            <a:r>
              <a:rPr baseline="30000" lang="en"/>
              <a:t>4</a:t>
            </a:r>
            <a:r>
              <a:rPr i="1" lang="en">
                <a:latin typeface="Times New Roman"/>
                <a:ea typeface="Times New Roman"/>
                <a:cs typeface="Times New Roman"/>
                <a:sym typeface="Times New Roman"/>
              </a:rPr>
              <a:t>b</a:t>
            </a:r>
            <a:r>
              <a:rPr baseline="30000" lang="en"/>
              <a:t>2</a:t>
            </a:r>
            <a:r>
              <a:rPr lang="en"/>
              <a:t>).</a:t>
            </a:r>
            <a:endParaRPr/>
          </a:p>
          <a:p>
            <a:pPr indent="-357822" lvl="0" marL="457200" rtl="0" algn="l">
              <a:lnSpc>
                <a:spcPct val="100000"/>
              </a:lnSpc>
              <a:spcBef>
                <a:spcPts val="1000"/>
              </a:spcBef>
              <a:spcAft>
                <a:spcPts val="0"/>
              </a:spcAft>
              <a:buSzPct val="100000"/>
              <a:buAutoNum type="arabicPeriod"/>
            </a:pPr>
            <a:r>
              <a:rPr lang="en"/>
              <a:t>Rewrite the division expression as a fraction.</a:t>
            </a:r>
            <a:endParaRPr/>
          </a:p>
          <a:p>
            <a:pPr indent="-357822" lvl="0" marL="457200" rtl="0" algn="l">
              <a:lnSpc>
                <a:spcPct val="100000"/>
              </a:lnSpc>
              <a:spcBef>
                <a:spcPts val="1000"/>
              </a:spcBef>
              <a:spcAft>
                <a:spcPts val="0"/>
              </a:spcAft>
              <a:buSzPct val="100000"/>
              <a:buAutoNum type="arabicPeriod"/>
            </a:pPr>
            <a:r>
              <a:rPr lang="en"/>
              <a:t>Rewrite the fraction as a product of several fractions where the factors in the numerator and denominator “match.”</a:t>
            </a:r>
            <a:endParaRPr/>
          </a:p>
          <a:p>
            <a:pPr indent="-357822" lvl="0" marL="457200" rtl="0" algn="l">
              <a:lnSpc>
                <a:spcPct val="100000"/>
              </a:lnSpc>
              <a:spcBef>
                <a:spcPts val="1000"/>
              </a:spcBef>
              <a:spcAft>
                <a:spcPts val="0"/>
              </a:spcAft>
              <a:buSzPct val="100000"/>
              <a:buAutoNum type="arabicPeriod"/>
            </a:pPr>
            <a:r>
              <a:rPr lang="en"/>
              <a:t>Simplify the fraction multiplication and use the Quotient Property to divide.</a:t>
            </a:r>
            <a:endParaRPr/>
          </a:p>
        </p:txBody>
      </p:sp>
      <p:pic>
        <p:nvPicPr>
          <p:cNvPr descr="Image of a fraction or rational number with a numerator of negative 54 times a to the sixth power times b to the third power and a denominator of 9 times a to the fourth power times b-squared." id="143" name="Google Shape;143;p20" title="Image of a fraction"/>
          <p:cNvPicPr preferRelativeResize="0"/>
          <p:nvPr/>
        </p:nvPicPr>
        <p:blipFill>
          <a:blip r:embed="rId4">
            <a:alphaModFix/>
          </a:blip>
          <a:stretch>
            <a:fillRect/>
          </a:stretch>
        </p:blipFill>
        <p:spPr>
          <a:xfrm>
            <a:off x="6437549" y="634400"/>
            <a:ext cx="1812850" cy="1310600"/>
          </a:xfrm>
          <a:prstGeom prst="rect">
            <a:avLst/>
          </a:prstGeom>
          <a:noFill/>
          <a:ln>
            <a:noFill/>
          </a:ln>
        </p:spPr>
      </p:pic>
      <p:pic>
        <p:nvPicPr>
          <p:cNvPr descr="An image of three fractions. The first fraction is negative 54 over 9. The second fraction is a to the sixth power over a to the fourth power. The third fraction is b to the third power over b-squared. They are parts of the previous fraction separated according to the terms that match." id="144" name="Google Shape;144;p20" title="Image of a fraction separated into three parts"/>
          <p:cNvPicPr preferRelativeResize="0"/>
          <p:nvPr/>
        </p:nvPicPr>
        <p:blipFill>
          <a:blip r:embed="rId5">
            <a:alphaModFix/>
          </a:blip>
          <a:stretch>
            <a:fillRect/>
          </a:stretch>
        </p:blipFill>
        <p:spPr>
          <a:xfrm>
            <a:off x="6222533" y="2067524"/>
            <a:ext cx="2365573" cy="1131950"/>
          </a:xfrm>
          <a:prstGeom prst="rect">
            <a:avLst/>
          </a:prstGeom>
          <a:noFill/>
          <a:ln>
            <a:noFill/>
          </a:ln>
        </p:spPr>
      </p:pic>
      <p:pic>
        <p:nvPicPr>
          <p:cNvPr descr="Image of simplified fractions from previous images. The first row contains arrows to help visually indicate where the simplified answers are placed. The second row contains the simplified answers. The first fraction reduced to negative 6. The second fraction reduced to a-squared. The third fraction reduced to the variable b to the first power, or b." id="145" name="Google Shape;145;p20" title="Image of the parts of a fraction simplified"/>
          <p:cNvPicPr preferRelativeResize="0"/>
          <p:nvPr/>
        </p:nvPicPr>
        <p:blipFill>
          <a:blip r:embed="rId6">
            <a:alphaModFix/>
          </a:blip>
          <a:stretch>
            <a:fillRect/>
          </a:stretch>
        </p:blipFill>
        <p:spPr>
          <a:xfrm>
            <a:off x="6222533" y="3321999"/>
            <a:ext cx="2365573" cy="1131950"/>
          </a:xfrm>
          <a:prstGeom prst="rect">
            <a:avLst/>
          </a:prstGeom>
          <a:noFill/>
          <a:ln>
            <a:noFill/>
          </a:ln>
        </p:spPr>
      </p:pic>
      <p:sp>
        <p:nvSpPr>
          <p:cNvPr id="146" name="Google Shape;146;p20"/>
          <p:cNvSpPr txBox="1"/>
          <p:nvPr>
            <p:ph idx="3" type="sldNum"/>
          </p:nvPr>
        </p:nvSpPr>
        <p:spPr>
          <a:xfrm>
            <a:off x="311700" y="4720013"/>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6.3.1 Dividing by Monomials</a:t>
            </a:r>
            <a:endParaRPr/>
          </a:p>
        </p:txBody>
      </p:sp>
      <p:sp>
        <p:nvSpPr>
          <p:cNvPr id="147" name="Google Shape;147;p20"/>
          <p:cNvSpPr txBox="1"/>
          <p:nvPr>
            <p:ph idx="12" type="sldNum"/>
          </p:nvPr>
        </p:nvSpPr>
        <p:spPr>
          <a:xfrm>
            <a:off x="8283608" y="472000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1" name="Shape 151"/>
        <p:cNvGrpSpPr/>
        <p:nvPr/>
      </p:nvGrpSpPr>
      <p:grpSpPr>
        <a:xfrm>
          <a:off x="0" y="0"/>
          <a:ext cx="0" cy="0"/>
          <a:chOff x="0" y="0"/>
          <a:chExt cx="0" cy="0"/>
        </a:xfrm>
      </p:grpSpPr>
      <p:sp>
        <p:nvSpPr>
          <p:cNvPr id="152" name="Google Shape;152;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2</a:t>
            </a:r>
            <a:endParaRPr b="0" sz="1400">
              <a:solidFill>
                <a:srgbClr val="666666"/>
              </a:solidFill>
            </a:endParaRPr>
          </a:p>
          <a:p>
            <a:pPr indent="0" lvl="0" marL="0" rtl="0" algn="l">
              <a:spcBef>
                <a:spcPts val="0"/>
              </a:spcBef>
              <a:spcAft>
                <a:spcPts val="0"/>
              </a:spcAft>
              <a:buNone/>
            </a:pPr>
            <a:r>
              <a:rPr lang="en" sz="3000"/>
              <a:t>Divide and Conquer! ⚔</a:t>
            </a:r>
            <a:endParaRPr>
              <a:solidFill>
                <a:srgbClr val="005047"/>
              </a:solidFill>
            </a:endParaRPr>
          </a:p>
        </p:txBody>
      </p:sp>
      <p:sp>
        <p:nvSpPr>
          <p:cNvPr id="153" name="Google Shape;153;p21"/>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Divide each term of the polynomial by the monomial to find the quotient. </a:t>
            </a:r>
            <a:endParaRPr/>
          </a:p>
          <a:p>
            <a:pPr indent="-381000" lvl="0" marL="457200" rtl="0" algn="l">
              <a:lnSpc>
                <a:spcPct val="100000"/>
              </a:lnSpc>
              <a:spcBef>
                <a:spcPts val="1200"/>
              </a:spcBef>
              <a:spcAft>
                <a:spcPts val="0"/>
              </a:spcAft>
              <a:buSzPts val="2400"/>
              <a:buAutoNum type="arabicPeriod" startAt="4"/>
            </a:pPr>
            <a:r>
              <a:rPr lang="en"/>
              <a:t>(18</a:t>
            </a:r>
            <a:r>
              <a:rPr i="1" lang="en">
                <a:latin typeface="Times New Roman"/>
                <a:ea typeface="Times New Roman"/>
                <a:cs typeface="Times New Roman"/>
                <a:sym typeface="Times New Roman"/>
              </a:rPr>
              <a:t>x</a:t>
            </a:r>
            <a:r>
              <a:rPr baseline="30000" lang="en"/>
              <a:t>3</a:t>
            </a:r>
            <a:r>
              <a:rPr i="1" lang="en">
                <a:latin typeface="Times New Roman"/>
                <a:ea typeface="Times New Roman"/>
                <a:cs typeface="Times New Roman"/>
                <a:sym typeface="Times New Roman"/>
              </a:rPr>
              <a:t>y</a:t>
            </a:r>
            <a:r>
              <a:rPr lang="en"/>
              <a:t> – 36</a:t>
            </a:r>
            <a:r>
              <a:rPr i="1" lang="en">
                <a:latin typeface="Times New Roman"/>
                <a:ea typeface="Times New Roman"/>
                <a:cs typeface="Times New Roman"/>
                <a:sym typeface="Times New Roman"/>
              </a:rPr>
              <a:t>xy</a:t>
            </a:r>
            <a:r>
              <a:rPr baseline="30000" lang="en"/>
              <a:t>2</a:t>
            </a:r>
            <a:r>
              <a:rPr lang="en"/>
              <a:t>) </a:t>
            </a:r>
            <a:r>
              <a:rPr lang="en"/>
              <a:t>÷</a:t>
            </a:r>
            <a:r>
              <a:rPr lang="en"/>
              <a:t> (– 3</a:t>
            </a:r>
            <a:r>
              <a:rPr i="1" lang="en">
                <a:latin typeface="Times New Roman"/>
                <a:ea typeface="Times New Roman"/>
                <a:cs typeface="Times New Roman"/>
                <a:sym typeface="Times New Roman"/>
              </a:rPr>
              <a:t>xy</a:t>
            </a:r>
            <a:r>
              <a:rPr lang="en"/>
              <a:t>)</a:t>
            </a:r>
            <a:endParaRPr/>
          </a:p>
          <a:p>
            <a:pPr indent="-381000" lvl="0" marL="457200" rtl="0" algn="l">
              <a:lnSpc>
                <a:spcPct val="100000"/>
              </a:lnSpc>
              <a:spcBef>
                <a:spcPts val="2000"/>
              </a:spcBef>
              <a:spcAft>
                <a:spcPts val="0"/>
              </a:spcAft>
              <a:buSzPts val="2400"/>
              <a:buAutoNum type="arabicPeriod" startAt="4"/>
            </a:pPr>
            <a:r>
              <a:rPr lang="en"/>
              <a:t>(48</a:t>
            </a:r>
            <a:r>
              <a:rPr i="1" lang="en">
                <a:latin typeface="Times New Roman"/>
                <a:ea typeface="Times New Roman"/>
                <a:cs typeface="Times New Roman"/>
                <a:sym typeface="Times New Roman"/>
              </a:rPr>
              <a:t>a</a:t>
            </a:r>
            <a:r>
              <a:rPr baseline="30000" lang="en"/>
              <a:t>2</a:t>
            </a:r>
            <a:r>
              <a:rPr i="1" lang="en">
                <a:latin typeface="Times New Roman"/>
                <a:ea typeface="Times New Roman"/>
                <a:cs typeface="Times New Roman"/>
                <a:sym typeface="Times New Roman"/>
              </a:rPr>
              <a:t>b</a:t>
            </a:r>
            <a:r>
              <a:rPr baseline="30000" lang="en"/>
              <a:t>2</a:t>
            </a:r>
            <a:r>
              <a:rPr lang="en"/>
              <a:t> + 30</a:t>
            </a:r>
            <a:r>
              <a:rPr i="1" lang="en">
                <a:latin typeface="Times New Roman"/>
                <a:ea typeface="Times New Roman"/>
                <a:cs typeface="Times New Roman"/>
                <a:sym typeface="Times New Roman"/>
              </a:rPr>
              <a:t>ab</a:t>
            </a:r>
            <a:r>
              <a:rPr lang="en"/>
              <a:t>) </a:t>
            </a:r>
            <a:r>
              <a:rPr lang="en"/>
              <a:t>÷ (6</a:t>
            </a:r>
            <a:r>
              <a:rPr i="1" lang="en">
                <a:latin typeface="Times New Roman"/>
                <a:ea typeface="Times New Roman"/>
                <a:cs typeface="Times New Roman"/>
                <a:sym typeface="Times New Roman"/>
              </a:rPr>
              <a:t>ab</a:t>
            </a:r>
            <a:r>
              <a:rPr lang="en"/>
              <a:t>)</a:t>
            </a:r>
            <a:endParaRPr/>
          </a:p>
          <a:p>
            <a:pPr indent="-381000" lvl="0" marL="457200" rtl="0" algn="l">
              <a:lnSpc>
                <a:spcPct val="100000"/>
              </a:lnSpc>
              <a:spcBef>
                <a:spcPts val="2000"/>
              </a:spcBef>
              <a:spcAft>
                <a:spcPts val="0"/>
              </a:spcAft>
              <a:buSzPts val="2400"/>
              <a:buAutoNum type="arabicPeriod" startAt="4"/>
            </a:pPr>
            <a:r>
              <a:rPr lang="en"/>
              <a:t>(– 72</a:t>
            </a:r>
            <a:r>
              <a:rPr i="1" lang="en">
                <a:latin typeface="Times New Roman"/>
                <a:ea typeface="Times New Roman"/>
                <a:cs typeface="Times New Roman"/>
                <a:sym typeface="Times New Roman"/>
              </a:rPr>
              <a:t>g</a:t>
            </a:r>
            <a:r>
              <a:rPr baseline="30000" lang="en"/>
              <a:t>4</a:t>
            </a:r>
            <a:r>
              <a:rPr i="1" lang="en">
                <a:latin typeface="Times New Roman"/>
                <a:ea typeface="Times New Roman"/>
                <a:cs typeface="Times New Roman"/>
                <a:sym typeface="Times New Roman"/>
              </a:rPr>
              <a:t>h</a:t>
            </a:r>
            <a:r>
              <a:rPr baseline="30000" lang="en"/>
              <a:t>6</a:t>
            </a:r>
            <a:r>
              <a:rPr lang="en"/>
              <a:t> – 45</a:t>
            </a:r>
            <a:r>
              <a:rPr i="1" lang="en">
                <a:latin typeface="Times New Roman"/>
                <a:ea typeface="Times New Roman"/>
                <a:cs typeface="Times New Roman"/>
                <a:sym typeface="Times New Roman"/>
              </a:rPr>
              <a:t>g</a:t>
            </a:r>
            <a:r>
              <a:rPr baseline="30000" lang="en"/>
              <a:t>7</a:t>
            </a:r>
            <a:r>
              <a:rPr i="1" lang="en">
                <a:latin typeface="Times New Roman"/>
                <a:ea typeface="Times New Roman"/>
                <a:cs typeface="Times New Roman"/>
                <a:sym typeface="Times New Roman"/>
              </a:rPr>
              <a:t>h</a:t>
            </a:r>
            <a:r>
              <a:rPr baseline="30000" lang="en"/>
              <a:t>3</a:t>
            </a:r>
            <a:r>
              <a:rPr lang="en"/>
              <a:t>) ÷ (9</a:t>
            </a:r>
            <a:r>
              <a:rPr i="1" lang="en">
                <a:latin typeface="Times New Roman"/>
                <a:ea typeface="Times New Roman"/>
                <a:cs typeface="Times New Roman"/>
                <a:sym typeface="Times New Roman"/>
              </a:rPr>
              <a:t>g</a:t>
            </a:r>
            <a:r>
              <a:rPr baseline="30000" lang="en"/>
              <a:t>3</a:t>
            </a:r>
            <a:r>
              <a:rPr i="1" lang="en">
                <a:latin typeface="Times New Roman"/>
                <a:ea typeface="Times New Roman"/>
                <a:cs typeface="Times New Roman"/>
                <a:sym typeface="Times New Roman"/>
              </a:rPr>
              <a:t>h</a:t>
            </a:r>
            <a:r>
              <a:rPr baseline="30000" lang="en"/>
              <a:t>3</a:t>
            </a:r>
            <a:r>
              <a:rPr lang="en"/>
              <a:t>)</a:t>
            </a:r>
            <a:endParaRPr/>
          </a:p>
        </p:txBody>
      </p:sp>
      <p:sp>
        <p:nvSpPr>
          <p:cNvPr id="154" name="Google Shape;154;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155" name="Google Shape;155;p2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6.3.1 Dividing by Monomials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1" name="Google Shape;161;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five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62" name="Google Shape;162;p22" title="Special 1 learning activity stop 2"/>
          <p:cNvPicPr preferRelativeResize="0"/>
          <p:nvPr/>
        </p:nvPicPr>
        <p:blipFill>
          <a:blip r:embed="rId3">
            <a:alphaModFix/>
          </a:blip>
          <a:stretch>
            <a:fillRect/>
          </a:stretch>
        </p:blipFill>
        <p:spPr>
          <a:xfrm>
            <a:off x="152400" y="1417320"/>
            <a:ext cx="8839204" cy="3159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6" name="Shape 166"/>
        <p:cNvGrpSpPr/>
        <p:nvPr/>
      </p:nvGrpSpPr>
      <p:grpSpPr>
        <a:xfrm>
          <a:off x="0" y="0"/>
          <a:ext cx="0" cy="0"/>
          <a:chOff x="0" y="0"/>
          <a:chExt cx="0" cy="0"/>
        </a:xfrm>
      </p:grpSpPr>
      <p:pic>
        <p:nvPicPr>
          <p:cNvPr descr="Icon indicating the slide contains a support for students with disabilities" id="167" name="Google Shape;167;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8" name="Google Shape;168;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69" name="Google Shape;169;p23"/>
          <p:cNvSpPr txBox="1"/>
          <p:nvPr>
            <p:ph type="title"/>
          </p:nvPr>
        </p:nvSpPr>
        <p:spPr>
          <a:xfrm>
            <a:off x="199750" y="111175"/>
            <a:ext cx="80838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Divide and Conquer, Again </a:t>
            </a:r>
            <a:r>
              <a:rPr lang="en"/>
              <a:t>🛡</a:t>
            </a:r>
            <a:endParaRPr sz="2600">
              <a:solidFill>
                <a:srgbClr val="005047"/>
              </a:solidFill>
            </a:endParaRPr>
          </a:p>
        </p:txBody>
      </p:sp>
      <p:sp>
        <p:nvSpPr>
          <p:cNvPr id="170" name="Google Shape;170;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71" name="Google Shape;171;p23" title="ELL callout box"/>
          <p:cNvSpPr/>
          <p:nvPr/>
        </p:nvSpPr>
        <p:spPr>
          <a:xfrm>
            <a:off x="4823700" y="1230950"/>
            <a:ext cx="4135500" cy="2070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Prepare to share your process for dividing with the class. </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Listen and watch for words and phrases that connect ideas for you. </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Identify how other students expressed the method differently from you.</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Collect and Display</a:t>
            </a:r>
            <a:endParaRPr sz="1000">
              <a:latin typeface="Noto Sans"/>
              <a:ea typeface="Noto Sans"/>
              <a:cs typeface="Noto Sans"/>
              <a:sym typeface="Noto Sans"/>
            </a:endParaRPr>
          </a:p>
        </p:txBody>
      </p:sp>
      <p:sp>
        <p:nvSpPr>
          <p:cNvPr descr="A callout providing support steps for students based on universal designs for learning. " id="172" name="Google Shape;172;p23" title="UDL callout box"/>
          <p:cNvSpPr/>
          <p:nvPr/>
        </p:nvSpPr>
        <p:spPr>
          <a:xfrm>
            <a:off x="4823700" y="3408350"/>
            <a:ext cx="4135500" cy="13494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Noto Sans"/>
                <a:ea typeface="Noto Sans"/>
                <a:cs typeface="Noto Sans"/>
                <a:sym typeface="Noto Sans"/>
              </a:rPr>
              <a:t>What tools might you use to help keep the terms lined up and organized? </a:t>
            </a:r>
            <a:endParaRPr sz="1500">
              <a:latin typeface="Noto Sans"/>
              <a:ea typeface="Noto Sans"/>
              <a:cs typeface="Noto Sans"/>
              <a:sym typeface="Noto Sans"/>
            </a:endParaRPr>
          </a:p>
          <a:p>
            <a:pPr indent="-323850" lvl="0" marL="457200" rtl="0" algn="l">
              <a:spcBef>
                <a:spcPts val="500"/>
              </a:spcBef>
              <a:spcAft>
                <a:spcPts val="0"/>
              </a:spcAft>
              <a:buSzPts val="1500"/>
              <a:buFont typeface="Noto Sans"/>
              <a:buChar char="●"/>
            </a:pPr>
            <a:r>
              <a:rPr lang="en" sz="1500">
                <a:latin typeface="Noto Sans"/>
                <a:ea typeface="Noto Sans"/>
                <a:cs typeface="Noto Sans"/>
                <a:sym typeface="Noto Sans"/>
              </a:rPr>
              <a:t>Graph paper? </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Notebook paper turned sideways? </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Action and Expression</a:t>
            </a:r>
            <a:endParaRPr>
              <a:latin typeface="Noto Sans"/>
              <a:ea typeface="Noto Sans"/>
              <a:cs typeface="Noto Sans"/>
              <a:sym typeface="Noto Sans"/>
            </a:endParaRPr>
          </a:p>
        </p:txBody>
      </p:sp>
      <p:sp>
        <p:nvSpPr>
          <p:cNvPr id="173" name="Google Shape;173;p23"/>
          <p:cNvSpPr txBox="1"/>
          <p:nvPr>
            <p:ph idx="12" type="sldNum"/>
          </p:nvPr>
        </p:nvSpPr>
        <p:spPr>
          <a:xfrm>
            <a:off x="8283608" y="471588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23"/>
          <p:cNvSpPr txBox="1"/>
          <p:nvPr>
            <p:ph idx="2" type="sldNum"/>
          </p:nvPr>
        </p:nvSpPr>
        <p:spPr>
          <a:xfrm>
            <a:off x="311700" y="471589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6.3.2 Dividing Polynomials Using Long Division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sp>
        <p:nvSpPr>
          <p:cNvPr id="179" name="Google Shape;179;p24"/>
          <p:cNvSpPr txBox="1"/>
          <p:nvPr>
            <p:ph type="title"/>
          </p:nvPr>
        </p:nvSpPr>
        <p:spPr>
          <a:xfrm>
            <a:off x="311700" y="61213"/>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Divide and Conquer, Again </a:t>
            </a:r>
            <a:r>
              <a:rPr lang="en"/>
              <a:t>🛡</a:t>
            </a:r>
            <a:endParaRPr>
              <a:solidFill>
                <a:srgbClr val="005047"/>
              </a:solidFill>
            </a:endParaRPr>
          </a:p>
        </p:txBody>
      </p:sp>
      <p:sp>
        <p:nvSpPr>
          <p:cNvPr id="180" name="Google Shape;180;p24"/>
          <p:cNvSpPr txBox="1"/>
          <p:nvPr>
            <p:ph idx="1" type="body"/>
          </p:nvPr>
        </p:nvSpPr>
        <p:spPr>
          <a:xfrm>
            <a:off x="311700" y="960121"/>
            <a:ext cx="3999900" cy="863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1200"/>
              </a:spcAft>
              <a:buNone/>
            </a:pPr>
            <a:r>
              <a:rPr lang="en"/>
              <a:t>Describe each step in the process for (960) ÷ (20).</a:t>
            </a:r>
            <a:endParaRPr/>
          </a:p>
        </p:txBody>
      </p:sp>
      <p:pic>
        <p:nvPicPr>
          <p:cNvPr descr="Image depicting the division of 960 by 20. The work associated with step 1 is highlighted by a red arrow, uses red font, and lists a red &quot;4&quot; in the quotient. When it is multiplied by the divisor of 20, the 80 is shown in the first row of the problem being subtracted from the dividend. Once the subtraction is completed, the result written is 16 and then a zero is brought down from the original dividend. The next term in the quotient represents the work in step 2 and is represented in blue font with a blue arrow. The value of 8 is placed in the quotient and then multiplied by the divisor. When listed under the new dividend in blue, we see that we are subtracting 160. This leaves us with no remainder. " id="181" name="Google Shape;181;p24" title="Image of a division problem "/>
          <p:cNvPicPr preferRelativeResize="0"/>
          <p:nvPr/>
        </p:nvPicPr>
        <p:blipFill>
          <a:blip r:embed="rId4">
            <a:alphaModFix/>
          </a:blip>
          <a:stretch>
            <a:fillRect/>
          </a:stretch>
        </p:blipFill>
        <p:spPr>
          <a:xfrm>
            <a:off x="483800" y="1975921"/>
            <a:ext cx="3006986" cy="2587572"/>
          </a:xfrm>
          <a:prstGeom prst="rect">
            <a:avLst/>
          </a:prstGeom>
          <a:noFill/>
          <a:ln>
            <a:noFill/>
          </a:ln>
        </p:spPr>
      </p:pic>
      <p:sp>
        <p:nvSpPr>
          <p:cNvPr id="182" name="Google Shape;182;p24"/>
          <p:cNvSpPr txBox="1"/>
          <p:nvPr>
            <p:ph idx="2" type="body"/>
          </p:nvPr>
        </p:nvSpPr>
        <p:spPr>
          <a:xfrm>
            <a:off x="4311600" y="960125"/>
            <a:ext cx="4686300" cy="11799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1200"/>
              </a:spcAft>
              <a:buClr>
                <a:schemeClr val="dk1"/>
              </a:buClr>
              <a:buSzPts val="1100"/>
              <a:buFont typeface="Arial"/>
              <a:buNone/>
            </a:pPr>
            <a:r>
              <a:rPr lang="en"/>
              <a:t>Describe each step in the process for (</a:t>
            </a:r>
            <a:r>
              <a:rPr i="1" lang="en">
                <a:latin typeface="Times New Roman"/>
                <a:ea typeface="Times New Roman"/>
                <a:cs typeface="Times New Roman"/>
                <a:sym typeface="Times New Roman"/>
              </a:rPr>
              <a:t>m</a:t>
            </a:r>
            <a:r>
              <a:rPr baseline="30000" lang="en"/>
              <a:t>2</a:t>
            </a:r>
            <a:r>
              <a:rPr lang="en"/>
              <a:t> + 9</a:t>
            </a:r>
            <a:r>
              <a:rPr i="1" lang="en">
                <a:latin typeface="Times New Roman"/>
                <a:ea typeface="Times New Roman"/>
                <a:cs typeface="Times New Roman"/>
                <a:sym typeface="Times New Roman"/>
              </a:rPr>
              <a:t>m</a:t>
            </a:r>
            <a:r>
              <a:rPr lang="en"/>
              <a:t> + 20) ÷ (</a:t>
            </a:r>
            <a:r>
              <a:rPr i="1" lang="en">
                <a:latin typeface="Times New Roman"/>
                <a:ea typeface="Times New Roman"/>
                <a:cs typeface="Times New Roman"/>
                <a:sym typeface="Times New Roman"/>
              </a:rPr>
              <a:t>m</a:t>
            </a:r>
            <a:r>
              <a:rPr lang="en"/>
              <a:t> + 4).		</a:t>
            </a:r>
            <a:r>
              <a:rPr lang="en" sz="1500" u="sng">
                <a:solidFill>
                  <a:schemeClr val="hlink"/>
                </a:solidFill>
                <a:hlinkClick r:id="rId5"/>
              </a:rPr>
              <a:t>video</a:t>
            </a:r>
            <a:endParaRPr sz="1500"/>
          </a:p>
        </p:txBody>
      </p:sp>
      <p:pic>
        <p:nvPicPr>
          <p:cNvPr descr="Image depicting the division of m-squared plus 9 times m plus 20 by the quantity of m plus 4. The work associated with step 1 is highlighted by a red arrow, uses red font, and lists a red &quot;m&quot; in the quotient. When it is multiplied by the divisor of m plus 4, the binomial of m-squared plus 4m is shown in the first row of the problem being subtracted from the dividend. Once the subtraction is completed, the result written is 5m and then plus 20 is brought down. The next term in the quotient represents the work in step 2 and is represented in blue font with a blue arrow. The value of positive 5 is placed in the quotient and then multiplied by the divisor. When listed under the new dividend in blue, we see that we are subtracting 5m and 20. This leaves us with no remainder. " id="183" name="Google Shape;183;p24" title="Image of a division problem"/>
          <p:cNvPicPr preferRelativeResize="0"/>
          <p:nvPr/>
        </p:nvPicPr>
        <p:blipFill>
          <a:blip r:embed="rId6">
            <a:alphaModFix/>
          </a:blip>
          <a:stretch>
            <a:fillRect/>
          </a:stretch>
        </p:blipFill>
        <p:spPr>
          <a:xfrm>
            <a:off x="4512050" y="1938625"/>
            <a:ext cx="4081975" cy="2777251"/>
          </a:xfrm>
          <a:prstGeom prst="rect">
            <a:avLst/>
          </a:prstGeom>
          <a:noFill/>
          <a:ln>
            <a:noFill/>
          </a:ln>
        </p:spPr>
      </p:pic>
      <p:sp>
        <p:nvSpPr>
          <p:cNvPr id="184" name="Google Shape;184;p24"/>
          <p:cNvSpPr txBox="1"/>
          <p:nvPr>
            <p:ph idx="12" type="sldNum"/>
          </p:nvPr>
        </p:nvSpPr>
        <p:spPr>
          <a:xfrm>
            <a:off x="8283608" y="4715885"/>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24"/>
          <p:cNvSpPr txBox="1"/>
          <p:nvPr>
            <p:ph idx="3" type="sldNum"/>
          </p:nvPr>
        </p:nvSpPr>
        <p:spPr>
          <a:xfrm>
            <a:off x="311700" y="4715893"/>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6.3.2 Dividing Polynomials Using Long Division</a:t>
            </a:r>
            <a:endParaRPr>
              <a:latin typeface="Noto Sans"/>
              <a:ea typeface="Noto Sans"/>
              <a:cs typeface="Noto Sans"/>
              <a:sym typeface="No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25"/>
          <p:cNvSpPr txBox="1"/>
          <p:nvPr>
            <p:ph type="title"/>
          </p:nvPr>
        </p:nvSpPr>
        <p:spPr>
          <a:xfrm>
            <a:off x="311700" y="72217"/>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Divide and Conquer, Again </a:t>
            </a:r>
            <a:r>
              <a:rPr lang="en"/>
              <a:t>🛡</a:t>
            </a:r>
            <a:endParaRPr sz="3000">
              <a:solidFill>
                <a:srgbClr val="005047"/>
              </a:solidFill>
            </a:endParaRPr>
          </a:p>
        </p:txBody>
      </p:sp>
      <p:sp>
        <p:nvSpPr>
          <p:cNvPr id="191" name="Google Shape;191;p25"/>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Find each quotient using long division.</a:t>
            </a:r>
            <a:endParaRPr/>
          </a:p>
          <a:p>
            <a:pPr indent="-381000" lvl="0" marL="457200" rtl="0" algn="l">
              <a:spcBef>
                <a:spcPts val="1200"/>
              </a:spcBef>
              <a:spcAft>
                <a:spcPts val="0"/>
              </a:spcAft>
              <a:buSzPts val="2400"/>
              <a:buAutoNum type="arabicPeriod" startAt="2"/>
            </a:pPr>
            <a:r>
              <a:rPr lang="en"/>
              <a:t>(</a:t>
            </a:r>
            <a:r>
              <a:rPr i="1" lang="en">
                <a:latin typeface="Times New Roman"/>
                <a:ea typeface="Times New Roman"/>
                <a:cs typeface="Times New Roman"/>
                <a:sym typeface="Times New Roman"/>
              </a:rPr>
              <a:t>p</a:t>
            </a:r>
            <a:r>
              <a:rPr baseline="30000" lang="en"/>
              <a:t>2</a:t>
            </a:r>
            <a:r>
              <a:rPr lang="en"/>
              <a:t> + 2</a:t>
            </a:r>
            <a:r>
              <a:rPr i="1" lang="en">
                <a:latin typeface="Times New Roman"/>
                <a:ea typeface="Times New Roman"/>
                <a:cs typeface="Times New Roman"/>
                <a:sym typeface="Times New Roman"/>
              </a:rPr>
              <a:t>p</a:t>
            </a:r>
            <a:r>
              <a:rPr lang="en"/>
              <a:t> – 8) </a:t>
            </a:r>
            <a:r>
              <a:rPr lang="en" sz="2200"/>
              <a:t>÷</a:t>
            </a:r>
            <a:r>
              <a:rPr lang="en"/>
              <a:t> (</a:t>
            </a:r>
            <a:r>
              <a:rPr i="1" lang="en">
                <a:latin typeface="Times New Roman"/>
                <a:ea typeface="Times New Roman"/>
                <a:cs typeface="Times New Roman"/>
                <a:sym typeface="Times New Roman"/>
              </a:rPr>
              <a:t>p</a:t>
            </a:r>
            <a:r>
              <a:rPr baseline="30000" lang="en"/>
              <a:t>2</a:t>
            </a:r>
            <a:r>
              <a:rPr lang="en"/>
              <a:t> – 7</a:t>
            </a:r>
            <a:r>
              <a:rPr i="1" lang="en">
                <a:latin typeface="Times New Roman"/>
                <a:ea typeface="Times New Roman"/>
                <a:cs typeface="Times New Roman"/>
                <a:sym typeface="Times New Roman"/>
              </a:rPr>
              <a:t>p</a:t>
            </a:r>
            <a:r>
              <a:rPr lang="en"/>
              <a:t> + 10)</a:t>
            </a:r>
            <a:endParaRPr/>
          </a:p>
          <a:p>
            <a:pPr indent="-381000" lvl="0" marL="457200" rtl="0" algn="l">
              <a:spcBef>
                <a:spcPts val="1500"/>
              </a:spcBef>
              <a:spcAft>
                <a:spcPts val="0"/>
              </a:spcAft>
              <a:buSzPts val="2400"/>
              <a:buAutoNum type="arabicPeriod" startAt="2"/>
            </a:pPr>
            <a:r>
              <a:rPr lang="en"/>
              <a:t>(5</a:t>
            </a:r>
            <a:r>
              <a:rPr i="1" lang="en">
                <a:latin typeface="Times New Roman"/>
                <a:ea typeface="Times New Roman"/>
                <a:cs typeface="Times New Roman"/>
                <a:sym typeface="Times New Roman"/>
              </a:rPr>
              <a:t>x</a:t>
            </a:r>
            <a:r>
              <a:rPr lang="en"/>
              <a:t> + 5) </a:t>
            </a:r>
            <a:r>
              <a:rPr lang="en" sz="2200"/>
              <a:t>÷</a:t>
            </a:r>
            <a:r>
              <a:rPr lang="en"/>
              <a:t> (</a:t>
            </a:r>
            <a:r>
              <a:rPr i="1" lang="en">
                <a:latin typeface="Times New Roman"/>
                <a:ea typeface="Times New Roman"/>
                <a:cs typeface="Times New Roman"/>
                <a:sym typeface="Times New Roman"/>
              </a:rPr>
              <a:t>x</a:t>
            </a:r>
            <a:r>
              <a:rPr lang="en"/>
              <a:t> + 5)</a:t>
            </a:r>
            <a:endParaRPr/>
          </a:p>
          <a:p>
            <a:pPr indent="-381000" lvl="0" marL="457200" rtl="0" algn="l">
              <a:spcBef>
                <a:spcPts val="1500"/>
              </a:spcBef>
              <a:spcAft>
                <a:spcPts val="0"/>
              </a:spcAft>
              <a:buSzPts val="2400"/>
              <a:buAutoNum type="arabicPeriod" startAt="2"/>
            </a:pPr>
            <a:r>
              <a:rPr lang="en"/>
              <a:t>(</a:t>
            </a:r>
            <a:r>
              <a:rPr i="1" lang="en">
                <a:latin typeface="Times New Roman"/>
                <a:ea typeface="Times New Roman"/>
                <a:cs typeface="Times New Roman"/>
                <a:sym typeface="Times New Roman"/>
              </a:rPr>
              <a:t>x</a:t>
            </a:r>
            <a:r>
              <a:rPr baseline="30000" lang="en"/>
              <a:t>4</a:t>
            </a:r>
            <a:r>
              <a:rPr lang="en"/>
              <a:t> – 11</a:t>
            </a:r>
            <a:r>
              <a:rPr i="1" lang="en">
                <a:latin typeface="Times New Roman"/>
                <a:ea typeface="Times New Roman"/>
                <a:cs typeface="Times New Roman"/>
                <a:sym typeface="Times New Roman"/>
              </a:rPr>
              <a:t>x</a:t>
            </a:r>
            <a:r>
              <a:rPr baseline="30000" lang="en"/>
              <a:t>2</a:t>
            </a:r>
            <a:r>
              <a:rPr lang="en"/>
              <a:t> – 7</a:t>
            </a:r>
            <a:r>
              <a:rPr i="1" lang="en">
                <a:latin typeface="Times New Roman"/>
                <a:ea typeface="Times New Roman"/>
                <a:cs typeface="Times New Roman"/>
                <a:sym typeface="Times New Roman"/>
              </a:rPr>
              <a:t>x</a:t>
            </a:r>
            <a:r>
              <a:rPr lang="en"/>
              <a:t> – 6) </a:t>
            </a:r>
            <a:r>
              <a:rPr lang="en" sz="2200"/>
              <a:t>÷</a:t>
            </a:r>
            <a:r>
              <a:rPr lang="en"/>
              <a:t> (</a:t>
            </a:r>
            <a:r>
              <a:rPr i="1" lang="en">
                <a:latin typeface="Times New Roman"/>
                <a:ea typeface="Times New Roman"/>
                <a:cs typeface="Times New Roman"/>
                <a:sym typeface="Times New Roman"/>
              </a:rPr>
              <a:t>x</a:t>
            </a:r>
            <a:r>
              <a:rPr lang="en"/>
              <a:t> + 3)			    </a:t>
            </a:r>
            <a:r>
              <a:rPr i="1" lang="en" sz="1500">
                <a:solidFill>
                  <a:srgbClr val="0B5B51"/>
                </a:solidFill>
              </a:rPr>
              <a:t>HINT: Placeholders may be needed.</a:t>
            </a:r>
            <a:endParaRPr i="1" sz="1500">
              <a:solidFill>
                <a:srgbClr val="0B5B51"/>
              </a:solidFill>
            </a:endParaRPr>
          </a:p>
          <a:p>
            <a:pPr indent="-381000" lvl="0" marL="457200" rtl="0" algn="l">
              <a:spcBef>
                <a:spcPts val="1500"/>
              </a:spcBef>
              <a:spcAft>
                <a:spcPts val="0"/>
              </a:spcAft>
              <a:buSzPts val="2400"/>
              <a:buAutoNum type="arabicPeriod" startAt="2"/>
            </a:pPr>
            <a:r>
              <a:rPr lang="en"/>
              <a:t>(125</a:t>
            </a:r>
            <a:r>
              <a:rPr i="1" lang="en">
                <a:latin typeface="Times New Roman"/>
                <a:ea typeface="Times New Roman"/>
                <a:cs typeface="Times New Roman"/>
                <a:sym typeface="Times New Roman"/>
              </a:rPr>
              <a:t>x</a:t>
            </a:r>
            <a:r>
              <a:rPr baseline="30000" lang="en"/>
              <a:t>3</a:t>
            </a:r>
            <a:r>
              <a:rPr lang="en"/>
              <a:t> – 8) </a:t>
            </a:r>
            <a:r>
              <a:rPr lang="en" sz="2200"/>
              <a:t>÷</a:t>
            </a:r>
            <a:r>
              <a:rPr lang="en"/>
              <a:t> (5</a:t>
            </a:r>
            <a:r>
              <a:rPr i="1" lang="en">
                <a:latin typeface="Times New Roman"/>
                <a:ea typeface="Times New Roman"/>
                <a:cs typeface="Times New Roman"/>
                <a:sym typeface="Times New Roman"/>
              </a:rPr>
              <a:t>x</a:t>
            </a:r>
            <a:r>
              <a:rPr lang="en"/>
              <a:t> – 2)					    </a:t>
            </a:r>
            <a:r>
              <a:rPr i="1" lang="en" sz="1500">
                <a:solidFill>
                  <a:srgbClr val="0B5B51"/>
                </a:solidFill>
              </a:rPr>
              <a:t>HINT: Placeholders may be needed.</a:t>
            </a:r>
            <a:endParaRPr/>
          </a:p>
        </p:txBody>
      </p:sp>
      <p:cxnSp>
        <p:nvCxnSpPr>
          <p:cNvPr descr="Arrow pointing from hint statement to the problem it applies to. In this case, it is indicating which problem would benefit from the use of placeholders. " id="192" name="Google Shape;192;p25" title="Arrow indicator image"/>
          <p:cNvCxnSpPr/>
          <p:nvPr/>
        </p:nvCxnSpPr>
        <p:spPr>
          <a:xfrm flipH="1">
            <a:off x="3732600" y="3696125"/>
            <a:ext cx="1832700" cy="2700"/>
          </a:xfrm>
          <a:prstGeom prst="straightConnector1">
            <a:avLst/>
          </a:prstGeom>
          <a:noFill/>
          <a:ln cap="flat" cmpd="sng" w="38100">
            <a:solidFill>
              <a:srgbClr val="005047"/>
            </a:solidFill>
            <a:prstDash val="solid"/>
            <a:round/>
            <a:headEnd len="med" w="med" type="none"/>
            <a:tailEnd len="med" w="med" type="triangle"/>
          </a:ln>
        </p:spPr>
      </p:cxnSp>
      <p:cxnSp>
        <p:nvCxnSpPr>
          <p:cNvPr descr="Arrow pointing from hint statement to the problem it applies to. In this case, it is indicating which problem would benefit from the use of placeholders. " id="193" name="Google Shape;193;p25" title="Arrow indicator image"/>
          <p:cNvCxnSpPr/>
          <p:nvPr/>
        </p:nvCxnSpPr>
        <p:spPr>
          <a:xfrm rot="10800000">
            <a:off x="4567188" y="3043875"/>
            <a:ext cx="1026000" cy="600"/>
          </a:xfrm>
          <a:prstGeom prst="straightConnector1">
            <a:avLst/>
          </a:prstGeom>
          <a:noFill/>
          <a:ln cap="flat" cmpd="sng" w="38100">
            <a:solidFill>
              <a:srgbClr val="005047"/>
            </a:solidFill>
            <a:prstDash val="solid"/>
            <a:round/>
            <a:headEnd len="med" w="med" type="none"/>
            <a:tailEnd len="med" w="med" type="triangle"/>
          </a:ln>
        </p:spPr>
      </p:cxnSp>
      <p:sp>
        <p:nvSpPr>
          <p:cNvPr descr="Icon links to another slide containing a challenge activity that increases the depth and/or complexity of this activity" id="194" name="Google Shape;194;p25" title="Are you ready for more? icon">
            <a:hlinkClick action="ppaction://hlinksldjump" r:id="rId4"/>
          </p:cNvPr>
          <p:cNvSpPr/>
          <p:nvPr/>
        </p:nvSpPr>
        <p:spPr>
          <a:xfrm rot="-384657">
            <a:off x="6045968" y="4114501"/>
            <a:ext cx="1689968" cy="1072898"/>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95" name="Google Shape;195;p25"/>
          <p:cNvSpPr txBox="1"/>
          <p:nvPr>
            <p:ph idx="12" type="sldNum"/>
          </p:nvPr>
        </p:nvSpPr>
        <p:spPr>
          <a:xfrm>
            <a:off x="8283608" y="4715885"/>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6" name="Google Shape;196;p25"/>
          <p:cNvSpPr txBox="1"/>
          <p:nvPr>
            <p:ph idx="2" type="sldNum"/>
          </p:nvPr>
        </p:nvSpPr>
        <p:spPr>
          <a:xfrm>
            <a:off x="311700" y="471589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6.3.2 Dividing Polynomials Using Long Division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0" name="Shape 200"/>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01" name="Google Shape;201;p26"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02" name="Google Shape;202;p26"/>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03" name="Google Shape;203;p26"/>
          <p:cNvSpPr txBox="1"/>
          <p:nvPr>
            <p:ph idx="1" type="body"/>
          </p:nvPr>
        </p:nvSpPr>
        <p:spPr>
          <a:xfrm>
            <a:off x="311700" y="960125"/>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Find the quotient using long division:</a:t>
            </a:r>
            <a:endParaRPr sz="2400"/>
          </a:p>
          <a:p>
            <a:pPr indent="0" lvl="0" marL="0" rtl="0" algn="ctr">
              <a:spcBef>
                <a:spcPts val="4000"/>
              </a:spcBef>
              <a:spcAft>
                <a:spcPts val="1200"/>
              </a:spcAft>
              <a:buNone/>
            </a:pPr>
            <a:r>
              <a:rPr lang="en" sz="2400"/>
              <a:t>125</a:t>
            </a:r>
            <a:r>
              <a:rPr i="1" lang="en" sz="2400">
                <a:latin typeface="Times New Roman"/>
                <a:ea typeface="Times New Roman"/>
                <a:cs typeface="Times New Roman"/>
                <a:sym typeface="Times New Roman"/>
              </a:rPr>
              <a:t>y</a:t>
            </a:r>
            <a:r>
              <a:rPr baseline="30000" lang="en" sz="2400"/>
              <a:t>5</a:t>
            </a:r>
            <a:r>
              <a:rPr lang="en" sz="2400"/>
              <a:t> – 80</a:t>
            </a:r>
            <a:r>
              <a:rPr i="1" lang="en" sz="2400">
                <a:latin typeface="Times New Roman"/>
                <a:ea typeface="Times New Roman"/>
                <a:cs typeface="Times New Roman"/>
                <a:sym typeface="Times New Roman"/>
              </a:rPr>
              <a:t>y</a:t>
            </a:r>
            <a:r>
              <a:rPr baseline="30000" lang="en" sz="2400"/>
              <a:t>4</a:t>
            </a:r>
            <a:r>
              <a:rPr lang="en" sz="2400"/>
              <a:t> – 31</a:t>
            </a:r>
            <a:r>
              <a:rPr i="1" lang="en" sz="2400">
                <a:latin typeface="Times New Roman"/>
                <a:ea typeface="Times New Roman"/>
                <a:cs typeface="Times New Roman"/>
                <a:sym typeface="Times New Roman"/>
              </a:rPr>
              <a:t>y</a:t>
            </a:r>
            <a:r>
              <a:rPr baseline="30000" lang="en" sz="2400"/>
              <a:t>3</a:t>
            </a:r>
            <a:r>
              <a:rPr lang="en" sz="2400"/>
              <a:t> + 37</a:t>
            </a:r>
            <a:r>
              <a:rPr i="1" lang="en" sz="2400">
                <a:latin typeface="Times New Roman"/>
                <a:ea typeface="Times New Roman"/>
                <a:cs typeface="Times New Roman"/>
                <a:sym typeface="Times New Roman"/>
              </a:rPr>
              <a:t>y</a:t>
            </a:r>
            <a:r>
              <a:rPr baseline="30000" lang="en" sz="2400"/>
              <a:t>2</a:t>
            </a:r>
            <a:r>
              <a:rPr lang="en" sz="2400"/>
              <a:t> + 10</a:t>
            </a:r>
            <a:r>
              <a:rPr i="1" lang="en" sz="2400">
                <a:latin typeface="Times New Roman"/>
                <a:ea typeface="Times New Roman"/>
                <a:cs typeface="Times New Roman"/>
                <a:sym typeface="Times New Roman"/>
              </a:rPr>
              <a:t>y</a:t>
            </a:r>
            <a:r>
              <a:rPr lang="en" sz="2400"/>
              <a:t> – 24) ÷ (5</a:t>
            </a:r>
            <a:r>
              <a:rPr i="1" lang="en" sz="2400">
                <a:latin typeface="Times New Roman"/>
                <a:ea typeface="Times New Roman"/>
                <a:cs typeface="Times New Roman"/>
                <a:sym typeface="Times New Roman"/>
              </a:rPr>
              <a:t>y</a:t>
            </a:r>
            <a:r>
              <a:rPr lang="en" sz="2400"/>
              <a:t> – 4)</a:t>
            </a:r>
            <a:endParaRPr sz="2400"/>
          </a:p>
        </p:txBody>
      </p:sp>
      <p:sp>
        <p:nvSpPr>
          <p:cNvPr id="204" name="Google Shape;204;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5" name="Google Shape;205;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6.3.2 Dividing Polynomials Using Long Division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9" name="Shape 209"/>
        <p:cNvGrpSpPr/>
        <p:nvPr/>
      </p:nvGrpSpPr>
      <p:grpSpPr>
        <a:xfrm>
          <a:off x="0" y="0"/>
          <a:ext cx="0" cy="0"/>
          <a:chOff x="0" y="0"/>
          <a:chExt cx="0" cy="0"/>
        </a:xfrm>
      </p:grpSpPr>
      <p:sp>
        <p:nvSpPr>
          <p:cNvPr descr="Icon indicating the slide contains a check for understanding question for students " id="210" name="Google Shape;210;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11" name="Google Shape;211;p27"/>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424242"/>
                </a:solidFill>
              </a:rPr>
              <a:t>Find the quotient (3</a:t>
            </a:r>
            <a:r>
              <a:rPr i="1" lang="en">
                <a:solidFill>
                  <a:srgbClr val="424242"/>
                </a:solidFill>
                <a:latin typeface="Times New Roman"/>
                <a:ea typeface="Times New Roman"/>
                <a:cs typeface="Times New Roman"/>
                <a:sym typeface="Times New Roman"/>
              </a:rPr>
              <a:t>x</a:t>
            </a:r>
            <a:r>
              <a:rPr baseline="30000" lang="en">
                <a:solidFill>
                  <a:srgbClr val="424242"/>
                </a:solidFill>
              </a:rPr>
              <a:t>3</a:t>
            </a:r>
            <a:r>
              <a:rPr lang="en">
                <a:solidFill>
                  <a:srgbClr val="424242"/>
                </a:solidFill>
              </a:rPr>
              <a:t> – 19</a:t>
            </a:r>
            <a:r>
              <a:rPr i="1" lang="en">
                <a:solidFill>
                  <a:srgbClr val="424242"/>
                </a:solidFill>
                <a:latin typeface="Times New Roman"/>
                <a:ea typeface="Times New Roman"/>
                <a:cs typeface="Times New Roman"/>
                <a:sym typeface="Times New Roman"/>
              </a:rPr>
              <a:t>x</a:t>
            </a:r>
            <a:r>
              <a:rPr baseline="30000" lang="en">
                <a:solidFill>
                  <a:srgbClr val="424242"/>
                </a:solidFill>
              </a:rPr>
              <a:t>2</a:t>
            </a:r>
            <a:r>
              <a:rPr lang="en">
                <a:solidFill>
                  <a:srgbClr val="424242"/>
                </a:solidFill>
              </a:rPr>
              <a:t> – 9</a:t>
            </a:r>
            <a:r>
              <a:rPr i="1" lang="en">
                <a:solidFill>
                  <a:srgbClr val="424242"/>
                </a:solidFill>
                <a:latin typeface="Times New Roman"/>
                <a:ea typeface="Times New Roman"/>
                <a:cs typeface="Times New Roman"/>
                <a:sym typeface="Times New Roman"/>
              </a:rPr>
              <a:t>x</a:t>
            </a:r>
            <a:r>
              <a:rPr lang="en">
                <a:solidFill>
                  <a:srgbClr val="424242"/>
                </a:solidFill>
              </a:rPr>
              <a:t> – 35) </a:t>
            </a:r>
            <a:r>
              <a:rPr lang="en"/>
              <a:t>÷</a:t>
            </a:r>
            <a:r>
              <a:rPr lang="en">
                <a:solidFill>
                  <a:srgbClr val="424242"/>
                </a:solidFill>
              </a:rPr>
              <a:t> (</a:t>
            </a:r>
            <a:r>
              <a:rPr i="1" lang="en">
                <a:solidFill>
                  <a:srgbClr val="424242"/>
                </a:solidFill>
                <a:latin typeface="Times New Roman"/>
                <a:ea typeface="Times New Roman"/>
                <a:cs typeface="Times New Roman"/>
                <a:sym typeface="Times New Roman"/>
              </a:rPr>
              <a:t>x</a:t>
            </a:r>
            <a:r>
              <a:rPr lang="en">
                <a:solidFill>
                  <a:srgbClr val="424242"/>
                </a:solidFill>
              </a:rPr>
              <a:t> – 7).</a:t>
            </a:r>
            <a:endParaRPr>
              <a:solidFill>
                <a:srgbClr val="424242"/>
              </a:solidFill>
            </a:endParaRPr>
          </a:p>
          <a:p>
            <a:pPr indent="-381000" lvl="0" marL="914400" rtl="0" algn="l">
              <a:lnSpc>
                <a:spcPct val="100000"/>
              </a:lnSpc>
              <a:spcBef>
                <a:spcPts val="1200"/>
              </a:spcBef>
              <a:spcAft>
                <a:spcPts val="0"/>
              </a:spcAft>
              <a:buClr>
                <a:srgbClr val="424242"/>
              </a:buClr>
              <a:buSzPts val="2400"/>
              <a:buFont typeface="Calibri"/>
              <a:buAutoNum type="alphaLcPeriod"/>
            </a:pPr>
            <a:r>
              <a:rPr lang="en">
                <a:solidFill>
                  <a:srgbClr val="424242"/>
                </a:solidFill>
              </a:rPr>
              <a:t>3</a:t>
            </a:r>
            <a:r>
              <a:rPr i="1" lang="en">
                <a:solidFill>
                  <a:srgbClr val="424242"/>
                </a:solidFill>
                <a:latin typeface="Times New Roman"/>
                <a:ea typeface="Times New Roman"/>
                <a:cs typeface="Times New Roman"/>
                <a:sym typeface="Times New Roman"/>
              </a:rPr>
              <a:t>x</a:t>
            </a:r>
            <a:r>
              <a:rPr baseline="30000" lang="en">
                <a:solidFill>
                  <a:srgbClr val="424242"/>
                </a:solidFill>
              </a:rPr>
              <a:t>2</a:t>
            </a:r>
            <a:r>
              <a:rPr lang="en">
                <a:solidFill>
                  <a:srgbClr val="424242"/>
                </a:solidFill>
              </a:rPr>
              <a:t> + 40</a:t>
            </a:r>
            <a:r>
              <a:rPr i="1" lang="en">
                <a:solidFill>
                  <a:srgbClr val="424242"/>
                </a:solidFill>
                <a:latin typeface="Times New Roman"/>
                <a:ea typeface="Times New Roman"/>
                <a:cs typeface="Times New Roman"/>
                <a:sym typeface="Times New Roman"/>
              </a:rPr>
              <a:t>x</a:t>
            </a:r>
            <a:r>
              <a:rPr lang="en">
                <a:solidFill>
                  <a:srgbClr val="424242"/>
                </a:solidFill>
              </a:rPr>
              <a:t> + 5</a:t>
            </a:r>
            <a:endParaRPr>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3</a:t>
            </a:r>
            <a:r>
              <a:rPr i="1" lang="en">
                <a:solidFill>
                  <a:srgbClr val="424242"/>
                </a:solidFill>
                <a:latin typeface="Times New Roman"/>
                <a:ea typeface="Times New Roman"/>
                <a:cs typeface="Times New Roman"/>
                <a:sym typeface="Times New Roman"/>
              </a:rPr>
              <a:t>x</a:t>
            </a:r>
            <a:r>
              <a:rPr baseline="30000" lang="en">
                <a:solidFill>
                  <a:srgbClr val="424242"/>
                </a:solidFill>
              </a:rPr>
              <a:t>2</a:t>
            </a:r>
            <a:r>
              <a:rPr lang="en">
                <a:solidFill>
                  <a:srgbClr val="424242"/>
                </a:solidFill>
              </a:rPr>
              <a:t> + 2</a:t>
            </a:r>
            <a:r>
              <a:rPr i="1" lang="en">
                <a:solidFill>
                  <a:srgbClr val="424242"/>
                </a:solidFill>
                <a:latin typeface="Times New Roman"/>
                <a:ea typeface="Times New Roman"/>
                <a:cs typeface="Times New Roman"/>
                <a:sym typeface="Times New Roman"/>
              </a:rPr>
              <a:t>x</a:t>
            </a:r>
            <a:r>
              <a:rPr lang="en">
                <a:solidFill>
                  <a:srgbClr val="424242"/>
                </a:solidFill>
              </a:rPr>
              <a:t> + 5</a:t>
            </a:r>
            <a:endParaRPr>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3</a:t>
            </a:r>
            <a:r>
              <a:rPr i="1" lang="en">
                <a:solidFill>
                  <a:srgbClr val="424242"/>
                </a:solidFill>
                <a:latin typeface="Times New Roman"/>
                <a:ea typeface="Times New Roman"/>
                <a:cs typeface="Times New Roman"/>
                <a:sym typeface="Times New Roman"/>
              </a:rPr>
              <a:t>x</a:t>
            </a:r>
            <a:r>
              <a:rPr baseline="30000" lang="en">
                <a:solidFill>
                  <a:srgbClr val="424242"/>
                </a:solidFill>
              </a:rPr>
              <a:t>2</a:t>
            </a:r>
            <a:r>
              <a:rPr lang="en">
                <a:solidFill>
                  <a:srgbClr val="424242"/>
                </a:solidFill>
              </a:rPr>
              <a:t> + 2</a:t>
            </a:r>
            <a:r>
              <a:rPr i="1" lang="en">
                <a:solidFill>
                  <a:srgbClr val="424242"/>
                </a:solidFill>
                <a:latin typeface="Times New Roman"/>
                <a:ea typeface="Times New Roman"/>
                <a:cs typeface="Times New Roman"/>
                <a:sym typeface="Times New Roman"/>
              </a:rPr>
              <a:t>x</a:t>
            </a:r>
            <a:r>
              <a:rPr lang="en">
                <a:solidFill>
                  <a:srgbClr val="424242"/>
                </a:solidFill>
              </a:rPr>
              <a:t> – 23</a:t>
            </a:r>
            <a:endParaRPr>
              <a:solidFill>
                <a:srgbClr val="424242"/>
              </a:solidFill>
            </a:endParaRPr>
          </a:p>
          <a:p>
            <a:pPr indent="-381000" lvl="0" marL="914400" rtl="0" algn="l">
              <a:lnSpc>
                <a:spcPct val="100000"/>
              </a:lnSpc>
              <a:spcBef>
                <a:spcPts val="1000"/>
              </a:spcBef>
              <a:spcAft>
                <a:spcPts val="1000"/>
              </a:spcAft>
              <a:buClr>
                <a:srgbClr val="424242"/>
              </a:buClr>
              <a:buSzPts val="2400"/>
              <a:buFont typeface="Calibri"/>
              <a:buAutoNum type="alphaLcPeriod"/>
            </a:pPr>
            <a:r>
              <a:rPr i="1" lang="en">
                <a:solidFill>
                  <a:srgbClr val="424242"/>
                </a:solidFill>
                <a:latin typeface="Times New Roman"/>
                <a:ea typeface="Times New Roman"/>
                <a:cs typeface="Times New Roman"/>
                <a:sym typeface="Times New Roman"/>
              </a:rPr>
              <a:t>x</a:t>
            </a:r>
            <a:r>
              <a:rPr baseline="30000" lang="en">
                <a:solidFill>
                  <a:srgbClr val="424242"/>
                </a:solidFill>
              </a:rPr>
              <a:t>2</a:t>
            </a:r>
            <a:r>
              <a:rPr lang="en">
                <a:solidFill>
                  <a:srgbClr val="424242"/>
                </a:solidFill>
              </a:rPr>
              <a:t> + 2</a:t>
            </a:r>
            <a:r>
              <a:rPr i="1" lang="en">
                <a:solidFill>
                  <a:srgbClr val="424242"/>
                </a:solidFill>
                <a:latin typeface="Times New Roman"/>
                <a:ea typeface="Times New Roman"/>
                <a:cs typeface="Times New Roman"/>
                <a:sym typeface="Times New Roman"/>
              </a:rPr>
              <a:t>x</a:t>
            </a:r>
            <a:r>
              <a:rPr lang="en">
                <a:solidFill>
                  <a:srgbClr val="424242"/>
                </a:solidFill>
              </a:rPr>
              <a:t> + 5</a:t>
            </a:r>
            <a:endParaRPr>
              <a:solidFill>
                <a:srgbClr val="424242"/>
              </a:solidFill>
            </a:endParaRPr>
          </a:p>
        </p:txBody>
      </p:sp>
      <p:sp>
        <p:nvSpPr>
          <p:cNvPr id="212" name="Google Shape;212;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3" name="Google Shape;213;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6.3.2 Dividing Polynomials Using Long Division</a:t>
            </a:r>
            <a:endParaRPr/>
          </a:p>
        </p:txBody>
      </p:sp>
      <p:sp>
        <p:nvSpPr>
          <p:cNvPr descr="An arrow icon reads &quot;Let's review!&quot; and links to a slide that reviews the content that was assessed in the self check question. " id="214" name="Google Shape;214;p27" title="Review icon">
            <a:hlinkClick action="ppaction://hlinkshowjump?jump=nextslide"/>
          </p:cNvPr>
          <p:cNvSpPr/>
          <p:nvPr/>
        </p:nvSpPr>
        <p:spPr>
          <a:xfrm>
            <a:off x="6691800" y="453485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8" name="Shape 218"/>
        <p:cNvGrpSpPr/>
        <p:nvPr/>
      </p:nvGrpSpPr>
      <p:grpSpPr>
        <a:xfrm>
          <a:off x="0" y="0"/>
          <a:ext cx="0" cy="0"/>
          <a:chOff x="0" y="0"/>
          <a:chExt cx="0" cy="0"/>
        </a:xfrm>
      </p:grpSpPr>
      <p:pic>
        <p:nvPicPr>
          <p:cNvPr descr="Icon indicating the slide contains a additional resources for students who struggled with the check for understanding (self check) question" id="219" name="Google Shape;219;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20" name="Google Shape;220;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21" name="Google Shape;221;p28"/>
          <p:cNvSpPr txBox="1"/>
          <p:nvPr>
            <p:ph idx="1" type="body"/>
          </p:nvPr>
        </p:nvSpPr>
        <p:spPr>
          <a:xfrm>
            <a:off x="311700" y="959075"/>
            <a:ext cx="49332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Find the quotient: (</a:t>
            </a:r>
            <a:r>
              <a:rPr i="1" lang="en">
                <a:solidFill>
                  <a:srgbClr val="424242"/>
                </a:solidFill>
                <a:latin typeface="Times New Roman"/>
                <a:ea typeface="Times New Roman"/>
                <a:cs typeface="Times New Roman"/>
                <a:sym typeface="Times New Roman"/>
              </a:rPr>
              <a:t>x</a:t>
            </a:r>
            <a:r>
              <a:rPr baseline="30000" lang="en" sz="1800"/>
              <a:t>2</a:t>
            </a:r>
            <a:r>
              <a:rPr lang="en" sz="1800"/>
              <a:t> + 9</a:t>
            </a:r>
            <a:r>
              <a:rPr i="1" lang="en">
                <a:solidFill>
                  <a:srgbClr val="424242"/>
                </a:solidFill>
                <a:latin typeface="Times New Roman"/>
                <a:ea typeface="Times New Roman"/>
                <a:cs typeface="Times New Roman"/>
                <a:sym typeface="Times New Roman"/>
              </a:rPr>
              <a:t>x</a:t>
            </a:r>
            <a:r>
              <a:rPr lang="en" sz="1800"/>
              <a:t> + 20) </a:t>
            </a:r>
            <a:r>
              <a:rPr lang="en"/>
              <a:t>÷</a:t>
            </a:r>
            <a:r>
              <a:rPr lang="en" sz="1800"/>
              <a:t> (</a:t>
            </a:r>
            <a:r>
              <a:rPr i="1" lang="en">
                <a:solidFill>
                  <a:srgbClr val="424242"/>
                </a:solidFill>
                <a:latin typeface="Times New Roman"/>
                <a:ea typeface="Times New Roman"/>
                <a:cs typeface="Times New Roman"/>
                <a:sym typeface="Times New Roman"/>
              </a:rPr>
              <a:t>x</a:t>
            </a:r>
            <a:r>
              <a:rPr lang="en" sz="1800"/>
              <a:t> + 5).</a:t>
            </a:r>
            <a:endParaRPr sz="1800"/>
          </a:p>
          <a:p>
            <a:pPr indent="0" lvl="0" marL="0" rtl="0" algn="l">
              <a:lnSpc>
                <a:spcPct val="100000"/>
              </a:lnSpc>
              <a:spcBef>
                <a:spcPts val="1200"/>
              </a:spcBef>
              <a:spcAft>
                <a:spcPts val="0"/>
              </a:spcAft>
              <a:buNone/>
            </a:pPr>
            <a:r>
              <a:rPr b="1" lang="en" sz="1700"/>
              <a:t>Step 1 -</a:t>
            </a:r>
            <a:r>
              <a:rPr lang="en" sz="1700"/>
              <a:t> Determine how many times “</a:t>
            </a:r>
            <a:r>
              <a:rPr i="1" lang="en" sz="2300">
                <a:solidFill>
                  <a:srgbClr val="424242"/>
                </a:solidFill>
                <a:latin typeface="Times New Roman"/>
                <a:ea typeface="Times New Roman"/>
                <a:cs typeface="Times New Roman"/>
                <a:sym typeface="Times New Roman"/>
              </a:rPr>
              <a:t>x</a:t>
            </a:r>
            <a:r>
              <a:rPr lang="en" sz="1700"/>
              <a:t>” - from the divisor - can divide into “</a:t>
            </a:r>
            <a:r>
              <a:rPr i="1" lang="en" sz="2300">
                <a:solidFill>
                  <a:srgbClr val="424242"/>
                </a:solidFill>
                <a:latin typeface="Times New Roman"/>
                <a:ea typeface="Times New Roman"/>
                <a:cs typeface="Times New Roman"/>
                <a:sym typeface="Times New Roman"/>
              </a:rPr>
              <a:t>x</a:t>
            </a:r>
            <a:r>
              <a:rPr baseline="30000" lang="en" sz="1700"/>
              <a:t>2</a:t>
            </a:r>
            <a:r>
              <a:rPr lang="en" sz="1700"/>
              <a:t>” - from the dividend. Multiply by that value, then subtract it from the dividend. </a:t>
            </a:r>
            <a:endParaRPr sz="1700"/>
          </a:p>
          <a:p>
            <a:pPr indent="0" lvl="0" marL="0" rtl="0" algn="l">
              <a:lnSpc>
                <a:spcPct val="100000"/>
              </a:lnSpc>
              <a:spcBef>
                <a:spcPts val="1000"/>
              </a:spcBef>
              <a:spcAft>
                <a:spcPts val="0"/>
              </a:spcAft>
              <a:buNone/>
            </a:pPr>
            <a:r>
              <a:rPr b="1" lang="en" sz="1700"/>
              <a:t>Step 2 -</a:t>
            </a:r>
            <a:r>
              <a:rPr lang="en" sz="1700"/>
              <a:t> Bring down the next term. Now. determine how many times the divisor (“</a:t>
            </a:r>
            <a:r>
              <a:rPr i="1" lang="en" sz="2300">
                <a:solidFill>
                  <a:srgbClr val="424242"/>
                </a:solidFill>
                <a:latin typeface="Times New Roman"/>
                <a:ea typeface="Times New Roman"/>
                <a:cs typeface="Times New Roman"/>
                <a:sym typeface="Times New Roman"/>
              </a:rPr>
              <a:t>x</a:t>
            </a:r>
            <a:r>
              <a:rPr lang="en" sz="1700"/>
              <a:t>”) can divide into this new dividend (“4</a:t>
            </a:r>
            <a:r>
              <a:rPr i="1" lang="en" sz="2300">
                <a:solidFill>
                  <a:srgbClr val="424242"/>
                </a:solidFill>
                <a:latin typeface="Times New Roman"/>
                <a:ea typeface="Times New Roman"/>
                <a:cs typeface="Times New Roman"/>
                <a:sym typeface="Times New Roman"/>
              </a:rPr>
              <a:t>x</a:t>
            </a:r>
            <a:r>
              <a:rPr lang="en" sz="1700"/>
              <a:t>”). Multiply by the value, then subtract.   </a:t>
            </a:r>
            <a:endParaRPr sz="1700"/>
          </a:p>
          <a:p>
            <a:pPr indent="0" lvl="0" marL="0" rtl="0" algn="l">
              <a:lnSpc>
                <a:spcPct val="100000"/>
              </a:lnSpc>
              <a:spcBef>
                <a:spcPts val="1000"/>
              </a:spcBef>
              <a:spcAft>
                <a:spcPts val="0"/>
              </a:spcAft>
              <a:buNone/>
            </a:pPr>
            <a:r>
              <a:rPr i="1" lang="en" sz="1700"/>
              <a:t>If needed, repeat the process.</a:t>
            </a:r>
            <a:endParaRPr i="1" sz="1700"/>
          </a:p>
        </p:txBody>
      </p:sp>
      <p:sp>
        <p:nvSpPr>
          <p:cNvPr id="222" name="Google Shape;222;p28"/>
          <p:cNvSpPr txBox="1"/>
          <p:nvPr>
            <p:ph idx="12" type="sldNum"/>
          </p:nvPr>
        </p:nvSpPr>
        <p:spPr>
          <a:xfrm>
            <a:off x="8283608" y="468500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3" name="Google Shape;223;p28"/>
          <p:cNvSpPr txBox="1"/>
          <p:nvPr>
            <p:ph idx="2" type="sldNum"/>
          </p:nvPr>
        </p:nvSpPr>
        <p:spPr>
          <a:xfrm>
            <a:off x="311700" y="468501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6.3.2 Dividing Polynomials Using Long Division - Additional Resources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2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29" name="Google Shape;229;p2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Dividing Polynomials Using Long Division</a:t>
            </a:r>
            <a:endParaRPr/>
          </a:p>
        </p:txBody>
      </p:sp>
      <p:pic>
        <p:nvPicPr>
          <p:cNvPr descr="This Algebra 1 curriculum has been developed by Rice University's OpenStax through the Rice Algebra Initiative for Success and Equity (RAISE). Learn more at https://openstax.org/k12/algebra.&#10;&#10;#Algebra #HighSchool #Polynomials #SimplifyingExpressions #WorkedExample #Annotations" id="230" name="Google Shape;230;p29" title="Dividing Polynomials Using Long Division">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31" name="Google Shape;231;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2" name="Google Shape;232;p29"/>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6.3.2 Dividing Polynomials Using Long Division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a:t>
            </a:r>
            <a:r>
              <a:rPr b="0" lang="en" sz="2400">
                <a:latin typeface="Noto Sans"/>
                <a:ea typeface="Noto Sans"/>
                <a:cs typeface="Noto Sans"/>
                <a:sym typeface="Noto Sans"/>
              </a:rPr>
              <a:t> Step: Cool Down</a:t>
            </a:r>
            <a:endParaRPr/>
          </a:p>
        </p:txBody>
      </p:sp>
      <p:pic>
        <p:nvPicPr>
          <p:cNvPr descr="Map consisting of five rectangles connected by dotted lines conveying the progression of the Lesson. Each rectangle has an icon with text. Adding to the previous two stops, the third rectangle is now highlighted in dark green with a yellow icon and text. The icon is a bar graph made of three progressively smaller rectangles with an arrow on top, following the slope. The text reads Cool Down." id="238" name="Google Shape;238;p30" title="Special 1 learning activity stop 3"/>
          <p:cNvPicPr preferRelativeResize="0"/>
          <p:nvPr/>
        </p:nvPicPr>
        <p:blipFill>
          <a:blip r:embed="rId3">
            <a:alphaModFix/>
          </a:blip>
          <a:stretch>
            <a:fillRect/>
          </a:stretch>
        </p:blipFill>
        <p:spPr>
          <a:xfrm>
            <a:off x="152400" y="1417320"/>
            <a:ext cx="8839204" cy="3159325"/>
          </a:xfrm>
          <a:prstGeom prst="rect">
            <a:avLst/>
          </a:prstGeom>
          <a:noFill/>
          <a:ln>
            <a:noFill/>
          </a:ln>
        </p:spPr>
      </p:pic>
      <p:sp>
        <p:nvSpPr>
          <p:cNvPr id="239" name="Google Shape;239;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3" name="Shape 243"/>
        <p:cNvGrpSpPr/>
        <p:nvPr/>
      </p:nvGrpSpPr>
      <p:grpSpPr>
        <a:xfrm>
          <a:off x="0" y="0"/>
          <a:ext cx="0" cy="0"/>
          <a:chOff x="0" y="0"/>
          <a:chExt cx="0" cy="0"/>
        </a:xfrm>
      </p:grpSpPr>
      <p:sp>
        <p:nvSpPr>
          <p:cNvPr id="244" name="Google Shape;244;p3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45" name="Google Shape;245;p31"/>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SzPts val="2400"/>
              <a:buAutoNum type="arabicPeriod"/>
            </a:pPr>
            <a:r>
              <a:rPr lang="en"/>
              <a:t>Divide (3</a:t>
            </a:r>
            <a:r>
              <a:rPr i="1" lang="en">
                <a:latin typeface="Times New Roman"/>
                <a:ea typeface="Times New Roman"/>
                <a:cs typeface="Times New Roman"/>
                <a:sym typeface="Times New Roman"/>
              </a:rPr>
              <a:t>x</a:t>
            </a:r>
            <a:r>
              <a:rPr baseline="30000" lang="en"/>
              <a:t>2</a:t>
            </a:r>
            <a:r>
              <a:rPr lang="en"/>
              <a:t> + 23</a:t>
            </a:r>
            <a:r>
              <a:rPr i="1" lang="en">
                <a:latin typeface="Times New Roman"/>
                <a:ea typeface="Times New Roman"/>
                <a:cs typeface="Times New Roman"/>
                <a:sym typeface="Times New Roman"/>
              </a:rPr>
              <a:t>x</a:t>
            </a:r>
            <a:r>
              <a:rPr lang="en"/>
              <a:t> + 14) ÷ (</a:t>
            </a:r>
            <a:r>
              <a:rPr i="1" lang="en">
                <a:latin typeface="Times New Roman"/>
                <a:ea typeface="Times New Roman"/>
                <a:cs typeface="Times New Roman"/>
                <a:sym typeface="Times New Roman"/>
              </a:rPr>
              <a:t>x</a:t>
            </a:r>
            <a:r>
              <a:rPr lang="en"/>
              <a:t> + 7).</a:t>
            </a:r>
            <a:endParaRPr/>
          </a:p>
          <a:p>
            <a:pPr indent="-381000" lvl="0" marL="457200" rtl="0" algn="l">
              <a:lnSpc>
                <a:spcPct val="115000"/>
              </a:lnSpc>
              <a:spcBef>
                <a:spcPts val="4000"/>
              </a:spcBef>
              <a:spcAft>
                <a:spcPts val="4000"/>
              </a:spcAft>
              <a:buSzPts val="2400"/>
              <a:buAutoNum type="arabicPeriod"/>
            </a:pPr>
            <a:r>
              <a:rPr lang="en"/>
              <a:t>Use long division to determine if (</a:t>
            </a:r>
            <a:r>
              <a:rPr i="1" lang="en">
                <a:latin typeface="Times New Roman"/>
                <a:ea typeface="Times New Roman"/>
                <a:cs typeface="Times New Roman"/>
                <a:sym typeface="Times New Roman"/>
              </a:rPr>
              <a:t>x</a:t>
            </a:r>
            <a:r>
              <a:rPr lang="en"/>
              <a:t> + 2) is a factor of </a:t>
            </a:r>
            <a:br>
              <a:rPr lang="en"/>
            </a:b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lang="en"/>
              <a:t>) = 2</a:t>
            </a:r>
            <a:r>
              <a:rPr i="1" lang="en">
                <a:latin typeface="Times New Roman"/>
                <a:ea typeface="Times New Roman"/>
                <a:cs typeface="Times New Roman"/>
                <a:sym typeface="Times New Roman"/>
              </a:rPr>
              <a:t>x</a:t>
            </a:r>
            <a:r>
              <a:rPr baseline="30000" lang="en"/>
              <a:t>2</a:t>
            </a:r>
            <a:r>
              <a:rPr lang="en"/>
              <a:t> – 3</a:t>
            </a:r>
            <a:r>
              <a:rPr i="1" lang="en">
                <a:latin typeface="Times New Roman"/>
                <a:ea typeface="Times New Roman"/>
                <a:cs typeface="Times New Roman"/>
                <a:sym typeface="Times New Roman"/>
              </a:rPr>
              <a:t>x</a:t>
            </a:r>
            <a:r>
              <a:rPr lang="en"/>
              <a:t> + 2. </a:t>
            </a:r>
            <a:endParaRPr/>
          </a:p>
        </p:txBody>
      </p:sp>
      <p:sp>
        <p:nvSpPr>
          <p:cNvPr id="246" name="Google Shape;246;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7" name="Google Shape;247;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6.3.5</a:t>
            </a:r>
            <a:r>
              <a:rPr lang="en"/>
              <a:t> Using the Factor Theorem - Revised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Stop: Practice</a:t>
            </a:r>
            <a:endParaRPr/>
          </a:p>
        </p:txBody>
      </p:sp>
      <p:pic>
        <p:nvPicPr>
          <p:cNvPr descr="Map consisting of five rectangles connected by dotted lines conveying the progression of the Lesson. Each rectangle has an icon with text. Adding to the previous three stops, the fourth rectangle is now highlighted in dark green with a yellow icon and text. The icon is a pencil tip and the text reads &quot;Practice.&quot;" id="253" name="Google Shape;253;p32" title="Special 1 learning activity stop 4"/>
          <p:cNvPicPr preferRelativeResize="0"/>
          <p:nvPr/>
        </p:nvPicPr>
        <p:blipFill>
          <a:blip r:embed="rId3">
            <a:alphaModFix/>
          </a:blip>
          <a:stretch>
            <a:fillRect/>
          </a:stretch>
        </p:blipFill>
        <p:spPr>
          <a:xfrm>
            <a:off x="152400" y="1417320"/>
            <a:ext cx="8839204" cy="3159325"/>
          </a:xfrm>
          <a:prstGeom prst="rect">
            <a:avLst/>
          </a:prstGeom>
          <a:noFill/>
          <a:ln>
            <a:noFill/>
          </a:ln>
        </p:spPr>
      </p:pic>
      <p:sp>
        <p:nvSpPr>
          <p:cNvPr id="254" name="Google Shape;254;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p33"/>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260" name="Google Shape;260;p3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261" name="Google Shape;261;p33"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262" name="Google Shape;262;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6.3</a:t>
            </a:r>
            <a:r>
              <a:rPr lang="en"/>
              <a:t>.5 Practice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a:t>
            </a:r>
            <a:r>
              <a:rPr b="0" lang="en" sz="2400">
                <a:latin typeface="Noto Sans"/>
                <a:ea typeface="Noto Sans"/>
                <a:cs typeface="Noto Sans"/>
                <a:sym typeface="Noto Sans"/>
              </a:rPr>
              <a:t>th Stop: Lesson Synthesis</a:t>
            </a:r>
            <a:endParaRPr/>
          </a:p>
        </p:txBody>
      </p:sp>
      <p:pic>
        <p:nvPicPr>
          <p:cNvPr descr="Map consisting of five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269" name="Google Shape;269;p34" title="Special 1 learning activity stop 5"/>
          <p:cNvPicPr preferRelativeResize="0"/>
          <p:nvPr/>
        </p:nvPicPr>
        <p:blipFill>
          <a:blip r:embed="rId3">
            <a:alphaModFix/>
          </a:blip>
          <a:stretch>
            <a:fillRect/>
          </a:stretch>
        </p:blipFill>
        <p:spPr>
          <a:xfrm>
            <a:off x="152400" y="1414600"/>
            <a:ext cx="8839204" cy="3159325"/>
          </a:xfrm>
          <a:prstGeom prst="rect">
            <a:avLst/>
          </a:prstGeom>
          <a:noFill/>
          <a:ln>
            <a:noFill/>
          </a:ln>
        </p:spPr>
      </p:pic>
      <p:sp>
        <p:nvSpPr>
          <p:cNvPr id="270" name="Google Shape;270;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id="275" name="Google Shape;275;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276" name="Google Shape;276;p35"/>
          <p:cNvSpPr txBox="1"/>
          <p:nvPr>
            <p:ph idx="1" type="body"/>
          </p:nvPr>
        </p:nvSpPr>
        <p:spPr>
          <a:xfrm>
            <a:off x="311700" y="797950"/>
            <a:ext cx="8520600" cy="38187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With a partner, complete the following stems:</a:t>
            </a:r>
            <a:endParaRPr/>
          </a:p>
          <a:p>
            <a:pPr indent="-381000" lvl="0" marL="457200" rtl="0" algn="l">
              <a:lnSpc>
                <a:spcPct val="100000"/>
              </a:lnSpc>
              <a:spcBef>
                <a:spcPts val="1200"/>
              </a:spcBef>
              <a:spcAft>
                <a:spcPts val="0"/>
              </a:spcAft>
              <a:buSzPts val="2400"/>
              <a:buChar char="●"/>
            </a:pPr>
            <a:r>
              <a:rPr lang="en"/>
              <a:t>Divide monomials by monomials by …</a:t>
            </a:r>
            <a:endParaRPr/>
          </a:p>
          <a:p>
            <a:pPr indent="-381000" lvl="0" marL="457200" rtl="0" algn="l">
              <a:lnSpc>
                <a:spcPct val="100000"/>
              </a:lnSpc>
              <a:spcBef>
                <a:spcPts val="0"/>
              </a:spcBef>
              <a:spcAft>
                <a:spcPts val="0"/>
              </a:spcAft>
              <a:buSzPts val="2400"/>
              <a:buChar char="●"/>
            </a:pPr>
            <a:r>
              <a:rPr lang="en"/>
              <a:t>Divide a polynomial by a monomial by …</a:t>
            </a:r>
            <a:endParaRPr/>
          </a:p>
          <a:p>
            <a:pPr indent="-381000" lvl="0" marL="457200" rtl="0" algn="l">
              <a:lnSpc>
                <a:spcPct val="100000"/>
              </a:lnSpc>
              <a:spcBef>
                <a:spcPts val="0"/>
              </a:spcBef>
              <a:spcAft>
                <a:spcPts val="0"/>
              </a:spcAft>
              <a:buSzPts val="2400"/>
              <a:buChar char="●"/>
            </a:pPr>
            <a:r>
              <a:rPr lang="en"/>
              <a:t>The solution to a division problem can always be checked by …</a:t>
            </a:r>
            <a:endParaRPr/>
          </a:p>
          <a:p>
            <a:pPr indent="-381000" lvl="0" marL="457200" rtl="0" algn="l">
              <a:lnSpc>
                <a:spcPct val="100000"/>
              </a:lnSpc>
              <a:spcBef>
                <a:spcPts val="0"/>
              </a:spcBef>
              <a:spcAft>
                <a:spcPts val="0"/>
              </a:spcAft>
              <a:buSzPts val="2400"/>
              <a:buChar char="●"/>
            </a:pPr>
            <a:r>
              <a:rPr lang="en"/>
              <a:t>To divide a polynomial by another polynomial … </a:t>
            </a:r>
            <a:endParaRPr/>
          </a:p>
          <a:p>
            <a:pPr indent="0" lvl="0" marL="0" rtl="0" algn="r">
              <a:lnSpc>
                <a:spcPct val="100000"/>
              </a:lnSpc>
              <a:spcBef>
                <a:spcPts val="3000"/>
              </a:spcBef>
              <a:spcAft>
                <a:spcPts val="0"/>
              </a:spcAft>
              <a:buNone/>
            </a:pPr>
            <a:r>
              <a:rPr i="1" lang="en"/>
              <a:t>Use your academic vocabulary to be succinct. </a:t>
            </a:r>
            <a:endParaRPr i="1"/>
          </a:p>
          <a:p>
            <a:pPr indent="0" lvl="0" marL="0" rtl="0" algn="r">
              <a:lnSpc>
                <a:spcPct val="100000"/>
              </a:lnSpc>
              <a:spcBef>
                <a:spcPts val="0"/>
              </a:spcBef>
              <a:spcAft>
                <a:spcPts val="0"/>
              </a:spcAft>
              <a:buNone/>
            </a:pPr>
            <a:r>
              <a:rPr i="1" lang="en"/>
              <a:t>Remember: The goal is precise &amp; concise responses.</a:t>
            </a:r>
            <a:endParaRPr i="1"/>
          </a:p>
        </p:txBody>
      </p:sp>
      <p:sp>
        <p:nvSpPr>
          <p:cNvPr id="277" name="Google Shape;277;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8" name="Google Shape;278;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6.3 Dividing Polynomials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284" name="Google Shape;284;p36"/>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285" name="Google Shape;285;p36" title="Student Self Assessment table"/>
          <p:cNvGraphicFramePr/>
          <p:nvPr/>
        </p:nvGraphicFramePr>
        <p:xfrm>
          <a:off x="403153" y="1764100"/>
          <a:ext cx="3000000" cy="3000000"/>
        </p:xfrm>
        <a:graphic>
          <a:graphicData uri="http://schemas.openxmlformats.org/drawingml/2006/table">
            <a:tbl>
              <a:tblPr>
                <a:noFill/>
                <a:tableStyleId>{217ADAF1-3C94-480C-B664-157F2D1C0C8A}</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Divide monomials.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Divide a polynomial by a monomial.</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Divide polynomials using long division.</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Divide polynomial functions.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286" name="Google Shape;286;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7" name="Google Shape;287;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6.3 Dividing Polynomials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