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EAD76FF-6C01-4404-B34B-AF677A58CCC0}">
  <a:tblStyle styleId="{6EAD76FF-6C01-4404-B34B-AF677A58CCC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388/openstax-alg1-unit-6-spn-vocabulary-flash-cards/?i=5eauv9&amp;x=1jqt" TargetMode="External"/><Relationship Id="rId4" Type="http://schemas.openxmlformats.org/officeDocument/2006/relationships/hyperlink" Target="https://quizlet.com/881535297/openstax-alg1-unit-6-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dJemNUdmSBA"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additional-resources"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6-2-factoring-perfect-square-trinomial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ozZJ21i3mQ;&amp;rel=0" TargetMode="External"/><Relationship Id="rId3" Type="http://schemas.openxmlformats.org/officeDocument/2006/relationships/hyperlink" Target="https://k12.openstax.org/contents/raise/resources/fcc6f6562d125ce88fa95ac162556af5c7ffedd3" TargetMode="External"/><Relationship Id="rId4" Type="http://schemas.openxmlformats.org/officeDocument/2006/relationships/hyperlink" Target="https://k12.openstax.org/contents/raise/resources/c163c8919e1ae5e20a815b88b4548398b8b22a7e"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6-3-factoring-the-difference-of-squares"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lesson focuses on factoring two different special products.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Perfect square trinomials follow the pattern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factor to (𝑎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(𝑎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depending on the sign of the middle term in the trinomial.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difference of squares is represented by the binomial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factors to the conjugate pair (𝑎 − 𝑏)(𝑎 + 𝑏).</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Recognizing the patterns of these special products will allow for the easy factoring of these particular cases.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15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A1(F) analyze mathematical relationships to connect and communicate mathematical ideas.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A10(E) factor, if possible, trinomials with real factors in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including perfect square trinomials of degree two.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A10(F) decide if a binomial can be written as the difference of two squares and, if possible, use the structure of a difference of two squares to rewrite the binomial.</a:t>
            </a:r>
            <a:endParaRPr b="1"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0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6 Spanish Vocabulary</a:t>
            </a:r>
            <a:r>
              <a:rPr lang="en" sz="1300">
                <a:solidFill>
                  <a:schemeClr val="dk1"/>
                </a:solidFill>
                <a:latin typeface="Calibri"/>
                <a:ea typeface="Calibri"/>
                <a:cs typeface="Calibri"/>
                <a:sym typeface="Calibri"/>
              </a:rPr>
              <a:t> – use first to build understanding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6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b="1" i="1" sz="1300">
              <a:solidFill>
                <a:schemeClr val="dk1"/>
              </a:solidFill>
              <a:latin typeface="Calibri"/>
              <a:ea typeface="Calibri"/>
              <a:cs typeface="Calibri"/>
              <a:sym typeface="Calibri"/>
            </a:endParaRPr>
          </a:p>
          <a:p>
            <a:pPr indent="0" lvl="0" marL="0" rtl="0" algn="l">
              <a:lnSpc>
                <a:spcPct val="10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activity familiarizes students with recognizing the patterns of a perfect square trinomial. Students will learn to look at the first and last terms to determine if they are squares. They will also look for a middle term that fits the pattern ±2𝑎𝑏.</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a class, read the hints for recognizing perfect square trinomials.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3 – 4 minutes for students to answer the questions individually.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the class to answer any questions about the trinomials in the activity.</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rabicPeriod"/>
            </a:pPr>
            <a:r>
              <a:rPr lang="en" sz="1300">
                <a:solidFill>
                  <a:schemeClr val="dk1"/>
                </a:solidFill>
                <a:latin typeface="Calibri"/>
                <a:ea typeface="Calibri"/>
                <a:cs typeface="Calibri"/>
                <a:sym typeface="Calibri"/>
              </a:rPr>
              <a:t>No; 65 is not equal to 2</a:t>
            </a:r>
            <a:r>
              <a:rPr i="1" lang="en" sz="1300">
                <a:solidFill>
                  <a:schemeClr val="dk1"/>
                </a:solidFill>
                <a:latin typeface="Calibri"/>
                <a:ea typeface="Calibri"/>
                <a:cs typeface="Calibri"/>
                <a:sym typeface="Calibri"/>
              </a:rPr>
              <a:t>ab</a:t>
            </a:r>
            <a:r>
              <a:rPr lang="en" sz="1300">
                <a:solidFill>
                  <a:schemeClr val="dk1"/>
                </a:solidFill>
                <a:latin typeface="Calibri"/>
                <a:ea typeface="Calibri"/>
                <a:cs typeface="Calibri"/>
                <a:sym typeface="Calibri"/>
              </a:rPr>
              <a:t> ≠ (2)(5)(6)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rabicPeriod"/>
            </a:pPr>
            <a:r>
              <a:rPr lang="en" sz="1300">
                <a:solidFill>
                  <a:schemeClr val="dk1"/>
                </a:solidFill>
                <a:latin typeface="Calibri"/>
                <a:ea typeface="Calibri"/>
                <a:cs typeface="Calibri"/>
                <a:sym typeface="Calibri"/>
              </a:rPr>
              <a:t>No; 28 is not equal to 2</a:t>
            </a:r>
            <a:r>
              <a:rPr i="1" lang="en" sz="1300">
                <a:solidFill>
                  <a:schemeClr val="dk1"/>
                </a:solidFill>
                <a:latin typeface="Calibri"/>
                <a:ea typeface="Calibri"/>
                <a:cs typeface="Calibri"/>
                <a:sym typeface="Calibri"/>
              </a:rPr>
              <a:t>ab</a:t>
            </a:r>
            <a:r>
              <a:rPr lang="en" sz="1300">
                <a:solidFill>
                  <a:schemeClr val="dk1"/>
                </a:solidFill>
                <a:latin typeface="Calibri"/>
                <a:ea typeface="Calibri"/>
                <a:cs typeface="Calibri"/>
                <a:sym typeface="Calibri"/>
              </a:rPr>
              <a:t> ≠ (2)(7)(3)</a:t>
            </a:r>
            <a:endParaRPr sz="1300">
              <a:solidFill>
                <a:schemeClr val="dk1"/>
              </a:solidFill>
              <a:latin typeface="Calibri"/>
              <a:ea typeface="Calibri"/>
              <a:cs typeface="Calibri"/>
              <a:sym typeface="Calibri"/>
            </a:endParaRPr>
          </a:p>
          <a:p>
            <a:pPr indent="0" lvl="0" marL="0" rtl="0" algn="l">
              <a:spcBef>
                <a:spcPts val="1100"/>
              </a:spcBef>
              <a:spcAft>
                <a:spcPts val="0"/>
              </a:spcAft>
              <a:buClr>
                <a:schemeClr val="dk1"/>
              </a:buClr>
              <a:buSzPts val="1100"/>
              <a:buFont typeface="Arial"/>
              <a:buNone/>
            </a:pPr>
            <a:r>
              <a:rPr lang="en" sz="1300">
                <a:solidFill>
                  <a:schemeClr val="dk1"/>
                </a:solidFill>
                <a:latin typeface="Calibri"/>
                <a:ea typeface="Calibri"/>
                <a:cs typeface="Calibri"/>
                <a:sym typeface="Calibri"/>
              </a:rPr>
              <a:t>NOTE: </a:t>
            </a:r>
            <a:r>
              <a:rPr lang="en" sz="1300" u="sng">
                <a:solidFill>
                  <a:schemeClr val="hlink"/>
                </a:solidFill>
                <a:latin typeface="Calibri"/>
                <a:ea typeface="Calibri"/>
                <a:cs typeface="Calibri"/>
                <a:sym typeface="Calibri"/>
                <a:hlinkClick r:id="rId2"/>
              </a:rPr>
              <a:t>Question 4</a:t>
            </a:r>
            <a:r>
              <a:rPr lang="en" sz="1300">
                <a:solidFill>
                  <a:schemeClr val="dk1"/>
                </a:solidFill>
                <a:latin typeface="Calibri"/>
                <a:ea typeface="Calibri"/>
                <a:cs typeface="Calibri"/>
                <a:sym typeface="Calibri"/>
              </a:rPr>
              <a:t> has a video explanation that includes color annotations along with the use of algebra tiles to explain how to identify perfect square trinomials. </a:t>
            </a:r>
            <a:endParaRPr sz="1300">
              <a:solidFill>
                <a:schemeClr val="dk1"/>
              </a:solidFill>
              <a:latin typeface="Calibri"/>
              <a:ea typeface="Calibri"/>
              <a:cs typeface="Calibri"/>
              <a:sym typeface="Calibri"/>
            </a:endParaRPr>
          </a:p>
          <a:p>
            <a:pPr indent="0" lvl="0" marL="0" rtl="0" algn="l">
              <a:spcBef>
                <a:spcPts val="11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a student to identify a requirement of a perfect square trinomial: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first and last terms must be squares.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middle term must fit the pattern of ±2𝑎𝑏.</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Tell students that in the next activity, they will learn to better recognize and factor these perfect square trinomials.</a:t>
            </a:r>
            <a:endParaRPr b="1" sz="15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Engagement: Provide Structures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students with math formula support for finding the perfect square while solving practice problems and quizzes by utilizing the STAAR Algebra I Reference Materials that is linked from the </a:t>
            </a:r>
            <a:r>
              <a:rPr lang="en" sz="1300" u="sng">
                <a:solidFill>
                  <a:schemeClr val="hlink"/>
                </a:solidFill>
                <a:latin typeface="Calibri"/>
                <a:ea typeface="Calibri"/>
                <a:cs typeface="Calibri"/>
                <a:sym typeface="Calibri"/>
                <a:hlinkClick r:id="rId2"/>
              </a:rPr>
              <a:t>Getting Started - Students Start Here - Additional Resources page</a:t>
            </a:r>
            <a:r>
              <a:rPr lang="en" sz="1300">
                <a:solidFill>
                  <a:schemeClr val="dk1"/>
                </a:solidFill>
                <a:latin typeface="Calibri"/>
                <a:ea typeface="Calibri"/>
                <a:cs typeface="Calibri"/>
                <a:sym typeface="Calibri"/>
              </a:rPr>
              <a:t>. It includes these formulas: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Factoring</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Perfect square trinomials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 + 𝑏)</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457200" lvl="0" marL="2743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 − 𝑏)</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Difference of squares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 − 𝑏)(𝑎 + 𝑏)</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Memory</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 </a:t>
            </a:r>
            <a:r>
              <a:rPr lang="en" sz="1300" u="sng">
                <a:solidFill>
                  <a:schemeClr val="hlink"/>
                </a:solidFill>
                <a:latin typeface="Calibri"/>
                <a:ea typeface="Calibri"/>
                <a:cs typeface="Calibri"/>
                <a:sym typeface="Calibri"/>
                <a:hlinkClick action="ppaction://hlinksldjump" r:id="rId2"/>
              </a:rPr>
              <a:t>Learning Strategies</a:t>
            </a:r>
            <a:r>
              <a:rPr lang="en" sz="1300">
                <a:solidFill>
                  <a:schemeClr val="dk1"/>
                </a:solidFill>
                <a:latin typeface="Calibri"/>
                <a:ea typeface="Calibri"/>
                <a:cs typeface="Calibri"/>
                <a:sym typeface="Calibri"/>
              </a:rPr>
              <a:t> slide!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a:t>
            </a:r>
            <a:r>
              <a:rPr lang="en" sz="1300">
                <a:solidFill>
                  <a:srgbClr val="1D2125"/>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teaches students to recognize perfect square trinomials by identifying the patterns in their form. With practice, these trinomials can easily be factored into binomials.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Review the patterns shown for perfect square trinomials.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Emphasize that the middle term, 2𝑎𝑏, determines the sign of the factored binomials.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Factor the first question together as a class. Ask students how they might recognize that the polynomial, 64𝑦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− 80𝑦 + 25, is a perfect square trinomial.</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64𝑦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a perfect square. [so, 𝑎 = 8𝑦]</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25 is a perfect square. [so, 𝑏 = 5]</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𝑎 = 8𝑦 and 𝑏 = 5, then 2𝑎𝑏 = 80𝑦.</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Since the middle term is negative, the binomials will also have a negative sign.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to solve the remaining questions individually.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Before closing the activity, ask students if there is any confusion around recognizing and factoring perfect square trinomials.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questions, answers, anticipated misconceptions, and synthesis questions are included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5)</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12)</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–1)</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a:t>
            </a:r>
            <a:r>
              <a:rPr i="1" lang="en" sz="1300">
                <a:solidFill>
                  <a:schemeClr val="dk1"/>
                </a:solidFill>
                <a:latin typeface="Calibri"/>
                <a:ea typeface="Calibri"/>
                <a:cs typeface="Calibri"/>
                <a:sym typeface="Calibri"/>
              </a:rPr>
              <a:t>j</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 + 4)</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r>
              <a:rPr i="1" lang="en" sz="1300">
                <a:solidFill>
                  <a:schemeClr val="dk1"/>
                </a:solidFill>
                <a:latin typeface="Calibri"/>
                <a:ea typeface="Calibri"/>
                <a:cs typeface="Calibri"/>
                <a:sym typeface="Calibri"/>
              </a:rPr>
              <a:t>u</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(5</a:t>
            </a:r>
            <a:r>
              <a:rPr i="1" lang="en" sz="1300">
                <a:solidFill>
                  <a:schemeClr val="dk1"/>
                </a:solidFill>
                <a:latin typeface="Calibri"/>
                <a:ea typeface="Calibri"/>
                <a:cs typeface="Calibri"/>
                <a:sym typeface="Calibri"/>
              </a:rPr>
              <a:t>u</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do not recognize a polynomial from the activity as a perfect square trinomial, remind them that they must first factor out the GCF from the polynomial.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a student to explain in their own words how to identify a perfect square trinomial.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first and last terms are perfect squares.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middle term fits the pattern ±2𝑎𝑏</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a student to explain in their own words how to factor a perfect square trinomial.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trinomial is factored according to one of the following patterns: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 + 𝑏)</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 − 𝑏)</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10𝑝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𝑟</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(3𝑝 + 5𝑞)</a:t>
            </a:r>
            <a:r>
              <a:rPr baseline="30000" lang="en" sz="1300">
                <a:solidFill>
                  <a:schemeClr val="dk1"/>
                </a:solidFill>
                <a:latin typeface="Calibri"/>
                <a:ea typeface="Calibri"/>
                <a:cs typeface="Calibri"/>
                <a:sym typeface="Calibri"/>
              </a:rPr>
              <a:t>2</a:t>
            </a:r>
            <a:endParaRPr b="1"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There is no GCF to factor first.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coefficients are incorrectly reversed.</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sign is incorrect. It should be addition.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To check yourself, find the square to see that it matches the original polynomial.</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1300">
                <a:solidFill>
                  <a:schemeClr val="dk1"/>
                </a:solidFill>
                <a:latin typeface="Calibri"/>
                <a:ea typeface="Calibri"/>
                <a:cs typeface="Calibri"/>
                <a:sym typeface="Calibri"/>
              </a:rPr>
              <a:t>Additional examples are available in the </a:t>
            </a:r>
            <a:r>
              <a:rPr lang="en" sz="1300" u="sng">
                <a:solidFill>
                  <a:schemeClr val="hlink"/>
                </a:solidFill>
                <a:latin typeface="Calibri"/>
                <a:ea typeface="Calibri"/>
                <a:cs typeface="Calibri"/>
                <a:sym typeface="Calibri"/>
                <a:hlinkClick r:id="rId2"/>
              </a:rPr>
              <a:t>online textbook</a:t>
            </a:r>
            <a:r>
              <a:rPr b="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3 Critique, Correct, Clarify: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After discussing question 7 as a class, present an incorrect answer and explanation. For example, "49𝑥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(7𝑥 + 4𝑦)(7𝑥 + 4𝑦) because when you find the square in a polynomial expression you take the square of each term." Ask students to identify the error, critique the reasoning, and write a correct explanation. Invite students to share their critiques and corrected explanations with the class. Listen for and amplify the language students use to explain how to find the difference of squares. This helps students evaluate, and improve upon, the written mathematical arguments of others.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(for explanation); Maximize meta-awareness</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Learn more about this routine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r:id="rId2"/>
              </a:rPr>
              <a:t>View the instructional video</a:t>
            </a:r>
            <a:r>
              <a:rPr lang="en" sz="1300">
                <a:solidFill>
                  <a:schemeClr val="dk1"/>
                </a:solidFill>
                <a:latin typeface="Calibri"/>
                <a:ea typeface="Calibri"/>
                <a:cs typeface="Calibri"/>
                <a:sym typeface="Calibri"/>
              </a:rPr>
              <a:t> and </a:t>
            </a:r>
            <a:r>
              <a:rPr lang="en" sz="1300" u="sng">
                <a:solidFill>
                  <a:schemeClr val="hlink"/>
                </a:solidFill>
                <a:latin typeface="Calibri"/>
                <a:ea typeface="Calibri"/>
                <a:cs typeface="Calibri"/>
                <a:sym typeface="Calibri"/>
                <a:hlinkClick r:id="rId3"/>
              </a:rPr>
              <a:t>follow along with the materials</a:t>
            </a:r>
            <a:r>
              <a:rPr lang="en" sz="1300">
                <a:solidFill>
                  <a:schemeClr val="dk1"/>
                </a:solidFill>
                <a:latin typeface="Calibri"/>
                <a:ea typeface="Calibri"/>
                <a:cs typeface="Calibri"/>
                <a:sym typeface="Calibri"/>
              </a:rPr>
              <a:t> to assist you with learning this routine.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Provide support for students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u="sng">
                <a:solidFill>
                  <a:schemeClr val="hlink"/>
                </a:solidFill>
                <a:latin typeface="Calibri"/>
                <a:ea typeface="Calibri"/>
                <a:cs typeface="Calibri"/>
                <a:sym typeface="Calibri"/>
                <a:hlinkClick r:id="rId4"/>
              </a:rPr>
              <a:t>Distribute graphic organizers</a:t>
            </a:r>
            <a:r>
              <a:rPr lang="en" sz="1300">
                <a:solidFill>
                  <a:schemeClr val="dk1"/>
                </a:solidFill>
                <a:latin typeface="Calibri"/>
                <a:ea typeface="Calibri"/>
                <a:cs typeface="Calibri"/>
                <a:sym typeface="Calibri"/>
              </a:rPr>
              <a:t> to the students to assist them with participating in this routine.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a:t>
            </a:r>
            <a:r>
              <a:rPr lang="en" sz="1300">
                <a:solidFill>
                  <a:srgbClr val="1D2125"/>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introduces students to factoring a special product where a perfect square is subtracted from another perfect square,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pattern that represents the factoring of this binomial is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 − 𝑏)(𝑎 + 𝑏), where (𝑎 − 𝑏) and (𝑎 + 𝑏) are a conjugate pair.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Review the concept of conjugate pairs.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Introduce the difference of squares pattern as it is used to factor this special case of a binomial.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Place students into pairs to work on the questions 1 – 7 in the activity (on the next slide). Allow students to work together to factor the difference of squares.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Bring up question 7 to discuss as a class.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Emphasize that the sum of two perfect squares does not match the pattern given for the difference of squares and therefore cannot be factored.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questions, answers, and the activity synthesis are included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r>
              <a:rPr lang="en" sz="1300">
                <a:solidFill>
                  <a:schemeClr val="dk1"/>
                </a:solidFill>
                <a:latin typeface="Calibri"/>
                <a:ea typeface="Calibri"/>
                <a:cs typeface="Calibri"/>
                <a:sym typeface="Calibri"/>
              </a:rPr>
              <a:t> continued from previous slide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Bring up question 7 to discuss as a class.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Emphasize that the sum of two perfect squares does not match the pattern given for the difference of squares and therefore cannot be factored.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answers and the activity synthesis.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1)(9</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(14</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)(14</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a:t>
            </a:r>
            <a:r>
              <a:rPr i="1" lang="en" sz="1300">
                <a:solidFill>
                  <a:schemeClr val="dk1"/>
                </a:solidFill>
                <a:latin typeface="Times New Roman"/>
                <a:ea typeface="Times New Roman"/>
                <a:cs typeface="Times New Roman"/>
                <a:sym typeface="Times New Roman"/>
              </a:rPr>
              <a:t>p</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a:t>
            </a:r>
            <a:r>
              <a:rPr i="1" lang="en" sz="1300">
                <a:solidFill>
                  <a:schemeClr val="dk1"/>
                </a:solidFill>
                <a:latin typeface="Times New Roman"/>
                <a:ea typeface="Times New Roman"/>
                <a:cs typeface="Times New Roman"/>
                <a:sym typeface="Times New Roman"/>
              </a:rPr>
              <a:t>c</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(𝑎 + 3 − 3𝑏)(𝑎 + 3 + 3𝑏)</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+ 3 − 2𝑦)(𝑥 + 3 + 2𝑦)</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the binomial that can be factored using a difference of squares will always have the form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Review the following key points from the lesson: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difference of squares pattern is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 − 𝑏)(𝑎 + 𝑏), where the difference of squares is factored into a conjugate pair.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After factoring a difference of squares into binomials, multiply the binomials together to check your answer.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addition of two perfect squares in a binomial of the form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prime.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4 of activity 6.6.3.</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Multiply the conjugate pair to see if it matches the original binomial.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variables are transposed. This is not equivalent to the original binomial.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Factoring using the difference of squares will result in a conjugate pair with opposite signs.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Factoring using the difference of squares will result in a conjugate pair with opposite signs.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Additional examples are available in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lang="en" sz="1300">
                <a:solidFill>
                  <a:schemeClr val="dk1"/>
                </a:solidFill>
                <a:latin typeface="Calibri"/>
                <a:ea typeface="Calibri"/>
                <a:cs typeface="Calibri"/>
                <a:sym typeface="Calibri"/>
              </a:rPr>
              <a:t>Have students create the table provided. The polynomials to be displayed are provided on the next slide. They are animated to appear one at a time. </a:t>
            </a:r>
            <a:endParaRPr b="1" baseline="30000"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9fde42cb87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9fde42cb8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NOTE: </a:t>
            </a:r>
            <a:r>
              <a:rPr b="1" lang="en" sz="1300">
                <a:solidFill>
                  <a:schemeClr val="dk1"/>
                </a:solidFill>
                <a:highlight>
                  <a:schemeClr val="accent4"/>
                </a:highlight>
                <a:latin typeface="Calibri"/>
                <a:ea typeface="Calibri"/>
                <a:cs typeface="Calibri"/>
                <a:sym typeface="Calibri"/>
              </a:rPr>
              <a:t>The polynomials are animated</a:t>
            </a:r>
            <a:r>
              <a:rPr b="1" lang="en" sz="1300">
                <a:solidFill>
                  <a:schemeClr val="dk1"/>
                </a:solidFill>
                <a:latin typeface="Calibri"/>
                <a:ea typeface="Calibri"/>
                <a:cs typeface="Calibri"/>
                <a:sym typeface="Calibri"/>
              </a:rPr>
              <a:t> and will display one at a time with each click.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Difference of Squares Method: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27𝑞</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4𝑝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− 10𝑥 + 25 − 𝑦</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+ 12𝑥 + 36 − 𝑦</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Perfect Square Trinomial Method: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16𝑥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− 72𝑥 + 81</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36𝑦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+ 12𝑦 + 1</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− 10𝑥 + 25 − 𝑦</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+ 12𝑥 + 36 − 𝑦</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Response to Student Thinking - Press Pause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will encounter special trinomials in later lessons, but they will not have another chance to focus on identifying them and specifically applying the prescribed factoring method. If needed, return to the activities in 6.6.1 and 6.6.3 to review how to identify perfect square trinomials and the difference of squares.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help students’ understanding of key points from the lesson, pose the following questions: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unique about the first and last terms in a perfect square trinomial? (They are perfect squares.)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the pattern of the middle term in a perfect square trinomial? (±2𝑎𝑏)</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what binomial does the trinomial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factor? [(𝑎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 you call the binomials (𝑎 − 𝑏) and (𝑎 + 𝑏)? (conjugate pair)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the pattern used to factor a difference of squares?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 − 𝑏)(𝑎 + 𝑏)]</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you factor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(No, it is prime.)</a:t>
            </a:r>
            <a:endParaRPr b="1"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7.png"/><Relationship Id="rId6" Type="http://schemas.openxmlformats.org/officeDocument/2006/relationships/image" Target="../media/image4.png"/><Relationship Id="rId7" Type="http://schemas.openxmlformats.org/officeDocument/2006/relationships/image" Target="../media/image13.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2.jpg"/><Relationship Id="rId4" Type="http://schemas.openxmlformats.org/officeDocument/2006/relationships/hyperlink" Target="https://youtu.be/dJemNUdmSBA"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jpg"/><Relationship Id="rId4"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2.jpg"/><Relationship Id="rId4" Type="http://schemas.openxmlformats.org/officeDocument/2006/relationships/hyperlink" Target="https://youtu.be/1l6iVwtwedg" TargetMode="External"/><Relationship Id="rId5" Type="http://schemas.openxmlformats.org/officeDocument/2006/relationships/hyperlink" Target="http://www.youtube.com/watch?v=1l6iVwtwedg" TargetMode="External"/><Relationship Id="rId6" Type="http://schemas.openxmlformats.org/officeDocument/2006/relationships/image" Target="../media/image3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8.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2.jp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6 </a:t>
            </a:r>
            <a:r>
              <a:rPr b="1" lang="en">
                <a:latin typeface="Calibri"/>
                <a:ea typeface="Calibri"/>
                <a:cs typeface="Calibri"/>
                <a:sym typeface="Calibri"/>
              </a:rPr>
              <a:t> </a:t>
            </a:r>
            <a:r>
              <a:rPr lang="en"/>
              <a:t>Working with Polynomials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6.6 Factor Special Products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8" name="Google Shape;98;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99" name="Google Shape;99;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{6EAD76FF-6C01-4404-B34B-AF677A58CCC0}</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49575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2400">
                <a:solidFill>
                  <a:srgbClr val="F3F3F3"/>
                </a:solidFill>
              </a:rPr>
              <a:t>By the end of this lesson you will be able to -</a:t>
            </a:r>
            <a:endParaRPr b="1" sz="2400">
              <a:solidFill>
                <a:srgbClr val="F3F3F3"/>
              </a:solidFill>
            </a:endParaRPr>
          </a:p>
          <a:p>
            <a:pPr indent="-355600" lvl="0" marL="457200" rtl="0" algn="l">
              <a:lnSpc>
                <a:spcPct val="100000"/>
              </a:lnSpc>
              <a:spcBef>
                <a:spcPts val="1000"/>
              </a:spcBef>
              <a:spcAft>
                <a:spcPts val="0"/>
              </a:spcAft>
              <a:buClr>
                <a:srgbClr val="F3F3F3"/>
              </a:buClr>
              <a:buSzPts val="2000"/>
              <a:buFont typeface="Helvetica Neue"/>
              <a:buChar char="●"/>
            </a:pPr>
            <a:r>
              <a:rPr lang="en" sz="2400">
                <a:solidFill>
                  <a:srgbClr val="F3F3F3"/>
                </a:solidFill>
              </a:rPr>
              <a:t>Factor </a:t>
            </a:r>
            <a:r>
              <a:rPr b="1" lang="en" sz="2400">
                <a:solidFill>
                  <a:srgbClr val="F3F3F3"/>
                </a:solidFill>
              </a:rPr>
              <a:t>perfect square trinomials.</a:t>
            </a:r>
            <a:endParaRPr b="1" sz="2400">
              <a:solidFill>
                <a:srgbClr val="F3F3F3"/>
              </a:solidFill>
            </a:endParaRPr>
          </a:p>
          <a:p>
            <a:pPr indent="-355600" lvl="0" marL="457200" rtl="0" algn="l">
              <a:lnSpc>
                <a:spcPct val="100000"/>
              </a:lnSpc>
              <a:spcBef>
                <a:spcPts val="1000"/>
              </a:spcBef>
              <a:spcAft>
                <a:spcPts val="0"/>
              </a:spcAft>
              <a:buClr>
                <a:srgbClr val="F3F3F3"/>
              </a:buClr>
              <a:buSzPts val="2000"/>
              <a:buFont typeface="Helvetica Neue"/>
              <a:buChar char="●"/>
            </a:pPr>
            <a:r>
              <a:rPr lang="en" sz="2400">
                <a:solidFill>
                  <a:srgbClr val="F3F3F3"/>
                </a:solidFill>
              </a:rPr>
              <a:t>Factor </a:t>
            </a:r>
            <a:r>
              <a:rPr b="1" lang="en" sz="2400">
                <a:solidFill>
                  <a:srgbClr val="F3F3F3"/>
                </a:solidFill>
              </a:rPr>
              <a:t>difference of squares.</a:t>
            </a:r>
            <a:endParaRPr b="1" sz="2400">
              <a:solidFill>
                <a:srgbClr val="F3F3F3"/>
              </a:solidFill>
            </a:endParaRPr>
          </a:p>
        </p:txBody>
      </p:sp>
      <p:pic>
        <p:nvPicPr>
          <p:cNvPr descr="Three students helping each other up a staircase toward a flag, symbolizing teamwork and building math skills step by step." id="114" name="Google Shape;114;p17"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6.6 Factor Special Products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90978"/>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818813"/>
            <a:ext cx="4368600" cy="379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55600" lvl="0" marL="457200" rtl="0" algn="l">
              <a:spcBef>
                <a:spcPts val="1200"/>
              </a:spcBef>
              <a:spcAft>
                <a:spcPts val="0"/>
              </a:spcAft>
              <a:buSzPts val="2000"/>
              <a:buChar char="●"/>
            </a:pPr>
            <a:r>
              <a:rPr b="1" lang="en" sz="2000"/>
              <a:t>Binomial</a:t>
            </a:r>
            <a:endParaRPr b="1" sz="2000"/>
          </a:p>
          <a:p>
            <a:pPr indent="-342900" lvl="1" marL="914400" rtl="0" algn="l">
              <a:spcBef>
                <a:spcPts val="0"/>
              </a:spcBef>
              <a:spcAft>
                <a:spcPts val="0"/>
              </a:spcAft>
              <a:buSzPts val="1800"/>
              <a:buChar char="○"/>
            </a:pPr>
            <a:r>
              <a:rPr lang="en" sz="1800"/>
              <a:t>An algebraic expression with two terms.</a:t>
            </a:r>
            <a:endParaRPr i="1" sz="1800"/>
          </a:p>
          <a:p>
            <a:pPr indent="-355600" lvl="0" marL="457200" rtl="0" algn="l">
              <a:spcBef>
                <a:spcPts val="0"/>
              </a:spcBef>
              <a:spcAft>
                <a:spcPts val="0"/>
              </a:spcAft>
              <a:buSzPts val="2000"/>
              <a:buChar char="●"/>
            </a:pPr>
            <a:r>
              <a:rPr b="1" lang="en" sz="2000"/>
              <a:t>Trinomial</a:t>
            </a:r>
            <a:endParaRPr b="1" sz="2000"/>
          </a:p>
          <a:p>
            <a:pPr indent="-342900" lvl="1" marL="914400" rtl="0" algn="l">
              <a:spcBef>
                <a:spcPts val="0"/>
              </a:spcBef>
              <a:spcAft>
                <a:spcPts val="0"/>
              </a:spcAft>
              <a:buSzPts val="1800"/>
              <a:buChar char="○"/>
            </a:pPr>
            <a:r>
              <a:rPr lang="en" sz="1800"/>
              <a:t>An algebraic expression with three terms.</a:t>
            </a:r>
            <a:endParaRPr sz="1800"/>
          </a:p>
          <a:p>
            <a:pPr indent="-355600" lvl="0" marL="457200" rtl="0" algn="l">
              <a:spcBef>
                <a:spcPts val="0"/>
              </a:spcBef>
              <a:spcAft>
                <a:spcPts val="0"/>
              </a:spcAft>
              <a:buSzPts val="2000"/>
              <a:buChar char="●"/>
            </a:pPr>
            <a:r>
              <a:rPr b="1" lang="en" sz="2000"/>
              <a:t>Factoring</a:t>
            </a:r>
            <a:endParaRPr b="1" sz="2000"/>
          </a:p>
          <a:p>
            <a:pPr indent="-342900" lvl="1" marL="914400" rtl="0" algn="l">
              <a:spcBef>
                <a:spcPts val="0"/>
              </a:spcBef>
              <a:spcAft>
                <a:spcPts val="0"/>
              </a:spcAft>
              <a:buSzPts val="1800"/>
              <a:buChar char="○"/>
            </a:pPr>
            <a:r>
              <a:rPr lang="en" sz="1800"/>
              <a:t>Determining the numbers or expressions that multiply to a specific product.</a:t>
            </a:r>
            <a:endParaRPr sz="1800"/>
          </a:p>
        </p:txBody>
      </p:sp>
      <p:sp>
        <p:nvSpPr>
          <p:cNvPr id="123" name="Google Shape;123;p18"/>
          <p:cNvSpPr txBox="1"/>
          <p:nvPr>
            <p:ph idx="2" type="body"/>
          </p:nvPr>
        </p:nvSpPr>
        <p:spPr>
          <a:xfrm>
            <a:off x="4832400" y="818775"/>
            <a:ext cx="3999900" cy="379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55600" lvl="0" marL="457200" rtl="0" algn="l">
              <a:spcBef>
                <a:spcPts val="1200"/>
              </a:spcBef>
              <a:spcAft>
                <a:spcPts val="0"/>
              </a:spcAft>
              <a:buSzPts val="2000"/>
              <a:buChar char="●"/>
            </a:pPr>
            <a:r>
              <a:rPr b="1" lang="en" sz="2000"/>
              <a:t>Conjugate pair</a:t>
            </a:r>
            <a:endParaRPr b="1" sz="2000"/>
          </a:p>
          <a:p>
            <a:pPr indent="-342900" lvl="1" marL="914400" rtl="0" algn="l">
              <a:spcBef>
                <a:spcPts val="0"/>
              </a:spcBef>
              <a:spcAft>
                <a:spcPts val="0"/>
              </a:spcAft>
              <a:buSzPts val="1800"/>
              <a:buChar char="○"/>
            </a:pPr>
            <a:r>
              <a:rPr lang="en" sz="1800"/>
              <a:t>Two binomials of the </a:t>
            </a:r>
            <a:br>
              <a:rPr lang="en" sz="1800"/>
            </a:br>
            <a:r>
              <a:rPr lang="en" sz="1800"/>
              <a:t>form (</a:t>
            </a:r>
            <a:r>
              <a:rPr i="1" lang="en" sz="1800">
                <a:latin typeface="Times New Roman"/>
                <a:ea typeface="Times New Roman"/>
                <a:cs typeface="Times New Roman"/>
                <a:sym typeface="Times New Roman"/>
              </a:rPr>
              <a:t>a</a:t>
            </a:r>
            <a:r>
              <a:rPr lang="en" sz="1800"/>
              <a:t> – </a:t>
            </a:r>
            <a:r>
              <a:rPr i="1" lang="en" sz="1800">
                <a:latin typeface="Times New Roman"/>
                <a:ea typeface="Times New Roman"/>
                <a:cs typeface="Times New Roman"/>
                <a:sym typeface="Times New Roman"/>
              </a:rPr>
              <a:t>b</a:t>
            </a:r>
            <a:r>
              <a:rPr lang="en" sz="1800"/>
              <a:t>) and (</a:t>
            </a:r>
            <a:r>
              <a:rPr i="1" lang="en" sz="1800">
                <a:latin typeface="Times New Roman"/>
                <a:ea typeface="Times New Roman"/>
                <a:cs typeface="Times New Roman"/>
                <a:sym typeface="Times New Roman"/>
              </a:rPr>
              <a:t>a</a:t>
            </a:r>
            <a:r>
              <a:rPr lang="en" sz="1800"/>
              <a:t> + </a:t>
            </a:r>
            <a:r>
              <a:rPr i="1" lang="en" sz="1800">
                <a:latin typeface="Times New Roman"/>
                <a:ea typeface="Times New Roman"/>
                <a:cs typeface="Times New Roman"/>
                <a:sym typeface="Times New Roman"/>
              </a:rPr>
              <a:t>b</a:t>
            </a:r>
            <a:r>
              <a:rPr lang="en" sz="1800"/>
              <a:t>)</a:t>
            </a:r>
            <a:endParaRPr sz="1800"/>
          </a:p>
          <a:p>
            <a:pPr indent="-355600" lvl="0" marL="457200" rtl="0" algn="l">
              <a:spcBef>
                <a:spcPts val="1000"/>
              </a:spcBef>
              <a:spcAft>
                <a:spcPts val="0"/>
              </a:spcAft>
              <a:buSzPts val="2000"/>
              <a:buChar char="●"/>
            </a:pPr>
            <a:r>
              <a:rPr b="1" lang="en" sz="2000"/>
              <a:t>Difference of squares</a:t>
            </a:r>
            <a:endParaRPr b="1" sz="2000"/>
          </a:p>
          <a:p>
            <a:pPr indent="-342900" lvl="1" marL="914400" rtl="0" algn="l">
              <a:spcBef>
                <a:spcPts val="0"/>
              </a:spcBef>
              <a:spcAft>
                <a:spcPts val="0"/>
              </a:spcAft>
              <a:buSzPts val="1800"/>
              <a:buChar char="○"/>
            </a:pPr>
            <a:r>
              <a:rPr lang="en" sz="1800"/>
              <a:t>The product of a conjugate pair of binomials that has the form </a:t>
            </a:r>
            <a:r>
              <a:rPr i="1" lang="en" sz="1800">
                <a:latin typeface="Times New Roman"/>
                <a:ea typeface="Times New Roman"/>
                <a:cs typeface="Times New Roman"/>
                <a:sym typeface="Times New Roman"/>
              </a:rPr>
              <a:t>a</a:t>
            </a:r>
            <a:r>
              <a:rPr baseline="30000" lang="en" sz="1800"/>
              <a:t>2</a:t>
            </a:r>
            <a:r>
              <a:rPr lang="en" sz="1800"/>
              <a:t> – </a:t>
            </a:r>
            <a:r>
              <a:rPr i="1" lang="en" sz="1800">
                <a:latin typeface="Times New Roman"/>
                <a:ea typeface="Times New Roman"/>
                <a:cs typeface="Times New Roman"/>
                <a:sym typeface="Times New Roman"/>
              </a:rPr>
              <a:t>b</a:t>
            </a:r>
            <a:r>
              <a:rPr baseline="30000" lang="en" sz="1800"/>
              <a:t>2</a:t>
            </a:r>
            <a:r>
              <a:rPr lang="en" sz="1800"/>
              <a:t>.</a:t>
            </a:r>
            <a:endParaRPr sz="1800"/>
          </a:p>
        </p:txBody>
      </p:sp>
      <p:sp>
        <p:nvSpPr>
          <p:cNvPr id="124" name="Google Shape;124;p18"/>
          <p:cNvSpPr txBox="1"/>
          <p:nvPr>
            <p:ph idx="12" type="sldNum"/>
          </p:nvPr>
        </p:nvSpPr>
        <p:spPr>
          <a:xfrm>
            <a:off x="8283608" y="472021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72022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6.6 Factor Special Products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1" name="Google Shape;131;p19" title="2 learning activity stop 1.png"/>
          <p:cNvPicPr preferRelativeResize="0"/>
          <p:nvPr/>
        </p:nvPicPr>
        <p:blipFill>
          <a:blip r:embed="rId3">
            <a:alphaModFix/>
          </a:blip>
          <a:stretch>
            <a:fillRect/>
          </a:stretch>
        </p:blipFill>
        <p:spPr>
          <a:xfrm>
            <a:off x="148850" y="1444620"/>
            <a:ext cx="8839204" cy="3163641"/>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67887"/>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lang="en" sz="3000"/>
              <a:t>2</a:t>
            </a:r>
            <a:r>
              <a:rPr i="1" lang="en" sz="3000">
                <a:latin typeface="Times New Roman"/>
                <a:ea typeface="Times New Roman"/>
                <a:cs typeface="Times New Roman"/>
                <a:sym typeface="Times New Roman"/>
              </a:rPr>
              <a:t>ab</a:t>
            </a:r>
            <a:r>
              <a:rPr lang="en" sz="3000"/>
              <a:t> or not 2</a:t>
            </a:r>
            <a:r>
              <a:rPr i="1" lang="en" sz="3000">
                <a:latin typeface="Times New Roman"/>
                <a:ea typeface="Times New Roman"/>
                <a:cs typeface="Times New Roman"/>
                <a:sym typeface="Times New Roman"/>
              </a:rPr>
              <a:t>ab</a:t>
            </a:r>
            <a:r>
              <a:rPr lang="en" sz="3000"/>
              <a:t> … That is the question!</a:t>
            </a:r>
            <a:endParaRPr sz="3000"/>
          </a:p>
        </p:txBody>
      </p:sp>
      <p:sp>
        <p:nvSpPr>
          <p:cNvPr id="138" name="Google Shape;138;p20"/>
          <p:cNvSpPr txBox="1"/>
          <p:nvPr>
            <p:ph idx="1" type="body"/>
          </p:nvPr>
        </p:nvSpPr>
        <p:spPr>
          <a:xfrm>
            <a:off x="311700" y="960125"/>
            <a:ext cx="5433300" cy="3657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2400">
                <a:solidFill>
                  <a:srgbClr val="424242"/>
                </a:solidFill>
              </a:rPr>
              <a:t>Identify which of the polynomials </a:t>
            </a:r>
            <a:br>
              <a:rPr lang="en" sz="2400">
                <a:solidFill>
                  <a:srgbClr val="424242"/>
                </a:solidFill>
              </a:rPr>
            </a:br>
            <a:r>
              <a:rPr lang="en" sz="2400">
                <a:solidFill>
                  <a:srgbClr val="424242"/>
                </a:solidFill>
              </a:rPr>
              <a:t>is a perfect square trinomial. </a:t>
            </a:r>
            <a:endParaRPr sz="2400">
              <a:solidFill>
                <a:srgbClr val="424242"/>
              </a:solidFill>
            </a:endParaRPr>
          </a:p>
          <a:p>
            <a:pPr indent="-381000" lvl="0" marL="457200" rtl="0" algn="l">
              <a:spcBef>
                <a:spcPts val="1200"/>
              </a:spcBef>
              <a:spcAft>
                <a:spcPts val="0"/>
              </a:spcAft>
              <a:buClr>
                <a:srgbClr val="424242"/>
              </a:buClr>
              <a:buSzPts val="2400"/>
              <a:buFont typeface="Noto Sans"/>
              <a:buAutoNum type="arabicPeriod"/>
            </a:pPr>
            <a:r>
              <a:rPr lang="en" sz="2400">
                <a:solidFill>
                  <a:srgbClr val="424242"/>
                </a:solidFill>
              </a:rPr>
              <a:t>25</a:t>
            </a:r>
            <a:r>
              <a:rPr i="1" lang="en" sz="2400">
                <a:solidFill>
                  <a:srgbClr val="424242"/>
                </a:solidFill>
                <a:latin typeface="Times New Roman"/>
                <a:ea typeface="Times New Roman"/>
                <a:cs typeface="Times New Roman"/>
                <a:sym typeface="Times New Roman"/>
              </a:rPr>
              <a:t>v</a:t>
            </a:r>
            <a:r>
              <a:rPr baseline="30000" lang="en" sz="2400">
                <a:solidFill>
                  <a:srgbClr val="424242"/>
                </a:solidFill>
              </a:rPr>
              <a:t>2</a:t>
            </a:r>
            <a:r>
              <a:rPr lang="en" sz="2400">
                <a:solidFill>
                  <a:srgbClr val="424242"/>
                </a:solidFill>
              </a:rPr>
              <a:t> + 20</a:t>
            </a:r>
            <a:r>
              <a:rPr i="1" lang="en" sz="2400">
                <a:solidFill>
                  <a:srgbClr val="424242"/>
                </a:solidFill>
                <a:latin typeface="Times New Roman"/>
                <a:ea typeface="Times New Roman"/>
                <a:cs typeface="Times New Roman"/>
                <a:sym typeface="Times New Roman"/>
              </a:rPr>
              <a:t>v</a:t>
            </a:r>
            <a:r>
              <a:rPr lang="en" sz="2400">
                <a:solidFill>
                  <a:srgbClr val="424242"/>
                </a:solidFill>
              </a:rPr>
              <a:t> + 4</a:t>
            </a:r>
            <a:endParaRPr sz="2400">
              <a:solidFill>
                <a:srgbClr val="424242"/>
              </a:solidFill>
            </a:endParaRPr>
          </a:p>
          <a:p>
            <a:pPr indent="-381000" lvl="0" marL="457200" rtl="0" algn="l">
              <a:spcBef>
                <a:spcPts val="700"/>
              </a:spcBef>
              <a:spcAft>
                <a:spcPts val="0"/>
              </a:spcAft>
              <a:buClr>
                <a:srgbClr val="424242"/>
              </a:buClr>
              <a:buSzPts val="2400"/>
              <a:buFont typeface="Noto Sans"/>
              <a:buAutoNum type="arabicPeriod"/>
            </a:pPr>
            <a:r>
              <a:rPr lang="en" sz="2400">
                <a:solidFill>
                  <a:srgbClr val="424242"/>
                </a:solidFill>
              </a:rPr>
              <a:t>49</a:t>
            </a:r>
            <a:r>
              <a:rPr i="1" lang="en" sz="2400">
                <a:solidFill>
                  <a:srgbClr val="424242"/>
                </a:solidFill>
                <a:latin typeface="Times New Roman"/>
                <a:ea typeface="Times New Roman"/>
                <a:cs typeface="Times New Roman"/>
                <a:sym typeface="Times New Roman"/>
              </a:rPr>
              <a:t>s</a:t>
            </a:r>
            <a:r>
              <a:rPr baseline="30000" lang="en" sz="2400">
                <a:solidFill>
                  <a:srgbClr val="424242"/>
                </a:solidFill>
              </a:rPr>
              <a:t>2</a:t>
            </a:r>
            <a:r>
              <a:rPr lang="en" sz="2400">
                <a:solidFill>
                  <a:srgbClr val="424242"/>
                </a:solidFill>
              </a:rPr>
              <a:t> + 154</a:t>
            </a:r>
            <a:r>
              <a:rPr i="1" lang="en" sz="2400">
                <a:solidFill>
                  <a:srgbClr val="424242"/>
                </a:solidFill>
                <a:latin typeface="Times New Roman"/>
                <a:ea typeface="Times New Roman"/>
                <a:cs typeface="Times New Roman"/>
                <a:sym typeface="Times New Roman"/>
              </a:rPr>
              <a:t>s</a:t>
            </a:r>
            <a:r>
              <a:rPr lang="en" sz="2400">
                <a:solidFill>
                  <a:srgbClr val="424242"/>
                </a:solidFill>
              </a:rPr>
              <a:t> + 121</a:t>
            </a:r>
            <a:endParaRPr sz="2400">
              <a:solidFill>
                <a:srgbClr val="424242"/>
              </a:solidFill>
            </a:endParaRPr>
          </a:p>
          <a:p>
            <a:pPr indent="-381000" lvl="0" marL="457200" rtl="0" algn="l">
              <a:spcBef>
                <a:spcPts val="700"/>
              </a:spcBef>
              <a:spcAft>
                <a:spcPts val="0"/>
              </a:spcAft>
              <a:buClr>
                <a:srgbClr val="424242"/>
              </a:buClr>
              <a:buSzPts val="2400"/>
              <a:buFont typeface="Noto Sans"/>
              <a:buAutoNum type="arabicPeriod"/>
            </a:pPr>
            <a:r>
              <a:rPr lang="en" sz="2400">
                <a:solidFill>
                  <a:srgbClr val="424242"/>
                </a:solidFill>
              </a:rPr>
              <a:t>25</a:t>
            </a:r>
            <a:r>
              <a:rPr i="1" lang="en" sz="2400">
                <a:solidFill>
                  <a:srgbClr val="424242"/>
                </a:solidFill>
                <a:latin typeface="Times New Roman"/>
                <a:ea typeface="Times New Roman"/>
                <a:cs typeface="Times New Roman"/>
                <a:sym typeface="Times New Roman"/>
              </a:rPr>
              <a:t>r</a:t>
            </a:r>
            <a:r>
              <a:rPr baseline="30000" lang="en" sz="2400">
                <a:solidFill>
                  <a:srgbClr val="424242"/>
                </a:solidFill>
              </a:rPr>
              <a:t>2</a:t>
            </a:r>
            <a:r>
              <a:rPr lang="en" sz="2400">
                <a:solidFill>
                  <a:srgbClr val="424242"/>
                </a:solidFill>
              </a:rPr>
              <a:t> + 65</a:t>
            </a:r>
            <a:r>
              <a:rPr i="1" lang="en" sz="2400">
                <a:solidFill>
                  <a:srgbClr val="424242"/>
                </a:solidFill>
                <a:latin typeface="Times New Roman"/>
                <a:ea typeface="Times New Roman"/>
                <a:cs typeface="Times New Roman"/>
                <a:sym typeface="Times New Roman"/>
              </a:rPr>
              <a:t>rs</a:t>
            </a:r>
            <a:r>
              <a:rPr lang="en" sz="2400">
                <a:solidFill>
                  <a:srgbClr val="424242"/>
                </a:solidFill>
              </a:rPr>
              <a:t> + 36</a:t>
            </a:r>
            <a:r>
              <a:rPr i="1" lang="en" sz="2400">
                <a:solidFill>
                  <a:srgbClr val="424242"/>
                </a:solidFill>
                <a:latin typeface="Times New Roman"/>
                <a:ea typeface="Times New Roman"/>
                <a:cs typeface="Times New Roman"/>
                <a:sym typeface="Times New Roman"/>
              </a:rPr>
              <a:t>s</a:t>
            </a:r>
            <a:r>
              <a:rPr baseline="30000" lang="en" sz="2400">
                <a:solidFill>
                  <a:srgbClr val="424242"/>
                </a:solidFill>
              </a:rPr>
              <a:t>2</a:t>
            </a:r>
            <a:endParaRPr baseline="30000" sz="2400">
              <a:solidFill>
                <a:srgbClr val="424242"/>
              </a:solidFill>
            </a:endParaRPr>
          </a:p>
          <a:p>
            <a:pPr indent="-381000" lvl="0" marL="457200" rtl="0" algn="l">
              <a:spcBef>
                <a:spcPts val="700"/>
              </a:spcBef>
              <a:spcAft>
                <a:spcPts val="0"/>
              </a:spcAft>
              <a:buClr>
                <a:srgbClr val="424242"/>
              </a:buClr>
              <a:buSzPts val="2400"/>
              <a:buFont typeface="Noto Sans"/>
              <a:buAutoNum type="arabicPeriod"/>
            </a:pPr>
            <a:r>
              <a:rPr lang="en" sz="2400">
                <a:solidFill>
                  <a:srgbClr val="424242"/>
                </a:solidFill>
              </a:rPr>
              <a:t>64</a:t>
            </a:r>
            <a:r>
              <a:rPr i="1" lang="en" sz="2400">
                <a:solidFill>
                  <a:srgbClr val="424242"/>
                </a:solidFill>
                <a:latin typeface="Times New Roman"/>
                <a:ea typeface="Times New Roman"/>
                <a:cs typeface="Times New Roman"/>
                <a:sym typeface="Times New Roman"/>
              </a:rPr>
              <a:t>z</a:t>
            </a:r>
            <a:r>
              <a:rPr baseline="30000" lang="en" sz="2400">
                <a:solidFill>
                  <a:srgbClr val="424242"/>
                </a:solidFill>
              </a:rPr>
              <a:t>2</a:t>
            </a:r>
            <a:r>
              <a:rPr lang="en" sz="2400">
                <a:solidFill>
                  <a:srgbClr val="424242"/>
                </a:solidFill>
              </a:rPr>
              <a:t> – 16</a:t>
            </a:r>
            <a:r>
              <a:rPr i="1" lang="en" sz="2400">
                <a:solidFill>
                  <a:srgbClr val="424242"/>
                </a:solidFill>
                <a:latin typeface="Times New Roman"/>
                <a:ea typeface="Times New Roman"/>
                <a:cs typeface="Times New Roman"/>
                <a:sym typeface="Times New Roman"/>
              </a:rPr>
              <a:t>z</a:t>
            </a:r>
            <a:r>
              <a:rPr lang="en" sz="2400">
                <a:solidFill>
                  <a:srgbClr val="424242"/>
                </a:solidFill>
              </a:rPr>
              <a:t> + 1                </a:t>
            </a:r>
            <a:r>
              <a:rPr lang="en" sz="1500">
                <a:solidFill>
                  <a:srgbClr val="424242"/>
                </a:solidFill>
              </a:rPr>
              <a:t>(</a:t>
            </a:r>
            <a:r>
              <a:rPr lang="en" sz="1500" u="sng">
                <a:solidFill>
                  <a:schemeClr val="accent5"/>
                </a:solidFill>
                <a:hlinkClick r:id="rId4">
                  <a:extLst>
                    <a:ext uri="{A12FA001-AC4F-418D-AE19-62706E023703}">
                      <ahyp:hlinkClr val="tx"/>
                    </a:ext>
                  </a:extLst>
                </a:hlinkClick>
              </a:rPr>
              <a:t>VIDEO</a:t>
            </a:r>
            <a:r>
              <a:rPr lang="en" sz="1500">
                <a:solidFill>
                  <a:srgbClr val="424242"/>
                </a:solidFill>
              </a:rPr>
              <a:t>)</a:t>
            </a:r>
            <a:endParaRPr sz="1500">
              <a:solidFill>
                <a:srgbClr val="424242"/>
              </a:solidFill>
            </a:endParaRPr>
          </a:p>
          <a:p>
            <a:pPr indent="-381000" lvl="0" marL="457200" rtl="0" algn="l">
              <a:spcBef>
                <a:spcPts val="700"/>
              </a:spcBef>
              <a:spcAft>
                <a:spcPts val="0"/>
              </a:spcAft>
              <a:buClr>
                <a:srgbClr val="424242"/>
              </a:buClr>
              <a:buSzPts val="2400"/>
              <a:buFont typeface="Noto Sans"/>
              <a:buAutoNum type="arabicPeriod"/>
            </a:pPr>
            <a:r>
              <a:rPr lang="en" sz="2400">
                <a:solidFill>
                  <a:srgbClr val="424242"/>
                </a:solidFill>
              </a:rPr>
              <a:t>49</a:t>
            </a:r>
            <a:r>
              <a:rPr i="1" lang="en" sz="2400">
                <a:solidFill>
                  <a:srgbClr val="424242"/>
                </a:solidFill>
                <a:latin typeface="Times New Roman"/>
                <a:ea typeface="Times New Roman"/>
                <a:cs typeface="Times New Roman"/>
                <a:sym typeface="Times New Roman"/>
              </a:rPr>
              <a:t>x</a:t>
            </a:r>
            <a:r>
              <a:rPr baseline="30000" lang="en" sz="2400">
                <a:solidFill>
                  <a:srgbClr val="424242"/>
                </a:solidFill>
              </a:rPr>
              <a:t>2</a:t>
            </a:r>
            <a:r>
              <a:rPr lang="en" sz="2400">
                <a:solidFill>
                  <a:srgbClr val="424242"/>
                </a:solidFill>
              </a:rPr>
              <a:t> + 28</a:t>
            </a:r>
            <a:r>
              <a:rPr i="1" lang="en" sz="2400">
                <a:solidFill>
                  <a:srgbClr val="424242"/>
                </a:solidFill>
                <a:latin typeface="Times New Roman"/>
                <a:ea typeface="Times New Roman"/>
                <a:cs typeface="Times New Roman"/>
                <a:sym typeface="Times New Roman"/>
              </a:rPr>
              <a:t>xy</a:t>
            </a:r>
            <a:r>
              <a:rPr lang="en" sz="2400">
                <a:solidFill>
                  <a:srgbClr val="424242"/>
                </a:solidFill>
              </a:rPr>
              <a:t> + 9</a:t>
            </a:r>
            <a:r>
              <a:rPr i="1" lang="en" sz="2400">
                <a:solidFill>
                  <a:srgbClr val="424242"/>
                </a:solidFill>
                <a:latin typeface="Times New Roman"/>
                <a:ea typeface="Times New Roman"/>
                <a:cs typeface="Times New Roman"/>
                <a:sym typeface="Times New Roman"/>
              </a:rPr>
              <a:t>y</a:t>
            </a:r>
            <a:r>
              <a:rPr baseline="30000" lang="en" sz="2400">
                <a:solidFill>
                  <a:srgbClr val="424242"/>
                </a:solidFill>
              </a:rPr>
              <a:t>2</a:t>
            </a:r>
            <a:endParaRPr/>
          </a:p>
        </p:txBody>
      </p:sp>
      <p:sp>
        <p:nvSpPr>
          <p:cNvPr id="139" name="Google Shape;139;p20"/>
          <p:cNvSpPr txBox="1"/>
          <p:nvPr>
            <p:ph idx="2" type="body"/>
          </p:nvPr>
        </p:nvSpPr>
        <p:spPr>
          <a:xfrm>
            <a:off x="6233575" y="1263663"/>
            <a:ext cx="2736300" cy="30858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t>RECOGNIZING PERFECT SQUARE TRINOMIALS</a:t>
            </a:r>
            <a:endParaRPr b="1" sz="1800"/>
          </a:p>
          <a:p>
            <a:pPr indent="-342900" lvl="0" marL="457200" rtl="0" algn="l">
              <a:spcBef>
                <a:spcPts val="3000"/>
              </a:spcBef>
              <a:spcAft>
                <a:spcPts val="0"/>
              </a:spcAft>
              <a:buSzPts val="1800"/>
              <a:buChar char="●"/>
            </a:pPr>
            <a:r>
              <a:rPr lang="en" sz="1800"/>
              <a:t>Are the first and last terms squares?</a:t>
            </a:r>
            <a:endParaRPr sz="1800"/>
          </a:p>
          <a:p>
            <a:pPr indent="-342900" lvl="0" marL="457200" rtl="0" algn="l">
              <a:spcBef>
                <a:spcPts val="0"/>
              </a:spcBef>
              <a:spcAft>
                <a:spcPts val="0"/>
              </a:spcAft>
              <a:buSzPts val="1800"/>
              <a:buChar char="●"/>
            </a:pPr>
            <a:r>
              <a:rPr lang="en" sz="1800"/>
              <a:t>Does the middle term fit the pattern of 2</a:t>
            </a:r>
            <a:r>
              <a:rPr i="1" lang="en" sz="1800">
                <a:latin typeface="Times New Roman"/>
                <a:ea typeface="Times New Roman"/>
                <a:cs typeface="Times New Roman"/>
                <a:sym typeface="Times New Roman"/>
              </a:rPr>
              <a:t>ab</a:t>
            </a:r>
            <a:r>
              <a:rPr lang="en" sz="1800"/>
              <a:t>?</a:t>
            </a:r>
            <a:endParaRPr sz="1800"/>
          </a:p>
        </p:txBody>
      </p:sp>
      <p:cxnSp>
        <p:nvCxnSpPr>
          <p:cNvPr descr="a gray line segment used to visually separate the title from the &quot;how to&quot; steps" id="140" name="Google Shape;140;p20"/>
          <p:cNvCxnSpPr/>
          <p:nvPr/>
        </p:nvCxnSpPr>
        <p:spPr>
          <a:xfrm flipH="1" rot="10800000">
            <a:off x="6527267" y="2450554"/>
            <a:ext cx="2148900" cy="3300"/>
          </a:xfrm>
          <a:prstGeom prst="straightConnector1">
            <a:avLst/>
          </a:prstGeom>
          <a:noFill/>
          <a:ln cap="flat" cmpd="sng" w="28575">
            <a:solidFill>
              <a:srgbClr val="9E9E9E"/>
            </a:solidFill>
            <a:prstDash val="solid"/>
            <a:round/>
            <a:headEnd len="med" w="med" type="none"/>
            <a:tailEnd len="med" w="med" type="none"/>
          </a:ln>
        </p:spPr>
      </p:cxnSp>
      <p:sp>
        <p:nvSpPr>
          <p:cNvPr id="141" name="Google Shape;141;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2" name="Google Shape;142;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6.6.1 Identifying Perfect Square Trinomials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8" name="Google Shape;148;p21"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49" name="Google Shape;149;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3" name="Shape 153"/>
        <p:cNvGrpSpPr/>
        <p:nvPr/>
      </p:nvGrpSpPr>
      <p:grpSpPr>
        <a:xfrm>
          <a:off x="0" y="0"/>
          <a:ext cx="0" cy="0"/>
          <a:chOff x="0" y="0"/>
          <a:chExt cx="0" cy="0"/>
        </a:xfrm>
      </p:grpSpPr>
      <p:pic>
        <p:nvPicPr>
          <p:cNvPr descr="Icon indicating the slide contains a support for students with disabilities" id="154" name="Google Shape;154;p2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sp>
        <p:nvSpPr>
          <p:cNvPr id="155" name="Google Shape;155;p22"/>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Looking for Perfection! </a:t>
            </a:r>
            <a:r>
              <a:rPr lang="en"/>
              <a:t>😇</a:t>
            </a:r>
            <a:endParaRPr sz="2600">
              <a:solidFill>
                <a:srgbClr val="005047"/>
              </a:solidFill>
            </a:endParaRPr>
          </a:p>
        </p:txBody>
      </p:sp>
      <p:sp>
        <p:nvSpPr>
          <p:cNvPr id="156" name="Google Shape;156;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students with disabilities. </a:t>
            </a:r>
            <a:endParaRPr/>
          </a:p>
          <a:p>
            <a:pPr indent="-368300" lvl="0" marL="457200" rtl="0" algn="l">
              <a:lnSpc>
                <a:spcPct val="100000"/>
              </a:lnSpc>
              <a:spcBef>
                <a:spcPts val="1200"/>
              </a:spcBef>
              <a:spcAft>
                <a:spcPts val="0"/>
              </a:spcAft>
              <a:buSzPts val="2200"/>
              <a:buChar char="●"/>
            </a:pPr>
            <a:r>
              <a:rPr i="1" lang="en"/>
              <a:t>You can copy and paste the callout directly on top of the activity or give the instructions aloud. </a:t>
            </a:r>
            <a:endParaRPr b="1"/>
          </a:p>
        </p:txBody>
      </p:sp>
      <p:sp>
        <p:nvSpPr>
          <p:cNvPr descr="A callout providing support steps for students based on universal designs for learning. " id="157" name="Google Shape;157;p22" title="UDL callout box"/>
          <p:cNvSpPr/>
          <p:nvPr/>
        </p:nvSpPr>
        <p:spPr>
          <a:xfrm>
            <a:off x="5011200" y="960125"/>
            <a:ext cx="3652500" cy="2708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Noto Sans"/>
                <a:ea typeface="Noto Sans"/>
                <a:cs typeface="Noto Sans"/>
                <a:sym typeface="Noto Sans"/>
              </a:rPr>
              <a:t>Access your STAAR Reference Sheet with the formulas! </a:t>
            </a:r>
            <a:endParaRPr sz="1500">
              <a:latin typeface="Noto Sans"/>
              <a:ea typeface="Noto Sans"/>
              <a:cs typeface="Noto Sans"/>
              <a:sym typeface="Noto Sans"/>
            </a:endParaRPr>
          </a:p>
          <a:p>
            <a:pPr indent="0" lvl="0" marL="0" rtl="0" algn="l">
              <a:spcBef>
                <a:spcPts val="2000"/>
              </a:spcBef>
              <a:spcAft>
                <a:spcPts val="0"/>
              </a:spcAft>
              <a:buNone/>
            </a:pPr>
            <a:r>
              <a:rPr b="1" lang="en" sz="1500">
                <a:latin typeface="Noto Sans"/>
                <a:ea typeface="Noto Sans"/>
                <a:cs typeface="Noto Sans"/>
                <a:sym typeface="Noto Sans"/>
              </a:rPr>
              <a:t>Perfect square trinomials</a:t>
            </a:r>
            <a:endParaRPr b="1" sz="1500">
              <a:latin typeface="Noto Sans"/>
              <a:ea typeface="Noto Sans"/>
              <a:cs typeface="Noto Sans"/>
              <a:sym typeface="Noto Sans"/>
            </a:endParaRPr>
          </a:p>
          <a:p>
            <a:pPr indent="0" lvl="0" marL="0" rtl="0" algn="r">
              <a:spcBef>
                <a:spcPts val="500"/>
              </a:spcBef>
              <a:spcAft>
                <a:spcPts val="0"/>
              </a:spcAft>
              <a:buNone/>
            </a:pPr>
            <a:r>
              <a:rPr i="1" lang="en" sz="1500">
                <a:latin typeface="Times New Roman"/>
                <a:ea typeface="Times New Roman"/>
                <a:cs typeface="Times New Roman"/>
                <a:sym typeface="Times New Roman"/>
              </a:rPr>
              <a:t>a</a:t>
            </a:r>
            <a:r>
              <a:rPr baseline="30000" lang="en" sz="1500">
                <a:latin typeface="Noto Sans"/>
                <a:ea typeface="Noto Sans"/>
                <a:cs typeface="Noto Sans"/>
                <a:sym typeface="Noto Sans"/>
              </a:rPr>
              <a:t>2</a:t>
            </a:r>
            <a:r>
              <a:rPr lang="en" sz="1500">
                <a:latin typeface="Noto Sans"/>
                <a:ea typeface="Noto Sans"/>
                <a:cs typeface="Noto Sans"/>
                <a:sym typeface="Noto Sans"/>
              </a:rPr>
              <a:t> + 2</a:t>
            </a:r>
            <a:r>
              <a:rPr i="1" lang="en" sz="1500">
                <a:solidFill>
                  <a:schemeClr val="dk1"/>
                </a:solidFill>
                <a:latin typeface="Times New Roman"/>
                <a:ea typeface="Times New Roman"/>
                <a:cs typeface="Times New Roman"/>
                <a:sym typeface="Times New Roman"/>
              </a:rPr>
              <a:t>a</a:t>
            </a:r>
            <a:r>
              <a:rPr i="1" lang="en" sz="1500">
                <a:latin typeface="Times New Roman"/>
                <a:ea typeface="Times New Roman"/>
                <a:cs typeface="Times New Roman"/>
                <a:sym typeface="Times New Roman"/>
              </a:rPr>
              <a:t>b</a:t>
            </a:r>
            <a:r>
              <a:rPr lang="en" sz="1500">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b</a:t>
            </a:r>
            <a:r>
              <a:rPr baseline="30000" lang="en" sz="1500">
                <a:latin typeface="Noto Sans"/>
                <a:ea typeface="Noto Sans"/>
                <a:cs typeface="Noto Sans"/>
                <a:sym typeface="Noto Sans"/>
              </a:rPr>
              <a:t>2</a:t>
            </a:r>
            <a:r>
              <a:rPr lang="en" sz="1500">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a</a:t>
            </a:r>
            <a:r>
              <a:rPr lang="en" sz="1500">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b</a:t>
            </a:r>
            <a:r>
              <a:rPr lang="en" sz="1500">
                <a:latin typeface="Noto Sans"/>
                <a:ea typeface="Noto Sans"/>
                <a:cs typeface="Noto Sans"/>
                <a:sym typeface="Noto Sans"/>
              </a:rPr>
              <a:t>)</a:t>
            </a:r>
            <a:r>
              <a:rPr baseline="30000" lang="en" sz="1500">
                <a:latin typeface="Noto Sans"/>
                <a:ea typeface="Noto Sans"/>
                <a:cs typeface="Noto Sans"/>
                <a:sym typeface="Noto Sans"/>
              </a:rPr>
              <a:t>2</a:t>
            </a:r>
            <a:endParaRPr baseline="30000" sz="1500">
              <a:latin typeface="Noto Sans"/>
              <a:ea typeface="Noto Sans"/>
              <a:cs typeface="Noto Sans"/>
              <a:sym typeface="Noto Sans"/>
            </a:endParaRPr>
          </a:p>
          <a:p>
            <a:pPr indent="0" lvl="0" marL="0" rtl="0" algn="r">
              <a:spcBef>
                <a:spcPts val="500"/>
              </a:spcBef>
              <a:spcAft>
                <a:spcPts val="0"/>
              </a:spcAft>
              <a:buNone/>
            </a:pPr>
            <a:r>
              <a:rPr i="1" lang="en" sz="1500">
                <a:solidFill>
                  <a:schemeClr val="dk1"/>
                </a:solidFill>
                <a:latin typeface="Times New Roman"/>
                <a:ea typeface="Times New Roman"/>
                <a:cs typeface="Times New Roman"/>
                <a:sym typeface="Times New Roman"/>
              </a:rPr>
              <a:t>a</a:t>
            </a:r>
            <a:r>
              <a:rPr baseline="30000" lang="en" sz="1500">
                <a:latin typeface="Noto Sans"/>
                <a:ea typeface="Noto Sans"/>
                <a:cs typeface="Noto Sans"/>
                <a:sym typeface="Noto Sans"/>
              </a:rPr>
              <a:t>2</a:t>
            </a:r>
            <a:r>
              <a:rPr lang="en" sz="1500">
                <a:latin typeface="Noto Sans"/>
                <a:ea typeface="Noto Sans"/>
                <a:cs typeface="Noto Sans"/>
                <a:sym typeface="Noto Sans"/>
              </a:rPr>
              <a:t> – 2</a:t>
            </a:r>
            <a:r>
              <a:rPr i="1" lang="en" sz="1500">
                <a:solidFill>
                  <a:schemeClr val="dk1"/>
                </a:solidFill>
                <a:latin typeface="Times New Roman"/>
                <a:ea typeface="Times New Roman"/>
                <a:cs typeface="Times New Roman"/>
                <a:sym typeface="Times New Roman"/>
              </a:rPr>
              <a:t>ab</a:t>
            </a:r>
            <a:r>
              <a:rPr lang="en" sz="1500">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b</a:t>
            </a:r>
            <a:r>
              <a:rPr baseline="30000" lang="en" sz="1500">
                <a:latin typeface="Noto Sans"/>
                <a:ea typeface="Noto Sans"/>
                <a:cs typeface="Noto Sans"/>
                <a:sym typeface="Noto Sans"/>
              </a:rPr>
              <a:t>2</a:t>
            </a:r>
            <a:r>
              <a:rPr lang="en" sz="1500">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a</a:t>
            </a:r>
            <a:r>
              <a:rPr lang="en" sz="1500">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b</a:t>
            </a:r>
            <a:r>
              <a:rPr lang="en" sz="1500">
                <a:latin typeface="Noto Sans"/>
                <a:ea typeface="Noto Sans"/>
                <a:cs typeface="Noto Sans"/>
                <a:sym typeface="Noto Sans"/>
              </a:rPr>
              <a:t>)</a:t>
            </a:r>
            <a:r>
              <a:rPr baseline="30000" lang="en" sz="1500">
                <a:latin typeface="Noto Sans"/>
                <a:ea typeface="Noto Sans"/>
                <a:cs typeface="Noto Sans"/>
                <a:sym typeface="Noto Sans"/>
              </a:rPr>
              <a:t>2</a:t>
            </a:r>
            <a:endParaRPr baseline="30000" sz="1500">
              <a:latin typeface="Noto Sans"/>
              <a:ea typeface="Noto Sans"/>
              <a:cs typeface="Noto Sans"/>
              <a:sym typeface="Noto Sans"/>
            </a:endParaRPr>
          </a:p>
          <a:p>
            <a:pPr indent="0" lvl="0" marL="0" rtl="0" algn="l">
              <a:spcBef>
                <a:spcPts val="1500"/>
              </a:spcBef>
              <a:spcAft>
                <a:spcPts val="0"/>
              </a:spcAft>
              <a:buNone/>
            </a:pPr>
            <a:r>
              <a:rPr b="1" lang="en" sz="1500">
                <a:latin typeface="Noto Sans"/>
                <a:ea typeface="Noto Sans"/>
                <a:cs typeface="Noto Sans"/>
                <a:sym typeface="Noto Sans"/>
              </a:rPr>
              <a:t>Difference of squares</a:t>
            </a:r>
            <a:endParaRPr b="1" sz="1500">
              <a:latin typeface="Noto Sans"/>
              <a:ea typeface="Noto Sans"/>
              <a:cs typeface="Noto Sans"/>
              <a:sym typeface="Noto Sans"/>
            </a:endParaRPr>
          </a:p>
          <a:p>
            <a:pPr indent="0" lvl="0" marL="0" rtl="0" algn="r">
              <a:spcBef>
                <a:spcPts val="500"/>
              </a:spcBef>
              <a:spcAft>
                <a:spcPts val="0"/>
              </a:spcAft>
              <a:buNone/>
            </a:pPr>
            <a:r>
              <a:rPr i="1" lang="en" sz="1500">
                <a:solidFill>
                  <a:schemeClr val="dk1"/>
                </a:solidFill>
                <a:latin typeface="Times New Roman"/>
                <a:ea typeface="Times New Roman"/>
                <a:cs typeface="Times New Roman"/>
                <a:sym typeface="Times New Roman"/>
              </a:rPr>
              <a:t>a</a:t>
            </a:r>
            <a:r>
              <a:rPr baseline="30000" lang="en" sz="1500">
                <a:latin typeface="Noto Sans"/>
                <a:ea typeface="Noto Sans"/>
                <a:cs typeface="Noto Sans"/>
                <a:sym typeface="Noto Sans"/>
              </a:rPr>
              <a:t>2</a:t>
            </a:r>
            <a:r>
              <a:rPr lang="en" sz="1500">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b</a:t>
            </a:r>
            <a:r>
              <a:rPr baseline="30000" lang="en" sz="1500">
                <a:latin typeface="Noto Sans"/>
                <a:ea typeface="Noto Sans"/>
                <a:cs typeface="Noto Sans"/>
                <a:sym typeface="Noto Sans"/>
              </a:rPr>
              <a:t>2</a:t>
            </a:r>
            <a:r>
              <a:rPr lang="en" sz="1500">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a</a:t>
            </a:r>
            <a:r>
              <a:rPr lang="en" sz="1500">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b</a:t>
            </a:r>
            <a:r>
              <a:rPr lang="en" sz="1500">
                <a:latin typeface="Noto Sans"/>
                <a:ea typeface="Noto Sans"/>
                <a:cs typeface="Noto Sans"/>
                <a:sym typeface="Noto Sans"/>
              </a:rPr>
              <a:t>)(</a:t>
            </a:r>
            <a:r>
              <a:rPr i="1" lang="en" sz="1500">
                <a:solidFill>
                  <a:schemeClr val="dk1"/>
                </a:solidFill>
                <a:latin typeface="Times New Roman"/>
                <a:ea typeface="Times New Roman"/>
                <a:cs typeface="Times New Roman"/>
                <a:sym typeface="Times New Roman"/>
              </a:rPr>
              <a:t>a</a:t>
            </a:r>
            <a:r>
              <a:rPr lang="en" sz="1500">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b</a:t>
            </a:r>
            <a:r>
              <a:rPr lang="en" sz="1500">
                <a:latin typeface="Noto Sans"/>
                <a:ea typeface="Noto Sans"/>
                <a:cs typeface="Noto Sans"/>
                <a:sym typeface="Noto Sans"/>
              </a:rPr>
              <a:t>)</a:t>
            </a:r>
            <a:endParaRPr sz="1500">
              <a:latin typeface="Noto Sans"/>
              <a:ea typeface="Noto Sans"/>
              <a:cs typeface="Noto Sans"/>
              <a:sym typeface="Noto Sans"/>
            </a:endParaRPr>
          </a:p>
          <a:p>
            <a:pPr indent="0" lvl="0" marL="0" rtl="0" algn="r">
              <a:spcBef>
                <a:spcPts val="1500"/>
              </a:spcBef>
              <a:spcAft>
                <a:spcPts val="0"/>
              </a:spcAft>
              <a:buNone/>
            </a:pPr>
            <a:r>
              <a:rPr lang="en" sz="1000">
                <a:solidFill>
                  <a:schemeClr val="dk1"/>
                </a:solidFill>
                <a:latin typeface="Noto Sans"/>
                <a:ea typeface="Noto Sans"/>
                <a:cs typeface="Noto Sans"/>
                <a:sym typeface="Noto Sans"/>
              </a:rPr>
              <a:t>Engagement</a:t>
            </a:r>
            <a:endParaRPr>
              <a:latin typeface="Noto Sans"/>
              <a:ea typeface="Noto Sans"/>
              <a:cs typeface="Noto Sans"/>
              <a:sym typeface="Noto Sans"/>
            </a:endParaRPr>
          </a:p>
        </p:txBody>
      </p:sp>
      <p:sp>
        <p:nvSpPr>
          <p:cNvPr id="158" name="Google Shape;158;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9" name="Google Shape;159;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6.6.2 Factoring Perfect Square Trinomials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sp>
        <p:nvSpPr>
          <p:cNvPr id="164" name="Google Shape;164;p23"/>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Looking for Perfection </a:t>
            </a:r>
            <a:r>
              <a:rPr lang="en"/>
              <a:t>😇</a:t>
            </a:r>
            <a:endParaRPr>
              <a:solidFill>
                <a:srgbClr val="005047"/>
              </a:solidFill>
            </a:endParaRPr>
          </a:p>
        </p:txBody>
      </p:sp>
      <p:sp>
        <p:nvSpPr>
          <p:cNvPr id="165" name="Google Shape;165;p23"/>
          <p:cNvSpPr txBox="1"/>
          <p:nvPr>
            <p:ph idx="1" type="body"/>
          </p:nvPr>
        </p:nvSpPr>
        <p:spPr>
          <a:xfrm>
            <a:off x="311700" y="960120"/>
            <a:ext cx="39999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400"/>
              <a:t>How do we know if a trinomial is a </a:t>
            </a:r>
            <a:r>
              <a:rPr b="1" lang="en" sz="2400"/>
              <a:t>perfect square</a:t>
            </a:r>
            <a:r>
              <a:rPr lang="en" sz="2400"/>
              <a:t> trinomial? </a:t>
            </a:r>
            <a:endParaRPr sz="2400"/>
          </a:p>
          <a:p>
            <a:pPr indent="0" lvl="0" marL="0" rtl="0" algn="ctr">
              <a:lnSpc>
                <a:spcPct val="100000"/>
              </a:lnSpc>
              <a:spcBef>
                <a:spcPts val="3000"/>
              </a:spcBef>
              <a:spcAft>
                <a:spcPts val="0"/>
              </a:spcAft>
              <a:buNone/>
            </a:pPr>
            <a:r>
              <a:rPr lang="en" sz="2400"/>
              <a:t>64</a:t>
            </a:r>
            <a:r>
              <a:rPr i="1" lang="en" sz="2400">
                <a:latin typeface="Times New Roman"/>
                <a:ea typeface="Times New Roman"/>
                <a:cs typeface="Times New Roman"/>
                <a:sym typeface="Times New Roman"/>
              </a:rPr>
              <a:t>y</a:t>
            </a:r>
            <a:r>
              <a:rPr baseline="30000" lang="en" sz="2400"/>
              <a:t>2</a:t>
            </a:r>
            <a:r>
              <a:rPr lang="en" sz="2400"/>
              <a:t> – 80</a:t>
            </a:r>
            <a:r>
              <a:rPr i="1" lang="en" sz="2400">
                <a:latin typeface="Times New Roman"/>
                <a:ea typeface="Times New Roman"/>
                <a:cs typeface="Times New Roman"/>
                <a:sym typeface="Times New Roman"/>
              </a:rPr>
              <a:t>y</a:t>
            </a:r>
            <a:r>
              <a:rPr lang="en" sz="2400"/>
              <a:t> + 25</a:t>
            </a:r>
            <a:endParaRPr sz="2400"/>
          </a:p>
          <a:p>
            <a:pPr indent="-381000" lvl="0" marL="457200" rtl="0" algn="l">
              <a:lnSpc>
                <a:spcPct val="100000"/>
              </a:lnSpc>
              <a:spcBef>
                <a:spcPts val="3000"/>
              </a:spcBef>
              <a:spcAft>
                <a:spcPts val="0"/>
              </a:spcAft>
              <a:buSzPts val="2400"/>
              <a:buChar char="●"/>
            </a:pPr>
            <a:r>
              <a:rPr lang="en" sz="2400"/>
              <a:t>What is </a:t>
            </a:r>
            <a:r>
              <a:rPr i="1" lang="en" sz="2400">
                <a:latin typeface="Times New Roman"/>
                <a:ea typeface="Times New Roman"/>
                <a:cs typeface="Times New Roman"/>
                <a:sym typeface="Times New Roman"/>
              </a:rPr>
              <a:t>a</a:t>
            </a:r>
            <a:r>
              <a:rPr lang="en" sz="2400"/>
              <a:t>?</a:t>
            </a:r>
            <a:endParaRPr sz="2400"/>
          </a:p>
          <a:p>
            <a:pPr indent="-381000" lvl="0" marL="457200" rtl="0" algn="l">
              <a:lnSpc>
                <a:spcPct val="100000"/>
              </a:lnSpc>
              <a:spcBef>
                <a:spcPts val="0"/>
              </a:spcBef>
              <a:spcAft>
                <a:spcPts val="0"/>
              </a:spcAft>
              <a:buSzPts val="2400"/>
              <a:buChar char="●"/>
            </a:pPr>
            <a:r>
              <a:rPr lang="en" sz="2400"/>
              <a:t>What is </a:t>
            </a:r>
            <a:r>
              <a:rPr i="1" lang="en" sz="2400">
                <a:latin typeface="Times New Roman"/>
                <a:ea typeface="Times New Roman"/>
                <a:cs typeface="Times New Roman"/>
                <a:sym typeface="Times New Roman"/>
              </a:rPr>
              <a:t>b</a:t>
            </a:r>
            <a:r>
              <a:rPr lang="en" sz="2400"/>
              <a:t>? </a:t>
            </a:r>
            <a:endParaRPr sz="2400"/>
          </a:p>
          <a:p>
            <a:pPr indent="-381000" lvl="0" marL="457200" rtl="0" algn="l">
              <a:lnSpc>
                <a:spcPct val="100000"/>
              </a:lnSpc>
              <a:spcBef>
                <a:spcPts val="0"/>
              </a:spcBef>
              <a:spcAft>
                <a:spcPts val="0"/>
              </a:spcAft>
              <a:buSzPts val="2400"/>
              <a:buChar char="●"/>
            </a:pPr>
            <a:r>
              <a:rPr lang="en" sz="2400"/>
              <a:t>What is 2</a:t>
            </a:r>
            <a:r>
              <a:rPr i="1" lang="en" sz="2400">
                <a:latin typeface="Times New Roman"/>
                <a:ea typeface="Times New Roman"/>
                <a:cs typeface="Times New Roman"/>
                <a:sym typeface="Times New Roman"/>
              </a:rPr>
              <a:t>ab</a:t>
            </a:r>
            <a:r>
              <a:rPr lang="en" sz="2400"/>
              <a:t>? </a:t>
            </a:r>
            <a:endParaRPr sz="2400"/>
          </a:p>
        </p:txBody>
      </p:sp>
      <p:sp>
        <p:nvSpPr>
          <p:cNvPr id="166" name="Google Shape;166;p23"/>
          <p:cNvSpPr txBox="1"/>
          <p:nvPr>
            <p:ph idx="2" type="body"/>
          </p:nvPr>
        </p:nvSpPr>
        <p:spPr>
          <a:xfrm>
            <a:off x="5176800" y="1355100"/>
            <a:ext cx="3655500" cy="3101100"/>
          </a:xfrm>
          <a:prstGeom prst="rect">
            <a:avLst/>
          </a:prstGeom>
          <a:solidFill>
            <a:srgbClr val="F3F3F3"/>
          </a:solidFill>
          <a:ln cap="flat" cmpd="sng" w="38100">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a:t>PERFECT SQUARE TRINOMIALS</a:t>
            </a:r>
            <a:endParaRPr b="1"/>
          </a:p>
          <a:p>
            <a:pPr indent="0" lvl="0" marL="0" rtl="0" algn="ctr">
              <a:spcBef>
                <a:spcPts val="3000"/>
              </a:spcBef>
              <a:spcAft>
                <a:spcPts val="0"/>
              </a:spcAft>
              <a:buNone/>
            </a:pPr>
            <a:r>
              <a:rPr lang="en"/>
              <a:t>If </a:t>
            </a:r>
            <a:r>
              <a:rPr i="1" lang="en">
                <a:latin typeface="Times New Roman"/>
                <a:ea typeface="Times New Roman"/>
                <a:cs typeface="Times New Roman"/>
                <a:sym typeface="Times New Roman"/>
              </a:rPr>
              <a:t>a</a:t>
            </a:r>
            <a:r>
              <a:rPr lang="en"/>
              <a:t> and </a:t>
            </a:r>
            <a:r>
              <a:rPr i="1" lang="en">
                <a:latin typeface="Times New Roman"/>
                <a:ea typeface="Times New Roman"/>
                <a:cs typeface="Times New Roman"/>
                <a:sym typeface="Times New Roman"/>
              </a:rPr>
              <a:t>b</a:t>
            </a:r>
            <a:r>
              <a:rPr lang="en"/>
              <a:t> are real numbers, </a:t>
            </a:r>
            <a:endParaRPr/>
          </a:p>
          <a:p>
            <a:pPr indent="0" lvl="0" marL="0" rtl="0" algn="ctr">
              <a:lnSpc>
                <a:spcPct val="100000"/>
              </a:lnSpc>
              <a:spcBef>
                <a:spcPts val="1200"/>
              </a:spcBef>
              <a:spcAft>
                <a:spcPts val="0"/>
              </a:spcAft>
              <a:buClr>
                <a:schemeClr val="dk1"/>
              </a:buClr>
              <a:buSzPts val="1100"/>
              <a:buFont typeface="Arial"/>
              <a:buNone/>
            </a:pPr>
            <a:r>
              <a:rPr i="1" lang="en">
                <a:latin typeface="Times New Roman"/>
                <a:ea typeface="Times New Roman"/>
                <a:cs typeface="Times New Roman"/>
                <a:sym typeface="Times New Roman"/>
              </a:rPr>
              <a:t>a</a:t>
            </a:r>
            <a:r>
              <a:rPr baseline="30000" lang="en"/>
              <a:t>2</a:t>
            </a:r>
            <a:r>
              <a:rPr lang="en"/>
              <a:t> + 2</a:t>
            </a:r>
            <a:r>
              <a:rPr i="1" lang="en">
                <a:latin typeface="Times New Roman"/>
                <a:ea typeface="Times New Roman"/>
                <a:cs typeface="Times New Roman"/>
                <a:sym typeface="Times New Roman"/>
              </a:rPr>
              <a:t>ab</a:t>
            </a:r>
            <a:r>
              <a:rPr lang="en"/>
              <a:t> + </a:t>
            </a:r>
            <a:r>
              <a:rPr i="1" lang="en">
                <a:latin typeface="Times New Roman"/>
                <a:ea typeface="Times New Roman"/>
                <a:cs typeface="Times New Roman"/>
                <a:sym typeface="Times New Roman"/>
              </a:rPr>
              <a:t>b</a:t>
            </a:r>
            <a:r>
              <a:rPr baseline="30000" lang="en"/>
              <a:t>2</a:t>
            </a:r>
            <a:r>
              <a:rPr lang="en"/>
              <a:t> = (</a:t>
            </a:r>
            <a:r>
              <a:rPr i="1" lang="en">
                <a:latin typeface="Times New Roman"/>
                <a:ea typeface="Times New Roman"/>
                <a:cs typeface="Times New Roman"/>
                <a:sym typeface="Times New Roman"/>
              </a:rPr>
              <a:t>a</a:t>
            </a:r>
            <a:r>
              <a:rPr lang="en"/>
              <a:t> + </a:t>
            </a:r>
            <a:r>
              <a:rPr i="1" lang="en">
                <a:latin typeface="Times New Roman"/>
                <a:ea typeface="Times New Roman"/>
                <a:cs typeface="Times New Roman"/>
                <a:sym typeface="Times New Roman"/>
              </a:rPr>
              <a:t>b</a:t>
            </a:r>
            <a:r>
              <a:rPr lang="en"/>
              <a:t>)</a:t>
            </a:r>
            <a:r>
              <a:rPr baseline="30000" lang="en"/>
              <a:t>2</a:t>
            </a:r>
            <a:endParaRPr baseline="30000"/>
          </a:p>
          <a:p>
            <a:pPr indent="0" lvl="0" marL="0" rtl="0" algn="ctr">
              <a:lnSpc>
                <a:spcPct val="100000"/>
              </a:lnSpc>
              <a:spcBef>
                <a:spcPts val="500"/>
              </a:spcBef>
              <a:spcAft>
                <a:spcPts val="1500"/>
              </a:spcAft>
              <a:buClr>
                <a:schemeClr val="dk1"/>
              </a:buClr>
              <a:buSzPts val="1100"/>
              <a:buFont typeface="Arial"/>
              <a:buNone/>
            </a:pPr>
            <a:r>
              <a:rPr i="1" lang="en">
                <a:latin typeface="Times New Roman"/>
                <a:ea typeface="Times New Roman"/>
                <a:cs typeface="Times New Roman"/>
                <a:sym typeface="Times New Roman"/>
              </a:rPr>
              <a:t>a</a:t>
            </a:r>
            <a:r>
              <a:rPr baseline="30000" lang="en"/>
              <a:t>2</a:t>
            </a:r>
            <a:r>
              <a:rPr lang="en"/>
              <a:t> – 2</a:t>
            </a:r>
            <a:r>
              <a:rPr i="1" lang="en">
                <a:latin typeface="Times New Roman"/>
                <a:ea typeface="Times New Roman"/>
                <a:cs typeface="Times New Roman"/>
                <a:sym typeface="Times New Roman"/>
              </a:rPr>
              <a:t>ab</a:t>
            </a:r>
            <a:r>
              <a:rPr lang="en"/>
              <a:t> + </a:t>
            </a:r>
            <a:r>
              <a:rPr i="1" lang="en">
                <a:latin typeface="Times New Roman"/>
                <a:ea typeface="Times New Roman"/>
                <a:cs typeface="Times New Roman"/>
                <a:sym typeface="Times New Roman"/>
              </a:rPr>
              <a:t>b</a:t>
            </a:r>
            <a:r>
              <a:rPr baseline="30000" lang="en"/>
              <a:t>2</a:t>
            </a:r>
            <a:r>
              <a:rPr lang="en"/>
              <a:t> = (</a:t>
            </a:r>
            <a:r>
              <a:rPr i="1" lang="en">
                <a:latin typeface="Times New Roman"/>
                <a:ea typeface="Times New Roman"/>
                <a:cs typeface="Times New Roman"/>
                <a:sym typeface="Times New Roman"/>
              </a:rPr>
              <a:t>a</a:t>
            </a:r>
            <a:r>
              <a:rPr lang="en"/>
              <a:t> – </a:t>
            </a:r>
            <a:r>
              <a:rPr i="1" lang="en">
                <a:latin typeface="Times New Roman"/>
                <a:ea typeface="Times New Roman"/>
                <a:cs typeface="Times New Roman"/>
                <a:sym typeface="Times New Roman"/>
              </a:rPr>
              <a:t>b</a:t>
            </a:r>
            <a:r>
              <a:rPr lang="en"/>
              <a:t>)</a:t>
            </a:r>
            <a:r>
              <a:rPr baseline="30000" lang="en"/>
              <a:t>2</a:t>
            </a:r>
            <a:endParaRPr sz="2900"/>
          </a:p>
        </p:txBody>
      </p:sp>
      <p:cxnSp>
        <p:nvCxnSpPr>
          <p:cNvPr descr="a gray line segment used to visually separate the title from the &quot;how to&quot; steps" id="167" name="Google Shape;167;p23"/>
          <p:cNvCxnSpPr/>
          <p:nvPr/>
        </p:nvCxnSpPr>
        <p:spPr>
          <a:xfrm flipH="1" rot="10800000">
            <a:off x="5930092" y="2385838"/>
            <a:ext cx="2148900" cy="3300"/>
          </a:xfrm>
          <a:prstGeom prst="straightConnector1">
            <a:avLst/>
          </a:prstGeom>
          <a:noFill/>
          <a:ln cap="flat" cmpd="sng" w="28575">
            <a:solidFill>
              <a:srgbClr val="9E9E9E"/>
            </a:solidFill>
            <a:prstDash val="solid"/>
            <a:round/>
            <a:headEnd len="med" w="med" type="none"/>
            <a:tailEnd len="med" w="med" type="none"/>
          </a:ln>
        </p:spPr>
      </p:cxnSp>
      <p:sp>
        <p:nvSpPr>
          <p:cNvPr id="168" name="Google Shape;168;p23"/>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69" name="Google Shape;169;p23"/>
          <p:cNvSpPr txBox="1"/>
          <p:nvPr>
            <p:ph idx="3"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6.6.2 Factoring Perfect Square Trinomials</a:t>
            </a:r>
            <a:endParaRPr>
              <a:latin typeface="Noto Sans"/>
              <a:ea typeface="Noto Sans"/>
              <a:cs typeface="Noto Sans"/>
              <a:sym typeface="No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Looking for Perfection 😇</a:t>
            </a:r>
            <a:endParaRPr sz="3000">
              <a:solidFill>
                <a:srgbClr val="005047"/>
              </a:solidFill>
            </a:endParaRPr>
          </a:p>
        </p:txBody>
      </p:sp>
      <p:sp>
        <p:nvSpPr>
          <p:cNvPr id="175" name="Google Shape;175;p24"/>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lang="en">
                <a:solidFill>
                  <a:srgbClr val="424242"/>
                </a:solidFill>
              </a:rPr>
              <a:t>Factor each perfect square trinomial. If necessary, factor out the GCF first. </a:t>
            </a:r>
            <a:endParaRPr>
              <a:solidFill>
                <a:srgbClr val="424242"/>
              </a:solidFill>
            </a:endParaRPr>
          </a:p>
          <a:p>
            <a:pPr indent="-381000" lvl="0" marL="457200" rtl="0" algn="l">
              <a:lnSpc>
                <a:spcPct val="90000"/>
              </a:lnSpc>
              <a:spcBef>
                <a:spcPts val="1000"/>
              </a:spcBef>
              <a:spcAft>
                <a:spcPts val="0"/>
              </a:spcAft>
              <a:buClr>
                <a:srgbClr val="424242"/>
              </a:buClr>
              <a:buSzPts val="2400"/>
              <a:buFont typeface="Noto Sans"/>
              <a:buAutoNum type="arabicPeriod"/>
            </a:pPr>
            <a:r>
              <a:rPr lang="en">
                <a:solidFill>
                  <a:srgbClr val="424242"/>
                </a:solidFill>
              </a:rPr>
              <a:t>64</a:t>
            </a:r>
            <a:r>
              <a:rPr i="1" lang="en">
                <a:solidFill>
                  <a:srgbClr val="424242"/>
                </a:solidFill>
                <a:latin typeface="Times New Roman"/>
                <a:ea typeface="Times New Roman"/>
                <a:cs typeface="Times New Roman"/>
                <a:sym typeface="Times New Roman"/>
              </a:rPr>
              <a:t>y</a:t>
            </a:r>
            <a:r>
              <a:rPr baseline="30000" lang="en">
                <a:solidFill>
                  <a:srgbClr val="424242"/>
                </a:solidFill>
              </a:rPr>
              <a:t>2</a:t>
            </a:r>
            <a:r>
              <a:rPr lang="en">
                <a:solidFill>
                  <a:srgbClr val="424242"/>
                </a:solidFill>
              </a:rPr>
              <a:t> – 80</a:t>
            </a:r>
            <a:r>
              <a:rPr i="1" lang="en">
                <a:solidFill>
                  <a:srgbClr val="424242"/>
                </a:solidFill>
                <a:latin typeface="Times New Roman"/>
                <a:ea typeface="Times New Roman"/>
                <a:cs typeface="Times New Roman"/>
                <a:sym typeface="Times New Roman"/>
              </a:rPr>
              <a:t>y</a:t>
            </a:r>
            <a:r>
              <a:rPr lang="en">
                <a:solidFill>
                  <a:srgbClr val="424242"/>
                </a:solidFill>
              </a:rPr>
              <a:t> + 25</a:t>
            </a:r>
            <a:endParaRPr>
              <a:solidFill>
                <a:srgbClr val="424242"/>
              </a:solidFill>
            </a:endParaRPr>
          </a:p>
          <a:p>
            <a:pPr indent="-381000" lvl="0" marL="457200" rtl="0" algn="l">
              <a:lnSpc>
                <a:spcPct val="90000"/>
              </a:lnSpc>
              <a:spcBef>
                <a:spcPts val="1000"/>
              </a:spcBef>
              <a:spcAft>
                <a:spcPts val="0"/>
              </a:spcAft>
              <a:buClr>
                <a:srgbClr val="424242"/>
              </a:buClr>
              <a:buSzPts val="2400"/>
              <a:buFont typeface="Noto Sans"/>
              <a:buAutoNum type="arabicPeriod"/>
            </a:pPr>
            <a:r>
              <a:rPr lang="en">
                <a:solidFill>
                  <a:srgbClr val="424242"/>
                </a:solidFill>
              </a:rPr>
              <a:t>16</a:t>
            </a:r>
            <a:r>
              <a:rPr i="1" lang="en">
                <a:solidFill>
                  <a:srgbClr val="424242"/>
                </a:solidFill>
                <a:latin typeface="Times New Roman"/>
                <a:ea typeface="Times New Roman"/>
                <a:cs typeface="Times New Roman"/>
                <a:sym typeface="Times New Roman"/>
              </a:rPr>
              <a:t>y</a:t>
            </a:r>
            <a:r>
              <a:rPr baseline="30000" lang="en">
                <a:solidFill>
                  <a:srgbClr val="424242"/>
                </a:solidFill>
              </a:rPr>
              <a:t>2</a:t>
            </a:r>
            <a:r>
              <a:rPr lang="en">
                <a:solidFill>
                  <a:srgbClr val="424242"/>
                </a:solidFill>
              </a:rPr>
              <a:t> + 24</a:t>
            </a:r>
            <a:r>
              <a:rPr i="1" lang="en">
                <a:solidFill>
                  <a:srgbClr val="424242"/>
                </a:solidFill>
                <a:latin typeface="Times New Roman"/>
                <a:ea typeface="Times New Roman"/>
                <a:cs typeface="Times New Roman"/>
                <a:sym typeface="Times New Roman"/>
              </a:rPr>
              <a:t>y</a:t>
            </a:r>
            <a:r>
              <a:rPr lang="en">
                <a:solidFill>
                  <a:srgbClr val="424242"/>
                </a:solidFill>
              </a:rPr>
              <a:t> + 9</a:t>
            </a:r>
            <a:endParaRPr>
              <a:solidFill>
                <a:srgbClr val="424242"/>
              </a:solidFill>
            </a:endParaRPr>
          </a:p>
          <a:p>
            <a:pPr indent="-381000" lvl="0" marL="457200" rtl="0" algn="l">
              <a:lnSpc>
                <a:spcPct val="90000"/>
              </a:lnSpc>
              <a:spcBef>
                <a:spcPts val="1000"/>
              </a:spcBef>
              <a:spcAft>
                <a:spcPts val="0"/>
              </a:spcAft>
              <a:buClr>
                <a:srgbClr val="424242"/>
              </a:buClr>
              <a:buSzPts val="2400"/>
              <a:buFont typeface="Noto Sans"/>
              <a:buAutoNum type="arabicPeriod"/>
            </a:pPr>
            <a:r>
              <a:rPr lang="en">
                <a:solidFill>
                  <a:srgbClr val="424242"/>
                </a:solidFill>
              </a:rPr>
              <a:t>25</a:t>
            </a:r>
            <a:r>
              <a:rPr i="1" lang="en">
                <a:solidFill>
                  <a:srgbClr val="424242"/>
                </a:solidFill>
                <a:latin typeface="Times New Roman"/>
                <a:ea typeface="Times New Roman"/>
                <a:cs typeface="Times New Roman"/>
                <a:sym typeface="Times New Roman"/>
              </a:rPr>
              <a:t>n</a:t>
            </a:r>
            <a:r>
              <a:rPr baseline="30000" lang="en">
                <a:solidFill>
                  <a:srgbClr val="424242"/>
                </a:solidFill>
              </a:rPr>
              <a:t>2</a:t>
            </a:r>
            <a:r>
              <a:rPr lang="en">
                <a:solidFill>
                  <a:srgbClr val="424242"/>
                </a:solidFill>
              </a:rPr>
              <a:t> – 120</a:t>
            </a:r>
            <a:r>
              <a:rPr i="1" lang="en">
                <a:solidFill>
                  <a:srgbClr val="424242"/>
                </a:solidFill>
                <a:latin typeface="Times New Roman"/>
                <a:ea typeface="Times New Roman"/>
                <a:cs typeface="Times New Roman"/>
                <a:sym typeface="Times New Roman"/>
              </a:rPr>
              <a:t>n</a:t>
            </a:r>
            <a:r>
              <a:rPr lang="en">
                <a:solidFill>
                  <a:srgbClr val="424242"/>
                </a:solidFill>
              </a:rPr>
              <a:t> + 144</a:t>
            </a:r>
            <a:endParaRPr>
              <a:solidFill>
                <a:srgbClr val="424242"/>
              </a:solidFill>
            </a:endParaRPr>
          </a:p>
          <a:p>
            <a:pPr indent="-381000" lvl="0" marL="457200" rtl="0" algn="l">
              <a:lnSpc>
                <a:spcPct val="90000"/>
              </a:lnSpc>
              <a:spcBef>
                <a:spcPts val="1000"/>
              </a:spcBef>
              <a:spcAft>
                <a:spcPts val="0"/>
              </a:spcAft>
              <a:buClr>
                <a:srgbClr val="424242"/>
              </a:buClr>
              <a:buSzPts val="2400"/>
              <a:buFont typeface="Noto Sans"/>
              <a:buAutoNum type="arabicPeriod"/>
            </a:pPr>
            <a:r>
              <a:rPr lang="en">
                <a:solidFill>
                  <a:srgbClr val="424242"/>
                </a:solidFill>
              </a:rPr>
              <a:t>100</a:t>
            </a:r>
            <a:r>
              <a:rPr i="1" lang="en">
                <a:solidFill>
                  <a:srgbClr val="424242"/>
                </a:solidFill>
                <a:latin typeface="Times New Roman"/>
                <a:ea typeface="Times New Roman"/>
                <a:cs typeface="Times New Roman"/>
                <a:sym typeface="Times New Roman"/>
              </a:rPr>
              <a:t>y</a:t>
            </a:r>
            <a:r>
              <a:rPr baseline="30000" lang="en">
                <a:solidFill>
                  <a:srgbClr val="424242"/>
                </a:solidFill>
              </a:rPr>
              <a:t>2</a:t>
            </a:r>
            <a:r>
              <a:rPr lang="en">
                <a:solidFill>
                  <a:srgbClr val="424242"/>
                </a:solidFill>
              </a:rPr>
              <a:t> – 20</a:t>
            </a:r>
            <a:r>
              <a:rPr i="1" lang="en">
                <a:solidFill>
                  <a:srgbClr val="424242"/>
                </a:solidFill>
                <a:latin typeface="Times New Roman"/>
                <a:ea typeface="Times New Roman"/>
                <a:cs typeface="Times New Roman"/>
                <a:sym typeface="Times New Roman"/>
              </a:rPr>
              <a:t>y</a:t>
            </a:r>
            <a:r>
              <a:rPr lang="en">
                <a:solidFill>
                  <a:srgbClr val="424242"/>
                </a:solidFill>
              </a:rPr>
              <a:t> + 1</a:t>
            </a:r>
            <a:endParaRPr>
              <a:solidFill>
                <a:srgbClr val="424242"/>
              </a:solidFill>
            </a:endParaRPr>
          </a:p>
          <a:p>
            <a:pPr indent="-381000" lvl="0" marL="457200" rtl="0" algn="l">
              <a:lnSpc>
                <a:spcPct val="90000"/>
              </a:lnSpc>
              <a:spcBef>
                <a:spcPts val="1000"/>
              </a:spcBef>
              <a:spcAft>
                <a:spcPts val="0"/>
              </a:spcAft>
              <a:buClr>
                <a:srgbClr val="424242"/>
              </a:buClr>
              <a:buSzPts val="2400"/>
              <a:buFont typeface="Noto Sans"/>
              <a:buAutoNum type="arabicPeriod"/>
            </a:pPr>
            <a:r>
              <a:rPr lang="en">
                <a:solidFill>
                  <a:srgbClr val="424242"/>
                </a:solidFill>
              </a:rPr>
              <a:t>10</a:t>
            </a:r>
            <a:r>
              <a:rPr i="1" lang="en">
                <a:solidFill>
                  <a:srgbClr val="424242"/>
                </a:solidFill>
                <a:latin typeface="Times New Roman"/>
                <a:ea typeface="Times New Roman"/>
                <a:cs typeface="Times New Roman"/>
                <a:sym typeface="Times New Roman"/>
              </a:rPr>
              <a:t>jk</a:t>
            </a:r>
            <a:r>
              <a:rPr baseline="30000" lang="en">
                <a:solidFill>
                  <a:srgbClr val="424242"/>
                </a:solidFill>
              </a:rPr>
              <a:t>2</a:t>
            </a:r>
            <a:r>
              <a:rPr lang="en">
                <a:solidFill>
                  <a:srgbClr val="424242"/>
                </a:solidFill>
              </a:rPr>
              <a:t> + 80</a:t>
            </a:r>
            <a:r>
              <a:rPr i="1" lang="en">
                <a:solidFill>
                  <a:srgbClr val="424242"/>
                </a:solidFill>
                <a:latin typeface="Times New Roman"/>
                <a:ea typeface="Times New Roman"/>
                <a:cs typeface="Times New Roman"/>
                <a:sym typeface="Times New Roman"/>
              </a:rPr>
              <a:t>jk</a:t>
            </a:r>
            <a:r>
              <a:rPr lang="en">
                <a:solidFill>
                  <a:srgbClr val="424242"/>
                </a:solidFill>
              </a:rPr>
              <a:t> + 160</a:t>
            </a:r>
            <a:r>
              <a:rPr i="1" lang="en">
                <a:solidFill>
                  <a:srgbClr val="424242"/>
                </a:solidFill>
                <a:latin typeface="Times New Roman"/>
                <a:ea typeface="Times New Roman"/>
                <a:cs typeface="Times New Roman"/>
                <a:sym typeface="Times New Roman"/>
              </a:rPr>
              <a:t>j</a:t>
            </a:r>
            <a:endParaRPr>
              <a:solidFill>
                <a:srgbClr val="424242"/>
              </a:solidFill>
            </a:endParaRPr>
          </a:p>
          <a:p>
            <a:pPr indent="-381000" lvl="0" marL="457200" rtl="0" algn="l">
              <a:lnSpc>
                <a:spcPct val="90000"/>
              </a:lnSpc>
              <a:spcBef>
                <a:spcPts val="1000"/>
              </a:spcBef>
              <a:spcAft>
                <a:spcPts val="1000"/>
              </a:spcAft>
              <a:buClr>
                <a:srgbClr val="424242"/>
              </a:buClr>
              <a:buSzPts val="2400"/>
              <a:buFont typeface="Noto Sans"/>
              <a:buAutoNum type="arabicPeriod"/>
            </a:pPr>
            <a:r>
              <a:rPr lang="en">
                <a:solidFill>
                  <a:srgbClr val="424242"/>
                </a:solidFill>
              </a:rPr>
              <a:t>75</a:t>
            </a:r>
            <a:r>
              <a:rPr i="1" lang="en">
                <a:solidFill>
                  <a:srgbClr val="424242"/>
                </a:solidFill>
                <a:latin typeface="Times New Roman"/>
                <a:ea typeface="Times New Roman"/>
                <a:cs typeface="Times New Roman"/>
                <a:sym typeface="Times New Roman"/>
              </a:rPr>
              <a:t>u</a:t>
            </a:r>
            <a:r>
              <a:rPr baseline="30000" lang="en">
                <a:solidFill>
                  <a:srgbClr val="424242"/>
                </a:solidFill>
              </a:rPr>
              <a:t>4</a:t>
            </a:r>
            <a:r>
              <a:rPr lang="en">
                <a:solidFill>
                  <a:srgbClr val="424242"/>
                </a:solidFill>
              </a:rPr>
              <a:t> – 30</a:t>
            </a:r>
            <a:r>
              <a:rPr i="1" lang="en">
                <a:solidFill>
                  <a:srgbClr val="424242"/>
                </a:solidFill>
                <a:latin typeface="Times New Roman"/>
                <a:ea typeface="Times New Roman"/>
                <a:cs typeface="Times New Roman"/>
                <a:sym typeface="Times New Roman"/>
              </a:rPr>
              <a:t>u</a:t>
            </a:r>
            <a:r>
              <a:rPr baseline="30000" lang="en">
                <a:solidFill>
                  <a:srgbClr val="424242"/>
                </a:solidFill>
              </a:rPr>
              <a:t>3</a:t>
            </a:r>
            <a:r>
              <a:rPr i="1" lang="en">
                <a:solidFill>
                  <a:srgbClr val="424242"/>
                </a:solidFill>
                <a:latin typeface="Times New Roman"/>
                <a:ea typeface="Times New Roman"/>
                <a:cs typeface="Times New Roman"/>
                <a:sym typeface="Times New Roman"/>
              </a:rPr>
              <a:t>v</a:t>
            </a:r>
            <a:r>
              <a:rPr lang="en">
                <a:solidFill>
                  <a:srgbClr val="424242"/>
                </a:solidFill>
              </a:rPr>
              <a:t> + 3</a:t>
            </a:r>
            <a:r>
              <a:rPr i="1" lang="en">
                <a:solidFill>
                  <a:srgbClr val="424242"/>
                </a:solidFill>
                <a:latin typeface="Times New Roman"/>
                <a:ea typeface="Times New Roman"/>
                <a:cs typeface="Times New Roman"/>
                <a:sym typeface="Times New Roman"/>
              </a:rPr>
              <a:t>u</a:t>
            </a:r>
            <a:r>
              <a:rPr baseline="30000" lang="en">
                <a:solidFill>
                  <a:srgbClr val="424242"/>
                </a:solidFill>
              </a:rPr>
              <a:t>2</a:t>
            </a:r>
            <a:r>
              <a:rPr i="1" lang="en">
                <a:solidFill>
                  <a:srgbClr val="424242"/>
                </a:solidFill>
                <a:latin typeface="Times New Roman"/>
                <a:ea typeface="Times New Roman"/>
                <a:cs typeface="Times New Roman"/>
                <a:sym typeface="Times New Roman"/>
              </a:rPr>
              <a:t>v</a:t>
            </a:r>
            <a:r>
              <a:rPr baseline="30000" lang="en">
                <a:solidFill>
                  <a:srgbClr val="424242"/>
                </a:solidFill>
              </a:rPr>
              <a:t>2</a:t>
            </a:r>
            <a:endParaRPr/>
          </a:p>
        </p:txBody>
      </p:sp>
      <p:sp>
        <p:nvSpPr>
          <p:cNvPr descr="Icon links to another slide containing a challenge activity that increases the depth and/or complexity of this activity" id="176" name="Google Shape;176;p24" title="Are you ready for more? icon">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77" name="Google Shape;177;p24"/>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8" name="Google Shape;178;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6.6.2 Factoring Perfect Square Trinomials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2" name="Shape 182"/>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83" name="Google Shape;183;p25"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84" name="Google Shape;184;p25"/>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85" name="Google Shape;185;p25"/>
          <p:cNvSpPr txBox="1"/>
          <p:nvPr>
            <p:ph idx="1" type="body"/>
          </p:nvPr>
        </p:nvSpPr>
        <p:spPr>
          <a:xfrm>
            <a:off x="311700" y="1348100"/>
            <a:ext cx="8166600" cy="326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Factor this perfect square trinomial.</a:t>
            </a:r>
            <a:endParaRPr sz="2400"/>
          </a:p>
          <a:p>
            <a:pPr indent="0" lvl="0" marL="0" rtl="0" algn="ctr">
              <a:spcBef>
                <a:spcPts val="4000"/>
              </a:spcBef>
              <a:spcAft>
                <a:spcPts val="1200"/>
              </a:spcAft>
              <a:buNone/>
            </a:pPr>
            <a:r>
              <a:rPr lang="en" sz="2400"/>
              <a:t>90</a:t>
            </a:r>
            <a:r>
              <a:rPr i="1" lang="en" sz="2400">
                <a:latin typeface="Times New Roman"/>
                <a:ea typeface="Times New Roman"/>
                <a:cs typeface="Times New Roman"/>
                <a:sym typeface="Times New Roman"/>
              </a:rPr>
              <a:t>p</a:t>
            </a:r>
            <a:r>
              <a:rPr baseline="30000" lang="en" sz="2400"/>
              <a:t>4</a:t>
            </a:r>
            <a:r>
              <a:rPr i="1" lang="en" sz="2400">
                <a:latin typeface="Times New Roman"/>
                <a:ea typeface="Times New Roman"/>
                <a:cs typeface="Times New Roman"/>
                <a:sym typeface="Times New Roman"/>
              </a:rPr>
              <a:t>r</a:t>
            </a:r>
            <a:r>
              <a:rPr baseline="30000" lang="en" sz="2400"/>
              <a:t>2</a:t>
            </a:r>
            <a:r>
              <a:rPr lang="en" sz="2400"/>
              <a:t> + 300</a:t>
            </a:r>
            <a:r>
              <a:rPr i="1" lang="en" sz="2400">
                <a:latin typeface="Times New Roman"/>
                <a:ea typeface="Times New Roman"/>
                <a:cs typeface="Times New Roman"/>
                <a:sym typeface="Times New Roman"/>
              </a:rPr>
              <a:t>p</a:t>
            </a:r>
            <a:r>
              <a:rPr baseline="30000" lang="en" sz="2400"/>
              <a:t>3</a:t>
            </a:r>
            <a:r>
              <a:rPr i="1" lang="en" sz="2400">
                <a:latin typeface="Times New Roman"/>
                <a:ea typeface="Times New Roman"/>
                <a:cs typeface="Times New Roman"/>
                <a:sym typeface="Times New Roman"/>
              </a:rPr>
              <a:t>qr</a:t>
            </a:r>
            <a:r>
              <a:rPr baseline="30000" lang="en" sz="2400"/>
              <a:t>2</a:t>
            </a:r>
            <a:r>
              <a:rPr lang="en" sz="2400"/>
              <a:t> + 250</a:t>
            </a:r>
            <a:r>
              <a:rPr i="1" lang="en" sz="2400">
                <a:latin typeface="Times New Roman"/>
                <a:ea typeface="Times New Roman"/>
                <a:cs typeface="Times New Roman"/>
                <a:sym typeface="Times New Roman"/>
              </a:rPr>
              <a:t>p</a:t>
            </a:r>
            <a:r>
              <a:rPr baseline="30000" lang="en" sz="2400"/>
              <a:t>2</a:t>
            </a:r>
            <a:r>
              <a:rPr i="1" lang="en" sz="2400">
                <a:latin typeface="Times New Roman"/>
                <a:ea typeface="Times New Roman"/>
                <a:cs typeface="Times New Roman"/>
                <a:sym typeface="Times New Roman"/>
              </a:rPr>
              <a:t>q</a:t>
            </a:r>
            <a:r>
              <a:rPr baseline="30000" lang="en" sz="2400"/>
              <a:t>2</a:t>
            </a:r>
            <a:r>
              <a:rPr i="1" lang="en" sz="2400">
                <a:latin typeface="Times New Roman"/>
                <a:ea typeface="Times New Roman"/>
                <a:cs typeface="Times New Roman"/>
                <a:sym typeface="Times New Roman"/>
              </a:rPr>
              <a:t>r</a:t>
            </a:r>
            <a:r>
              <a:rPr baseline="30000" lang="en" sz="2400"/>
              <a:t>2</a:t>
            </a:r>
            <a:endParaRPr baseline="30000" sz="2400"/>
          </a:p>
        </p:txBody>
      </p:sp>
      <p:sp>
        <p:nvSpPr>
          <p:cNvPr id="186" name="Google Shape;186;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7" name="Google Shape;187;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6.6.2 Factoring Perfect Square Trinomials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1" name="Shape 191"/>
        <p:cNvGrpSpPr/>
        <p:nvPr/>
      </p:nvGrpSpPr>
      <p:grpSpPr>
        <a:xfrm>
          <a:off x="0" y="0"/>
          <a:ext cx="0" cy="0"/>
          <a:chOff x="0" y="0"/>
          <a:chExt cx="0" cy="0"/>
        </a:xfrm>
      </p:grpSpPr>
      <p:sp>
        <p:nvSpPr>
          <p:cNvPr descr="Icon indicating the slide contains a check for understanding question for students " id="192" name="Google Shape;192;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3" name="Google Shape;193;p26"/>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424242"/>
                </a:solidFill>
              </a:rPr>
              <a:t>Factor 64</a:t>
            </a:r>
            <a:r>
              <a:rPr i="1" lang="en">
                <a:solidFill>
                  <a:srgbClr val="424242"/>
                </a:solidFill>
                <a:latin typeface="Times New Roman"/>
                <a:ea typeface="Times New Roman"/>
                <a:cs typeface="Times New Roman"/>
                <a:sym typeface="Times New Roman"/>
              </a:rPr>
              <a:t>m</a:t>
            </a:r>
            <a:r>
              <a:rPr baseline="30000" lang="en">
                <a:solidFill>
                  <a:srgbClr val="424242"/>
                </a:solidFill>
              </a:rPr>
              <a:t>2</a:t>
            </a:r>
            <a:r>
              <a:rPr lang="en">
                <a:solidFill>
                  <a:srgbClr val="424242"/>
                </a:solidFill>
              </a:rPr>
              <a:t> + 112</a:t>
            </a:r>
            <a:r>
              <a:rPr i="1" lang="en">
                <a:solidFill>
                  <a:srgbClr val="424242"/>
                </a:solidFill>
                <a:latin typeface="Times New Roman"/>
                <a:ea typeface="Times New Roman"/>
                <a:cs typeface="Times New Roman"/>
                <a:sym typeface="Times New Roman"/>
              </a:rPr>
              <a:t>mn</a:t>
            </a:r>
            <a:r>
              <a:rPr lang="en">
                <a:solidFill>
                  <a:srgbClr val="424242"/>
                </a:solidFill>
              </a:rPr>
              <a:t> + 49</a:t>
            </a:r>
            <a:r>
              <a:rPr i="1" lang="en">
                <a:solidFill>
                  <a:srgbClr val="424242"/>
                </a:solidFill>
                <a:latin typeface="Times New Roman"/>
                <a:ea typeface="Times New Roman"/>
                <a:cs typeface="Times New Roman"/>
                <a:sym typeface="Times New Roman"/>
              </a:rPr>
              <a:t>n</a:t>
            </a:r>
            <a:r>
              <a:rPr baseline="30000" lang="en">
                <a:solidFill>
                  <a:srgbClr val="424242"/>
                </a:solidFill>
              </a:rPr>
              <a:t>2</a:t>
            </a:r>
            <a:r>
              <a:rPr lang="en">
                <a:solidFill>
                  <a:srgbClr val="424242"/>
                </a:solidFill>
              </a:rPr>
              <a:t>. </a:t>
            </a:r>
            <a:endParaRPr>
              <a:solidFill>
                <a:srgbClr val="424242"/>
              </a:solidFill>
            </a:endParaRPr>
          </a:p>
          <a:p>
            <a:pPr indent="-381000" lvl="0" marL="914400" rtl="0" algn="l">
              <a:lnSpc>
                <a:spcPct val="100000"/>
              </a:lnSpc>
              <a:spcBef>
                <a:spcPts val="1200"/>
              </a:spcBef>
              <a:spcAft>
                <a:spcPts val="0"/>
              </a:spcAft>
              <a:buClr>
                <a:srgbClr val="424242"/>
              </a:buClr>
              <a:buSzPts val="2400"/>
              <a:buFont typeface="Calibri"/>
              <a:buAutoNum type="alphaLcPeriod"/>
            </a:pPr>
            <a:r>
              <a:rPr i="1" lang="en">
                <a:solidFill>
                  <a:srgbClr val="424242"/>
                </a:solidFill>
                <a:latin typeface="Times New Roman"/>
                <a:ea typeface="Times New Roman"/>
                <a:cs typeface="Times New Roman"/>
                <a:sym typeface="Times New Roman"/>
              </a:rPr>
              <a:t>m</a:t>
            </a:r>
            <a:r>
              <a:rPr lang="en">
                <a:solidFill>
                  <a:srgbClr val="424242"/>
                </a:solidFill>
              </a:rPr>
              <a:t>(8 + 7</a:t>
            </a:r>
            <a:r>
              <a:rPr i="1" lang="en">
                <a:solidFill>
                  <a:srgbClr val="424242"/>
                </a:solidFill>
                <a:latin typeface="Times New Roman"/>
                <a:ea typeface="Times New Roman"/>
                <a:cs typeface="Times New Roman"/>
                <a:sym typeface="Times New Roman"/>
              </a:rPr>
              <a:t>n</a:t>
            </a:r>
            <a:r>
              <a:rPr lang="en">
                <a:solidFill>
                  <a:srgbClr val="424242"/>
                </a:solidFill>
              </a:rPr>
              <a:t>)</a:t>
            </a:r>
            <a:r>
              <a:rPr baseline="30000" lang="en">
                <a:solidFill>
                  <a:srgbClr val="424242"/>
                </a:solidFill>
              </a:rPr>
              <a:t>2</a:t>
            </a:r>
            <a:endParaRPr baseline="30000">
              <a:solidFill>
                <a:srgbClr val="424242"/>
              </a:solidFill>
            </a:endParaRPr>
          </a:p>
          <a:p>
            <a:pPr indent="-381000" lvl="0" marL="914400" rtl="0" algn="l">
              <a:lnSpc>
                <a:spcPct val="100000"/>
              </a:lnSpc>
              <a:spcBef>
                <a:spcPts val="1000"/>
              </a:spcBef>
              <a:spcAft>
                <a:spcPts val="0"/>
              </a:spcAft>
              <a:buClr>
                <a:srgbClr val="424242"/>
              </a:buClr>
              <a:buSzPts val="2400"/>
              <a:buFont typeface="Calibri"/>
              <a:buAutoNum type="alphaLcPeriod"/>
            </a:pPr>
            <a:r>
              <a:rPr lang="en">
                <a:solidFill>
                  <a:srgbClr val="424242"/>
                </a:solidFill>
              </a:rPr>
              <a:t>(8</a:t>
            </a:r>
            <a:r>
              <a:rPr i="1" lang="en">
                <a:solidFill>
                  <a:srgbClr val="424242"/>
                </a:solidFill>
                <a:latin typeface="Times New Roman"/>
                <a:ea typeface="Times New Roman"/>
                <a:cs typeface="Times New Roman"/>
                <a:sym typeface="Times New Roman"/>
              </a:rPr>
              <a:t>n</a:t>
            </a:r>
            <a:r>
              <a:rPr lang="en">
                <a:solidFill>
                  <a:srgbClr val="424242"/>
                </a:solidFill>
              </a:rPr>
              <a:t> + 7</a:t>
            </a:r>
            <a:r>
              <a:rPr i="1" lang="en">
                <a:solidFill>
                  <a:srgbClr val="424242"/>
                </a:solidFill>
                <a:latin typeface="Times New Roman"/>
                <a:ea typeface="Times New Roman"/>
                <a:cs typeface="Times New Roman"/>
                <a:sym typeface="Times New Roman"/>
              </a:rPr>
              <a:t>m</a:t>
            </a:r>
            <a:r>
              <a:rPr lang="en">
                <a:solidFill>
                  <a:srgbClr val="424242"/>
                </a:solidFill>
              </a:rPr>
              <a:t>)</a:t>
            </a:r>
            <a:r>
              <a:rPr baseline="30000" lang="en">
                <a:solidFill>
                  <a:srgbClr val="424242"/>
                </a:solidFill>
              </a:rPr>
              <a:t>2</a:t>
            </a:r>
            <a:endParaRPr baseline="30000">
              <a:solidFill>
                <a:srgbClr val="424242"/>
              </a:solidFill>
            </a:endParaRPr>
          </a:p>
          <a:p>
            <a:pPr indent="-381000" lvl="0" marL="914400" rtl="0" algn="l">
              <a:lnSpc>
                <a:spcPct val="100000"/>
              </a:lnSpc>
              <a:spcBef>
                <a:spcPts val="1000"/>
              </a:spcBef>
              <a:spcAft>
                <a:spcPts val="0"/>
              </a:spcAft>
              <a:buClr>
                <a:srgbClr val="424242"/>
              </a:buClr>
              <a:buSzPts val="2400"/>
              <a:buFont typeface="Calibri"/>
              <a:buAutoNum type="alphaLcPeriod"/>
            </a:pPr>
            <a:r>
              <a:rPr lang="en">
                <a:solidFill>
                  <a:srgbClr val="424242"/>
                </a:solidFill>
              </a:rPr>
              <a:t>(8</a:t>
            </a:r>
            <a:r>
              <a:rPr i="1" lang="en">
                <a:solidFill>
                  <a:srgbClr val="424242"/>
                </a:solidFill>
                <a:latin typeface="Times New Roman"/>
                <a:ea typeface="Times New Roman"/>
                <a:cs typeface="Times New Roman"/>
                <a:sym typeface="Times New Roman"/>
              </a:rPr>
              <a:t>m</a:t>
            </a:r>
            <a:r>
              <a:rPr lang="en">
                <a:solidFill>
                  <a:srgbClr val="424242"/>
                </a:solidFill>
              </a:rPr>
              <a:t> – 7</a:t>
            </a:r>
            <a:r>
              <a:rPr i="1" lang="en">
                <a:solidFill>
                  <a:srgbClr val="424242"/>
                </a:solidFill>
                <a:latin typeface="Times New Roman"/>
                <a:ea typeface="Times New Roman"/>
                <a:cs typeface="Times New Roman"/>
                <a:sym typeface="Times New Roman"/>
              </a:rPr>
              <a:t>n</a:t>
            </a:r>
            <a:r>
              <a:rPr lang="en">
                <a:solidFill>
                  <a:srgbClr val="424242"/>
                </a:solidFill>
              </a:rPr>
              <a:t>)</a:t>
            </a:r>
            <a:r>
              <a:rPr baseline="30000" lang="en">
                <a:solidFill>
                  <a:srgbClr val="424242"/>
                </a:solidFill>
              </a:rPr>
              <a:t>2</a:t>
            </a:r>
            <a:endParaRPr baseline="30000">
              <a:solidFill>
                <a:srgbClr val="424242"/>
              </a:solidFill>
            </a:endParaRPr>
          </a:p>
          <a:p>
            <a:pPr indent="-381000" lvl="0" marL="914400" rtl="0" algn="l">
              <a:lnSpc>
                <a:spcPct val="100000"/>
              </a:lnSpc>
              <a:spcBef>
                <a:spcPts val="1000"/>
              </a:spcBef>
              <a:spcAft>
                <a:spcPts val="0"/>
              </a:spcAft>
              <a:buClr>
                <a:srgbClr val="424242"/>
              </a:buClr>
              <a:buSzPts val="2400"/>
              <a:buFont typeface="Calibri"/>
              <a:buAutoNum type="alphaLcPeriod"/>
            </a:pPr>
            <a:r>
              <a:rPr lang="en">
                <a:solidFill>
                  <a:srgbClr val="424242"/>
                </a:solidFill>
              </a:rPr>
              <a:t>(8</a:t>
            </a:r>
            <a:r>
              <a:rPr i="1" lang="en">
                <a:solidFill>
                  <a:srgbClr val="424242"/>
                </a:solidFill>
                <a:latin typeface="Times New Roman"/>
                <a:ea typeface="Times New Roman"/>
                <a:cs typeface="Times New Roman"/>
                <a:sym typeface="Times New Roman"/>
              </a:rPr>
              <a:t>m</a:t>
            </a:r>
            <a:r>
              <a:rPr lang="en">
                <a:solidFill>
                  <a:srgbClr val="424242"/>
                </a:solidFill>
              </a:rPr>
              <a:t> + 7</a:t>
            </a:r>
            <a:r>
              <a:rPr i="1" lang="en">
                <a:solidFill>
                  <a:srgbClr val="424242"/>
                </a:solidFill>
                <a:latin typeface="Times New Roman"/>
                <a:ea typeface="Times New Roman"/>
                <a:cs typeface="Times New Roman"/>
                <a:sym typeface="Times New Roman"/>
              </a:rPr>
              <a:t>n</a:t>
            </a:r>
            <a:r>
              <a:rPr lang="en">
                <a:solidFill>
                  <a:srgbClr val="424242"/>
                </a:solidFill>
              </a:rPr>
              <a:t>)</a:t>
            </a:r>
            <a:r>
              <a:rPr baseline="30000" lang="en">
                <a:solidFill>
                  <a:srgbClr val="424242"/>
                </a:solidFill>
              </a:rPr>
              <a:t>2</a:t>
            </a:r>
            <a:endParaRPr>
              <a:solidFill>
                <a:srgbClr val="424242"/>
              </a:solidFill>
            </a:endParaRPr>
          </a:p>
        </p:txBody>
      </p:sp>
      <p:sp>
        <p:nvSpPr>
          <p:cNvPr id="194" name="Google Shape;194;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6.6.2 Factoring Perfect Square Trinomials</a:t>
            </a:r>
            <a:endParaRPr/>
          </a:p>
        </p:txBody>
      </p:sp>
      <p:sp>
        <p:nvSpPr>
          <p:cNvPr descr="An arrow icon reads &quot;Let's review!&quot; and links to a slide that reviews the content that was assessed in the self check question. " id="196" name="Google Shape;196;p26"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0" name="Shape 200"/>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1" name="Google Shape;201;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2" name="Google Shape;202;p27"/>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03" name="Google Shape;203;p27"/>
          <p:cNvSpPr txBox="1"/>
          <p:nvPr>
            <p:ph idx="1" type="body"/>
          </p:nvPr>
        </p:nvSpPr>
        <p:spPr>
          <a:xfrm>
            <a:off x="168600" y="960125"/>
            <a:ext cx="56955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1900"/>
              <a:t>Factor 9𝑥</a:t>
            </a:r>
            <a:r>
              <a:rPr baseline="30000" lang="en" sz="1900"/>
              <a:t>2</a:t>
            </a:r>
            <a:r>
              <a:rPr lang="en" sz="1900"/>
              <a:t> + 12𝑥 + 4.</a:t>
            </a:r>
            <a:endParaRPr sz="1800"/>
          </a:p>
        </p:txBody>
      </p:sp>
      <p:sp>
        <p:nvSpPr>
          <p:cNvPr id="204" name="Google Shape;204;p27"/>
          <p:cNvSpPr txBox="1"/>
          <p:nvPr>
            <p:ph idx="2" type="body"/>
          </p:nvPr>
        </p:nvSpPr>
        <p:spPr>
          <a:xfrm>
            <a:off x="5931450" y="1189413"/>
            <a:ext cx="2901000" cy="3210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200"/>
              <a:t>PERFECT SQUARE TRINOMIALS</a:t>
            </a:r>
            <a:endParaRPr b="1" sz="2200"/>
          </a:p>
          <a:p>
            <a:pPr indent="0" lvl="0" marL="0" rtl="0" algn="ctr">
              <a:spcBef>
                <a:spcPts val="4000"/>
              </a:spcBef>
              <a:spcAft>
                <a:spcPts val="0"/>
              </a:spcAft>
              <a:buClr>
                <a:schemeClr val="dk1"/>
              </a:buClr>
              <a:buSzPts val="1100"/>
              <a:buFont typeface="Arial"/>
              <a:buNone/>
            </a:pPr>
            <a:r>
              <a:rPr lang="en" sz="2200"/>
              <a:t>If </a:t>
            </a:r>
            <a:r>
              <a:rPr i="1" lang="en" sz="2200">
                <a:latin typeface="Times New Roman"/>
                <a:ea typeface="Times New Roman"/>
                <a:cs typeface="Times New Roman"/>
                <a:sym typeface="Times New Roman"/>
              </a:rPr>
              <a:t>a</a:t>
            </a:r>
            <a:r>
              <a:rPr lang="en" sz="2200"/>
              <a:t> and </a:t>
            </a:r>
            <a:r>
              <a:rPr i="1" lang="en" sz="2200">
                <a:latin typeface="Times New Roman"/>
                <a:ea typeface="Times New Roman"/>
                <a:cs typeface="Times New Roman"/>
                <a:sym typeface="Times New Roman"/>
              </a:rPr>
              <a:t>b</a:t>
            </a:r>
            <a:r>
              <a:rPr lang="en" sz="2200"/>
              <a:t> are real numbers, </a:t>
            </a:r>
            <a:endParaRPr sz="2200"/>
          </a:p>
          <a:p>
            <a:pPr indent="0" lvl="0" marL="0" rtl="0" algn="ctr">
              <a:lnSpc>
                <a:spcPct val="100000"/>
              </a:lnSpc>
              <a:spcBef>
                <a:spcPts val="1200"/>
              </a:spcBef>
              <a:spcAft>
                <a:spcPts val="0"/>
              </a:spcAft>
              <a:buClr>
                <a:schemeClr val="dk1"/>
              </a:buClr>
              <a:buSzPts val="1100"/>
              <a:buFont typeface="Arial"/>
              <a:buNone/>
            </a:pPr>
            <a:r>
              <a:rPr i="1" lang="en" sz="2200">
                <a:latin typeface="Times New Roman"/>
                <a:ea typeface="Times New Roman"/>
                <a:cs typeface="Times New Roman"/>
                <a:sym typeface="Times New Roman"/>
              </a:rPr>
              <a:t>a</a:t>
            </a:r>
            <a:r>
              <a:rPr baseline="30000" lang="en" sz="2200"/>
              <a:t>2</a:t>
            </a:r>
            <a:r>
              <a:rPr lang="en" sz="2200"/>
              <a:t> + 2</a:t>
            </a:r>
            <a:r>
              <a:rPr i="1" lang="en" sz="2200">
                <a:latin typeface="Times New Roman"/>
                <a:ea typeface="Times New Roman"/>
                <a:cs typeface="Times New Roman"/>
                <a:sym typeface="Times New Roman"/>
              </a:rPr>
              <a:t>ab</a:t>
            </a:r>
            <a:r>
              <a:rPr lang="en" sz="2200"/>
              <a:t> + </a:t>
            </a:r>
            <a:r>
              <a:rPr i="1" lang="en" sz="2200">
                <a:latin typeface="Times New Roman"/>
                <a:ea typeface="Times New Roman"/>
                <a:cs typeface="Times New Roman"/>
                <a:sym typeface="Times New Roman"/>
              </a:rPr>
              <a:t>b</a:t>
            </a:r>
            <a:r>
              <a:rPr baseline="30000" lang="en" sz="2200"/>
              <a:t>2</a:t>
            </a:r>
            <a:r>
              <a:rPr lang="en" sz="2200"/>
              <a:t> = (</a:t>
            </a:r>
            <a:r>
              <a:rPr i="1" lang="en" sz="2200">
                <a:latin typeface="Times New Roman"/>
                <a:ea typeface="Times New Roman"/>
                <a:cs typeface="Times New Roman"/>
                <a:sym typeface="Times New Roman"/>
              </a:rPr>
              <a:t>a</a:t>
            </a:r>
            <a:r>
              <a:rPr lang="en" sz="2200"/>
              <a:t> + </a:t>
            </a:r>
            <a:r>
              <a:rPr i="1" lang="en" sz="2200">
                <a:latin typeface="Times New Roman"/>
                <a:ea typeface="Times New Roman"/>
                <a:cs typeface="Times New Roman"/>
                <a:sym typeface="Times New Roman"/>
              </a:rPr>
              <a:t>b</a:t>
            </a:r>
            <a:r>
              <a:rPr lang="en" sz="2200"/>
              <a:t>)</a:t>
            </a:r>
            <a:r>
              <a:rPr baseline="30000" lang="en" sz="2200"/>
              <a:t>2</a:t>
            </a:r>
            <a:endParaRPr baseline="30000" sz="2200"/>
          </a:p>
          <a:p>
            <a:pPr indent="0" lvl="0" marL="0" rtl="0" algn="ctr">
              <a:lnSpc>
                <a:spcPct val="100000"/>
              </a:lnSpc>
              <a:spcBef>
                <a:spcPts val="500"/>
              </a:spcBef>
              <a:spcAft>
                <a:spcPts val="1500"/>
              </a:spcAft>
              <a:buClr>
                <a:schemeClr val="dk1"/>
              </a:buClr>
              <a:buSzPts val="1100"/>
              <a:buFont typeface="Arial"/>
              <a:buNone/>
            </a:pPr>
            <a:r>
              <a:rPr i="1" lang="en" sz="2200">
                <a:latin typeface="Times New Roman"/>
                <a:ea typeface="Times New Roman"/>
                <a:cs typeface="Times New Roman"/>
                <a:sym typeface="Times New Roman"/>
              </a:rPr>
              <a:t>a</a:t>
            </a:r>
            <a:r>
              <a:rPr baseline="30000" lang="en" sz="2200"/>
              <a:t>2</a:t>
            </a:r>
            <a:r>
              <a:rPr lang="en" sz="2200"/>
              <a:t> – 2</a:t>
            </a:r>
            <a:r>
              <a:rPr i="1" lang="en" sz="2200">
                <a:latin typeface="Times New Roman"/>
                <a:ea typeface="Times New Roman"/>
                <a:cs typeface="Times New Roman"/>
                <a:sym typeface="Times New Roman"/>
              </a:rPr>
              <a:t>ab</a:t>
            </a:r>
            <a:r>
              <a:rPr lang="en" sz="2200"/>
              <a:t> + </a:t>
            </a:r>
            <a:r>
              <a:rPr i="1" lang="en" sz="2200">
                <a:latin typeface="Times New Roman"/>
                <a:ea typeface="Times New Roman"/>
                <a:cs typeface="Times New Roman"/>
                <a:sym typeface="Times New Roman"/>
              </a:rPr>
              <a:t>b</a:t>
            </a:r>
            <a:r>
              <a:rPr baseline="30000" lang="en" sz="2200"/>
              <a:t>2</a:t>
            </a:r>
            <a:r>
              <a:rPr lang="en" sz="2200"/>
              <a:t> = (</a:t>
            </a:r>
            <a:r>
              <a:rPr i="1" lang="en" sz="2200">
                <a:latin typeface="Times New Roman"/>
                <a:ea typeface="Times New Roman"/>
                <a:cs typeface="Times New Roman"/>
                <a:sym typeface="Times New Roman"/>
              </a:rPr>
              <a:t>a</a:t>
            </a:r>
            <a:r>
              <a:rPr lang="en" sz="2200"/>
              <a:t> – </a:t>
            </a:r>
            <a:r>
              <a:rPr i="1" lang="en" sz="2200">
                <a:latin typeface="Times New Roman"/>
                <a:ea typeface="Times New Roman"/>
                <a:cs typeface="Times New Roman"/>
                <a:sym typeface="Times New Roman"/>
              </a:rPr>
              <a:t>b</a:t>
            </a:r>
            <a:r>
              <a:rPr lang="en" sz="2200"/>
              <a:t>)</a:t>
            </a:r>
            <a:r>
              <a:rPr baseline="30000" lang="en" sz="2200"/>
              <a:t>2</a:t>
            </a:r>
            <a:endParaRPr/>
          </a:p>
        </p:txBody>
      </p:sp>
      <p:cxnSp>
        <p:nvCxnSpPr>
          <p:cNvPr descr="a gray line segment used to visually separate the title from the &quot;how to&quot; steps" id="205" name="Google Shape;205;p27"/>
          <p:cNvCxnSpPr/>
          <p:nvPr/>
        </p:nvCxnSpPr>
        <p:spPr>
          <a:xfrm flipH="1" rot="10800000">
            <a:off x="6307492" y="2257426"/>
            <a:ext cx="2148900" cy="3300"/>
          </a:xfrm>
          <a:prstGeom prst="straightConnector1">
            <a:avLst/>
          </a:prstGeom>
          <a:noFill/>
          <a:ln cap="flat" cmpd="sng" w="28575">
            <a:solidFill>
              <a:srgbClr val="9E9E9E"/>
            </a:solidFill>
            <a:prstDash val="solid"/>
            <a:round/>
            <a:headEnd len="med" w="med" type="none"/>
            <a:tailEnd len="med" w="med" type="none"/>
          </a:ln>
        </p:spPr>
      </p:cxnSp>
      <p:sp>
        <p:nvSpPr>
          <p:cNvPr id="206" name="Google Shape;206;p27"/>
          <p:cNvSpPr txBox="1"/>
          <p:nvPr>
            <p:ph idx="12" type="sldNum"/>
          </p:nvPr>
        </p:nvSpPr>
        <p:spPr>
          <a:xfrm>
            <a:off x="8283608" y="4705971"/>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7" name="Google Shape;207;p27"/>
          <p:cNvSpPr txBox="1"/>
          <p:nvPr>
            <p:ph idx="3" type="sldNum"/>
          </p:nvPr>
        </p:nvSpPr>
        <p:spPr>
          <a:xfrm>
            <a:off x="311700" y="470597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6.6.2 Factoring Perfect Square Trinomials - Additional Resources</a:t>
            </a:r>
            <a:endParaRPr>
              <a:latin typeface="Noto Sans"/>
              <a:ea typeface="Noto Sans"/>
              <a:cs typeface="Noto Sans"/>
              <a:sym typeface="Noto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13" name="Google Shape;213;p28"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14" name="Google Shape;214;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18" name="Shape 218"/>
        <p:cNvGrpSpPr/>
        <p:nvPr/>
      </p:nvGrpSpPr>
      <p:grpSpPr>
        <a:xfrm>
          <a:off x="0" y="0"/>
          <a:ext cx="0" cy="0"/>
          <a:chOff x="0" y="0"/>
          <a:chExt cx="0" cy="0"/>
        </a:xfrm>
      </p:grpSpPr>
      <p:pic>
        <p:nvPicPr>
          <p:cNvPr descr="Icon indicating the slide contains a support for emerging bilingual students " id="219" name="Google Shape;219;p29" title="emojione_input-latin-letters (4).png"/>
          <p:cNvPicPr preferRelativeResize="0"/>
          <p:nvPr/>
        </p:nvPicPr>
        <p:blipFill>
          <a:blip r:embed="rId4">
            <a:alphaModFix/>
          </a:blip>
          <a:stretch>
            <a:fillRect/>
          </a:stretch>
        </p:blipFill>
        <p:spPr>
          <a:xfrm>
            <a:off x="8639257" y="117371"/>
            <a:ext cx="320040" cy="320040"/>
          </a:xfrm>
          <a:prstGeom prst="rect">
            <a:avLst/>
          </a:prstGeom>
          <a:noFill/>
          <a:ln>
            <a:noFill/>
          </a:ln>
        </p:spPr>
      </p:pic>
      <p:sp>
        <p:nvSpPr>
          <p:cNvPr id="220" name="Google Shape;220;p29"/>
          <p:cNvSpPr txBox="1"/>
          <p:nvPr>
            <p:ph type="title"/>
          </p:nvPr>
        </p:nvSpPr>
        <p:spPr>
          <a:xfrm>
            <a:off x="311700" y="137150"/>
            <a:ext cx="7065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What’s the Difference? </a:t>
            </a:r>
            <a:r>
              <a:rPr lang="en"/>
              <a:t>🤷</a:t>
            </a:r>
            <a:endParaRPr sz="2600">
              <a:solidFill>
                <a:srgbClr val="005047"/>
              </a:solidFill>
            </a:endParaRPr>
          </a:p>
        </p:txBody>
      </p:sp>
      <p:sp>
        <p:nvSpPr>
          <p:cNvPr id="221" name="Google Shape;221;p2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t>
            </a:r>
            <a:endParaRPr/>
          </a:p>
          <a:p>
            <a:pPr indent="-355600" lvl="1" marL="914400" rtl="0" algn="l">
              <a:lnSpc>
                <a:spcPct val="100000"/>
              </a:lnSpc>
              <a:spcBef>
                <a:spcPts val="1200"/>
              </a:spcBef>
              <a:spcAft>
                <a:spcPts val="0"/>
              </a:spcAft>
              <a:buSzPts val="2000"/>
              <a:buChar char="○"/>
            </a:pPr>
            <a:r>
              <a:rPr i="1" lang="en"/>
              <a:t>You can copy and paste the callout directly on top of the activity or give the instructions aloud.</a:t>
            </a:r>
            <a:r>
              <a:rPr i="1" lang="en"/>
              <a:t> </a:t>
            </a:r>
            <a:endParaRPr i="1"/>
          </a:p>
        </p:txBody>
      </p:sp>
      <p:sp>
        <p:nvSpPr>
          <p:cNvPr descr="A callout box providing steps in a math language routine to support English Language Learners." id="222" name="Google Shape;222;p29" title="ELL callout box"/>
          <p:cNvSpPr/>
          <p:nvPr/>
        </p:nvSpPr>
        <p:spPr>
          <a:xfrm>
            <a:off x="4779300" y="975148"/>
            <a:ext cx="3907500" cy="21870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Critique and identify the error in the solution. </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Correct the reasoning with a partner. </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Clarify your explanation by making it more concise and precise.</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Critique, Correct, Clarify</a:t>
            </a:r>
            <a:endParaRPr sz="1000">
              <a:latin typeface="Calibri"/>
              <a:ea typeface="Calibri"/>
              <a:cs typeface="Calibri"/>
              <a:sym typeface="Calibri"/>
            </a:endParaRPr>
          </a:p>
        </p:txBody>
      </p:sp>
      <p:sp>
        <p:nvSpPr>
          <p:cNvPr id="223" name="Google Shape;223;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4" name="Google Shape;224;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6.6.3 Factoring the Difference of Squares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8" name="Shape 228"/>
        <p:cNvGrpSpPr/>
        <p:nvPr/>
      </p:nvGrpSpPr>
      <p:grpSpPr>
        <a:xfrm>
          <a:off x="0" y="0"/>
          <a:ext cx="0" cy="0"/>
          <a:chOff x="0" y="0"/>
          <a:chExt cx="0" cy="0"/>
        </a:xfrm>
      </p:grpSpPr>
      <p:sp>
        <p:nvSpPr>
          <p:cNvPr id="229" name="Google Shape;229;p3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What’s the Difference? 🤷</a:t>
            </a:r>
            <a:endParaRPr>
              <a:solidFill>
                <a:srgbClr val="005047"/>
              </a:solidFill>
            </a:endParaRPr>
          </a:p>
        </p:txBody>
      </p:sp>
      <p:sp>
        <p:nvSpPr>
          <p:cNvPr id="230" name="Google Shape;230;p30"/>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How would you describe a </a:t>
            </a:r>
            <a:r>
              <a:rPr b="1" lang="en"/>
              <a:t>conjugate pair</a:t>
            </a:r>
            <a:r>
              <a:rPr lang="en"/>
              <a:t>? </a:t>
            </a:r>
            <a:endParaRPr/>
          </a:p>
          <a:p>
            <a:pPr indent="0" lvl="0" marL="0" rtl="0" algn="ctr">
              <a:lnSpc>
                <a:spcPct val="100000"/>
              </a:lnSpc>
              <a:spcBef>
                <a:spcPts val="2500"/>
              </a:spcBef>
              <a:spcAft>
                <a:spcPts val="0"/>
              </a:spcAft>
              <a:buNone/>
            </a:pPr>
            <a:r>
              <a:rPr lang="en"/>
              <a:t>(</a:t>
            </a:r>
            <a:r>
              <a:rPr i="1" lang="en">
                <a:latin typeface="Times New Roman"/>
                <a:ea typeface="Times New Roman"/>
                <a:cs typeface="Times New Roman"/>
                <a:sym typeface="Times New Roman"/>
              </a:rPr>
              <a:t>a</a:t>
            </a:r>
            <a:r>
              <a:rPr lang="en"/>
              <a:t> – </a:t>
            </a:r>
            <a:r>
              <a:rPr i="1" lang="en">
                <a:latin typeface="Times New Roman"/>
                <a:ea typeface="Times New Roman"/>
                <a:cs typeface="Times New Roman"/>
                <a:sym typeface="Times New Roman"/>
              </a:rPr>
              <a:t>b</a:t>
            </a:r>
            <a:r>
              <a:rPr lang="en"/>
              <a:t>)(</a:t>
            </a:r>
            <a:r>
              <a:rPr i="1" lang="en">
                <a:latin typeface="Times New Roman"/>
                <a:ea typeface="Times New Roman"/>
                <a:cs typeface="Times New Roman"/>
                <a:sym typeface="Times New Roman"/>
              </a:rPr>
              <a:t>a</a:t>
            </a:r>
            <a:r>
              <a:rPr lang="en"/>
              <a:t> + </a:t>
            </a:r>
            <a:r>
              <a:rPr i="1" lang="en">
                <a:latin typeface="Times New Roman"/>
                <a:ea typeface="Times New Roman"/>
                <a:cs typeface="Times New Roman"/>
                <a:sym typeface="Times New Roman"/>
              </a:rPr>
              <a:t>b</a:t>
            </a:r>
            <a:r>
              <a:rPr lang="en"/>
              <a:t>)</a:t>
            </a:r>
            <a:endParaRPr/>
          </a:p>
          <a:p>
            <a:pPr indent="0" lvl="0" marL="0" rtl="0" algn="l">
              <a:lnSpc>
                <a:spcPct val="100000"/>
              </a:lnSpc>
              <a:spcBef>
                <a:spcPts val="8000"/>
              </a:spcBef>
              <a:spcAft>
                <a:spcPts val="1200"/>
              </a:spcAft>
              <a:buNone/>
            </a:pPr>
            <a:r>
              <a:rPr lang="en"/>
              <a:t>What is the product when a conjugate pair of binomials is multiplied? </a:t>
            </a:r>
            <a:endParaRPr/>
          </a:p>
        </p:txBody>
      </p:sp>
      <p:sp>
        <p:nvSpPr>
          <p:cNvPr id="231" name="Google Shape;231;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232" name="Google Shape;232;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6.6.3 Factoring the Difference of Squares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6" name="Shape 236"/>
        <p:cNvGrpSpPr/>
        <p:nvPr/>
      </p:nvGrpSpPr>
      <p:grpSpPr>
        <a:xfrm>
          <a:off x="0" y="0"/>
          <a:ext cx="0" cy="0"/>
          <a:chOff x="0" y="0"/>
          <a:chExt cx="0" cy="0"/>
        </a:xfrm>
      </p:grpSpPr>
      <p:sp>
        <p:nvSpPr>
          <p:cNvPr id="237" name="Google Shape;237;p31"/>
          <p:cNvSpPr txBox="1"/>
          <p:nvPr>
            <p:ph type="title"/>
          </p:nvPr>
        </p:nvSpPr>
        <p:spPr>
          <a:xfrm>
            <a:off x="311700" y="68563"/>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a:t>What’s the Difference? 🤷</a:t>
            </a:r>
            <a:endParaRPr>
              <a:solidFill>
                <a:srgbClr val="005047"/>
              </a:solidFill>
            </a:endParaRPr>
          </a:p>
        </p:txBody>
      </p:sp>
      <p:sp>
        <p:nvSpPr>
          <p:cNvPr id="238" name="Google Shape;238;p31"/>
          <p:cNvSpPr txBox="1"/>
          <p:nvPr>
            <p:ph idx="1" type="body"/>
          </p:nvPr>
        </p:nvSpPr>
        <p:spPr>
          <a:xfrm>
            <a:off x="311700" y="807828"/>
            <a:ext cx="8639700" cy="4147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As you factor each binomial, take turns with your partner, alternating the completion of each step one at a time.</a:t>
            </a:r>
            <a:endParaRPr sz="2000"/>
          </a:p>
          <a:p>
            <a:pPr indent="-355600" lvl="0" marL="457200" rtl="0" algn="l">
              <a:lnSpc>
                <a:spcPct val="100000"/>
              </a:lnSpc>
              <a:spcBef>
                <a:spcPts val="500"/>
              </a:spcBef>
              <a:spcAft>
                <a:spcPts val="0"/>
              </a:spcAft>
              <a:buSzPts val="2000"/>
              <a:buAutoNum type="arabicPeriod"/>
            </a:pPr>
            <a:r>
              <a:rPr lang="en" sz="2000"/>
              <a:t>81</a:t>
            </a:r>
            <a:r>
              <a:rPr i="1" lang="en" sz="2000">
                <a:latin typeface="Times New Roman"/>
                <a:ea typeface="Times New Roman"/>
                <a:cs typeface="Times New Roman"/>
                <a:sym typeface="Times New Roman"/>
              </a:rPr>
              <a:t>y</a:t>
            </a:r>
            <a:r>
              <a:rPr baseline="30000" lang="en" sz="2000"/>
              <a:t>2</a:t>
            </a:r>
            <a:r>
              <a:rPr lang="en" sz="2000"/>
              <a:t> – 1</a:t>
            </a:r>
            <a:endParaRPr sz="2000"/>
          </a:p>
          <a:p>
            <a:pPr indent="-355600" lvl="0" marL="457200" rtl="0" algn="l">
              <a:lnSpc>
                <a:spcPct val="100000"/>
              </a:lnSpc>
              <a:spcBef>
                <a:spcPts val="1000"/>
              </a:spcBef>
              <a:spcAft>
                <a:spcPts val="0"/>
              </a:spcAft>
              <a:buSzPts val="2000"/>
              <a:buAutoNum type="arabicPeriod"/>
            </a:pPr>
            <a:r>
              <a:rPr lang="en" sz="2000"/>
              <a:t>196</a:t>
            </a:r>
            <a:r>
              <a:rPr i="1" lang="en" sz="2000">
                <a:latin typeface="Times New Roman"/>
                <a:ea typeface="Times New Roman"/>
                <a:cs typeface="Times New Roman"/>
                <a:sym typeface="Times New Roman"/>
              </a:rPr>
              <a:t>m</a:t>
            </a:r>
            <a:r>
              <a:rPr baseline="30000" lang="en" sz="2000"/>
              <a:t>2</a:t>
            </a:r>
            <a:r>
              <a:rPr lang="en" sz="2000"/>
              <a:t> – 25</a:t>
            </a:r>
            <a:r>
              <a:rPr i="1" lang="en" sz="2000">
                <a:latin typeface="Times New Roman"/>
                <a:ea typeface="Times New Roman"/>
                <a:cs typeface="Times New Roman"/>
                <a:sym typeface="Times New Roman"/>
              </a:rPr>
              <a:t>n</a:t>
            </a:r>
            <a:r>
              <a:rPr baseline="30000" lang="en" sz="2000"/>
              <a:t>2</a:t>
            </a:r>
            <a:endParaRPr baseline="30000" sz="2000"/>
          </a:p>
          <a:p>
            <a:pPr indent="-355600" lvl="0" marL="457200" rtl="0" algn="l">
              <a:lnSpc>
                <a:spcPct val="100000"/>
              </a:lnSpc>
              <a:spcBef>
                <a:spcPts val="1000"/>
              </a:spcBef>
              <a:spcAft>
                <a:spcPts val="0"/>
              </a:spcAft>
              <a:buSzPts val="2000"/>
              <a:buAutoNum type="arabicPeriod"/>
            </a:pPr>
            <a:r>
              <a:rPr lang="en" sz="2000"/>
              <a:t>6</a:t>
            </a:r>
            <a:r>
              <a:rPr i="1" lang="en" sz="2000">
                <a:latin typeface="Times New Roman"/>
                <a:ea typeface="Times New Roman"/>
                <a:cs typeface="Times New Roman"/>
                <a:sym typeface="Times New Roman"/>
              </a:rPr>
              <a:t>p</a:t>
            </a:r>
            <a:r>
              <a:rPr baseline="30000" lang="en" sz="2000"/>
              <a:t>2</a:t>
            </a:r>
            <a:r>
              <a:rPr i="1" lang="en" sz="2000">
                <a:latin typeface="Times New Roman"/>
                <a:ea typeface="Times New Roman"/>
                <a:cs typeface="Times New Roman"/>
                <a:sym typeface="Times New Roman"/>
              </a:rPr>
              <a:t>q</a:t>
            </a:r>
            <a:r>
              <a:rPr baseline="30000" lang="en" sz="2000"/>
              <a:t>2</a:t>
            </a:r>
            <a:r>
              <a:rPr lang="en" sz="2000"/>
              <a:t> – 54</a:t>
            </a:r>
            <a:r>
              <a:rPr i="1" lang="en" sz="2000">
                <a:latin typeface="Times New Roman"/>
                <a:ea typeface="Times New Roman"/>
                <a:cs typeface="Times New Roman"/>
                <a:sym typeface="Times New Roman"/>
              </a:rPr>
              <a:t>p</a:t>
            </a:r>
            <a:r>
              <a:rPr baseline="30000" lang="en" sz="2000"/>
              <a:t>2</a:t>
            </a:r>
            <a:endParaRPr baseline="30000" sz="2000"/>
          </a:p>
          <a:p>
            <a:pPr indent="-355600" lvl="0" marL="457200" rtl="0" algn="l">
              <a:lnSpc>
                <a:spcPct val="100000"/>
              </a:lnSpc>
              <a:spcBef>
                <a:spcPts val="1000"/>
              </a:spcBef>
              <a:spcAft>
                <a:spcPts val="0"/>
              </a:spcAft>
              <a:buSzPts val="2000"/>
              <a:buAutoNum type="arabicPeriod"/>
            </a:pPr>
            <a:r>
              <a:rPr lang="en" sz="2000"/>
              <a:t>7</a:t>
            </a:r>
            <a:r>
              <a:rPr i="1" lang="en" sz="2000">
                <a:latin typeface="Times New Roman"/>
                <a:ea typeface="Times New Roman"/>
                <a:cs typeface="Times New Roman"/>
                <a:sym typeface="Times New Roman"/>
              </a:rPr>
              <a:t>a</a:t>
            </a:r>
            <a:r>
              <a:rPr baseline="30000" lang="en" sz="2000"/>
              <a:t>4</a:t>
            </a:r>
            <a:r>
              <a:rPr i="1" lang="en" sz="2000">
                <a:latin typeface="Times New Roman"/>
                <a:ea typeface="Times New Roman"/>
                <a:cs typeface="Times New Roman"/>
                <a:sym typeface="Times New Roman"/>
              </a:rPr>
              <a:t>c</a:t>
            </a:r>
            <a:r>
              <a:rPr baseline="30000" lang="en" sz="2000"/>
              <a:t>2</a:t>
            </a:r>
            <a:r>
              <a:rPr lang="en" sz="2000"/>
              <a:t> – 7</a:t>
            </a:r>
            <a:r>
              <a:rPr i="1" lang="en" sz="2000">
                <a:latin typeface="Times New Roman"/>
                <a:ea typeface="Times New Roman"/>
                <a:cs typeface="Times New Roman"/>
                <a:sym typeface="Times New Roman"/>
              </a:rPr>
              <a:t>b</a:t>
            </a:r>
            <a:r>
              <a:rPr baseline="30000" lang="en" sz="2000"/>
              <a:t>4</a:t>
            </a:r>
            <a:r>
              <a:rPr i="1" lang="en" sz="2000">
                <a:latin typeface="Times New Roman"/>
                <a:ea typeface="Times New Roman"/>
                <a:cs typeface="Times New Roman"/>
                <a:sym typeface="Times New Roman"/>
              </a:rPr>
              <a:t>c</a:t>
            </a:r>
            <a:r>
              <a:rPr baseline="30000" lang="en" sz="2000"/>
              <a:t>2</a:t>
            </a:r>
            <a:endParaRPr baseline="30000" sz="2000"/>
          </a:p>
          <a:p>
            <a:pPr indent="-355600" lvl="0" marL="457200" rtl="0" algn="l">
              <a:lnSpc>
                <a:spcPct val="100000"/>
              </a:lnSpc>
              <a:spcBef>
                <a:spcPts val="1000"/>
              </a:spcBef>
              <a:spcAft>
                <a:spcPts val="0"/>
              </a:spcAft>
              <a:buSzPts val="2000"/>
              <a:buAutoNum type="arabicPeriod"/>
            </a:pPr>
            <a:r>
              <a:rPr i="1" lang="en" sz="2000">
                <a:latin typeface="Times New Roman"/>
                <a:ea typeface="Times New Roman"/>
                <a:cs typeface="Times New Roman"/>
                <a:sym typeface="Times New Roman"/>
              </a:rPr>
              <a:t>a</a:t>
            </a:r>
            <a:r>
              <a:rPr baseline="30000" lang="en" sz="2000"/>
              <a:t>2</a:t>
            </a:r>
            <a:r>
              <a:rPr lang="en" sz="2000"/>
              <a:t> + 6</a:t>
            </a:r>
            <a:r>
              <a:rPr i="1" lang="en" sz="2000">
                <a:latin typeface="Times New Roman"/>
                <a:ea typeface="Times New Roman"/>
                <a:cs typeface="Times New Roman"/>
                <a:sym typeface="Times New Roman"/>
              </a:rPr>
              <a:t>a</a:t>
            </a:r>
            <a:r>
              <a:rPr lang="en" sz="2000"/>
              <a:t> + 9 – 9</a:t>
            </a:r>
            <a:r>
              <a:rPr i="1" lang="en" sz="2000">
                <a:latin typeface="Times New Roman"/>
                <a:ea typeface="Times New Roman"/>
                <a:cs typeface="Times New Roman"/>
                <a:sym typeface="Times New Roman"/>
              </a:rPr>
              <a:t>b</a:t>
            </a:r>
            <a:r>
              <a:rPr baseline="30000" lang="en" sz="2000"/>
              <a:t>2</a:t>
            </a:r>
            <a:endParaRPr baseline="30000" sz="2000"/>
          </a:p>
          <a:p>
            <a:pPr indent="-355600" lvl="0" marL="457200" rtl="0" algn="l">
              <a:lnSpc>
                <a:spcPct val="100000"/>
              </a:lnSpc>
              <a:spcBef>
                <a:spcPts val="1000"/>
              </a:spcBef>
              <a:spcAft>
                <a:spcPts val="0"/>
              </a:spcAft>
              <a:buSzPts val="2000"/>
              <a:buAutoNum type="arabicPeriod"/>
            </a:pPr>
            <a:r>
              <a:rPr i="1" lang="en" sz="2000">
                <a:latin typeface="Times New Roman"/>
                <a:ea typeface="Times New Roman"/>
                <a:cs typeface="Times New Roman"/>
                <a:sym typeface="Times New Roman"/>
              </a:rPr>
              <a:t>x</a:t>
            </a:r>
            <a:r>
              <a:rPr baseline="30000" lang="en" sz="2000"/>
              <a:t>2</a:t>
            </a:r>
            <a:r>
              <a:rPr lang="en" sz="2000"/>
              <a:t> + 6</a:t>
            </a:r>
            <a:r>
              <a:rPr i="1" lang="en" sz="2000">
                <a:latin typeface="Times New Roman"/>
                <a:ea typeface="Times New Roman"/>
                <a:cs typeface="Times New Roman"/>
                <a:sym typeface="Times New Roman"/>
              </a:rPr>
              <a:t>x</a:t>
            </a:r>
            <a:r>
              <a:rPr lang="en" sz="2000"/>
              <a:t> + 9 – 4</a:t>
            </a:r>
            <a:r>
              <a:rPr i="1" lang="en" sz="2000">
                <a:latin typeface="Times New Roman"/>
                <a:ea typeface="Times New Roman"/>
                <a:cs typeface="Times New Roman"/>
                <a:sym typeface="Times New Roman"/>
              </a:rPr>
              <a:t>y</a:t>
            </a:r>
            <a:r>
              <a:rPr baseline="30000" lang="en" sz="2000"/>
              <a:t>2</a:t>
            </a:r>
            <a:endParaRPr baseline="30000" sz="2000"/>
          </a:p>
          <a:p>
            <a:pPr indent="-355600" lvl="0" marL="457200" rtl="0" algn="l">
              <a:lnSpc>
                <a:spcPct val="100000"/>
              </a:lnSpc>
              <a:spcBef>
                <a:spcPts val="1000"/>
              </a:spcBef>
              <a:spcAft>
                <a:spcPts val="0"/>
              </a:spcAft>
              <a:buSzPts val="2000"/>
              <a:buAutoNum type="arabicPeriod"/>
            </a:pPr>
            <a:r>
              <a:rPr lang="en" sz="2000"/>
              <a:t>Can a binomial with an addition operation be factored using a difference of squares? Explain.</a:t>
            </a:r>
            <a:endParaRPr sz="2000"/>
          </a:p>
        </p:txBody>
      </p:sp>
      <p:sp>
        <p:nvSpPr>
          <p:cNvPr id="239" name="Google Shape;239;p31"/>
          <p:cNvSpPr txBox="1"/>
          <p:nvPr>
            <p:ph idx="2" type="body"/>
          </p:nvPr>
        </p:nvSpPr>
        <p:spPr>
          <a:xfrm>
            <a:off x="6157625" y="1473222"/>
            <a:ext cx="2793900" cy="24444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t>DIFFERENCE OF SQUARES</a:t>
            </a:r>
            <a:endParaRPr b="1" sz="1800"/>
          </a:p>
          <a:p>
            <a:pPr indent="0" lvl="0" marL="0" rtl="0" algn="ctr">
              <a:spcBef>
                <a:spcPts val="3000"/>
              </a:spcBef>
              <a:spcAft>
                <a:spcPts val="0"/>
              </a:spcAft>
              <a:buNone/>
            </a:pPr>
            <a:r>
              <a:rPr lang="en" sz="2000"/>
              <a:t>If </a:t>
            </a:r>
            <a:r>
              <a:rPr i="1" lang="en" sz="2000">
                <a:latin typeface="Times New Roman"/>
                <a:ea typeface="Times New Roman"/>
                <a:cs typeface="Times New Roman"/>
                <a:sym typeface="Times New Roman"/>
              </a:rPr>
              <a:t>a</a:t>
            </a:r>
            <a:r>
              <a:rPr lang="en" sz="2000"/>
              <a:t> and </a:t>
            </a:r>
            <a:r>
              <a:rPr i="1" lang="en" sz="2000">
                <a:latin typeface="Times New Roman"/>
                <a:ea typeface="Times New Roman"/>
                <a:cs typeface="Times New Roman"/>
                <a:sym typeface="Times New Roman"/>
              </a:rPr>
              <a:t>b</a:t>
            </a:r>
            <a:r>
              <a:rPr lang="en" sz="2000"/>
              <a:t> are real numbers, </a:t>
            </a:r>
            <a:endParaRPr sz="2000"/>
          </a:p>
          <a:p>
            <a:pPr indent="0" lvl="0" marL="0" rtl="0" algn="ctr">
              <a:spcBef>
                <a:spcPts val="1200"/>
              </a:spcBef>
              <a:spcAft>
                <a:spcPts val="1200"/>
              </a:spcAft>
              <a:buNone/>
            </a:pPr>
            <a:r>
              <a:rPr i="1" lang="en" sz="2000">
                <a:latin typeface="Times New Roman"/>
                <a:ea typeface="Times New Roman"/>
                <a:cs typeface="Times New Roman"/>
                <a:sym typeface="Times New Roman"/>
              </a:rPr>
              <a:t>a</a:t>
            </a:r>
            <a:r>
              <a:rPr baseline="30000" lang="en" sz="2000"/>
              <a:t>2</a:t>
            </a:r>
            <a:r>
              <a:rPr lang="en" sz="2000"/>
              <a:t> – </a:t>
            </a:r>
            <a:r>
              <a:rPr i="1" lang="en" sz="2000">
                <a:latin typeface="Times New Roman"/>
                <a:ea typeface="Times New Roman"/>
                <a:cs typeface="Times New Roman"/>
                <a:sym typeface="Times New Roman"/>
              </a:rPr>
              <a:t>b</a:t>
            </a:r>
            <a:r>
              <a:rPr baseline="30000" lang="en" sz="2000"/>
              <a:t>2</a:t>
            </a:r>
            <a:r>
              <a:rPr lang="en" sz="2000"/>
              <a:t> = (</a:t>
            </a:r>
            <a:r>
              <a:rPr i="1" lang="en" sz="2000">
                <a:latin typeface="Times New Roman"/>
                <a:ea typeface="Times New Roman"/>
                <a:cs typeface="Times New Roman"/>
                <a:sym typeface="Times New Roman"/>
              </a:rPr>
              <a:t>a</a:t>
            </a:r>
            <a:r>
              <a:rPr lang="en" sz="2000"/>
              <a:t> + </a:t>
            </a:r>
            <a:r>
              <a:rPr i="1" lang="en" sz="2000">
                <a:latin typeface="Times New Roman"/>
                <a:ea typeface="Times New Roman"/>
                <a:cs typeface="Times New Roman"/>
                <a:sym typeface="Times New Roman"/>
              </a:rPr>
              <a:t>b</a:t>
            </a:r>
            <a:r>
              <a:rPr lang="en" sz="2000"/>
              <a:t>)(</a:t>
            </a:r>
            <a:r>
              <a:rPr i="1" lang="en" sz="2000">
                <a:latin typeface="Times New Roman"/>
                <a:ea typeface="Times New Roman"/>
                <a:cs typeface="Times New Roman"/>
                <a:sym typeface="Times New Roman"/>
              </a:rPr>
              <a:t>a</a:t>
            </a:r>
            <a:r>
              <a:rPr lang="en" sz="2000"/>
              <a:t> – </a:t>
            </a:r>
            <a:r>
              <a:rPr i="1" lang="en" sz="2000">
                <a:latin typeface="Times New Roman"/>
                <a:ea typeface="Times New Roman"/>
                <a:cs typeface="Times New Roman"/>
                <a:sym typeface="Times New Roman"/>
              </a:rPr>
              <a:t>b</a:t>
            </a:r>
            <a:r>
              <a:rPr lang="en" sz="2000"/>
              <a:t>)</a:t>
            </a:r>
            <a:endParaRPr sz="2000"/>
          </a:p>
        </p:txBody>
      </p:sp>
      <p:cxnSp>
        <p:nvCxnSpPr>
          <p:cNvPr descr="a gray line segment used to visually separate the title from the &quot;how to&quot; steps" id="240" name="Google Shape;240;p31"/>
          <p:cNvCxnSpPr/>
          <p:nvPr/>
        </p:nvCxnSpPr>
        <p:spPr>
          <a:xfrm flipH="1" rot="10800000">
            <a:off x="6480121" y="2323018"/>
            <a:ext cx="2148900" cy="3300"/>
          </a:xfrm>
          <a:prstGeom prst="straightConnector1">
            <a:avLst/>
          </a:prstGeom>
          <a:noFill/>
          <a:ln cap="flat" cmpd="sng" w="28575">
            <a:solidFill>
              <a:srgbClr val="9E9E9E"/>
            </a:solidFill>
            <a:prstDash val="solid"/>
            <a:round/>
            <a:headEnd len="med" w="med" type="none"/>
            <a:tailEnd len="med" w="med" type="none"/>
          </a:ln>
        </p:spPr>
      </p:cxnSp>
      <p:sp>
        <p:nvSpPr>
          <p:cNvPr id="241" name="Google Shape;241;p31"/>
          <p:cNvSpPr txBox="1"/>
          <p:nvPr>
            <p:ph idx="12" type="sldNum"/>
          </p:nvPr>
        </p:nvSpPr>
        <p:spPr>
          <a:xfrm>
            <a:off x="8283608" y="474265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2" name="Google Shape;242;p31"/>
          <p:cNvSpPr txBox="1"/>
          <p:nvPr>
            <p:ph idx="3" type="sldNum"/>
          </p:nvPr>
        </p:nvSpPr>
        <p:spPr>
          <a:xfrm>
            <a:off x="311700" y="474266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6.6.3 Factoring the Difference of Squares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 name="Shape 246"/>
        <p:cNvGrpSpPr/>
        <p:nvPr/>
      </p:nvGrpSpPr>
      <p:grpSpPr>
        <a:xfrm>
          <a:off x="0" y="0"/>
          <a:ext cx="0" cy="0"/>
          <a:chOff x="0" y="0"/>
          <a:chExt cx="0" cy="0"/>
        </a:xfrm>
      </p:grpSpPr>
      <p:sp>
        <p:nvSpPr>
          <p:cNvPr id="247" name="Google Shape;247;p32"/>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48" name="Google Shape;248;p32"/>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Factoring the Difference of Squares</a:t>
            </a:r>
            <a:endParaRPr/>
          </a:p>
        </p:txBody>
      </p:sp>
      <p:pic>
        <p:nvPicPr>
          <p:cNvPr descr="Students apply the pattern associated with the difference of two squares to factor complex polynomials. For example, students explore a polynomial that requires factoring the greatest common factor as well as applying the difference of two squares pattern multiple times.  &#10;&#10;This Algebra 1 curriculum has been developed by Rice University's OpenStax through the Rice Algebra Initiative for Success and Equity (RAISE). Learn more at https://openstax.org/k12/algebra.&#10;&#10;#Algebra #HighSchool #Polynomials #SimplifyingExpressions #WorkedExample #Annotations" id="249" name="Google Shape;249;p32" title="Factoring the Difference of Square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50" name="Google Shape;250;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1" name="Google Shape;251;p32"/>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6.6.3 Factoring the Difference of Squares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1000"/>
                                        <p:tgtEl>
                                          <p:spTgt spid="2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5" name="Shape 255"/>
        <p:cNvGrpSpPr/>
        <p:nvPr/>
      </p:nvGrpSpPr>
      <p:grpSpPr>
        <a:xfrm>
          <a:off x="0" y="0"/>
          <a:ext cx="0" cy="0"/>
          <a:chOff x="0" y="0"/>
          <a:chExt cx="0" cy="0"/>
        </a:xfrm>
      </p:grpSpPr>
      <p:pic>
        <p:nvPicPr>
          <p:cNvPr descr="Icon indicating the slide contains a check for understanding question for students " id="256" name="Google Shape;256;p3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57" name="Google Shape;257;p3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58" name="Google Shape;258;p3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Factor using the difference of squares: 121</a:t>
            </a:r>
            <a:r>
              <a:rPr i="1" lang="en">
                <a:latin typeface="Times New Roman"/>
                <a:ea typeface="Times New Roman"/>
                <a:cs typeface="Times New Roman"/>
                <a:sym typeface="Times New Roman"/>
              </a:rPr>
              <a:t>p</a:t>
            </a:r>
            <a:r>
              <a:rPr baseline="30000" lang="en"/>
              <a:t>2</a:t>
            </a:r>
            <a:r>
              <a:rPr lang="en"/>
              <a:t> – 9</a:t>
            </a:r>
            <a:r>
              <a:rPr i="1" lang="en">
                <a:latin typeface="Times New Roman"/>
                <a:ea typeface="Times New Roman"/>
                <a:cs typeface="Times New Roman"/>
                <a:sym typeface="Times New Roman"/>
              </a:rPr>
              <a:t>q</a:t>
            </a:r>
            <a:r>
              <a:rPr baseline="30000" lang="en"/>
              <a:t>2</a:t>
            </a:r>
            <a:r>
              <a:rPr lang="en"/>
              <a:t>.</a:t>
            </a:r>
            <a:endParaRPr/>
          </a:p>
          <a:p>
            <a:pPr indent="-381000" lvl="0" marL="914400" rtl="0" algn="l">
              <a:lnSpc>
                <a:spcPct val="100000"/>
              </a:lnSpc>
              <a:spcBef>
                <a:spcPts val="1200"/>
              </a:spcBef>
              <a:spcAft>
                <a:spcPts val="0"/>
              </a:spcAft>
              <a:buSzPts val="2400"/>
              <a:buFont typeface="Noto Sans"/>
              <a:buAutoNum type="alphaLcPeriod"/>
            </a:pPr>
            <a:r>
              <a:rPr lang="en"/>
              <a:t>(11</a:t>
            </a:r>
            <a:r>
              <a:rPr i="1" lang="en">
                <a:latin typeface="Times New Roman"/>
                <a:ea typeface="Times New Roman"/>
                <a:cs typeface="Times New Roman"/>
                <a:sym typeface="Times New Roman"/>
              </a:rPr>
              <a:t>p</a:t>
            </a:r>
            <a:r>
              <a:rPr lang="en"/>
              <a:t> – 3</a:t>
            </a:r>
            <a:r>
              <a:rPr i="1" lang="en">
                <a:latin typeface="Times New Roman"/>
                <a:ea typeface="Times New Roman"/>
                <a:cs typeface="Times New Roman"/>
                <a:sym typeface="Times New Roman"/>
              </a:rPr>
              <a:t>q</a:t>
            </a:r>
            <a:r>
              <a:rPr lang="en"/>
              <a:t>)(11</a:t>
            </a:r>
            <a:r>
              <a:rPr i="1" lang="en">
                <a:latin typeface="Times New Roman"/>
                <a:ea typeface="Times New Roman"/>
                <a:cs typeface="Times New Roman"/>
                <a:sym typeface="Times New Roman"/>
              </a:rPr>
              <a:t>p</a:t>
            </a:r>
            <a:r>
              <a:rPr lang="en"/>
              <a:t> + 3</a:t>
            </a:r>
            <a:r>
              <a:rPr i="1" lang="en">
                <a:latin typeface="Times New Roman"/>
                <a:ea typeface="Times New Roman"/>
                <a:cs typeface="Times New Roman"/>
                <a:sym typeface="Times New Roman"/>
              </a:rPr>
              <a:t>q</a:t>
            </a:r>
            <a:r>
              <a:rPr lang="en"/>
              <a:t>)</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(11</a:t>
            </a:r>
            <a:r>
              <a:rPr i="1" lang="en">
                <a:latin typeface="Times New Roman"/>
                <a:ea typeface="Times New Roman"/>
                <a:cs typeface="Times New Roman"/>
                <a:sym typeface="Times New Roman"/>
              </a:rPr>
              <a:t>q</a:t>
            </a:r>
            <a:r>
              <a:rPr lang="en"/>
              <a:t> – 3</a:t>
            </a:r>
            <a:r>
              <a:rPr i="1" lang="en">
                <a:latin typeface="Times New Roman"/>
                <a:ea typeface="Times New Roman"/>
                <a:cs typeface="Times New Roman"/>
                <a:sym typeface="Times New Roman"/>
              </a:rPr>
              <a:t>p</a:t>
            </a:r>
            <a:r>
              <a:rPr lang="en"/>
              <a:t>)(11</a:t>
            </a:r>
            <a:r>
              <a:rPr i="1" lang="en">
                <a:latin typeface="Times New Roman"/>
                <a:ea typeface="Times New Roman"/>
                <a:cs typeface="Times New Roman"/>
                <a:sym typeface="Times New Roman"/>
              </a:rPr>
              <a:t>q</a:t>
            </a:r>
            <a:r>
              <a:rPr lang="en"/>
              <a:t> + 3</a:t>
            </a:r>
            <a:r>
              <a:rPr i="1" lang="en">
                <a:latin typeface="Times New Roman"/>
                <a:ea typeface="Times New Roman"/>
                <a:cs typeface="Times New Roman"/>
                <a:sym typeface="Times New Roman"/>
              </a:rPr>
              <a:t>p</a:t>
            </a:r>
            <a:r>
              <a:rPr lang="en"/>
              <a:t>)</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(11</a:t>
            </a:r>
            <a:r>
              <a:rPr i="1" lang="en">
                <a:latin typeface="Times New Roman"/>
                <a:ea typeface="Times New Roman"/>
                <a:cs typeface="Times New Roman"/>
                <a:sym typeface="Times New Roman"/>
              </a:rPr>
              <a:t>p</a:t>
            </a:r>
            <a:r>
              <a:rPr lang="en"/>
              <a:t> – 3</a:t>
            </a:r>
            <a:r>
              <a:rPr i="1" lang="en">
                <a:latin typeface="Times New Roman"/>
                <a:ea typeface="Times New Roman"/>
                <a:cs typeface="Times New Roman"/>
                <a:sym typeface="Times New Roman"/>
              </a:rPr>
              <a:t>q</a:t>
            </a:r>
            <a:r>
              <a:rPr lang="en"/>
              <a:t>)</a:t>
            </a:r>
            <a:r>
              <a:rPr baseline="30000" lang="en"/>
              <a:t>2</a:t>
            </a:r>
            <a:endParaRPr baseline="30000">
              <a:latin typeface="Noto Sans"/>
              <a:ea typeface="Noto Sans"/>
              <a:cs typeface="Noto Sans"/>
              <a:sym typeface="Noto Sans"/>
            </a:endParaRPr>
          </a:p>
          <a:p>
            <a:pPr indent="-381000" lvl="0" marL="914400" rtl="0" algn="l">
              <a:lnSpc>
                <a:spcPct val="100000"/>
              </a:lnSpc>
              <a:spcBef>
                <a:spcPts val="1000"/>
              </a:spcBef>
              <a:spcAft>
                <a:spcPts val="1000"/>
              </a:spcAft>
              <a:buSzPts val="2400"/>
              <a:buFont typeface="Noto Sans"/>
              <a:buAutoNum type="alphaLcPeriod"/>
            </a:pPr>
            <a:r>
              <a:rPr lang="en"/>
              <a:t>(11</a:t>
            </a:r>
            <a:r>
              <a:rPr i="1" lang="en">
                <a:latin typeface="Times New Roman"/>
                <a:ea typeface="Times New Roman"/>
                <a:cs typeface="Times New Roman"/>
                <a:sym typeface="Times New Roman"/>
              </a:rPr>
              <a:t>p</a:t>
            </a:r>
            <a:r>
              <a:rPr lang="en"/>
              <a:t> + 3</a:t>
            </a:r>
            <a:r>
              <a:rPr i="1" lang="en">
                <a:latin typeface="Times New Roman"/>
                <a:ea typeface="Times New Roman"/>
                <a:cs typeface="Times New Roman"/>
                <a:sym typeface="Times New Roman"/>
              </a:rPr>
              <a:t>q</a:t>
            </a:r>
            <a:r>
              <a:rPr lang="en"/>
              <a:t>)</a:t>
            </a:r>
            <a:r>
              <a:rPr baseline="30000" lang="en"/>
              <a:t>2</a:t>
            </a:r>
            <a:endParaRPr baseline="30000">
              <a:latin typeface="Noto Sans"/>
              <a:ea typeface="Noto Sans"/>
              <a:cs typeface="Noto Sans"/>
              <a:sym typeface="Noto Sans"/>
            </a:endParaRPr>
          </a:p>
        </p:txBody>
      </p:sp>
      <p:sp>
        <p:nvSpPr>
          <p:cNvPr id="259" name="Google Shape;259;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0" name="Google Shape;260;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6.6.3 Factoring the Difference of Squares</a:t>
            </a:r>
            <a:endParaRPr/>
          </a:p>
        </p:txBody>
      </p:sp>
      <p:sp>
        <p:nvSpPr>
          <p:cNvPr descr="An arrow icon reads &quot;Let's review!&quot; and links to a slide that reviews the content that was assessed in the self check question. " id="261" name="Google Shape;261;p33"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5" name="Shape 265"/>
        <p:cNvGrpSpPr/>
        <p:nvPr/>
      </p:nvGrpSpPr>
      <p:grpSpPr>
        <a:xfrm>
          <a:off x="0" y="0"/>
          <a:ext cx="0" cy="0"/>
          <a:chOff x="0" y="0"/>
          <a:chExt cx="0" cy="0"/>
        </a:xfrm>
      </p:grpSpPr>
      <p:pic>
        <p:nvPicPr>
          <p:cNvPr descr="Icon indicating the slide contains a additional resources for students who struggled with the check for understanding (self check) question" id="266" name="Google Shape;266;p34"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67" name="Google Shape;267;p34"/>
          <p:cNvSpPr txBox="1"/>
          <p:nvPr>
            <p:ph type="title"/>
          </p:nvPr>
        </p:nvSpPr>
        <p:spPr>
          <a:xfrm>
            <a:off x="311700" y="100464"/>
            <a:ext cx="51642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68" name="Google Shape;268;p34"/>
          <p:cNvSpPr txBox="1"/>
          <p:nvPr>
            <p:ph idx="1" type="body"/>
          </p:nvPr>
        </p:nvSpPr>
        <p:spPr>
          <a:xfrm>
            <a:off x="98670" y="960125"/>
            <a:ext cx="3235200" cy="3880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1200"/>
              </a:spcAft>
              <a:buNone/>
            </a:pPr>
            <a:r>
              <a:rPr lang="en">
                <a:solidFill>
                  <a:srgbClr val="1D2125"/>
                </a:solidFill>
              </a:rPr>
              <a:t>Factor 144</a:t>
            </a:r>
            <a:r>
              <a:rPr i="1" lang="en">
                <a:solidFill>
                  <a:srgbClr val="1D2125"/>
                </a:solidFill>
                <a:latin typeface="Times New Roman"/>
                <a:ea typeface="Times New Roman"/>
                <a:cs typeface="Times New Roman"/>
                <a:sym typeface="Times New Roman"/>
              </a:rPr>
              <a:t>x</a:t>
            </a:r>
            <a:r>
              <a:rPr baseline="30000" lang="en">
                <a:solidFill>
                  <a:srgbClr val="1D2125"/>
                </a:solidFill>
              </a:rPr>
              <a:t>2</a:t>
            </a:r>
            <a:r>
              <a:rPr lang="en">
                <a:solidFill>
                  <a:srgbClr val="1D2125"/>
                </a:solidFill>
              </a:rPr>
              <a:t> – 49</a:t>
            </a:r>
            <a:r>
              <a:rPr i="1" lang="en">
                <a:solidFill>
                  <a:srgbClr val="1D2125"/>
                </a:solidFill>
                <a:latin typeface="Times New Roman"/>
                <a:ea typeface="Times New Roman"/>
                <a:cs typeface="Times New Roman"/>
                <a:sym typeface="Times New Roman"/>
              </a:rPr>
              <a:t>y</a:t>
            </a:r>
            <a:r>
              <a:rPr baseline="30000" lang="en">
                <a:solidFill>
                  <a:srgbClr val="1D2125"/>
                </a:solidFill>
              </a:rPr>
              <a:t>2</a:t>
            </a:r>
            <a:r>
              <a:rPr lang="en">
                <a:solidFill>
                  <a:srgbClr val="1D2125"/>
                </a:solidFill>
              </a:rPr>
              <a:t>.</a:t>
            </a:r>
            <a:endParaRPr sz="1700">
              <a:solidFill>
                <a:srgbClr val="1D2125"/>
              </a:solidFill>
            </a:endParaRPr>
          </a:p>
        </p:txBody>
      </p:sp>
      <p:sp>
        <p:nvSpPr>
          <p:cNvPr id="269" name="Google Shape;269;p34"/>
          <p:cNvSpPr txBox="1"/>
          <p:nvPr>
            <p:ph idx="2" type="body"/>
          </p:nvPr>
        </p:nvSpPr>
        <p:spPr>
          <a:xfrm>
            <a:off x="4460875" y="849000"/>
            <a:ext cx="4603800" cy="39603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a:solidFill>
                  <a:srgbClr val="424242"/>
                </a:solidFill>
              </a:rPr>
              <a:t>FACTORING DIFFERENCE OF SQUARES</a:t>
            </a:r>
            <a:endParaRPr>
              <a:solidFill>
                <a:srgbClr val="424242"/>
              </a:solidFill>
            </a:endParaRPr>
          </a:p>
          <a:p>
            <a:pPr indent="0" lvl="0" marL="0" rtl="0" algn="l">
              <a:lnSpc>
                <a:spcPct val="100000"/>
              </a:lnSpc>
              <a:spcBef>
                <a:spcPts val="3000"/>
              </a:spcBef>
              <a:spcAft>
                <a:spcPts val="0"/>
              </a:spcAft>
              <a:buClr>
                <a:schemeClr val="dk1"/>
              </a:buClr>
              <a:buSzPts val="1100"/>
              <a:buFont typeface="Arial"/>
              <a:buNone/>
            </a:pPr>
            <a:r>
              <a:rPr b="1" lang="en">
                <a:solidFill>
                  <a:srgbClr val="424242"/>
                </a:solidFill>
              </a:rPr>
              <a:t>Step 1 - </a:t>
            </a:r>
            <a:r>
              <a:rPr lang="en">
                <a:solidFill>
                  <a:srgbClr val="424242"/>
                </a:solidFill>
              </a:rPr>
              <a:t>Does the binomial fit the pattern?</a:t>
            </a:r>
            <a:endParaRPr>
              <a:solidFill>
                <a:srgbClr val="424242"/>
              </a:solidFill>
            </a:endParaRPr>
          </a:p>
          <a:p>
            <a:pPr indent="-342900" lvl="0" marL="457200" rtl="0" algn="l">
              <a:lnSpc>
                <a:spcPct val="100000"/>
              </a:lnSpc>
              <a:spcBef>
                <a:spcPts val="0"/>
              </a:spcBef>
              <a:spcAft>
                <a:spcPts val="0"/>
              </a:spcAft>
              <a:buClr>
                <a:srgbClr val="424242"/>
              </a:buClr>
              <a:buSzPts val="1800"/>
              <a:buFont typeface="Noto Sans"/>
              <a:buChar char="●"/>
            </a:pPr>
            <a:r>
              <a:rPr lang="en">
                <a:solidFill>
                  <a:srgbClr val="424242"/>
                </a:solidFill>
              </a:rPr>
              <a:t> Is this a difference?</a:t>
            </a:r>
            <a:endParaRPr>
              <a:solidFill>
                <a:srgbClr val="424242"/>
              </a:solidFill>
            </a:endParaRPr>
          </a:p>
          <a:p>
            <a:pPr indent="-342900" lvl="0" marL="457200" rtl="0" algn="l">
              <a:lnSpc>
                <a:spcPct val="100000"/>
              </a:lnSpc>
              <a:spcBef>
                <a:spcPts val="0"/>
              </a:spcBef>
              <a:spcAft>
                <a:spcPts val="0"/>
              </a:spcAft>
              <a:buClr>
                <a:srgbClr val="424242"/>
              </a:buClr>
              <a:buSzPts val="1800"/>
              <a:buFont typeface="Noto Sans"/>
              <a:buChar char="●"/>
            </a:pPr>
            <a:r>
              <a:rPr lang="en">
                <a:solidFill>
                  <a:srgbClr val="424242"/>
                </a:solidFill>
              </a:rPr>
              <a:t>Are the first and last terms perfect squares? </a:t>
            </a:r>
            <a:endParaRPr>
              <a:solidFill>
                <a:srgbClr val="424242"/>
              </a:solidFill>
            </a:endParaRPr>
          </a:p>
          <a:p>
            <a:pPr indent="-342900" lvl="0" marL="457200" rtl="0" algn="l">
              <a:lnSpc>
                <a:spcPct val="100000"/>
              </a:lnSpc>
              <a:spcBef>
                <a:spcPts val="0"/>
              </a:spcBef>
              <a:spcAft>
                <a:spcPts val="0"/>
              </a:spcAft>
              <a:buClr>
                <a:srgbClr val="424242"/>
              </a:buClr>
              <a:buSzPts val="1800"/>
              <a:buFont typeface="Calibri"/>
              <a:buChar char="●"/>
            </a:pPr>
            <a:r>
              <a:rPr i="1" lang="en">
                <a:solidFill>
                  <a:srgbClr val="424242"/>
                </a:solidFill>
              </a:rPr>
              <a:t>a</a:t>
            </a:r>
            <a:r>
              <a:rPr baseline="30000" lang="en">
                <a:solidFill>
                  <a:srgbClr val="424242"/>
                </a:solidFill>
              </a:rPr>
              <a:t>2</a:t>
            </a:r>
            <a:r>
              <a:rPr lang="en">
                <a:solidFill>
                  <a:srgbClr val="424242"/>
                </a:solidFill>
              </a:rPr>
              <a:t> – </a:t>
            </a:r>
            <a:r>
              <a:rPr i="1" lang="en">
                <a:solidFill>
                  <a:srgbClr val="424242"/>
                </a:solidFill>
              </a:rPr>
              <a:t>b</a:t>
            </a:r>
            <a:r>
              <a:rPr baseline="30000" lang="en">
                <a:solidFill>
                  <a:srgbClr val="424242"/>
                </a:solidFill>
              </a:rPr>
              <a:t>2</a:t>
            </a:r>
            <a:r>
              <a:rPr lang="en">
                <a:solidFill>
                  <a:srgbClr val="424242"/>
                </a:solidFill>
              </a:rPr>
              <a:t>?</a:t>
            </a:r>
            <a:endParaRPr>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a:solidFill>
                  <a:srgbClr val="424242"/>
                </a:solidFill>
              </a:rPr>
              <a:t>Step 2 -</a:t>
            </a:r>
            <a:r>
              <a:rPr lang="en">
                <a:solidFill>
                  <a:srgbClr val="424242"/>
                </a:solidFill>
              </a:rPr>
              <a:t> Write the first and last terms as squares.</a:t>
            </a:r>
            <a:endParaRPr>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a:solidFill>
                  <a:srgbClr val="424242"/>
                </a:solidFill>
              </a:rPr>
              <a:t>Step 3 -</a:t>
            </a:r>
            <a:r>
              <a:rPr lang="en">
                <a:solidFill>
                  <a:srgbClr val="424242"/>
                </a:solidFill>
              </a:rPr>
              <a:t> Write the product of conjugates.</a:t>
            </a:r>
            <a:endParaRPr>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a:solidFill>
                  <a:srgbClr val="424242"/>
                </a:solidFill>
              </a:rPr>
              <a:t>Step 4 -</a:t>
            </a:r>
            <a:r>
              <a:rPr lang="en">
                <a:solidFill>
                  <a:srgbClr val="424242"/>
                </a:solidFill>
              </a:rPr>
              <a:t> Check by multiplying the factors.</a:t>
            </a:r>
            <a:endParaRPr sz="2100"/>
          </a:p>
        </p:txBody>
      </p:sp>
      <p:sp>
        <p:nvSpPr>
          <p:cNvPr id="270" name="Google Shape;270;p34"/>
          <p:cNvSpPr txBox="1"/>
          <p:nvPr>
            <p:ph idx="3" type="sldNum"/>
          </p:nvPr>
        </p:nvSpPr>
        <p:spPr>
          <a:xfrm>
            <a:off x="311700" y="4742665"/>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6.6.3 Factoring the Difference of Squares - Additional Resources</a:t>
            </a:r>
            <a:endParaRPr>
              <a:latin typeface="Noto Sans"/>
              <a:ea typeface="Noto Sans"/>
              <a:cs typeface="Noto Sans"/>
              <a:sym typeface="Noto Sans"/>
            </a:endParaRPr>
          </a:p>
        </p:txBody>
      </p:sp>
      <p:cxnSp>
        <p:nvCxnSpPr>
          <p:cNvPr descr="a gray line segment used to visually separate the title from the &quot;how to&quot; steps" id="271" name="Google Shape;271;p34"/>
          <p:cNvCxnSpPr/>
          <p:nvPr/>
        </p:nvCxnSpPr>
        <p:spPr>
          <a:xfrm flipH="1" rot="10800000">
            <a:off x="5303089" y="1461251"/>
            <a:ext cx="3017100" cy="3300"/>
          </a:xfrm>
          <a:prstGeom prst="straightConnector1">
            <a:avLst/>
          </a:prstGeom>
          <a:noFill/>
          <a:ln cap="flat" cmpd="sng" w="28575">
            <a:solidFill>
              <a:srgbClr val="9E9E9E"/>
            </a:solidFill>
            <a:prstDash val="solid"/>
            <a:round/>
            <a:headEnd len="med" w="med" type="none"/>
            <a:tailEnd len="med" w="med"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77" name="Google Shape;277;p35"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78" name="Google Shape;278;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id="283" name="Google Shape;283;p36"/>
          <p:cNvSpPr txBox="1"/>
          <p:nvPr>
            <p:ph type="title"/>
          </p:nvPr>
        </p:nvSpPr>
        <p:spPr>
          <a:xfrm>
            <a:off x="311700" y="75423"/>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Cool Down</a:t>
            </a:r>
            <a:r>
              <a:rPr b="0" lang="en" sz="1400">
                <a:solidFill>
                  <a:srgbClr val="666666"/>
                </a:solidFill>
              </a:rPr>
              <a:t>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Is it this? Or is it that? ↩↪</a:t>
            </a:r>
            <a:endParaRPr/>
          </a:p>
        </p:txBody>
      </p:sp>
      <p:sp>
        <p:nvSpPr>
          <p:cNvPr id="284" name="Google Shape;284;p36"/>
          <p:cNvSpPr txBox="1"/>
          <p:nvPr>
            <p:ph idx="1" type="body"/>
          </p:nvPr>
        </p:nvSpPr>
        <p:spPr>
          <a:xfrm>
            <a:off x="311700" y="786575"/>
            <a:ext cx="8520600" cy="3998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Draw a table similar to the one below. </a:t>
            </a:r>
            <a:endParaRPr sz="2100"/>
          </a:p>
          <a:p>
            <a:pPr indent="0" lvl="0" marL="0" rtl="0" algn="l">
              <a:lnSpc>
                <a:spcPct val="100000"/>
              </a:lnSpc>
              <a:spcBef>
                <a:spcPts val="14000"/>
              </a:spcBef>
              <a:spcAft>
                <a:spcPts val="0"/>
              </a:spcAft>
              <a:buNone/>
            </a:pPr>
            <a:r>
              <a:rPr lang="en" sz="2100"/>
              <a:t>As your teacher displays a polynomial –</a:t>
            </a:r>
            <a:endParaRPr sz="2100"/>
          </a:p>
          <a:p>
            <a:pPr indent="-361950" lvl="0" marL="457200" rtl="0" algn="l">
              <a:lnSpc>
                <a:spcPct val="100000"/>
              </a:lnSpc>
              <a:spcBef>
                <a:spcPts val="1200"/>
              </a:spcBef>
              <a:spcAft>
                <a:spcPts val="0"/>
              </a:spcAft>
              <a:buSzPts val="2100"/>
              <a:buChar char="●"/>
            </a:pPr>
            <a:r>
              <a:rPr lang="en" sz="2100"/>
              <a:t>Determine whether you would factor the polynomial using the difference of squares or the perfect square trinomial method. </a:t>
            </a:r>
            <a:endParaRPr sz="2100"/>
          </a:p>
          <a:p>
            <a:pPr indent="-361950" lvl="0" marL="457200" rtl="0" algn="l">
              <a:lnSpc>
                <a:spcPct val="100000"/>
              </a:lnSpc>
              <a:spcBef>
                <a:spcPts val="0"/>
              </a:spcBef>
              <a:spcAft>
                <a:spcPts val="0"/>
              </a:spcAft>
              <a:buSzPts val="2100"/>
              <a:buChar char="●"/>
            </a:pPr>
            <a:r>
              <a:rPr lang="en" sz="2100"/>
              <a:t>Record your answer in the table. </a:t>
            </a:r>
            <a:endParaRPr sz="2100"/>
          </a:p>
          <a:p>
            <a:pPr indent="-361950" lvl="0" marL="457200" rtl="0" algn="l">
              <a:lnSpc>
                <a:spcPct val="100000"/>
              </a:lnSpc>
              <a:spcBef>
                <a:spcPts val="0"/>
              </a:spcBef>
              <a:spcAft>
                <a:spcPts val="0"/>
              </a:spcAft>
              <a:buSzPts val="2100"/>
              <a:buChar char="●"/>
            </a:pPr>
            <a:r>
              <a:rPr lang="en" sz="2100"/>
              <a:t>If it requires both methods, place it in both columns. </a:t>
            </a:r>
            <a:endParaRPr sz="2100"/>
          </a:p>
        </p:txBody>
      </p:sp>
      <p:graphicFrame>
        <p:nvGraphicFramePr>
          <p:cNvPr descr="Table that organizes responses about how to factor the type of special polynomial displayed with the first row serving as the table header. The header for the first column is for the Difference of Squares Method. The header for the second column is for the Perfect Square Trinomial Method. The second row indicates blank spaces where students will start listing the given polynomials." id="285" name="Google Shape;285;p36" title="Factoring Special Types of Polynomials table"/>
          <p:cNvGraphicFramePr/>
          <p:nvPr/>
        </p:nvGraphicFramePr>
        <p:xfrm>
          <a:off x="952500" y="1397789"/>
          <a:ext cx="3000000" cy="3000000"/>
        </p:xfrm>
        <a:graphic>
          <a:graphicData uri="http://schemas.openxmlformats.org/drawingml/2006/table">
            <a:tbl>
              <a:tblPr>
                <a:noFill/>
                <a:tableStyleId>{6EAD76FF-6C01-4404-B34B-AF677A58CCC0}</a:tableStyleId>
              </a:tblPr>
              <a:tblGrid>
                <a:gridCol w="3619500"/>
                <a:gridCol w="3619500"/>
              </a:tblGrid>
              <a:tr h="381000">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Difference of Squares </a:t>
                      </a:r>
                      <a:br>
                        <a:rPr b="1" lang="en" sz="1800">
                          <a:solidFill>
                            <a:srgbClr val="FFFFFF"/>
                          </a:solidFill>
                          <a:latin typeface="Noto Sans"/>
                          <a:ea typeface="Noto Sans"/>
                          <a:cs typeface="Noto Sans"/>
                          <a:sym typeface="Noto Sans"/>
                        </a:rPr>
                      </a:br>
                      <a:r>
                        <a:rPr b="1" lang="en" sz="1800">
                          <a:solidFill>
                            <a:srgbClr val="FFFFFF"/>
                          </a:solidFill>
                          <a:latin typeface="Noto Sans"/>
                          <a:ea typeface="Noto Sans"/>
                          <a:cs typeface="Noto Sans"/>
                          <a:sym typeface="Noto Sans"/>
                        </a:rPr>
                        <a:t>Method</a:t>
                      </a:r>
                      <a:endParaRPr b="1" sz="18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Perfect Square Trinomial Method</a:t>
                      </a:r>
                      <a:endParaRPr b="1" sz="18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r>
              <a:tr h="381000">
                <a:tc>
                  <a:txBody>
                    <a:bodyPr/>
                    <a:lstStyle/>
                    <a:p>
                      <a:pPr indent="0" lvl="0" marL="0" rtl="0" algn="ctr">
                        <a:spcBef>
                          <a:spcPts val="0"/>
                        </a:spcBef>
                        <a:spcAft>
                          <a:spcPts val="0"/>
                        </a:spcAft>
                        <a:buNone/>
                      </a:pPr>
                      <a:r>
                        <a:rPr lang="en"/>
                        <a:t>__________</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a:solidFill>
                            <a:schemeClr val="dk1"/>
                          </a:solidFill>
                        </a:rPr>
                        <a:t>__________</a:t>
                      </a:r>
                      <a:endParaRPr/>
                    </a:p>
                  </a:txBody>
                  <a:tcPr marT="91425" marB="91425" marR="91425" marL="91425" anchor="b">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bl>
          </a:graphicData>
        </a:graphic>
      </p:graphicFrame>
      <p:sp>
        <p:nvSpPr>
          <p:cNvPr id="286" name="Google Shape;286;p36"/>
          <p:cNvSpPr txBox="1"/>
          <p:nvPr>
            <p:ph idx="12" type="sldNum"/>
          </p:nvPr>
        </p:nvSpPr>
        <p:spPr>
          <a:xfrm>
            <a:off x="8283608" y="472431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7" name="Google Shape;287;p36"/>
          <p:cNvSpPr txBox="1"/>
          <p:nvPr>
            <p:ph idx="2" type="sldNum"/>
          </p:nvPr>
        </p:nvSpPr>
        <p:spPr>
          <a:xfrm>
            <a:off x="311700" y="472432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6.6</a:t>
            </a:r>
            <a:r>
              <a:rPr lang="en"/>
              <a:t>.4 Sorting Polynomials by Factoring Methods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7"/>
          <p:cNvSpPr txBox="1"/>
          <p:nvPr>
            <p:ph type="title"/>
          </p:nvPr>
        </p:nvSpPr>
        <p:spPr>
          <a:xfrm>
            <a:off x="311700" y="137150"/>
            <a:ext cx="55698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Cool Down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Is it this? Or is it that? ↩↪</a:t>
            </a:r>
            <a:endParaRPr/>
          </a:p>
        </p:txBody>
      </p:sp>
      <p:sp>
        <p:nvSpPr>
          <p:cNvPr id="293" name="Google Shape;293;p37"/>
          <p:cNvSpPr txBox="1"/>
          <p:nvPr>
            <p:ph idx="1" type="body"/>
          </p:nvPr>
        </p:nvSpPr>
        <p:spPr>
          <a:xfrm>
            <a:off x="311700" y="917200"/>
            <a:ext cx="4983900" cy="370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rgbClr val="424242"/>
                </a:solidFill>
              </a:rPr>
              <a:t>As each polynomial is displayed– </a:t>
            </a:r>
            <a:endParaRPr>
              <a:solidFill>
                <a:srgbClr val="424242"/>
              </a:solidFill>
            </a:endParaRPr>
          </a:p>
          <a:p>
            <a:pPr indent="-368300" lvl="0" marL="457200" rtl="0" algn="l">
              <a:lnSpc>
                <a:spcPct val="100000"/>
              </a:lnSpc>
              <a:spcBef>
                <a:spcPts val="1000"/>
              </a:spcBef>
              <a:spcAft>
                <a:spcPts val="0"/>
              </a:spcAft>
              <a:buClr>
                <a:srgbClr val="424242"/>
              </a:buClr>
              <a:buSzPts val="2200"/>
              <a:buFont typeface="Calibri"/>
              <a:buChar char="●"/>
            </a:pPr>
            <a:r>
              <a:rPr lang="en">
                <a:solidFill>
                  <a:srgbClr val="424242"/>
                </a:solidFill>
              </a:rPr>
              <a:t>Determine whether you would factor the polynomial using the </a:t>
            </a:r>
            <a:r>
              <a:rPr b="1" lang="en">
                <a:solidFill>
                  <a:srgbClr val="424242"/>
                </a:solidFill>
              </a:rPr>
              <a:t>difference of squares</a:t>
            </a:r>
            <a:r>
              <a:rPr lang="en">
                <a:solidFill>
                  <a:srgbClr val="424242"/>
                </a:solidFill>
              </a:rPr>
              <a:t> or the </a:t>
            </a:r>
            <a:r>
              <a:rPr b="1" lang="en">
                <a:solidFill>
                  <a:srgbClr val="424242"/>
                </a:solidFill>
              </a:rPr>
              <a:t>perfect square trinomial</a:t>
            </a:r>
            <a:r>
              <a:rPr lang="en">
                <a:solidFill>
                  <a:srgbClr val="424242"/>
                </a:solidFill>
              </a:rPr>
              <a:t> method. </a:t>
            </a:r>
            <a:endParaRPr>
              <a:solidFill>
                <a:srgbClr val="424242"/>
              </a:solidFill>
            </a:endParaRPr>
          </a:p>
          <a:p>
            <a:pPr indent="-368300" lvl="0" marL="457200" rtl="0" algn="l">
              <a:lnSpc>
                <a:spcPct val="100000"/>
              </a:lnSpc>
              <a:spcBef>
                <a:spcPts val="1000"/>
              </a:spcBef>
              <a:spcAft>
                <a:spcPts val="0"/>
              </a:spcAft>
              <a:buClr>
                <a:srgbClr val="424242"/>
              </a:buClr>
              <a:buSzPts val="2200"/>
              <a:buFont typeface="Noto Sans"/>
              <a:buChar char="●"/>
            </a:pPr>
            <a:r>
              <a:rPr lang="en">
                <a:solidFill>
                  <a:srgbClr val="424242"/>
                </a:solidFill>
              </a:rPr>
              <a:t>Record your answer in the table. </a:t>
            </a:r>
            <a:endParaRPr>
              <a:solidFill>
                <a:srgbClr val="424242"/>
              </a:solidFill>
            </a:endParaRPr>
          </a:p>
          <a:p>
            <a:pPr indent="-355600" lvl="0" marL="457200" rtl="0" algn="l">
              <a:lnSpc>
                <a:spcPct val="100000"/>
              </a:lnSpc>
              <a:spcBef>
                <a:spcPts val="1000"/>
              </a:spcBef>
              <a:spcAft>
                <a:spcPts val="0"/>
              </a:spcAft>
              <a:buClr>
                <a:srgbClr val="424242"/>
              </a:buClr>
              <a:buSzPts val="2000"/>
              <a:buFont typeface="Noto Sans"/>
              <a:buChar char="●"/>
            </a:pPr>
            <a:r>
              <a:rPr lang="en">
                <a:solidFill>
                  <a:srgbClr val="424242"/>
                </a:solidFill>
              </a:rPr>
              <a:t>If it requires both methods, place it in both columns.</a:t>
            </a:r>
            <a:r>
              <a:rPr lang="en" sz="2000">
                <a:solidFill>
                  <a:srgbClr val="424242"/>
                </a:solidFill>
              </a:rPr>
              <a:t> </a:t>
            </a:r>
            <a:endParaRPr/>
          </a:p>
        </p:txBody>
      </p:sp>
      <p:sp>
        <p:nvSpPr>
          <p:cNvPr id="294" name="Google Shape;294;p37"/>
          <p:cNvSpPr txBox="1"/>
          <p:nvPr/>
        </p:nvSpPr>
        <p:spPr>
          <a:xfrm>
            <a:off x="5925174" y="190900"/>
            <a:ext cx="2624400" cy="726300"/>
          </a:xfrm>
          <a:prstGeom prst="rect">
            <a:avLst/>
          </a:prstGeom>
          <a:solidFill>
            <a:srgbClr val="EFEFEF"/>
          </a:solidFill>
          <a:ln cap="flat" cmpd="sng" w="2857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1000"/>
              </a:spcAft>
              <a:buNone/>
            </a:pPr>
            <a:r>
              <a:rPr b="1" lang="en" sz="3300">
                <a:solidFill>
                  <a:schemeClr val="dk1"/>
                </a:solidFill>
                <a:latin typeface="Calibri"/>
                <a:ea typeface="Calibri"/>
                <a:cs typeface="Calibri"/>
                <a:sym typeface="Calibri"/>
              </a:rPr>
              <a:t>Polynomials</a:t>
            </a:r>
            <a:endParaRPr b="1" sz="3300">
              <a:solidFill>
                <a:schemeClr val="dk1"/>
              </a:solidFill>
              <a:latin typeface="Calibri"/>
              <a:ea typeface="Calibri"/>
              <a:cs typeface="Calibri"/>
              <a:sym typeface="Calibri"/>
            </a:endParaRPr>
          </a:p>
        </p:txBody>
      </p:sp>
      <p:sp>
        <p:nvSpPr>
          <p:cNvPr id="295" name="Google Shape;295;p37"/>
          <p:cNvSpPr txBox="1"/>
          <p:nvPr/>
        </p:nvSpPr>
        <p:spPr>
          <a:xfrm>
            <a:off x="5925174" y="1160325"/>
            <a:ext cx="2624400" cy="523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1000"/>
              </a:spcAft>
              <a:buNone/>
            </a:pPr>
            <a:r>
              <a:rPr b="1" lang="en" sz="2800">
                <a:solidFill>
                  <a:srgbClr val="000000"/>
                </a:solidFill>
                <a:latin typeface="Calibri"/>
                <a:ea typeface="Calibri"/>
                <a:cs typeface="Calibri"/>
                <a:sym typeface="Calibri"/>
              </a:rPr>
              <a:t>27</a:t>
            </a:r>
            <a:r>
              <a:rPr b="1" i="1" lang="en" sz="2800">
                <a:solidFill>
                  <a:srgbClr val="000000"/>
                </a:solidFill>
                <a:latin typeface="Times New Roman"/>
                <a:ea typeface="Times New Roman"/>
                <a:cs typeface="Times New Roman"/>
                <a:sym typeface="Times New Roman"/>
              </a:rPr>
              <a:t>q</a:t>
            </a:r>
            <a:r>
              <a:rPr b="1" baseline="30000" lang="en" sz="2800">
                <a:solidFill>
                  <a:srgbClr val="000000"/>
                </a:solidFill>
                <a:latin typeface="Calibri"/>
                <a:ea typeface="Calibri"/>
                <a:cs typeface="Calibri"/>
                <a:sym typeface="Calibri"/>
              </a:rPr>
              <a:t>2</a:t>
            </a:r>
            <a:r>
              <a:rPr b="1" lang="en" sz="2800">
                <a:solidFill>
                  <a:srgbClr val="000000"/>
                </a:solidFill>
                <a:latin typeface="Calibri"/>
                <a:ea typeface="Calibri"/>
                <a:cs typeface="Calibri"/>
                <a:sym typeface="Calibri"/>
              </a:rPr>
              <a:t> – 3</a:t>
            </a:r>
            <a:endParaRPr b="1" sz="2800">
              <a:solidFill>
                <a:srgbClr val="000000"/>
              </a:solidFill>
              <a:latin typeface="Calibri"/>
              <a:ea typeface="Calibri"/>
              <a:cs typeface="Calibri"/>
              <a:sym typeface="Calibri"/>
            </a:endParaRPr>
          </a:p>
        </p:txBody>
      </p:sp>
      <p:sp>
        <p:nvSpPr>
          <p:cNvPr id="296" name="Google Shape;296;p37"/>
          <p:cNvSpPr txBox="1"/>
          <p:nvPr/>
        </p:nvSpPr>
        <p:spPr>
          <a:xfrm>
            <a:off x="5809068" y="1764800"/>
            <a:ext cx="2839800" cy="523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1000"/>
              </a:spcAft>
              <a:buNone/>
            </a:pPr>
            <a:r>
              <a:rPr b="1" i="1" lang="en" sz="2800">
                <a:solidFill>
                  <a:srgbClr val="000000"/>
                </a:solidFill>
                <a:latin typeface="Times New Roman"/>
                <a:ea typeface="Times New Roman"/>
                <a:cs typeface="Times New Roman"/>
                <a:sym typeface="Times New Roman"/>
              </a:rPr>
              <a:t>x</a:t>
            </a:r>
            <a:r>
              <a:rPr b="1" baseline="30000" lang="en" sz="2800">
                <a:solidFill>
                  <a:srgbClr val="000000"/>
                </a:solidFill>
                <a:latin typeface="Calibri"/>
                <a:ea typeface="Calibri"/>
                <a:cs typeface="Calibri"/>
                <a:sym typeface="Calibri"/>
              </a:rPr>
              <a:t>2</a:t>
            </a:r>
            <a:r>
              <a:rPr b="1" lang="en" sz="2800">
                <a:solidFill>
                  <a:srgbClr val="000000"/>
                </a:solidFill>
                <a:latin typeface="Calibri"/>
                <a:ea typeface="Calibri"/>
                <a:cs typeface="Calibri"/>
                <a:sym typeface="Calibri"/>
              </a:rPr>
              <a:t> – 10</a:t>
            </a:r>
            <a:r>
              <a:rPr b="1" i="1" lang="en" sz="2800">
                <a:solidFill>
                  <a:srgbClr val="000000"/>
                </a:solidFill>
                <a:latin typeface="Times New Roman"/>
                <a:ea typeface="Times New Roman"/>
                <a:cs typeface="Times New Roman"/>
                <a:sym typeface="Times New Roman"/>
              </a:rPr>
              <a:t>x</a:t>
            </a:r>
            <a:r>
              <a:rPr b="1" lang="en" sz="2800">
                <a:solidFill>
                  <a:srgbClr val="000000"/>
                </a:solidFill>
                <a:latin typeface="Calibri"/>
                <a:ea typeface="Calibri"/>
                <a:cs typeface="Calibri"/>
                <a:sym typeface="Calibri"/>
              </a:rPr>
              <a:t> + 25 – </a:t>
            </a:r>
            <a:r>
              <a:rPr b="1" i="1" lang="en" sz="2800">
                <a:solidFill>
                  <a:srgbClr val="000000"/>
                </a:solidFill>
                <a:latin typeface="Times New Roman"/>
                <a:ea typeface="Times New Roman"/>
                <a:cs typeface="Times New Roman"/>
                <a:sym typeface="Times New Roman"/>
              </a:rPr>
              <a:t>y</a:t>
            </a:r>
            <a:r>
              <a:rPr b="1" baseline="30000" lang="en" sz="2800">
                <a:solidFill>
                  <a:srgbClr val="000000"/>
                </a:solidFill>
                <a:latin typeface="Calibri"/>
                <a:ea typeface="Calibri"/>
                <a:cs typeface="Calibri"/>
                <a:sym typeface="Calibri"/>
              </a:rPr>
              <a:t>2</a:t>
            </a:r>
            <a:endParaRPr b="1" baseline="30000" sz="2800">
              <a:solidFill>
                <a:srgbClr val="000000"/>
              </a:solidFill>
              <a:latin typeface="Calibri"/>
              <a:ea typeface="Calibri"/>
              <a:cs typeface="Calibri"/>
              <a:sym typeface="Calibri"/>
            </a:endParaRPr>
          </a:p>
        </p:txBody>
      </p:sp>
      <p:sp>
        <p:nvSpPr>
          <p:cNvPr id="297" name="Google Shape;297;p37"/>
          <p:cNvSpPr txBox="1"/>
          <p:nvPr/>
        </p:nvSpPr>
        <p:spPr>
          <a:xfrm>
            <a:off x="5925174" y="2284449"/>
            <a:ext cx="2624400" cy="523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1000"/>
              </a:spcAft>
              <a:buNone/>
            </a:pPr>
            <a:r>
              <a:rPr b="1" lang="en" sz="2800">
                <a:solidFill>
                  <a:srgbClr val="000000"/>
                </a:solidFill>
                <a:latin typeface="Calibri"/>
                <a:ea typeface="Calibri"/>
                <a:cs typeface="Calibri"/>
                <a:sym typeface="Calibri"/>
              </a:rPr>
              <a:t>16</a:t>
            </a:r>
            <a:r>
              <a:rPr b="1" i="1" lang="en" sz="2800">
                <a:solidFill>
                  <a:srgbClr val="000000"/>
                </a:solidFill>
                <a:latin typeface="Times New Roman"/>
                <a:ea typeface="Times New Roman"/>
                <a:cs typeface="Times New Roman"/>
                <a:sym typeface="Times New Roman"/>
              </a:rPr>
              <a:t>x</a:t>
            </a:r>
            <a:r>
              <a:rPr b="1" baseline="30000" lang="en" sz="2800">
                <a:solidFill>
                  <a:srgbClr val="000000"/>
                </a:solidFill>
                <a:latin typeface="Calibri"/>
                <a:ea typeface="Calibri"/>
                <a:cs typeface="Calibri"/>
                <a:sym typeface="Calibri"/>
              </a:rPr>
              <a:t>2</a:t>
            </a:r>
            <a:r>
              <a:rPr b="1" lang="en" sz="2800">
                <a:solidFill>
                  <a:srgbClr val="000000"/>
                </a:solidFill>
                <a:latin typeface="Calibri"/>
                <a:ea typeface="Calibri"/>
                <a:cs typeface="Calibri"/>
                <a:sym typeface="Calibri"/>
              </a:rPr>
              <a:t> – 72</a:t>
            </a:r>
            <a:r>
              <a:rPr b="1" i="1" lang="en" sz="2800">
                <a:solidFill>
                  <a:srgbClr val="000000"/>
                </a:solidFill>
                <a:latin typeface="Times New Roman"/>
                <a:ea typeface="Times New Roman"/>
                <a:cs typeface="Times New Roman"/>
                <a:sym typeface="Times New Roman"/>
              </a:rPr>
              <a:t>x</a:t>
            </a:r>
            <a:r>
              <a:rPr b="1" lang="en" sz="2800">
                <a:solidFill>
                  <a:srgbClr val="000000"/>
                </a:solidFill>
                <a:latin typeface="Calibri"/>
                <a:ea typeface="Calibri"/>
                <a:cs typeface="Calibri"/>
                <a:sym typeface="Calibri"/>
              </a:rPr>
              <a:t> + 81</a:t>
            </a:r>
            <a:endParaRPr b="1" sz="2800">
              <a:solidFill>
                <a:srgbClr val="000000"/>
              </a:solidFill>
              <a:latin typeface="Calibri"/>
              <a:ea typeface="Calibri"/>
              <a:cs typeface="Calibri"/>
              <a:sym typeface="Calibri"/>
            </a:endParaRPr>
          </a:p>
        </p:txBody>
      </p:sp>
      <p:sp>
        <p:nvSpPr>
          <p:cNvPr id="298" name="Google Shape;298;p37"/>
          <p:cNvSpPr txBox="1"/>
          <p:nvPr/>
        </p:nvSpPr>
        <p:spPr>
          <a:xfrm>
            <a:off x="5925174" y="2888923"/>
            <a:ext cx="2624400" cy="523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1000"/>
              </a:spcAft>
              <a:buNone/>
            </a:pPr>
            <a:r>
              <a:rPr b="1" lang="en" sz="2800">
                <a:solidFill>
                  <a:srgbClr val="000000"/>
                </a:solidFill>
                <a:latin typeface="Calibri"/>
                <a:ea typeface="Calibri"/>
                <a:cs typeface="Calibri"/>
                <a:sym typeface="Calibri"/>
              </a:rPr>
              <a:t>36</a:t>
            </a:r>
            <a:r>
              <a:rPr b="1" i="1" lang="en" sz="2800">
                <a:solidFill>
                  <a:srgbClr val="000000"/>
                </a:solidFill>
                <a:latin typeface="Times New Roman"/>
                <a:ea typeface="Times New Roman"/>
                <a:cs typeface="Times New Roman"/>
                <a:sym typeface="Times New Roman"/>
              </a:rPr>
              <a:t>y</a:t>
            </a:r>
            <a:r>
              <a:rPr b="1" baseline="30000" lang="en" sz="2800">
                <a:solidFill>
                  <a:srgbClr val="000000"/>
                </a:solidFill>
                <a:latin typeface="Calibri"/>
                <a:ea typeface="Calibri"/>
                <a:cs typeface="Calibri"/>
                <a:sym typeface="Calibri"/>
              </a:rPr>
              <a:t>2</a:t>
            </a:r>
            <a:r>
              <a:rPr b="1" lang="en" sz="2800">
                <a:solidFill>
                  <a:srgbClr val="000000"/>
                </a:solidFill>
                <a:latin typeface="Calibri"/>
                <a:ea typeface="Calibri"/>
                <a:cs typeface="Calibri"/>
                <a:sym typeface="Calibri"/>
              </a:rPr>
              <a:t> + 12</a:t>
            </a:r>
            <a:r>
              <a:rPr b="1" i="1" lang="en" sz="2800">
                <a:solidFill>
                  <a:srgbClr val="000000"/>
                </a:solidFill>
                <a:latin typeface="Times New Roman"/>
                <a:ea typeface="Times New Roman"/>
                <a:cs typeface="Times New Roman"/>
                <a:sym typeface="Times New Roman"/>
              </a:rPr>
              <a:t>y</a:t>
            </a:r>
            <a:r>
              <a:rPr b="1" lang="en" sz="2800">
                <a:solidFill>
                  <a:srgbClr val="000000"/>
                </a:solidFill>
                <a:latin typeface="Calibri"/>
                <a:ea typeface="Calibri"/>
                <a:cs typeface="Calibri"/>
                <a:sym typeface="Calibri"/>
              </a:rPr>
              <a:t> + 1</a:t>
            </a:r>
            <a:endParaRPr b="1" sz="2800">
              <a:solidFill>
                <a:srgbClr val="000000"/>
              </a:solidFill>
              <a:latin typeface="Calibri"/>
              <a:ea typeface="Calibri"/>
              <a:cs typeface="Calibri"/>
              <a:sym typeface="Calibri"/>
            </a:endParaRPr>
          </a:p>
        </p:txBody>
      </p:sp>
      <p:sp>
        <p:nvSpPr>
          <p:cNvPr id="299" name="Google Shape;299;p37"/>
          <p:cNvSpPr txBox="1"/>
          <p:nvPr/>
        </p:nvSpPr>
        <p:spPr>
          <a:xfrm>
            <a:off x="5925174" y="3502072"/>
            <a:ext cx="2624400" cy="523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1000"/>
              </a:spcAft>
              <a:buNone/>
            </a:pPr>
            <a:r>
              <a:rPr b="1" lang="en" sz="2800">
                <a:solidFill>
                  <a:srgbClr val="000000"/>
                </a:solidFill>
                <a:latin typeface="Calibri"/>
                <a:ea typeface="Calibri"/>
                <a:cs typeface="Calibri"/>
                <a:sym typeface="Calibri"/>
              </a:rPr>
              <a:t>4</a:t>
            </a:r>
            <a:r>
              <a:rPr b="1" i="1" lang="en" sz="2800">
                <a:solidFill>
                  <a:srgbClr val="000000"/>
                </a:solidFill>
                <a:latin typeface="Times New Roman"/>
                <a:ea typeface="Times New Roman"/>
                <a:cs typeface="Times New Roman"/>
                <a:sym typeface="Times New Roman"/>
              </a:rPr>
              <a:t>p</a:t>
            </a:r>
            <a:r>
              <a:rPr b="1" baseline="30000" lang="en" sz="2800">
                <a:solidFill>
                  <a:srgbClr val="000000"/>
                </a:solidFill>
                <a:latin typeface="Calibri"/>
                <a:ea typeface="Calibri"/>
                <a:cs typeface="Calibri"/>
                <a:sym typeface="Calibri"/>
              </a:rPr>
              <a:t>2</a:t>
            </a:r>
            <a:r>
              <a:rPr b="1" lang="en" sz="2800">
                <a:solidFill>
                  <a:srgbClr val="000000"/>
                </a:solidFill>
                <a:latin typeface="Calibri"/>
                <a:ea typeface="Calibri"/>
                <a:cs typeface="Calibri"/>
                <a:sym typeface="Calibri"/>
              </a:rPr>
              <a:t> – 100</a:t>
            </a:r>
            <a:endParaRPr b="1" sz="2800">
              <a:solidFill>
                <a:srgbClr val="000000"/>
              </a:solidFill>
              <a:latin typeface="Calibri"/>
              <a:ea typeface="Calibri"/>
              <a:cs typeface="Calibri"/>
              <a:sym typeface="Calibri"/>
            </a:endParaRPr>
          </a:p>
        </p:txBody>
      </p:sp>
      <p:sp>
        <p:nvSpPr>
          <p:cNvPr id="300" name="Google Shape;300;p37"/>
          <p:cNvSpPr txBox="1"/>
          <p:nvPr/>
        </p:nvSpPr>
        <p:spPr>
          <a:xfrm>
            <a:off x="5925174" y="4106550"/>
            <a:ext cx="2723700" cy="523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1000"/>
              </a:spcAft>
              <a:buNone/>
            </a:pPr>
            <a:r>
              <a:rPr b="1" i="1" lang="en" sz="2800">
                <a:solidFill>
                  <a:srgbClr val="000000"/>
                </a:solidFill>
                <a:latin typeface="Times New Roman"/>
                <a:ea typeface="Times New Roman"/>
                <a:cs typeface="Times New Roman"/>
                <a:sym typeface="Times New Roman"/>
              </a:rPr>
              <a:t>x</a:t>
            </a:r>
            <a:r>
              <a:rPr b="1" baseline="30000" lang="en" sz="2800">
                <a:solidFill>
                  <a:srgbClr val="000000"/>
                </a:solidFill>
                <a:latin typeface="Calibri"/>
                <a:ea typeface="Calibri"/>
                <a:cs typeface="Calibri"/>
                <a:sym typeface="Calibri"/>
              </a:rPr>
              <a:t>2</a:t>
            </a:r>
            <a:r>
              <a:rPr b="1" lang="en" sz="2800">
                <a:solidFill>
                  <a:srgbClr val="000000"/>
                </a:solidFill>
                <a:latin typeface="Calibri"/>
                <a:ea typeface="Calibri"/>
                <a:cs typeface="Calibri"/>
                <a:sym typeface="Calibri"/>
              </a:rPr>
              <a:t> + 12</a:t>
            </a:r>
            <a:r>
              <a:rPr b="1" i="1" lang="en" sz="2800">
                <a:solidFill>
                  <a:srgbClr val="000000"/>
                </a:solidFill>
                <a:latin typeface="Times New Roman"/>
                <a:ea typeface="Times New Roman"/>
                <a:cs typeface="Times New Roman"/>
                <a:sym typeface="Times New Roman"/>
              </a:rPr>
              <a:t>x</a:t>
            </a:r>
            <a:r>
              <a:rPr b="1" lang="en" sz="2800">
                <a:solidFill>
                  <a:srgbClr val="000000"/>
                </a:solidFill>
                <a:latin typeface="Calibri"/>
                <a:ea typeface="Calibri"/>
                <a:cs typeface="Calibri"/>
                <a:sym typeface="Calibri"/>
              </a:rPr>
              <a:t> + 36 – </a:t>
            </a:r>
            <a:r>
              <a:rPr b="1" i="1" lang="en" sz="2800">
                <a:solidFill>
                  <a:srgbClr val="000000"/>
                </a:solidFill>
                <a:latin typeface="Times New Roman"/>
                <a:ea typeface="Times New Roman"/>
                <a:cs typeface="Times New Roman"/>
                <a:sym typeface="Times New Roman"/>
              </a:rPr>
              <a:t>y</a:t>
            </a:r>
            <a:r>
              <a:rPr b="1" baseline="30000" lang="en" sz="2800">
                <a:solidFill>
                  <a:srgbClr val="000000"/>
                </a:solidFill>
                <a:latin typeface="Calibri"/>
                <a:ea typeface="Calibri"/>
                <a:cs typeface="Calibri"/>
                <a:sym typeface="Calibri"/>
              </a:rPr>
              <a:t>2</a:t>
            </a:r>
            <a:endParaRPr b="1" sz="2800">
              <a:solidFill>
                <a:srgbClr val="000000"/>
              </a:solidFill>
              <a:latin typeface="Calibri"/>
              <a:ea typeface="Calibri"/>
              <a:cs typeface="Calibri"/>
              <a:sym typeface="Calibri"/>
            </a:endParaRPr>
          </a:p>
        </p:txBody>
      </p:sp>
      <p:sp>
        <p:nvSpPr>
          <p:cNvPr id="301" name="Google Shape;301;p37"/>
          <p:cNvSpPr txBox="1"/>
          <p:nvPr>
            <p:ph idx="12" type="sldNum"/>
          </p:nvPr>
        </p:nvSpPr>
        <p:spPr>
          <a:xfrm>
            <a:off x="8283608" y="4742657"/>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2" name="Google Shape;302;p37"/>
          <p:cNvSpPr txBox="1"/>
          <p:nvPr>
            <p:ph idx="3" type="sldNum"/>
          </p:nvPr>
        </p:nvSpPr>
        <p:spPr>
          <a:xfrm>
            <a:off x="311700" y="4742665"/>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6.6.4 Sorting Polynomials by Factoring Methods</a:t>
            </a:r>
            <a:endParaRPr>
              <a:latin typeface="Noto Sans"/>
              <a:ea typeface="Noto Sans"/>
              <a:cs typeface="Noto Sans"/>
              <a:sym typeface="Noto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08" name="Google Shape;308;p38"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09" name="Google Shape;309;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3" name="Shape 313"/>
        <p:cNvGrpSpPr/>
        <p:nvPr/>
      </p:nvGrpSpPr>
      <p:grpSpPr>
        <a:xfrm>
          <a:off x="0" y="0"/>
          <a:ext cx="0" cy="0"/>
          <a:chOff x="0" y="0"/>
          <a:chExt cx="0" cy="0"/>
        </a:xfrm>
      </p:grpSpPr>
      <p:sp>
        <p:nvSpPr>
          <p:cNvPr id="314" name="Google Shape;314;p3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15" name="Google Shape;315;p3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16" name="Google Shape;316;p39"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17" name="Google Shape;317;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8" name="Google Shape;318;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6.6</a:t>
            </a:r>
            <a:r>
              <a:rPr lang="en"/>
              <a:t>.5 Practice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24" name="Google Shape;324;p40"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25" name="Google Shape;325;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9" name="Shape 329"/>
        <p:cNvGrpSpPr/>
        <p:nvPr/>
      </p:nvGrpSpPr>
      <p:grpSpPr>
        <a:xfrm>
          <a:off x="0" y="0"/>
          <a:ext cx="0" cy="0"/>
          <a:chOff x="0" y="0"/>
          <a:chExt cx="0" cy="0"/>
        </a:xfrm>
      </p:grpSpPr>
      <p:sp>
        <p:nvSpPr>
          <p:cNvPr id="330" name="Google Shape;330;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31" name="Google Shape;331;p41"/>
          <p:cNvSpPr txBox="1"/>
          <p:nvPr>
            <p:ph idx="1" type="body"/>
          </p:nvPr>
        </p:nvSpPr>
        <p:spPr>
          <a:xfrm>
            <a:off x="311700" y="959070"/>
            <a:ext cx="8520600" cy="3657600"/>
          </a:xfrm>
          <a:prstGeom prst="rect">
            <a:avLst/>
          </a:prstGeom>
        </p:spPr>
        <p:txBody>
          <a:bodyPr anchorCtr="0" anchor="t" bIns="91425" lIns="91425" spcFirstLastPara="1" rIns="91425" wrap="square" tIns="91425">
            <a:normAutofit fontScale="92500"/>
          </a:bodyPr>
          <a:lstStyle/>
          <a:p>
            <a:pPr indent="-369570" lvl="0" marL="457200" rtl="0" algn="l">
              <a:lnSpc>
                <a:spcPct val="100000"/>
              </a:lnSpc>
              <a:spcBef>
                <a:spcPts val="0"/>
              </a:spcBef>
              <a:spcAft>
                <a:spcPts val="0"/>
              </a:spcAft>
              <a:buClr>
                <a:srgbClr val="424242"/>
              </a:buClr>
              <a:buSzPct val="100000"/>
              <a:buFont typeface="Noto Sans"/>
              <a:buChar char="●"/>
            </a:pPr>
            <a:r>
              <a:rPr lang="en">
                <a:solidFill>
                  <a:srgbClr val="424242"/>
                </a:solidFill>
              </a:rPr>
              <a:t>What is unique about the first and last terms in a perfect square trinomial?</a:t>
            </a:r>
            <a:endParaRPr>
              <a:solidFill>
                <a:srgbClr val="424242"/>
              </a:solidFill>
            </a:endParaRPr>
          </a:p>
          <a:p>
            <a:pPr indent="-369570" lvl="0" marL="457200" rtl="0" algn="l">
              <a:lnSpc>
                <a:spcPct val="100000"/>
              </a:lnSpc>
              <a:spcBef>
                <a:spcPts val="1000"/>
              </a:spcBef>
              <a:spcAft>
                <a:spcPts val="0"/>
              </a:spcAft>
              <a:buClr>
                <a:srgbClr val="424242"/>
              </a:buClr>
              <a:buSzPct val="100000"/>
              <a:buFont typeface="Noto Sans"/>
              <a:buChar char="●"/>
            </a:pPr>
            <a:r>
              <a:rPr lang="en">
                <a:solidFill>
                  <a:srgbClr val="424242"/>
                </a:solidFill>
              </a:rPr>
              <a:t>What is the pattern of the middle term in a perfect square trinomial? </a:t>
            </a:r>
            <a:endParaRPr>
              <a:solidFill>
                <a:srgbClr val="424242"/>
              </a:solidFill>
            </a:endParaRPr>
          </a:p>
          <a:p>
            <a:pPr indent="-369570" lvl="0" marL="457200" rtl="0" algn="l">
              <a:lnSpc>
                <a:spcPct val="100000"/>
              </a:lnSpc>
              <a:spcBef>
                <a:spcPts val="1000"/>
              </a:spcBef>
              <a:spcAft>
                <a:spcPts val="0"/>
              </a:spcAft>
              <a:buClr>
                <a:srgbClr val="424242"/>
              </a:buClr>
              <a:buSzPct val="100000"/>
              <a:buFont typeface="Noto Sans"/>
              <a:buChar char="●"/>
            </a:pPr>
            <a:r>
              <a:rPr lang="en">
                <a:solidFill>
                  <a:srgbClr val="424242"/>
                </a:solidFill>
              </a:rPr>
              <a:t>To what binomial does the trinomial </a:t>
            </a:r>
            <a:r>
              <a:rPr i="1" lang="en">
                <a:solidFill>
                  <a:srgbClr val="424242"/>
                </a:solidFill>
                <a:latin typeface="Times New Roman"/>
                <a:ea typeface="Times New Roman"/>
                <a:cs typeface="Times New Roman"/>
                <a:sym typeface="Times New Roman"/>
              </a:rPr>
              <a:t>a</a:t>
            </a:r>
            <a:r>
              <a:rPr baseline="30000" lang="en">
                <a:solidFill>
                  <a:srgbClr val="424242"/>
                </a:solidFill>
              </a:rPr>
              <a:t>2</a:t>
            </a:r>
            <a:r>
              <a:rPr lang="en">
                <a:solidFill>
                  <a:srgbClr val="424242"/>
                </a:solidFill>
              </a:rPr>
              <a:t> – 2</a:t>
            </a:r>
            <a:r>
              <a:rPr i="1" lang="en">
                <a:solidFill>
                  <a:srgbClr val="424242"/>
                </a:solidFill>
                <a:latin typeface="Times New Roman"/>
                <a:ea typeface="Times New Roman"/>
                <a:cs typeface="Times New Roman"/>
                <a:sym typeface="Times New Roman"/>
              </a:rPr>
              <a:t>ab</a:t>
            </a:r>
            <a:r>
              <a:rPr lang="en">
                <a:solidFill>
                  <a:srgbClr val="424242"/>
                </a:solidFill>
              </a:rPr>
              <a:t> + </a:t>
            </a:r>
            <a:r>
              <a:rPr i="1" lang="en">
                <a:solidFill>
                  <a:srgbClr val="424242"/>
                </a:solidFill>
                <a:latin typeface="Times New Roman"/>
                <a:ea typeface="Times New Roman"/>
                <a:cs typeface="Times New Roman"/>
                <a:sym typeface="Times New Roman"/>
              </a:rPr>
              <a:t>b</a:t>
            </a:r>
            <a:r>
              <a:rPr baseline="30000" lang="en">
                <a:solidFill>
                  <a:srgbClr val="424242"/>
                </a:solidFill>
              </a:rPr>
              <a:t>2</a:t>
            </a:r>
            <a:r>
              <a:rPr lang="en">
                <a:solidFill>
                  <a:srgbClr val="424242"/>
                </a:solidFill>
              </a:rPr>
              <a:t> factor? </a:t>
            </a:r>
            <a:endParaRPr>
              <a:solidFill>
                <a:srgbClr val="424242"/>
              </a:solidFill>
            </a:endParaRPr>
          </a:p>
          <a:p>
            <a:pPr indent="-369570" lvl="0" marL="457200" rtl="0" algn="l">
              <a:lnSpc>
                <a:spcPct val="100000"/>
              </a:lnSpc>
              <a:spcBef>
                <a:spcPts val="1000"/>
              </a:spcBef>
              <a:spcAft>
                <a:spcPts val="0"/>
              </a:spcAft>
              <a:buClr>
                <a:srgbClr val="424242"/>
              </a:buClr>
              <a:buSzPct val="100000"/>
              <a:buFont typeface="Noto Sans"/>
              <a:buChar char="●"/>
            </a:pPr>
            <a:r>
              <a:rPr lang="en">
                <a:solidFill>
                  <a:srgbClr val="424242"/>
                </a:solidFill>
              </a:rPr>
              <a:t>What do you call the binomials (</a:t>
            </a:r>
            <a:r>
              <a:rPr i="1" lang="en">
                <a:solidFill>
                  <a:srgbClr val="424242"/>
                </a:solidFill>
                <a:latin typeface="Times New Roman"/>
                <a:ea typeface="Times New Roman"/>
                <a:cs typeface="Times New Roman"/>
                <a:sym typeface="Times New Roman"/>
              </a:rPr>
              <a:t>a</a:t>
            </a:r>
            <a:r>
              <a:rPr lang="en">
                <a:solidFill>
                  <a:srgbClr val="424242"/>
                </a:solidFill>
              </a:rPr>
              <a:t> – </a:t>
            </a:r>
            <a:r>
              <a:rPr i="1" lang="en">
                <a:solidFill>
                  <a:srgbClr val="424242"/>
                </a:solidFill>
                <a:latin typeface="Times New Roman"/>
                <a:ea typeface="Times New Roman"/>
                <a:cs typeface="Times New Roman"/>
                <a:sym typeface="Times New Roman"/>
              </a:rPr>
              <a:t>b</a:t>
            </a:r>
            <a:r>
              <a:rPr lang="en">
                <a:solidFill>
                  <a:srgbClr val="424242"/>
                </a:solidFill>
              </a:rPr>
              <a:t>) and (</a:t>
            </a:r>
            <a:r>
              <a:rPr i="1" lang="en">
                <a:solidFill>
                  <a:srgbClr val="424242"/>
                </a:solidFill>
                <a:latin typeface="Times New Roman"/>
                <a:ea typeface="Times New Roman"/>
                <a:cs typeface="Times New Roman"/>
                <a:sym typeface="Times New Roman"/>
              </a:rPr>
              <a:t>a</a:t>
            </a:r>
            <a:r>
              <a:rPr lang="en">
                <a:solidFill>
                  <a:srgbClr val="424242"/>
                </a:solidFill>
              </a:rPr>
              <a:t> + </a:t>
            </a:r>
            <a:r>
              <a:rPr i="1" lang="en">
                <a:solidFill>
                  <a:srgbClr val="424242"/>
                </a:solidFill>
                <a:latin typeface="Times New Roman"/>
                <a:ea typeface="Times New Roman"/>
                <a:cs typeface="Times New Roman"/>
                <a:sym typeface="Times New Roman"/>
              </a:rPr>
              <a:t>b</a:t>
            </a:r>
            <a:r>
              <a:rPr lang="en">
                <a:solidFill>
                  <a:srgbClr val="424242"/>
                </a:solidFill>
              </a:rPr>
              <a:t>)?</a:t>
            </a:r>
            <a:endParaRPr>
              <a:solidFill>
                <a:srgbClr val="424242"/>
              </a:solidFill>
            </a:endParaRPr>
          </a:p>
          <a:p>
            <a:pPr indent="-369570" lvl="0" marL="457200" rtl="0" algn="l">
              <a:lnSpc>
                <a:spcPct val="100000"/>
              </a:lnSpc>
              <a:spcBef>
                <a:spcPts val="1000"/>
              </a:spcBef>
              <a:spcAft>
                <a:spcPts val="0"/>
              </a:spcAft>
              <a:buClr>
                <a:srgbClr val="424242"/>
              </a:buClr>
              <a:buSzPct val="100000"/>
              <a:buFont typeface="Noto Sans"/>
              <a:buChar char="●"/>
            </a:pPr>
            <a:r>
              <a:rPr lang="en">
                <a:solidFill>
                  <a:srgbClr val="424242"/>
                </a:solidFill>
              </a:rPr>
              <a:t>What is the pattern used to factor a difference of squares?</a:t>
            </a:r>
            <a:endParaRPr>
              <a:solidFill>
                <a:srgbClr val="424242"/>
              </a:solidFill>
            </a:endParaRPr>
          </a:p>
          <a:p>
            <a:pPr indent="-351948" lvl="0" marL="457200" rtl="0" algn="l">
              <a:lnSpc>
                <a:spcPct val="100000"/>
              </a:lnSpc>
              <a:spcBef>
                <a:spcPts val="1000"/>
              </a:spcBef>
              <a:spcAft>
                <a:spcPts val="0"/>
              </a:spcAft>
              <a:buClr>
                <a:srgbClr val="424242"/>
              </a:buClr>
              <a:buSzPct val="87500"/>
              <a:buFont typeface="Calibri"/>
              <a:buChar char="●"/>
            </a:pPr>
            <a:r>
              <a:rPr lang="en">
                <a:solidFill>
                  <a:srgbClr val="424242"/>
                </a:solidFill>
              </a:rPr>
              <a:t>Can you factor </a:t>
            </a:r>
            <a:r>
              <a:rPr i="1" lang="en">
                <a:solidFill>
                  <a:srgbClr val="424242"/>
                </a:solidFill>
                <a:latin typeface="Times New Roman"/>
                <a:ea typeface="Times New Roman"/>
                <a:cs typeface="Times New Roman"/>
                <a:sym typeface="Times New Roman"/>
              </a:rPr>
              <a:t>a</a:t>
            </a:r>
            <a:r>
              <a:rPr baseline="30000" lang="en">
                <a:solidFill>
                  <a:srgbClr val="424242"/>
                </a:solidFill>
              </a:rPr>
              <a:t>2</a:t>
            </a:r>
            <a:r>
              <a:rPr lang="en">
                <a:solidFill>
                  <a:srgbClr val="424242"/>
                </a:solidFill>
              </a:rPr>
              <a:t> + </a:t>
            </a:r>
            <a:r>
              <a:rPr i="1" lang="en">
                <a:solidFill>
                  <a:srgbClr val="424242"/>
                </a:solidFill>
                <a:latin typeface="Times New Roman"/>
                <a:ea typeface="Times New Roman"/>
                <a:cs typeface="Times New Roman"/>
                <a:sym typeface="Times New Roman"/>
              </a:rPr>
              <a:t>b</a:t>
            </a:r>
            <a:r>
              <a:rPr baseline="30000" lang="en">
                <a:solidFill>
                  <a:srgbClr val="424242"/>
                </a:solidFill>
              </a:rPr>
              <a:t>2</a:t>
            </a:r>
            <a:r>
              <a:rPr lang="en">
                <a:solidFill>
                  <a:srgbClr val="424242"/>
                </a:solidFill>
              </a:rPr>
              <a:t>?</a:t>
            </a:r>
            <a:endParaRPr/>
          </a:p>
        </p:txBody>
      </p:sp>
      <p:sp>
        <p:nvSpPr>
          <p:cNvPr id="332" name="Google Shape;332;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3" name="Google Shape;333;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6.6 Factor Special Products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39" name="Google Shape;339;p42"/>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40" name="Google Shape;340;p42" title="Student Self Assessment table"/>
          <p:cNvGraphicFramePr/>
          <p:nvPr/>
        </p:nvGraphicFramePr>
        <p:xfrm>
          <a:off x="403153" y="1764100"/>
          <a:ext cx="3000000" cy="3000000"/>
        </p:xfrm>
        <a:graphic>
          <a:graphicData uri="http://schemas.openxmlformats.org/drawingml/2006/table">
            <a:tbl>
              <a:tblPr>
                <a:noFill/>
                <a:tableStyleId>{6EAD76FF-6C01-4404-B34B-AF677A58CCC0}</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Factor perfect square trinomials.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Factor differences of squares.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41" name="Google Shape;341;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2" name="Google Shape;342;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6.6 Factor Special Products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