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0ACE5B24-25D1-4F0C-B421-EB55F6EC64EF}">
  <a:tblStyle styleId="{0ACE5B24-25D1-4F0C-B421-EB55F6EC64EF}"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148b1f7389f830f97173bb682b5b02a516b4f097" TargetMode="External"/><Relationship Id="rId4" Type="http://schemas.openxmlformats.org/officeDocument/2006/relationships/hyperlink" Target="https://k12.openstax.org/contents/raise/resources/b78966af01df5ac778b33c02999abeea5c40c196"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2f0c31af9cb2e95d1b84ff1ff9fb016d8ccf7dd"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5.xml"/><Relationship Id="rId3" Type="http://schemas.openxmlformats.org/officeDocument/2006/relationships/slide" Target="/ppt/slides/slide18.xml"/><Relationship Id="rId4" Type="http://schemas.openxmlformats.org/officeDocument/2006/relationships/hyperlink" Target="https://www.desmos.com/calculator/nznecbyggw" TargetMode="External"/><Relationship Id="rId5" Type="http://schemas.openxmlformats.org/officeDocument/2006/relationships/hyperlink" Target="https://www.desmos.com/calculator/14nw0uwe0j"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h9n1unt7ps" TargetMode="External"/><Relationship Id="rId3" Type="http://schemas.openxmlformats.org/officeDocument/2006/relationships/hyperlink" Target="https://www.desmos.com/calculator/h9n1unt7ps" TargetMode="External"/><Relationship Id="rId4" Type="http://schemas.openxmlformats.org/officeDocument/2006/relationships/hyperlink" Target="https://www.desmos.com/calculator/3o0kjk3u9x" TargetMode="External"/><Relationship Id="rId5" Type="http://schemas.openxmlformats.org/officeDocument/2006/relationships/hyperlink" Target="https://www.desmos.com/calculator/3o0kjk3u9x"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activity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extend earlier work comparing linear and exponential growth to explore how quadratic and exponential functions compare. They discover that exponential functions eventually surpass quadratic ones and use graphs, tables, and quotients to reason why. Students notice that quadratic outputs don’t grow by a constant factor, while exponential outputs do, deepening their understanding of growth patterns and graph shapes.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A12(B) evaluate functions, expressed in function notation, given one or more elements in their domains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1(C) use strategic learning techniques such as concept mapping, drawing, memorizing, comparing, contrasting, and reviewing to acquire basic and grade-level vocabulary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3(H) narrate, describe, and explain with increasing specificity and detail as more English is acquired</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3cf6491953_0_4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3cf6491953_0_4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warm-up, students compare exponential expressions using their structure, preparing for exponential growth later in the lesson. They notice that 9</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&lt;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2</a:t>
            </a:r>
            <a:r>
              <a:rPr baseline="30000" lang="en" sz="1300">
                <a:solidFill>
                  <a:schemeClr val="dk1"/>
                </a:solidFill>
                <a:latin typeface="Calibri"/>
                <a:ea typeface="Calibri"/>
                <a:cs typeface="Calibri"/>
                <a:sym typeface="Calibri"/>
              </a:rPr>
              <a:t>9 </a:t>
            </a:r>
            <a:r>
              <a:rPr lang="en" sz="1300">
                <a:solidFill>
                  <a:schemeClr val="dk1"/>
                </a:solidFill>
                <a:latin typeface="Calibri"/>
                <a:ea typeface="Calibri"/>
                <a:cs typeface="Calibri"/>
                <a:sym typeface="Calibri"/>
              </a:rPr>
              <a:t>&lt; 2</a:t>
            </a:r>
            <a:r>
              <a:rPr baseline="30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but deciding between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2</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requires reasoning with exponents. For example, since 2</a:t>
            </a:r>
            <a:r>
              <a:rPr baseline="30000" lang="en" sz="1300">
                <a:solidFill>
                  <a:schemeClr val="dk1"/>
                </a:solidFill>
                <a:latin typeface="Calibri"/>
                <a:ea typeface="Calibri"/>
                <a:cs typeface="Calibri"/>
                <a:sym typeface="Calibri"/>
              </a:rPr>
              <a:t>4 </a:t>
            </a:r>
            <a:r>
              <a:rPr lang="en" sz="1300">
                <a:solidFill>
                  <a:schemeClr val="dk1"/>
                </a:solidFill>
                <a:latin typeface="Calibri"/>
                <a:ea typeface="Calibri"/>
                <a:cs typeface="Calibri"/>
                <a:sym typeface="Calibri"/>
              </a:rPr>
              <a:t>= 16, then 2</a:t>
            </a:r>
            <a:r>
              <a:rPr baseline="30000" lang="en" sz="1300">
                <a:solidFill>
                  <a:schemeClr val="dk1"/>
                </a:solidFill>
                <a:latin typeface="Calibri"/>
                <a:ea typeface="Calibri"/>
                <a:cs typeface="Calibri"/>
                <a:sym typeface="Calibri"/>
              </a:rPr>
              <a:t>8 </a:t>
            </a:r>
            <a:r>
              <a:rPr lang="en" sz="1300">
                <a:solidFill>
                  <a:schemeClr val="dk1"/>
                </a:solidFill>
                <a:latin typeface="Calibri"/>
                <a:ea typeface="Calibri"/>
                <a:cs typeface="Calibri"/>
                <a:sym typeface="Calibri"/>
              </a:rPr>
              <a:t>= 16</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256; because 2</a:t>
            </a:r>
            <a:r>
              <a:rPr baseline="30000" lang="en" sz="1300">
                <a:solidFill>
                  <a:schemeClr val="dk1"/>
                </a:solidFill>
                <a:latin typeface="Calibri"/>
                <a:ea typeface="Calibri"/>
                <a:cs typeface="Calibri"/>
                <a:sym typeface="Calibri"/>
              </a:rPr>
              <a:t>9 </a:t>
            </a:r>
            <a:r>
              <a:rPr lang="en" sz="1300">
                <a:solidFill>
                  <a:schemeClr val="dk1"/>
                </a:solidFill>
                <a:latin typeface="Calibri"/>
                <a:ea typeface="Calibri"/>
                <a:cs typeface="Calibri"/>
                <a:sym typeface="Calibri"/>
              </a:rPr>
              <a:t>&gt; 256, 2</a:t>
            </a:r>
            <a:r>
              <a:rPr baseline="30000" lang="en" sz="1300">
                <a:solidFill>
                  <a:schemeClr val="dk1"/>
                </a:solidFill>
                <a:latin typeface="Calibri"/>
                <a:ea typeface="Calibri"/>
                <a:cs typeface="Calibri"/>
                <a:sym typeface="Calibri"/>
              </a:rPr>
              <a:t>9 </a:t>
            </a:r>
            <a:r>
              <a:rPr lang="en" sz="1300">
                <a:solidFill>
                  <a:schemeClr val="dk1"/>
                </a:solidFill>
                <a:latin typeface="Calibri"/>
                <a:ea typeface="Calibri"/>
                <a:cs typeface="Calibri"/>
                <a:sym typeface="Calibri"/>
              </a:rPr>
              <a:t>&gt;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share, highlight strategies that use exponent properties and structural reasoning.</a:t>
            </a:r>
            <a:endParaRPr sz="1300">
              <a:solidFill>
                <a:schemeClr val="dk1"/>
              </a:solidFill>
              <a:latin typeface="Calibri"/>
              <a:ea typeface="Calibri"/>
              <a:cs typeface="Calibri"/>
              <a:sym typeface="Calibri"/>
            </a:endParaRPr>
          </a:p>
          <a:p>
            <a:pPr indent="0" lvl="0" marL="45720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Arrange students in groups of two.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Give students a moment of quiet time to think individually and then time to share their thinking with a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should not use a calculator to evaluate the expressions to encourage them to rely on the structure of the expressions.</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 correct order is 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10</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2</a:t>
            </a:r>
            <a:r>
              <a:rPr baseline="30000" lang="en" sz="1300">
                <a:solidFill>
                  <a:schemeClr val="dk1"/>
                </a:solidFill>
                <a:latin typeface="Calibri"/>
                <a:ea typeface="Calibri"/>
                <a:cs typeface="Calibri"/>
                <a:sym typeface="Calibri"/>
              </a:rPr>
              <a:t>10</a:t>
            </a:r>
            <a:r>
              <a:rPr lang="en" sz="1300">
                <a:solidFill>
                  <a:schemeClr val="dk1"/>
                </a:solidFill>
                <a:latin typeface="Calibri"/>
                <a:ea typeface="Calibri"/>
                <a:cs typeface="Calibri"/>
                <a:sym typeface="Calibri"/>
              </a:rPr>
              <a:t>. This would be 18, 100, 512, 1024.</a:t>
            </a:r>
            <a:endParaRPr sz="1300">
              <a:solidFill>
                <a:schemeClr val="dk1"/>
              </a:solidFill>
              <a:latin typeface="Calibri"/>
              <a:ea typeface="Calibri"/>
              <a:cs typeface="Calibri"/>
              <a:sym typeface="Calibri"/>
            </a:endParaRPr>
          </a:p>
          <a:p>
            <a:pPr indent="0" lvl="0" marL="45720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Select students to share their responses and reasoning. Highlight explanations that show that the expressions can be compared by analyzing their structure (as in the example in the Activity Narrative), and that it is not necessary to know their exact values to put the expressions in order.</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t/>
            </a:r>
            <a:endParaRPr sz="1300">
              <a:solidFill>
                <a:schemeClr val="dk1"/>
              </a:solidFill>
              <a:highlight>
                <a:srgbClr val="FF0000"/>
              </a:highlight>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3d2a549f63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3d2a549f63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 MLR 7 Compare and Connect: Representing,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lang="en">
                <a:solidFill>
                  <a:schemeClr val="dk1"/>
                </a:solidFill>
                <a:latin typeface="Noto Sans"/>
                <a:ea typeface="Noto Sans"/>
                <a:cs typeface="Noto Sans"/>
                <a:sym typeface="Noto Sans"/>
              </a:rPr>
              <a:t>As students share their equations and tables with the class, call students' attention to the ways the dimensions are represented within the context of each equation. Take a close look at the equation to distinguish how each pattern is represented. Wherever possible, amplify student words and actions that describe the connections between a specific feature of one mathematical representation and a specific feature of another representation.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 Support sense-making</a:t>
            </a:r>
            <a:endParaRPr i="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rgbClr val="1155CC"/>
                </a:solidFill>
                <a:latin typeface="Calibri"/>
                <a:ea typeface="Calibri"/>
                <a:cs typeface="Calibri"/>
                <a:sym typeface="Calibri"/>
                <a:hlinkClick r:id="rId3">
                  <a:extLst>
                    <a:ext uri="{A12FA001-AC4F-418D-AE19-62706E023703}">
                      <ahyp:hlinkClr val="tx"/>
                    </a:ext>
                  </a:extLst>
                </a:hlinkClick>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1155CC"/>
                </a:solidFill>
                <a:latin typeface="Calibri"/>
                <a:ea typeface="Calibri"/>
                <a:cs typeface="Calibri"/>
                <a:sym typeface="Calibri"/>
                <a:hlinkClick r:id="rId4">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lnSpc>
                <a:spcPct val="115000"/>
              </a:lnSpc>
              <a:spcBef>
                <a:spcPts val="3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Representation: Internalize Comprehension</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Demonstrate and encourage students to use color-coding and annotations to highlight connections between representations. Use one color to highlight connections between the growth factor and the graph of the quadratic function, and another color for the exponential function.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1200"/>
              </a:spcAft>
              <a:buClr>
                <a:schemeClr val="dk1"/>
              </a:buClr>
              <a:buSzPts val="1100"/>
              <a:buFont typeface="Arial"/>
              <a:buNone/>
            </a:pPr>
            <a:r>
              <a:rPr i="1" lang="en">
                <a:solidFill>
                  <a:schemeClr val="dk1"/>
                </a:solidFill>
                <a:latin typeface="Noto Sans"/>
                <a:ea typeface="Noto Sans"/>
                <a:cs typeface="Noto Sans"/>
                <a:sym typeface="Noto Sans"/>
              </a:rPr>
              <a:t>Supports accessibility for: Visual-spatial processing</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850a9d65cd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850a9d65cd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has students compare exponential and quadratic growth by writing equations and making tables. They first estimate the number of squares at Steps 5 and 10, then compare estimates with calculated values to make sense of the patterns. From their tables, students see that exponential growth eventually surpasses quadratic growth. Using spreadsheets or graphing tools gives them practice choosing appropriate technology.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highlight>
                <a:srgbClr val="FF0000"/>
              </a:highlight>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Display the image of the patterns for all to see and ask students to read the description of how the patterns grow. Ask students to predict which pattern will have more small squares in Step 5.</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Then, ask students to predict which pattern will have more small squares in Step 10. Poll the class to collect their predictions. Display the number of students who think Pattern A will have more small squares and the number who think Pattern B will have more small squares.</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Arrange students in groups of two. If time is limited, ask partners to each complete the questions for one pattern and then work together to compare the patterns and make observations.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Some students may choose to use a spreadsheet tool to study the pattern, and subsequently to use graphing technology to plot the data. Others may wish to use a calculator to compute growth factors. Provide access to devices that can run a spreadsheet tool, graphing technology, or a scientific calculator.</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spcBef>
                <a:spcPts val="100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 </a:t>
            </a:r>
            <a:r>
              <a:rPr i="1" lang="en" sz="1300">
                <a:solidFill>
                  <a:srgbClr val="1D2125"/>
                </a:solidFill>
                <a:latin typeface="Times New Roman"/>
                <a:ea typeface="Times New Roman"/>
                <a:cs typeface="Times New Roman"/>
                <a:sym typeface="Times New Roman"/>
              </a:rPr>
              <a:t>f</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 </a:t>
            </a:r>
            <a:r>
              <a:rPr i="1" lang="en" sz="1300">
                <a:solidFill>
                  <a:srgbClr val="1D2125"/>
                </a:solidFill>
                <a:latin typeface="Times New Roman"/>
                <a:ea typeface="Times New Roman"/>
                <a:cs typeface="Times New Roman"/>
                <a:sym typeface="Times New Roman"/>
              </a:rPr>
              <a:t>n</a:t>
            </a:r>
            <a:r>
              <a:rPr baseline="30000" lang="en" sz="1300">
                <a:solidFill>
                  <a:srgbClr val="1D2125"/>
                </a:solidFill>
                <a:latin typeface="Calibri"/>
                <a:ea typeface="Calibri"/>
                <a:cs typeface="Calibri"/>
                <a:sym typeface="Calibri"/>
              </a:rPr>
              <a:t>2</a:t>
            </a:r>
            <a:endParaRPr baseline="30000" sz="1300">
              <a:solidFill>
                <a:srgbClr val="1D2125"/>
              </a:solidFill>
              <a:latin typeface="Calibri"/>
              <a:ea typeface="Calibri"/>
              <a:cs typeface="Calibri"/>
              <a:sym typeface="Calibri"/>
            </a:endParaRPr>
          </a:p>
          <a:p>
            <a:pPr indent="457200" lvl="0" marL="0" rtl="0" algn="l">
              <a:spcBef>
                <a:spcPts val="0"/>
              </a:spcBef>
              <a:spcAft>
                <a:spcPts val="0"/>
              </a:spcAft>
              <a:buNone/>
            </a:pPr>
            <a:r>
              <a:rPr lang="en" sz="1300">
                <a:solidFill>
                  <a:srgbClr val="1D2125"/>
                </a:solidFill>
                <a:latin typeface="Calibri"/>
                <a:ea typeface="Calibri"/>
                <a:cs typeface="Calibri"/>
                <a:sym typeface="Calibri"/>
              </a:rPr>
              <a:t>b. quadratic</a:t>
            </a:r>
            <a:endParaRPr sz="1300">
              <a:solidFill>
                <a:srgbClr val="1D2125"/>
              </a:solidFill>
              <a:latin typeface="Calibri"/>
              <a:ea typeface="Calibri"/>
              <a:cs typeface="Calibri"/>
              <a:sym typeface="Calibri"/>
            </a:endParaRPr>
          </a:p>
          <a:p>
            <a:pPr indent="457200" lvl="0" marL="0" rtl="0" algn="l">
              <a:spcBef>
                <a:spcPts val="0"/>
              </a:spcBef>
              <a:spcAft>
                <a:spcPts val="0"/>
              </a:spcAft>
              <a:buNone/>
            </a:pPr>
            <a:r>
              <a:rPr lang="en" sz="1300">
                <a:solidFill>
                  <a:srgbClr val="1D2125"/>
                </a:solidFill>
                <a:latin typeface="Calibri"/>
                <a:ea typeface="Calibri"/>
                <a:cs typeface="Calibri"/>
                <a:sym typeface="Calibri"/>
              </a:rPr>
              <a:t>c. 0, 1, 4, 9, 16, 25, 36, 49, 64</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45720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More question, answers Anticipated </a:t>
            </a:r>
            <a:r>
              <a:rPr b="1" i="1" lang="en" sz="1300">
                <a:solidFill>
                  <a:schemeClr val="dk1"/>
                </a:solidFill>
                <a:latin typeface="Calibri"/>
                <a:ea typeface="Calibri"/>
                <a:cs typeface="Calibri"/>
                <a:sym typeface="Calibri"/>
              </a:rPr>
              <a:t>Misconceptions</a:t>
            </a:r>
            <a:r>
              <a:rPr b="1" i="1" lang="en" sz="1300">
                <a:solidFill>
                  <a:schemeClr val="dk1"/>
                </a:solidFill>
                <a:latin typeface="Calibri"/>
                <a:ea typeface="Calibri"/>
                <a:cs typeface="Calibri"/>
                <a:sym typeface="Calibri"/>
              </a:rPr>
              <a:t>, and Activity Synthesis on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rgbClr val="1D2125"/>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rgbClr val="1D2125"/>
              </a:buClr>
              <a:buSzPts val="1300"/>
              <a:buFont typeface="Calibri"/>
              <a:buAutoNum type="arabicPeriod" startAt="2"/>
            </a:pPr>
            <a:r>
              <a:rPr lang="en" sz="1300">
                <a:solidFill>
                  <a:srgbClr val="1D2125"/>
                </a:solidFill>
                <a:latin typeface="Calibri"/>
                <a:ea typeface="Calibri"/>
                <a:cs typeface="Calibri"/>
                <a:sym typeface="Calibri"/>
              </a:rPr>
              <a:t>a. </a:t>
            </a:r>
            <a:r>
              <a:rPr i="1" lang="en" sz="1300">
                <a:solidFill>
                  <a:srgbClr val="1D2125"/>
                </a:solidFill>
                <a:latin typeface="Times New Roman"/>
                <a:ea typeface="Times New Roman"/>
                <a:cs typeface="Times New Roman"/>
                <a:sym typeface="Times New Roman"/>
              </a:rPr>
              <a:t>g</a:t>
            </a:r>
            <a:r>
              <a:rPr lang="en" sz="1300">
                <a:solidFill>
                  <a:srgbClr val="1D2125"/>
                </a:solidFill>
                <a:latin typeface="Calibri"/>
                <a:ea typeface="Calibri"/>
                <a:cs typeface="Calibri"/>
                <a:sym typeface="Calibri"/>
              </a:rPr>
              <a:t>(</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 2</a:t>
            </a:r>
            <a:r>
              <a:rPr baseline="30000" i="1" lang="en" sz="1300">
                <a:solidFill>
                  <a:srgbClr val="1D2125"/>
                </a:solidFill>
                <a:latin typeface="Times New Roman"/>
                <a:ea typeface="Times New Roman"/>
                <a:cs typeface="Times New Roman"/>
                <a:sym typeface="Times New Roman"/>
              </a:rPr>
              <a:t>n</a:t>
            </a:r>
            <a:endParaRPr baseline="30000" sz="1300">
              <a:solidFill>
                <a:srgbClr val="1D2125"/>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b. exponential</a:t>
            </a:r>
            <a:endParaRPr sz="1300">
              <a:solidFill>
                <a:srgbClr val="1D2125"/>
              </a:solidFill>
              <a:latin typeface="Calibri"/>
              <a:ea typeface="Calibri"/>
              <a:cs typeface="Calibri"/>
              <a:sym typeface="Calibri"/>
            </a:endParaRPr>
          </a:p>
          <a:p>
            <a:pPr indent="457200" lvl="0" marL="0" rtl="0" algn="l">
              <a:spcBef>
                <a:spcPts val="0"/>
              </a:spcBef>
              <a:spcAft>
                <a:spcPts val="0"/>
              </a:spcAft>
              <a:buClr>
                <a:schemeClr val="dk1"/>
              </a:buClr>
              <a:buSzPts val="1100"/>
              <a:buFont typeface="Arial"/>
              <a:buNone/>
            </a:pPr>
            <a:r>
              <a:rPr lang="en" sz="1300">
                <a:solidFill>
                  <a:srgbClr val="1D2125"/>
                </a:solidFill>
                <a:latin typeface="Calibri"/>
                <a:ea typeface="Calibri"/>
                <a:cs typeface="Calibri"/>
                <a:sym typeface="Calibri"/>
              </a:rPr>
              <a:t>c. 1, 2, 4, 8, 16, 32, 64, 128, 256</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rgbClr val="1D2125"/>
              </a:buClr>
              <a:buSzPts val="1300"/>
              <a:buFont typeface="Calibri"/>
              <a:buAutoNum type="arabicPeriod" startAt="2"/>
            </a:pPr>
            <a:r>
              <a:rPr lang="en" sz="1300">
                <a:solidFill>
                  <a:srgbClr val="1D2125"/>
                </a:solidFill>
                <a:latin typeface="Calibri"/>
                <a:ea typeface="Calibri"/>
                <a:cs typeface="Calibri"/>
                <a:sym typeface="Calibri"/>
              </a:rPr>
              <a:t>The number of small squares in Pattern B grows much more quickly than the number of squares in Pattern A once </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is greater than 5. The patterns have the same number of squares when </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 2 and when </a:t>
            </a:r>
            <a:r>
              <a:rPr i="1" lang="en" sz="1300">
                <a:solidFill>
                  <a:srgbClr val="1D2125"/>
                </a:solidFill>
                <a:latin typeface="Times New Roman"/>
                <a:ea typeface="Times New Roman"/>
                <a:cs typeface="Times New Roman"/>
                <a:sym typeface="Times New Roman"/>
              </a:rPr>
              <a:t>n</a:t>
            </a:r>
            <a:r>
              <a:rPr lang="en" sz="1300">
                <a:solidFill>
                  <a:srgbClr val="1D2125"/>
                </a:solidFill>
                <a:latin typeface="Calibri"/>
                <a:ea typeface="Calibri"/>
                <a:cs typeface="Calibri"/>
                <a:sym typeface="Calibri"/>
              </a:rPr>
              <a:t> = 4.</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Anticipated Misconceptions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write the equation for Pattern B as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Point out that Pattern B is doubling the number of small squares. Step 3 would have 4 small squares. Prompt students to test their equation when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3 to see if it gives the correct output.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(3) = 2(3) = 6, not 4, so a linear function does not work. Since Pattern B is doubling, the function is exponential, not linear. A linear pattern such as 2</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would add 2 small squares at each step rather than double the number of small squares.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Synthesis</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Select students to share their equations and to display their tables for all to see. Invite others to share their observations about the values in the tables.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understand why the value of the exponential function outgrows that of the quadratic function, consider showing tables that contrast the output values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and amending each with a third column that shows their growth factors as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goes up by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Highlight the fact that a fundamental feature of an exponential function is that it changes by equal factors over equal intervals. In this exponential function, the output increases by a factor of 2 at each step.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the quadratic function, we can see that the output changes by a factor of 4, then 2¼ , then 1⁷⁄₉, and so on. Even though it started out growing faster than the exponential function, the growth factor of the quadratic function decreases at each step and falls below 2 after a couple of steps. In the meantime, the growth factor of the exponential function stays at 2</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Also consider showing the graphs representing the two functions to help students visualize the data in the tables. This graph plots the outputs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at whole-number inputs.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Discuss how the graphs representing both quadratic and exponential functions curve upward. The two are very close together for small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continues to grow, however, the values of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become much greater than those of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 and continue to increase more quickly.</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slope of this linear function is 4, creating a common difference of 4.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Quadratic functions do not have a constant growth factor like exponential functions.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This exponential function has a growth factor of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a:t>
            </a: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This linear function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of 4 but a slope or common difference of 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137160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389a5c0d70d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389a5c0d70d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Determining Growth Factors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Step 0, Number of Squares: 1, Growth Factor: 3</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1, Number of Squares: 3, Growth Factor: 3</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2, Number of Squares: 9, Growth Factor: 3</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Step 3, Number of Squares: 27, Growth Factor: 3</a:t>
            </a:r>
            <a:endParaRPr sz="1300">
              <a:solidFill>
                <a:schemeClr val="dk1"/>
              </a:solidFill>
              <a:latin typeface="Calibri"/>
              <a:ea typeface="Calibri"/>
              <a:cs typeface="Calibri"/>
              <a:sym typeface="Calibri"/>
            </a:endParaRPr>
          </a:p>
          <a:p>
            <a:pPr indent="-311150" lvl="0" marL="457200" rtl="0" algn="l">
              <a:lnSpc>
                <a:spcPct val="115000"/>
              </a:lnSpc>
              <a:spcBef>
                <a:spcPts val="1000"/>
              </a:spcBef>
              <a:spcAft>
                <a:spcPts val="0"/>
              </a:spcAft>
              <a:buClr>
                <a:schemeClr val="dk1"/>
              </a:buClr>
              <a:buSzPts val="1300"/>
              <a:buAutoNum type="arabicPeriod"/>
            </a:pP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r>
              <a:rPr baseline="30000" i="1" lang="en" sz="1300">
                <a:solidFill>
                  <a:schemeClr val="dk1"/>
                </a:solidFill>
                <a:latin typeface="Times New Roman"/>
                <a:ea typeface="Times New Roman"/>
                <a:cs typeface="Times New Roman"/>
                <a:sym typeface="Times New Roman"/>
              </a:rPr>
              <a:t>x</a:t>
            </a:r>
            <a:endParaRPr baseline="30000" sz="1300">
              <a:solidFill>
                <a:schemeClr val="dk1"/>
              </a:solidFill>
              <a:latin typeface="Calibri"/>
              <a:ea typeface="Calibri"/>
              <a:cs typeface="Calibri"/>
              <a:sym typeface="Calibri"/>
            </a:endParaRPr>
          </a:p>
          <a:p>
            <a:pPr indent="-311150" lvl="0" marL="457200" rtl="0" algn="l">
              <a:lnSpc>
                <a:spcPct val="115000"/>
              </a:lnSpc>
              <a:spcBef>
                <a:spcPts val="1000"/>
              </a:spcBef>
              <a:spcAft>
                <a:spcPts val="1000"/>
              </a:spcAft>
              <a:buClr>
                <a:schemeClr val="dk1"/>
              </a:buClr>
              <a:buSzPts val="1300"/>
              <a:buFont typeface="Calibri"/>
              <a:buAutoNum type="arabicPeriod"/>
            </a:pPr>
            <a:r>
              <a:rPr lang="en" sz="1300">
                <a:solidFill>
                  <a:schemeClr val="dk1"/>
                </a:solidFill>
                <a:latin typeface="Calibri"/>
                <a:ea typeface="Calibri"/>
                <a:cs typeface="Calibri"/>
                <a:sym typeface="Calibri"/>
              </a:rPr>
              <a:t>The function is exponential.</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 name="Google Shape;208;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English Language Learners</a:t>
            </a:r>
            <a:r>
              <a:rPr b="1" lang="en">
                <a:solidFill>
                  <a:schemeClr val="dk1"/>
                </a:solidFill>
                <a:latin typeface="Noto Sans"/>
                <a:ea typeface="Noto Sans"/>
                <a:cs typeface="Noto Sans"/>
                <a:sym typeface="Noto Sans"/>
              </a:rPr>
              <a:t>: </a:t>
            </a:r>
            <a:r>
              <a:rPr b="1" lang="en">
                <a:solidFill>
                  <a:schemeClr val="dk1"/>
                </a:solidFill>
                <a:latin typeface="Noto Sans"/>
                <a:ea typeface="Noto Sans"/>
                <a:cs typeface="Noto Sans"/>
                <a:sym typeface="Noto Sans"/>
              </a:rPr>
              <a:t>MLR 2 Collect and Display: Conversing</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As students share their analysis with the class, listen for and collect the language students use to identify and describe how the output of the exponential function eventually outgrows that of the quadratic function. Write the students' words and phrases on a visual display and update it throughout the remainder of the lesson. Remind students to borrow language from the display as needed. This will help students read and use mathematical language during their partner and whole-group discussions.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Maximize meta-awareness</a:t>
            </a:r>
            <a:endParaRPr i="1">
              <a:solidFill>
                <a:schemeClr val="dk1"/>
              </a:solidFill>
              <a:latin typeface="Noto Sans"/>
              <a:ea typeface="Noto Sans"/>
              <a:cs typeface="Noto Sans"/>
              <a:sym typeface="Noto Sans"/>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continue to compare quadratic and exponential functions in this activity. This time, they decide how to compare the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Monitor for different strategies students may use to compare the functions. Identify students who: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Create one or more tables of values and compare the values of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q(</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increasingly large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the functions defined by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compare the graphs.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Create one or more tables of values, calculate the growth factors at equal intervals of input, and then compare the growth factors.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choose graphing or spreadsheet tools strategically to perform comparisons, they are demonstrating an understanding of the benefits of different strategies.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two equations and ask students to identify which is exponential and which is quadratic.</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Invite students to explain how they know and discuss their reasoning.</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Confirm that students recognize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is quadratic and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is exponential before starting the activity.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graphing technology and spreadsheets.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Encourage students to adjust the graphing window for clarity—avoid windows that are too narrow (e.g., 0 &lt;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&lt; 5) or too tall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(e.g., 0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&lt; 3,000).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Remind students that adjusting the window helps make the graphs more informative and easier to compare.</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is larger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and again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 Once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larger than 5, </a:t>
            </a:r>
            <a:r>
              <a:rPr i="1" lang="en" sz="1300">
                <a:solidFill>
                  <a:schemeClr val="dk1"/>
                </a:solidFill>
                <a:latin typeface="Times New Roman"/>
                <a:ea typeface="Times New Roman"/>
                <a:cs typeface="Times New Roman"/>
                <a:sym typeface="Times New Roman"/>
              </a:rPr>
              <a:t>q</a:t>
            </a:r>
            <a:r>
              <a:rPr lang="en" sz="1300">
                <a:solidFill>
                  <a:schemeClr val="dk1"/>
                </a:solidFill>
                <a:latin typeface="Calibri"/>
                <a:ea typeface="Calibri"/>
                <a:cs typeface="Calibri"/>
                <a:sym typeface="Calibri"/>
              </a:rPr>
              <a:t> is growing much more quickly, as shown in the 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SzPts val="1300"/>
              <a:buFont typeface="Calibri"/>
              <a:buChar char="●"/>
            </a:pPr>
            <a:r>
              <a:rPr lang="en" sz="1300">
                <a:solidFill>
                  <a:schemeClr val="dk1"/>
                </a:solidFill>
                <a:latin typeface="Calibri"/>
                <a:ea typeface="Calibri"/>
                <a:cs typeface="Calibri"/>
                <a:sym typeface="Calibri"/>
              </a:rPr>
              <a:t>If you open this link to the Demos graph, you will see the plotted values from the table. </a:t>
            </a:r>
            <a:r>
              <a:rPr lang="en" sz="1300" u="sng">
                <a:solidFill>
                  <a:schemeClr val="hlink"/>
                </a:solidFill>
                <a:latin typeface="Calibri"/>
                <a:ea typeface="Calibri"/>
                <a:cs typeface="Calibri"/>
                <a:sym typeface="Calibri"/>
                <a:hlinkClick r:id="rId4"/>
              </a:rPr>
              <a:t>https://www.desmos.com/calculator/nznecbyggw</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SzPts val="1300"/>
              <a:buFont typeface="Calibri"/>
              <a:buChar char="●"/>
            </a:pPr>
            <a:r>
              <a:rPr lang="en" sz="1300">
                <a:solidFill>
                  <a:schemeClr val="dk1"/>
                </a:solidFill>
                <a:latin typeface="Calibri"/>
                <a:ea typeface="Calibri"/>
                <a:cs typeface="Calibri"/>
                <a:sym typeface="Calibri"/>
              </a:rPr>
              <a:t>Link to Desmos graph: </a:t>
            </a:r>
            <a:r>
              <a:rPr lang="en" sz="1300" u="sng">
                <a:solidFill>
                  <a:schemeClr val="hlink"/>
                </a:solidFill>
                <a:latin typeface="Calibri"/>
                <a:ea typeface="Calibri"/>
                <a:cs typeface="Calibri"/>
                <a:sym typeface="Calibri"/>
                <a:hlinkClick r:id="rId5"/>
              </a:rPr>
              <a:t>https://www.desmos.com/calculator/14nw0uwe0j</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Display the graphs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that exponential functions eventually outgrow quadratic ones because their outputs increase by a constant factor each time, while quadratic outputs increase by smaller amounts as inputs grow.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Presenting growth factor reasoning last helps solidify this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835a43fe90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835a43fe90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This is true for the functions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lang="en" sz="1800">
                <a:solidFill>
                  <a:srgbClr val="424242"/>
                </a:solidFill>
                <a:latin typeface="Calibri"/>
                <a:ea typeface="Calibri"/>
                <a:cs typeface="Calibri"/>
                <a:sym typeface="Calibri"/>
              </a:rPr>
              <a:t> </a:t>
            </a:r>
            <a:r>
              <a:rPr lang="en" sz="1300">
                <a:solidFill>
                  <a:schemeClr val="dk1"/>
                </a:solidFill>
                <a:latin typeface="Calibri"/>
                <a:ea typeface="Calibri"/>
                <a:cs typeface="Calibri"/>
                <a:sym typeface="Calibri"/>
              </a:rPr>
              <a:t>= (1½)</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for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-values less than 10</a:t>
            </a:r>
            <a:r>
              <a:rPr i="1" lang="en" sz="1300">
                <a:solidFill>
                  <a:schemeClr val="dk1"/>
                </a:solidFill>
                <a:latin typeface="Times New Roman"/>
                <a:ea typeface="Times New Roman"/>
                <a:cs typeface="Times New Roman"/>
                <a:sym typeface="Times New Roman"/>
              </a:rPr>
              <a:t>.</a:t>
            </a:r>
            <a:endParaRPr i="1" sz="1300">
              <a:solidFill>
                <a:schemeClr val="dk1"/>
              </a:solidFill>
              <a:latin typeface="Times New Roman"/>
              <a:ea typeface="Times New Roman"/>
              <a:cs typeface="Times New Roman"/>
              <a:sym typeface="Times New Roman"/>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&gt;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(0)</a:t>
            </a:r>
            <a:r>
              <a:rPr lang="en" sz="1300">
                <a:solidFill>
                  <a:schemeClr val="dk1"/>
                </a:solidFill>
                <a:latin typeface="Calibri"/>
                <a:ea typeface="Calibri"/>
                <a:cs typeface="Calibri"/>
                <a:sym typeface="Calibri"/>
              </a:rPr>
              <a:t> for all values of </a:t>
            </a:r>
            <a:r>
              <a:rPr i="1" lang="en" sz="1300">
                <a:solidFill>
                  <a:schemeClr val="dk1"/>
                </a:solidFill>
                <a:latin typeface="Times New Roman"/>
                <a:ea typeface="Times New Roman"/>
                <a:cs typeface="Times New Roman"/>
                <a:sym typeface="Times New Roman"/>
              </a:rPr>
              <a:t>b</a:t>
            </a:r>
            <a:r>
              <a:rPr lang="en" sz="1300">
                <a:solidFill>
                  <a:schemeClr val="dk1"/>
                </a:solidFill>
                <a:latin typeface="Calibri"/>
                <a:ea typeface="Calibri"/>
                <a:cs typeface="Calibri"/>
                <a:sym typeface="Calibri"/>
              </a:rPr>
              <a:t> (except 0), because </a:t>
            </a:r>
            <a:r>
              <a:rPr i="1" lang="en" sz="1300">
                <a:solidFill>
                  <a:schemeClr val="dk1"/>
                </a:solidFill>
                <a:latin typeface="Times New Roman"/>
                <a:ea typeface="Times New Roman"/>
                <a:cs typeface="Times New Roman"/>
                <a:sym typeface="Times New Roman"/>
              </a:rPr>
              <a:t>b</a:t>
            </a:r>
            <a:r>
              <a:rPr baseline="30000" lang="en" sz="1300">
                <a:solidFill>
                  <a:schemeClr val="dk1"/>
                </a:solidFill>
                <a:latin typeface="Calibri"/>
                <a:ea typeface="Calibri"/>
                <a:cs typeface="Calibri"/>
                <a:sym typeface="Calibri"/>
              </a:rPr>
              <a:t>0 </a:t>
            </a:r>
            <a:r>
              <a:rPr lang="en" sz="1300">
                <a:solidFill>
                  <a:schemeClr val="dk1"/>
                </a:solidFill>
                <a:latin typeface="Calibri"/>
                <a:ea typeface="Calibri"/>
                <a:cs typeface="Calibri"/>
                <a:sym typeface="Calibri"/>
              </a:rPr>
              <a:t>= 1 and 0</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0. (If </a:t>
            </a:r>
            <a:r>
              <a:rPr i="1" lang="en" sz="1300">
                <a:solidFill>
                  <a:schemeClr val="dk1"/>
                </a:solidFill>
                <a:latin typeface="Times New Roman"/>
                <a:ea typeface="Times New Roman"/>
                <a:cs typeface="Times New Roman"/>
                <a:sym typeface="Times New Roman"/>
              </a:rPr>
              <a:t>b </a:t>
            </a:r>
            <a:r>
              <a:rPr lang="en" sz="1300">
                <a:solidFill>
                  <a:schemeClr val="dk1"/>
                </a:solidFill>
                <a:latin typeface="Calibri"/>
                <a:ea typeface="Calibri"/>
                <a:cs typeface="Calibri"/>
                <a:sym typeface="Calibri"/>
              </a:rPr>
              <a:t>= 0, there are problems if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so this is not usually considered an exponential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Go back to </a:t>
            </a:r>
            <a:r>
              <a:rPr lang="en" sz="1300" u="sng">
                <a:solidFill>
                  <a:schemeClr val="hlink"/>
                </a:solidFill>
                <a:latin typeface="Calibri"/>
                <a:ea typeface="Calibri"/>
                <a:cs typeface="Calibri"/>
                <a:sym typeface="Calibri"/>
                <a:hlinkClick action="ppaction://hlinksldjump" r:id="rId2"/>
              </a:rPr>
              <a:t>activity information</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835a43fe90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5" name="Google Shape;275;g3835a43fe90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0" lvl="0" marL="914400" rtl="0" algn="l">
              <a:spcBef>
                <a:spcPts val="0"/>
              </a:spcBef>
              <a:spcAft>
                <a:spcPts val="0"/>
              </a:spcAft>
              <a:buNone/>
            </a:pPr>
            <a:r>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quadratic function will increase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but will not have the greatest value when compared to an exponential growth function.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is an exponential function with a growth factor of 4, which will have the greatest value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function is linear and has a constant difference of 4, but that will not increase as much as an exponential function.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number of rows is </a:t>
            </a:r>
            <a:r>
              <a:rPr i="1" lang="en" sz="1300">
                <a:solidFill>
                  <a:schemeClr val="dk1"/>
                </a:solidFill>
                <a:latin typeface="Times New Roman"/>
                <a:ea typeface="Times New Roman"/>
                <a:cs typeface="Times New Roman"/>
                <a:sym typeface="Times New Roman"/>
              </a:rPr>
              <a:t>n </a:t>
            </a:r>
            <a:r>
              <a:rPr lang="en" sz="1300">
                <a:solidFill>
                  <a:schemeClr val="dk1"/>
                </a:solidFill>
                <a:latin typeface="Calibri"/>
                <a:ea typeface="Calibri"/>
                <a:cs typeface="Calibri"/>
                <a:sym typeface="Calibri"/>
              </a:rPr>
              <a:t>+ 1, and the number of columns is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Be sure to distribute the </a:t>
            </a:r>
            <a:r>
              <a:rPr i="1" lang="en" sz="1300">
                <a:solidFill>
                  <a:schemeClr val="dk1"/>
                </a:solidFill>
                <a:latin typeface="Times New Roman"/>
                <a:ea typeface="Times New Roman"/>
                <a:cs typeface="Times New Roman"/>
                <a:sym typeface="Times New Roman"/>
              </a:rPr>
              <a:t>n</a:t>
            </a:r>
            <a:r>
              <a:rPr lang="en" sz="1300">
                <a:solidFill>
                  <a:schemeClr val="dk1"/>
                </a:solidFill>
                <a:latin typeface="Calibri"/>
                <a:ea typeface="Calibri"/>
                <a:cs typeface="Calibri"/>
                <a:sym typeface="Calibri"/>
              </a:rPr>
              <a:t> to both terms when multiplying. </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82791afd57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82791afd57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More Complex Quadratic Patterns</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If you open this link to the Demos graph, you will see the points from the table. </a:t>
            </a:r>
            <a:r>
              <a:rPr lang="en" sz="1300" u="sng">
                <a:solidFill>
                  <a:schemeClr val="hlink"/>
                </a:solidFill>
                <a:latin typeface="Calibri"/>
                <a:ea typeface="Calibri"/>
                <a:cs typeface="Calibri"/>
                <a:sym typeface="Calibri"/>
                <a:hlinkClick r:id="rId2"/>
              </a:rPr>
              <a:t>https://www.desmos.com/calculator/h9n1unt7ps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b. Link to Desmos graph: </a:t>
            </a:r>
            <a:r>
              <a:rPr lang="en" sz="1300" u="sng">
                <a:solidFill>
                  <a:schemeClr val="hlink"/>
                </a:solidFill>
                <a:latin typeface="Calibri"/>
                <a:ea typeface="Calibri"/>
                <a:cs typeface="Calibri"/>
                <a:sym typeface="Calibri"/>
                <a:hlinkClick r:id="rId3"/>
              </a:rPr>
              <a:t>https://www.desmos.com/calculator/h9n1unt7ps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c. This function is exponential. It has a growth factor of 2.</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If you open this link to the Demos graph, you will see the points from the table. </a:t>
            </a:r>
            <a:r>
              <a:rPr lang="en" sz="1300" u="sng">
                <a:solidFill>
                  <a:schemeClr val="hlink"/>
                </a:solidFill>
                <a:latin typeface="Calibri"/>
                <a:ea typeface="Calibri"/>
                <a:cs typeface="Calibri"/>
                <a:sym typeface="Calibri"/>
                <a:hlinkClick r:id="rId4"/>
              </a:rPr>
              <a:t>https://www.desmos.com/calculator/3o0kjk3u9x</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	b. Link to Desmos graph: </a:t>
            </a:r>
            <a:r>
              <a:rPr lang="en" sz="1300" u="sng">
                <a:solidFill>
                  <a:schemeClr val="hlink"/>
                </a:solidFill>
                <a:latin typeface="Calibri"/>
                <a:ea typeface="Calibri"/>
                <a:cs typeface="Calibri"/>
                <a:sym typeface="Calibri"/>
                <a:hlinkClick r:id="rId5"/>
              </a:rPr>
              <a:t>https://www.desmos.com/calculator/3o0kjk3u9x</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 This function is not linear because it does not have a constant rate of change, and it is not exponential because it does not have a constant growth factor. The function is quadratic because it can be represented by </a:t>
            </a:r>
            <a:r>
              <a:rPr i="1" lang="en" sz="1300">
                <a:solidFill>
                  <a:schemeClr val="dk1"/>
                </a:solidFill>
                <a:latin typeface="Times New Roman"/>
                <a:ea typeface="Times New Roman"/>
                <a:cs typeface="Times New Roman"/>
                <a:sym typeface="Times New Roman"/>
              </a:rPr>
              <a:t>g</a:t>
            </a:r>
            <a:r>
              <a:rPr i="1"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which has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to the second power, and that is the greatest power.</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Note: Between f(</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f</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will have the greater value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a:t>
            </a:r>
            <a:endParaRPr sz="13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Tyler is not correct. For lesser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5</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results in greater values than 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but 2</a:t>
            </a:r>
            <a:r>
              <a:rPr baseline="30000"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eventually results in greater values because it always doubles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increases by 1.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5(9)</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 405 and 2</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 512, so 2</a:t>
            </a:r>
            <a:r>
              <a:rPr baseline="30000" lang="en" sz="1300">
                <a:solidFill>
                  <a:schemeClr val="dk1"/>
                </a:solidFill>
                <a:latin typeface="Calibri"/>
                <a:ea typeface="Calibri"/>
                <a:cs typeface="Calibri"/>
                <a:sym typeface="Calibri"/>
              </a:rPr>
              <a:t>9</a:t>
            </a:r>
            <a:r>
              <a:rPr lang="en" sz="1300">
                <a:solidFill>
                  <a:schemeClr val="dk1"/>
                </a:solidFill>
                <a:latin typeface="Calibri"/>
                <a:ea typeface="Calibri"/>
                <a:cs typeface="Calibri"/>
                <a:sym typeface="Calibri"/>
              </a:rPr>
              <a:t> is greater.</a:t>
            </a:r>
            <a:endParaRPr sz="1300">
              <a:solidFill>
                <a:schemeClr val="dk1"/>
              </a:solidFill>
              <a:latin typeface="Calibri"/>
              <a:ea typeface="Calibri"/>
              <a:cs typeface="Calibri"/>
              <a:sym typeface="Calibri"/>
            </a:endParaRPr>
          </a:p>
          <a:p>
            <a:pPr indent="0" lvl="0" marL="0" rtl="0" algn="l">
              <a:spcBef>
                <a:spcPts val="100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Possible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By comparing their values in a table, by graphing the equations representing them, or by comparing the growth factors as the input increases.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It would probably happen when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between 15 and 20.</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 Id="rId4" Type="http://schemas.openxmlformats.org/officeDocument/2006/relationships/image" Target="../media/image18.png"/><Relationship Id="rId5" Type="http://schemas.openxmlformats.org/officeDocument/2006/relationships/image" Target="../media/image6.png"/><Relationship Id="rId6" Type="http://schemas.openxmlformats.org/officeDocument/2006/relationships/image" Target="../media/image5.png"/><Relationship Id="rId7" Type="http://schemas.openxmlformats.org/officeDocument/2006/relationships/image" Target="../media/image4.png"/><Relationship Id="rId8"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10.png"/><Relationship Id="rId6" Type="http://schemas.openxmlformats.org/officeDocument/2006/relationships/image" Target="../media/image8.png"/><Relationship Id="rId7" Type="http://schemas.openxmlformats.org/officeDocument/2006/relationships/image" Target="../media/image11.png"/><Relationship Id="rId8"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8.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3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 Id="rId3" Type="http://schemas.openxmlformats.org/officeDocument/2006/relationships/image" Target="../media/image12.png"/><Relationship Id="rId4" Type="http://schemas.openxmlformats.org/officeDocument/2006/relationships/image" Target="../media/image10.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8.png"/><Relationship Id="rId4" Type="http://schemas.openxmlformats.org/officeDocument/2006/relationships/image" Target="../media/image3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slide" Target="/ppt/slides/slide18.xml"/><Relationship Id="rId5" Type="http://schemas.openxmlformats.org/officeDocument/2006/relationships/image" Target="../media/image32.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hyperlink" Target="https://youtu.be/rTfn4b7ypBc?si=fRWMBqrdW_l5SpXz" TargetMode="External"/><Relationship Id="rId4" Type="http://schemas.openxmlformats.org/officeDocument/2006/relationships/hyperlink" Target="http://www.youtube.com/watch?v=rTfn4b7ypBc" TargetMode="External"/><Relationship Id="rId5" Type="http://schemas.openxmlformats.org/officeDocument/2006/relationships/image" Target="../media/image3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 Id="rId4" Type="http://schemas.openxmlformats.org/officeDocument/2006/relationships/slide" Target="/ppt/slides/slide20.xml"/><Relationship Id="rId5" Type="http://schemas.openxmlformats.org/officeDocument/2006/relationships/image" Target="../media/image2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7.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1.png"/><Relationship Id="rId6" Type="http://schemas.openxmlformats.org/officeDocument/2006/relationships/image" Target="../media/image14.png"/><Relationship Id="rId7"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10.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21.png"/><Relationship Id="rId7" Type="http://schemas.openxmlformats.org/officeDocument/2006/relationships/image" Target="../media/image1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3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14.png"/><Relationship Id="rId4" Type="http://schemas.openxmlformats.org/officeDocument/2006/relationships/image" Target="../media/image19.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1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7 Introduction to Quadratic 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7.4 Comparing Quadratic and Exponential Functions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 Comparing Quadratic and Exponential Functions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{0ACE5B24-25D1-4F0C-B421-EB55F6EC64EF}</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10;Three students celebrating as they leave a classroom, showing excitement and a sense of accomplishment after finishing a task." id="66" name="Google Shape;66;p10" title="Goals-4.png"/>
          <p:cNvPicPr preferRelativeResize="0"/>
          <p:nvPr/>
        </p:nvPicPr>
        <p:blipFill rotWithShape="1">
          <a:blip r:embed="rId3">
            <a:alphaModFix/>
          </a:blip>
          <a:srcRect b="0" l="0" r="0" t="0"/>
          <a:stretch/>
        </p:blipFill>
        <p:spPr>
          <a:xfrm>
            <a:off x="4850500" y="112200"/>
            <a:ext cx="4094575" cy="409457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a:t>
            </a:r>
            <a:r>
              <a:rPr lang="en">
                <a:solidFill>
                  <a:srgbClr val="F3F3F3"/>
                </a:solidFill>
              </a:rPr>
              <a:t> using graphs, tables, or calculations how </a:t>
            </a:r>
            <a:r>
              <a:rPr b="1" lang="en">
                <a:solidFill>
                  <a:srgbClr val="F3F3F3"/>
                </a:solidFill>
              </a:rPr>
              <a:t>exponential functions</a:t>
            </a:r>
            <a:r>
              <a:rPr lang="en">
                <a:solidFill>
                  <a:srgbClr val="F3F3F3"/>
                </a:solidFill>
              </a:rPr>
              <a:t> eventually </a:t>
            </a:r>
            <a:r>
              <a:rPr b="1" lang="en">
                <a:solidFill>
                  <a:srgbClr val="F3F3F3"/>
                </a:solidFill>
              </a:rPr>
              <a:t>grow faster than quadratic functions</a:t>
            </a:r>
            <a:r>
              <a:rPr lang="en">
                <a:solidFill>
                  <a:srgbClr val="F3F3F3"/>
                </a:solidFill>
              </a:rPr>
              <a:t>.</a:t>
            </a:r>
            <a:endParaRPr>
              <a:solidFill>
                <a:srgbClr val="F3F3F3"/>
              </a:solidFill>
            </a:endParaRPr>
          </a:p>
          <a:p>
            <a:pPr indent="0" lvl="0" marL="457200" rtl="0" algn="l">
              <a:lnSpc>
                <a:spcPct val="100000"/>
              </a:lnSpc>
              <a:spcBef>
                <a:spcPts val="0"/>
              </a:spcBef>
              <a:spcAft>
                <a:spcPts val="0"/>
              </a:spcAft>
              <a:buNone/>
            </a:pPr>
            <a:r>
              <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7.4 Comparing Quadratic and Exponential Functions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48441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947475"/>
            <a:ext cx="5053800" cy="370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17500" lvl="0" marL="457200" rtl="0" algn="l">
              <a:lnSpc>
                <a:spcPct val="100000"/>
              </a:lnSpc>
              <a:spcBef>
                <a:spcPts val="1200"/>
              </a:spcBef>
              <a:spcAft>
                <a:spcPts val="0"/>
              </a:spcAft>
              <a:buSzPts val="1400"/>
              <a:buChar char="●"/>
            </a:pPr>
            <a:r>
              <a:rPr b="1" lang="en" sz="1400"/>
              <a:t>Equation</a:t>
            </a:r>
            <a:endParaRPr b="1" sz="1400"/>
          </a:p>
          <a:p>
            <a:pPr indent="-317500" lvl="1" marL="914400" rtl="0" algn="l">
              <a:lnSpc>
                <a:spcPct val="100000"/>
              </a:lnSpc>
              <a:spcBef>
                <a:spcPts val="0"/>
              </a:spcBef>
              <a:spcAft>
                <a:spcPts val="0"/>
              </a:spcAft>
              <a:buSzPts val="1400"/>
              <a:buChar char="○"/>
            </a:pPr>
            <a:r>
              <a:rPr lang="en" sz="1400"/>
              <a:t>A mathematical statement that demonstrates that two</a:t>
            </a:r>
            <a:endParaRPr sz="1400"/>
          </a:p>
          <a:p>
            <a:pPr indent="-317500" lvl="1" marL="914400" rtl="0" algn="l">
              <a:lnSpc>
                <a:spcPct val="100000"/>
              </a:lnSpc>
              <a:spcBef>
                <a:spcPts val="0"/>
              </a:spcBef>
              <a:spcAft>
                <a:spcPts val="0"/>
              </a:spcAft>
              <a:buSzPts val="1400"/>
              <a:buChar char="○"/>
            </a:pPr>
            <a:r>
              <a:rPr lang="en" sz="1400"/>
              <a:t>numbers, expressions, or other objects are equal.</a:t>
            </a:r>
            <a:endParaRPr sz="1400"/>
          </a:p>
          <a:p>
            <a:pPr indent="-317500" lvl="0" marL="457200" rtl="0" algn="l">
              <a:lnSpc>
                <a:spcPct val="100000"/>
              </a:lnSpc>
              <a:spcBef>
                <a:spcPts val="0"/>
              </a:spcBef>
              <a:spcAft>
                <a:spcPts val="0"/>
              </a:spcAft>
              <a:buSzPts val="1400"/>
              <a:buChar char="●"/>
            </a:pPr>
            <a:r>
              <a:rPr b="1" lang="en" sz="1400"/>
              <a:t>Exponential Function</a:t>
            </a:r>
            <a:endParaRPr b="1" sz="1400"/>
          </a:p>
          <a:p>
            <a:pPr indent="-317500" lvl="1" marL="914400" rtl="0" algn="l">
              <a:lnSpc>
                <a:spcPct val="100000"/>
              </a:lnSpc>
              <a:spcBef>
                <a:spcPts val="0"/>
              </a:spcBef>
              <a:spcAft>
                <a:spcPts val="0"/>
              </a:spcAft>
              <a:buSzPts val="1400"/>
              <a:buChar char="○"/>
            </a:pPr>
            <a:r>
              <a:rPr lang="en" sz="1400"/>
              <a:t>A function that has a constant growth factor. Another way to say this is that it grows by equal factors over equal intervals.</a:t>
            </a:r>
            <a:endParaRPr sz="1400"/>
          </a:p>
          <a:p>
            <a:pPr indent="-317500" lvl="0" marL="457200" rtl="0" algn="l">
              <a:lnSpc>
                <a:spcPct val="100000"/>
              </a:lnSpc>
              <a:spcBef>
                <a:spcPts val="0"/>
              </a:spcBef>
              <a:spcAft>
                <a:spcPts val="0"/>
              </a:spcAft>
              <a:buSzPts val="1400"/>
              <a:buChar char="●"/>
            </a:pPr>
            <a:r>
              <a:rPr b="1" lang="en" sz="1400"/>
              <a:t>Expression</a:t>
            </a:r>
            <a:endParaRPr sz="1400"/>
          </a:p>
          <a:p>
            <a:pPr indent="-317500" lvl="1" marL="914400" rtl="0" algn="l">
              <a:lnSpc>
                <a:spcPct val="100000"/>
              </a:lnSpc>
              <a:spcBef>
                <a:spcPts val="0"/>
              </a:spcBef>
              <a:spcAft>
                <a:spcPts val="0"/>
              </a:spcAft>
              <a:buSzPts val="1400"/>
              <a:buChar char="○"/>
            </a:pPr>
            <a:r>
              <a:rPr lang="en" sz="1400"/>
              <a:t>The sum of products of numbers and variables. The variables can be raised to different powers.</a:t>
            </a:r>
            <a:endParaRPr sz="1400"/>
          </a:p>
          <a:p>
            <a:pPr indent="-317500" lvl="0" marL="457200" rtl="0" algn="l">
              <a:lnSpc>
                <a:spcPct val="100000"/>
              </a:lnSpc>
              <a:spcBef>
                <a:spcPts val="0"/>
              </a:spcBef>
              <a:spcAft>
                <a:spcPts val="0"/>
              </a:spcAft>
              <a:buSzPts val="1400"/>
              <a:buChar char="●"/>
            </a:pPr>
            <a:r>
              <a:rPr b="1" lang="en" sz="1400"/>
              <a:t>Growth Factor</a:t>
            </a:r>
            <a:endParaRPr b="1" sz="1400"/>
          </a:p>
          <a:p>
            <a:pPr indent="-317500" lvl="1" marL="914400" rtl="0" algn="l">
              <a:lnSpc>
                <a:spcPct val="100000"/>
              </a:lnSpc>
              <a:spcBef>
                <a:spcPts val="0"/>
              </a:spcBef>
              <a:spcAft>
                <a:spcPts val="0"/>
              </a:spcAft>
              <a:buSzPts val="1400"/>
              <a:buChar char="○"/>
            </a:pPr>
            <a:r>
              <a:rPr lang="en" sz="1400"/>
              <a:t>In an exponential function, the output is multiplied by the same factor every time the input increases by one. This value is the multiplier.</a:t>
            </a:r>
            <a:endParaRPr sz="1400"/>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 Comparing Quadratic and Exponential Functions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5365500" y="950975"/>
            <a:ext cx="3695100" cy="3621000"/>
          </a:xfrm>
          <a:prstGeom prst="rect">
            <a:avLst/>
          </a:prstGeom>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SzPts val="1400"/>
              <a:buChar char="●"/>
            </a:pPr>
            <a:r>
              <a:rPr b="1" lang="en" sz="1400"/>
              <a:t>Function</a:t>
            </a:r>
            <a:endParaRPr sz="1400"/>
          </a:p>
          <a:p>
            <a:pPr indent="-317500" lvl="1" marL="914400" rtl="0" algn="l">
              <a:lnSpc>
                <a:spcPct val="100000"/>
              </a:lnSpc>
              <a:spcBef>
                <a:spcPts val="0"/>
              </a:spcBef>
              <a:spcAft>
                <a:spcPts val="0"/>
              </a:spcAft>
              <a:buSzPts val="1400"/>
              <a:buChar char="○"/>
            </a:pPr>
            <a:r>
              <a:rPr lang="en" sz="1400"/>
              <a:t>A relation that takes inputs from one set and assigns them to outputs from another set, assigning exactly one output to each input.</a:t>
            </a:r>
            <a:endParaRPr sz="1400"/>
          </a:p>
          <a:p>
            <a:pPr indent="-317500" lvl="0" marL="457200" rtl="0" algn="l">
              <a:lnSpc>
                <a:spcPct val="100000"/>
              </a:lnSpc>
              <a:spcBef>
                <a:spcPts val="0"/>
              </a:spcBef>
              <a:spcAft>
                <a:spcPts val="0"/>
              </a:spcAft>
              <a:buSzPts val="1400"/>
              <a:buChar char="●"/>
            </a:pPr>
            <a:r>
              <a:rPr b="1" lang="en" sz="1400"/>
              <a:t>Quadratic Functions</a:t>
            </a:r>
            <a:endParaRPr b="1" sz="1400"/>
          </a:p>
          <a:p>
            <a:pPr indent="-317500" lvl="1" marL="914400" rtl="0" algn="l">
              <a:lnSpc>
                <a:spcPct val="100000"/>
              </a:lnSpc>
              <a:spcBef>
                <a:spcPts val="0"/>
              </a:spcBef>
              <a:spcAft>
                <a:spcPts val="0"/>
              </a:spcAft>
              <a:buSzPts val="1400"/>
              <a:buChar char="○"/>
            </a:pPr>
            <a:r>
              <a:rPr lang="en" sz="1400"/>
              <a:t>A function where the output is given by a quadratic expression in the input. </a:t>
            </a:r>
            <a:r>
              <a:rPr i="1" lang="en" sz="1400">
                <a:latin typeface="Times New Roman"/>
                <a:ea typeface="Times New Roman"/>
                <a:cs typeface="Times New Roman"/>
                <a:sym typeface="Times New Roman"/>
              </a:rPr>
              <a:t>𝑓(𝑥) </a:t>
            </a:r>
            <a:r>
              <a:rPr lang="en" sz="1400"/>
              <a:t>=</a:t>
            </a:r>
            <a:r>
              <a:rPr i="1" lang="en" sz="1400">
                <a:latin typeface="Times New Roman"/>
                <a:ea typeface="Times New Roman"/>
                <a:cs typeface="Times New Roman"/>
                <a:sym typeface="Times New Roman"/>
              </a:rPr>
              <a:t> 𝑎𝑥² </a:t>
            </a:r>
            <a:r>
              <a:rPr lang="en" sz="1400"/>
              <a:t>+</a:t>
            </a:r>
            <a:r>
              <a:rPr i="1" lang="en" sz="1400">
                <a:latin typeface="Times New Roman"/>
                <a:ea typeface="Times New Roman"/>
                <a:cs typeface="Times New Roman"/>
                <a:sym typeface="Times New Roman"/>
              </a:rPr>
              <a:t> 𝑏𝑥 </a:t>
            </a:r>
            <a:r>
              <a:rPr lang="en" sz="1400"/>
              <a:t>+</a:t>
            </a:r>
            <a:r>
              <a:rPr i="1" lang="en" sz="1400">
                <a:latin typeface="Times New Roman"/>
                <a:ea typeface="Times New Roman"/>
                <a:cs typeface="Times New Roman"/>
                <a:sym typeface="Times New Roman"/>
              </a:rPr>
              <a:t> 𝑐.</a:t>
            </a:r>
            <a:endParaRPr b="1"/>
          </a:p>
          <a:p>
            <a:pPr indent="0" lvl="0" marL="0" rtl="0" algn="l">
              <a:lnSpc>
                <a:spcPct val="100000"/>
              </a:lnSpc>
              <a:spcBef>
                <a:spcPts val="1200"/>
              </a:spcBef>
              <a:spcAft>
                <a:spcPts val="0"/>
              </a:spcAft>
              <a:buNone/>
            </a:pPr>
            <a:r>
              <a:t/>
            </a:r>
            <a:endParaRPr b="1"/>
          </a:p>
          <a:p>
            <a:pPr indent="0" lvl="0" marL="0" rtl="0" algn="l">
              <a:lnSpc>
                <a:spcPct val="100000"/>
              </a:lnSpc>
              <a:spcBef>
                <a:spcPts val="1200"/>
              </a:spcBef>
              <a:spcAft>
                <a:spcPts val="0"/>
              </a:spcAft>
              <a:buNone/>
            </a:pPr>
            <a:r>
              <a:rPr b="1" lang="en"/>
              <a:t>New</a:t>
            </a:r>
            <a:endParaRPr b="1"/>
          </a:p>
          <a:p>
            <a:pPr indent="-317500" lvl="0" marL="457200" rtl="0" algn="l">
              <a:lnSpc>
                <a:spcPct val="100000"/>
              </a:lnSpc>
              <a:spcBef>
                <a:spcPts val="1200"/>
              </a:spcBef>
              <a:spcAft>
                <a:spcPts val="0"/>
              </a:spcAft>
              <a:buSzPts val="1400"/>
              <a:buChar char="●"/>
            </a:pPr>
            <a:r>
              <a:rPr lang="en" sz="1400"/>
              <a:t>None</a:t>
            </a:r>
            <a:endParaRPr i="1" sz="1400">
              <a:latin typeface="Times New Roman"/>
              <a:ea typeface="Times New Roman"/>
              <a:cs typeface="Times New Roman"/>
              <a:sym typeface="Times New Roman"/>
            </a:endParaRPr>
          </a:p>
          <a:p>
            <a:pPr indent="0" lvl="0" marL="914400" rtl="0" algn="l">
              <a:lnSpc>
                <a:spcPct val="100000"/>
              </a:lnSpc>
              <a:spcBef>
                <a:spcPts val="1200"/>
              </a:spcBef>
              <a:spcAft>
                <a:spcPts val="1200"/>
              </a:spcAft>
              <a:buNone/>
            </a:pPr>
            <a:r>
              <a:t/>
            </a:r>
            <a:endParaRPr sz="1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4" name="Google Shape;114;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7.4.1 Comparing Expressions</a:t>
            </a:r>
            <a:endParaRPr/>
          </a:p>
        </p:txBody>
      </p:sp>
      <p:sp>
        <p:nvSpPr>
          <p:cNvPr id="115" name="Google Shape;115;p13"/>
          <p:cNvSpPr txBox="1"/>
          <p:nvPr/>
        </p:nvSpPr>
        <p:spPr>
          <a:xfrm>
            <a:off x="3356241" y="1225300"/>
            <a:ext cx="48885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List these quantities in order, from least to greatest, without evaluating each expression. Be prepared to explain your reasoning.</a:t>
            </a:r>
            <a:endParaRPr sz="1800">
              <a:solidFill>
                <a:schemeClr val="dk1"/>
              </a:solidFill>
              <a:latin typeface="Calibri"/>
              <a:ea typeface="Calibri"/>
              <a:cs typeface="Calibri"/>
              <a:sym typeface="Calibri"/>
            </a:endParaRPr>
          </a:p>
        </p:txBody>
      </p:sp>
      <p:sp>
        <p:nvSpPr>
          <p:cNvPr id="116" name="Google Shape;116;p13"/>
          <p:cNvSpPr txBox="1"/>
          <p:nvPr>
            <p:ph type="title"/>
          </p:nvPr>
        </p:nvSpPr>
        <p:spPr>
          <a:xfrm>
            <a:off x="311700" y="445025"/>
            <a:ext cx="8520600" cy="5388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300">
                <a:solidFill>
                  <a:srgbClr val="005047"/>
                </a:solidFill>
              </a:rPr>
              <a:t>Warm Up -</a:t>
            </a:r>
            <a:r>
              <a:rPr lang="en" sz="2300"/>
              <a:t> Compare Exponential Expressions🤔</a:t>
            </a:r>
            <a:endParaRPr sz="2400">
              <a:solidFill>
                <a:srgbClr val="005047"/>
              </a:solidFill>
            </a:endParaRPr>
          </a:p>
        </p:txBody>
      </p:sp>
      <p:sp>
        <p:nvSpPr>
          <p:cNvPr id="117" name="Google Shape;117;p13"/>
          <p:cNvSpPr txBox="1"/>
          <p:nvPr/>
        </p:nvSpPr>
        <p:spPr>
          <a:xfrm>
            <a:off x="5092416" y="2262225"/>
            <a:ext cx="1101900" cy="18339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2</a:t>
            </a:r>
            <a:r>
              <a:rPr baseline="30000" lang="en" sz="1800">
                <a:solidFill>
                  <a:srgbClr val="424242"/>
                </a:solidFill>
                <a:latin typeface="Calibri"/>
                <a:ea typeface="Calibri"/>
                <a:cs typeface="Calibri"/>
                <a:sym typeface="Calibri"/>
              </a:rPr>
              <a:t>10</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10</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Char char="●"/>
            </a:pPr>
            <a:r>
              <a:rPr lang="en" sz="1800">
                <a:solidFill>
                  <a:srgbClr val="424242"/>
                </a:solidFill>
                <a:latin typeface="Calibri"/>
                <a:ea typeface="Calibri"/>
                <a:cs typeface="Calibri"/>
                <a:sym typeface="Calibri"/>
              </a:rPr>
              <a:t>2</a:t>
            </a:r>
            <a:r>
              <a:rPr baseline="30000" lang="en" sz="1800">
                <a:solidFill>
                  <a:srgbClr val="424242"/>
                </a:solidFill>
                <a:latin typeface="Calibri"/>
                <a:ea typeface="Calibri"/>
                <a:cs typeface="Calibri"/>
                <a:sym typeface="Calibri"/>
              </a:rPr>
              <a:t>9</a:t>
            </a:r>
            <a:endParaRPr baseline="30000"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Char char="●"/>
            </a:pPr>
            <a:r>
              <a:rPr lang="en" sz="1800">
                <a:solidFill>
                  <a:srgbClr val="424242"/>
                </a:solidFill>
                <a:latin typeface="Calibri"/>
                <a:ea typeface="Calibri"/>
                <a:cs typeface="Calibri"/>
                <a:sym typeface="Calibri"/>
              </a:rPr>
              <a:t>9</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p:txBody>
      </p:sp>
      <p:pic>
        <p:nvPicPr>
          <p:cNvPr id="118" name="Google Shape;118;p13" title="ChatGPT Image Aug 20, 2025, 05_55_49 PM.png"/>
          <p:cNvPicPr preferRelativeResize="0"/>
          <p:nvPr/>
        </p:nvPicPr>
        <p:blipFill rotWithShape="1">
          <a:blip r:embed="rId3">
            <a:alphaModFix/>
          </a:blip>
          <a:srcRect b="0" l="0" r="48065" t="0"/>
          <a:stretch/>
        </p:blipFill>
        <p:spPr>
          <a:xfrm>
            <a:off x="1095366" y="1225296"/>
            <a:ext cx="1746225" cy="3362324"/>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7">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926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2000"/>
              <a:t>Learning Strategies</a:t>
            </a:r>
            <a:r>
              <a:rPr lang="en" sz="2000"/>
              <a:t> - </a:t>
            </a:r>
            <a:r>
              <a:rPr lang="en" sz="1800"/>
              <a:t>Analyze and Describe the Growth 🗣️</a:t>
            </a:r>
            <a:endParaRPr sz="2000"/>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7.4.2 Exploring Linear, Exponential, and Quadratic Growth</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6" name="Google Shape;156;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7" name="Google Shape;157;p15"/>
          <p:cNvSpPr/>
          <p:nvPr/>
        </p:nvSpPr>
        <p:spPr>
          <a:xfrm>
            <a:off x="4223625" y="953470"/>
            <a:ext cx="4353900" cy="20679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Share your equation and table with the class.</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Observe how each equation shows the dimensions in the pattern.</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Compare how features in equations, tables, and graphs connect to one another.</a:t>
            </a:r>
            <a:endParaRPr sz="1300">
              <a:latin typeface="Noto Sans"/>
              <a:ea typeface="Noto Sans"/>
              <a:cs typeface="Noto Sans"/>
              <a:sym typeface="Noto Sans"/>
            </a:endParaRPr>
          </a:p>
          <a:p>
            <a:pPr indent="-219709" lvl="0" marL="274320" rtl="0" algn="l">
              <a:spcBef>
                <a:spcPts val="500"/>
              </a:spcBef>
              <a:spcAft>
                <a:spcPts val="0"/>
              </a:spcAft>
              <a:buSzPts val="1300"/>
              <a:buFont typeface="Noto Sans"/>
              <a:buAutoNum type="arabicPeriod"/>
            </a:pPr>
            <a:r>
              <a:rPr lang="en" sz="1300">
                <a:latin typeface="Noto Sans"/>
                <a:ea typeface="Noto Sans"/>
                <a:cs typeface="Noto Sans"/>
                <a:sym typeface="Noto Sans"/>
              </a:rPr>
              <a:t>Use clear math language to explain what you notice.</a:t>
            </a:r>
            <a:endParaRPr sz="1300">
              <a:latin typeface="Noto Sans"/>
              <a:ea typeface="Noto Sans"/>
              <a:cs typeface="Noto Sans"/>
              <a:sym typeface="Noto Sans"/>
            </a:endParaRPr>
          </a:p>
          <a:p>
            <a:pPr indent="0" lvl="0" marL="0" rtl="0" algn="r">
              <a:spcBef>
                <a:spcPts val="500"/>
              </a:spcBef>
              <a:spcAft>
                <a:spcPts val="0"/>
              </a:spcAft>
              <a:buNone/>
            </a:pPr>
            <a:r>
              <a:rPr lang="en" sz="1200">
                <a:solidFill>
                  <a:schemeClr val="dk1"/>
                </a:solidFill>
                <a:latin typeface="Noto Sans"/>
                <a:ea typeface="Noto Sans"/>
                <a:cs typeface="Noto Sans"/>
                <a:sym typeface="Noto Sans"/>
              </a:rPr>
              <a:t>Compare and Connect</a:t>
            </a:r>
            <a:endParaRPr sz="1600">
              <a:latin typeface="Calibri"/>
              <a:ea typeface="Calibri"/>
              <a:cs typeface="Calibri"/>
              <a:sym typeface="Calibri"/>
            </a:endParaRPr>
          </a:p>
        </p:txBody>
      </p:sp>
      <p:sp>
        <p:nvSpPr>
          <p:cNvPr id="158" name="Google Shape;158;p15"/>
          <p:cNvSpPr txBox="1"/>
          <p:nvPr>
            <p:ph idx="1" type="body"/>
          </p:nvPr>
        </p:nvSpPr>
        <p:spPr>
          <a:xfrm>
            <a:off x="311700" y="1152475"/>
            <a:ext cx="3804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a:t>
            </a:r>
            <a:r>
              <a:rPr lang="en"/>
              <a:t>English</a:t>
            </a:r>
            <a:r>
              <a:rPr lang="en"/>
              <a:t> language learners and students with disabilities.</a:t>
            </a:r>
            <a:r>
              <a:rPr lang="en">
                <a:highlight>
                  <a:srgbClr val="FF0000"/>
                </a:highlight>
              </a:rPr>
              <a:t> </a:t>
            </a:r>
            <a:endParaRPr>
              <a:highlight>
                <a:srgbClr val="FF0000"/>
              </a:highlight>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
        <p:nvSpPr>
          <p:cNvPr id="159" name="Google Shape;159;p15"/>
          <p:cNvSpPr/>
          <p:nvPr/>
        </p:nvSpPr>
        <p:spPr>
          <a:xfrm>
            <a:off x="4223617" y="3081474"/>
            <a:ext cx="4353900" cy="17403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219709" lvl="0" marL="274320" rtl="0" algn="l">
              <a:spcBef>
                <a:spcPts val="1000"/>
              </a:spcBef>
              <a:spcAft>
                <a:spcPts val="0"/>
              </a:spcAft>
              <a:buSzPts val="1300"/>
              <a:buFont typeface="Noto Sans"/>
              <a:buAutoNum type="arabicPeriod"/>
            </a:pPr>
            <a:r>
              <a:rPr lang="en" sz="1300">
                <a:latin typeface="Noto Sans"/>
                <a:ea typeface="Noto Sans"/>
                <a:cs typeface="Noto Sans"/>
                <a:sym typeface="Noto Sans"/>
              </a:rPr>
              <a:t>Use color-coding and notes to show connections between representations.</a:t>
            </a:r>
            <a:endParaRPr sz="1300">
              <a:latin typeface="Noto Sans"/>
              <a:ea typeface="Noto Sans"/>
              <a:cs typeface="Noto Sans"/>
              <a:sym typeface="Noto Sans"/>
            </a:endParaRPr>
          </a:p>
          <a:p>
            <a:pPr indent="-219709" lvl="0" marL="274320" rtl="0" algn="l">
              <a:spcBef>
                <a:spcPts val="1000"/>
              </a:spcBef>
              <a:spcAft>
                <a:spcPts val="0"/>
              </a:spcAft>
              <a:buSzPts val="1300"/>
              <a:buFont typeface="Noto Sans"/>
              <a:buAutoNum type="arabicPeriod"/>
            </a:pPr>
            <a:r>
              <a:rPr lang="en" sz="1300">
                <a:latin typeface="Noto Sans"/>
                <a:ea typeface="Noto Sans"/>
                <a:cs typeface="Noto Sans"/>
                <a:sym typeface="Noto Sans"/>
              </a:rPr>
              <a:t>Use one color to highlight how the growth factor appears on the quadratic graph.</a:t>
            </a:r>
            <a:endParaRPr sz="1300">
              <a:latin typeface="Noto Sans"/>
              <a:ea typeface="Noto Sans"/>
              <a:cs typeface="Noto Sans"/>
              <a:sym typeface="Noto Sans"/>
            </a:endParaRPr>
          </a:p>
          <a:p>
            <a:pPr indent="-219709" lvl="0" marL="274320" rtl="0" algn="l">
              <a:spcBef>
                <a:spcPts val="1000"/>
              </a:spcBef>
              <a:spcAft>
                <a:spcPts val="0"/>
              </a:spcAft>
              <a:buSzPts val="1300"/>
              <a:buFont typeface="Noto Sans"/>
              <a:buAutoNum type="arabicPeriod"/>
            </a:pPr>
            <a:r>
              <a:rPr lang="en" sz="1300">
                <a:latin typeface="Noto Sans"/>
                <a:ea typeface="Noto Sans"/>
                <a:cs typeface="Noto Sans"/>
                <a:sym typeface="Noto Sans"/>
              </a:rPr>
              <a:t>Use a different color to show how the growth factor appears on the exponential graph.</a:t>
            </a:r>
            <a:endParaRPr sz="13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Representation</a:t>
            </a:r>
            <a:endParaRPr>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sp>
        <p:nvSpPr>
          <p:cNvPr id="164" name="Google Shape;164;p16"/>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Analyze and Describe the Growth 🗣️</a:t>
            </a:r>
            <a:endParaRPr sz="1800">
              <a:solidFill>
                <a:srgbClr val="005047"/>
              </a:solidFill>
            </a:endParaRPr>
          </a:p>
        </p:txBody>
      </p:sp>
      <p:sp>
        <p:nvSpPr>
          <p:cNvPr id="165" name="Google Shape;165;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6" name="Google Shape;166;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7.4.</a:t>
            </a:r>
            <a:r>
              <a:rPr lang="en" sz="1000"/>
              <a:t>2 </a:t>
            </a:r>
            <a:r>
              <a:rPr lang="en" sz="1000"/>
              <a:t>Exploring Linear, Exponential, and Quadratic Growth</a:t>
            </a:r>
            <a:endParaRPr/>
          </a:p>
        </p:txBody>
      </p:sp>
      <p:sp>
        <p:nvSpPr>
          <p:cNvPr id="167" name="Google Shape;167;p16"/>
          <p:cNvSpPr txBox="1"/>
          <p:nvPr>
            <p:ph idx="1" type="body"/>
          </p:nvPr>
        </p:nvSpPr>
        <p:spPr>
          <a:xfrm>
            <a:off x="433050" y="2744999"/>
            <a:ext cx="4497000" cy="22860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a:pPr>
            <a:r>
              <a:rPr lang="en" sz="1500"/>
              <a:t>In Pattern A, the length and width of the rectangle grow by 1 small square from each step to the next.</a:t>
            </a:r>
            <a:endParaRPr sz="1500"/>
          </a:p>
          <a:p>
            <a:pPr indent="-323850" lvl="1" marL="914400" rtl="0" algn="l">
              <a:lnSpc>
                <a:spcPct val="100000"/>
              </a:lnSpc>
              <a:spcBef>
                <a:spcPts val="0"/>
              </a:spcBef>
              <a:spcAft>
                <a:spcPts val="0"/>
              </a:spcAft>
              <a:buSzPts val="1500"/>
              <a:buAutoNum type="alphaLcPeriod"/>
            </a:pPr>
            <a:r>
              <a:rPr lang="en" sz="1500"/>
              <a:t>Write an equation to represent the number of small squares at Step </a:t>
            </a:r>
            <a:r>
              <a:rPr i="1" lang="en" sz="1500">
                <a:latin typeface="Times New Roman"/>
                <a:ea typeface="Times New Roman"/>
                <a:cs typeface="Times New Roman"/>
                <a:sym typeface="Times New Roman"/>
              </a:rPr>
              <a:t>n</a:t>
            </a:r>
            <a:r>
              <a:rPr lang="en" sz="1500"/>
              <a:t>.</a:t>
            </a:r>
            <a:endParaRPr sz="1500"/>
          </a:p>
          <a:p>
            <a:pPr indent="-323850" lvl="1" marL="914400" rtl="0" algn="l">
              <a:lnSpc>
                <a:spcPct val="100000"/>
              </a:lnSpc>
              <a:spcBef>
                <a:spcPts val="0"/>
              </a:spcBef>
              <a:spcAft>
                <a:spcPts val="0"/>
              </a:spcAft>
              <a:buSzPts val="1500"/>
              <a:buAutoNum type="alphaLcPeriod"/>
            </a:pPr>
            <a:r>
              <a:rPr lang="en" sz="1500"/>
              <a:t>Is the function linear, quadratic, or exponential?</a:t>
            </a:r>
            <a:endParaRPr sz="1500"/>
          </a:p>
          <a:p>
            <a:pPr indent="-323850" lvl="1" marL="914400" rtl="0" algn="l">
              <a:lnSpc>
                <a:spcPct val="100000"/>
              </a:lnSpc>
              <a:spcBef>
                <a:spcPts val="0"/>
              </a:spcBef>
              <a:spcAft>
                <a:spcPts val="0"/>
              </a:spcAft>
              <a:buSzPts val="1500"/>
              <a:buAutoNum type="alphaLcPeriod"/>
            </a:pPr>
            <a:r>
              <a:rPr lang="en" sz="1500"/>
              <a:t>Complete the table</a:t>
            </a:r>
            <a:endParaRPr sz="1500"/>
          </a:p>
          <a:p>
            <a:pPr indent="0" lvl="0" marL="457200" rtl="0" algn="l">
              <a:lnSpc>
                <a:spcPct val="100000"/>
              </a:lnSpc>
              <a:spcBef>
                <a:spcPts val="0"/>
              </a:spcBef>
              <a:spcAft>
                <a:spcPts val="1000"/>
              </a:spcAft>
              <a:buNone/>
            </a:pPr>
            <a:r>
              <a:t/>
            </a:r>
            <a:endParaRPr sz="1700"/>
          </a:p>
        </p:txBody>
      </p:sp>
      <p:sp>
        <p:nvSpPr>
          <p:cNvPr id="168" name="Google Shape;168;p16"/>
          <p:cNvSpPr txBox="1"/>
          <p:nvPr/>
        </p:nvSpPr>
        <p:spPr>
          <a:xfrm>
            <a:off x="349000" y="775850"/>
            <a:ext cx="4746600" cy="877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500">
                <a:solidFill>
                  <a:srgbClr val="424242"/>
                </a:solidFill>
                <a:latin typeface="Calibri"/>
                <a:ea typeface="Calibri"/>
                <a:cs typeface="Calibri"/>
                <a:sym typeface="Calibri"/>
              </a:rPr>
              <a:t>In this activity, you will compare two different patterns. In each pattern, the number of small squares is a function of the step number,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p:txBody>
      </p:sp>
      <p:pic>
        <p:nvPicPr>
          <p:cNvPr id="169" name="Google Shape;169;p16"/>
          <p:cNvPicPr preferRelativeResize="0"/>
          <p:nvPr/>
        </p:nvPicPr>
        <p:blipFill>
          <a:blip r:embed="rId3">
            <a:alphaModFix/>
          </a:blip>
          <a:stretch>
            <a:fillRect/>
          </a:stretch>
        </p:blipFill>
        <p:spPr>
          <a:xfrm>
            <a:off x="694806" y="1442736"/>
            <a:ext cx="4457700" cy="1371600"/>
          </a:xfrm>
          <a:prstGeom prst="rect">
            <a:avLst/>
          </a:prstGeom>
          <a:noFill/>
          <a:ln>
            <a:noFill/>
          </a:ln>
        </p:spPr>
      </p:pic>
      <p:sp>
        <p:nvSpPr>
          <p:cNvPr id="170" name="Google Shape;170;p16"/>
          <p:cNvSpPr txBox="1"/>
          <p:nvPr/>
        </p:nvSpPr>
        <p:spPr>
          <a:xfrm>
            <a:off x="2412524" y="1375426"/>
            <a:ext cx="1544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Pattern A</a:t>
            </a:r>
            <a:endParaRPr sz="1800">
              <a:solidFill>
                <a:srgbClr val="424242"/>
              </a:solidFill>
              <a:latin typeface="Calibri"/>
              <a:ea typeface="Calibri"/>
              <a:cs typeface="Calibri"/>
              <a:sym typeface="Calibri"/>
            </a:endParaRPr>
          </a:p>
        </p:txBody>
      </p:sp>
      <p:graphicFrame>
        <p:nvGraphicFramePr>
          <p:cNvPr id="171" name="Google Shape;171;p16"/>
          <p:cNvGraphicFramePr/>
          <p:nvPr/>
        </p:nvGraphicFramePr>
        <p:xfrm>
          <a:off x="5302808" y="981223"/>
          <a:ext cx="3000000" cy="3000000"/>
        </p:xfrm>
        <a:graphic>
          <a:graphicData uri="http://schemas.openxmlformats.org/drawingml/2006/table">
            <a:tbl>
              <a:tblPr>
                <a:noFill/>
                <a:tableStyleId>{0ACE5B24-25D1-4F0C-B421-EB55F6EC64EF}</a:tableStyleId>
              </a:tblPr>
              <a:tblGrid>
                <a:gridCol w="1691975"/>
                <a:gridCol w="1550575"/>
              </a:tblGrid>
              <a:tr h="6869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 Number</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Number of Small S</a:t>
                      </a:r>
                      <a:r>
                        <a:rPr b="1" i="1" lang="en">
                          <a:solidFill>
                            <a:schemeClr val="lt1"/>
                          </a:solidFill>
                          <a:latin typeface="Times New Roman"/>
                          <a:ea typeface="Times New Roman"/>
                          <a:cs typeface="Times New Roman"/>
                          <a:sym typeface="Times New Roman"/>
                        </a:rPr>
                        <a:t>quares f(n)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310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33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76500">
                <a:tc>
                  <a:txBody>
                    <a:bodyPr/>
                    <a:lstStyle/>
                    <a:p>
                      <a:pPr indent="0" lvl="0" marL="0" rtl="0" algn="ctr">
                        <a:lnSpc>
                          <a:spcPct val="115000"/>
                        </a:lnSpc>
                        <a:spcBef>
                          <a:spcPts val="0"/>
                        </a:spcBef>
                        <a:spcAft>
                          <a:spcPts val="0"/>
                        </a:spcAft>
                        <a:buClr>
                          <a:schemeClr val="dk1"/>
                        </a:buClr>
                        <a:buSzPts val="1100"/>
                        <a:buFont typeface="Arial"/>
                        <a:buNone/>
                      </a:pPr>
                      <a:r>
                        <a:rPr lang="en" sz="1350">
                          <a:solidFill>
                            <a:srgbClr val="424242"/>
                          </a:solidFill>
                          <a:highlight>
                            <a:schemeClr val="lt1"/>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4</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5</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6</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7</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8</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17"/>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Analyze and Describe the Growth 🗣️</a:t>
            </a:r>
            <a:endParaRPr sz="1800">
              <a:solidFill>
                <a:srgbClr val="005047"/>
              </a:solidFill>
            </a:endParaRPr>
          </a:p>
        </p:txBody>
      </p:sp>
      <p:sp>
        <p:nvSpPr>
          <p:cNvPr id="177" name="Google Shape;17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7.4.2 Exploring Linear, Exponential, and Quadratic Growth</a:t>
            </a:r>
            <a:endParaRPr/>
          </a:p>
        </p:txBody>
      </p:sp>
      <p:sp>
        <p:nvSpPr>
          <p:cNvPr id="179" name="Google Shape;179;p17"/>
          <p:cNvSpPr txBox="1"/>
          <p:nvPr>
            <p:ph idx="1" type="body"/>
          </p:nvPr>
        </p:nvSpPr>
        <p:spPr>
          <a:xfrm>
            <a:off x="433050" y="2217625"/>
            <a:ext cx="4497000" cy="2438100"/>
          </a:xfrm>
          <a:prstGeom prst="rect">
            <a:avLst/>
          </a:prstGeom>
        </p:spPr>
        <p:txBody>
          <a:bodyPr anchorCtr="0" anchor="t" bIns="91425" lIns="91425" spcFirstLastPara="1" rIns="91425" wrap="square" tIns="91425">
            <a:noAutofit/>
          </a:bodyPr>
          <a:lstStyle/>
          <a:p>
            <a:pPr indent="-323850" lvl="0" marL="457200" rtl="0" algn="l">
              <a:lnSpc>
                <a:spcPct val="100000"/>
              </a:lnSpc>
              <a:spcBef>
                <a:spcPts val="0"/>
              </a:spcBef>
              <a:spcAft>
                <a:spcPts val="0"/>
              </a:spcAft>
              <a:buSzPts val="1500"/>
              <a:buAutoNum type="arabicPeriod" startAt="2"/>
            </a:pPr>
            <a:r>
              <a:rPr lang="en" sz="1500"/>
              <a:t>In Pattern B, the number of small squares doubles from each step to the next.</a:t>
            </a:r>
            <a:endParaRPr sz="1500"/>
          </a:p>
          <a:p>
            <a:pPr indent="-323850" lvl="1" marL="914400" rtl="0" algn="l">
              <a:lnSpc>
                <a:spcPct val="100000"/>
              </a:lnSpc>
              <a:spcBef>
                <a:spcPts val="0"/>
              </a:spcBef>
              <a:spcAft>
                <a:spcPts val="0"/>
              </a:spcAft>
              <a:buSzPts val="1500"/>
              <a:buAutoNum type="alphaLcPeriod"/>
            </a:pPr>
            <a:r>
              <a:rPr lang="en" sz="1500"/>
              <a:t>Write an equation to represent the number of small squares at Step </a:t>
            </a:r>
            <a:r>
              <a:rPr i="1" lang="en" sz="1500">
                <a:latin typeface="Times New Roman"/>
                <a:ea typeface="Times New Roman"/>
                <a:cs typeface="Times New Roman"/>
                <a:sym typeface="Times New Roman"/>
              </a:rPr>
              <a:t>n</a:t>
            </a:r>
            <a:r>
              <a:rPr lang="en" sz="1500"/>
              <a:t>.</a:t>
            </a:r>
            <a:endParaRPr sz="1500"/>
          </a:p>
          <a:p>
            <a:pPr indent="-323850" lvl="1" marL="914400" rtl="0" algn="l">
              <a:lnSpc>
                <a:spcPct val="100000"/>
              </a:lnSpc>
              <a:spcBef>
                <a:spcPts val="0"/>
              </a:spcBef>
              <a:spcAft>
                <a:spcPts val="0"/>
              </a:spcAft>
              <a:buSzPts val="1500"/>
              <a:buAutoNum type="alphaLcPeriod"/>
            </a:pPr>
            <a:r>
              <a:rPr lang="en" sz="1500"/>
              <a:t>Is the function linear, quadratic, or exponential?</a:t>
            </a:r>
            <a:endParaRPr sz="1500"/>
          </a:p>
          <a:p>
            <a:pPr indent="-323850" lvl="1" marL="914400" rtl="0" algn="l">
              <a:lnSpc>
                <a:spcPct val="100000"/>
              </a:lnSpc>
              <a:spcBef>
                <a:spcPts val="0"/>
              </a:spcBef>
              <a:spcAft>
                <a:spcPts val="0"/>
              </a:spcAft>
              <a:buSzPts val="1500"/>
              <a:buAutoNum type="alphaLcPeriod"/>
            </a:pPr>
            <a:r>
              <a:rPr lang="en" sz="1500"/>
              <a:t>Complete the table.</a:t>
            </a:r>
            <a:endParaRPr sz="1500"/>
          </a:p>
          <a:p>
            <a:pPr indent="-323850" lvl="0" marL="457200" rtl="0" algn="l">
              <a:lnSpc>
                <a:spcPct val="100000"/>
              </a:lnSpc>
              <a:spcBef>
                <a:spcPts val="1000"/>
              </a:spcBef>
              <a:spcAft>
                <a:spcPts val="0"/>
              </a:spcAft>
              <a:buSzPts val="1500"/>
              <a:buAutoNum type="arabicPeriod" startAt="2"/>
            </a:pPr>
            <a:r>
              <a:rPr lang="en" sz="1500"/>
              <a:t>How would the two patterns compare if they continue to grow? Make one to two observations.</a:t>
            </a:r>
            <a:endParaRPr sz="1500"/>
          </a:p>
          <a:p>
            <a:pPr indent="0" lvl="0" marL="457200" rtl="0" algn="l">
              <a:lnSpc>
                <a:spcPct val="100000"/>
              </a:lnSpc>
              <a:spcBef>
                <a:spcPts val="0"/>
              </a:spcBef>
              <a:spcAft>
                <a:spcPts val="1000"/>
              </a:spcAft>
              <a:buNone/>
            </a:pPr>
            <a:r>
              <a:t/>
            </a:r>
            <a:endParaRPr sz="1700"/>
          </a:p>
        </p:txBody>
      </p:sp>
      <p:sp>
        <p:nvSpPr>
          <p:cNvPr id="180" name="Google Shape;180;p17"/>
          <p:cNvSpPr txBox="1"/>
          <p:nvPr/>
        </p:nvSpPr>
        <p:spPr>
          <a:xfrm>
            <a:off x="2412524" y="829728"/>
            <a:ext cx="1544400" cy="338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Pattern B</a:t>
            </a:r>
            <a:endParaRPr sz="1800">
              <a:solidFill>
                <a:srgbClr val="424242"/>
              </a:solidFill>
              <a:latin typeface="Calibri"/>
              <a:ea typeface="Calibri"/>
              <a:cs typeface="Calibri"/>
              <a:sym typeface="Calibri"/>
            </a:endParaRPr>
          </a:p>
        </p:txBody>
      </p:sp>
      <p:graphicFrame>
        <p:nvGraphicFramePr>
          <p:cNvPr id="181" name="Google Shape;181;p17"/>
          <p:cNvGraphicFramePr/>
          <p:nvPr/>
        </p:nvGraphicFramePr>
        <p:xfrm>
          <a:off x="5302808" y="981223"/>
          <a:ext cx="3000000" cy="3000000"/>
        </p:xfrm>
        <a:graphic>
          <a:graphicData uri="http://schemas.openxmlformats.org/drawingml/2006/table">
            <a:tbl>
              <a:tblPr>
                <a:noFill/>
                <a:tableStyleId>{0ACE5B24-25D1-4F0C-B421-EB55F6EC64EF}</a:tableStyleId>
              </a:tblPr>
              <a:tblGrid>
                <a:gridCol w="1691975"/>
                <a:gridCol w="1550575"/>
              </a:tblGrid>
              <a:tr h="686975">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Step Number</a:t>
                      </a:r>
                      <a:endParaRPr b="1" i="1">
                        <a:solidFill>
                          <a:schemeClr val="lt1"/>
                        </a:solidFill>
                        <a:latin typeface="Times New Roman"/>
                        <a:ea typeface="Times New Roman"/>
                        <a:cs typeface="Times New Roman"/>
                        <a:sym typeface="Times New Roman"/>
                      </a:endParaRPr>
                    </a:p>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chemeClr val="lt1"/>
                          </a:solidFill>
                          <a:latin typeface="Times New Roman"/>
                          <a:ea typeface="Times New Roman"/>
                          <a:cs typeface="Times New Roman"/>
                          <a:sym typeface="Times New Roman"/>
                        </a:rPr>
                        <a:t>Number of Small Squares g(n)</a:t>
                      </a:r>
                      <a:endParaRPr b="1" i="1">
                        <a:solidFill>
                          <a:schemeClr val="lt1"/>
                        </a:solidFill>
                        <a:latin typeface="Times New Roman"/>
                        <a:ea typeface="Times New Roman"/>
                        <a:cs typeface="Times New Roman"/>
                        <a:sym typeface="Times New Roman"/>
                      </a:endParaRPr>
                    </a:p>
                  </a:txBody>
                  <a:tcPr marT="0" marB="45700" marR="45700" marL="45700" anchor="ctr">
                    <a:lnL cap="flat" cmpd="sng" w="9525">
                      <a:solidFill>
                        <a:schemeClr val="dk1"/>
                      </a:solidFill>
                      <a:prstDash val="solid"/>
                      <a:round/>
                      <a:headEnd len="sm" w="sm" type="none"/>
                      <a:tailEnd len="sm" w="sm" type="none"/>
                    </a:lnL>
                    <a:lnR cap="flat" cmpd="sng" w="9525">
                      <a:solidFill>
                        <a:schemeClr val="dk1"/>
                      </a:solidFill>
                      <a:prstDash val="solid"/>
                      <a:round/>
                      <a:headEnd len="sm" w="sm" type="none"/>
                      <a:tailEnd len="sm" w="sm" type="none"/>
                    </a:lnR>
                    <a:lnT cap="flat" cmpd="sng" w="9525">
                      <a:solidFill>
                        <a:schemeClr val="dk1"/>
                      </a:solidFill>
                      <a:prstDash val="solid"/>
                      <a:round/>
                      <a:headEnd len="sm" w="sm" type="none"/>
                      <a:tailEnd len="sm" w="sm" type="none"/>
                    </a:lnT>
                    <a:lnB cap="flat" cmpd="sng" w="7625">
                      <a:solidFill>
                        <a:schemeClr val="dk1"/>
                      </a:solidFill>
                      <a:prstDash val="solid"/>
                      <a:round/>
                      <a:headEnd len="sm" w="sm" type="none"/>
                      <a:tailEnd len="sm" w="sm" type="none"/>
                    </a:lnB>
                    <a:solidFill>
                      <a:srgbClr val="0B5B51"/>
                    </a:solidFill>
                  </a:tcPr>
                </a:tc>
              </a:tr>
              <a:tr h="310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0</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chemeClr val="dk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1</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03375">
                <a:tc>
                  <a:txBody>
                    <a:bodyPr/>
                    <a:lstStyle/>
                    <a:p>
                      <a:pPr indent="0" lvl="0" marL="0" rtl="0" algn="ctr">
                        <a:lnSpc>
                          <a:spcPct val="115000"/>
                        </a:lnSpc>
                        <a:spcBef>
                          <a:spcPts val="0"/>
                        </a:spcBef>
                        <a:spcAft>
                          <a:spcPts val="0"/>
                        </a:spcAft>
                        <a:buNone/>
                      </a:pPr>
                      <a:r>
                        <a:rPr lang="en" sz="1350">
                          <a:solidFill>
                            <a:srgbClr val="424242"/>
                          </a:solidFill>
                          <a:highlight>
                            <a:srgbClr val="FFFFFF"/>
                          </a:highlight>
                          <a:latin typeface="Noto Sans"/>
                          <a:ea typeface="Noto Sans"/>
                          <a:cs typeface="Noto Sans"/>
                          <a:sym typeface="Noto Sans"/>
                        </a:rPr>
                        <a:t>2</a:t>
                      </a:r>
                      <a:endParaRPr sz="1350">
                        <a:solidFill>
                          <a:srgbClr val="424242"/>
                        </a:solidFill>
                        <a:highlight>
                          <a:srgbClr val="FFFFFF"/>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76500">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3</a:t>
                      </a:r>
                      <a:endParaRPr i="1" sz="1350">
                        <a:solidFill>
                          <a:srgbClr val="424242"/>
                        </a:solidFill>
                        <a:highlight>
                          <a:srgbClr val="FFFFFF"/>
                        </a:highlight>
                        <a:latin typeface="Times New Roman"/>
                        <a:ea typeface="Times New Roman"/>
                        <a:cs typeface="Times New Roman"/>
                        <a:sym typeface="Times New Roman"/>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4</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5</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6</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7</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337575">
                <a:tc>
                  <a:txBody>
                    <a:bodyPr/>
                    <a:lstStyle/>
                    <a:p>
                      <a:pPr indent="0" lvl="0" marL="0" rtl="0" algn="ctr">
                        <a:lnSpc>
                          <a:spcPct val="115000"/>
                        </a:lnSpc>
                        <a:spcBef>
                          <a:spcPts val="0"/>
                        </a:spcBef>
                        <a:spcAft>
                          <a:spcPts val="0"/>
                        </a:spcAft>
                        <a:buNone/>
                      </a:pPr>
                      <a:r>
                        <a:rPr lang="en" sz="1350">
                          <a:solidFill>
                            <a:srgbClr val="424242"/>
                          </a:solidFill>
                          <a:highlight>
                            <a:schemeClr val="lt1"/>
                          </a:highlight>
                          <a:latin typeface="Noto Sans"/>
                          <a:ea typeface="Noto Sans"/>
                          <a:cs typeface="Noto Sans"/>
                          <a:sym typeface="Noto Sans"/>
                        </a:rPr>
                        <a:t>8</a:t>
                      </a:r>
                      <a:endParaRPr sz="1350">
                        <a:solidFill>
                          <a:srgbClr val="424242"/>
                        </a:solidFill>
                        <a:highlight>
                          <a:schemeClr val="lt1"/>
                        </a:highlight>
                        <a:latin typeface="Noto Sans"/>
                        <a:ea typeface="Noto Sans"/>
                        <a:cs typeface="Noto Sans"/>
                        <a:sym typeface="Noto Sans"/>
                      </a:endParaRPr>
                    </a:p>
                  </a:txBody>
                  <a:tcPr marT="0" marB="45700"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45700" marR="45700" marL="45700" anchor="ctr">
                    <a:lnL cap="flat" cmpd="sng" w="9525">
                      <a:solidFill>
                        <a:srgbClr val="9E9E9E"/>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pic>
        <p:nvPicPr>
          <p:cNvPr id="182" name="Google Shape;182;p17"/>
          <p:cNvPicPr preferRelativeResize="0"/>
          <p:nvPr/>
        </p:nvPicPr>
        <p:blipFill>
          <a:blip r:embed="rId3">
            <a:alphaModFix/>
          </a:blip>
          <a:stretch>
            <a:fillRect/>
          </a:stretch>
        </p:blipFill>
        <p:spPr>
          <a:xfrm>
            <a:off x="729275" y="922276"/>
            <a:ext cx="4457700" cy="1371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88" name="Google Shape;188;p18"/>
          <p:cNvSpPr txBox="1"/>
          <p:nvPr>
            <p:ph idx="1" type="body"/>
          </p:nvPr>
        </p:nvSpPr>
        <p:spPr>
          <a:xfrm>
            <a:off x="5614416" y="1088136"/>
            <a:ext cx="31653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Which of the following functions has a constant growth factor?</a:t>
            </a:r>
            <a:endParaRPr/>
          </a:p>
        </p:txBody>
      </p:sp>
      <p:sp>
        <p:nvSpPr>
          <p:cNvPr id="189" name="Google Shape;189;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1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7.4.2 Exploring Linear, Exponential, and Quadratic Growth</a:t>
            </a:r>
            <a:endParaRPr sz="1000"/>
          </a:p>
        </p:txBody>
      </p:sp>
      <p:pic>
        <p:nvPicPr>
          <p:cNvPr id="191" name="Google Shape;191;p1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192" name="Google Shape;192;p18">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3" name="Google Shape;193;p18"/>
          <p:cNvSpPr txBox="1"/>
          <p:nvPr/>
        </p:nvSpPr>
        <p:spPr>
          <a:xfrm>
            <a:off x="5614425" y="2384543"/>
            <a:ext cx="3010200" cy="17658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4</a:t>
            </a:r>
            <a:r>
              <a:rPr i="1" lang="en" sz="1800">
                <a:solidFill>
                  <a:srgbClr val="424242"/>
                </a:solidFill>
                <a:latin typeface="Times New Roman"/>
                <a:ea typeface="Times New Roman"/>
                <a:cs typeface="Times New Roman"/>
                <a:sym typeface="Times New Roman"/>
              </a:rPr>
              <a:t>x </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4</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i="1" lang="en" sz="1800">
                <a:solidFill>
                  <a:srgbClr val="424242"/>
                </a:solidFill>
                <a:latin typeface="Times New Roman"/>
                <a:ea typeface="Times New Roman"/>
                <a:cs typeface="Times New Roman"/>
                <a:sym typeface="Times New Roman"/>
              </a:rPr>
              <a:t> </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4</a:t>
            </a:r>
            <a:r>
              <a:rPr baseline="30000" i="1" lang="en" sz="1800">
                <a:solidFill>
                  <a:srgbClr val="424242"/>
                </a:solidFill>
                <a:latin typeface="Times New Roman"/>
                <a:ea typeface="Times New Roman"/>
                <a:cs typeface="Times New Roman"/>
                <a:sym typeface="Times New Roman"/>
              </a:rPr>
              <a:t>x</a:t>
            </a:r>
            <a:endParaRPr baseline="30000"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f</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 </a:t>
            </a:r>
            <a:r>
              <a:rPr lang="en" sz="1800">
                <a:solidFill>
                  <a:srgbClr val="424242"/>
                </a:solidFill>
                <a:latin typeface="Calibri"/>
                <a:ea typeface="Calibri"/>
                <a:cs typeface="Calibri"/>
                <a:sym typeface="Calibri"/>
              </a:rPr>
              <a:t>= </a:t>
            </a:r>
            <a:r>
              <a:rPr i="1" lang="en" sz="1800">
                <a:solidFill>
                  <a:srgbClr val="424242"/>
                </a:solidFill>
                <a:latin typeface="Times New Roman"/>
                <a:ea typeface="Times New Roman"/>
                <a:cs typeface="Times New Roman"/>
                <a:sym typeface="Times New Roman"/>
              </a:rPr>
              <a:t>x </a:t>
            </a:r>
            <a:r>
              <a:rPr lang="en" sz="1800">
                <a:solidFill>
                  <a:srgbClr val="424242"/>
                </a:solidFill>
                <a:latin typeface="Calibri"/>
                <a:ea typeface="Calibri"/>
                <a:cs typeface="Calibri"/>
                <a:sym typeface="Calibri"/>
              </a:rPr>
              <a:t>+ 4</a:t>
            </a:r>
            <a:endParaRPr sz="1800">
              <a:solidFill>
                <a:srgbClr val="424242"/>
              </a:solidFill>
              <a:latin typeface="Calibri"/>
              <a:ea typeface="Calibri"/>
              <a:cs typeface="Calibri"/>
              <a:sym typeface="Calibri"/>
            </a:endParaRPr>
          </a:p>
        </p:txBody>
      </p:sp>
      <p:pic>
        <p:nvPicPr>
          <p:cNvPr id="194" name="Google Shape;194;p18"/>
          <p:cNvPicPr preferRelativeResize="0"/>
          <p:nvPr/>
        </p:nvPicPr>
        <p:blipFill>
          <a:blip r:embed="rId4">
            <a:alphaModFix/>
          </a:blip>
          <a:stretch>
            <a:fillRect/>
          </a:stretch>
        </p:blipFill>
        <p:spPr>
          <a:xfrm>
            <a:off x="1152525" y="1088125"/>
            <a:ext cx="3328424" cy="332842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8" name="Shape 198"/>
        <p:cNvGrpSpPr/>
        <p:nvPr/>
      </p:nvGrpSpPr>
      <p:grpSpPr>
        <a:xfrm>
          <a:off x="0" y="0"/>
          <a:ext cx="0" cy="0"/>
          <a:chOff x="0" y="0"/>
          <a:chExt cx="0" cy="0"/>
        </a:xfrm>
      </p:grpSpPr>
      <p:pic>
        <p:nvPicPr>
          <p:cNvPr id="199" name="Google Shape;199;p19"/>
          <p:cNvPicPr preferRelativeResize="0"/>
          <p:nvPr/>
        </p:nvPicPr>
        <p:blipFill>
          <a:blip r:embed="rId3">
            <a:alphaModFix/>
          </a:blip>
          <a:stretch>
            <a:fillRect/>
          </a:stretch>
        </p:blipFill>
        <p:spPr>
          <a:xfrm>
            <a:off x="292608" y="1620782"/>
            <a:ext cx="8118744" cy="1549500"/>
          </a:xfrm>
          <a:prstGeom prst="rect">
            <a:avLst/>
          </a:prstGeom>
          <a:noFill/>
          <a:ln>
            <a:noFill/>
          </a:ln>
        </p:spPr>
      </p:pic>
      <p:sp>
        <p:nvSpPr>
          <p:cNvPr id="200" name="Google Shape;200;p19"/>
          <p:cNvSpPr txBox="1"/>
          <p:nvPr/>
        </p:nvSpPr>
        <p:spPr>
          <a:xfrm>
            <a:off x="292608" y="3272182"/>
            <a:ext cx="8520600" cy="12723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Draw a table. What is the growth factor for each step?</a:t>
            </a:r>
            <a:endParaRPr sz="6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Write the function to represent the pattern.</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rabicPeriod"/>
            </a:pPr>
            <a:r>
              <a:rPr lang="en" sz="1800">
                <a:solidFill>
                  <a:srgbClr val="424242"/>
                </a:solidFill>
                <a:latin typeface="Calibri"/>
                <a:ea typeface="Calibri"/>
                <a:cs typeface="Calibri"/>
                <a:sym typeface="Calibri"/>
              </a:rPr>
              <a:t>Determine what type of function this is.</a:t>
            </a:r>
            <a:endParaRPr sz="1800">
              <a:solidFill>
                <a:srgbClr val="424242"/>
              </a:solidFill>
              <a:latin typeface="Calibri"/>
              <a:ea typeface="Calibri"/>
              <a:cs typeface="Calibri"/>
              <a:sym typeface="Calibri"/>
            </a:endParaRPr>
          </a:p>
        </p:txBody>
      </p:sp>
      <p:sp>
        <p:nvSpPr>
          <p:cNvPr id="201" name="Google Shape;201;p19"/>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02" name="Google Shape;20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3" name="Google Shape;203;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7.4.2 Exploring Linear, Exponential, and Quadratic Growth - Additional Resources</a:t>
            </a:r>
            <a:endParaRPr sz="1000"/>
          </a:p>
        </p:txBody>
      </p:sp>
      <p:pic>
        <p:nvPicPr>
          <p:cNvPr id="204" name="Google Shape;204;p19"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05" name="Google Shape;205;p19"/>
          <p:cNvSpPr txBox="1"/>
          <p:nvPr/>
        </p:nvSpPr>
        <p:spPr>
          <a:xfrm>
            <a:off x="292601" y="1012479"/>
            <a:ext cx="8768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1D2125"/>
                </a:solidFill>
                <a:highlight>
                  <a:srgbClr val="FFFFFF"/>
                </a:highlight>
                <a:latin typeface="Calibri"/>
                <a:ea typeface="Calibri"/>
                <a:cs typeface="Calibri"/>
                <a:sym typeface="Calibri"/>
              </a:rPr>
              <a:t>Is the pattern below represented by a function that is linear, exponential, or quadratic?</a:t>
            </a:r>
            <a:endParaRPr sz="1800">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1" name="Google Shape;211;p2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2" name="Google Shape;212;p2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3" name="Google Shape;213;p20"/>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4" name="Google Shape;214;p2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5" name="Google Shape;215;p20"/>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6" name="Google Shape;216;p20"/>
          <p:cNvCxnSpPr>
            <a:stCxn id="210" idx="2"/>
            <a:endCxn id="21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17" name="Google Shape;217;p20"/>
          <p:cNvCxnSpPr>
            <a:stCxn id="212" idx="3"/>
            <a:endCxn id="21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18" name="Google Shape;218;p20"/>
          <p:cNvCxnSpPr>
            <a:stCxn id="211" idx="3"/>
            <a:endCxn id="213"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19" name="Google Shape;219;p20"/>
          <p:cNvCxnSpPr>
            <a:stCxn id="213" idx="3"/>
            <a:endCxn id="21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0" name="Google Shape;220;p20"/>
          <p:cNvCxnSpPr>
            <a:stCxn id="215" idx="3"/>
            <a:endCxn id="21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1" name="Google Shape;22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2" name="Google Shape;222;p2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23" name="Google Shape;223;p20"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24" name="Google Shape;224;p20"/>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25" name="Google Shape;225;p20"/>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26" name="Google Shape;226;p2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27" name="Google Shape;227;p20"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28" name="Google Shape;228;p2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29" name="Google Shape;229;p20"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30" name="Google Shape;230;p20"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31" name="Google Shape;231;p2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32" name="Google Shape;232;p2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33" name="Google Shape;233;p20"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34" name="Google Shape;234;p20"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8" name="Shape 238"/>
        <p:cNvGrpSpPr/>
        <p:nvPr/>
      </p:nvGrpSpPr>
      <p:grpSpPr>
        <a:xfrm>
          <a:off x="0" y="0"/>
          <a:ext cx="0" cy="0"/>
          <a:chOff x="0" y="0"/>
          <a:chExt cx="0" cy="0"/>
        </a:xfrm>
      </p:grpSpPr>
      <p:sp>
        <p:nvSpPr>
          <p:cNvPr id="239" name="Google Shape;239;p21"/>
          <p:cNvSpPr txBox="1"/>
          <p:nvPr>
            <p:ph type="title"/>
          </p:nvPr>
        </p:nvSpPr>
        <p:spPr>
          <a:xfrm>
            <a:off x="311700" y="445025"/>
            <a:ext cx="8520600" cy="461700"/>
          </a:xfrm>
          <a:prstGeom prst="rect">
            <a:avLst/>
          </a:prstGeom>
          <a:noFill/>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Strategies - </a:t>
            </a:r>
            <a:r>
              <a:rPr lang="en" sz="1700"/>
              <a:t>Which function Will Have a Greater Value? </a:t>
            </a:r>
            <a:endParaRPr sz="1700">
              <a:highlight>
                <a:srgbClr val="FF0000"/>
              </a:highlight>
            </a:endParaRPr>
          </a:p>
        </p:txBody>
      </p:sp>
      <p:sp>
        <p:nvSpPr>
          <p:cNvPr id="240" name="Google Shape;240;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1" name="Google Shape;241;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a:t>
            </a:r>
            <a:r>
              <a:rPr lang="en"/>
              <a:t>.3 </a:t>
            </a:r>
            <a:r>
              <a:rPr lang="en"/>
              <a:t>Comparing Exponential and Quadratic Functions</a:t>
            </a:r>
            <a:endParaRPr/>
          </a:p>
        </p:txBody>
      </p:sp>
      <p:pic>
        <p:nvPicPr>
          <p:cNvPr id="242" name="Google Shape;242;p21"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sp>
        <p:nvSpPr>
          <p:cNvPr id="243" name="Google Shape;243;p21"/>
          <p:cNvSpPr txBox="1"/>
          <p:nvPr>
            <p:ph idx="1" type="body"/>
          </p:nvPr>
        </p:nvSpPr>
        <p:spPr>
          <a:xfrm>
            <a:off x="311700" y="116032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
        <p:nvSpPr>
          <p:cNvPr id="244" name="Google Shape;244;p21"/>
          <p:cNvSpPr/>
          <p:nvPr/>
        </p:nvSpPr>
        <p:spPr>
          <a:xfrm>
            <a:off x="4882300" y="937625"/>
            <a:ext cx="3804600" cy="36150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Share your ideas of how the exponential function eventually outgrows the quadratic function.</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Listen for words others use to describe this growth.</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Watch as key phrases are added to the class display.</a:t>
            </a:r>
            <a:endParaRPr sz="1500">
              <a:latin typeface="Noto Sans"/>
              <a:ea typeface="Noto Sans"/>
              <a:cs typeface="Noto Sans"/>
              <a:sym typeface="Noto Sans"/>
            </a:endParaRPr>
          </a:p>
          <a:p>
            <a:pPr indent="-232409" lvl="0" marL="274320" rtl="0" algn="l">
              <a:spcBef>
                <a:spcPts val="1000"/>
              </a:spcBef>
              <a:spcAft>
                <a:spcPts val="0"/>
              </a:spcAft>
              <a:buSzPts val="1500"/>
              <a:buFont typeface="Noto Sans"/>
              <a:buAutoNum type="arabicPeriod"/>
            </a:pPr>
            <a:r>
              <a:rPr lang="en" sz="1500">
                <a:latin typeface="Noto Sans"/>
                <a:ea typeface="Noto Sans"/>
                <a:cs typeface="Noto Sans"/>
                <a:sym typeface="Noto Sans"/>
              </a:rPr>
              <a:t>Use the display to help you explain your thinking during discussions.</a:t>
            </a:r>
            <a:endParaRPr sz="1500">
              <a:latin typeface="Noto Sans"/>
              <a:ea typeface="Noto Sans"/>
              <a:cs typeface="Noto Sans"/>
              <a:sym typeface="Noto Sans"/>
            </a:endParaRPr>
          </a:p>
          <a:p>
            <a:pPr indent="0" lvl="0" marL="457200" rtl="0" algn="l">
              <a:spcBef>
                <a:spcPts val="1000"/>
              </a:spcBef>
              <a:spcAft>
                <a:spcPts val="0"/>
              </a:spcAft>
              <a:buNone/>
            </a:pPr>
            <a:r>
              <a:t/>
            </a:r>
            <a:endParaRPr sz="1500">
              <a:latin typeface="Noto Sans"/>
              <a:ea typeface="Noto Sans"/>
              <a:cs typeface="Noto Sans"/>
              <a:sym typeface="Noto Sans"/>
            </a:endParaRPr>
          </a:p>
          <a:p>
            <a:pPr indent="0" lvl="0" marL="0" rtl="0" algn="r">
              <a:spcBef>
                <a:spcPts val="500"/>
              </a:spcBef>
              <a:spcAft>
                <a:spcPts val="0"/>
              </a:spcAft>
              <a:buNone/>
            </a:pPr>
            <a:r>
              <a:rPr lang="en" sz="1200">
                <a:solidFill>
                  <a:schemeClr val="dk1"/>
                </a:solidFill>
                <a:latin typeface="Noto Sans"/>
                <a:ea typeface="Noto Sans"/>
                <a:cs typeface="Noto Sans"/>
                <a:sym typeface="Noto Sans"/>
              </a:rPr>
              <a:t>Collect and Display</a:t>
            </a:r>
            <a:endParaRPr sz="1600">
              <a:latin typeface="Calibri"/>
              <a:ea typeface="Calibri"/>
              <a:cs typeface="Calibri"/>
              <a:sym typeface="Calibri"/>
            </a:endParaRPr>
          </a:p>
        </p:txBody>
      </p:sp>
      <p:pic>
        <p:nvPicPr>
          <p:cNvPr descr="Greater than symbol " id="245" name="Google Shape;245;p21"/>
          <p:cNvPicPr preferRelativeResize="0"/>
          <p:nvPr/>
        </p:nvPicPr>
        <p:blipFill>
          <a:blip r:embed="rId4">
            <a:alphaModFix/>
          </a:blip>
          <a:stretch>
            <a:fillRect/>
          </a:stretch>
        </p:blipFill>
        <p:spPr>
          <a:xfrm>
            <a:off x="8380950" y="498875"/>
            <a:ext cx="353999" cy="35400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22" title="ChatGPT_Image_Oct_11__2025__02_23_39_PM-removebg-preview.png"/>
          <p:cNvPicPr preferRelativeResize="0"/>
          <p:nvPr/>
        </p:nvPicPr>
        <p:blipFill>
          <a:blip r:embed="rId3">
            <a:alphaModFix/>
          </a:blip>
          <a:stretch>
            <a:fillRect/>
          </a:stretch>
        </p:blipFill>
        <p:spPr>
          <a:xfrm>
            <a:off x="3586200" y="630500"/>
            <a:ext cx="4762500" cy="4762500"/>
          </a:xfrm>
          <a:prstGeom prst="rect">
            <a:avLst/>
          </a:prstGeom>
          <a:noFill/>
          <a:ln>
            <a:noFill/>
          </a:ln>
        </p:spPr>
      </p:pic>
      <p:sp>
        <p:nvSpPr>
          <p:cNvPr id="251" name="Google Shape;251;p22"/>
          <p:cNvSpPr txBox="1"/>
          <p:nvPr>
            <p:ph type="title"/>
          </p:nvPr>
        </p:nvSpPr>
        <p:spPr>
          <a:xfrm>
            <a:off x="311700" y="445025"/>
            <a:ext cx="8520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005047"/>
                </a:solidFill>
              </a:rPr>
              <a:t>Le</a:t>
            </a:r>
            <a:r>
              <a:rPr lang="en" sz="1800">
                <a:solidFill>
                  <a:srgbClr val="005047"/>
                </a:solidFill>
              </a:rPr>
              <a:t>arning Activity - </a:t>
            </a:r>
            <a:r>
              <a:rPr lang="en" sz="1800"/>
              <a:t>Which Function Will Have a Greater Value?</a:t>
            </a:r>
            <a:endParaRPr sz="1800">
              <a:solidFill>
                <a:srgbClr val="005047"/>
              </a:solidFill>
            </a:endParaRPr>
          </a:p>
        </p:txBody>
      </p:sp>
      <p:sp>
        <p:nvSpPr>
          <p:cNvPr id="252" name="Google Shape;25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7.4.3 Comparing Exponential and Quadratic Functions</a:t>
            </a:r>
            <a:endParaRPr/>
          </a:p>
        </p:txBody>
      </p:sp>
      <p:sp>
        <p:nvSpPr>
          <p:cNvPr id="254" name="Google Shape;254;p22"/>
          <p:cNvSpPr txBox="1"/>
          <p:nvPr/>
        </p:nvSpPr>
        <p:spPr>
          <a:xfrm>
            <a:off x="362075" y="1018850"/>
            <a:ext cx="3799800" cy="3985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Here are two functions:</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Investigate the output of </a:t>
            </a:r>
            <a:r>
              <a:rPr i="1" lang="en" sz="1800">
                <a:solidFill>
                  <a:schemeClr val="dk1"/>
                </a:solidFill>
                <a:latin typeface="Times New Roman"/>
                <a:ea typeface="Times New Roman"/>
                <a:cs typeface="Times New Roman"/>
                <a:sym typeface="Times New Roman"/>
              </a:rPr>
              <a:t>p</a:t>
            </a:r>
            <a:r>
              <a:rPr lang="en" sz="1800">
                <a:solidFill>
                  <a:srgbClr val="424242"/>
                </a:solidFill>
                <a:latin typeface="Calibri"/>
                <a:ea typeface="Calibri"/>
                <a:cs typeface="Calibri"/>
                <a:sym typeface="Calibri"/>
              </a:rPr>
              <a:t> and </a:t>
            </a:r>
            <a:r>
              <a:rPr i="1" lang="en" sz="1800">
                <a:solidFill>
                  <a:schemeClr val="dk1"/>
                </a:solidFill>
                <a:latin typeface="Times New Roman"/>
                <a:ea typeface="Times New Roman"/>
                <a:cs typeface="Times New Roman"/>
                <a:sym typeface="Times New Roman"/>
              </a:rPr>
              <a:t>q</a:t>
            </a:r>
            <a:r>
              <a:rPr lang="en" sz="1800">
                <a:solidFill>
                  <a:srgbClr val="424242"/>
                </a:solidFill>
                <a:latin typeface="Calibri"/>
                <a:ea typeface="Calibri"/>
                <a:cs typeface="Calibri"/>
                <a:sym typeface="Calibri"/>
              </a:rPr>
              <a:t> for different values of </a:t>
            </a:r>
            <a:r>
              <a:rPr i="1" lang="en" sz="1800">
                <a:solidFill>
                  <a:schemeClr val="dk1"/>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For large enough values of </a:t>
            </a:r>
            <a:r>
              <a:rPr i="1" lang="en" sz="1800">
                <a:solidFill>
                  <a:schemeClr val="dk1"/>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one function will have a greater value than the other.</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Which function will have a greater value as </a:t>
            </a:r>
            <a:r>
              <a:rPr i="1" lang="en" sz="1800">
                <a:solidFill>
                  <a:schemeClr val="dk1"/>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increases?</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rPr lang="en" sz="1800">
                <a:solidFill>
                  <a:srgbClr val="424242"/>
                </a:solidFill>
                <a:latin typeface="Calibri"/>
                <a:ea typeface="Calibri"/>
                <a:cs typeface="Calibri"/>
                <a:sym typeface="Calibri"/>
              </a:rPr>
              <a:t>Support your answer with tables, graphs, or other representations.</a:t>
            </a:r>
            <a:endParaRPr sz="1800">
              <a:solidFill>
                <a:srgbClr val="424242"/>
              </a:solidFill>
              <a:latin typeface="Calibri"/>
              <a:ea typeface="Calibri"/>
              <a:cs typeface="Calibri"/>
              <a:sym typeface="Calibri"/>
            </a:endParaRPr>
          </a:p>
          <a:p>
            <a:pPr indent="0" lvl="0" marL="0" rtl="0" algn="l">
              <a:spcBef>
                <a:spcPts val="1000"/>
              </a:spcBef>
              <a:spcAft>
                <a:spcPts val="0"/>
              </a:spcAft>
              <a:buNone/>
            </a:pPr>
            <a:r>
              <a:t/>
            </a:r>
            <a:endParaRPr sz="1800">
              <a:solidFill>
                <a:srgbClr val="424242"/>
              </a:solidFill>
              <a:latin typeface="Calibri"/>
              <a:ea typeface="Calibri"/>
              <a:cs typeface="Calibri"/>
              <a:sym typeface="Calibri"/>
            </a:endParaRPr>
          </a:p>
          <a:p>
            <a:pPr indent="0" lvl="0" marL="0" rtl="0" algn="l">
              <a:spcBef>
                <a:spcPts val="1000"/>
              </a:spcBef>
              <a:spcAft>
                <a:spcPts val="1000"/>
              </a:spcAft>
              <a:buNone/>
            </a:pPr>
            <a:r>
              <a:t/>
            </a:r>
            <a:endParaRPr sz="1800">
              <a:solidFill>
                <a:srgbClr val="424242"/>
              </a:solidFill>
              <a:latin typeface="Calibri"/>
              <a:ea typeface="Calibri"/>
              <a:cs typeface="Calibri"/>
              <a:sym typeface="Calibri"/>
            </a:endParaRPr>
          </a:p>
        </p:txBody>
      </p:sp>
      <p:sp>
        <p:nvSpPr>
          <p:cNvPr id="255" name="Google Shape;255;p22">
            <a:hlinkClick action="ppaction://hlinksldjump" r:id="rId4"/>
          </p:cNvPr>
          <p:cNvSpPr/>
          <p:nvPr/>
        </p:nvSpPr>
        <p:spPr>
          <a:xfrm>
            <a:off x="6850788" y="3361634"/>
            <a:ext cx="1497900" cy="98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pic>
        <p:nvPicPr>
          <p:cNvPr descr="Greater than symbol " id="256" name="Google Shape;256;p22"/>
          <p:cNvPicPr preferRelativeResize="0"/>
          <p:nvPr/>
        </p:nvPicPr>
        <p:blipFill>
          <a:blip r:embed="rId5">
            <a:alphaModFix/>
          </a:blip>
          <a:stretch>
            <a:fillRect/>
          </a:stretch>
        </p:blipFill>
        <p:spPr>
          <a:xfrm>
            <a:off x="8380950" y="498875"/>
            <a:ext cx="353999" cy="3540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2" name="Google Shape;262;p23"/>
          <p:cNvSpPr txBox="1"/>
          <p:nvPr>
            <p:ph idx="1" type="body"/>
          </p:nvPr>
        </p:nvSpPr>
        <p:spPr>
          <a:xfrm>
            <a:off x="311700" y="4230575"/>
            <a:ext cx="78255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Comparing Exponential and Quadratic Functions</a:t>
            </a:r>
            <a:endParaRPr b="1"/>
          </a:p>
        </p:txBody>
      </p:sp>
      <p:pic>
        <p:nvPicPr>
          <p:cNvPr descr="This Algebra 1 curriculum has been developed by Rice University's OpenStax through the Rice Algebra Initiative for Success and Equity (RAISE). Learn more at https://openstax.org/k12/algebra.&#10;&#10;#Algebra #HighSchool #QuadraticFunctions #Quadratic #Exponential #Functions #EquationWorkedExample #Annotations #Graph #Algebraic #Table" id="263" name="Google Shape;263;p23" title="Comparing Exponential and Quadratic Functions">
            <a:hlinkClick r:id="rId4"/>
          </p:cNvPr>
          <p:cNvPicPr preferRelativeResize="0"/>
          <p:nvPr/>
        </p:nvPicPr>
        <p:blipFill>
          <a:blip r:embed="rId5">
            <a:alphaModFix/>
          </a:blip>
          <a:stretch>
            <a:fillRect/>
          </a:stretch>
        </p:blipFill>
        <p:spPr>
          <a:xfrm>
            <a:off x="1691640" y="402336"/>
            <a:ext cx="5724144" cy="3227832"/>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3"/>
                                        </p:tgtEl>
                                        <p:attrNameLst>
                                          <p:attrName>style.visibility</p:attrName>
                                        </p:attrNameLst>
                                      </p:cBhvr>
                                      <p:to>
                                        <p:strVal val="visible"/>
                                      </p:to>
                                    </p:set>
                                    <p:animEffect filter="fade" transition="in">
                                      <p:cBhvr>
                                        <p:cTn dur="1000"/>
                                        <p:tgtEl>
                                          <p:spTgt spid="26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7" name="Shape 267"/>
        <p:cNvGrpSpPr/>
        <p:nvPr/>
      </p:nvGrpSpPr>
      <p:grpSpPr>
        <a:xfrm>
          <a:off x="0" y="0"/>
          <a:ext cx="0" cy="0"/>
          <a:chOff x="0" y="0"/>
          <a:chExt cx="0" cy="0"/>
        </a:xfrm>
      </p:grpSpPr>
      <p:sp>
        <p:nvSpPr>
          <p:cNvPr id="268" name="Google Shape;268;p24"/>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69" name="Google Shape;269;p24"/>
          <p:cNvSpPr txBox="1"/>
          <p:nvPr>
            <p:ph idx="1" type="body"/>
          </p:nvPr>
        </p:nvSpPr>
        <p:spPr>
          <a:xfrm>
            <a:off x="311700" y="1152475"/>
            <a:ext cx="7971900" cy="34164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Janna says that some exponential functions grow more slowly than the quadratic function as </a:t>
            </a:r>
            <a:r>
              <a:rPr i="1" lang="en">
                <a:latin typeface="Times New Roman"/>
                <a:ea typeface="Times New Roman"/>
                <a:cs typeface="Times New Roman"/>
                <a:sym typeface="Times New Roman"/>
              </a:rPr>
              <a:t>x</a:t>
            </a:r>
            <a:r>
              <a:rPr lang="en"/>
              <a:t> increases. Do you agree with Janna? Be prepared to show your reasoning.</a:t>
            </a:r>
            <a:endParaRPr/>
          </a:p>
          <a:p>
            <a:pPr indent="-342900" lvl="0" marL="457200" rtl="0" algn="l">
              <a:lnSpc>
                <a:spcPct val="100000"/>
              </a:lnSpc>
              <a:spcBef>
                <a:spcPts val="1000"/>
              </a:spcBef>
              <a:spcAft>
                <a:spcPts val="1000"/>
              </a:spcAft>
              <a:buSzPts val="1800"/>
              <a:buAutoNum type="arabicPeriod"/>
            </a:pPr>
            <a:r>
              <a:rPr lang="en"/>
              <a:t>Could you have an exponential function </a:t>
            </a: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 = </a:t>
            </a:r>
            <a:r>
              <a:rPr i="1" lang="en">
                <a:latin typeface="Times New Roman"/>
                <a:ea typeface="Times New Roman"/>
                <a:cs typeface="Times New Roman"/>
                <a:sym typeface="Times New Roman"/>
              </a:rPr>
              <a:t>b</a:t>
            </a:r>
            <a:r>
              <a:rPr baseline="30000" i="1" lang="en">
                <a:latin typeface="Times New Roman"/>
                <a:ea typeface="Times New Roman"/>
                <a:cs typeface="Times New Roman"/>
                <a:sym typeface="Times New Roman"/>
              </a:rPr>
              <a:t>x</a:t>
            </a:r>
            <a:r>
              <a:rPr lang="en"/>
              <a:t> so that </a:t>
            </a:r>
            <a:r>
              <a:rPr i="1" lang="en">
                <a:latin typeface="Times New Roman"/>
                <a:ea typeface="Times New Roman"/>
                <a:cs typeface="Times New Roman"/>
                <a:sym typeface="Times New Roman"/>
              </a:rPr>
              <a:t>g</a:t>
            </a:r>
            <a:r>
              <a:rPr lang="en"/>
              <a:t>(</a:t>
            </a:r>
            <a:r>
              <a:rPr i="1" lang="en">
                <a:latin typeface="Times New Roman"/>
                <a:ea typeface="Times New Roman"/>
                <a:cs typeface="Times New Roman"/>
                <a:sym typeface="Times New Roman"/>
              </a:rPr>
              <a:t>x</a:t>
            </a:r>
            <a:r>
              <a:rPr lang="en"/>
              <a:t>) </a:t>
            </a:r>
            <a:r>
              <a:rPr lang="en"/>
              <a:t>&lt; </a:t>
            </a:r>
            <a:r>
              <a:rPr i="1" lang="en">
                <a:latin typeface="Times New Roman"/>
                <a:ea typeface="Times New Roman"/>
                <a:cs typeface="Times New Roman"/>
                <a:sym typeface="Times New Roman"/>
              </a:rPr>
              <a:t>f</a:t>
            </a:r>
            <a:r>
              <a:rPr lang="en"/>
              <a:t>(</a:t>
            </a:r>
            <a:r>
              <a:rPr i="1" lang="en">
                <a:latin typeface="Times New Roman"/>
                <a:ea typeface="Times New Roman"/>
                <a:cs typeface="Times New Roman"/>
                <a:sym typeface="Times New Roman"/>
              </a:rPr>
              <a:t>x</a:t>
            </a:r>
            <a:r>
              <a:rPr lang="en"/>
              <a:t>)</a:t>
            </a:r>
            <a:r>
              <a:rPr lang="en"/>
              <a:t> for all values of </a:t>
            </a:r>
            <a:r>
              <a:rPr i="1" lang="en">
                <a:latin typeface="Times New Roman"/>
                <a:ea typeface="Times New Roman"/>
                <a:cs typeface="Times New Roman"/>
                <a:sym typeface="Times New Roman"/>
              </a:rPr>
              <a:t>x</a:t>
            </a:r>
            <a:r>
              <a:rPr lang="en"/>
              <a:t>?</a:t>
            </a:r>
            <a:endParaRPr/>
          </a:p>
        </p:txBody>
      </p:sp>
      <p:sp>
        <p:nvSpPr>
          <p:cNvPr id="270" name="Google Shape;270;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1" name="Google Shape;271;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7.4.3 Comparing Exponential and Quadratic Functions</a:t>
            </a:r>
            <a:endParaRPr/>
          </a:p>
        </p:txBody>
      </p:sp>
      <p:pic>
        <p:nvPicPr>
          <p:cNvPr id="272" name="Google Shape;272;p24"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78" name="Google Shape;278;p25"/>
          <p:cNvSpPr txBox="1"/>
          <p:nvPr>
            <p:ph idx="1" type="body"/>
          </p:nvPr>
        </p:nvSpPr>
        <p:spPr>
          <a:xfrm>
            <a:off x="310896" y="1307600"/>
            <a:ext cx="4458000" cy="743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of the following has the </a:t>
            </a:r>
            <a:endParaRPr/>
          </a:p>
          <a:p>
            <a:pPr indent="0" lvl="0" marL="0" rtl="0" algn="l">
              <a:lnSpc>
                <a:spcPct val="100000"/>
              </a:lnSpc>
              <a:spcBef>
                <a:spcPts val="0"/>
              </a:spcBef>
              <a:spcAft>
                <a:spcPts val="0"/>
              </a:spcAft>
              <a:buNone/>
            </a:pPr>
            <a:r>
              <a:rPr lang="en"/>
              <a:t>greatest value as </a:t>
            </a:r>
            <a:r>
              <a:rPr i="1" lang="en">
                <a:latin typeface="Times New Roman"/>
                <a:ea typeface="Times New Roman"/>
                <a:cs typeface="Times New Roman"/>
                <a:sym typeface="Times New Roman"/>
              </a:rPr>
              <a:t>x</a:t>
            </a:r>
            <a:r>
              <a:rPr lang="en"/>
              <a:t> increases?</a:t>
            </a:r>
            <a:endParaRPr/>
          </a:p>
        </p:txBody>
      </p:sp>
      <p:sp>
        <p:nvSpPr>
          <p:cNvPr id="279" name="Google Shape;27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7.4.3 Comparing Exponential and Quadratic Functions</a:t>
            </a:r>
            <a:endParaRPr sz="1000"/>
          </a:p>
        </p:txBody>
      </p:sp>
      <p:pic>
        <p:nvPicPr>
          <p:cNvPr id="281" name="Google Shape;281;p25"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82" name="Google Shape;282;p25">
            <a:hlinkClick action="ppaction://hlinksldjump" r:id="rId4"/>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83" name="Google Shape;283;p25"/>
          <p:cNvSpPr txBox="1"/>
          <p:nvPr/>
        </p:nvSpPr>
        <p:spPr>
          <a:xfrm>
            <a:off x="421496" y="2162772"/>
            <a:ext cx="4162800" cy="17043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4 ⋅ </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4</a:t>
            </a:r>
            <a:r>
              <a:rPr baseline="30000" i="1" lang="en" sz="1800">
                <a:solidFill>
                  <a:srgbClr val="424242"/>
                </a:solidFill>
                <a:latin typeface="Times New Roman"/>
                <a:ea typeface="Times New Roman"/>
                <a:cs typeface="Times New Roman"/>
                <a:sym typeface="Times New Roman"/>
              </a:rPr>
              <a:t>x</a:t>
            </a:r>
            <a:endParaRPr baseline="30000"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4</a:t>
            </a:r>
            <a:r>
              <a:rPr i="1" lang="en" sz="1800">
                <a:solidFill>
                  <a:srgbClr val="424242"/>
                </a:solidFill>
                <a:latin typeface="Times New Roman"/>
                <a:ea typeface="Times New Roman"/>
                <a:cs typeface="Times New Roman"/>
                <a:sym typeface="Times New Roman"/>
              </a:rPr>
              <a:t>x </a:t>
            </a:r>
            <a:endParaRPr sz="1800">
              <a:solidFill>
                <a:srgbClr val="424242"/>
              </a:solidFill>
              <a:latin typeface="Calibri"/>
              <a:ea typeface="Calibri"/>
              <a:cs typeface="Calibri"/>
              <a:sym typeface="Calibri"/>
            </a:endParaRPr>
          </a:p>
          <a:p>
            <a:pPr indent="-342900" lvl="0" marL="457200" rtl="0" algn="l">
              <a:spcBef>
                <a:spcPts val="1000"/>
              </a:spcBef>
              <a:spcAft>
                <a:spcPts val="100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y </a:t>
            </a:r>
            <a:r>
              <a:rPr lang="en" sz="1800">
                <a:solidFill>
                  <a:srgbClr val="424242"/>
                </a:solidFill>
                <a:latin typeface="Calibri"/>
                <a:ea typeface="Calibri"/>
                <a:cs typeface="Calibri"/>
                <a:sym typeface="Calibri"/>
              </a:rPr>
              <a:t>= (¼)</a:t>
            </a:r>
            <a:r>
              <a:rPr baseline="30000" i="1" lang="en" sz="1800">
                <a:solidFill>
                  <a:srgbClr val="424242"/>
                </a:solidFill>
                <a:latin typeface="Times New Roman"/>
                <a:ea typeface="Times New Roman"/>
                <a:cs typeface="Times New Roman"/>
                <a:sym typeface="Times New Roman"/>
              </a:rPr>
              <a:t>x</a:t>
            </a:r>
            <a:endParaRPr baseline="30000" sz="1800">
              <a:solidFill>
                <a:srgbClr val="424242"/>
              </a:solidFill>
              <a:latin typeface="Calibri"/>
              <a:ea typeface="Calibri"/>
              <a:cs typeface="Calibri"/>
              <a:sym typeface="Calibri"/>
            </a:endParaRPr>
          </a:p>
        </p:txBody>
      </p:sp>
      <p:sp>
        <p:nvSpPr>
          <p:cNvPr id="284" name="Google Shape;284;p25"/>
          <p:cNvSpPr txBox="1"/>
          <p:nvPr/>
        </p:nvSpPr>
        <p:spPr>
          <a:xfrm>
            <a:off x="6776675" y="5611100"/>
            <a:ext cx="9000" cy="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id="285" name="Google Shape;285;p25"/>
          <p:cNvPicPr preferRelativeResize="0"/>
          <p:nvPr/>
        </p:nvPicPr>
        <p:blipFill>
          <a:blip r:embed="rId5">
            <a:alphaModFix/>
          </a:blip>
          <a:stretch>
            <a:fillRect/>
          </a:stretch>
        </p:blipFill>
        <p:spPr>
          <a:xfrm>
            <a:off x="3899425" y="1312164"/>
            <a:ext cx="3293450" cy="32934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9" name="Shape 289"/>
        <p:cNvGrpSpPr/>
        <p:nvPr/>
      </p:nvGrpSpPr>
      <p:grpSpPr>
        <a:xfrm>
          <a:off x="0" y="0"/>
          <a:ext cx="0" cy="0"/>
          <a:chOff x="0" y="0"/>
          <a:chExt cx="0" cy="0"/>
        </a:xfrm>
      </p:grpSpPr>
      <p:sp>
        <p:nvSpPr>
          <p:cNvPr id="290" name="Google Shape;290;p26"/>
          <p:cNvSpPr txBox="1"/>
          <p:nvPr/>
        </p:nvSpPr>
        <p:spPr>
          <a:xfrm>
            <a:off x="323650" y="3172540"/>
            <a:ext cx="8458500" cy="9594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AutoNum type="arabicPeriod"/>
            </a:pPr>
            <a:r>
              <a:rPr i="1" lang="en" sz="1800">
                <a:solidFill>
                  <a:srgbClr val="424242"/>
                </a:solidFill>
                <a:latin typeface="Times New Roman"/>
                <a:ea typeface="Times New Roman"/>
                <a:cs typeface="Times New Roman"/>
                <a:sym typeface="Times New Roman"/>
              </a:rPr>
              <a:t>f</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3 ⋅ 2</a:t>
            </a:r>
            <a:r>
              <a:rPr baseline="30000" i="1" lang="en" sz="1800">
                <a:solidFill>
                  <a:srgbClr val="424242"/>
                </a:solidFill>
                <a:latin typeface="Times New Roman"/>
                <a:ea typeface="Times New Roman"/>
                <a:cs typeface="Times New Roman"/>
                <a:sym typeface="Times New Roman"/>
              </a:rPr>
              <a:t>x</a:t>
            </a:r>
            <a:endParaRPr baseline="30000" i="1" sz="1800">
              <a:solidFill>
                <a:srgbClr val="424242"/>
              </a:solidFill>
              <a:latin typeface="Times New Roman"/>
              <a:ea typeface="Times New Roman"/>
              <a:cs typeface="Times New Roman"/>
              <a:sym typeface="Times New Roman"/>
            </a:endParaRPr>
          </a:p>
          <a:p>
            <a:pPr indent="0" lvl="0" marL="0" rtl="0" algn="l">
              <a:spcBef>
                <a:spcPts val="0"/>
              </a:spcBef>
              <a:spcAft>
                <a:spcPts val="0"/>
              </a:spcAft>
              <a:buNone/>
            </a:pPr>
            <a:r>
              <a:t/>
            </a:r>
            <a:endParaRPr sz="6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AutoNum type="arabicPeriod"/>
            </a:pPr>
            <a:r>
              <a:rPr i="1" lang="en" sz="1800">
                <a:solidFill>
                  <a:srgbClr val="424242"/>
                </a:solidFill>
                <a:latin typeface="Times New Roman"/>
                <a:ea typeface="Times New Roman"/>
                <a:cs typeface="Times New Roman"/>
                <a:sym typeface="Times New Roman"/>
              </a:rPr>
              <a:t>g</a:t>
            </a:r>
            <a:r>
              <a:rPr i="1"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 3 ⋅ </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endParaRPr baseline="30000" sz="1800">
              <a:solidFill>
                <a:srgbClr val="424242"/>
              </a:solidFill>
              <a:latin typeface="Calibri"/>
              <a:ea typeface="Calibri"/>
              <a:cs typeface="Calibri"/>
              <a:sym typeface="Calibri"/>
            </a:endParaRPr>
          </a:p>
        </p:txBody>
      </p:sp>
      <p:sp>
        <p:nvSpPr>
          <p:cNvPr id="291" name="Google Shape;291;p26"/>
          <p:cNvSpPr txBox="1"/>
          <p:nvPr>
            <p:ph type="title"/>
          </p:nvPr>
        </p:nvSpPr>
        <p:spPr>
          <a:xfrm>
            <a:off x="292608" y="448056"/>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92" name="Google Shape;29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3" name="Google Shape;29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7.4.</a:t>
            </a:r>
            <a:r>
              <a:rPr lang="en" sz="1000"/>
              <a:t>3 </a:t>
            </a:r>
            <a:r>
              <a:rPr lang="en" sz="1000"/>
              <a:t>Comparing Exponential and Quadratic Functions</a:t>
            </a:r>
            <a:r>
              <a:rPr lang="en" sz="1000"/>
              <a:t> </a:t>
            </a:r>
            <a:r>
              <a:rPr lang="en" sz="1000"/>
              <a:t>- Additional Resources</a:t>
            </a:r>
            <a:endParaRPr sz="1000"/>
          </a:p>
        </p:txBody>
      </p:sp>
      <p:pic>
        <p:nvPicPr>
          <p:cNvPr id="294" name="Google Shape;294;p26"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5" name="Google Shape;295;p26"/>
          <p:cNvSpPr txBox="1"/>
          <p:nvPr/>
        </p:nvSpPr>
        <p:spPr>
          <a:xfrm>
            <a:off x="323650" y="1047225"/>
            <a:ext cx="5376000" cy="2124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For each of the two functions, do the following:</a:t>
            </a:r>
            <a:endParaRPr sz="1800">
              <a:solidFill>
                <a:srgbClr val="424242"/>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Complete the table of values.</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Sketch a graph.</a:t>
            </a:r>
            <a:endParaRPr sz="1800">
              <a:solidFill>
                <a:srgbClr val="424242"/>
              </a:solidFill>
              <a:latin typeface="Calibri"/>
              <a:ea typeface="Calibri"/>
              <a:cs typeface="Calibri"/>
              <a:sym typeface="Calibri"/>
            </a:endParaRPr>
          </a:p>
          <a:p>
            <a:pPr indent="-342900" lvl="0" marL="4572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Decide whether each function is linear, quadratic, or exponential, and be prepared to explain how you know.</a:t>
            </a:r>
            <a:endParaRPr sz="1800">
              <a:solidFill>
                <a:srgbClr val="424242"/>
              </a:solidFill>
              <a:latin typeface="Calibri"/>
              <a:ea typeface="Calibri"/>
              <a:cs typeface="Calibri"/>
              <a:sym typeface="Calibri"/>
            </a:endParaRPr>
          </a:p>
        </p:txBody>
      </p:sp>
      <p:pic>
        <p:nvPicPr>
          <p:cNvPr id="296" name="Google Shape;296;p26" title="ChatGPT Image Oct 11, 2025, 02_01_40 PM.png"/>
          <p:cNvPicPr preferRelativeResize="0"/>
          <p:nvPr/>
        </p:nvPicPr>
        <p:blipFill>
          <a:blip r:embed="rId4">
            <a:alphaModFix/>
          </a:blip>
          <a:stretch>
            <a:fillRect/>
          </a:stretch>
        </p:blipFill>
        <p:spPr>
          <a:xfrm>
            <a:off x="5630400" y="1051560"/>
            <a:ext cx="3056399" cy="305639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2" name="Google Shape;302;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7" name="Google Shape;307;p27"/>
          <p:cNvCxnSpPr>
            <a:stCxn id="301" idx="2"/>
            <a:endCxn id="30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8" name="Google Shape;308;p27"/>
          <p:cNvCxnSpPr>
            <a:stCxn id="303" idx="3"/>
            <a:endCxn id="30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9" name="Google Shape;309;p27"/>
          <p:cNvCxnSpPr>
            <a:stCxn id="302" idx="3"/>
            <a:endCxn id="30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0" name="Google Shape;310;p27"/>
          <p:cNvCxnSpPr>
            <a:stCxn id="304" idx="3"/>
            <a:endCxn id="30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1" name="Google Shape;311;p27"/>
          <p:cNvCxnSpPr>
            <a:stCxn id="306" idx="3"/>
            <a:endCxn id="30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2" name="Google Shape;312;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4" name="Google Shape;314;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5" name="Google Shape;315;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6" name="Google Shape;316;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7" name="Google Shape;317;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8" name="Google Shape;318;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19" name="Google Shape;319;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0" name="Google Shape;320;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1" name="Google Shape;321;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2" name="Google Shape;322;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3" name="Google Shape;323;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4" name="Google Shape;324;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5" name="Google Shape;325;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28"/>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1" name="Google Shape;331;p28"/>
          <p:cNvSpPr txBox="1"/>
          <p:nvPr>
            <p:ph idx="1" type="body"/>
          </p:nvPr>
        </p:nvSpPr>
        <p:spPr>
          <a:xfrm>
            <a:off x="4173300" y="1783080"/>
            <a:ext cx="4790100" cy="29433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Tyler concludes that </a:t>
            </a:r>
            <a:r>
              <a:rPr lang="en"/>
              <a:t>5</a:t>
            </a:r>
            <a:r>
              <a:rPr i="1" lang="en">
                <a:latin typeface="Times New Roman"/>
                <a:ea typeface="Times New Roman"/>
                <a:cs typeface="Times New Roman"/>
                <a:sym typeface="Times New Roman"/>
              </a:rPr>
              <a:t>x</a:t>
            </a:r>
            <a:r>
              <a:rPr baseline="30000" lang="en"/>
              <a:t>2</a:t>
            </a:r>
            <a:r>
              <a:rPr lang="en"/>
              <a:t> will always result in greater values than </a:t>
            </a:r>
            <a:r>
              <a:rPr lang="en"/>
              <a:t>2</a:t>
            </a:r>
            <a:r>
              <a:rPr baseline="30000" i="1" lang="en">
                <a:latin typeface="Times New Roman"/>
                <a:ea typeface="Times New Roman"/>
                <a:cs typeface="Times New Roman"/>
                <a:sym typeface="Times New Roman"/>
              </a:rPr>
              <a:t>x</a:t>
            </a:r>
            <a:r>
              <a:rPr lang="en"/>
              <a:t> for the same value of </a:t>
            </a:r>
            <a:r>
              <a:rPr i="1" lang="en">
                <a:latin typeface="Times New Roman"/>
                <a:ea typeface="Times New Roman"/>
                <a:cs typeface="Times New Roman"/>
                <a:sym typeface="Times New Roman"/>
              </a:rPr>
              <a:t>x</a:t>
            </a:r>
            <a:r>
              <a:rPr lang="en"/>
              <a:t>. </a:t>
            </a:r>
            <a:endParaRPr/>
          </a:p>
          <a:p>
            <a:pPr indent="0" lvl="0" marL="0" rtl="0" algn="l">
              <a:lnSpc>
                <a:spcPct val="115000"/>
              </a:lnSpc>
              <a:spcBef>
                <a:spcPts val="0"/>
              </a:spcBef>
              <a:spcAft>
                <a:spcPts val="0"/>
              </a:spcAft>
              <a:buNone/>
            </a:pPr>
            <a:r>
              <a:t/>
            </a:r>
            <a:endParaRPr/>
          </a:p>
          <a:p>
            <a:pPr indent="0" lvl="0" marL="0" rtl="0" algn="l">
              <a:lnSpc>
                <a:spcPct val="115000"/>
              </a:lnSpc>
              <a:spcBef>
                <a:spcPts val="0"/>
              </a:spcBef>
              <a:spcAft>
                <a:spcPts val="0"/>
              </a:spcAft>
              <a:buNone/>
            </a:pPr>
            <a:r>
              <a:rPr lang="en"/>
              <a:t>Do you agree? Explain or show your reasoning.</a:t>
            </a:r>
            <a:endParaRPr/>
          </a:p>
        </p:txBody>
      </p:sp>
      <p:sp>
        <p:nvSpPr>
          <p:cNvPr id="332" name="Google Shape;332;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a:t>
            </a:r>
            <a:r>
              <a:rPr lang="en"/>
              <a:t>4 </a:t>
            </a:r>
            <a:r>
              <a:rPr lang="en"/>
              <a:t>Comparing Exponential and Quadratic Expressions</a:t>
            </a:r>
            <a:endParaRPr/>
          </a:p>
        </p:txBody>
      </p:sp>
      <p:sp>
        <p:nvSpPr>
          <p:cNvPr id="334" name="Google Shape;334;p28"/>
          <p:cNvSpPr txBox="1"/>
          <p:nvPr/>
        </p:nvSpPr>
        <p:spPr>
          <a:xfrm>
            <a:off x="310896" y="982250"/>
            <a:ext cx="8249700" cy="5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Tyler completes the ta</a:t>
            </a:r>
            <a:r>
              <a:rPr lang="en" sz="1800">
                <a:solidFill>
                  <a:srgbClr val="424242"/>
                </a:solidFill>
                <a:latin typeface="Calibri"/>
                <a:ea typeface="Calibri"/>
                <a:cs typeface="Calibri"/>
                <a:sym typeface="Calibri"/>
              </a:rPr>
              <a:t>b</a:t>
            </a:r>
            <a:r>
              <a:rPr lang="en" sz="1800">
                <a:solidFill>
                  <a:srgbClr val="424242"/>
                </a:solidFill>
                <a:latin typeface="Calibri"/>
                <a:ea typeface="Calibri"/>
                <a:cs typeface="Calibri"/>
                <a:sym typeface="Calibri"/>
              </a:rPr>
              <a:t>le comparing values of the expressions 5</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and 2</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a:t>
            </a:r>
            <a:endParaRPr sz="1800">
              <a:solidFill>
                <a:srgbClr val="424242"/>
              </a:solidFill>
              <a:latin typeface="Calibri"/>
              <a:ea typeface="Calibri"/>
              <a:cs typeface="Calibri"/>
              <a:sym typeface="Calibri"/>
            </a:endParaRPr>
          </a:p>
        </p:txBody>
      </p:sp>
      <p:graphicFrame>
        <p:nvGraphicFramePr>
          <p:cNvPr id="335" name="Google Shape;335;p28"/>
          <p:cNvGraphicFramePr/>
          <p:nvPr/>
        </p:nvGraphicFramePr>
        <p:xfrm>
          <a:off x="900712" y="1601380"/>
          <a:ext cx="3000000" cy="3000000"/>
        </p:xfrm>
        <a:graphic>
          <a:graphicData uri="http://schemas.openxmlformats.org/drawingml/2006/table">
            <a:tbl>
              <a:tblPr>
                <a:noFill/>
                <a:tableStyleId>{0ACE5B24-25D1-4F0C-B421-EB55F6EC64EF}</a:tableStyleId>
              </a:tblPr>
              <a:tblGrid>
                <a:gridCol w="916000"/>
                <a:gridCol w="1102425"/>
                <a:gridCol w="912475"/>
              </a:tblGrid>
              <a:tr h="672050">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5x</a:t>
                      </a:r>
                      <a:r>
                        <a:rPr b="1" baseline="30000" i="1" lang="en">
                          <a:solidFill>
                            <a:srgbClr val="FFFFFF"/>
                          </a:solidFill>
                          <a:latin typeface="Times New Roman"/>
                          <a:ea typeface="Times New Roman"/>
                          <a:cs typeface="Times New Roman"/>
                          <a:sym typeface="Times New Roman"/>
                        </a:rPr>
                        <a:t>2</a:t>
                      </a:r>
                      <a:endParaRPr b="1" baseline="30000"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rgbClr val="000000"/>
                        </a:buClr>
                        <a:buSzPts val="1100"/>
                        <a:buFont typeface="Arial"/>
                        <a:buNone/>
                      </a:pPr>
                      <a:r>
                        <a:rPr b="1" i="1" lang="en">
                          <a:solidFill>
                            <a:srgbClr val="FFFFFF"/>
                          </a:solidFill>
                          <a:latin typeface="Times New Roman"/>
                          <a:ea typeface="Times New Roman"/>
                          <a:cs typeface="Times New Roman"/>
                          <a:sym typeface="Times New Roman"/>
                        </a:rPr>
                        <a:t>2</a:t>
                      </a:r>
                      <a:r>
                        <a:rPr b="1" baseline="30000" i="1" lang="en">
                          <a:solidFill>
                            <a:srgbClr val="FFFFFF"/>
                          </a:solidFill>
                          <a:latin typeface="Times New Roman"/>
                          <a:ea typeface="Times New Roman"/>
                          <a:cs typeface="Times New Roman"/>
                          <a:sym typeface="Times New Roman"/>
                        </a:rPr>
                        <a:t>x</a:t>
                      </a:r>
                      <a:endParaRPr b="1" baseline="30000"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r>
              <a:tr h="535050">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1</a:t>
                      </a:r>
                      <a:endParaRPr>
                        <a:solidFill>
                          <a:srgbClr val="424242"/>
                        </a:solidFill>
                        <a:highlight>
                          <a:srgbClr val="FFFFFF"/>
                        </a:highlight>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5</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2</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35050">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2</a:t>
                      </a:r>
                      <a:endParaRPr>
                        <a:solidFill>
                          <a:srgbClr val="424242"/>
                        </a:solidFill>
                        <a:highlight>
                          <a:srgbClr val="FFFFFF"/>
                        </a:highlight>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20</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4</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35050">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3</a:t>
                      </a:r>
                      <a:endParaRPr>
                        <a:solidFill>
                          <a:srgbClr val="424242"/>
                        </a:solidFill>
                        <a:highlight>
                          <a:srgbClr val="FFFFFF"/>
                        </a:highlight>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45</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8</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535050">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4</a:t>
                      </a:r>
                      <a:endParaRPr>
                        <a:solidFill>
                          <a:srgbClr val="424242"/>
                        </a:solidFill>
                        <a:highlight>
                          <a:srgbClr val="FFFFFF"/>
                        </a:highlight>
                        <a:latin typeface="Noto Sans"/>
                        <a:ea typeface="Noto Sans"/>
                        <a:cs typeface="Noto Sans"/>
                        <a:sym typeface="Noto Sans"/>
                      </a:endParaRPr>
                    </a:p>
                  </a:txBody>
                  <a:tcPr marT="91425" marB="91425" marR="91425" marL="91425">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80</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R cap="flat" cmpd="sng" w="7625">
                      <a:solidFill>
                        <a:srgbClr val="0B5B51"/>
                      </a:solidFill>
                      <a:prstDash val="solid"/>
                      <a:round/>
                      <a:headEnd len="sm" w="sm" type="none"/>
                      <a:tailEnd len="sm" w="sm" type="none"/>
                    </a:lnR>
                    <a:lnT cap="flat" cmpd="sng" w="7625">
                      <a:solidFill>
                        <a:srgbClr val="0B5B51"/>
                      </a:solidFill>
                      <a:prstDash val="solid"/>
                      <a:round/>
                      <a:headEnd len="sm" w="sm" type="none"/>
                      <a:tailEnd len="sm" w="sm" type="none"/>
                    </a:lnT>
                  </a:tcPr>
                </a:tc>
                <a:tc>
                  <a:txBody>
                    <a:bodyPr/>
                    <a:lstStyle/>
                    <a:p>
                      <a:pPr indent="0" lvl="0" marL="0" rtl="0" algn="ctr">
                        <a:lnSpc>
                          <a:spcPct val="115000"/>
                        </a:lnSpc>
                        <a:spcBef>
                          <a:spcPts val="0"/>
                        </a:spcBef>
                        <a:spcAft>
                          <a:spcPts val="0"/>
                        </a:spcAft>
                        <a:buNone/>
                      </a:pPr>
                      <a:r>
                        <a:rPr lang="en">
                          <a:solidFill>
                            <a:srgbClr val="424242"/>
                          </a:solidFill>
                          <a:highlight>
                            <a:srgbClr val="FFFFFF"/>
                          </a:highlight>
                          <a:latin typeface="Noto Sans"/>
                          <a:ea typeface="Noto Sans"/>
                          <a:cs typeface="Noto Sans"/>
                          <a:sym typeface="Noto Sans"/>
                        </a:rPr>
                        <a:t>16</a:t>
                      </a:r>
                      <a:endParaRPr>
                        <a:solidFill>
                          <a:srgbClr val="424242"/>
                        </a:solidFill>
                        <a:highlight>
                          <a:srgbClr val="FFFFFF"/>
                        </a:highlight>
                        <a:latin typeface="Noto Sans"/>
                        <a:ea typeface="Noto Sans"/>
                        <a:cs typeface="Noto Sans"/>
                        <a:sym typeface="Noto Sans"/>
                      </a:endParaRPr>
                    </a:p>
                  </a:txBody>
                  <a:tcPr marT="91425" marB="91425" marR="91425" marL="91425">
                    <a:lnL cap="flat" cmpd="sng" w="7625">
                      <a:solidFill>
                        <a:srgbClr val="0B5B51"/>
                      </a:solidFill>
                      <a:prstDash val="solid"/>
                      <a:round/>
                      <a:headEnd len="sm" w="sm" type="none"/>
                      <a:tailEnd len="sm" w="sm" type="none"/>
                    </a:lnL>
                    <a:lnT cap="flat" cmpd="sng" w="7625">
                      <a:solidFill>
                        <a:srgbClr val="0B5B51"/>
                      </a:solidFill>
                      <a:prstDash val="solid"/>
                      <a:round/>
                      <a:headEnd len="sm" w="sm" type="none"/>
                      <a:tailEnd len="sm" w="sm" type="none"/>
                    </a:lnT>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9" name="Shape 339"/>
        <p:cNvGrpSpPr/>
        <p:nvPr/>
      </p:nvGrpSpPr>
      <p:grpSpPr>
        <a:xfrm>
          <a:off x="0" y="0"/>
          <a:ext cx="0" cy="0"/>
          <a:chOff x="0" y="0"/>
          <a:chExt cx="0" cy="0"/>
        </a:xfrm>
      </p:grpSpPr>
      <p:sp>
        <p:nvSpPr>
          <p:cNvPr id="340" name="Google Shape;340;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1" name="Google Shape;341;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2" name="Google Shape;342;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3" name="Google Shape;343;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4" name="Google Shape;344;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5" name="Google Shape;345;p29"/>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46" name="Google Shape;346;p29"/>
          <p:cNvCxnSpPr>
            <a:stCxn id="340" idx="2"/>
            <a:endCxn id="34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47" name="Google Shape;347;p29"/>
          <p:cNvCxnSpPr>
            <a:stCxn id="342" idx="3"/>
            <a:endCxn id="34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48" name="Google Shape;348;p29"/>
          <p:cNvCxnSpPr>
            <a:stCxn id="341" idx="3"/>
            <a:endCxn id="34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49" name="Google Shape;349;p29"/>
          <p:cNvCxnSpPr>
            <a:stCxn id="343" idx="3"/>
            <a:endCxn id="34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0" name="Google Shape;350;p29"/>
          <p:cNvCxnSpPr>
            <a:stCxn id="345" idx="3"/>
            <a:endCxn id="34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1" name="Google Shape;351;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2" name="Google Shape;352;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3" name="Google Shape;353;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54" name="Google Shape;354;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55" name="Google Shape;355;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56" name="Google Shape;356;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57" name="Google Shape;357;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8" name="Google Shape;358;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59" name="Google Shape;359;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0" name="Google Shape;360;p29"/>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1" name="Google Shape;361;p29"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62" name="Google Shape;362;p29"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63" name="Google Shape;363;p29"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64" name="Google Shape;364;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0" name="Google Shape;370;p30"/>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1" name="Google Shape;371;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2" name="Google Shape;372;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a:t>
            </a:r>
            <a:r>
              <a:rPr lang="en"/>
              <a:t>5 Practice</a:t>
            </a:r>
            <a:endParaRPr/>
          </a:p>
        </p:txBody>
      </p:sp>
      <p:pic>
        <p:nvPicPr>
          <p:cNvPr descr="Student working at a desk with a checklist on screen, showing progress, organization, and staying on task with assignments." id="373" name="Google Shape;373;p30" title="Practice-4.png"/>
          <p:cNvPicPr preferRelativeResize="0"/>
          <p:nvPr/>
        </p:nvPicPr>
        <p:blipFill rotWithShape="1">
          <a:blip r:embed="rId3">
            <a:alphaModFix/>
          </a:blip>
          <a:srcRect b="0" l="6597" r="6597" t="0"/>
          <a:stretch/>
        </p:blipFill>
        <p:spPr>
          <a:xfrm>
            <a:off x="5577675" y="1152475"/>
            <a:ext cx="3254625" cy="32546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7" name="Shape 377"/>
        <p:cNvGrpSpPr/>
        <p:nvPr/>
      </p:nvGrpSpPr>
      <p:grpSpPr>
        <a:xfrm>
          <a:off x="0" y="0"/>
          <a:ext cx="0" cy="0"/>
          <a:chOff x="0" y="0"/>
          <a:chExt cx="0" cy="0"/>
        </a:xfrm>
      </p:grpSpPr>
      <p:sp>
        <p:nvSpPr>
          <p:cNvPr id="378" name="Google Shape;378;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79" name="Google Shape;379;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0" name="Google Shape;380;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1" name="Google Shape;381;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2" name="Google Shape;382;p31"/>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3" name="Google Shape;383;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84" name="Google Shape;384;p31"/>
          <p:cNvCxnSpPr>
            <a:stCxn id="378" idx="2"/>
            <a:endCxn id="38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85" name="Google Shape;385;p31"/>
          <p:cNvCxnSpPr>
            <a:stCxn id="380" idx="3"/>
            <a:endCxn id="37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86" name="Google Shape;386;p31"/>
          <p:cNvCxnSpPr>
            <a:stCxn id="379" idx="3"/>
            <a:endCxn id="38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87" name="Google Shape;387;p31"/>
          <p:cNvCxnSpPr>
            <a:stCxn id="381" idx="3"/>
            <a:endCxn id="38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88" name="Google Shape;388;p31"/>
          <p:cNvCxnSpPr>
            <a:stCxn id="383" idx="3"/>
            <a:endCxn id="38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89" name="Google Shape;38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0" name="Google Shape;390;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1" name="Google Shape;391;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2" name="Google Shape;392;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93" name="Google Shape;393;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394" name="Google Shape;394;p31"/>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395" name="Google Shape;395;p31"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396" name="Google Shape;396;p31"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397" name="Google Shape;397;p31"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398" name="Google Shape;398;p31"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399" name="Google Shape;399;p31"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0" name="Google Shape;400;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1" name="Google Shape;401;p31"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02" name="Google Shape;402;p31"/>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08" name="Google Shape;408;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09" name="Google Shape;409;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 Comparing Quadratic and Exponential Functions</a:t>
            </a:r>
            <a:endParaRPr/>
          </a:p>
        </p:txBody>
      </p:sp>
      <p:sp>
        <p:nvSpPr>
          <p:cNvPr id="410" name="Google Shape;410;p32"/>
          <p:cNvSpPr txBox="1"/>
          <p:nvPr/>
        </p:nvSpPr>
        <p:spPr>
          <a:xfrm>
            <a:off x="2774600" y="1685250"/>
            <a:ext cx="6130800" cy="30837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What are some ways for comparing a quadratic growth function and an exponential growth function?</a:t>
            </a:r>
            <a:endParaRPr sz="1800">
              <a:solidFill>
                <a:srgbClr val="424242"/>
              </a:solidFill>
              <a:latin typeface="Calibri"/>
              <a:ea typeface="Calibri"/>
              <a:cs typeface="Calibri"/>
              <a:sym typeface="Calibri"/>
            </a:endParaRPr>
          </a:p>
          <a:p>
            <a:pPr indent="-342900" lvl="1" marL="914400" rtl="0" algn="l">
              <a:spcBef>
                <a:spcPts val="0"/>
              </a:spcBef>
              <a:spcAft>
                <a:spcPts val="0"/>
              </a:spcAft>
              <a:buClr>
                <a:srgbClr val="424242"/>
              </a:buClr>
              <a:buSzPts val="1800"/>
              <a:buFont typeface="Calibri"/>
              <a:buAutoNum type="alphaLcPeriod"/>
            </a:pPr>
            <a:r>
              <a:rPr lang="en" sz="1800">
                <a:solidFill>
                  <a:srgbClr val="424242"/>
                </a:solidFill>
                <a:latin typeface="Calibri"/>
                <a:ea typeface="Calibri"/>
                <a:cs typeface="Calibri"/>
                <a:sym typeface="Calibri"/>
              </a:rPr>
              <a:t>What clues would you look for?</a:t>
            </a:r>
            <a:endParaRPr sz="1800">
              <a:solidFill>
                <a:srgbClr val="424242"/>
              </a:solidFill>
              <a:latin typeface="Calibri"/>
              <a:ea typeface="Calibri"/>
              <a:cs typeface="Calibri"/>
              <a:sym typeface="Calibri"/>
            </a:endParaRPr>
          </a:p>
          <a:p>
            <a:pPr indent="-342900" lvl="0" marL="457200" rtl="0" algn="l">
              <a:spcBef>
                <a:spcPts val="1000"/>
              </a:spcBef>
              <a:spcAft>
                <a:spcPts val="0"/>
              </a:spcAft>
              <a:buClr>
                <a:srgbClr val="424242"/>
              </a:buClr>
              <a:buSzPts val="1800"/>
              <a:buFont typeface="Calibri"/>
              <a:buAutoNum type="arabicPeriod"/>
            </a:pPr>
            <a:r>
              <a:rPr lang="en" sz="1800">
                <a:solidFill>
                  <a:srgbClr val="424242"/>
                </a:solidFill>
                <a:latin typeface="Calibri"/>
                <a:ea typeface="Calibri"/>
                <a:cs typeface="Calibri"/>
                <a:sym typeface="Calibri"/>
              </a:rPr>
              <a:t>When we compared </a:t>
            </a:r>
            <a:r>
              <a:rPr i="1" lang="en" sz="1800">
                <a:solidFill>
                  <a:srgbClr val="424242"/>
                </a:solidFill>
                <a:latin typeface="Times New Roman"/>
                <a:ea typeface="Times New Roman"/>
                <a:cs typeface="Times New Roman"/>
                <a:sym typeface="Times New Roman"/>
              </a:rPr>
              <a:t>n</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and 2</a:t>
            </a:r>
            <a:r>
              <a:rPr baseline="30000"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we saw the value of 2</a:t>
            </a:r>
            <a:r>
              <a:rPr baseline="30000"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become greater than </a:t>
            </a:r>
            <a:r>
              <a:rPr i="1" lang="en" sz="1800">
                <a:solidFill>
                  <a:srgbClr val="424242"/>
                </a:solidFill>
                <a:latin typeface="Times New Roman"/>
                <a:ea typeface="Times New Roman"/>
                <a:cs typeface="Times New Roman"/>
                <a:sym typeface="Times New Roman"/>
              </a:rPr>
              <a:t>n</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at </a:t>
            </a:r>
            <a:r>
              <a:rPr i="1" lang="en" sz="1800">
                <a:solidFill>
                  <a:srgbClr val="424242"/>
                </a:solidFill>
                <a:latin typeface="Times New Roman"/>
                <a:ea typeface="Times New Roman"/>
                <a:cs typeface="Times New Roman"/>
                <a:sym typeface="Times New Roman"/>
              </a:rPr>
              <a:t>n </a:t>
            </a:r>
            <a:r>
              <a:rPr lang="en" sz="1800">
                <a:solidFill>
                  <a:srgbClr val="424242"/>
                </a:solidFill>
                <a:latin typeface="Calibri"/>
                <a:ea typeface="Calibri"/>
                <a:cs typeface="Calibri"/>
                <a:sym typeface="Calibri"/>
              </a:rPr>
              <a:t>= 5. When we compared 6</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and 3</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we saw 3</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overtaking 6</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by the time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reaches 5. If we compare, say, 1,000</a:t>
            </a:r>
            <a:r>
              <a:rPr i="1" lang="en" sz="1800">
                <a:solidFill>
                  <a:srgbClr val="424242"/>
                </a:solidFill>
                <a:latin typeface="Times New Roman"/>
                <a:ea typeface="Times New Roman"/>
                <a:cs typeface="Times New Roman"/>
                <a:sym typeface="Times New Roman"/>
              </a:rPr>
              <a:t>x</a:t>
            </a:r>
            <a:r>
              <a:rPr baseline="30000" lang="en" sz="1800">
                <a:solidFill>
                  <a:srgbClr val="424242"/>
                </a:solidFill>
                <a:latin typeface="Calibri"/>
                <a:ea typeface="Calibri"/>
                <a:cs typeface="Calibri"/>
                <a:sym typeface="Calibri"/>
              </a:rPr>
              <a:t>2</a:t>
            </a:r>
            <a:r>
              <a:rPr lang="en" sz="1800">
                <a:solidFill>
                  <a:srgbClr val="424242"/>
                </a:solidFill>
                <a:latin typeface="Calibri"/>
                <a:ea typeface="Calibri"/>
                <a:cs typeface="Calibri"/>
                <a:sym typeface="Calibri"/>
              </a:rPr>
              <a:t> and 2</a:t>
            </a:r>
            <a:r>
              <a:rPr baseline="30000"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 will the exponential still overtake the quadratic? </a:t>
            </a:r>
            <a:endParaRPr sz="1800">
              <a:solidFill>
                <a:srgbClr val="424242"/>
              </a:solidFill>
              <a:latin typeface="Calibri"/>
              <a:ea typeface="Calibri"/>
              <a:cs typeface="Calibri"/>
              <a:sym typeface="Calibri"/>
            </a:endParaRPr>
          </a:p>
          <a:p>
            <a:pPr indent="-342900" lvl="1" marL="914400" rtl="0" algn="l">
              <a:spcBef>
                <a:spcPts val="0"/>
              </a:spcBef>
              <a:spcAft>
                <a:spcPts val="1000"/>
              </a:spcAft>
              <a:buClr>
                <a:srgbClr val="424242"/>
              </a:buClr>
              <a:buSzPts val="1800"/>
              <a:buFont typeface="Calibri"/>
              <a:buAutoNum type="alphaLcPeriod"/>
            </a:pPr>
            <a:r>
              <a:rPr lang="en" sz="1800">
                <a:solidFill>
                  <a:srgbClr val="424242"/>
                </a:solidFill>
                <a:latin typeface="Calibri"/>
                <a:ea typeface="Calibri"/>
                <a:cs typeface="Calibri"/>
                <a:sym typeface="Calibri"/>
              </a:rPr>
              <a:t>If so, at what </a:t>
            </a:r>
            <a:r>
              <a:rPr i="1" lang="en" sz="1800">
                <a:solidFill>
                  <a:srgbClr val="424242"/>
                </a:solidFill>
                <a:latin typeface="Times New Roman"/>
                <a:ea typeface="Times New Roman"/>
                <a:cs typeface="Times New Roman"/>
                <a:sym typeface="Times New Roman"/>
              </a:rPr>
              <a:t>x</a:t>
            </a:r>
            <a:r>
              <a:rPr lang="en" sz="1800">
                <a:solidFill>
                  <a:srgbClr val="424242"/>
                </a:solidFill>
                <a:latin typeface="Calibri"/>
                <a:ea typeface="Calibri"/>
                <a:cs typeface="Calibri"/>
                <a:sym typeface="Calibri"/>
              </a:rPr>
              <a:t>-value do you think it would happen? If not, why not?</a:t>
            </a:r>
            <a:endParaRPr sz="1800">
              <a:solidFill>
                <a:srgbClr val="424242"/>
              </a:solidFill>
              <a:latin typeface="Calibri"/>
              <a:ea typeface="Calibri"/>
              <a:cs typeface="Calibri"/>
              <a:sym typeface="Calibri"/>
            </a:endParaRPr>
          </a:p>
        </p:txBody>
      </p:sp>
      <p:sp>
        <p:nvSpPr>
          <p:cNvPr id="411" name="Google Shape;411;p32"/>
          <p:cNvSpPr txBox="1"/>
          <p:nvPr/>
        </p:nvSpPr>
        <p:spPr>
          <a:xfrm>
            <a:off x="385275" y="1060625"/>
            <a:ext cx="8446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Answer the questions to reflect on how they analyzed the behaviors of quadratic and exponential functions.</a:t>
            </a:r>
            <a:endParaRPr sz="1800">
              <a:solidFill>
                <a:srgbClr val="424242"/>
              </a:solidFill>
              <a:latin typeface="Calibri"/>
              <a:ea typeface="Calibri"/>
              <a:cs typeface="Calibri"/>
              <a:sym typeface="Calibri"/>
            </a:endParaRPr>
          </a:p>
        </p:txBody>
      </p:sp>
      <p:pic>
        <p:nvPicPr>
          <p:cNvPr id="412" name="Google Shape;412;p32"/>
          <p:cNvPicPr preferRelativeResize="0"/>
          <p:nvPr/>
        </p:nvPicPr>
        <p:blipFill>
          <a:blip r:embed="rId3">
            <a:alphaModFix/>
          </a:blip>
          <a:stretch>
            <a:fillRect/>
          </a:stretch>
        </p:blipFill>
        <p:spPr>
          <a:xfrm>
            <a:off x="329729" y="1951925"/>
            <a:ext cx="2469801" cy="2469801"/>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18" name="Google Shape;418;p33"/>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19" name="Google Shape;419;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3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7.4 Comparing Quadratic and Exponential Functions</a:t>
            </a:r>
            <a:endParaRPr/>
          </a:p>
        </p:txBody>
      </p:sp>
      <p:graphicFrame>
        <p:nvGraphicFramePr>
          <p:cNvPr id="421" name="Google Shape;421;p33"/>
          <p:cNvGraphicFramePr/>
          <p:nvPr/>
        </p:nvGraphicFramePr>
        <p:xfrm>
          <a:off x="311700" y="1764100"/>
          <a:ext cx="3000000" cy="3000000"/>
        </p:xfrm>
        <a:graphic>
          <a:graphicData uri="http://schemas.openxmlformats.org/drawingml/2006/table">
            <a:tbl>
              <a:tblPr>
                <a:noFill/>
                <a:tableStyleId>{0ACE5B24-25D1-4F0C-B421-EB55F6EC64EF}</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using graphs, tables, or calculations how exponential functions eventually grow faster than quadratic functions.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