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8D0EB4-516E-4095-824D-9F867376F90A}">
  <a:tblStyle styleId="{408D0EB4-516E-4095-824D-9F867376F90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 Id="rId3" Type="http://schemas.openxmlformats.org/officeDocument/2006/relationships/hyperlink" Target="https://player.vimeo.com/video/337951448" TargetMode="External"/><Relationship Id="rId4" Type="http://schemas.openxmlformats.org/officeDocument/2006/relationships/hyperlink" Target="https://player.vimeo.com/video/337951456" TargetMode="External"/><Relationship Id="rId5" Type="http://schemas.openxmlformats.org/officeDocument/2006/relationships/hyperlink" Target="https://www.geogebra.org/calculator/fqcpwtq6" TargetMode="External"/><Relationship Id="rId6" Type="http://schemas.openxmlformats.org/officeDocument/2006/relationships/slide" Target="/ppt/slides/slide18.xml"/><Relationship Id="rId7" Type="http://schemas.openxmlformats.org/officeDocument/2006/relationships/slide" Target="/ppt/slides/slide18.xml"/><Relationship Id="rId8" Type="http://schemas.openxmlformats.org/officeDocument/2006/relationships/slide" Target="/pp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have practiced interpreting and creating function graphs using input-output pairs and situation descriptions, and have learned key vocabulary and how to use average rate of change.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they apply those skills to interpret or create graphs for more complex, real-life situations, including flag-raising and other contextual activities.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Information is provided through descriptions, videos, and images, with more ambiguity than before. Students must make assumptions, solve problems, and engage in mathematical modeling to create graphs that fit the given scenarios.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activity 4.9.2, have a coordinate grid or graphing technology ready for students to complete the “Are You Ready for More?” section.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Grids or 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A3(C) graph linear functions on the coordinate plane and identify key features, including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zeros, and slope, in mathematical and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zeros, &gt;maximum, and minimum values.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This warm-up has students compare four graphs of functions relating time and temperature. Without axis scales, they must rely on graph structure and use precise language to describe similarities and differences using recently learned vocabulary.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Put students in groups of 2–4. Show the graphs and give 1 minute for individual thinking, then time to share in groups. Each student explains why one item doesn’t belong, and the group finds at least one reason for each item</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The answer varies.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doesn't belong because: It is the only graph that has no maximum or minimum. It is the only situation in which the temperature does not change.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 doesn't belong because: It is the only graph that has one maximum. It is the only graph that shows the temperature rising and then falling (but not rising again).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 doesn't belong because: It is the only graph that has horizontal intercepts. It is the only graph that has one minimum. It is the only graph that shows negative output values or negative temperatures. It is the only graph that shows temperature falling and then rising (but not falling again).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 doesn't belong because: It is the only graph that has several maxima and minima. It is the only graph where the temperature rises and falls several times. This graph shows a repeating pattern.</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each group share one reason an item doesn’t belong, and record responses for all to see. Encourage the use of mathematical vocabulary and have students explain any terms they use (e.g., “intercepts,” “minimum,” “linear”). After each response, ask the class if they agree or disagree. Since there’s no single correct answer, focus on the reasoning, verify accuracy, and challenge unsupported claims—for example, questioning how they know intercepts differ without axis scales.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6e898ee481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6e898ee481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5 Co-Craft Questions: Speaking, Reading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compare and interpret two functions. Display the student task statement and graph, leaving out the questions. Ask students to write down possible mathematical questions that could be asked about the situation. Invite students to compare their questions before revealing the activity's questions. Listen for and amplify any questions involving the overall shape of the graphs, trends over specific time intervals, and the intersection point of the two graphs. The process of creating mathematical questions, without the pressure of producing answers or solutions, prompts students to make sense of the given information and to activate the language of mathematical questions. This work helps to prepare students to process the actual questions.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and support opportunities for peer interactions. Invite students to talk about their ideas with a partner before writing them down. Display sentence frames to support students when they explain their strategy. For example, I notice that . . . I wonder . . . and that could/couldn’t be true because . . .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interpreted graphs of functions with known units, helping them connect graphs to real-world situations. In this activity, they analyze graphs without labeled units, using the context of raising a flag to judge whether the graphs are realistic. They also encounter a vertical line and explore why it doesn't represent a function. Through this, students reason abstractly, justify their thinking, and critique others' reasoning.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Show images and explain a flag-raising ceremony, noting that it’s a common daily or weekly tradition in some countries.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Have students work in pairs. Ask them to read the task and examine the graphs, then think about: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reasonable units could be used for the axes?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How can we tell each graph represents a function?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Allow quiet thinking time, then partner discussion, followed by a brief class discussion. Guide them toward units like seconds for time and meters or yards for height, if not mentioned.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Next, have partners take turns interpreting the first graph and pause for discussion before moving to the second. If using the extension, review or model how to use graphing technology as needed.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A: The flag starts out on the ground but is immediately raised at a constant rate.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B: The flag starts out at 3 meters above ground and then stays at that height the entire time.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C: The flag starts out on the ground but gets pulled up quickly. The movement slows down and there is a brief pause, and then it is raised up again at a quicker and quicker rate.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D: The flag starts out on the ground, is raised up a couple of meters, and then is lowered back to the ground. This happens repeatedly.</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E: The flag starts out at 0.5 meter above the ground and is raised up bit by bit, with a brief pause before it is raised farther.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F: The flag starts out on the ground and is raised up at a constant speed for 3 seconds. It stops abruptly and comes back down at a constant speed. Then, 2 seconds later, it stops at 3 meters above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E seems the most realistic. It starts at a height where someone would link the flag to the rope and then it rises in spurts like the movement that might happen as someone pulls on the string.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Graphs B and D are the least realistic. On graph B, the flag seems to be attached to the flagpole at one height and then it is never moved up the flagpole. On graph D, the person who raises the flag seems to put it on the ground and then raise it, lower it, raise it, lower it, etc.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Graphs A, C, and F are possible, but it is unlikely that the flag starts out being on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we assume that time is measured in seconds and the height is measured in meters, this graph would not represent the height of a flag raised at a flag ceremony. The graph shows the flag being at all heights between 0 and 6 meters at the same time (3 seconds), which is impossible.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graph does not represent a function. A function has only one output for every input. If we assume that time is measured in seconds and the height is measured in meters, this graph shows many possible outputs when the input is 3 seconds.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Invite students to explain each graph in the context of flag raising and argue whether it is realistic. Encourage partners to illustrate their explanation—one describing the graph, the other acting out the flag raiser’s actions.</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Discuss which graph is most realistic and how changing units (e.g., time in days or height in kilometers) could make a graph more or less realistic.</a:t>
            </a:r>
            <a:endParaRPr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Char char="●"/>
            </a:pPr>
            <a:r>
              <a:rPr lang="en" sz="1300">
                <a:solidFill>
                  <a:schemeClr val="dk1"/>
                </a:solidFill>
                <a:latin typeface="Calibri"/>
                <a:ea typeface="Calibri"/>
                <a:cs typeface="Calibri"/>
                <a:sym typeface="Calibri"/>
              </a:rPr>
              <a:t>Then, ask why the vertical line doesn’t represent a function. If not mentioned, explain that a vertical line means one input has multiple outputs, which violates the definition of a function.</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number of seconds in a year is 365⋅24⋅60⋅60. If the ant travels 1 millimeter a second, in one year, it would travel 365⋅24⋅3600 millimeters. In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years, it would travel (365⋅24⋅3600)</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millimeters.</a:t>
            </a:r>
            <a:endParaRPr sz="1300">
              <a:solidFill>
                <a:schemeClr val="dk1"/>
              </a:solidFill>
              <a:latin typeface="Calibri"/>
              <a:ea typeface="Calibri"/>
              <a:cs typeface="Calibri"/>
              <a:sym typeface="Calibri"/>
            </a:endParaRPr>
          </a:p>
          <a:p>
            <a:pPr indent="-298450" lvl="0" marL="457200" rtl="0" algn="l">
              <a:spcBef>
                <a:spcPts val="0"/>
              </a:spcBef>
              <a:spcAft>
                <a:spcPts val="0"/>
              </a:spcAft>
              <a:buSzPts val="1100"/>
              <a:buFont typeface="Noto Sans"/>
              <a:buAutoNum type="arabicPeriod"/>
            </a:pPr>
            <a:r>
              <a:rPr lang="en">
                <a:latin typeface="Noto Sans"/>
                <a:ea typeface="Noto Sans"/>
                <a:cs typeface="Noto Sans"/>
                <a:sym typeface="Noto Sans"/>
              </a:rPr>
              <a:t>Access the online Teacher Guide to see the graph for this question. </a:t>
            </a:r>
            <a:endParaRPr sz="1400"/>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is a vertical line and doesn’t look like a graph of a function. The slope is really large, so the line is so steep that it looks vertical.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is a slanted line when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-axis is scaled from –0.0001 to 0.0001 years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-axis is scaled to ten thousands in both directions.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could, depending on the unit of time being used and the scale of the horizontal and vertical axes. If the time is measured in months, for instance, each point on the graph could represent a time value that is just a tiny bit more than 3 months—say, 3 months and 1 second, 3 months and 2 seconds, and so on. A horizontal change of 1 second would not be visible when the horizontal units are measured in months, so all input-output pairs marking the height of the flag at each second would appear to be stacked exactly on top of one another.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She is able to start out faster since the trail is flat, but as the trail rises up the steep mountain, her rate tapers off.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graph reflects a constant rate. The trail Shannon is running becomes steeper, which will slow down her pace. The answer is graph 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are looking for the graph of her distance traveled, so it should start at (0,0). he answer is graph 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You are looking for the graph of her distance traveled, so it should start at (0,0). he answer is graph 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Description 1 best matches part C of the graph. If half of the workers went on strike, then the number of smartphones produced would be less than normal. The rate of change for C is less than the rate of change for A.</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Description 3 best matches part B of the graph. If no smartphones are shipped to the sore, the total number remains constant during that time.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 A of the graph best matches description 2. If the production schedule is normal, the rate of change of interval A is greater than the rate of change of interval C.</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watch a video of a flag being raised and sketch a graph of the flag’s height over time. Using their graphs, they estimate the rate of change. While precision isn't required, graphs should reflect key features such as starting height, flagpole height, pauses, and movement rate. Students must make modeling decisions about scaling, continuity, and estimates. Provide graph paper and, if possible, access to the video for repeated viewing. Highlight students who make thoughtful, varied choices and have them share their reasoning.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is limited, focus work time and discussion on the graphing portion (the first question).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Note: For the additional resources, teachers may need to review inequality statements for students to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Tell students that they will watch a video of a flag being raised, and their job is to sketch a graph that represents the height of the flag, in feet, as a function of time, in seconds. Explain to students that their graphs do not need to be precise and some estimations are required, but the graphs should reasonably capture the movement of the flag.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Before playing the video, ask students to think about what information or quantities to look for while watching the video. If possible, record and display their ideas for all to see.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Here are videos that show the same clip of a flag being raised, played back at full speed and half speed. Show one or more of the videos for all to see. Students may wish to see the slower version a few times to help them sketch a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u="sng">
                <a:solidFill>
                  <a:schemeClr val="hlink"/>
                </a:solidFill>
                <a:latin typeface="Calibri"/>
                <a:ea typeface="Calibri"/>
                <a:cs typeface="Calibri"/>
                <a:sym typeface="Calibri"/>
                <a:hlinkClick r:id="rId3"/>
              </a:rPr>
              <a:t> Video Raising a Flag (Full Speed)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u="sng">
                <a:solidFill>
                  <a:schemeClr val="hlink"/>
                </a:solidFill>
                <a:latin typeface="Calibri"/>
                <a:ea typeface="Calibri"/>
                <a:cs typeface="Calibri"/>
                <a:sym typeface="Calibri"/>
                <a:hlinkClick r:id="rId4"/>
              </a:rPr>
              <a:t> Video Raising a Flag (Half Speed)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Digital graphing strategy </a:t>
            </a:r>
            <a:r>
              <a:rPr lang="en" sz="1300">
                <a:solidFill>
                  <a:schemeClr val="dk1"/>
                </a:solidFill>
                <a:latin typeface="Calibri"/>
                <a:ea typeface="Calibri"/>
                <a:cs typeface="Calibri"/>
                <a:sym typeface="Calibri"/>
              </a:rPr>
              <a:t>- To graph the flag raising scenario digitally, have students access the GeoGebra link </a:t>
            </a:r>
            <a:r>
              <a:rPr lang="en" sz="1300" u="sng">
                <a:solidFill>
                  <a:schemeClr val="hlink"/>
                </a:solidFill>
                <a:latin typeface="Calibri"/>
                <a:ea typeface="Calibri"/>
                <a:cs typeface="Calibri"/>
                <a:sym typeface="Calibri"/>
                <a:hlinkClick r:id="rId5"/>
              </a:rPr>
              <a:t>https://www.geogebra.org/calculator/fqcpwtq6</a:t>
            </a:r>
            <a:r>
              <a:rPr lang="en" sz="1300">
                <a:solidFill>
                  <a:schemeClr val="dk1"/>
                </a:solidFill>
                <a:latin typeface="Calibri"/>
                <a:ea typeface="Calibri"/>
                <a:cs typeface="Calibri"/>
                <a:sym typeface="Calibri"/>
              </a:rPr>
              <a:t> to open a blank graph for the scenario. Provide students with the following prompting questions: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How high was the flag at the beginning of the video? What was the time measurement at the beginning of the video? (Answers will vary. Approximately 10 feet off the ground at time = 0 seconds. This can be used to plot the point (0, 10))</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What are specific segments of time that you could use to define the movement of the flag? (Answers will vary. The different time segments might be from 0-2 second, 2-5 seconds, 5 - 8 seconds, 8 - 11 seconds, etc.)</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To graph points such as (0, 10) and (2, 10), students can enter the points in the Input menu on the left side of the screen or they can plot the points on the graph by using the Point tool. (Students click on the point tool to activate it, then click on the locations for the points on the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Point Tool</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6"/>
              </a:rPr>
              <a:t>here</a:t>
            </a:r>
            <a:r>
              <a:rPr lang="en" sz="1300">
                <a:solidFill>
                  <a:schemeClr val="dk1"/>
                </a:solidFill>
                <a:latin typeface="Calibri"/>
                <a:ea typeface="Calibri"/>
                <a:cs typeface="Calibri"/>
                <a:sym typeface="Calibri"/>
              </a:rPr>
              <a:t> for the slide with Point Tool.</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After students have added as many points as they would like to use to guide their graph, have them use the Freehand Shape tool (accessed through the Move tool menu) to draw the graph that is described in the scenario.</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Freehand Shape Tool</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7"/>
              </a:rPr>
              <a:t>here</a:t>
            </a:r>
            <a:r>
              <a:rPr lang="en" sz="1300">
                <a:solidFill>
                  <a:schemeClr val="dk1"/>
                </a:solidFill>
                <a:latin typeface="Calibri"/>
                <a:ea typeface="Calibri"/>
                <a:cs typeface="Calibri"/>
                <a:sym typeface="Calibri"/>
              </a:rPr>
              <a:t> for the slide with Freehand Shape tool.</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8"/>
              </a:rPr>
              <a:t>here</a:t>
            </a:r>
            <a:r>
              <a:rPr lang="en" sz="1300">
                <a:solidFill>
                  <a:schemeClr val="dk1"/>
                </a:solidFill>
                <a:latin typeface="Calibri"/>
                <a:ea typeface="Calibri"/>
                <a:cs typeface="Calibri"/>
                <a:sym typeface="Calibri"/>
              </a:rPr>
              <a:t> to see the graph of the answer.</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Some students may have trouble starting their graphs because they don’t know what upper limits to use for the axes. Ask them to watch the video clip again and try to gather some information that may help them decide on the upper limits. Assure them that some estimation and decision making are necessary.</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Select previously identified students to share their graph and explain their drawing decisions. If time permits, display the graphs for all to see and briefly discuss:</a:t>
            </a:r>
            <a:endParaRPr sz="1300">
              <a:solidFill>
                <a:schemeClr val="dk1"/>
              </a:solidFill>
              <a:latin typeface="Calibri"/>
              <a:ea typeface="Calibri"/>
              <a:cs typeface="Calibri"/>
              <a:sym typeface="Calibri"/>
            </a:endParaRPr>
          </a:p>
          <a:p>
            <a:pPr indent="0" lvl="0" marL="457200" rtl="0" algn="l">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the graphs are alike and how they are different.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key features such as intercepts, maximum, minimum, and intervals when the function increases, remains constant, or decreases.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If time permits, invite a couple of students to share how they used their graph to estimate the flag’s average rate of change. Emphasize that the average rate of change (which would vary for different graphs) represents how fast, on average, the flag was moving from the time it started being raised until the time it reached the top of the pole.</a:t>
            </a:r>
            <a:endParaRPr sz="1300">
              <a:solidFill>
                <a:schemeClr val="dk1"/>
              </a:solidFill>
              <a:latin typeface="Calibri"/>
              <a:ea typeface="Calibri"/>
              <a:cs typeface="Calibri"/>
              <a:sym typeface="Calibri"/>
            </a:endParaRPr>
          </a:p>
          <a:p>
            <a:pPr indent="0" lvl="0" marL="0" rtl="0" algn="l">
              <a:spcBef>
                <a:spcPts val="8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72eaba31e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72eaba31e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prepare students for the whole-class discussion. Invite students to quietly circulate and analyze at least 2 other graphs in the room. Give students quiet time to think individually to consider which features of the graphs are alike and which are different. Display these prompts as students move around the room: “Where does the maximum height occur?”; “What scale is used on the axes?”; and “Where are the constant time intervals?” Next, ask students to find a partner to discuss what they noticed. This will help students compare and contrast key features on graphs of the same function.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Cultivate conversation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color coding and annotations to highlight connections between representations in a problem. For example, invite students to highlight the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 0, and 72 in </a:t>
            </a:r>
            <a:r>
              <a:rPr i="1" lang="en">
                <a:solidFill>
                  <a:schemeClr val="dk1"/>
                </a:solidFill>
                <a:latin typeface="Noto Sans"/>
                <a:ea typeface="Noto Sans"/>
                <a:cs typeface="Noto Sans"/>
                <a:sym typeface="Noto Sans"/>
              </a:rPr>
              <a:t>W</a:t>
            </a:r>
            <a:r>
              <a:rPr lang="en">
                <a:solidFill>
                  <a:schemeClr val="dk1"/>
                </a:solidFill>
                <a:latin typeface="Noto Sans"/>
                <a:ea typeface="Noto Sans"/>
                <a:cs typeface="Noto Sans"/>
                <a:sym typeface="Noto Sans"/>
              </a:rPr>
              <a:t>(0) = 72 in different colors and highlight the corresponding parts of the first sentence of the task statement in the same color to show what each part represents. Remind students to refer to their copy of the annotated function notation.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A vertical line would indicate that Marcus was in 2 different places at the exact same time. The answer is a horizontal line connecting (5,0.5) and (20,0.5).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line that represents the distance from when Marcus leaves his house until he gets to Monica’s house. The answer is a horizontal line connecting (5,0.5) and (20,0.5).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would represent Marcus taking 20 minutes to walk to Monica’s house. The answer is a horizontal line connecting (5,0.5) and (20,0.5).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When Marcus arrives at Monica’s house, 5 minutes have passed and he is 0.5 mile from home. This is represented by (5,0.5). While he is at Monica’s, time passes, but the distance does not change. This can be represented by (20,0.5). Since the distance is the same, the line is horizontal.</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Another example</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Tyler filled up his bathtub, took a bath, and then drained the tub. The function gives the depth of the water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 in inches, </a:t>
            </a:r>
            <a:r>
              <a:rPr i="1" lang="en" sz="1150">
                <a:solidFill>
                  <a:srgbClr val="1D2125"/>
                </a:solidFill>
                <a:latin typeface="Roboto"/>
                <a:ea typeface="Roboto"/>
                <a:cs typeface="Roboto"/>
                <a:sym typeface="Roboto"/>
              </a:rPr>
              <a:t>t</a:t>
            </a:r>
            <a:r>
              <a:rPr lang="en" sz="1150">
                <a:solidFill>
                  <a:srgbClr val="1D2125"/>
                </a:solidFill>
                <a:latin typeface="Roboto"/>
                <a:ea typeface="Roboto"/>
                <a:cs typeface="Roboto"/>
                <a:sym typeface="Roboto"/>
              </a:rPr>
              <a:t> minutes after Tyler began to fill the bathtub.</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lang="en" sz="1150">
                <a:solidFill>
                  <a:srgbClr val="1D2125"/>
                </a:solidFill>
                <a:latin typeface="Roboto"/>
                <a:ea typeface="Roboto"/>
                <a:cs typeface="Roboto"/>
                <a:sym typeface="Roboto"/>
              </a:rPr>
              <a:t>These statements describe how the water level in the tub was changing over time. Use the statements to sketch an approximate graph of the function.</a:t>
            </a:r>
            <a:endParaRPr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(0) = 0</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(1) &lt;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(7)</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(9) = 11</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(10) =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(20)</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Char char="●"/>
            </a:pP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(20) &gt; </a:t>
            </a:r>
            <a:r>
              <a:rPr i="1" lang="en" sz="1150">
                <a:solidFill>
                  <a:srgbClr val="1D2125"/>
                </a:solidFill>
                <a:latin typeface="Roboto"/>
                <a:ea typeface="Roboto"/>
                <a:cs typeface="Roboto"/>
                <a:sym typeface="Roboto"/>
              </a:rPr>
              <a:t>B</a:t>
            </a:r>
            <a:r>
              <a:rPr lang="en" sz="1150">
                <a:solidFill>
                  <a:srgbClr val="1D2125"/>
                </a:solidFill>
                <a:latin typeface="Roboto"/>
                <a:ea typeface="Roboto"/>
                <a:cs typeface="Roboto"/>
                <a:sym typeface="Roboto"/>
              </a:rPr>
              <a:t>(40)</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None/>
            </a:pPr>
            <a:r>
              <a:rPr lang="en" sz="1150">
                <a:solidFill>
                  <a:srgbClr val="1D2125"/>
                </a:solidFill>
                <a:latin typeface="Roboto"/>
                <a:ea typeface="Roboto"/>
                <a:cs typeface="Roboto"/>
                <a:sym typeface="Roboto"/>
              </a:rPr>
              <a:t>This sample graph meets all of the statements above.</a:t>
            </a:r>
            <a:endParaRPr sz="1150">
              <a:solidFill>
                <a:srgbClr val="1D2125"/>
              </a:solidFill>
              <a:latin typeface="Roboto"/>
              <a:ea typeface="Roboto"/>
              <a:cs typeface="Roboto"/>
              <a:sym typeface="Roboto"/>
            </a:endParaRPr>
          </a:p>
          <a:p>
            <a:pPr indent="0" lvl="0" marL="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to see the sample graph.</a:t>
            </a:r>
            <a:endParaRPr/>
          </a:p>
          <a:p>
            <a:pPr indent="0" lvl="0" marL="0" rtl="0" algn="l">
              <a:lnSpc>
                <a:spcPct val="115000"/>
              </a:lnSpc>
              <a:spcBef>
                <a:spcPts val="80"/>
              </a:spcBef>
              <a:spcAft>
                <a:spcPts val="0"/>
              </a:spcAft>
              <a:buNone/>
            </a:pPr>
            <a:r>
              <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72eaba31e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72eaba31e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 anticipated misconceptions, and activity </a:t>
            </a:r>
            <a:r>
              <a:rPr b="1" lang="en" sz="1300">
                <a:solidFill>
                  <a:schemeClr val="dk1"/>
                </a:solidFill>
                <a:latin typeface="Calibri"/>
                <a:ea typeface="Calibri"/>
                <a:cs typeface="Calibri"/>
                <a:sym typeface="Calibri"/>
              </a:rPr>
              <a:t>synthesis</a:t>
            </a:r>
            <a:r>
              <a:rPr b="1" lang="en" sz="1300">
                <a:solidFill>
                  <a:schemeClr val="dk1"/>
                </a:solidFill>
                <a:latin typeface="Calibri"/>
                <a:ea typeface="Calibri"/>
                <a:cs typeface="Calibri"/>
                <a:sym typeface="Calibri"/>
              </a:rPr>
              <a:t> on next slide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6e898ee481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6e898ee481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chemeClr val="dk1"/>
                </a:solidFill>
                <a:latin typeface="Calibri"/>
                <a:ea typeface="Calibri"/>
                <a:cs typeface="Calibri"/>
                <a:sym typeface="Calibri"/>
              </a:rPr>
              <a:t> for images of the graphs for each situation.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might mistakenly think that when the pools are “full,” the water in each pool has reached the same height. Remind students that the two pools have different heights, so it takes different heights of water to make them full.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or select students to share their graphs and the assumptions and decisions they made as they were graphing. Display graphs that correctly represent the same situation but look different because of variation in assumptions.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the vertical values of the two graphs compare when the pools are full?” (The vertical value of the large pool would be up to 12 inches greater than that of the small pool because the large pool is 12 inches taller than the small pool.)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each pool is being filled by one hose and at the same rate, should the two graphs have the same slope? Why or why not? If not, which graph has a greater slope?” (No. The water in the smaller pool rises more quickly because the area of the pool is smaller, so the slope for that graph should be greater.)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the graph of the large pool change when one hose was moved from the small pool to the large pool? Would its slope increase, decrease, or stay the same?” (The slope of the graph for the large pool would double, because water is now rising at twice its previous rate. The graph for the small pool would stay constant, as the water is no longer increasing in height.)</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6e898ee48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6e898ee48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highlight how graphs reflect changing quantities, tell students to observe you walking across the room and imagine graphing your distance from the start over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notice any characteristics of the movement that would affect the output of this function and show up as distinct features on a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Walk from one side of the classroom to the other, incorporating moves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walking at a constant rate all the 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slowing down and speeding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walking one way and then turning around and walking back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taking a few steps, stopping and standing still, and then continuing walking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walking backward a few steps, and then walking forward again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Gather as many observations as possible about the walk. For each, ask how it would appear on a graph—e.g., speeding up means a steeper line, slowing down a shallower one, and stopping creates a horizontal segment, with longer pauses shown as longer segments.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repeat the walking demonstration and ask students to graph the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the Lesson Synthesis, have students review the Lesson Summary to revisit learning targets, key takeaways, and reflect on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7.pn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21.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21.png"/><Relationship Id="rId7" Type="http://schemas.openxmlformats.org/officeDocument/2006/relationships/image" Target="../media/image9.png"/><Relationship Id="rId8"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3.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25.png"/><Relationship Id="rId5" Type="http://schemas.openxmlformats.org/officeDocument/2006/relationships/image" Target="../media/image28.png"/><Relationship Id="rId6" Type="http://schemas.openxmlformats.org/officeDocument/2006/relationships/image" Target="../media/image18.png"/><Relationship Id="rId7" Type="http://schemas.openxmlformats.org/officeDocument/2006/relationships/image" Target="../media/image22.png"/><Relationship Id="rId8"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3.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www.youtube.com/watch?v=g4ksxf2za6w&amp;t=2s" TargetMode="External"/><Relationship Id="rId4" Type="http://schemas.openxmlformats.org/officeDocument/2006/relationships/hyperlink" Target="https://www.youtube.com/watch?v=g4ksxf2za6w&amp;t=2s" TargetMode="External"/><Relationship Id="rId5"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9.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29.png"/><Relationship Id="rId6" Type="http://schemas.openxmlformats.org/officeDocument/2006/relationships/image" Target="../media/image37.png"/><Relationship Id="rId7"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32.png"/><Relationship Id="rId5"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9.png"/><Relationship Id="rId7"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3.png"/><Relationship Id="rId4" Type="http://schemas.openxmlformats.org/officeDocument/2006/relationships/image" Target="../media/image35.png"/><Relationship Id="rId5"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9.png"/><Relationship Id="rId6" Type="http://schemas.openxmlformats.org/officeDocument/2006/relationships/image" Target="../media/image15.png"/><Relationship Id="rId7"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1.png"/><Relationship Id="rId4" Type="http://schemas.openxmlformats.org/officeDocument/2006/relationships/image" Target="../media/image45.png"/><Relationship Id="rId5"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15.png"/><Relationship Id="rId6" Type="http://schemas.openxmlformats.org/officeDocument/2006/relationships/image" Target="../media/image36.png"/><Relationship Id="rId7"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15.png"/><Relationship Id="rId4" Type="http://schemas.openxmlformats.org/officeDocument/2006/relationships/image" Target="../media/image40.png"/><Relationship Id="rId5" Type="http://schemas.openxmlformats.org/officeDocument/2006/relationships/image" Target="../media/image36.png"/><Relationship Id="rId6" Type="http://schemas.openxmlformats.org/officeDocument/2006/relationships/image" Target="../media/image42.png"/><Relationship Id="rId7" Type="http://schemas.openxmlformats.org/officeDocument/2006/relationships/image" Target="../media/image1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4.9: Interpreting and Creating Graphs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 Interpreting and Creating Graphs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{408D0EB4-516E-4095-824D-9F867376F90A}</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Student climbing a ladder into the clouds to reach a glowing star, showing determination and aiming high in learning." id="66" name="Google Shape;66;p10" title="Goals-3.png"/>
          <p:cNvPicPr preferRelativeResize="0"/>
          <p:nvPr/>
        </p:nvPicPr>
        <p:blipFill rotWithShape="1">
          <a:blip r:embed="rId3">
            <a:alphaModFix/>
          </a:blip>
          <a:srcRect b="-2743" l="0" r="0" t="0"/>
          <a:stretch/>
        </p:blipFill>
        <p:spPr>
          <a:xfrm>
            <a:off x="4850500" y="168625"/>
            <a:ext cx="4094575" cy="42069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the </a:t>
            </a:r>
            <a:r>
              <a:rPr b="1" lang="en">
                <a:solidFill>
                  <a:srgbClr val="F3F3F3"/>
                </a:solidFill>
              </a:rPr>
              <a:t>average rate of change of a function </a:t>
            </a:r>
            <a:r>
              <a:rPr lang="en">
                <a:solidFill>
                  <a:srgbClr val="F3F3F3"/>
                </a:solidFill>
              </a:rPr>
              <a:t>in terms of a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Describe </a:t>
            </a:r>
            <a:r>
              <a:rPr lang="en">
                <a:solidFill>
                  <a:srgbClr val="F3F3F3"/>
                </a:solidFill>
              </a:rPr>
              <a:t>important </a:t>
            </a:r>
            <a:r>
              <a:rPr b="1" lang="en">
                <a:solidFill>
                  <a:srgbClr val="F3F3F3"/>
                </a:solidFill>
              </a:rPr>
              <a:t>features of a graph</a:t>
            </a:r>
            <a:r>
              <a:rPr lang="en">
                <a:solidFill>
                  <a:srgbClr val="F3F3F3"/>
                </a:solidFill>
              </a:rPr>
              <a:t> and </a:t>
            </a:r>
            <a:r>
              <a:rPr b="1" lang="en">
                <a:solidFill>
                  <a:srgbClr val="F3F3F3"/>
                </a:solidFill>
              </a:rPr>
              <a:t>explain</a:t>
            </a:r>
            <a:r>
              <a:rPr lang="en">
                <a:solidFill>
                  <a:srgbClr val="F3F3F3"/>
                </a:solidFill>
              </a:rPr>
              <a:t> </a:t>
            </a:r>
            <a:r>
              <a:rPr b="1" lang="en">
                <a:solidFill>
                  <a:srgbClr val="F3F3F3"/>
                </a:solidFill>
              </a:rPr>
              <a:t>what they mean</a:t>
            </a:r>
            <a:r>
              <a:rPr lang="en">
                <a:solidFill>
                  <a:srgbClr val="F3F3F3"/>
                </a:solidFill>
              </a:rPr>
              <a:t> in a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Sketch</a:t>
            </a:r>
            <a:r>
              <a:rPr lang="en">
                <a:solidFill>
                  <a:srgbClr val="F3F3F3"/>
                </a:solidFill>
              </a:rPr>
              <a:t> a </a:t>
            </a:r>
            <a:r>
              <a:rPr b="1" lang="en">
                <a:solidFill>
                  <a:srgbClr val="F3F3F3"/>
                </a:solidFill>
              </a:rPr>
              <a:t>graph </a:t>
            </a:r>
            <a:r>
              <a:rPr lang="en">
                <a:solidFill>
                  <a:srgbClr val="F3F3F3"/>
                </a:solidFill>
              </a:rPr>
              <a:t>that shows important features of the situation.</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4.9: Interpreting and Creating Graphs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520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Horizontal intercept</a:t>
            </a:r>
            <a:endParaRPr/>
          </a:p>
          <a:p>
            <a:pPr indent="-330200" lvl="1" marL="914400" rtl="0" algn="l">
              <a:spcBef>
                <a:spcPts val="0"/>
              </a:spcBef>
              <a:spcAft>
                <a:spcPts val="0"/>
              </a:spcAft>
              <a:buSzPts val="1600"/>
              <a:buChar char="○"/>
            </a:pPr>
            <a:r>
              <a:rPr lang="en"/>
              <a:t>The point where the graph crosses the </a:t>
            </a:r>
            <a:r>
              <a:rPr i="1" lang="en">
                <a:latin typeface="Times New Roman"/>
                <a:ea typeface="Times New Roman"/>
                <a:cs typeface="Times New Roman"/>
                <a:sym typeface="Times New Roman"/>
              </a:rPr>
              <a:t>x</a:t>
            </a:r>
            <a:r>
              <a:rPr lang="en"/>
              <a:t>-axis, with a </a:t>
            </a:r>
            <a:r>
              <a:rPr i="1" lang="en">
                <a:latin typeface="Times New Roman"/>
                <a:ea typeface="Times New Roman"/>
                <a:cs typeface="Times New Roman"/>
                <a:sym typeface="Times New Roman"/>
              </a:rPr>
              <a:t>y</a:t>
            </a:r>
            <a:r>
              <a:rPr lang="en"/>
              <a:t>-value of 0: (</a:t>
            </a:r>
            <a:r>
              <a:rPr i="1" lang="en">
                <a:latin typeface="Times New Roman"/>
                <a:ea typeface="Times New Roman"/>
                <a:cs typeface="Times New Roman"/>
                <a:sym typeface="Times New Roman"/>
              </a:rPr>
              <a:t>x</a:t>
            </a:r>
            <a:r>
              <a:rPr lang="en"/>
              <a:t>, 0).</a:t>
            </a:r>
            <a:endParaRPr/>
          </a:p>
          <a:p>
            <a:pPr indent="-342900" lvl="0" marL="457200" rtl="0" algn="l">
              <a:spcBef>
                <a:spcPts val="0"/>
              </a:spcBef>
              <a:spcAft>
                <a:spcPts val="0"/>
              </a:spcAft>
              <a:buSzPts val="1800"/>
              <a:buChar char="●"/>
            </a:pPr>
            <a:r>
              <a:rPr lang="en"/>
              <a:t>Vertical intercept</a:t>
            </a:r>
            <a:endParaRPr/>
          </a:p>
          <a:p>
            <a:pPr indent="-330200" lvl="1" marL="914400" rtl="0" algn="l">
              <a:spcBef>
                <a:spcPts val="0"/>
              </a:spcBef>
              <a:spcAft>
                <a:spcPts val="0"/>
              </a:spcAft>
              <a:buSzPts val="1600"/>
              <a:buChar char="○"/>
            </a:pPr>
            <a:r>
              <a:rPr lang="en"/>
              <a:t>The point where the graph crosses the </a:t>
            </a:r>
            <a:r>
              <a:rPr i="1" lang="en">
                <a:latin typeface="Times New Roman"/>
                <a:ea typeface="Times New Roman"/>
                <a:cs typeface="Times New Roman"/>
                <a:sym typeface="Times New Roman"/>
              </a:rPr>
              <a:t>y</a:t>
            </a:r>
            <a:r>
              <a:rPr lang="en"/>
              <a:t>-axis, with an</a:t>
            </a:r>
            <a:r>
              <a:rPr i="1" lang="en">
                <a:latin typeface="Times New Roman"/>
                <a:ea typeface="Times New Roman"/>
                <a:cs typeface="Times New Roman"/>
                <a:sym typeface="Times New Roman"/>
              </a:rPr>
              <a:t> x</a:t>
            </a:r>
            <a:r>
              <a:rPr lang="en"/>
              <a:t>-value of 0: (0, </a:t>
            </a:r>
            <a:r>
              <a:rPr i="1" lang="en">
                <a:latin typeface="Times New Roman"/>
                <a:ea typeface="Times New Roman"/>
                <a:cs typeface="Times New Roman"/>
                <a:sym typeface="Times New Roman"/>
              </a:rPr>
              <a:t>y</a:t>
            </a:r>
            <a:r>
              <a:rPr lang="en"/>
              <a:t>).</a:t>
            </a:r>
            <a:endParaRPr/>
          </a:p>
          <a:p>
            <a:pPr indent="-342900" lvl="0" marL="457200" rtl="0" algn="l">
              <a:spcBef>
                <a:spcPts val="0"/>
              </a:spcBef>
              <a:spcAft>
                <a:spcPts val="0"/>
              </a:spcAft>
              <a:buSzPts val="1800"/>
              <a:buChar char="●"/>
            </a:pPr>
            <a:r>
              <a:rPr lang="en"/>
              <a:t>Constant</a:t>
            </a:r>
            <a:endParaRPr/>
          </a:p>
          <a:p>
            <a:pPr indent="-330200" lvl="1" marL="914400" rtl="0" algn="l">
              <a:spcBef>
                <a:spcPts val="0"/>
              </a:spcBef>
              <a:spcAft>
                <a:spcPts val="0"/>
              </a:spcAft>
              <a:buSzPts val="1600"/>
              <a:buChar char="○"/>
            </a:pPr>
            <a:r>
              <a:rPr lang="en"/>
              <a:t>In (5</a:t>
            </a:r>
            <a:r>
              <a:rPr i="1" lang="en">
                <a:latin typeface="Times New Roman"/>
                <a:ea typeface="Times New Roman"/>
                <a:cs typeface="Times New Roman"/>
                <a:sym typeface="Times New Roman"/>
              </a:rPr>
              <a:t>x</a:t>
            </a:r>
            <a:r>
              <a:rPr lang="en"/>
              <a:t> + 2), the number 2 is constant—it stays the same as </a:t>
            </a:r>
            <a:r>
              <a:rPr i="1" lang="en">
                <a:latin typeface="Times New Roman"/>
                <a:ea typeface="Times New Roman"/>
                <a:cs typeface="Times New Roman"/>
                <a:sym typeface="Times New Roman"/>
              </a:rPr>
              <a:t>x</a:t>
            </a:r>
            <a:r>
              <a:rPr lang="en"/>
              <a:t> changes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 Interpreting and Creating Graphs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Warm Up - Properties of Graphs📉</a:t>
            </a:r>
            <a:endParaRPr sz="2600">
              <a:solidFill>
                <a:srgbClr val="005047"/>
              </a:solidFill>
            </a:endParaRPr>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4.9.1: Analyzing and Comparing the Properties of Graphs</a:t>
            </a:r>
            <a:endParaRPr/>
          </a:p>
        </p:txBody>
      </p:sp>
      <p:pic>
        <p:nvPicPr>
          <p:cNvPr descr="Four line graphs labeled A to D show temperature (y-axis) vs. time (x-axis): A—flat line; B—curve rising then falling; C—curve dipping then rising; D—wavy line." id="116" name="Google Shape;116;p13"/>
          <p:cNvPicPr preferRelativeResize="0"/>
          <p:nvPr/>
        </p:nvPicPr>
        <p:blipFill>
          <a:blip r:embed="rId3">
            <a:alphaModFix/>
          </a:blip>
          <a:stretch>
            <a:fillRect/>
          </a:stretch>
        </p:blipFill>
        <p:spPr>
          <a:xfrm>
            <a:off x="3817400" y="1280160"/>
            <a:ext cx="4589068" cy="3346076"/>
          </a:xfrm>
          <a:prstGeom prst="rect">
            <a:avLst/>
          </a:prstGeom>
          <a:noFill/>
          <a:ln>
            <a:noFill/>
          </a:ln>
        </p:spPr>
      </p:pic>
      <p:sp>
        <p:nvSpPr>
          <p:cNvPr id="117" name="Google Shape;117;p13"/>
          <p:cNvSpPr txBox="1"/>
          <p:nvPr>
            <p:ph idx="1" type="body"/>
          </p:nvPr>
        </p:nvSpPr>
        <p:spPr>
          <a:xfrm>
            <a:off x="311700" y="1278550"/>
            <a:ext cx="3505800" cy="3424200"/>
          </a:xfrm>
          <a:prstGeom prst="rect">
            <a:avLst/>
          </a:prstGeom>
        </p:spPr>
        <p:txBody>
          <a:bodyPr anchorCtr="0" anchor="t" bIns="91425" lIns="91425" spcFirstLastPara="1" rIns="91425" wrap="square" tIns="91425">
            <a:noAutofit/>
          </a:bodyPr>
          <a:lstStyle/>
          <a:p>
            <a:pPr indent="-342900" lvl="0" marL="457200" rtl="0" algn="l">
              <a:spcBef>
                <a:spcPts val="1000"/>
              </a:spcBef>
              <a:spcAft>
                <a:spcPts val="0"/>
              </a:spcAft>
              <a:buClr>
                <a:srgbClr val="1D2125"/>
              </a:buClr>
              <a:buSzPts val="1800"/>
              <a:buAutoNum type="arabicPeriod"/>
            </a:pPr>
            <a:r>
              <a:rPr lang="en">
                <a:solidFill>
                  <a:srgbClr val="1D2125"/>
                </a:solidFill>
                <a:highlight>
                  <a:srgbClr val="FFFFFF"/>
                </a:highlight>
              </a:rPr>
              <a:t>One</a:t>
            </a:r>
            <a:r>
              <a:rPr lang="en">
                <a:solidFill>
                  <a:srgbClr val="1D2125"/>
                </a:solidFill>
                <a:highlight>
                  <a:srgbClr val="FFFFFF"/>
                </a:highlight>
              </a:rPr>
              <a:t> of the graphs on the right does not belong in the same group as the other 3. Which graph do you think does not belong?</a:t>
            </a:r>
            <a:endParaRPr>
              <a:solidFill>
                <a:srgbClr val="1D2125"/>
              </a:solidFill>
              <a:highlight>
                <a:srgbClr val="FFFFFF"/>
              </a:highlight>
            </a:endParaRPr>
          </a:p>
          <a:p>
            <a:pPr indent="-342900" lvl="0" marL="457200" rtl="0" algn="l">
              <a:lnSpc>
                <a:spcPct val="100000"/>
              </a:lnSpc>
              <a:spcBef>
                <a:spcPts val="1200"/>
              </a:spcBef>
              <a:spcAft>
                <a:spcPts val="0"/>
              </a:spcAft>
              <a:buSzPts val="1800"/>
              <a:buAutoNum type="arabicPeriod"/>
            </a:pPr>
            <a:r>
              <a:rPr lang="en"/>
              <a:t>Explain why you think that graph does not belong.</a:t>
            </a:r>
            <a:endParaRPr/>
          </a:p>
          <a:p>
            <a:pPr indent="0" lvl="0" marL="0" rtl="0" algn="l">
              <a:lnSpc>
                <a:spcPct val="100000"/>
              </a:lnSpc>
              <a:spcBef>
                <a:spcPts val="1000"/>
              </a:spcBef>
              <a:spcAft>
                <a:spcPts val="0"/>
              </a:spcAft>
              <a:buNone/>
            </a:pPr>
            <a:r>
              <a:t/>
            </a:r>
            <a:endParaRPr sz="1600"/>
          </a:p>
          <a:p>
            <a:pPr indent="0" lvl="0" marL="0" rtl="0" algn="l">
              <a:lnSpc>
                <a:spcPct val="100000"/>
              </a:lnSpc>
              <a:spcBef>
                <a:spcPts val="0"/>
              </a:spcBef>
              <a:spcAft>
                <a:spcPts val="0"/>
              </a:spcAft>
              <a:buNone/>
            </a:pPr>
            <a:r>
              <a:t/>
            </a:r>
            <a:endParaRPr sz="16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1800"/>
              <a:t>Movements of a Flag🏴</a:t>
            </a:r>
            <a:endParaRPr sz="26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153" name="Google Shape;153;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4" name="Google Shape;154;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5" name="Google Shape;155;p15"/>
          <p:cNvSpPr/>
          <p:nvPr/>
        </p:nvSpPr>
        <p:spPr>
          <a:xfrm>
            <a:off x="4779300" y="1160325"/>
            <a:ext cx="3907500" cy="1564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Write down possible mathematical questions about this situation.</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Discuss your questions with 2 others.</a:t>
            </a:r>
            <a:endParaRPr sz="1500">
              <a:latin typeface="Calibri"/>
              <a:ea typeface="Calibri"/>
              <a:cs typeface="Calibri"/>
              <a:sym typeface="Calibri"/>
            </a:endParaRPr>
          </a:p>
          <a:p>
            <a:pPr indent="0" lvl="0" marL="0" rtl="0" algn="r">
              <a:spcBef>
                <a:spcPts val="10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156" name="Google Shape;156;p15"/>
          <p:cNvSpPr/>
          <p:nvPr/>
        </p:nvSpPr>
        <p:spPr>
          <a:xfrm>
            <a:off x="4779300" y="3077000"/>
            <a:ext cx="3907500" cy="16245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I notice that .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I wonder . .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That could/couldn’t be true because . . .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58" name="Google Shape;158;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4.9.2: Interpreting Graphs Without Units</a:t>
            </a:r>
            <a:endParaRPr sz="1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Movements of a Flag🏴</a:t>
            </a:r>
            <a:endParaRPr sz="1800">
              <a:solidFill>
                <a:srgbClr val="005047"/>
              </a:solidFill>
            </a:endParaRPr>
          </a:p>
        </p:txBody>
      </p:sp>
      <p:sp>
        <p:nvSpPr>
          <p:cNvPr id="164" name="Google Shape;164;p16"/>
          <p:cNvSpPr txBox="1"/>
          <p:nvPr>
            <p:ph idx="1" type="body"/>
          </p:nvPr>
        </p:nvSpPr>
        <p:spPr>
          <a:xfrm>
            <a:off x="310900" y="765050"/>
            <a:ext cx="8604000" cy="354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A flag ceremony is held at a Fourth of July event. The height of the flag is a function of time. </a:t>
            </a:r>
            <a:endParaRPr sz="1600"/>
          </a:p>
          <a:p>
            <a:pPr indent="0" lvl="0" marL="0" rtl="0" algn="l">
              <a:lnSpc>
                <a:spcPct val="100000"/>
              </a:lnSpc>
              <a:spcBef>
                <a:spcPts val="0"/>
              </a:spcBef>
              <a:spcAft>
                <a:spcPts val="0"/>
              </a:spcAft>
              <a:buNone/>
            </a:pPr>
            <a:r>
              <a:rPr lang="en" sz="1600"/>
              <a:t>Here are some graphs that could each be a possible representation of the function.</a:t>
            </a:r>
            <a:endParaRPr sz="1600"/>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4.9.2: Interpreting Graphs Without Units</a:t>
            </a:r>
            <a:endParaRPr/>
          </a:p>
        </p:txBody>
      </p:sp>
      <p:pic>
        <p:nvPicPr>
          <p:cNvPr descr="A line graph with height on the vertical axis and time on the horizontal axis shows a straight line rising from (0,0) to (6,6), indicating height increases steadily as time passes.&#10;" id="167" name="Google Shape;167;p16"/>
          <p:cNvPicPr preferRelativeResize="0"/>
          <p:nvPr/>
        </p:nvPicPr>
        <p:blipFill>
          <a:blip r:embed="rId3">
            <a:alphaModFix/>
          </a:blip>
          <a:stretch>
            <a:fillRect/>
          </a:stretch>
        </p:blipFill>
        <p:spPr>
          <a:xfrm>
            <a:off x="381000" y="1500050"/>
            <a:ext cx="2578608" cy="1600200"/>
          </a:xfrm>
          <a:prstGeom prst="rect">
            <a:avLst/>
          </a:prstGeom>
          <a:noFill/>
          <a:ln>
            <a:noFill/>
          </a:ln>
        </p:spPr>
      </p:pic>
      <p:pic>
        <p:nvPicPr>
          <p:cNvPr descr="Line graph with height on the y-axis and time on the x-axis, showing a horizontal line at height 3 from time 0 to 6, indicating constant height over time.&#10;" id="168" name="Google Shape;168;p16"/>
          <p:cNvPicPr preferRelativeResize="0"/>
          <p:nvPr/>
        </p:nvPicPr>
        <p:blipFill>
          <a:blip r:embed="rId4">
            <a:alphaModFix/>
          </a:blip>
          <a:stretch>
            <a:fillRect/>
          </a:stretch>
        </p:blipFill>
        <p:spPr>
          <a:xfrm>
            <a:off x="3181182" y="1496568"/>
            <a:ext cx="2579146" cy="1600200"/>
          </a:xfrm>
          <a:prstGeom prst="rect">
            <a:avLst/>
          </a:prstGeom>
          <a:noFill/>
          <a:ln>
            <a:noFill/>
          </a:ln>
        </p:spPr>
      </p:pic>
      <p:pic>
        <p:nvPicPr>
          <p:cNvPr descr="Line graph showing height versus time. The curve starts at zero, rises slowly, then increases more steeply after time 3, reaching height 6 at time 5. Both axes are labeled: x-axis is time, y-axis is height.&#10;" id="169" name="Google Shape;169;p16"/>
          <p:cNvPicPr preferRelativeResize="0"/>
          <p:nvPr/>
        </p:nvPicPr>
        <p:blipFill>
          <a:blip r:embed="rId5">
            <a:alphaModFix/>
          </a:blip>
          <a:stretch>
            <a:fillRect/>
          </a:stretch>
        </p:blipFill>
        <p:spPr>
          <a:xfrm>
            <a:off x="5980176" y="1496568"/>
            <a:ext cx="2579146" cy="1600200"/>
          </a:xfrm>
          <a:prstGeom prst="rect">
            <a:avLst/>
          </a:prstGeom>
          <a:noFill/>
          <a:ln>
            <a:noFill/>
          </a:ln>
        </p:spPr>
      </p:pic>
      <p:pic>
        <p:nvPicPr>
          <p:cNvPr descr="A graph shows a wavy line oscillating up and down over time, labeled height on the y-axis (0 to 6) and time on the x-axis (0 to 6), with the wave peaking multiple times.&#10;" id="170" name="Google Shape;170;p16"/>
          <p:cNvPicPr preferRelativeResize="0"/>
          <p:nvPr/>
        </p:nvPicPr>
        <p:blipFill>
          <a:blip r:embed="rId6">
            <a:alphaModFix/>
          </a:blip>
          <a:stretch>
            <a:fillRect/>
          </a:stretch>
        </p:blipFill>
        <p:spPr>
          <a:xfrm>
            <a:off x="384048" y="3057525"/>
            <a:ext cx="2578608" cy="1600200"/>
          </a:xfrm>
          <a:prstGeom prst="rect">
            <a:avLst/>
          </a:prstGeom>
          <a:noFill/>
          <a:ln>
            <a:noFill/>
          </a:ln>
        </p:spPr>
      </p:pic>
      <p:pic>
        <p:nvPicPr>
          <p:cNvPr descr="A line graph shows height increasing in steps over time, from 0 at time 0 to 6 at time 6, with the y-axis labeled height and the x-axis labeled time." id="171" name="Google Shape;171;p16"/>
          <p:cNvPicPr preferRelativeResize="0"/>
          <p:nvPr/>
        </p:nvPicPr>
        <p:blipFill>
          <a:blip r:embed="rId7">
            <a:alphaModFix/>
          </a:blip>
          <a:stretch>
            <a:fillRect/>
          </a:stretch>
        </p:blipFill>
        <p:spPr>
          <a:xfrm>
            <a:off x="3182112" y="3054096"/>
            <a:ext cx="2578608" cy="1600200"/>
          </a:xfrm>
          <a:prstGeom prst="rect">
            <a:avLst/>
          </a:prstGeom>
          <a:noFill/>
          <a:ln>
            <a:noFill/>
          </a:ln>
        </p:spPr>
      </p:pic>
      <p:pic>
        <p:nvPicPr>
          <p:cNvPr descr="A line graph shows height increasing in steps over time, from 0 at time 0 to 6 at time 6, with the y-axis labeled height and the x-axis labeled time.&#10;" id="172" name="Google Shape;172;p16"/>
          <p:cNvPicPr preferRelativeResize="0"/>
          <p:nvPr/>
        </p:nvPicPr>
        <p:blipFill>
          <a:blip r:embed="rId8">
            <a:alphaModFix/>
          </a:blip>
          <a:stretch>
            <a:fillRect/>
          </a:stretch>
        </p:blipFill>
        <p:spPr>
          <a:xfrm>
            <a:off x="5980176" y="3054096"/>
            <a:ext cx="2578608" cy="1600200"/>
          </a:xfrm>
          <a:prstGeom prst="rect">
            <a:avLst/>
          </a:prstGeom>
          <a:noFill/>
          <a:ln>
            <a:noFill/>
          </a:ln>
        </p:spPr>
      </p:pic>
      <p:sp>
        <p:nvSpPr>
          <p:cNvPr id="173" name="Google Shape;173;p16"/>
          <p:cNvSpPr txBox="1"/>
          <p:nvPr/>
        </p:nvSpPr>
        <p:spPr>
          <a:xfrm>
            <a:off x="247225" y="1330375"/>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a.</a:t>
            </a:r>
            <a:endParaRPr b="1" sz="1800">
              <a:solidFill>
                <a:srgbClr val="424242"/>
              </a:solidFill>
              <a:latin typeface="Calibri"/>
              <a:ea typeface="Calibri"/>
              <a:cs typeface="Calibri"/>
              <a:sym typeface="Calibri"/>
            </a:endParaRPr>
          </a:p>
        </p:txBody>
      </p:sp>
      <p:sp>
        <p:nvSpPr>
          <p:cNvPr id="174" name="Google Shape;174;p16"/>
          <p:cNvSpPr txBox="1"/>
          <p:nvPr/>
        </p:nvSpPr>
        <p:spPr>
          <a:xfrm>
            <a:off x="3044952" y="1325880"/>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b</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
        <p:nvSpPr>
          <p:cNvPr id="175" name="Google Shape;175;p16"/>
          <p:cNvSpPr txBox="1"/>
          <p:nvPr/>
        </p:nvSpPr>
        <p:spPr>
          <a:xfrm>
            <a:off x="5843016" y="1325880"/>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c</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
        <p:nvSpPr>
          <p:cNvPr id="176" name="Google Shape;176;p16"/>
          <p:cNvSpPr txBox="1"/>
          <p:nvPr/>
        </p:nvSpPr>
        <p:spPr>
          <a:xfrm>
            <a:off x="246888" y="2916936"/>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d</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
        <p:nvSpPr>
          <p:cNvPr id="177" name="Google Shape;177;p16"/>
          <p:cNvSpPr txBox="1"/>
          <p:nvPr/>
        </p:nvSpPr>
        <p:spPr>
          <a:xfrm>
            <a:off x="3044952" y="2916936"/>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e</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
        <p:nvSpPr>
          <p:cNvPr id="178" name="Google Shape;178;p16"/>
          <p:cNvSpPr txBox="1"/>
          <p:nvPr/>
        </p:nvSpPr>
        <p:spPr>
          <a:xfrm>
            <a:off x="5843016" y="2916936"/>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f</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4.9.2: Interpreting Graphs Without Units</a:t>
            </a:r>
            <a:endParaRPr sz="1000"/>
          </a:p>
        </p:txBody>
      </p:sp>
      <p:sp>
        <p:nvSpPr>
          <p:cNvPr id="185" name="Google Shape;185;p17"/>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Movements of a Flag🏴</a:t>
            </a:r>
            <a:endParaRPr sz="2600"/>
          </a:p>
        </p:txBody>
      </p:sp>
      <p:sp>
        <p:nvSpPr>
          <p:cNvPr id="186" name="Google Shape;186;p17"/>
          <p:cNvSpPr txBox="1"/>
          <p:nvPr/>
        </p:nvSpPr>
        <p:spPr>
          <a:xfrm>
            <a:off x="310900" y="1023200"/>
            <a:ext cx="8897700" cy="65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After you examine graphs a - f, discuss with a partner how each graph could be used to describe the movement of the flag as it is raised on the flagpole. </a:t>
            </a:r>
            <a:r>
              <a:rPr lang="en" sz="1600">
                <a:solidFill>
                  <a:srgbClr val="424242"/>
                </a:solidFill>
                <a:latin typeface="Calibri"/>
                <a:ea typeface="Calibri"/>
                <a:cs typeface="Calibri"/>
                <a:sym typeface="Calibri"/>
              </a:rPr>
              <a:t>Be prepared to explain your reasoning.</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87" name="Google Shape;187;p17"/>
          <p:cNvSpPr txBox="1"/>
          <p:nvPr/>
        </p:nvSpPr>
        <p:spPr>
          <a:xfrm>
            <a:off x="310900" y="3668150"/>
            <a:ext cx="50244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Use graph g to </a:t>
            </a:r>
            <a:r>
              <a:rPr lang="en" sz="1500">
                <a:solidFill>
                  <a:srgbClr val="424242"/>
                </a:solidFill>
                <a:latin typeface="Calibri"/>
                <a:ea typeface="Calibri"/>
                <a:cs typeface="Calibri"/>
                <a:sym typeface="Calibri"/>
              </a:rPr>
              <a:t>answer</a:t>
            </a:r>
            <a:r>
              <a:rPr lang="en" sz="1500">
                <a:solidFill>
                  <a:srgbClr val="424242"/>
                </a:solidFill>
                <a:latin typeface="Calibri"/>
                <a:ea typeface="Calibri"/>
                <a:cs typeface="Calibri"/>
                <a:sym typeface="Calibri"/>
              </a:rPr>
              <a:t> questions 5 and 6.</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startAt="5"/>
            </a:pPr>
            <a:r>
              <a:rPr lang="en" sz="1500">
                <a:solidFill>
                  <a:srgbClr val="424242"/>
                </a:solidFill>
                <a:latin typeface="Calibri"/>
                <a:ea typeface="Calibri"/>
                <a:cs typeface="Calibri"/>
                <a:sym typeface="Calibri"/>
              </a:rPr>
              <a:t>Can this graph represent the time and height of the flag?</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startAt="5"/>
            </a:pPr>
            <a:r>
              <a:rPr lang="en" sz="1500">
                <a:solidFill>
                  <a:srgbClr val="424242"/>
                </a:solidFill>
                <a:latin typeface="Calibri"/>
                <a:ea typeface="Calibri"/>
                <a:cs typeface="Calibri"/>
                <a:sym typeface="Calibri"/>
              </a:rPr>
              <a:t>Is this a graph of a function?</a:t>
            </a:r>
            <a:endParaRPr/>
          </a:p>
        </p:txBody>
      </p:sp>
      <p:sp>
        <p:nvSpPr>
          <p:cNvPr id="188" name="Google Shape;188;p17">
            <a:hlinkClick action="ppaction://hlinksldjump" r:id="rId3"/>
          </p:cNvPr>
          <p:cNvSpPr/>
          <p:nvPr/>
        </p:nvSpPr>
        <p:spPr>
          <a:xfrm>
            <a:off x="6182175" y="39411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9" name="Google Shape;189;p17"/>
          <p:cNvSpPr txBox="1"/>
          <p:nvPr/>
        </p:nvSpPr>
        <p:spPr>
          <a:xfrm>
            <a:off x="310900" y="1669850"/>
            <a:ext cx="5785200" cy="20319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Either select one of the graphs on the previous slide or use the one assigned to you by your teacher. Explain what the graph tells us about the flag and its height over time.</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Which graph </a:t>
            </a:r>
            <a:r>
              <a:rPr lang="en" sz="1500">
                <a:solidFill>
                  <a:srgbClr val="424242"/>
                </a:solidFill>
                <a:latin typeface="Calibri"/>
                <a:ea typeface="Calibri"/>
                <a:cs typeface="Calibri"/>
                <a:sym typeface="Calibri"/>
              </a:rPr>
              <a:t>seems the most realistic and likely to happen at a flag ceremony? </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Which graphs </a:t>
            </a:r>
            <a:r>
              <a:rPr lang="en" sz="1500">
                <a:solidFill>
                  <a:srgbClr val="424242"/>
                </a:solidFill>
                <a:latin typeface="Calibri"/>
                <a:ea typeface="Calibri"/>
                <a:cs typeface="Calibri"/>
                <a:sym typeface="Calibri"/>
              </a:rPr>
              <a:t>seem most unrealistic or least likely to happen at a flag ceremony?</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Which graphs m</a:t>
            </a:r>
            <a:r>
              <a:rPr lang="en" sz="1500">
                <a:solidFill>
                  <a:srgbClr val="424242"/>
                </a:solidFill>
                <a:latin typeface="Calibri"/>
                <a:ea typeface="Calibri"/>
                <a:cs typeface="Calibri"/>
                <a:sym typeface="Calibri"/>
              </a:rPr>
              <a:t>ight be possible, but seem unlikely? </a:t>
            </a:r>
            <a:endParaRPr sz="1500">
              <a:solidFill>
                <a:srgbClr val="424242"/>
              </a:solidFill>
              <a:latin typeface="Calibri"/>
              <a:ea typeface="Calibri"/>
              <a:cs typeface="Calibri"/>
              <a:sym typeface="Calibri"/>
            </a:endParaRPr>
          </a:p>
        </p:txBody>
      </p:sp>
      <p:pic>
        <p:nvPicPr>
          <p:cNvPr descr="A graph with “height” on the vertical axis and “time” on the horizontal axis. At time 3, a vertical line goes from height 0 to height 6. No other points or lines are shown." id="190" name="Google Shape;190;p17"/>
          <p:cNvPicPr preferRelativeResize="0"/>
          <p:nvPr/>
        </p:nvPicPr>
        <p:blipFill>
          <a:blip r:embed="rId4">
            <a:alphaModFix/>
          </a:blip>
          <a:stretch>
            <a:fillRect/>
          </a:stretch>
        </p:blipFill>
        <p:spPr>
          <a:xfrm>
            <a:off x="6153150" y="1762125"/>
            <a:ext cx="2933700" cy="2228850"/>
          </a:xfrm>
          <a:prstGeom prst="rect">
            <a:avLst/>
          </a:prstGeom>
          <a:noFill/>
          <a:ln>
            <a:noFill/>
          </a:ln>
        </p:spPr>
      </p:pic>
      <p:sp>
        <p:nvSpPr>
          <p:cNvPr id="191" name="Google Shape;191;p17"/>
          <p:cNvSpPr txBox="1"/>
          <p:nvPr/>
        </p:nvSpPr>
        <p:spPr>
          <a:xfrm>
            <a:off x="6147816" y="1621536"/>
            <a:ext cx="387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g</a:t>
            </a:r>
            <a:r>
              <a:rPr b="1" lang="en" sz="1800">
                <a:solidFill>
                  <a:srgbClr val="424242"/>
                </a:solidFill>
                <a:latin typeface="Calibri"/>
                <a:ea typeface="Calibri"/>
                <a:cs typeface="Calibri"/>
                <a:sym typeface="Calibri"/>
              </a:rPr>
              <a:t>.</a:t>
            </a:r>
            <a:endParaRPr b="1" sz="1800">
              <a:solidFill>
                <a:srgbClr val="42424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Interpreting Graphs Without Units</a:t>
            </a:r>
            <a:endParaRPr b="1"/>
          </a:p>
        </p:txBody>
      </p:sp>
      <p:pic>
        <p:nvPicPr>
          <p:cNvPr descr="The American flag waves on a flagpole against a dramatic sky with clouds and sunlight in the background." id="198" name="Google Shape;198;p18" title="492 video frame.png">
            <a:hlinkClick r:id="rId4"/>
          </p:cNvPr>
          <p:cNvPicPr preferRelativeResize="0"/>
          <p:nvPr/>
        </p:nvPicPr>
        <p:blipFill rotWithShape="1">
          <a:blip r:embed="rId5">
            <a:alphaModFix/>
          </a:blip>
          <a:srcRect b="258" l="0" r="0" t="268"/>
          <a:stretch/>
        </p:blipFill>
        <p:spPr>
          <a:xfrm>
            <a:off x="1695488" y="482875"/>
            <a:ext cx="5753024" cy="32189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pic>
        <p:nvPicPr>
          <p:cNvPr descr="Brown ants with segmented bodies and six legs each are scattered across a blurred brown background." id="203" name="Google Shape;203;p19" title="ants smaller.png"/>
          <p:cNvPicPr preferRelativeResize="0"/>
          <p:nvPr/>
        </p:nvPicPr>
        <p:blipFill>
          <a:blip r:embed="rId3">
            <a:alphaModFix amt="10000"/>
          </a:blip>
          <a:stretch>
            <a:fillRect/>
          </a:stretch>
        </p:blipFill>
        <p:spPr>
          <a:xfrm>
            <a:off x="4107225" y="234600"/>
            <a:ext cx="5143501" cy="5143501"/>
          </a:xfrm>
          <a:prstGeom prst="rect">
            <a:avLst/>
          </a:prstGeom>
          <a:noFill/>
          <a:ln>
            <a:noFill/>
          </a:ln>
        </p:spPr>
      </p:pic>
      <p:pic>
        <p:nvPicPr>
          <p:cNvPr id="204" name="Google Shape;204;p19" title="ants smaller.png"/>
          <p:cNvPicPr preferRelativeResize="0"/>
          <p:nvPr/>
        </p:nvPicPr>
        <p:blipFill>
          <a:blip r:embed="rId3">
            <a:alphaModFix amt="10000"/>
          </a:blip>
          <a:stretch>
            <a:fillRect/>
          </a:stretch>
        </p:blipFill>
        <p:spPr>
          <a:xfrm>
            <a:off x="76525" y="333900"/>
            <a:ext cx="5143501" cy="5143501"/>
          </a:xfrm>
          <a:prstGeom prst="rect">
            <a:avLst/>
          </a:prstGeom>
          <a:noFill/>
          <a:ln>
            <a:noFill/>
          </a:ln>
        </p:spPr>
      </p:pic>
      <p:sp>
        <p:nvSpPr>
          <p:cNvPr id="205" name="Google Shape;205;p19"/>
          <p:cNvSpPr txBox="1"/>
          <p:nvPr>
            <p:ph idx="1" type="body"/>
          </p:nvPr>
        </p:nvSpPr>
        <p:spPr>
          <a:xfrm>
            <a:off x="425200" y="1215550"/>
            <a:ext cx="8185500" cy="36531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Suppose an ant is moving at a rate of 1 millimeter per second and keeps going at that rate for a long time. Explain why the equation </a:t>
            </a:r>
            <a:r>
              <a:rPr i="1" lang="en">
                <a:latin typeface="Times New Roman"/>
                <a:ea typeface="Times New Roman"/>
                <a:cs typeface="Times New Roman"/>
                <a:sym typeface="Times New Roman"/>
              </a:rPr>
              <a:t>y</a:t>
            </a:r>
            <a:r>
              <a:rPr i="1" lang="en"/>
              <a:t> </a:t>
            </a:r>
            <a:r>
              <a:rPr lang="en"/>
              <a:t>= (365⋅24⋅3600)</a:t>
            </a:r>
            <a:r>
              <a:rPr i="1" lang="en">
                <a:latin typeface="Times New Roman"/>
                <a:ea typeface="Times New Roman"/>
                <a:cs typeface="Times New Roman"/>
                <a:sym typeface="Times New Roman"/>
              </a:rPr>
              <a:t>x</a:t>
            </a:r>
            <a:r>
              <a:rPr lang="en"/>
              <a:t> gives the distance the ant has traveled, in millimeters, as a function of time, </a:t>
            </a:r>
            <a:r>
              <a:rPr i="1" lang="en">
                <a:latin typeface="Times New Roman"/>
                <a:ea typeface="Times New Roman"/>
                <a:cs typeface="Times New Roman"/>
                <a:sym typeface="Times New Roman"/>
              </a:rPr>
              <a:t>x</a:t>
            </a:r>
            <a:r>
              <a:rPr lang="en"/>
              <a:t>, in years.</a:t>
            </a:r>
            <a:endParaRPr/>
          </a:p>
          <a:p>
            <a:pPr indent="-342900" lvl="0" marL="457200" rtl="0" algn="l">
              <a:lnSpc>
                <a:spcPct val="115000"/>
              </a:lnSpc>
              <a:spcBef>
                <a:spcPts val="0"/>
              </a:spcBef>
              <a:spcAft>
                <a:spcPts val="0"/>
              </a:spcAft>
              <a:buSzPts val="1800"/>
              <a:buAutoNum type="arabicPeriod"/>
            </a:pPr>
            <a:r>
              <a:rPr lang="en"/>
              <a:t>Graph the equation using graphing technology.</a:t>
            </a:r>
            <a:endParaRPr/>
          </a:p>
          <a:p>
            <a:pPr indent="-342900" lvl="0" marL="457200" rtl="0" algn="l">
              <a:lnSpc>
                <a:spcPct val="115000"/>
              </a:lnSpc>
              <a:spcBef>
                <a:spcPts val="0"/>
              </a:spcBef>
              <a:spcAft>
                <a:spcPts val="0"/>
              </a:spcAft>
              <a:buSzPts val="1800"/>
              <a:buAutoNum type="arabicPeriod"/>
            </a:pPr>
            <a:r>
              <a:rPr lang="en"/>
              <a:t>Does the graph look like that of a function? Why do you think it looks this way?</a:t>
            </a:r>
            <a:endParaRPr/>
          </a:p>
          <a:p>
            <a:pPr indent="-342900" lvl="0" marL="457200" rtl="0" algn="l">
              <a:lnSpc>
                <a:spcPct val="115000"/>
              </a:lnSpc>
              <a:spcBef>
                <a:spcPts val="0"/>
              </a:spcBef>
              <a:spcAft>
                <a:spcPts val="0"/>
              </a:spcAft>
              <a:buSzPts val="1800"/>
              <a:buAutoNum type="arabicPeriod"/>
            </a:pPr>
            <a:r>
              <a:rPr lang="en"/>
              <a:t>Using graphing technology, adjust the graphing window until the graph no longer looks this way. If you manage to do so, describe the graphing window that you use.</a:t>
            </a:r>
            <a:endParaRPr/>
          </a:p>
          <a:p>
            <a:pPr indent="-342900" lvl="0" marL="457200" rtl="0" algn="l">
              <a:lnSpc>
                <a:spcPct val="115000"/>
              </a:lnSpc>
              <a:spcBef>
                <a:spcPts val="0"/>
              </a:spcBef>
              <a:spcAft>
                <a:spcPts val="0"/>
              </a:spcAft>
              <a:buSzPts val="1800"/>
              <a:buAutoNum type="arabicPeriod"/>
            </a:pPr>
            <a:r>
              <a:rPr lang="en"/>
              <a:t>Do you think the last graph in the flag activity, Graph F, could represent a function relating time and height of a flag? Explain your reasoning.</a:t>
            </a:r>
            <a:endParaRPr/>
          </a:p>
        </p:txBody>
      </p:sp>
      <p:sp>
        <p:nvSpPr>
          <p:cNvPr id="206" name="Google Shape;206;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07" name="Google Shape;20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8" name="Google Shape;208;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4.9.2: Interpreting Graphs Without Units</a:t>
            </a:r>
            <a:endParaRPr/>
          </a:p>
        </p:txBody>
      </p:sp>
      <p:pic>
        <p:nvPicPr>
          <p:cNvPr id="209" name="Google Shape;209;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5" name="Google Shape;215;p20"/>
          <p:cNvSpPr txBox="1"/>
          <p:nvPr>
            <p:ph idx="1" type="body"/>
          </p:nvPr>
        </p:nvSpPr>
        <p:spPr>
          <a:xfrm>
            <a:off x="311700" y="944875"/>
            <a:ext cx="8586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Shannon is running on a flat, rocky trail that eventually rises up a steep mountain. Which graph represents the total distance she covers with respect to time?</a:t>
            </a:r>
            <a:endParaRPr sz="1700"/>
          </a:p>
          <a:p>
            <a:pPr indent="0" lvl="0" marL="0" rtl="0" algn="l">
              <a:lnSpc>
                <a:spcPct val="100000"/>
              </a:lnSpc>
              <a:spcBef>
                <a:spcPts val="1200"/>
              </a:spcBef>
              <a:spcAft>
                <a:spcPts val="1200"/>
              </a:spcAft>
              <a:buNone/>
            </a:pPr>
            <a:r>
              <a:t/>
            </a:r>
            <a:endParaRPr sz="1700"/>
          </a:p>
        </p:txBody>
      </p:sp>
      <p:sp>
        <p:nvSpPr>
          <p:cNvPr id="216" name="Google Shape;21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4.9.2: Interpreting Graphs Without Units</a:t>
            </a:r>
            <a:endParaRPr sz="1000"/>
          </a:p>
        </p:txBody>
      </p:sp>
      <p:pic>
        <p:nvPicPr>
          <p:cNvPr id="218" name="Google Shape;218;p20"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19" name="Google Shape;219;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graph plots time on the x-axis and total distance on the y-axis, showing a curve that rises quickly at first and then gradually levels off as time increases.&#10;" id="220" name="Google Shape;220;p20"/>
          <p:cNvPicPr preferRelativeResize="0"/>
          <p:nvPr/>
        </p:nvPicPr>
        <p:blipFill>
          <a:blip r:embed="rId4">
            <a:alphaModFix/>
          </a:blip>
          <a:stretch>
            <a:fillRect/>
          </a:stretch>
        </p:blipFill>
        <p:spPr>
          <a:xfrm>
            <a:off x="91440" y="2191100"/>
            <a:ext cx="2103120" cy="1954150"/>
          </a:xfrm>
          <a:prstGeom prst="rect">
            <a:avLst/>
          </a:prstGeom>
          <a:noFill/>
          <a:ln>
            <a:noFill/>
          </a:ln>
        </p:spPr>
      </p:pic>
      <p:pic>
        <p:nvPicPr>
          <p:cNvPr descr="A line graph shows total distance increasing steadily over time, forming a straight upward-sloping line from the origin (0,0) to (60, 8). The x-axis represents time; the y-axis represents total distance.&#10;" id="221" name="Google Shape;221;p20"/>
          <p:cNvPicPr preferRelativeResize="0"/>
          <p:nvPr/>
        </p:nvPicPr>
        <p:blipFill>
          <a:blip r:embed="rId5">
            <a:alphaModFix/>
          </a:blip>
          <a:stretch>
            <a:fillRect/>
          </a:stretch>
        </p:blipFill>
        <p:spPr>
          <a:xfrm>
            <a:off x="2377440" y="2194560"/>
            <a:ext cx="2103120" cy="1954150"/>
          </a:xfrm>
          <a:prstGeom prst="rect">
            <a:avLst/>
          </a:prstGeom>
          <a:noFill/>
          <a:ln>
            <a:noFill/>
          </a:ln>
        </p:spPr>
      </p:pic>
      <p:pic>
        <p:nvPicPr>
          <p:cNvPr descr="A line graph with Time on the x-axis and Total Distance on the y-axis. A red line slopes downward from left to right, indicating total distance decreases as time increases.&#10;" id="222" name="Google Shape;222;p20"/>
          <p:cNvPicPr preferRelativeResize="0"/>
          <p:nvPr/>
        </p:nvPicPr>
        <p:blipFill>
          <a:blip r:embed="rId6">
            <a:alphaModFix/>
          </a:blip>
          <a:stretch>
            <a:fillRect/>
          </a:stretch>
        </p:blipFill>
        <p:spPr>
          <a:xfrm>
            <a:off x="4663440" y="2194560"/>
            <a:ext cx="2103121" cy="1971675"/>
          </a:xfrm>
          <a:prstGeom prst="rect">
            <a:avLst/>
          </a:prstGeom>
          <a:noFill/>
          <a:ln>
            <a:noFill/>
          </a:ln>
        </p:spPr>
      </p:pic>
      <p:pic>
        <p:nvPicPr>
          <p:cNvPr descr="A graph with Total Distance on the y-axis and Time on the x-axis shows an orange curve decreasing, indicating total distance decreases over time.&#10;" id="223" name="Google Shape;223;p20"/>
          <p:cNvPicPr preferRelativeResize="0"/>
          <p:nvPr/>
        </p:nvPicPr>
        <p:blipFill>
          <a:blip r:embed="rId7">
            <a:alphaModFix/>
          </a:blip>
          <a:stretch>
            <a:fillRect/>
          </a:stretch>
        </p:blipFill>
        <p:spPr>
          <a:xfrm>
            <a:off x="6766560" y="2191108"/>
            <a:ext cx="2103121" cy="1954150"/>
          </a:xfrm>
          <a:prstGeom prst="rect">
            <a:avLst/>
          </a:prstGeom>
          <a:noFill/>
          <a:ln>
            <a:noFill/>
          </a:ln>
        </p:spPr>
      </p:pic>
      <p:sp>
        <p:nvSpPr>
          <p:cNvPr id="224" name="Google Shape;224;p20"/>
          <p:cNvSpPr txBox="1"/>
          <p:nvPr/>
        </p:nvSpPr>
        <p:spPr>
          <a:xfrm>
            <a:off x="1051560" y="1697736"/>
            <a:ext cx="40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225" name="Google Shape;225;p20"/>
          <p:cNvSpPr txBox="1"/>
          <p:nvPr/>
        </p:nvSpPr>
        <p:spPr>
          <a:xfrm>
            <a:off x="3429000" y="1697736"/>
            <a:ext cx="40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26" name="Google Shape;226;p20"/>
          <p:cNvSpPr txBox="1"/>
          <p:nvPr/>
        </p:nvSpPr>
        <p:spPr>
          <a:xfrm>
            <a:off x="5715000" y="1697736"/>
            <a:ext cx="40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27" name="Google Shape;227;p20"/>
          <p:cNvSpPr txBox="1"/>
          <p:nvPr/>
        </p:nvSpPr>
        <p:spPr>
          <a:xfrm>
            <a:off x="7818120" y="1697736"/>
            <a:ext cx="402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1" name="Shape 231"/>
        <p:cNvGrpSpPr/>
        <p:nvPr/>
      </p:nvGrpSpPr>
      <p:grpSpPr>
        <a:xfrm>
          <a:off x="0" y="0"/>
          <a:ext cx="0" cy="0"/>
          <a:chOff x="0" y="0"/>
          <a:chExt cx="0" cy="0"/>
        </a:xfrm>
      </p:grpSpPr>
      <p:sp>
        <p:nvSpPr>
          <p:cNvPr id="232" name="Google Shape;232;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33" name="Google Shape;233;p21"/>
          <p:cNvSpPr txBox="1"/>
          <p:nvPr>
            <p:ph idx="1" type="body"/>
          </p:nvPr>
        </p:nvSpPr>
        <p:spPr>
          <a:xfrm>
            <a:off x="311700" y="1173475"/>
            <a:ext cx="5837700" cy="1431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The graph represents the total number of smartphones that are shipped to a retail store over the course of days. Match each part of the graph (A, B, and C) to its verbal description. Be prepared to explain the reasoning behind your choice.</a:t>
            </a:r>
            <a:endParaRPr sz="1700"/>
          </a:p>
        </p:txBody>
      </p:sp>
      <p:sp>
        <p:nvSpPr>
          <p:cNvPr id="234" name="Google Shape;234;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4.9.2: Interpreting Graphs Without Units - Additional Resources</a:t>
            </a:r>
            <a:endParaRPr sz="1000"/>
          </a:p>
        </p:txBody>
      </p:sp>
      <p:pic>
        <p:nvPicPr>
          <p:cNvPr id="236" name="Google Shape;236;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37" name="Google Shape;237;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Line graph showing the number of smartphones over 50 days, with three segments labeled A, B, and C. The graph rises steeply at A, plateaus at B, then increases steadily at C. Y-axis: Number of Smartphones; X-axis: Time (days).&#10;" id="238" name="Google Shape;238;p21"/>
          <p:cNvPicPr preferRelativeResize="0"/>
          <p:nvPr/>
        </p:nvPicPr>
        <p:blipFill>
          <a:blip r:embed="rId4">
            <a:alphaModFix/>
          </a:blip>
          <a:stretch>
            <a:fillRect/>
          </a:stretch>
        </p:blipFill>
        <p:spPr>
          <a:xfrm>
            <a:off x="6149400" y="1316475"/>
            <a:ext cx="2686750" cy="2705050"/>
          </a:xfrm>
          <a:prstGeom prst="rect">
            <a:avLst/>
          </a:prstGeom>
          <a:noFill/>
          <a:ln>
            <a:noFill/>
          </a:ln>
        </p:spPr>
      </p:pic>
      <p:pic>
        <p:nvPicPr>
          <p:cNvPr id="239" name="Google Shape;239;p21"/>
          <p:cNvPicPr preferRelativeResize="0"/>
          <p:nvPr/>
        </p:nvPicPr>
        <p:blipFill>
          <a:blip r:embed="rId5">
            <a:alphaModFix/>
          </a:blip>
          <a:stretch>
            <a:fillRect/>
          </a:stretch>
        </p:blipFill>
        <p:spPr>
          <a:xfrm>
            <a:off x="1202287" y="2910175"/>
            <a:ext cx="4211416" cy="1740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5" name="Google Shape;245;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6" name="Google Shape;246;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7" name="Google Shape;247;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8" name="Google Shape;248;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9" name="Google Shape;249;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0" name="Google Shape;250;p22"/>
          <p:cNvCxnSpPr>
            <a:stCxn id="244" idx="2"/>
            <a:endCxn id="24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51" name="Google Shape;251;p22"/>
          <p:cNvCxnSpPr>
            <a:stCxn id="246" idx="3"/>
            <a:endCxn id="24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52" name="Google Shape;252;p22"/>
          <p:cNvCxnSpPr>
            <a:stCxn id="245" idx="3"/>
            <a:endCxn id="24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53" name="Google Shape;253;p22"/>
          <p:cNvCxnSpPr>
            <a:stCxn id="247" idx="3"/>
            <a:endCxn id="24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54" name="Google Shape;254;p22"/>
          <p:cNvCxnSpPr>
            <a:stCxn id="249" idx="3"/>
            <a:endCxn id="24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55" name="Google Shape;255;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57" name="Google Shape;257;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58" name="Google Shape;258;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9" name="Google Shape;259;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60" name="Google Shape;260;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61" name="Google Shape;261;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62" name="Google Shape;262;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3" name="Google Shape;263;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64" name="Google Shape;264;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65" name="Google Shape;265;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66" name="Google Shape;266;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67" name="Google Shape;267;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68" name="Google Shape;268;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Raising the Flag</a:t>
            </a:r>
            <a:r>
              <a:rPr lang="en" sz="2500">
                <a:solidFill>
                  <a:srgbClr val="005047"/>
                </a:solidFill>
              </a:rPr>
              <a:t> </a:t>
            </a:r>
            <a:r>
              <a:rPr lang="en" sz="2500"/>
              <a:t>🏳️</a:t>
            </a:r>
            <a:endParaRPr sz="2500">
              <a:solidFill>
                <a:srgbClr val="005047"/>
              </a:solidFill>
            </a:endParaRPr>
          </a:p>
        </p:txBody>
      </p:sp>
      <p:sp>
        <p:nvSpPr>
          <p:cNvPr id="274" name="Google Shape;274;p23"/>
          <p:cNvSpPr txBox="1"/>
          <p:nvPr>
            <p:ph idx="1" type="body"/>
          </p:nvPr>
        </p:nvSpPr>
        <p:spPr>
          <a:xfrm>
            <a:off x="311700" y="1161300"/>
            <a:ext cx="5784300" cy="984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Your teacher will show a video of a flag being raised. </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Function </a:t>
            </a:r>
            <a:r>
              <a:rPr i="1" lang="en">
                <a:latin typeface="Times New Roman"/>
                <a:ea typeface="Times New Roman"/>
                <a:cs typeface="Times New Roman"/>
                <a:sym typeface="Times New Roman"/>
              </a:rPr>
              <a:t>H</a:t>
            </a:r>
            <a:r>
              <a:rPr lang="en"/>
              <a:t> gives the height of the flag over time. Height is measured in feet. Time is measured in seconds since the flag is fully secured to the string, which is when the video clip begins.</a:t>
            </a:r>
            <a:endParaRPr/>
          </a:p>
          <a:p>
            <a:pPr indent="0" lvl="0" marL="0" rtl="0" algn="l">
              <a:lnSpc>
                <a:spcPct val="100000"/>
              </a:lnSpc>
              <a:spcBef>
                <a:spcPts val="0"/>
              </a:spcBef>
              <a:spcAft>
                <a:spcPts val="0"/>
              </a:spcAft>
              <a:buNone/>
            </a:pPr>
            <a:r>
              <a:t/>
            </a:r>
            <a:endParaRPr/>
          </a:p>
        </p:txBody>
      </p:sp>
      <p:sp>
        <p:nvSpPr>
          <p:cNvPr id="275" name="Google Shape;27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4.9.3: Sketching Graphs of Functions</a:t>
            </a:r>
            <a:endParaRPr/>
          </a:p>
        </p:txBody>
      </p:sp>
      <p:sp>
        <p:nvSpPr>
          <p:cNvPr id="277" name="Google Shape;277;p23"/>
          <p:cNvSpPr txBox="1"/>
          <p:nvPr/>
        </p:nvSpPr>
        <p:spPr>
          <a:xfrm>
            <a:off x="310896" y="3351150"/>
            <a:ext cx="8880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On the coordinate plane, sketch a graph that could represent function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Be sure to include a label and a scale for each axis.</a:t>
            </a:r>
            <a:endParaRPr sz="1800">
              <a:solidFill>
                <a:srgbClr val="424242"/>
              </a:solidFill>
              <a:latin typeface="Calibri"/>
              <a:ea typeface="Calibri"/>
              <a:cs typeface="Calibri"/>
              <a:sym typeface="Calibri"/>
            </a:endParaRPr>
          </a:p>
        </p:txBody>
      </p:sp>
      <p:pic>
        <p:nvPicPr>
          <p:cNvPr descr="A hand raises an American flag on a flagpole against a plain, light background, symbolizing unity and productivity. The flag features red and white stripes and white stars on a blue field." id="278" name="Google Shape;278;p23" title="ChatGPT Image Aug 4, 2025, 07_20_55 PM.png"/>
          <p:cNvPicPr preferRelativeResize="0"/>
          <p:nvPr/>
        </p:nvPicPr>
        <p:blipFill>
          <a:blip r:embed="rId3">
            <a:alphaModFix/>
          </a:blip>
          <a:stretch>
            <a:fillRect/>
          </a:stretch>
        </p:blipFill>
        <p:spPr>
          <a:xfrm>
            <a:off x="6298500" y="75150"/>
            <a:ext cx="2184000" cy="3276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2" name="Shape 282"/>
        <p:cNvGrpSpPr/>
        <p:nvPr/>
      </p:nvGrpSpPr>
      <p:grpSpPr>
        <a:xfrm>
          <a:off x="0" y="0"/>
          <a:ext cx="0" cy="0"/>
          <a:chOff x="0" y="0"/>
          <a:chExt cx="0" cy="0"/>
        </a:xfrm>
      </p:grpSpPr>
      <p:sp>
        <p:nvSpPr>
          <p:cNvPr id="283" name="Google Shape;28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4" name="Google Shape;284;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4.9.3: Sketching Graphs of Functions</a:t>
            </a:r>
            <a:endParaRPr/>
          </a:p>
        </p:txBody>
      </p:sp>
      <p:sp>
        <p:nvSpPr>
          <p:cNvPr id="285" name="Google Shape;285;p24"/>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t>
            </a:r>
            <a:r>
              <a:rPr lang="en" sz="1900"/>
              <a:t>arning Activity - Raising the Flag</a:t>
            </a:r>
            <a:r>
              <a:rPr lang="en" sz="2500"/>
              <a:t> 🏳️</a:t>
            </a:r>
            <a:endParaRPr sz="2600"/>
          </a:p>
        </p:txBody>
      </p:sp>
      <p:pic>
        <p:nvPicPr>
          <p:cNvPr descr=" A white computer key with a blue letter A and a smaller filled blue circle with a black outline in the lower left corner.&#10;" id="286" name="Google Shape;286;p24"/>
          <p:cNvPicPr preferRelativeResize="0"/>
          <p:nvPr/>
        </p:nvPicPr>
        <p:blipFill>
          <a:blip r:embed="rId3">
            <a:alphaModFix/>
          </a:blip>
          <a:stretch>
            <a:fillRect/>
          </a:stretch>
        </p:blipFill>
        <p:spPr>
          <a:xfrm>
            <a:off x="713790" y="3035808"/>
            <a:ext cx="993531" cy="914400"/>
          </a:xfrm>
          <a:prstGeom prst="rect">
            <a:avLst/>
          </a:prstGeom>
          <a:noFill/>
          <a:ln>
            <a:noFill/>
          </a:ln>
        </p:spPr>
      </p:pic>
      <p:pic>
        <p:nvPicPr>
          <p:cNvPr descr="A dropdown menu is open under a cursor icon. The menu shows options: Move (with arrow icon), Freehand Shape (with red curve), and Pen (with pencil icon). Other toolbar icons are visible above.&#10;" id="287" name="Google Shape;287;p24"/>
          <p:cNvPicPr preferRelativeResize="0"/>
          <p:nvPr/>
        </p:nvPicPr>
        <p:blipFill>
          <a:blip r:embed="rId4">
            <a:alphaModFix/>
          </a:blip>
          <a:stretch>
            <a:fillRect/>
          </a:stretch>
        </p:blipFill>
        <p:spPr>
          <a:xfrm>
            <a:off x="2555415" y="1874520"/>
            <a:ext cx="2000250" cy="2076450"/>
          </a:xfrm>
          <a:prstGeom prst="rect">
            <a:avLst/>
          </a:prstGeom>
          <a:noFill/>
          <a:ln>
            <a:noFill/>
          </a:ln>
        </p:spPr>
      </p:pic>
      <p:sp>
        <p:nvSpPr>
          <p:cNvPr id="288" name="Google Shape;288;p24"/>
          <p:cNvSpPr/>
          <p:nvPr/>
        </p:nvSpPr>
        <p:spPr>
          <a:xfrm>
            <a:off x="310896" y="4087368"/>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Point Tool</a:t>
            </a:r>
            <a:endParaRPr sz="1500">
              <a:latin typeface="Calibri"/>
              <a:ea typeface="Calibri"/>
              <a:cs typeface="Calibri"/>
              <a:sym typeface="Calibri"/>
            </a:endParaRPr>
          </a:p>
        </p:txBody>
      </p:sp>
      <p:sp>
        <p:nvSpPr>
          <p:cNvPr id="289" name="Google Shape;289;p24"/>
          <p:cNvSpPr/>
          <p:nvPr/>
        </p:nvSpPr>
        <p:spPr>
          <a:xfrm>
            <a:off x="2584750" y="4095750"/>
            <a:ext cx="1941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Freehand Shape Tool</a:t>
            </a:r>
            <a:endParaRPr sz="1500">
              <a:latin typeface="Calibri"/>
              <a:ea typeface="Calibri"/>
              <a:cs typeface="Calibri"/>
              <a:sym typeface="Calibri"/>
            </a:endParaRPr>
          </a:p>
        </p:txBody>
      </p:sp>
      <p:pic>
        <p:nvPicPr>
          <p:cNvPr descr="A line graph showing height in feet versus time in seconds. The height rises from 10 to 22, then 30 feet, stays level, drops to 12 feet, and levels off, with time ranging from 0 to 24 seconds." id="290" name="Google Shape;290;p24"/>
          <p:cNvPicPr preferRelativeResize="0"/>
          <p:nvPr/>
        </p:nvPicPr>
        <p:blipFill>
          <a:blip r:embed="rId5">
            <a:alphaModFix/>
          </a:blip>
          <a:stretch>
            <a:fillRect/>
          </a:stretch>
        </p:blipFill>
        <p:spPr>
          <a:xfrm>
            <a:off x="5025527" y="1685400"/>
            <a:ext cx="3806775" cy="2264800"/>
          </a:xfrm>
          <a:prstGeom prst="rect">
            <a:avLst/>
          </a:prstGeom>
          <a:noFill/>
          <a:ln>
            <a:noFill/>
          </a:ln>
        </p:spPr>
      </p:pic>
      <p:sp>
        <p:nvSpPr>
          <p:cNvPr id="291" name="Google Shape;291;p24"/>
          <p:cNvSpPr/>
          <p:nvPr/>
        </p:nvSpPr>
        <p:spPr>
          <a:xfrm>
            <a:off x="5403500" y="4096500"/>
            <a:ext cx="3498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Graph of the Answer</a:t>
            </a:r>
            <a:endParaRPr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5" name="Shape 295"/>
        <p:cNvGrpSpPr/>
        <p:nvPr/>
      </p:nvGrpSpPr>
      <p:grpSpPr>
        <a:xfrm>
          <a:off x="0" y="0"/>
          <a:ext cx="0" cy="0"/>
          <a:chOff x="0" y="0"/>
          <a:chExt cx="0" cy="0"/>
        </a:xfrm>
      </p:grpSpPr>
      <p:sp>
        <p:nvSpPr>
          <p:cNvPr id="296" name="Google Shape;296;p25"/>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900"/>
              <a:t>Raising the Flag</a:t>
            </a:r>
            <a:r>
              <a:rPr lang="en" sz="2500"/>
              <a:t> 🏳️</a:t>
            </a:r>
            <a:endParaRPr sz="1900">
              <a:solidFill>
                <a:srgbClr val="005047"/>
              </a:solidFill>
            </a:endParaRPr>
          </a:p>
        </p:txBody>
      </p:sp>
      <p:sp>
        <p:nvSpPr>
          <p:cNvPr id="297" name="Google Shape;297;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4.9.3: Sketching Graphs of Functions</a:t>
            </a:r>
            <a:endParaRPr/>
          </a:p>
        </p:txBody>
      </p:sp>
      <p:pic>
        <p:nvPicPr>
          <p:cNvPr id="299" name="Google Shape;299;p2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300" name="Google Shape;300;p2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301" name="Google Shape;301;p25"/>
          <p:cNvSpPr/>
          <p:nvPr/>
        </p:nvSpPr>
        <p:spPr>
          <a:xfrm>
            <a:off x="5034250" y="921900"/>
            <a:ext cx="3652500" cy="2994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“Where does the maximum height occur?”</a:t>
            </a:r>
            <a:endParaRPr>
              <a:latin typeface="Noto Sans Medium"/>
              <a:ea typeface="Noto Sans Medium"/>
              <a:cs typeface="Noto Sans Medium"/>
              <a:sym typeface="Noto Sans Medium"/>
            </a:endParaRPr>
          </a:p>
          <a:p>
            <a:pPr indent="-226059" lvl="0" marL="27432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“What scale is used on the axes?”</a:t>
            </a:r>
            <a:endParaRPr>
              <a:latin typeface="Noto Sans Medium"/>
              <a:ea typeface="Noto Sans Medium"/>
              <a:cs typeface="Noto Sans Medium"/>
              <a:sym typeface="Noto Sans Medium"/>
            </a:endParaRPr>
          </a:p>
          <a:p>
            <a:pPr indent="-226059" lvl="0" marL="274320" rtl="0" algn="l">
              <a:spcBef>
                <a:spcPts val="1000"/>
              </a:spcBef>
              <a:spcAft>
                <a:spcPts val="0"/>
              </a:spcAft>
              <a:buSzPts val="1400"/>
              <a:buFont typeface="Noto Sans Medium"/>
              <a:buAutoNum type="arabicPeriod"/>
            </a:pPr>
            <a:r>
              <a:rPr lang="en">
                <a:latin typeface="Noto Sans Medium"/>
                <a:ea typeface="Noto Sans Medium"/>
                <a:cs typeface="Noto Sans Medium"/>
                <a:sym typeface="Noto Sans Medium"/>
              </a:rPr>
              <a:t>“Where are the constant time intervals?”</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Compare and Connect</a:t>
            </a:r>
            <a:endParaRPr sz="1000">
              <a:latin typeface="Noto Sans Light"/>
              <a:ea typeface="Noto Sans Light"/>
              <a:cs typeface="Noto Sans Light"/>
              <a:sym typeface="Noto Sans Light"/>
            </a:endParaRPr>
          </a:p>
        </p:txBody>
      </p:sp>
      <p:sp>
        <p:nvSpPr>
          <p:cNvPr id="302" name="Google Shape;302;p2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8" name="Google Shape;308;p26"/>
          <p:cNvSpPr txBox="1"/>
          <p:nvPr>
            <p:ph idx="1" type="body"/>
          </p:nvPr>
        </p:nvSpPr>
        <p:spPr>
          <a:xfrm>
            <a:off x="311700" y="3307576"/>
            <a:ext cx="5566500" cy="1278000"/>
          </a:xfrm>
          <a:prstGeom prst="rect">
            <a:avLst/>
          </a:prstGeom>
        </p:spPr>
        <p:txBody>
          <a:bodyPr anchorCtr="0" anchor="t" bIns="91425" lIns="91425" spcFirstLastPara="1" rIns="91425" wrap="square" tIns="91425">
            <a:noAutofit/>
          </a:bodyPr>
          <a:lstStyle/>
          <a:p>
            <a:pPr indent="-323850" lvl="0" marL="914400" rtl="0" algn="l">
              <a:lnSpc>
                <a:spcPct val="100000"/>
              </a:lnSpc>
              <a:spcBef>
                <a:spcPts val="0"/>
              </a:spcBef>
              <a:spcAft>
                <a:spcPts val="0"/>
              </a:spcAft>
              <a:buClr>
                <a:schemeClr val="dk1"/>
              </a:buClr>
              <a:buSzPts val="1500"/>
              <a:buFont typeface="Noto Sans"/>
              <a:buAutoNum type="alphaLcPeriod"/>
            </a:pPr>
            <a:r>
              <a:rPr lang="en" sz="1500">
                <a:solidFill>
                  <a:schemeClr val="dk1"/>
                </a:solidFill>
              </a:rPr>
              <a:t>A vertical line connecting (5,0.5) and (5,20).</a:t>
            </a:r>
            <a:endParaRPr sz="1500">
              <a:solidFill>
                <a:schemeClr val="dk1"/>
              </a:solidFill>
            </a:endParaRPr>
          </a:p>
          <a:p>
            <a:pPr indent="-323850" lvl="0" marL="914400" rtl="0" algn="l">
              <a:lnSpc>
                <a:spcPct val="100000"/>
              </a:lnSpc>
              <a:spcBef>
                <a:spcPts val="500"/>
              </a:spcBef>
              <a:spcAft>
                <a:spcPts val="0"/>
              </a:spcAft>
              <a:buClr>
                <a:schemeClr val="dk1"/>
              </a:buClr>
              <a:buSzPts val="1500"/>
              <a:buFont typeface="Noto Sans"/>
              <a:buAutoNum type="alphaLcPeriod"/>
            </a:pPr>
            <a:r>
              <a:rPr lang="en" sz="1500">
                <a:solidFill>
                  <a:schemeClr val="dk1"/>
                </a:solidFill>
              </a:rPr>
              <a:t>A line with a constant rate connecting (0,0) and (5,0.5).</a:t>
            </a:r>
            <a:endParaRPr sz="1500">
              <a:solidFill>
                <a:schemeClr val="dk1"/>
              </a:solidFill>
            </a:endParaRPr>
          </a:p>
          <a:p>
            <a:pPr indent="-323850" lvl="0" marL="914400" rtl="0" algn="l">
              <a:lnSpc>
                <a:spcPct val="100000"/>
              </a:lnSpc>
              <a:spcBef>
                <a:spcPts val="500"/>
              </a:spcBef>
              <a:spcAft>
                <a:spcPts val="0"/>
              </a:spcAft>
              <a:buClr>
                <a:schemeClr val="dk1"/>
              </a:buClr>
              <a:buSzPts val="1500"/>
              <a:buFont typeface="Noto Sans"/>
              <a:buAutoNum type="alphaLcPeriod"/>
            </a:pPr>
            <a:r>
              <a:rPr lang="en" sz="1500">
                <a:solidFill>
                  <a:schemeClr val="dk1"/>
                </a:solidFill>
              </a:rPr>
              <a:t>A line with a constant rate connecting (0,0) and (20,0.5).</a:t>
            </a:r>
            <a:endParaRPr sz="1500">
              <a:solidFill>
                <a:schemeClr val="dk1"/>
              </a:solidFill>
            </a:endParaRPr>
          </a:p>
          <a:p>
            <a:pPr indent="-323850" lvl="0" marL="914400" rtl="0" algn="l">
              <a:lnSpc>
                <a:spcPct val="100000"/>
              </a:lnSpc>
              <a:spcBef>
                <a:spcPts val="500"/>
              </a:spcBef>
              <a:spcAft>
                <a:spcPts val="0"/>
              </a:spcAft>
              <a:buClr>
                <a:schemeClr val="dk1"/>
              </a:buClr>
              <a:buSzPts val="1500"/>
              <a:buFont typeface="Noto Sans"/>
              <a:buAutoNum type="alphaLcPeriod"/>
            </a:pPr>
            <a:r>
              <a:rPr lang="en" sz="1500">
                <a:solidFill>
                  <a:schemeClr val="dk1"/>
                </a:solidFill>
              </a:rPr>
              <a:t>A horizontal line connecting (5,0.5) and (20,0.5).</a:t>
            </a:r>
            <a:endParaRPr sz="1500">
              <a:solidFill>
                <a:schemeClr val="dk1"/>
              </a:solidFill>
            </a:endParaRPr>
          </a:p>
          <a:p>
            <a:pPr indent="457200" lvl="0" marL="457200" rtl="0" algn="l">
              <a:lnSpc>
                <a:spcPct val="100000"/>
              </a:lnSpc>
              <a:spcBef>
                <a:spcPts val="500"/>
              </a:spcBef>
              <a:spcAft>
                <a:spcPts val="0"/>
              </a:spcAft>
              <a:buNone/>
            </a:pPr>
            <a:r>
              <a:t/>
            </a:r>
            <a:endParaRPr sz="1500"/>
          </a:p>
        </p:txBody>
      </p:sp>
      <p:sp>
        <p:nvSpPr>
          <p:cNvPr id="309" name="Google Shape;30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4.9.3: Sketching Graphs of Functions</a:t>
            </a:r>
            <a:endParaRPr sz="1000"/>
          </a:p>
        </p:txBody>
      </p:sp>
      <p:pic>
        <p:nvPicPr>
          <p:cNvPr id="311" name="Google Shape;311;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2" name="Google Shape;312;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13" name="Google Shape;313;p26"/>
          <p:cNvSpPr txBox="1"/>
          <p:nvPr/>
        </p:nvSpPr>
        <p:spPr>
          <a:xfrm>
            <a:off x="310900" y="951750"/>
            <a:ext cx="6507900" cy="230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Marcus is going to the library with his friend Monica.</a:t>
            </a:r>
            <a:endParaRPr sz="1500">
              <a:solidFill>
                <a:schemeClr val="dk1"/>
              </a:solidFill>
              <a:latin typeface="Calibri"/>
              <a:ea typeface="Calibri"/>
              <a:cs typeface="Calibri"/>
              <a:sym typeface="Calibri"/>
            </a:endParaRPr>
          </a:p>
          <a:p>
            <a:pPr indent="0" lvl="0" marL="0" rtl="0" algn="l">
              <a:spcBef>
                <a:spcPts val="0"/>
              </a:spcBef>
              <a:spcAft>
                <a:spcPts val="0"/>
              </a:spcAft>
              <a:buNone/>
            </a:pPr>
            <a:r>
              <a:t/>
            </a:r>
            <a:endParaRPr sz="1500">
              <a:solidFill>
                <a:schemeClr val="dk1"/>
              </a:solidFill>
              <a:latin typeface="Calibri"/>
              <a:ea typeface="Calibri"/>
              <a:cs typeface="Calibri"/>
              <a:sym typeface="Calibri"/>
            </a:endParaRPr>
          </a:p>
          <a:p>
            <a:pPr indent="-323850" lvl="0" marL="457200" rtl="0" algn="l">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Monica lives between the library and Marcus’s house.</a:t>
            </a:r>
            <a:endParaRPr sz="1500">
              <a:solidFill>
                <a:schemeClr val="dk1"/>
              </a:solidFill>
              <a:latin typeface="Calibri"/>
              <a:ea typeface="Calibri"/>
              <a:cs typeface="Calibri"/>
              <a:sym typeface="Calibri"/>
            </a:endParaRPr>
          </a:p>
          <a:p>
            <a:pPr indent="-323850" lvl="0" marL="457200" rtl="0" algn="l">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Marcus lives 0.5 mile from Monica, and she lives 0.25 mile from the library.</a:t>
            </a:r>
            <a:endParaRPr sz="1500">
              <a:solidFill>
                <a:schemeClr val="dk1"/>
              </a:solidFill>
              <a:latin typeface="Calibri"/>
              <a:ea typeface="Calibri"/>
              <a:cs typeface="Calibri"/>
              <a:sym typeface="Calibri"/>
            </a:endParaRPr>
          </a:p>
          <a:p>
            <a:pPr indent="-323850" lvl="0" marL="457200" rtl="0" algn="l">
              <a:spcBef>
                <a:spcPts val="0"/>
              </a:spcBef>
              <a:spcAft>
                <a:spcPts val="0"/>
              </a:spcAft>
              <a:buClr>
                <a:schemeClr val="dk1"/>
              </a:buClr>
              <a:buSzPts val="1500"/>
              <a:buFont typeface="Calibri"/>
              <a:buChar char="●"/>
            </a:pPr>
            <a:r>
              <a:rPr lang="en" sz="1500">
                <a:solidFill>
                  <a:schemeClr val="dk1"/>
                </a:solidFill>
                <a:latin typeface="Calibri"/>
                <a:ea typeface="Calibri"/>
                <a:cs typeface="Calibri"/>
                <a:sym typeface="Calibri"/>
              </a:rPr>
              <a:t>Marcus walks to Monica’s house in 5 minutes, and he stays there for 15 minutes before they walk together to the library in 3 minutes.</a:t>
            </a:r>
            <a:endParaRPr sz="1500">
              <a:solidFill>
                <a:schemeClr val="dk1"/>
              </a:solidFill>
              <a:latin typeface="Calibri"/>
              <a:ea typeface="Calibri"/>
              <a:cs typeface="Calibri"/>
              <a:sym typeface="Calibri"/>
            </a:endParaRPr>
          </a:p>
          <a:p>
            <a:pPr indent="0" lvl="0" marL="0" rtl="0" algn="l">
              <a:spcBef>
                <a:spcPts val="0"/>
              </a:spcBef>
              <a:spcAft>
                <a:spcPts val="0"/>
              </a:spcAft>
              <a:buNone/>
            </a:pPr>
            <a:r>
              <a:t/>
            </a:r>
            <a:endParaRPr sz="300">
              <a:solidFill>
                <a:schemeClr val="dk1"/>
              </a:solidFill>
              <a:latin typeface="Calibri"/>
              <a:ea typeface="Calibri"/>
              <a:cs typeface="Calibri"/>
              <a:sym typeface="Calibri"/>
            </a:endParaRPr>
          </a:p>
          <a:p>
            <a:pPr indent="0" lvl="0" marL="0" rtl="0" algn="l">
              <a:spcBef>
                <a:spcPts val="0"/>
              </a:spcBef>
              <a:spcAft>
                <a:spcPts val="0"/>
              </a:spcAft>
              <a:buNone/>
            </a:pPr>
            <a:r>
              <a:rPr lang="en" sz="1500">
                <a:solidFill>
                  <a:schemeClr val="dk1"/>
                </a:solidFill>
                <a:latin typeface="Calibri"/>
                <a:ea typeface="Calibri"/>
                <a:cs typeface="Calibri"/>
                <a:sym typeface="Calibri"/>
              </a:rPr>
              <a:t>If you were sketching a graph of Marcus’s distance from home in miles with respect to time, in minutes, how would you represent the 15 minutes he was at Monica’s house graphically?</a:t>
            </a:r>
            <a:endParaRPr sz="1500">
              <a:solidFill>
                <a:schemeClr val="dk1"/>
              </a:solidFill>
              <a:latin typeface="Calibri"/>
              <a:ea typeface="Calibri"/>
              <a:cs typeface="Calibri"/>
              <a:sym typeface="Calibri"/>
            </a:endParaRPr>
          </a:p>
        </p:txBody>
      </p:sp>
      <p:pic>
        <p:nvPicPr>
          <p:cNvPr descr="Illustration of a library with a bookshelf filled with colorful books, a wooden table, and two chairs in front—perfect for productivity. The word LIBRARY appears above the bookshelf." id="314" name="Google Shape;314;p26" title="ChatGPT Image Aug 5, 2025, 10_47_17 AM.png"/>
          <p:cNvPicPr preferRelativeResize="0"/>
          <p:nvPr/>
        </p:nvPicPr>
        <p:blipFill>
          <a:blip r:embed="rId4">
            <a:alphaModFix/>
          </a:blip>
          <a:stretch>
            <a:fillRect/>
          </a:stretch>
        </p:blipFill>
        <p:spPr>
          <a:xfrm>
            <a:off x="6818800" y="641075"/>
            <a:ext cx="1880568" cy="282085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8" name="Shape 318"/>
        <p:cNvGrpSpPr/>
        <p:nvPr/>
      </p:nvGrpSpPr>
      <p:grpSpPr>
        <a:xfrm>
          <a:off x="0" y="0"/>
          <a:ext cx="0" cy="0"/>
          <a:chOff x="0" y="0"/>
          <a:chExt cx="0" cy="0"/>
        </a:xfrm>
      </p:grpSpPr>
      <p:sp>
        <p:nvSpPr>
          <p:cNvPr id="319" name="Google Shape;31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20" name="Google Shape;320;p27"/>
          <p:cNvSpPr txBox="1"/>
          <p:nvPr>
            <p:ph idx="1" type="body"/>
          </p:nvPr>
        </p:nvSpPr>
        <p:spPr>
          <a:xfrm>
            <a:off x="311700" y="1000075"/>
            <a:ext cx="8649300" cy="895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1D2125"/>
                </a:solidFill>
              </a:rPr>
              <a:t>Here is a sample graph representing a function that describes Sam’s distance from home over an hour.</a:t>
            </a:r>
            <a:endParaRPr sz="1600">
              <a:solidFill>
                <a:srgbClr val="1D2125"/>
              </a:solidFill>
            </a:endParaRPr>
          </a:p>
          <a:p>
            <a:pPr indent="0" lvl="0" marL="0" rtl="0" algn="l">
              <a:spcBef>
                <a:spcPts val="0"/>
              </a:spcBef>
              <a:spcAft>
                <a:spcPts val="1200"/>
              </a:spcAft>
              <a:buNone/>
            </a:pPr>
            <a:r>
              <a:t/>
            </a:r>
            <a:endParaRPr b="1" sz="1600">
              <a:solidFill>
                <a:srgbClr val="1D2125"/>
              </a:solidFill>
            </a:endParaRPr>
          </a:p>
        </p:txBody>
      </p:sp>
      <p:pic>
        <p:nvPicPr>
          <p:cNvPr id="321" name="Google Shape;321;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2" name="Google Shape;32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4.9.3: Sketching Graphs of Functions</a:t>
            </a:r>
            <a:r>
              <a:rPr lang="en" sz="1000"/>
              <a:t> - Additional Resources</a:t>
            </a:r>
            <a:endParaRPr sz="1000"/>
          </a:p>
        </p:txBody>
      </p:sp>
      <p:sp>
        <p:nvSpPr>
          <p:cNvPr id="324" name="Google Shape;324;p27"/>
          <p:cNvSpPr txBox="1"/>
          <p:nvPr>
            <p:ph idx="1" type="body"/>
          </p:nvPr>
        </p:nvSpPr>
        <p:spPr>
          <a:xfrm>
            <a:off x="310900" y="1456950"/>
            <a:ext cx="5367600" cy="3217500"/>
          </a:xfrm>
          <a:prstGeom prst="rect">
            <a:avLst/>
          </a:prstGeom>
        </p:spPr>
        <p:txBody>
          <a:bodyPr anchorCtr="0" anchor="t" bIns="91425" lIns="91425" spcFirstLastPara="1" rIns="91425" wrap="square" tIns="91425">
            <a:noAutofit/>
          </a:bodyPr>
          <a:lstStyle/>
          <a:p>
            <a:pPr indent="-323850" lvl="0" marL="457200" rtl="0" algn="l">
              <a:spcBef>
                <a:spcPts val="0"/>
              </a:spcBef>
              <a:spcAft>
                <a:spcPts val="0"/>
              </a:spcAft>
              <a:buClr>
                <a:schemeClr val="dk1"/>
              </a:buClr>
              <a:buSzPts val="1500"/>
              <a:buAutoNum type="alphaUcPeriod"/>
            </a:pPr>
            <a:r>
              <a:rPr lang="en" sz="1500">
                <a:solidFill>
                  <a:schemeClr val="dk1"/>
                </a:solidFill>
              </a:rPr>
              <a:t>Sam rides his bike to his friend’s house at a constant rate for 20 minutes.</a:t>
            </a:r>
            <a:endParaRPr sz="1500">
              <a:solidFill>
                <a:schemeClr val="dk1"/>
              </a:solidFill>
            </a:endParaRPr>
          </a:p>
          <a:p>
            <a:pPr indent="-323850" lvl="0" marL="457200" rtl="0" algn="l">
              <a:spcBef>
                <a:spcPts val="0"/>
              </a:spcBef>
              <a:spcAft>
                <a:spcPts val="0"/>
              </a:spcAft>
              <a:buClr>
                <a:schemeClr val="dk1"/>
              </a:buClr>
              <a:buSzPts val="1500"/>
              <a:buAutoNum type="alphaUcPeriod"/>
            </a:pPr>
            <a:r>
              <a:rPr lang="en" sz="1500">
                <a:solidFill>
                  <a:schemeClr val="dk1"/>
                </a:solidFill>
              </a:rPr>
              <a:t>Sam plays for 20 minutes at his friend’s house.</a:t>
            </a:r>
            <a:endParaRPr sz="1500">
              <a:solidFill>
                <a:schemeClr val="dk1"/>
              </a:solidFill>
            </a:endParaRPr>
          </a:p>
          <a:p>
            <a:pPr indent="-323850" lvl="0" marL="457200" rtl="0" algn="l">
              <a:spcBef>
                <a:spcPts val="0"/>
              </a:spcBef>
              <a:spcAft>
                <a:spcPts val="0"/>
              </a:spcAft>
              <a:buClr>
                <a:schemeClr val="dk1"/>
              </a:buClr>
              <a:buSzPts val="1500"/>
              <a:buAutoNum type="alphaUcPeriod"/>
            </a:pPr>
            <a:r>
              <a:rPr lang="en" sz="1500">
                <a:solidFill>
                  <a:schemeClr val="dk1"/>
                </a:solidFill>
              </a:rPr>
              <a:t>Sam and his friend bike together to an ice cream shop that is between their houses for 20 minutes.</a:t>
            </a:r>
            <a:endParaRPr sz="1500">
              <a:solidFill>
                <a:schemeClr val="dk1"/>
              </a:solidFill>
            </a:endParaRPr>
          </a:p>
          <a:p>
            <a:pPr indent="0" lvl="0" marL="0" rtl="0" algn="l">
              <a:spcBef>
                <a:spcPts val="1200"/>
              </a:spcBef>
              <a:spcAft>
                <a:spcPts val="0"/>
              </a:spcAft>
              <a:buNone/>
            </a:pPr>
            <a:r>
              <a:rPr lang="en" sz="1500">
                <a:solidFill>
                  <a:schemeClr val="dk1"/>
                </a:solidFill>
              </a:rPr>
              <a:t>Notice that the </a:t>
            </a:r>
            <a:r>
              <a:rPr i="1" lang="en" sz="1500">
                <a:solidFill>
                  <a:schemeClr val="dk1"/>
                </a:solidFill>
                <a:latin typeface="Times New Roman"/>
                <a:ea typeface="Times New Roman"/>
                <a:cs typeface="Times New Roman"/>
                <a:sym typeface="Times New Roman"/>
              </a:rPr>
              <a:t>x</a:t>
            </a:r>
            <a:r>
              <a:rPr lang="en" sz="1500">
                <a:solidFill>
                  <a:schemeClr val="dk1"/>
                </a:solidFill>
              </a:rPr>
              <a:t>-axis is labeled “time in minutes” and the </a:t>
            </a:r>
            <a:r>
              <a:rPr i="1" lang="en" sz="1500">
                <a:solidFill>
                  <a:schemeClr val="dk1"/>
                </a:solidFill>
                <a:latin typeface="Times New Roman"/>
                <a:ea typeface="Times New Roman"/>
                <a:cs typeface="Times New Roman"/>
                <a:sym typeface="Times New Roman"/>
              </a:rPr>
              <a:t>y</a:t>
            </a:r>
            <a:r>
              <a:rPr lang="en" sz="1500">
                <a:solidFill>
                  <a:schemeClr val="dk1"/>
                </a:solidFill>
              </a:rPr>
              <a:t>-axis is labeled “distance from home (miles).”</a:t>
            </a:r>
            <a:endParaRPr sz="1500">
              <a:solidFill>
                <a:schemeClr val="dk1"/>
              </a:solidFill>
            </a:endParaRPr>
          </a:p>
          <a:p>
            <a:pPr indent="0" lvl="0" marL="0" rtl="0" algn="l">
              <a:spcBef>
                <a:spcPts val="1200"/>
              </a:spcBef>
              <a:spcAft>
                <a:spcPts val="1200"/>
              </a:spcAft>
              <a:buNone/>
            </a:pPr>
            <a:r>
              <a:rPr lang="en" sz="1500">
                <a:solidFill>
                  <a:schemeClr val="dk1"/>
                </a:solidFill>
              </a:rPr>
              <a:t>Sam’s distance from home increased as he rode to his friend’s house, stayed constant while he played, then decreased as he headed to the ice cream shop, which is between their houses.</a:t>
            </a:r>
            <a:endParaRPr sz="1500">
              <a:solidFill>
                <a:schemeClr val="dk1"/>
              </a:solidFill>
            </a:endParaRPr>
          </a:p>
        </p:txBody>
      </p:sp>
      <p:pic>
        <p:nvPicPr>
          <p:cNvPr descr="A line graph shows distance from home (miles) versus time (minutes) with three labeled segments: A (increasing), B (constant), and C (decreasing). The distance peaks at 3 miles around 30 minutes before declining.&#10;" id="325" name="Google Shape;325;p27"/>
          <p:cNvPicPr preferRelativeResize="0"/>
          <p:nvPr/>
        </p:nvPicPr>
        <p:blipFill rotWithShape="1">
          <a:blip r:embed="rId4">
            <a:alphaModFix/>
          </a:blip>
          <a:srcRect b="0" l="0" r="-5563" t="0"/>
          <a:stretch/>
        </p:blipFill>
        <p:spPr>
          <a:xfrm>
            <a:off x="5830900" y="1742875"/>
            <a:ext cx="2717475" cy="24508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9" name="Shape 329"/>
        <p:cNvGrpSpPr/>
        <p:nvPr/>
      </p:nvGrpSpPr>
      <p:grpSpPr>
        <a:xfrm>
          <a:off x="0" y="0"/>
          <a:ext cx="0" cy="0"/>
          <a:chOff x="0" y="0"/>
          <a:chExt cx="0" cy="0"/>
        </a:xfrm>
      </p:grpSpPr>
      <p:sp>
        <p:nvSpPr>
          <p:cNvPr id="330" name="Google Shape;33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4.9.3: Sketching Graphs of Functions</a:t>
            </a:r>
            <a:endParaRPr/>
          </a:p>
        </p:txBody>
      </p:sp>
      <p:sp>
        <p:nvSpPr>
          <p:cNvPr id="332" name="Google Shape;332;p28"/>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t>
            </a:r>
            <a:r>
              <a:rPr lang="en" sz="1900"/>
              <a:t>arning Activity - Raising the Flag</a:t>
            </a:r>
            <a:r>
              <a:rPr lang="en" sz="2500"/>
              <a:t> 🏳️</a:t>
            </a:r>
            <a:endParaRPr sz="2600"/>
          </a:p>
        </p:txBody>
      </p:sp>
      <p:sp>
        <p:nvSpPr>
          <p:cNvPr id="333" name="Google Shape;333;p28"/>
          <p:cNvSpPr/>
          <p:nvPr/>
        </p:nvSpPr>
        <p:spPr>
          <a:xfrm>
            <a:off x="2737338" y="4044462"/>
            <a:ext cx="3498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Sample Graph</a:t>
            </a:r>
            <a:endParaRPr sz="1500">
              <a:latin typeface="Calibri"/>
              <a:ea typeface="Calibri"/>
              <a:cs typeface="Calibri"/>
              <a:sym typeface="Calibri"/>
            </a:endParaRPr>
          </a:p>
        </p:txBody>
      </p:sp>
      <p:pic>
        <p:nvPicPr>
          <p:cNvPr descr="Line graph showing depth in inches over time in minutes. The curve rises steeply, peaks near 15 inches at around 12 minutes, then declines steadily, reaching about 2 inches at 40 minutes.&#10;&#10;" id="334" name="Google Shape;334;p28"/>
          <p:cNvPicPr preferRelativeResize="0"/>
          <p:nvPr/>
        </p:nvPicPr>
        <p:blipFill>
          <a:blip r:embed="rId3">
            <a:alphaModFix/>
          </a:blip>
          <a:stretch>
            <a:fillRect/>
          </a:stretch>
        </p:blipFill>
        <p:spPr>
          <a:xfrm>
            <a:off x="3185013" y="1429237"/>
            <a:ext cx="2603263" cy="24866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5" name="Google Shape;345;p29"/>
          <p:cNvCxnSpPr>
            <a:stCxn id="339" idx="2"/>
            <a:endCxn id="34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6" name="Google Shape;346;p29"/>
          <p:cNvCxnSpPr>
            <a:stCxn id="341" idx="3"/>
            <a:endCxn id="34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7" name="Google Shape;347;p29"/>
          <p:cNvCxnSpPr>
            <a:stCxn id="340" idx="3"/>
            <a:endCxn id="34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2" idx="3"/>
            <a:endCxn id="34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49" name="Google Shape;349;p29"/>
          <p:cNvCxnSpPr>
            <a:stCxn id="344" idx="3"/>
            <a:endCxn id="34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0" name="Google Shape;35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1" name="Google Shape;351;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2" name="Google Shape;352;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3" name="Google Shape;353;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54" name="Google Shape;354;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5" name="Google Shape;355;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6" name="Google Shape;356;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57" name="Google Shape;357;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58" name="Google Shape;358;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9" name="Google Shape;359;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0" name="Google Shape;360;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61" name="Google Shape;361;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62" name="Google Shape;362;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63" name="Google Shape;363;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69" name="Google Shape;36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0" name="Google Shape;370;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4.9.4: Using Verbal Descriptions to Create Graphs of Functions</a:t>
            </a:r>
            <a:endParaRPr/>
          </a:p>
        </p:txBody>
      </p:sp>
      <p:sp>
        <p:nvSpPr>
          <p:cNvPr id="371" name="Google Shape;371;p30"/>
          <p:cNvSpPr txBox="1"/>
          <p:nvPr/>
        </p:nvSpPr>
        <p:spPr>
          <a:xfrm>
            <a:off x="310900" y="1143000"/>
            <a:ext cx="5873100" cy="191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To prepare for a backyard party, a parent uses two identical hoses to fill a small pool that is 15 inches deep and a large pool that is 27 inches deep.</a:t>
            </a:r>
            <a:endParaRPr sz="1800">
              <a:solidFill>
                <a:srgbClr val="424242"/>
              </a:solidFill>
              <a:latin typeface="Calibri"/>
              <a:ea typeface="Calibri"/>
              <a:cs typeface="Calibri"/>
              <a:sym typeface="Calibri"/>
            </a:endParaRPr>
          </a:p>
          <a:p>
            <a:pPr indent="0" lvl="0" marL="0" rtl="0" algn="l">
              <a:spcBef>
                <a:spcPts val="1200"/>
              </a:spcBef>
              <a:spcAft>
                <a:spcPts val="0"/>
              </a:spcAft>
              <a:buNone/>
            </a:pPr>
            <a:r>
              <a:t/>
            </a:r>
            <a:endParaRPr sz="200">
              <a:solidFill>
                <a:srgbClr val="424242"/>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The height of the water in each pool is a function of time since the water is turned on.</a:t>
            </a:r>
            <a:endParaRPr sz="1800">
              <a:solidFill>
                <a:srgbClr val="424242"/>
              </a:solidFill>
              <a:latin typeface="Calibri"/>
              <a:ea typeface="Calibri"/>
              <a:cs typeface="Calibri"/>
              <a:sym typeface="Calibri"/>
            </a:endParaRPr>
          </a:p>
        </p:txBody>
      </p:sp>
      <p:pic>
        <p:nvPicPr>
          <p:cNvPr descr="A person stands next to a large round above-ground pool with a ladder, while a smaller inflatable pool nearby is being filled with water from a hose on green grass." id="372" name="Google Shape;372;p30" title="Screenshot 2025-08-05 110528.png"/>
          <p:cNvPicPr preferRelativeResize="0"/>
          <p:nvPr/>
        </p:nvPicPr>
        <p:blipFill rotWithShape="1">
          <a:blip r:embed="rId3">
            <a:alphaModFix/>
          </a:blip>
          <a:srcRect b="10031" l="0" r="0" t="10031"/>
          <a:stretch/>
        </p:blipFill>
        <p:spPr>
          <a:xfrm>
            <a:off x="5375975" y="1230075"/>
            <a:ext cx="3924200" cy="1508250"/>
          </a:xfrm>
          <a:prstGeom prst="rect">
            <a:avLst/>
          </a:prstGeom>
          <a:noFill/>
          <a:ln>
            <a:noFill/>
          </a:ln>
        </p:spPr>
      </p:pic>
      <p:sp>
        <p:nvSpPr>
          <p:cNvPr id="373" name="Google Shape;373;p30"/>
          <p:cNvSpPr txBox="1"/>
          <p:nvPr/>
        </p:nvSpPr>
        <p:spPr>
          <a:xfrm>
            <a:off x="310896" y="3094800"/>
            <a:ext cx="7971900" cy="122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a:solidFill>
                  <a:srgbClr val="1D2125"/>
                </a:solidFill>
                <a:highlight>
                  <a:srgbClr val="FFFFFF"/>
                </a:highlight>
                <a:latin typeface="Calibri"/>
                <a:ea typeface="Calibri"/>
                <a:cs typeface="Calibri"/>
                <a:sym typeface="Calibri"/>
              </a:rPr>
              <a:t>S</a:t>
            </a:r>
            <a:r>
              <a:rPr lang="en" sz="1800">
                <a:solidFill>
                  <a:srgbClr val="1D2125"/>
                </a:solidFill>
                <a:highlight>
                  <a:schemeClr val="lt1"/>
                </a:highlight>
                <a:latin typeface="Calibri"/>
                <a:ea typeface="Calibri"/>
                <a:cs typeface="Calibri"/>
                <a:sym typeface="Calibri"/>
              </a:rPr>
              <a:t>ketch graphs for each of the situations on the next slide. </a:t>
            </a:r>
            <a:endParaRPr sz="1800">
              <a:solidFill>
                <a:srgbClr val="1D2125"/>
              </a:solidFill>
              <a:highlight>
                <a:schemeClr val="lt1"/>
              </a:highlight>
              <a:latin typeface="Calibri"/>
              <a:ea typeface="Calibri"/>
              <a:cs typeface="Calibri"/>
              <a:sym typeface="Calibri"/>
            </a:endParaRPr>
          </a:p>
          <a:p>
            <a:pPr indent="0" lvl="0" marL="0" rtl="0" algn="l">
              <a:lnSpc>
                <a:spcPct val="115000"/>
              </a:lnSpc>
              <a:spcBef>
                <a:spcPts val="1000"/>
              </a:spcBef>
              <a:spcAft>
                <a:spcPts val="0"/>
              </a:spcAft>
              <a:buNone/>
            </a:pPr>
            <a:r>
              <a:rPr lang="en" sz="1800">
                <a:solidFill>
                  <a:srgbClr val="1D2125"/>
                </a:solidFill>
                <a:highlight>
                  <a:schemeClr val="lt1"/>
                </a:highlight>
                <a:latin typeface="Calibri"/>
                <a:ea typeface="Calibri"/>
                <a:cs typeface="Calibri"/>
                <a:sym typeface="Calibri"/>
              </a:rPr>
              <a:t>The graph of each situation should have two lines: </a:t>
            </a:r>
            <a:r>
              <a:rPr i="1" lang="en" sz="1800">
                <a:solidFill>
                  <a:srgbClr val="424242"/>
                </a:solidFill>
                <a:latin typeface="Times New Roman"/>
                <a:ea typeface="Times New Roman"/>
                <a:cs typeface="Times New Roman"/>
                <a:sym typeface="Times New Roman"/>
              </a:rPr>
              <a:t>S</a:t>
            </a:r>
            <a:r>
              <a:rPr i="1" lang="en" sz="1800">
                <a:solidFill>
                  <a:srgbClr val="1D2125"/>
                </a:solidFill>
                <a:highlight>
                  <a:schemeClr val="lt1"/>
                </a:highlight>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i="1" lang="en" sz="1800">
                <a:solidFill>
                  <a:srgbClr val="1D2125"/>
                </a:solidFill>
                <a:highlight>
                  <a:schemeClr val="lt1"/>
                </a:highlight>
                <a:latin typeface="Calibri"/>
                <a:ea typeface="Calibri"/>
                <a:cs typeface="Calibri"/>
                <a:sym typeface="Calibri"/>
              </a:rPr>
              <a:t>) </a:t>
            </a:r>
            <a:r>
              <a:rPr lang="en" sz="1800">
                <a:solidFill>
                  <a:srgbClr val="1D2125"/>
                </a:solidFill>
                <a:highlight>
                  <a:schemeClr val="lt1"/>
                </a:highlight>
                <a:latin typeface="Calibri"/>
                <a:ea typeface="Calibri"/>
                <a:cs typeface="Calibri"/>
                <a:sym typeface="Calibri"/>
              </a:rPr>
              <a:t>for the small pool’s water height after </a:t>
            </a:r>
            <a:r>
              <a:rPr i="1" lang="en" sz="1800">
                <a:solidFill>
                  <a:srgbClr val="424242"/>
                </a:solidFill>
                <a:latin typeface="Times New Roman"/>
                <a:ea typeface="Times New Roman"/>
                <a:cs typeface="Times New Roman"/>
                <a:sym typeface="Times New Roman"/>
              </a:rPr>
              <a:t>t</a:t>
            </a:r>
            <a:r>
              <a:rPr lang="en" sz="1800">
                <a:solidFill>
                  <a:srgbClr val="1D2125"/>
                </a:solidFill>
                <a:highlight>
                  <a:schemeClr val="lt1"/>
                </a:highlight>
                <a:latin typeface="Calibri"/>
                <a:ea typeface="Calibri"/>
                <a:cs typeface="Calibri"/>
                <a:sym typeface="Calibri"/>
              </a:rPr>
              <a:t> minutes and </a:t>
            </a:r>
            <a:r>
              <a:rPr i="1" lang="en" sz="1800">
                <a:solidFill>
                  <a:srgbClr val="424242"/>
                </a:solidFill>
                <a:latin typeface="Times New Roman"/>
                <a:ea typeface="Times New Roman"/>
                <a:cs typeface="Times New Roman"/>
                <a:sym typeface="Times New Roman"/>
              </a:rPr>
              <a:t>L</a:t>
            </a:r>
            <a:r>
              <a:rPr i="1" lang="en" sz="1800">
                <a:solidFill>
                  <a:srgbClr val="1D2125"/>
                </a:solidFill>
                <a:highlight>
                  <a:schemeClr val="lt1"/>
                </a:highlight>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i="1" lang="en" sz="1800">
                <a:solidFill>
                  <a:srgbClr val="1D2125"/>
                </a:solidFill>
                <a:highlight>
                  <a:schemeClr val="lt1"/>
                </a:highlight>
                <a:latin typeface="Calibri"/>
                <a:ea typeface="Calibri"/>
                <a:cs typeface="Calibri"/>
                <a:sym typeface="Calibri"/>
              </a:rPr>
              <a:t>)</a:t>
            </a:r>
            <a:r>
              <a:rPr lang="en" sz="1800">
                <a:solidFill>
                  <a:srgbClr val="1D2125"/>
                </a:solidFill>
                <a:highlight>
                  <a:schemeClr val="lt1"/>
                </a:highlight>
                <a:latin typeface="Calibri"/>
                <a:ea typeface="Calibri"/>
                <a:cs typeface="Calibri"/>
                <a:sym typeface="Calibri"/>
              </a:rPr>
              <a:t> for the large pool’s water height after </a:t>
            </a:r>
            <a:r>
              <a:rPr i="1" lang="en" sz="1800">
                <a:solidFill>
                  <a:srgbClr val="424242"/>
                </a:solidFill>
                <a:latin typeface="Times New Roman"/>
                <a:ea typeface="Times New Roman"/>
                <a:cs typeface="Times New Roman"/>
                <a:sym typeface="Times New Roman"/>
              </a:rPr>
              <a:t>t</a:t>
            </a:r>
            <a:r>
              <a:rPr lang="en" sz="1800">
                <a:solidFill>
                  <a:srgbClr val="1D2125"/>
                </a:solidFill>
                <a:highlight>
                  <a:schemeClr val="lt1"/>
                </a:highlight>
                <a:latin typeface="Calibri"/>
                <a:ea typeface="Calibri"/>
                <a:cs typeface="Calibri"/>
                <a:sym typeface="Calibri"/>
              </a:rPr>
              <a:t> minutes</a:t>
            </a:r>
            <a:endParaRPr sz="18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79" name="Google Shape;37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4.9.4: Using Verbal Descriptions to Create Graphs of Functions</a:t>
            </a:r>
            <a:endParaRPr/>
          </a:p>
        </p:txBody>
      </p:sp>
      <p:sp>
        <p:nvSpPr>
          <p:cNvPr id="381" name="Google Shape;381;p31"/>
          <p:cNvSpPr txBox="1"/>
          <p:nvPr/>
        </p:nvSpPr>
        <p:spPr>
          <a:xfrm>
            <a:off x="310900" y="1143000"/>
            <a:ext cx="4941900" cy="354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In both </a:t>
            </a:r>
            <a:r>
              <a:rPr i="1" lang="en" sz="1800">
                <a:solidFill>
                  <a:srgbClr val="424242"/>
                </a:solidFill>
                <a:latin typeface="Times New Roman"/>
                <a:ea typeface="Times New Roman"/>
                <a:cs typeface="Times New Roman"/>
                <a:sym typeface="Times New Roman"/>
              </a:rPr>
              <a:t>S</a:t>
            </a:r>
            <a:r>
              <a:rPr i="1" lang="en" sz="1800">
                <a:solidFill>
                  <a:srgbClr val="1D2125"/>
                </a:solidFill>
                <a:highlight>
                  <a:schemeClr val="lt1"/>
                </a:highlight>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i="1" lang="en" sz="1800">
                <a:solidFill>
                  <a:srgbClr val="1D2125"/>
                </a:solidFill>
                <a:highlight>
                  <a:schemeClr val="lt1"/>
                </a:highlight>
                <a:latin typeface="Calibri"/>
                <a:ea typeface="Calibri"/>
                <a:cs typeface="Calibri"/>
                <a:sym typeface="Calibri"/>
              </a:rPr>
              <a:t>) </a:t>
            </a:r>
            <a:r>
              <a:rPr lang="en" sz="1800">
                <a:solidFill>
                  <a:srgbClr val="1D2125"/>
                </a:solidFill>
                <a:highlight>
                  <a:schemeClr val="lt1"/>
                </a:highlight>
                <a:latin typeface="Calibri"/>
                <a:ea typeface="Calibri"/>
                <a:cs typeface="Calibri"/>
                <a:sym typeface="Calibri"/>
              </a:rPr>
              <a:t>and </a:t>
            </a:r>
            <a:r>
              <a:rPr i="1" lang="en" sz="1800">
                <a:solidFill>
                  <a:srgbClr val="424242"/>
                </a:solidFill>
                <a:latin typeface="Times New Roman"/>
                <a:ea typeface="Times New Roman"/>
                <a:cs typeface="Times New Roman"/>
                <a:sym typeface="Times New Roman"/>
              </a:rPr>
              <a:t>L</a:t>
            </a:r>
            <a:r>
              <a:rPr i="1" lang="en" sz="1800">
                <a:solidFill>
                  <a:srgbClr val="1D2125"/>
                </a:solidFill>
                <a:highlight>
                  <a:schemeClr val="lt1"/>
                </a:highlight>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i="1" lang="en" sz="1800">
                <a:solidFill>
                  <a:srgbClr val="1D2125"/>
                </a:solidFill>
                <a:highlight>
                  <a:schemeClr val="lt1"/>
                </a:highlight>
                <a:latin typeface="Calibri"/>
                <a:ea typeface="Calibri"/>
                <a:cs typeface="Calibri"/>
                <a:sym typeface="Calibri"/>
              </a:rPr>
              <a:t>)</a:t>
            </a:r>
            <a:r>
              <a:rPr lang="en" sz="1700">
                <a:solidFill>
                  <a:srgbClr val="424242"/>
                </a:solidFill>
                <a:latin typeface="Calibri"/>
                <a:ea typeface="Calibri"/>
                <a:cs typeface="Calibri"/>
                <a:sym typeface="Calibri"/>
              </a:rPr>
              <a:t>, the height of the water is measured in inches.</a:t>
            </a:r>
            <a:endParaRPr sz="1700">
              <a:solidFill>
                <a:srgbClr val="424242"/>
              </a:solidFill>
              <a:latin typeface="Calibri"/>
              <a:ea typeface="Calibri"/>
              <a:cs typeface="Calibri"/>
              <a:sym typeface="Calibri"/>
            </a:endParaRPr>
          </a:p>
          <a:p>
            <a:pPr indent="0" lvl="0" marL="0" rtl="0" algn="l">
              <a:spcBef>
                <a:spcPts val="1200"/>
              </a:spcBef>
              <a:spcAft>
                <a:spcPts val="0"/>
              </a:spcAft>
              <a:buNone/>
            </a:pPr>
            <a:r>
              <a:rPr b="1" lang="en" sz="1700">
                <a:solidFill>
                  <a:srgbClr val="424242"/>
                </a:solidFill>
                <a:latin typeface="Calibri"/>
                <a:ea typeface="Calibri"/>
                <a:cs typeface="Calibri"/>
                <a:sym typeface="Calibri"/>
              </a:rPr>
              <a:t>Situation 1:</a:t>
            </a:r>
            <a:r>
              <a:rPr lang="en" sz="1700">
                <a:solidFill>
                  <a:srgbClr val="424242"/>
                </a:solidFill>
                <a:latin typeface="Calibri"/>
                <a:ea typeface="Calibri"/>
                <a:cs typeface="Calibri"/>
                <a:sym typeface="Calibri"/>
              </a:rPr>
              <a:t> Each hose fills one pool at a constant rate. When the small pool is full, the water for that hose is shut off. The other hose keeps filling the larger pool until it is full.</a:t>
            </a:r>
            <a:endParaRPr sz="1700">
              <a:solidFill>
                <a:srgbClr val="424242"/>
              </a:solidFill>
              <a:latin typeface="Calibri"/>
              <a:ea typeface="Calibri"/>
              <a:cs typeface="Calibri"/>
              <a:sym typeface="Calibri"/>
            </a:endParaRPr>
          </a:p>
          <a:p>
            <a:pPr indent="0" lvl="0" marL="0" rtl="0" algn="l">
              <a:spcBef>
                <a:spcPts val="1200"/>
              </a:spcBef>
              <a:spcAft>
                <a:spcPts val="0"/>
              </a:spcAft>
              <a:buNone/>
            </a:pPr>
            <a:r>
              <a:rPr b="1" lang="en" sz="1700">
                <a:solidFill>
                  <a:srgbClr val="424242"/>
                </a:solidFill>
                <a:latin typeface="Calibri"/>
                <a:ea typeface="Calibri"/>
                <a:cs typeface="Calibri"/>
                <a:sym typeface="Calibri"/>
              </a:rPr>
              <a:t>Situation 2:</a:t>
            </a:r>
            <a:r>
              <a:rPr lang="en" sz="1700">
                <a:solidFill>
                  <a:srgbClr val="424242"/>
                </a:solidFill>
                <a:latin typeface="Calibri"/>
                <a:ea typeface="Calibri"/>
                <a:cs typeface="Calibri"/>
                <a:sym typeface="Calibri"/>
              </a:rPr>
              <a:t> Each hose fills one pool at a constant rate. When the small pool is full, both hoses are shut off.</a:t>
            </a:r>
            <a:endParaRPr sz="1700">
              <a:solidFill>
                <a:srgbClr val="424242"/>
              </a:solidFill>
              <a:latin typeface="Calibri"/>
              <a:ea typeface="Calibri"/>
              <a:cs typeface="Calibri"/>
              <a:sym typeface="Calibri"/>
            </a:endParaRPr>
          </a:p>
          <a:p>
            <a:pPr indent="0" lvl="0" marL="0" rtl="0" algn="l">
              <a:spcBef>
                <a:spcPts val="1200"/>
              </a:spcBef>
              <a:spcAft>
                <a:spcPts val="1200"/>
              </a:spcAft>
              <a:buNone/>
            </a:pPr>
            <a:r>
              <a:rPr b="1" lang="en" sz="1700">
                <a:solidFill>
                  <a:srgbClr val="424242"/>
                </a:solidFill>
                <a:latin typeface="Calibri"/>
                <a:ea typeface="Calibri"/>
                <a:cs typeface="Calibri"/>
                <a:sym typeface="Calibri"/>
              </a:rPr>
              <a:t>Situation 3:</a:t>
            </a:r>
            <a:r>
              <a:rPr lang="en" sz="1700">
                <a:solidFill>
                  <a:srgbClr val="424242"/>
                </a:solidFill>
                <a:latin typeface="Calibri"/>
                <a:ea typeface="Calibri"/>
                <a:cs typeface="Calibri"/>
                <a:sym typeface="Calibri"/>
              </a:rPr>
              <a:t> Each hose fills one pool at a constant rate. When the small pool is full, both hoses are used to fill the large pool until it is full.</a:t>
            </a:r>
            <a:endParaRPr sz="1700">
              <a:solidFill>
                <a:srgbClr val="424242"/>
              </a:solidFill>
              <a:latin typeface="Calibri"/>
              <a:ea typeface="Calibri"/>
              <a:cs typeface="Calibri"/>
              <a:sym typeface="Calibri"/>
            </a:endParaRPr>
          </a:p>
        </p:txBody>
      </p:sp>
      <p:sp>
        <p:nvSpPr>
          <p:cNvPr id="382" name="Google Shape;382;p31"/>
          <p:cNvSpPr/>
          <p:nvPr/>
        </p:nvSpPr>
        <p:spPr>
          <a:xfrm>
            <a:off x="5482275" y="3438250"/>
            <a:ext cx="33501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Sample graph of height in inches vs. time in minutes.</a:t>
            </a:r>
            <a:endParaRPr sz="1500">
              <a:latin typeface="Calibri"/>
              <a:ea typeface="Calibri"/>
              <a:cs typeface="Calibri"/>
              <a:sym typeface="Calibri"/>
            </a:endParaRPr>
          </a:p>
        </p:txBody>
      </p:sp>
      <p:pic>
        <p:nvPicPr>
          <p:cNvPr descr="A person stands next to a large round above-ground pool with a ladder, while a smaller inflatable pool nearby is being filled with water from a hose on green grass.&#10;" id="383" name="Google Shape;383;p31"/>
          <p:cNvPicPr preferRelativeResize="0"/>
          <p:nvPr/>
        </p:nvPicPr>
        <p:blipFill>
          <a:blip r:embed="rId3">
            <a:alphaModFix/>
          </a:blip>
          <a:stretch>
            <a:fillRect/>
          </a:stretch>
        </p:blipFill>
        <p:spPr>
          <a:xfrm>
            <a:off x="5405200" y="1213025"/>
            <a:ext cx="2816916" cy="20728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7" name="Shape 387"/>
        <p:cNvGrpSpPr/>
        <p:nvPr/>
      </p:nvGrpSpPr>
      <p:grpSpPr>
        <a:xfrm>
          <a:off x="0" y="0"/>
          <a:ext cx="0" cy="0"/>
          <a:chOff x="0" y="0"/>
          <a:chExt cx="0" cy="0"/>
        </a:xfrm>
      </p:grpSpPr>
      <p:sp>
        <p:nvSpPr>
          <p:cNvPr id="388" name="Google Shape;388;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89" name="Google Shape;389;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4.9.4: Using Verbal Descriptions to Create Graphs of Functions</a:t>
            </a:r>
            <a:endParaRPr/>
          </a:p>
        </p:txBody>
      </p:sp>
      <p:sp>
        <p:nvSpPr>
          <p:cNvPr id="391" name="Google Shape;391;p32"/>
          <p:cNvSpPr txBox="1"/>
          <p:nvPr/>
        </p:nvSpPr>
        <p:spPr>
          <a:xfrm>
            <a:off x="91440" y="1143000"/>
            <a:ext cx="85206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b="1" lang="en" sz="1700">
                <a:solidFill>
                  <a:srgbClr val="424242"/>
                </a:solidFill>
                <a:latin typeface="Calibri"/>
                <a:ea typeface="Calibri"/>
                <a:cs typeface="Calibri"/>
                <a:sym typeface="Calibri"/>
              </a:rPr>
              <a:t>  Situation 1:</a:t>
            </a:r>
            <a:r>
              <a:rPr lang="en" sz="1700">
                <a:solidFill>
                  <a:srgbClr val="424242"/>
                </a:solidFill>
                <a:latin typeface="Calibri"/>
                <a:ea typeface="Calibri"/>
                <a:cs typeface="Calibri"/>
                <a:sym typeface="Calibri"/>
              </a:rPr>
              <a:t> 				       </a:t>
            </a:r>
            <a:r>
              <a:rPr b="1" lang="en" sz="1700">
                <a:solidFill>
                  <a:srgbClr val="424242"/>
                </a:solidFill>
                <a:latin typeface="Calibri"/>
                <a:ea typeface="Calibri"/>
                <a:cs typeface="Calibri"/>
                <a:sym typeface="Calibri"/>
              </a:rPr>
              <a:t>Situation 2:		  		             </a:t>
            </a:r>
            <a:r>
              <a:rPr b="1" lang="en" sz="1700">
                <a:solidFill>
                  <a:srgbClr val="424242"/>
                </a:solidFill>
                <a:latin typeface="Calibri"/>
                <a:ea typeface="Calibri"/>
                <a:cs typeface="Calibri"/>
                <a:sym typeface="Calibri"/>
              </a:rPr>
              <a:t>Situation 3:</a:t>
            </a:r>
            <a:endParaRPr b="1" sz="1700">
              <a:solidFill>
                <a:srgbClr val="424242"/>
              </a:solidFill>
              <a:latin typeface="Calibri"/>
              <a:ea typeface="Calibri"/>
              <a:cs typeface="Calibri"/>
              <a:sym typeface="Calibri"/>
            </a:endParaRPr>
          </a:p>
        </p:txBody>
      </p:sp>
      <p:pic>
        <p:nvPicPr>
          <p:cNvPr descr="Line graph comparing water height in inches over time in minutes for large and small pools; large pool rises to 30 inches by 12 minutes and levels off, small pool levels at 18 inches by 10 minutes.&#10;" id="392" name="Google Shape;392;p32"/>
          <p:cNvPicPr preferRelativeResize="0"/>
          <p:nvPr/>
        </p:nvPicPr>
        <p:blipFill>
          <a:blip r:embed="rId3">
            <a:alphaModFix/>
          </a:blip>
          <a:stretch>
            <a:fillRect/>
          </a:stretch>
        </p:blipFill>
        <p:spPr>
          <a:xfrm>
            <a:off x="274320" y="1671775"/>
            <a:ext cx="2743200" cy="1828800"/>
          </a:xfrm>
          <a:prstGeom prst="rect">
            <a:avLst/>
          </a:prstGeom>
          <a:noFill/>
          <a:ln>
            <a:noFill/>
          </a:ln>
        </p:spPr>
      </p:pic>
      <p:pic>
        <p:nvPicPr>
          <p:cNvPr descr="Line graph showing height in inches vs. time in minutes for small and large pools. Both rise quickly at first, then level off; the small pool reaches a higher height than the large pool.&#10;" id="393" name="Google Shape;393;p32"/>
          <p:cNvPicPr preferRelativeResize="0"/>
          <p:nvPr/>
        </p:nvPicPr>
        <p:blipFill>
          <a:blip r:embed="rId4">
            <a:alphaModFix/>
          </a:blip>
          <a:stretch>
            <a:fillRect/>
          </a:stretch>
        </p:blipFill>
        <p:spPr>
          <a:xfrm>
            <a:off x="3291840" y="1673352"/>
            <a:ext cx="2743200" cy="1828800"/>
          </a:xfrm>
          <a:prstGeom prst="rect">
            <a:avLst/>
          </a:prstGeom>
          <a:noFill/>
          <a:ln>
            <a:noFill/>
          </a:ln>
        </p:spPr>
      </p:pic>
      <p:pic>
        <p:nvPicPr>
          <p:cNvPr descr="A graph showing height in inches versus time in minutes for large and small pools. Both rise then level off; the large pool levels at 30 inches, the small pool at 20 inches.&#10;" id="394" name="Google Shape;394;p32"/>
          <p:cNvPicPr preferRelativeResize="0"/>
          <p:nvPr/>
        </p:nvPicPr>
        <p:blipFill>
          <a:blip r:embed="rId5">
            <a:alphaModFix/>
          </a:blip>
          <a:stretch>
            <a:fillRect/>
          </a:stretch>
        </p:blipFill>
        <p:spPr>
          <a:xfrm>
            <a:off x="6217920" y="1673352"/>
            <a:ext cx="2743200" cy="1828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1" name="Google Shape;401;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2" name="Google Shape;402;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3" name="Google Shape;403;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4" name="Google Shape;404;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5" name="Google Shape;405;p33"/>
          <p:cNvCxnSpPr>
            <a:stCxn id="399" idx="2"/>
            <a:endCxn id="40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6" name="Google Shape;406;p33"/>
          <p:cNvCxnSpPr>
            <a:stCxn id="401" idx="3"/>
            <a:endCxn id="40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7" name="Google Shape;407;p33"/>
          <p:cNvCxnSpPr>
            <a:stCxn id="400" idx="3"/>
            <a:endCxn id="40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8" name="Google Shape;408;p33"/>
          <p:cNvCxnSpPr>
            <a:stCxn id="402" idx="3"/>
            <a:endCxn id="40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9" name="Google Shape;409;p33"/>
          <p:cNvCxnSpPr>
            <a:stCxn id="404" idx="3"/>
            <a:endCxn id="40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10" name="Google Shape;410;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12" name="Google Shape;412;p3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413" name="Google Shape;413;p33"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414" name="Google Shape;414;p3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15" name="Google Shape;415;p33"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416" name="Google Shape;416;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7" name="Google Shape;417;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8" name="Google Shape;418;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9" name="Google Shape;419;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20" name="Google Shape;420;p33"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21" name="Google Shape;421;p33"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22" name="Google Shape;422;p33"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23" name="Google Shape;423;p33"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29" name="Google Shape;429;p34"/>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30" name="Google Shape;430;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a:t>
            </a:r>
            <a:r>
              <a:rPr lang="en"/>
              <a:t>.5 Practice</a:t>
            </a:r>
            <a:endParaRPr/>
          </a:p>
        </p:txBody>
      </p:sp>
      <p:pic>
        <p:nvPicPr>
          <p:cNvPr descr=" Student using a giant calculator with math symbols and gears around, symbolizing problem-solving and using tools to check work." id="432" name="Google Shape;432;p34" title="Practice-3.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8" name="Google Shape;438;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9" name="Google Shape;439;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0" name="Google Shape;440;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1" name="Google Shape;441;p35"/>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2" name="Google Shape;442;p35"/>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3" name="Google Shape;443;p35"/>
          <p:cNvCxnSpPr>
            <a:stCxn id="437" idx="2"/>
            <a:endCxn id="43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44" name="Google Shape;444;p35"/>
          <p:cNvCxnSpPr>
            <a:stCxn id="439" idx="3"/>
            <a:endCxn id="43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45" name="Google Shape;445;p35"/>
          <p:cNvCxnSpPr>
            <a:stCxn id="438" idx="3"/>
            <a:endCxn id="44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46" name="Google Shape;446;p35"/>
          <p:cNvCxnSpPr>
            <a:stCxn id="440" idx="3"/>
            <a:endCxn id="44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47" name="Google Shape;447;p35"/>
          <p:cNvCxnSpPr>
            <a:stCxn id="442" idx="3"/>
            <a:endCxn id="44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48" name="Google Shape;448;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9" name="Google Shape;449;p3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0" name="Google Shape;450;p35"/>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1" name="Google Shape;451;p35"/>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52" name="Google Shape;452;p35"/>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53" name="Google Shape;453;p35"/>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54" name="Google Shape;454;p35"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55" name="Google Shape;455;p35"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56" name="Google Shape;456;p35"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57" name="Google Shape;457;p35"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58" name="Google Shape;458;p35"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59" name="Google Shape;459;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60" name="Google Shape;460;p35"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61" name="Google Shape;461;p35"/>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descr="&#10;An illustration of a person walking past two empty desks in a classroom, with a green chalkboard on the wall in the background,." id="467" name="Google Shape;467;p36"/>
          <p:cNvSpPr txBox="1"/>
          <p:nvPr>
            <p:ph idx="1" type="body"/>
          </p:nvPr>
        </p:nvSpPr>
        <p:spPr>
          <a:xfrm>
            <a:off x="311700" y="1152475"/>
            <a:ext cx="85206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You </a:t>
            </a:r>
            <a:r>
              <a:rPr lang="en"/>
              <a:t>will observe the teacher walking from one end of the classroom to the other, and imagine how you would graph their distance from the starting point as a function of time.</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i="1"/>
          </a:p>
        </p:txBody>
      </p:sp>
      <p:sp>
        <p:nvSpPr>
          <p:cNvPr id="468" name="Google Shape;468;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9" name="Google Shape;469;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 Interpreting and Creating Graphs</a:t>
            </a:r>
            <a:endParaRPr/>
          </a:p>
        </p:txBody>
      </p:sp>
      <p:pic>
        <p:nvPicPr>
          <p:cNvPr descr="An illustration of a person walking past two empty desks in a classroom, with a green chalkboard on the wall in the background." id="470" name="Google Shape;470;p36" title="ChatGPT Image Aug 4, 2025, 07_16_27 PM.png"/>
          <p:cNvPicPr preferRelativeResize="0"/>
          <p:nvPr/>
        </p:nvPicPr>
        <p:blipFill>
          <a:blip r:embed="rId3">
            <a:alphaModFix/>
          </a:blip>
          <a:stretch>
            <a:fillRect/>
          </a:stretch>
        </p:blipFill>
        <p:spPr>
          <a:xfrm>
            <a:off x="5120325" y="1899200"/>
            <a:ext cx="2751749" cy="2751749"/>
          </a:xfrm>
          <a:prstGeom prst="rect">
            <a:avLst/>
          </a:prstGeom>
          <a:noFill/>
          <a:ln>
            <a:noFill/>
          </a:ln>
        </p:spPr>
      </p:pic>
      <p:sp>
        <p:nvSpPr>
          <p:cNvPr id="471" name="Google Shape;471;p36"/>
          <p:cNvSpPr txBox="1"/>
          <p:nvPr/>
        </p:nvSpPr>
        <p:spPr>
          <a:xfrm>
            <a:off x="662400" y="2347200"/>
            <a:ext cx="4046400" cy="74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Take note of any characteristics of the </a:t>
            </a:r>
            <a:endParaRPr sz="18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movement that would affect the output of this function and show up as distinct features on a graph.</a:t>
            </a:r>
            <a:endParaRPr sz="18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800">
              <a:solidFill>
                <a:srgbClr val="424242"/>
              </a:solidFill>
              <a:latin typeface="Calibri"/>
              <a:ea typeface="Calibri"/>
              <a:cs typeface="Calibri"/>
              <a:sym typeface="Calibri"/>
            </a:endParaRPr>
          </a:p>
          <a:p>
            <a:pPr indent="0" lvl="0" marL="0" rtl="0" algn="l">
              <a:spcBef>
                <a:spcPts val="120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77" name="Google Shape;477;p37"/>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78" name="Google Shape;478;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9" name="Google Shape;479;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4.9: Interpreting and Creating Graphs</a:t>
            </a:r>
            <a:endParaRPr/>
          </a:p>
        </p:txBody>
      </p:sp>
      <p:graphicFrame>
        <p:nvGraphicFramePr>
          <p:cNvPr id="480" name="Google Shape;480;p37"/>
          <p:cNvGraphicFramePr/>
          <p:nvPr/>
        </p:nvGraphicFramePr>
        <p:xfrm>
          <a:off x="311700" y="1764100"/>
          <a:ext cx="3000000" cy="3000000"/>
        </p:xfrm>
        <a:graphic>
          <a:graphicData uri="http://schemas.openxmlformats.org/drawingml/2006/table">
            <a:tbl>
              <a:tblPr>
                <a:noFill/>
                <a:tableStyleId>{408D0EB4-516E-4095-824D-9F867376F90A}</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average rate of change of a function in terms of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important features of a graph and explain what they mean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Sketch a graph that shows important features of the</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situation, given a description or a visual </a:t>
                      </a:r>
                      <a:r>
                        <a:rPr lang="en" sz="1800">
                          <a:solidFill>
                            <a:srgbClr val="424242"/>
                          </a:solidFill>
                          <a:latin typeface="Calibri"/>
                          <a:ea typeface="Calibri"/>
                          <a:cs typeface="Calibri"/>
                          <a:sym typeface="Calibri"/>
                        </a:rPr>
                        <a:t>r</a:t>
                      </a:r>
                      <a:r>
                        <a:rPr lang="en" sz="1800">
                          <a:solidFill>
                            <a:srgbClr val="424242"/>
                          </a:solidFill>
                          <a:latin typeface="Calibri"/>
                          <a:ea typeface="Calibri"/>
                          <a:cs typeface="Calibri"/>
                          <a:sym typeface="Calibri"/>
                        </a:rPr>
                        <a:t>epresentation of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