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A3CABD3-8493-4593-B907-9E6E920B34E3}">
  <a:tblStyle styleId="{9A3CABD3-8493-4593-B907-9E6E920B34E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179FEB6-B232-486D-907C-2CA15759A2D8}"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see that a system can be solved by replacing a variable with a number or with an expression and that various substitutions can be done to solve the same system. They also begin to build an awareness of the kinds of systems that are conducive to being solved by substitution.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practice looking for and making use of structure as they identify the variables or expressions to substitute and ways to perform substitutions efficiently.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A2(I) write systems of two linear equations given a table of values, a graph, and a verbal description</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Mathematics Vocabulary Word Wall Cards.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2(A) distinguish sounds and intonation patterns of English with increasing ease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2(B) recognize elements of the English sound system in newly acquired vocabulary such as long and short vowels, silent letters, and consonant clusters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3(A) practice producing sounds of newly acquired vocabulary such as long and short vowels, silent letters, and consonant clusters to pronounce English words in a manner that is increasingly comprehensible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4(A) learn relationships between sounds and letters of the English language and decode (sound out) words using a combination of skills such as recognizing sound-letter relationships and identifying cognates, affixes, roots, and base words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4(B) recognize directionality of English reading such as left to right and top to bottom</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4(H) read silently with increasing ease and comprehension for longer periods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4(J) demonstrate English comprehension and expand reading skills by employing inferential skills such as predicting, making connections between ideas, drawing inferences and conclusions from text and graphic sources, and finding evidence supporting text evidence commensurate with content area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5(C) spell familiar English words with increasing accuracy, and employ English spelling patterns and rules with increasing accuracy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5(D) edit writing for standard grammar and usage, including subject-verb agreement, pronoun agreement, and appropriate verb tenses commensurate with grade-level expectations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5(E) employ increasingly complex grammatical structures in content area writing commensurate with grade-level expectations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5(Ei) using correct verbs, tenses, and pronouns/antecedents</a:t>
            </a:r>
            <a:endParaRPr b="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75702d6d0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75702d6d0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sentence frames to support students when they explain their strategy. For example, “First, I _____ because . . .” or “I noticed _____ so I . . .” Some students may benefit from the opportunity to rehearse what they will say with a partner before they share with the whole class.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working memory, provide students with sticky notes or mini whiteboards.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Math Talk encourages students to look for connections between the features of graphs and of linear equations that each represent a system.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Given two graphs on an unlabeled coordinate plane, students must rely on what they know about horizontal and vertical lines, intercepts, and slope to determine if the graphs could represent each pair of equations.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answers, and synthesis questions.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you will d</a:t>
            </a:r>
            <a:r>
              <a:rPr lang="en" sz="1300">
                <a:solidFill>
                  <a:schemeClr val="dk1"/>
                </a:solidFill>
                <a:latin typeface="Calibri"/>
                <a:ea typeface="Calibri"/>
                <a:cs typeface="Calibri"/>
                <a:sym typeface="Calibri"/>
              </a:rPr>
              <a:t>isplay one system at a time.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think individually for each problem and ask them to give a signal (by putting a fist under their chin to mimic a “thinker’s chin”) when they have an answer and a strategy.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all problems displayed throughout the talk.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the blue vertical line cannot represent the graph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the graph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 would be a horizontal line, but no horizontal line is shown.</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because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 can be rearranged into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The graph for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is a vertical line to the right of the vertical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axis.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15 can be rewritten as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+ 15. Its graph has a negative slope and a positive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for the vertical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intercept.</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the graph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 would have a positive slope and a negative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for the vertical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intercept, neither of which matches the given graphs.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strategies for each problem. Record and display their responses for all to see. To involve more students in the conversation, consider asking: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–––––––’s reasoning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–––––––’s strategy?”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no students mentioned solving the systems and then checking to see if the solution could match the graphs, ask if anyone approached it that way. For instance, ask: “How could we find the solution to the second system without graphing?” Give students a moment to discuss their ideas with a partner and then proceed to the next activity.</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Internalize Self Regulation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 half to differentiate the degree of difficulty or complexity. Present and discuss the first two problems before showing the last two. Support students in metacognitive development by having students articulate the steps they used to solve by substitution in these more straightforward examples. Record the steps on a chart or whiteboard to encode the process for later retrieval. Then, reveal the remaining problems.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see the same four pairs of equations as in the warm up. This time, their job is to find a way to solve the systems. Some students may choose to solve by graphing, but the systems lend themselves to being solved efficiently and precisely by substitution.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work, pay attention to the methods students use to solve the systems. Identify those who solve by substitution by replacing a variable or an expression in one equation with an equal value or equivalent expression from the other equation. Ask these students to share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answers, anticipated misconceptions, and synthesis questions.</a:t>
            </a:r>
            <a:r>
              <a:rPr i="1" lang="en" sz="1300">
                <a:solidFill>
                  <a:schemeClr val="dk1"/>
                </a:solidFill>
                <a:latin typeface="Calibri"/>
                <a:ea typeface="Calibri"/>
                <a:cs typeface="Calibri"/>
                <a:sym typeface="Calibri"/>
              </a:rPr>
              <a:t>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6 – 8 minutes of quiet time to solve as many systems as they can.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give them a couple of minutes to share their responses and strategies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Worked solution available in online textbook.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Worked solution available in online textbook.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3</a:t>
            </a:r>
            <a:endParaRPr baseline="-25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Worked solution available in online textbook.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Worked solution available in online textbook.</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not remember to find the value of the second variable after finding the first. They may need a reminder that the solution to a system of linear equations is a pair of values.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some students struggle with the last system because the variable that is already isolated is equal to an expression rather than a number, ask what they would do if the first equation was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 number</a:t>
            </a:r>
            <a:r>
              <a:rPr lang="en" sz="1300">
                <a:solidFill>
                  <a:schemeClr val="dk1"/>
                </a:solidFill>
                <a:latin typeface="Calibri"/>
                <a:ea typeface="Calibri"/>
                <a:cs typeface="Calibri"/>
                <a:sym typeface="Calibri"/>
              </a:rPr>
              <a:t> instead of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don’t know how to approach the last system, ask them to analyze both equations and see if the value of one of the variables could be found easily.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previously identified students to share their responses and strategies. Display their work for all to see. Highlight the strategies that involve substitution and name them as such.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students see that the last two equations can be solved by substituting in different ways.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For the third system, students could substitute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into the second equation or they could choose to substitute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+ 15 into the first equation.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fourth system, students could substitute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8 into the first equation, or choose to substitute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 into the second equation.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Emphasize that when one of the variables is already isolated or can easily be isolated, substituting the value of that variable (or the expression that is equal to that variable) into the other equation in the system can be an efficient way to solve the system.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Did you switch the values for each variable when you identified the intersection from the graph?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is 1 and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is 3, not vice versa.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set of values solves the second equation in the system, but it does not solve the first equation. Since it doesn’t solve both equations, it is not a solution to the system.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set of values </a:t>
            </a:r>
            <a:r>
              <a:rPr lang="en" sz="1300">
                <a:solidFill>
                  <a:schemeClr val="dk1"/>
                </a:solidFill>
                <a:latin typeface="Calibri"/>
                <a:ea typeface="Calibri"/>
                <a:cs typeface="Calibri"/>
                <a:sym typeface="Calibri"/>
              </a:rPr>
              <a:t>solves</a:t>
            </a:r>
            <a:r>
              <a:rPr lang="en" sz="1300">
                <a:solidFill>
                  <a:schemeClr val="dk1"/>
                </a:solidFill>
                <a:latin typeface="Calibri"/>
                <a:ea typeface="Calibri"/>
                <a:cs typeface="Calibri"/>
                <a:sym typeface="Calibri"/>
              </a:rPr>
              <a:t> the first equation in the system, but it does not solve the second equation. Since it doesn’t solve both equations, it is not a solution to the system.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When the equations are graphed, the point of intersection is (1, 3). When t</a:t>
            </a:r>
            <a:r>
              <a:rPr lang="en" sz="1300">
                <a:solidFill>
                  <a:schemeClr val="dk1"/>
                </a:solidFill>
                <a:latin typeface="Calibri"/>
                <a:ea typeface="Calibri"/>
                <a:cs typeface="Calibri"/>
                <a:sym typeface="Calibri"/>
              </a:rPr>
              <a: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of 1 and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of 3</a:t>
            </a:r>
            <a:r>
              <a:rPr lang="en" sz="1300">
                <a:solidFill>
                  <a:schemeClr val="dk1"/>
                </a:solidFill>
                <a:latin typeface="Calibri"/>
                <a:ea typeface="Calibri"/>
                <a:cs typeface="Calibri"/>
                <a:sym typeface="Calibri"/>
              </a:rPr>
              <a:t> is substituted into both equations, it creates true statements for both. This means it is a solution to the system of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75d6aca8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75d6aca8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Clr>
                <a:schemeClr val="dk1"/>
              </a:buClr>
              <a:buSzPts val="770"/>
              <a:buFont typeface="Arial"/>
              <a:buNone/>
            </a:pPr>
            <a:r>
              <a:rPr b="1" lang="en" sz="1200">
                <a:solidFill>
                  <a:srgbClr val="1D2125"/>
                </a:solidFill>
                <a:latin typeface="Calibri"/>
                <a:ea typeface="Calibri"/>
                <a:cs typeface="Calibri"/>
                <a:sym typeface="Calibri"/>
              </a:rPr>
              <a:t>Remind students</a:t>
            </a:r>
            <a:endParaRPr b="1" sz="1200">
              <a:solidFill>
                <a:srgbClr val="1D2125"/>
              </a:solidFill>
              <a:latin typeface="Calibri"/>
              <a:ea typeface="Calibri"/>
              <a:cs typeface="Calibri"/>
              <a:sym typeface="Calibri"/>
            </a:endParaRPr>
          </a:p>
          <a:p>
            <a:pPr indent="-304800" lvl="0" marL="457200" rtl="0" algn="l">
              <a:lnSpc>
                <a:spcPct val="95000"/>
              </a:lnSpc>
              <a:spcBef>
                <a:spcPts val="0"/>
              </a:spcBef>
              <a:spcAft>
                <a:spcPts val="0"/>
              </a:spcAft>
              <a:buClr>
                <a:srgbClr val="1D2125"/>
              </a:buClr>
              <a:buSzPts val="1200"/>
              <a:buFont typeface="Calibri"/>
              <a:buChar char="●"/>
            </a:pPr>
            <a:r>
              <a:rPr lang="en" sz="1200">
                <a:solidFill>
                  <a:srgbClr val="1D2125"/>
                </a:solidFill>
                <a:latin typeface="Calibri"/>
                <a:ea typeface="Calibri"/>
                <a:cs typeface="Calibri"/>
                <a:sym typeface="Calibri"/>
              </a:rPr>
              <a:t>We need to solve one equation for one variable either 𝑥 or 𝑦. </a:t>
            </a:r>
            <a:endParaRPr sz="1200">
              <a:solidFill>
                <a:srgbClr val="1D2125"/>
              </a:solidFill>
              <a:latin typeface="Calibri"/>
              <a:ea typeface="Calibri"/>
              <a:cs typeface="Calibri"/>
              <a:sym typeface="Calibri"/>
            </a:endParaRPr>
          </a:p>
          <a:p>
            <a:pPr indent="-304800" lvl="0" marL="457200" rtl="0" algn="l">
              <a:lnSpc>
                <a:spcPct val="95000"/>
              </a:lnSpc>
              <a:spcBef>
                <a:spcPts val="0"/>
              </a:spcBef>
              <a:spcAft>
                <a:spcPts val="0"/>
              </a:spcAft>
              <a:buClr>
                <a:srgbClr val="1D2125"/>
              </a:buClr>
              <a:buSzPts val="1200"/>
              <a:buFont typeface="Calibri"/>
              <a:buChar char="●"/>
            </a:pPr>
            <a:r>
              <a:rPr lang="en" sz="1200">
                <a:solidFill>
                  <a:srgbClr val="1D2125"/>
                </a:solidFill>
                <a:latin typeface="Calibri"/>
                <a:ea typeface="Calibri"/>
                <a:cs typeface="Calibri"/>
                <a:sym typeface="Calibri"/>
              </a:rPr>
              <a:t>We can choose either equation and solve for either variable — but we’ll try to make a choice that will keep the work easy.</a:t>
            </a:r>
            <a:endParaRPr sz="1200">
              <a:solidFill>
                <a:srgbClr val="1D2125"/>
              </a:solidFill>
              <a:latin typeface="Calibri"/>
              <a:ea typeface="Calibri"/>
              <a:cs typeface="Calibri"/>
              <a:sym typeface="Calibri"/>
            </a:endParaRPr>
          </a:p>
          <a:p>
            <a:pPr indent="-304800" lvl="0" marL="457200" rtl="0" algn="l">
              <a:lnSpc>
                <a:spcPct val="95000"/>
              </a:lnSpc>
              <a:spcBef>
                <a:spcPts val="0"/>
              </a:spcBef>
              <a:spcAft>
                <a:spcPts val="0"/>
              </a:spcAft>
              <a:buClr>
                <a:srgbClr val="1D2125"/>
              </a:buClr>
              <a:buSzPts val="1200"/>
              <a:buFont typeface="Calibri"/>
              <a:buChar char="●"/>
            </a:pPr>
            <a:r>
              <a:rPr lang="en" sz="1200">
                <a:solidFill>
                  <a:srgbClr val="1D2125"/>
                </a:solidFill>
                <a:latin typeface="Calibri"/>
                <a:ea typeface="Calibri"/>
                <a:cs typeface="Calibri"/>
                <a:sym typeface="Calibri"/>
              </a:rPr>
              <a:t>Then we substitute that expression into the other equation.</a:t>
            </a:r>
            <a:endParaRPr sz="1200">
              <a:solidFill>
                <a:srgbClr val="1D2125"/>
              </a:solidFill>
              <a:latin typeface="Calibri"/>
              <a:ea typeface="Calibri"/>
              <a:cs typeface="Calibri"/>
              <a:sym typeface="Calibri"/>
            </a:endParaRPr>
          </a:p>
          <a:p>
            <a:pPr indent="-304800" lvl="0" marL="457200" rtl="0" algn="l">
              <a:lnSpc>
                <a:spcPct val="95000"/>
              </a:lnSpc>
              <a:spcBef>
                <a:spcPts val="0"/>
              </a:spcBef>
              <a:spcAft>
                <a:spcPts val="0"/>
              </a:spcAft>
              <a:buClr>
                <a:srgbClr val="1D2125"/>
              </a:buClr>
              <a:buSzPts val="1200"/>
              <a:buFont typeface="Calibri"/>
              <a:buChar char="●"/>
            </a:pPr>
            <a:r>
              <a:rPr lang="en" sz="1200">
                <a:solidFill>
                  <a:srgbClr val="1D2125"/>
                </a:solidFill>
                <a:latin typeface="Calibri"/>
                <a:ea typeface="Calibri"/>
                <a:cs typeface="Calibri"/>
                <a:sym typeface="Calibri"/>
              </a:rPr>
              <a:t>The result is an equation with just one variable — and we know how to solve those!</a:t>
            </a:r>
            <a:endParaRPr sz="1200">
              <a:solidFill>
                <a:srgbClr val="1D2125"/>
              </a:solidFill>
              <a:latin typeface="Calibri"/>
              <a:ea typeface="Calibri"/>
              <a:cs typeface="Calibri"/>
              <a:sym typeface="Calibri"/>
            </a:endParaRPr>
          </a:p>
          <a:p>
            <a:pPr indent="-304800" lvl="0" marL="457200" rtl="0" algn="l">
              <a:lnSpc>
                <a:spcPct val="95000"/>
              </a:lnSpc>
              <a:spcBef>
                <a:spcPts val="0"/>
              </a:spcBef>
              <a:spcAft>
                <a:spcPts val="0"/>
              </a:spcAft>
              <a:buClr>
                <a:srgbClr val="1D2125"/>
              </a:buClr>
              <a:buSzPts val="1200"/>
              <a:buFont typeface="Calibri"/>
              <a:buChar char="●"/>
            </a:pPr>
            <a:r>
              <a:rPr lang="en" sz="1200">
                <a:solidFill>
                  <a:srgbClr val="1D2125"/>
                </a:solidFill>
                <a:latin typeface="Calibri"/>
                <a:ea typeface="Calibri"/>
                <a:cs typeface="Calibri"/>
                <a:sym typeface="Calibri"/>
              </a:rPr>
              <a:t>After we find the value of one variable, we will substitute that value into one of the original equations and solve for the other variable. </a:t>
            </a:r>
            <a:endParaRPr sz="1200">
              <a:solidFill>
                <a:srgbClr val="1D2125"/>
              </a:solidFill>
              <a:latin typeface="Calibri"/>
              <a:ea typeface="Calibri"/>
              <a:cs typeface="Calibri"/>
              <a:sym typeface="Calibri"/>
            </a:endParaRPr>
          </a:p>
          <a:p>
            <a:pPr indent="-304800" lvl="0" marL="457200" rtl="0" algn="l">
              <a:lnSpc>
                <a:spcPct val="95000"/>
              </a:lnSpc>
              <a:spcBef>
                <a:spcPts val="0"/>
              </a:spcBef>
              <a:spcAft>
                <a:spcPts val="0"/>
              </a:spcAft>
              <a:buClr>
                <a:srgbClr val="1D2125"/>
              </a:buClr>
              <a:buSzPts val="1200"/>
              <a:buFont typeface="Calibri"/>
              <a:buChar char="●"/>
            </a:pPr>
            <a:r>
              <a:rPr lang="en" sz="1200">
                <a:solidFill>
                  <a:srgbClr val="1D2125"/>
                </a:solidFill>
                <a:latin typeface="Calibri"/>
                <a:ea typeface="Calibri"/>
                <a:cs typeface="Calibri"/>
                <a:sym typeface="Calibri"/>
              </a:rPr>
              <a:t>Finally, we check our solution and make sure it makes both equations true.</a:t>
            </a:r>
            <a:endParaRPr sz="1200">
              <a:solidFill>
                <a:srgbClr val="1D2125"/>
              </a:solidFill>
              <a:latin typeface="Calibri"/>
              <a:ea typeface="Calibri"/>
              <a:cs typeface="Calibri"/>
              <a:sym typeface="Calibri"/>
            </a:endParaRPr>
          </a:p>
          <a:p>
            <a:pPr indent="0" lvl="0" marL="0" rtl="0" algn="l">
              <a:lnSpc>
                <a:spcPct val="95000"/>
              </a:lnSpc>
              <a:spcBef>
                <a:spcPts val="1200"/>
              </a:spcBef>
              <a:spcAft>
                <a:spcPts val="0"/>
              </a:spcAft>
              <a:buNone/>
            </a:pPr>
            <a:r>
              <a:rPr b="1" lang="en" sz="1200">
                <a:solidFill>
                  <a:srgbClr val="1D2125"/>
                </a:solidFill>
                <a:latin typeface="Calibri"/>
                <a:ea typeface="Calibri"/>
                <a:cs typeface="Calibri"/>
                <a:sym typeface="Calibri"/>
              </a:rPr>
              <a:t>Example</a:t>
            </a:r>
            <a:endParaRPr b="1" sz="1200">
              <a:solidFill>
                <a:srgbClr val="1D2125"/>
              </a:solidFill>
              <a:latin typeface="Calibri"/>
              <a:ea typeface="Calibri"/>
              <a:cs typeface="Calibri"/>
              <a:sym typeface="Calibri"/>
            </a:endParaRPr>
          </a:p>
          <a:p>
            <a:pPr indent="0" lvl="0" marL="0" rtl="0" algn="l">
              <a:lnSpc>
                <a:spcPct val="95000"/>
              </a:lnSpc>
              <a:spcBef>
                <a:spcPts val="0"/>
              </a:spcBef>
              <a:spcAft>
                <a:spcPts val="0"/>
              </a:spcAft>
              <a:buNone/>
            </a:pPr>
            <a:r>
              <a:rPr lang="en" sz="1200">
                <a:solidFill>
                  <a:srgbClr val="1D2125"/>
                </a:solidFill>
                <a:latin typeface="Calibri"/>
                <a:ea typeface="Calibri"/>
                <a:cs typeface="Calibri"/>
                <a:sym typeface="Calibri"/>
              </a:rPr>
              <a:t>We will solve the first equation for </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a:t>
            </a:r>
            <a:endParaRPr sz="1200">
              <a:solidFill>
                <a:srgbClr val="1D2125"/>
              </a:solidFill>
              <a:latin typeface="Calibri"/>
              <a:ea typeface="Calibri"/>
              <a:cs typeface="Calibri"/>
              <a:sym typeface="Calibri"/>
            </a:endParaRPr>
          </a:p>
          <a:p>
            <a:pPr indent="-304800" lvl="0" marL="457200" rtl="0" algn="l">
              <a:lnSpc>
                <a:spcPct val="85000"/>
              </a:lnSpc>
              <a:spcBef>
                <a:spcPts val="1200"/>
              </a:spcBef>
              <a:spcAft>
                <a:spcPts val="0"/>
              </a:spcAft>
              <a:buClr>
                <a:srgbClr val="1D2125"/>
              </a:buClr>
              <a:buSzPts val="1200"/>
              <a:buFont typeface="Calibri"/>
              <a:buChar char="●"/>
            </a:pPr>
            <a:r>
              <a:rPr b="1" lang="en" sz="1200">
                <a:solidFill>
                  <a:srgbClr val="1D2125"/>
                </a:solidFill>
                <a:latin typeface="Calibri"/>
                <a:ea typeface="Calibri"/>
                <a:cs typeface="Calibri"/>
                <a:sym typeface="Calibri"/>
              </a:rPr>
              <a:t>Step 1:</a:t>
            </a:r>
            <a:r>
              <a:rPr lang="en" sz="1200">
                <a:solidFill>
                  <a:srgbClr val="1D2125"/>
                </a:solidFill>
                <a:latin typeface="Calibri"/>
                <a:ea typeface="Calibri"/>
                <a:cs typeface="Calibri"/>
                <a:sym typeface="Calibri"/>
              </a:rPr>
              <a:t> Solve the first equation for </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 </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2𝑥 + 𝑦 = 7</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 = 7 – 2𝑥</a:t>
            </a:r>
            <a:endParaRPr sz="1200">
              <a:solidFill>
                <a:srgbClr val="1D2125"/>
              </a:solidFill>
              <a:latin typeface="Calibri"/>
              <a:ea typeface="Calibri"/>
              <a:cs typeface="Calibri"/>
              <a:sym typeface="Calibri"/>
            </a:endParaRPr>
          </a:p>
          <a:p>
            <a:pPr indent="-304800" lvl="0" marL="457200" rtl="0" algn="l">
              <a:lnSpc>
                <a:spcPct val="115000"/>
              </a:lnSpc>
              <a:spcBef>
                <a:spcPts val="300"/>
              </a:spcBef>
              <a:spcAft>
                <a:spcPts val="0"/>
              </a:spcAft>
              <a:buClr>
                <a:srgbClr val="1D2125"/>
              </a:buClr>
              <a:buSzPts val="1200"/>
              <a:buFont typeface="Calibri"/>
              <a:buChar char="●"/>
            </a:pPr>
            <a:r>
              <a:rPr b="1" lang="en" sz="1200">
                <a:solidFill>
                  <a:schemeClr val="dk1"/>
                </a:solidFill>
                <a:latin typeface="Calibri"/>
                <a:ea typeface="Calibri"/>
                <a:cs typeface="Calibri"/>
                <a:sym typeface="Calibri"/>
              </a:rPr>
              <a:t>Step 2 - </a:t>
            </a:r>
            <a:r>
              <a:rPr lang="en" sz="1200">
                <a:solidFill>
                  <a:schemeClr val="dk1"/>
                </a:solidFill>
                <a:latin typeface="Calibri"/>
                <a:ea typeface="Calibri"/>
                <a:cs typeface="Calibri"/>
                <a:sym typeface="Calibri"/>
              </a:rPr>
              <a:t>Substitute the expression from Step 1 into the other equation.</a:t>
            </a:r>
            <a:endParaRPr sz="1200">
              <a:solidFill>
                <a:srgbClr val="1D2125"/>
              </a:solidFill>
              <a:latin typeface="Calibri"/>
              <a:ea typeface="Calibri"/>
              <a:cs typeface="Calibri"/>
              <a:sym typeface="Calibri"/>
            </a:endParaRPr>
          </a:p>
          <a:p>
            <a:pPr indent="0" lvl="0" marL="457200" rtl="0" algn="l">
              <a:lnSpc>
                <a:spcPct val="85000"/>
              </a:lnSpc>
              <a:spcBef>
                <a:spcPts val="0"/>
              </a:spcBef>
              <a:spcAft>
                <a:spcPts val="0"/>
              </a:spcAft>
              <a:buNone/>
            </a:pPr>
            <a:r>
              <a:rPr lang="en" sz="1200">
                <a:solidFill>
                  <a:srgbClr val="1D2125"/>
                </a:solidFill>
                <a:latin typeface="Calibri"/>
                <a:ea typeface="Calibri"/>
                <a:cs typeface="Calibri"/>
                <a:sym typeface="Calibri"/>
              </a:rPr>
              <a:t>𝑥 – 2</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 = 6</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𝑥 – 2(7 – 2𝑥) = 6</a:t>
            </a:r>
            <a:endParaRPr sz="1200">
              <a:solidFill>
                <a:srgbClr val="1D2125"/>
              </a:solidFill>
              <a:latin typeface="Calibri"/>
              <a:ea typeface="Calibri"/>
              <a:cs typeface="Calibri"/>
              <a:sym typeface="Calibri"/>
            </a:endParaRPr>
          </a:p>
          <a:p>
            <a:pPr indent="-304800" lvl="0" marL="457200" rtl="0" algn="l">
              <a:lnSpc>
                <a:spcPct val="85000"/>
              </a:lnSpc>
              <a:spcBef>
                <a:spcPts val="300"/>
              </a:spcBef>
              <a:spcAft>
                <a:spcPts val="0"/>
              </a:spcAft>
              <a:buClr>
                <a:srgbClr val="1D2125"/>
              </a:buClr>
              <a:buSzPts val="1200"/>
              <a:buFont typeface="Calibri"/>
              <a:buChar char="●"/>
            </a:pPr>
            <a:r>
              <a:rPr b="1" lang="en" sz="1200">
                <a:solidFill>
                  <a:srgbClr val="1D2125"/>
                </a:solidFill>
                <a:latin typeface="Calibri"/>
                <a:ea typeface="Calibri"/>
                <a:cs typeface="Calibri"/>
                <a:sym typeface="Calibri"/>
              </a:rPr>
              <a:t>Step 3:</a:t>
            </a:r>
            <a:r>
              <a:rPr lang="en" sz="1200">
                <a:solidFill>
                  <a:srgbClr val="1D2125"/>
                </a:solidFill>
                <a:latin typeface="Calibri"/>
                <a:ea typeface="Calibri"/>
                <a:cs typeface="Calibri"/>
                <a:sym typeface="Calibri"/>
              </a:rPr>
              <a:t> Solve the equation for 𝑥. </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𝑥 – 2(7 – 2𝑥) = 6</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𝑥 – 14 + 4𝑥 = 6</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5𝑥 = 20</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𝑥 = 4</a:t>
            </a:r>
            <a:endParaRPr sz="1200">
              <a:solidFill>
                <a:srgbClr val="1D2125"/>
              </a:solidFill>
              <a:latin typeface="Calibri"/>
              <a:ea typeface="Calibri"/>
              <a:cs typeface="Calibri"/>
              <a:sym typeface="Calibri"/>
            </a:endParaRPr>
          </a:p>
          <a:p>
            <a:pPr indent="-304800" lvl="0" marL="457200" rtl="0" algn="l">
              <a:lnSpc>
                <a:spcPct val="85000"/>
              </a:lnSpc>
              <a:spcBef>
                <a:spcPts val="300"/>
              </a:spcBef>
              <a:spcAft>
                <a:spcPts val="0"/>
              </a:spcAft>
              <a:buClr>
                <a:srgbClr val="1D2125"/>
              </a:buClr>
              <a:buSzPts val="1200"/>
              <a:buFont typeface="Calibri"/>
              <a:buChar char="●"/>
            </a:pPr>
            <a:r>
              <a:rPr b="1" lang="en" sz="1200">
                <a:solidFill>
                  <a:srgbClr val="1D2125"/>
                </a:solidFill>
                <a:latin typeface="Calibri"/>
                <a:ea typeface="Calibri"/>
                <a:cs typeface="Calibri"/>
                <a:sym typeface="Calibri"/>
              </a:rPr>
              <a:t>Step 4:</a:t>
            </a:r>
            <a:r>
              <a:rPr lang="en" sz="1200">
                <a:solidFill>
                  <a:srgbClr val="1D2125"/>
                </a:solidFill>
                <a:latin typeface="Calibri"/>
                <a:ea typeface="Calibri"/>
                <a:cs typeface="Calibri"/>
                <a:sym typeface="Calibri"/>
              </a:rPr>
              <a:t> Substitute 𝑥 = 4 into 2𝑥 + </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 = 7 to find </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2𝑥 + </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 = 7</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2(4) + </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 = 7</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8 + </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 = 7</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i="1" lang="en" sz="1200">
                <a:solidFill>
                  <a:srgbClr val="1D2125"/>
                </a:solidFill>
                <a:latin typeface="Times New Roman"/>
                <a:ea typeface="Times New Roman"/>
                <a:cs typeface="Times New Roman"/>
                <a:sym typeface="Times New Roman"/>
              </a:rPr>
              <a:t>y </a:t>
            </a:r>
            <a:r>
              <a:rPr lang="en" sz="1200">
                <a:solidFill>
                  <a:srgbClr val="1D2125"/>
                </a:solidFill>
                <a:latin typeface="Calibri"/>
                <a:ea typeface="Calibri"/>
                <a:cs typeface="Calibri"/>
                <a:sym typeface="Calibri"/>
              </a:rPr>
              <a:t>= – 1</a:t>
            </a:r>
            <a:endParaRPr sz="1200">
              <a:solidFill>
                <a:srgbClr val="1D2125"/>
              </a:solidFill>
              <a:latin typeface="Calibri"/>
              <a:ea typeface="Calibri"/>
              <a:cs typeface="Calibri"/>
              <a:sym typeface="Calibri"/>
            </a:endParaRPr>
          </a:p>
          <a:p>
            <a:pPr indent="-304800" lvl="0" marL="457200" rtl="0" algn="l">
              <a:lnSpc>
                <a:spcPct val="85000"/>
              </a:lnSpc>
              <a:spcBef>
                <a:spcPts val="300"/>
              </a:spcBef>
              <a:spcAft>
                <a:spcPts val="0"/>
              </a:spcAft>
              <a:buClr>
                <a:srgbClr val="1D2125"/>
              </a:buClr>
              <a:buSzPts val="1200"/>
              <a:buFont typeface="Calibri"/>
              <a:buChar char="●"/>
            </a:pPr>
            <a:r>
              <a:rPr b="1" lang="en" sz="1200">
                <a:solidFill>
                  <a:srgbClr val="1D2125"/>
                </a:solidFill>
                <a:latin typeface="Calibri"/>
                <a:ea typeface="Calibri"/>
                <a:cs typeface="Calibri"/>
                <a:sym typeface="Calibri"/>
              </a:rPr>
              <a:t>Step 5: </a:t>
            </a:r>
            <a:r>
              <a:rPr lang="en" sz="1200">
                <a:solidFill>
                  <a:srgbClr val="1D2125"/>
                </a:solidFill>
                <a:latin typeface="Calibri"/>
                <a:ea typeface="Calibri"/>
                <a:cs typeface="Calibri"/>
                <a:sym typeface="Calibri"/>
              </a:rPr>
              <a:t>Write the solution as an ordered pair. The ordered pair is (𝑥</a:t>
            </a:r>
            <a:r>
              <a:rPr i="1" lang="en" sz="1200">
                <a:solidFill>
                  <a:srgbClr val="1D2125"/>
                </a:solidFill>
                <a:latin typeface="Calibri"/>
                <a:ea typeface="Calibri"/>
                <a:cs typeface="Calibri"/>
                <a:sym typeface="Calibri"/>
              </a:rPr>
              <a:t>, </a:t>
            </a:r>
            <a:r>
              <a:rPr i="1" lang="en" sz="1200">
                <a:solidFill>
                  <a:srgbClr val="1D2125"/>
                </a:solidFill>
                <a:latin typeface="Times New Roman"/>
                <a:ea typeface="Times New Roman"/>
                <a:cs typeface="Times New Roman"/>
                <a:sym typeface="Times New Roman"/>
              </a:rPr>
              <a:t>y</a:t>
            </a:r>
            <a:r>
              <a:rPr lang="en" sz="1200">
                <a:solidFill>
                  <a:srgbClr val="1D2125"/>
                </a:solidFill>
                <a:latin typeface="Calibri"/>
                <a:ea typeface="Calibri"/>
                <a:cs typeface="Calibri"/>
                <a:sym typeface="Calibri"/>
              </a:rPr>
              <a:t>)</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(4, – 1)</a:t>
            </a:r>
            <a:endParaRPr sz="1200">
              <a:solidFill>
                <a:srgbClr val="1D2125"/>
              </a:solidFill>
              <a:latin typeface="Calibri"/>
              <a:ea typeface="Calibri"/>
              <a:cs typeface="Calibri"/>
              <a:sym typeface="Calibri"/>
            </a:endParaRPr>
          </a:p>
          <a:p>
            <a:pPr indent="-304800" lvl="0" marL="457200" rtl="0" algn="l">
              <a:lnSpc>
                <a:spcPct val="85000"/>
              </a:lnSpc>
              <a:spcBef>
                <a:spcPts val="300"/>
              </a:spcBef>
              <a:spcAft>
                <a:spcPts val="0"/>
              </a:spcAft>
              <a:buClr>
                <a:srgbClr val="1D2125"/>
              </a:buClr>
              <a:buSzPts val="1200"/>
              <a:buFont typeface="Calibri"/>
              <a:buChar char="●"/>
            </a:pPr>
            <a:r>
              <a:rPr b="1" lang="en" sz="1200">
                <a:solidFill>
                  <a:srgbClr val="1D2125"/>
                </a:solidFill>
                <a:latin typeface="Calibri"/>
                <a:ea typeface="Calibri"/>
                <a:cs typeface="Calibri"/>
                <a:sym typeface="Calibri"/>
              </a:rPr>
              <a:t>Step 6: </a:t>
            </a:r>
            <a:r>
              <a:rPr lang="en" sz="1200">
                <a:solidFill>
                  <a:srgbClr val="1D2125"/>
                </a:solidFill>
                <a:latin typeface="Calibri"/>
                <a:ea typeface="Calibri"/>
                <a:cs typeface="Calibri"/>
                <a:sym typeface="Calibri"/>
              </a:rPr>
              <a:t>Check the ordered pair. (4, – 1) in both equations. </a:t>
            </a:r>
            <a:endParaRPr sz="1200">
              <a:solidFill>
                <a:srgbClr val="1D2125"/>
              </a:solidFill>
              <a:latin typeface="Calibri"/>
              <a:ea typeface="Calibri"/>
              <a:cs typeface="Calibri"/>
              <a:sym typeface="Calibri"/>
            </a:endParaRPr>
          </a:p>
          <a:p>
            <a:pPr indent="0" lvl="0" marL="457200" marR="25400" rtl="0" algn="l">
              <a:lnSpc>
                <a:spcPct val="115000"/>
              </a:lnSpc>
              <a:spcBef>
                <a:spcPts val="300"/>
              </a:spcBef>
              <a:spcAft>
                <a:spcPts val="0"/>
              </a:spcAft>
              <a:buNone/>
            </a:pPr>
            <a:r>
              <a:rPr lang="en" sz="1200">
                <a:solidFill>
                  <a:schemeClr val="dk1"/>
                </a:solidFill>
                <a:latin typeface="Calibri"/>
                <a:ea typeface="Calibri"/>
                <a:cs typeface="Calibri"/>
                <a:sym typeface="Calibri"/>
              </a:rPr>
              <a:t>2</a:t>
            </a:r>
            <a:r>
              <a:rPr lang="en" sz="1200">
                <a:solidFill>
                  <a:srgbClr val="1D2125"/>
                </a:solidFill>
                <a:latin typeface="Calibri"/>
                <a:ea typeface="Calibri"/>
                <a:cs typeface="Calibri"/>
                <a:sym typeface="Calibri"/>
              </a:rPr>
              <a:t>𝑥</a:t>
            </a:r>
            <a:r>
              <a:rPr i="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 </a:t>
            </a:r>
            <a:r>
              <a:rPr lang="en" sz="1200">
                <a:solidFill>
                  <a:schemeClr val="dk1"/>
                </a:solidFill>
                <a:latin typeface="Times New Roman"/>
                <a:ea typeface="Times New Roman"/>
                <a:cs typeface="Times New Roman"/>
                <a:sym typeface="Times New Roman"/>
              </a:rPr>
              <a:t>𝑦</a:t>
            </a:r>
            <a:r>
              <a:rPr i="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 7</a:t>
            </a:r>
            <a:endParaRPr sz="1200">
              <a:solidFill>
                <a:schemeClr val="dk1"/>
              </a:solidFill>
              <a:latin typeface="Calibri"/>
              <a:ea typeface="Calibri"/>
              <a:cs typeface="Calibri"/>
              <a:sym typeface="Calibri"/>
            </a:endParaRPr>
          </a:p>
          <a:p>
            <a:pPr indent="0" lvl="0" marL="457200" marR="25400" rtl="0" algn="l">
              <a:lnSpc>
                <a:spcPct val="115000"/>
              </a:lnSpc>
              <a:spcBef>
                <a:spcPts val="0"/>
              </a:spcBef>
              <a:spcAft>
                <a:spcPts val="0"/>
              </a:spcAft>
              <a:buNone/>
            </a:pPr>
            <a:r>
              <a:rPr lang="en" sz="1200">
                <a:solidFill>
                  <a:schemeClr val="dk1"/>
                </a:solidFill>
                <a:latin typeface="Calibri"/>
                <a:ea typeface="Calibri"/>
                <a:cs typeface="Calibri"/>
                <a:sym typeface="Calibri"/>
              </a:rPr>
              <a:t>2(4) + (− 1) = 7</a:t>
            </a:r>
            <a:endParaRPr sz="1200">
              <a:solidFill>
                <a:schemeClr val="dk1"/>
              </a:solidFill>
              <a:latin typeface="Calibri"/>
              <a:ea typeface="Calibri"/>
              <a:cs typeface="Calibri"/>
              <a:sym typeface="Calibri"/>
            </a:endParaRPr>
          </a:p>
          <a:p>
            <a:pPr indent="0" lvl="0" marL="457200" marR="25400" rtl="0" algn="l">
              <a:lnSpc>
                <a:spcPct val="115000"/>
              </a:lnSpc>
              <a:spcBef>
                <a:spcPts val="0"/>
              </a:spcBef>
              <a:spcAft>
                <a:spcPts val="0"/>
              </a:spcAft>
              <a:buNone/>
            </a:pPr>
            <a:r>
              <a:rPr lang="en" sz="1200">
                <a:solidFill>
                  <a:schemeClr val="dk1"/>
                </a:solidFill>
                <a:latin typeface="Calibri"/>
                <a:ea typeface="Calibri"/>
                <a:cs typeface="Calibri"/>
                <a:sym typeface="Calibri"/>
              </a:rPr>
              <a:t>7 = 7✓</a:t>
            </a:r>
            <a:endParaRPr sz="1200">
              <a:solidFill>
                <a:schemeClr val="dk1"/>
              </a:solidFill>
              <a:latin typeface="Calibri"/>
              <a:ea typeface="Calibri"/>
              <a:cs typeface="Calibri"/>
              <a:sym typeface="Calibri"/>
            </a:endParaRPr>
          </a:p>
          <a:p>
            <a:pPr indent="0" lvl="0" marL="0" rtl="0" algn="l">
              <a:lnSpc>
                <a:spcPct val="85000"/>
              </a:lnSpc>
              <a:spcBef>
                <a:spcPts val="0"/>
              </a:spcBef>
              <a:spcAft>
                <a:spcPts val="0"/>
              </a:spcAft>
              <a:buNone/>
            </a:pPr>
            <a:r>
              <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𝑥 − 2𝑦 = 6</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4 − 2(− 1) = 6</a:t>
            </a:r>
            <a:endParaRPr sz="1200">
              <a:solidFill>
                <a:srgbClr val="1D2125"/>
              </a:solidFill>
              <a:latin typeface="Calibri"/>
              <a:ea typeface="Calibri"/>
              <a:cs typeface="Calibri"/>
              <a:sym typeface="Calibri"/>
            </a:endParaRPr>
          </a:p>
          <a:p>
            <a:pPr indent="0" lvl="0" marL="457200" rtl="0" algn="l">
              <a:lnSpc>
                <a:spcPct val="85000"/>
              </a:lnSpc>
              <a:spcBef>
                <a:spcPts val="300"/>
              </a:spcBef>
              <a:spcAft>
                <a:spcPts val="0"/>
              </a:spcAft>
              <a:buNone/>
            </a:pPr>
            <a:r>
              <a:rPr lang="en" sz="1200">
                <a:solidFill>
                  <a:srgbClr val="1D2125"/>
                </a:solidFill>
                <a:latin typeface="Calibri"/>
                <a:ea typeface="Calibri"/>
                <a:cs typeface="Calibri"/>
                <a:sym typeface="Calibri"/>
              </a:rPr>
              <a:t>6 = 6✓</a:t>
            </a:r>
            <a:endParaRPr sz="1200">
              <a:solidFill>
                <a:srgbClr val="1D2125"/>
              </a:solidFill>
              <a:latin typeface="Calibri"/>
              <a:ea typeface="Calibri"/>
              <a:cs typeface="Calibri"/>
              <a:sym typeface="Calibri"/>
            </a:endParaRPr>
          </a:p>
          <a:p>
            <a:pPr indent="0" lvl="0" marL="0" rtl="0" algn="l">
              <a:lnSpc>
                <a:spcPct val="115000"/>
              </a:lnSpc>
              <a:spcBef>
                <a:spcPts val="300"/>
              </a:spcBef>
              <a:spcAft>
                <a:spcPts val="1200"/>
              </a:spcAft>
              <a:buNone/>
            </a:pPr>
            <a:r>
              <a:t/>
            </a:r>
            <a:endParaRPr b="1" sz="1200">
              <a:solidFill>
                <a:srgbClr val="1D2125"/>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their responses and reasoning with the class, call students’ attention to the different ways their classmates have chosen to make substitutions. Wherever possible, amplify student words and actions that involve the language of substitution: </a:t>
            </a:r>
            <a:r>
              <a:rPr b="1" lang="en" sz="1300">
                <a:solidFill>
                  <a:schemeClr val="dk1"/>
                </a:solidFill>
                <a:latin typeface="Calibri"/>
                <a:ea typeface="Calibri"/>
                <a:cs typeface="Calibri"/>
                <a:sym typeface="Calibri"/>
              </a:rPr>
              <a:t>replace</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substitute</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solve for</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isolate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Differentiate the degree of difficulty or complexity by allowing students to complete problems in any order. Students may benefit from solving the system that uses the same letter variables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first. Highlight connections between representations by inviting students use the same color to highlight a variable and the expression to be substituted for that variable.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activity allows students to practice solving systems of linear equations by substitution and reinforces the idea that there are multiple ways to perform substitution. Students are directed to find the solutions without graphing. Monitor for the different ways that students use substitutions to solve the systems. Invite students with different approaches to share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how to launch, activity answers, and anticipated misconceptions.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few minutes to work quietly and then time to discuss their work with a partner.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time is limited, ask each partner to choose two different systems to solve.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26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+ 20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+ 20 = 26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2 + 4 = </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6 = </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Check: 5(6) – 2(2) = 26?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30 – 4 = 26?</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26 = 26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 + 4 = 6?</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 = 6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 6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m </a:t>
            </a:r>
            <a:r>
              <a:rPr lang="en" sz="1300">
                <a:solidFill>
                  <a:schemeClr val="dk1"/>
                </a:solidFill>
                <a:latin typeface="Calibri"/>
                <a:ea typeface="Calibri"/>
                <a:cs typeface="Calibri"/>
                <a:sym typeface="Calibri"/>
              </a:rPr>
              <a:t>– 2(2</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+ 10) = – 6</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m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20 = – 6</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20 = – 6</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14</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 7</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+ 10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2(– 7) + 10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14 + 10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Check: 2(– 7) – 2(– 4) = – 6?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14 + 8 = – 6?</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 6 = – 6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 4 = 2(– 7) + 10?</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 4 = (– 14) + 10?</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 4 = – 4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Anticipated Misconceptions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solving the second system, students are likely to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Substitute the expression 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for</a:t>
            </a:r>
            <a:r>
              <a:rPr i="1" lang="en" sz="1300">
                <a:solidFill>
                  <a:schemeClr val="dk1"/>
                </a:solidFill>
                <a:latin typeface="Calibri"/>
                <a:ea typeface="Calibri"/>
                <a:cs typeface="Calibri"/>
                <a:sym typeface="Calibri"/>
              </a:rPr>
              <a:t> 𝑝 </a:t>
            </a:r>
            <a:r>
              <a:rPr lang="en" sz="1300">
                <a:solidFill>
                  <a:schemeClr val="dk1"/>
                </a:solidFill>
                <a:latin typeface="Calibri"/>
                <a:ea typeface="Calibri"/>
                <a:cs typeface="Calibri"/>
                <a:sym typeface="Calibri"/>
              </a:rPr>
              <a:t>in the first equation, 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− 2</a:t>
            </a:r>
            <a:r>
              <a:rPr i="1" lang="en" sz="1300">
                <a:solidFill>
                  <a:schemeClr val="dk1"/>
                </a:solidFill>
                <a:latin typeface="Calibri"/>
                <a:ea typeface="Calibri"/>
                <a:cs typeface="Calibri"/>
                <a:sym typeface="Calibri"/>
              </a:rPr>
              <a:t>𝑝 </a:t>
            </a:r>
            <a:r>
              <a:rPr lang="en" sz="1300">
                <a:solidFill>
                  <a:schemeClr val="dk1"/>
                </a:solidFill>
                <a:latin typeface="Calibri"/>
                <a:ea typeface="Calibri"/>
                <a:cs typeface="Calibri"/>
                <a:sym typeface="Calibri"/>
              </a:rPr>
              <a:t>= − 6.</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Done correctly, it should be written as 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− 2(2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+ 10) = − 6.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Neglect to write parentheses and write 2</a:t>
            </a:r>
            <a:r>
              <a:rPr i="1" lang="en" sz="1300">
                <a:solidFill>
                  <a:schemeClr val="dk1"/>
                </a:solidFill>
                <a:latin typeface="Calibri"/>
                <a:ea typeface="Calibri"/>
                <a:cs typeface="Calibri"/>
                <a:sym typeface="Calibri"/>
              </a:rPr>
              <a:t>𝑚</a:t>
            </a:r>
            <a:r>
              <a:rPr lang="en" sz="1300">
                <a:solidFill>
                  <a:schemeClr val="dk1"/>
                </a:solidFill>
                <a:latin typeface="Calibri"/>
                <a:ea typeface="Calibri"/>
                <a:cs typeface="Calibri"/>
                <a:sym typeface="Calibri"/>
              </a:rPr>
              <a:t> − 4</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+ 10 = − 6.</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Remind students that if </a:t>
            </a:r>
            <a:r>
              <a:rPr i="1" lang="en" sz="1300">
                <a:solidFill>
                  <a:schemeClr val="dk1"/>
                </a:solidFill>
                <a:latin typeface="Calibri"/>
                <a:ea typeface="Calibri"/>
                <a:cs typeface="Calibri"/>
                <a:sym typeface="Calibri"/>
              </a:rPr>
              <a:t>𝑝</a:t>
            </a:r>
            <a:r>
              <a:rPr lang="en" sz="1300">
                <a:solidFill>
                  <a:schemeClr val="dk1"/>
                </a:solidFill>
                <a:latin typeface="Calibri"/>
                <a:ea typeface="Calibri"/>
                <a:cs typeface="Calibri"/>
                <a:sym typeface="Calibri"/>
              </a:rPr>
              <a:t> is equal to 2</a:t>
            </a:r>
            <a:r>
              <a:rPr i="1" lang="en" sz="1300">
                <a:solidFill>
                  <a:schemeClr val="dk1"/>
                </a:solidFill>
                <a:latin typeface="Calibri"/>
                <a:ea typeface="Calibri"/>
                <a:cs typeface="Calibri"/>
                <a:sym typeface="Calibri"/>
              </a:rPr>
              <a:t>𝑚</a:t>
            </a:r>
            <a:r>
              <a:rPr lang="en" sz="1300">
                <a:solidFill>
                  <a:schemeClr val="dk1"/>
                </a:solidFill>
                <a:latin typeface="Calibri"/>
                <a:ea typeface="Calibri"/>
                <a:cs typeface="Calibri"/>
                <a:sym typeface="Calibri"/>
              </a:rPr>
              <a:t> + 10, then 2</a:t>
            </a:r>
            <a:r>
              <a:rPr i="1" lang="en" sz="1300">
                <a:solidFill>
                  <a:schemeClr val="dk1"/>
                </a:solidFill>
                <a:latin typeface="Calibri"/>
                <a:ea typeface="Calibri"/>
                <a:cs typeface="Calibri"/>
                <a:sym typeface="Calibri"/>
              </a:rPr>
              <a:t>𝑝 </a:t>
            </a:r>
            <a:r>
              <a:rPr lang="en" sz="1300">
                <a:solidFill>
                  <a:schemeClr val="dk1"/>
                </a:solidFill>
                <a:latin typeface="Calibri"/>
                <a:ea typeface="Calibri"/>
                <a:cs typeface="Calibri"/>
                <a:sym typeface="Calibri"/>
              </a:rPr>
              <a:t>is 2 times 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+ 10 or 2(2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+ 10). (Alternatively, use an example with a sum of two numbers for </a:t>
            </a:r>
            <a:r>
              <a:rPr i="1" lang="en" sz="1300">
                <a:solidFill>
                  <a:schemeClr val="dk1"/>
                </a:solidFill>
                <a:latin typeface="Calibri"/>
                <a:ea typeface="Calibri"/>
                <a:cs typeface="Calibri"/>
                <a:sym typeface="Calibri"/>
              </a:rPr>
              <a:t>𝑝</a:t>
            </a:r>
            <a:r>
              <a:rPr lang="en" sz="1300">
                <a:solidFill>
                  <a:schemeClr val="dk1"/>
                </a:solidFill>
                <a:latin typeface="Calibri"/>
                <a:ea typeface="Calibri"/>
                <a:cs typeface="Calibri"/>
                <a:sym typeface="Calibri"/>
              </a:rPr>
              <a:t>: Suppose </a:t>
            </a:r>
            <a:r>
              <a:rPr i="1" lang="en" sz="1300">
                <a:solidFill>
                  <a:schemeClr val="dk1"/>
                </a:solidFill>
                <a:latin typeface="Calibri"/>
                <a:ea typeface="Calibri"/>
                <a:cs typeface="Calibri"/>
                <a:sym typeface="Calibri"/>
              </a:rPr>
              <a:t>𝑝</a:t>
            </a:r>
            <a:r>
              <a:rPr lang="en" sz="1300">
                <a:solidFill>
                  <a:schemeClr val="dk1"/>
                </a:solidFill>
                <a:latin typeface="Calibri"/>
                <a:ea typeface="Calibri"/>
                <a:cs typeface="Calibri"/>
                <a:sym typeface="Calibri"/>
              </a:rPr>
              <a:t> = 10, which means 2</a:t>
            </a:r>
            <a:r>
              <a:rPr i="1" lang="en" sz="1300">
                <a:solidFill>
                  <a:schemeClr val="dk1"/>
                </a:solidFill>
                <a:latin typeface="Calibri"/>
                <a:ea typeface="Calibri"/>
                <a:cs typeface="Calibri"/>
                <a:sym typeface="Calibri"/>
              </a:rPr>
              <a:t>𝑝 </a:t>
            </a:r>
            <a:r>
              <a:rPr lang="en" sz="1300">
                <a:solidFill>
                  <a:schemeClr val="dk1"/>
                </a:solidFill>
                <a:latin typeface="Calibri"/>
                <a:ea typeface="Calibri"/>
                <a:cs typeface="Calibri"/>
                <a:sym typeface="Calibri"/>
              </a:rPr>
              <a:t>= 2(10), or 20. If we express</a:t>
            </a:r>
            <a:r>
              <a:rPr i="1" lang="en" sz="1300">
                <a:solidFill>
                  <a:schemeClr val="dk1"/>
                </a:solidFill>
                <a:latin typeface="Calibri"/>
                <a:ea typeface="Calibri"/>
                <a:cs typeface="Calibri"/>
                <a:sym typeface="Calibri"/>
              </a:rPr>
              <a:t> 𝑝 </a:t>
            </a:r>
            <a:r>
              <a:rPr lang="en" sz="1300">
                <a:solidFill>
                  <a:schemeClr val="dk1"/>
                </a:solidFill>
                <a:latin typeface="Calibri"/>
                <a:ea typeface="Calibri"/>
                <a:cs typeface="Calibri"/>
                <a:sym typeface="Calibri"/>
              </a:rPr>
              <a:t>as a sum of 3 and 7, or </a:t>
            </a:r>
            <a:r>
              <a:rPr i="1" lang="en" sz="1300">
                <a:solidFill>
                  <a:schemeClr val="dk1"/>
                </a:solidFill>
                <a:latin typeface="Calibri"/>
                <a:ea typeface="Calibri"/>
                <a:cs typeface="Calibri"/>
                <a:sym typeface="Calibri"/>
              </a:rPr>
              <a:t>𝑝 </a:t>
            </a:r>
            <a:r>
              <a:rPr lang="en" sz="1300">
                <a:solidFill>
                  <a:schemeClr val="dk1"/>
                </a:solidFill>
                <a:latin typeface="Calibri"/>
                <a:ea typeface="Calibri"/>
                <a:cs typeface="Calibri"/>
                <a:sym typeface="Calibri"/>
              </a:rPr>
              <a:t>= 3 + 7 , then 2</a:t>
            </a:r>
            <a:r>
              <a:rPr i="1" lang="en" sz="1300">
                <a:solidFill>
                  <a:schemeClr val="dk1"/>
                </a:solidFill>
                <a:latin typeface="Calibri"/>
                <a:ea typeface="Calibri"/>
                <a:cs typeface="Calibri"/>
                <a:sym typeface="Calibri"/>
              </a:rPr>
              <a:t>𝑝 </a:t>
            </a:r>
            <a:r>
              <a:rPr lang="en" sz="1300">
                <a:solidFill>
                  <a:schemeClr val="dk1"/>
                </a:solidFill>
                <a:latin typeface="Calibri"/>
                <a:ea typeface="Calibri"/>
                <a:cs typeface="Calibri"/>
                <a:sym typeface="Calibri"/>
              </a:rPr>
              <a:t>= 2(3 + 7), not 2(3) + 7. The latter has a value of 13, not 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Correctly write 2</a:t>
            </a:r>
            <a:r>
              <a:rPr i="1" lang="en" sz="1300">
                <a:solidFill>
                  <a:schemeClr val="dk1"/>
                </a:solidFill>
                <a:latin typeface="Calibri"/>
                <a:ea typeface="Calibri"/>
                <a:cs typeface="Calibri"/>
                <a:sym typeface="Calibri"/>
              </a:rPr>
              <a:t>𝑚</a:t>
            </a:r>
            <a:r>
              <a:rPr lang="en" sz="1300">
                <a:solidFill>
                  <a:schemeClr val="dk1"/>
                </a:solidFill>
                <a:latin typeface="Calibri"/>
                <a:ea typeface="Calibri"/>
                <a:cs typeface="Calibri"/>
                <a:sym typeface="Calibri"/>
              </a:rPr>
              <a:t> − 2(2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+ 10) = − 6, but may fail to distribute the subtraction and write the left side as 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− 4</a:t>
            </a:r>
            <a:r>
              <a:rPr i="1" lang="en" sz="1300">
                <a:solidFill>
                  <a:schemeClr val="dk1"/>
                </a:solidFill>
                <a:latin typeface="Calibri"/>
                <a:ea typeface="Calibri"/>
                <a:cs typeface="Calibri"/>
                <a:sym typeface="Calibri"/>
              </a:rPr>
              <a:t>𝑚</a:t>
            </a:r>
            <a:r>
              <a:rPr lang="en" sz="1300">
                <a:solidFill>
                  <a:schemeClr val="dk1"/>
                </a:solidFill>
                <a:latin typeface="Calibri"/>
                <a:ea typeface="Calibri"/>
                <a:cs typeface="Calibri"/>
                <a:sym typeface="Calibri"/>
              </a:rPr>
              <a:t> + 20. Remind them that subtracting 2(2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+ 10) can be thought of as adding − 2(2</a:t>
            </a:r>
            <a:r>
              <a:rPr i="1" lang="en" sz="1300">
                <a:solidFill>
                  <a:schemeClr val="dk1"/>
                </a:solidFill>
                <a:latin typeface="Calibri"/>
                <a:ea typeface="Calibri"/>
                <a:cs typeface="Calibri"/>
                <a:sym typeface="Calibri"/>
              </a:rPr>
              <a:t>𝑚 </a:t>
            </a:r>
            <a:r>
              <a:rPr lang="en" sz="1300">
                <a:solidFill>
                  <a:schemeClr val="dk1"/>
                </a:solidFill>
                <a:latin typeface="Calibri"/>
                <a:ea typeface="Calibri"/>
                <a:cs typeface="Calibri"/>
                <a:sym typeface="Calibri"/>
              </a:rPr>
              <a:t>+ 10) and ask how they would expand this expression.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Additional 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Be sure to scroll down past the synthesis questions for </a:t>
            </a:r>
            <a:r>
              <a:rPr b="1" i="1" lang="en" sz="1300">
                <a:solidFill>
                  <a:schemeClr val="dk1"/>
                </a:solidFill>
                <a:latin typeface="Calibri"/>
                <a:ea typeface="Calibri"/>
                <a:cs typeface="Calibri"/>
                <a:sym typeface="Calibri"/>
              </a:rPr>
              <a:t>answers to the questions</a:t>
            </a:r>
            <a:r>
              <a:rPr b="1" i="1" lang="en" sz="1300">
                <a:solidFill>
                  <a:schemeClr val="dk1"/>
                </a:solidFill>
                <a:latin typeface="Calibri"/>
                <a:ea typeface="Calibri"/>
                <a:cs typeface="Calibri"/>
                <a:sym typeface="Calibri"/>
              </a:rPr>
              <a:t>.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previously identified students to share their responses and reasoning. Display their work for all to see. Highlight the different ways to perform substitution to solve the same system. For example: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second system, we could substitute 2𝑚 + 10 for 𝑝 in the first equation, or we could substitute 𝑝 − 10 for 2𝑚 in the first equation.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third system, we could substitute 8𝑓 for 2𝑑 in the second equation, or we could substitute 14𝑑 for 𝑓 in the second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endParaRPr baseline="-25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d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 – 4</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d</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 – 4</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 2(4</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 – 4</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 = 12</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baseline="30000" lang="en" sz="1300">
                <a:solidFill>
                  <a:schemeClr val="dk1"/>
                </a:solidFill>
                <a:latin typeface="Calibri"/>
                <a:ea typeface="Calibri"/>
                <a:cs typeface="Calibri"/>
                <a:sym typeface="Calibri"/>
              </a:rPr>
              <a:t>18</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8(</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Check: 2</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2(6) = 8(</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12 = 4(3)?</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12 = 12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 – 4</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d</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 – 4(</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2(6)?</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 – 2(3) = 12?</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 – 6 = 12?</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12 = 12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⅐ </a:t>
            </a: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 = 4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⅐(3</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2) = 4</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7</a:t>
            </a:r>
            <a:r>
              <a:rPr i="1" lang="en" sz="1300">
                <a:solidFill>
                  <a:schemeClr val="dk1"/>
                </a:solidFill>
                <a:latin typeface="Times New Roman"/>
                <a:ea typeface="Times New Roman"/>
                <a:cs typeface="Times New Roman"/>
                <a:sym typeface="Times New Roman"/>
              </a:rPr>
              <a:t>w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2 = 28</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10</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2 = 28</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10</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30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z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z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3(3) – 2</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z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9 – 2</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z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7</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Check: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⅐ </a:t>
            </a: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 = 4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 + ⅐(7) = 4?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 + 1 = 4?</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4 = 4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z </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7 = 3(3) – 2?</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7 = 9 – 2?</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7 = 7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Did you solve the first equation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Did you substitute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into the second equation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When you do, you find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2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 Then, s</a:t>
            </a:r>
            <a:r>
              <a:rPr lang="en" sz="1300">
                <a:solidFill>
                  <a:schemeClr val="dk1"/>
                </a:solidFill>
                <a:latin typeface="Calibri"/>
                <a:ea typeface="Calibri"/>
                <a:cs typeface="Calibri"/>
                <a:sym typeface="Calibri"/>
              </a:rPr>
              <a:t>ubstituting – 2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0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makes each equation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Finding that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 be careful to substitute the 0-value into one of the original equations only where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-variable is located. Incorrectly substituting the 0-value into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-variable will result in multiple incorrect solution values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Finding that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 be careful to substitute the 0-value into one of the original equations only where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-variable is located. Incorrectly substituting the 0-value into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-variable will result in multiple incorrect solution values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Did you solve the first equation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Did you substitute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into the second equation for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so that only</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s were left to solve for? The values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6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 don’t solve either of the equations in this system.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Step 1 –</a:t>
            </a:r>
            <a:r>
              <a:rPr lang="en" sz="1300">
                <a:solidFill>
                  <a:srgbClr val="1D2125"/>
                </a:solidFill>
                <a:latin typeface="Calibri"/>
                <a:ea typeface="Calibri"/>
                <a:cs typeface="Calibri"/>
                <a:sym typeface="Calibri"/>
              </a:rPr>
              <a:t> Solve the first equation for 𝑦.</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4𝑥 + 2𝑦 = 4</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2𝑦 = − 4𝑥 + 4</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𝑦</a:t>
            </a:r>
            <a:r>
              <a:rPr lang="en" sz="1300">
                <a:solidFill>
                  <a:srgbClr val="1D2125"/>
                </a:solidFill>
                <a:latin typeface="Calibri"/>
                <a:ea typeface="Calibri"/>
                <a:cs typeface="Calibri"/>
                <a:sym typeface="Calibri"/>
              </a:rPr>
              <a:t> = − 2𝑥 + 2</a:t>
            </a:r>
            <a:endParaRPr sz="1300">
              <a:solidFill>
                <a:srgbClr val="1D2125"/>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Substitute − 2𝑥 + 2 for 𝑦 in the second equation.</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6𝑥 − 𝑦 = 8</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6𝑥 − (− 2𝑥 + 2) = 8</a:t>
            </a:r>
            <a:endParaRPr sz="1300">
              <a:solidFill>
                <a:srgbClr val="1D2125"/>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Step 3 –</a:t>
            </a:r>
            <a:r>
              <a:rPr lang="en" sz="1300">
                <a:solidFill>
                  <a:srgbClr val="1D2125"/>
                </a:solidFill>
                <a:latin typeface="Calibri"/>
                <a:ea typeface="Calibri"/>
                <a:cs typeface="Calibri"/>
                <a:sym typeface="Calibri"/>
              </a:rPr>
              <a:t> Solve the equation for 𝑥.</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6𝑥 − (− 2𝑥 + 2) = 8</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6𝑥 + 2𝑥 − 2 = 8</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8x – 2 = 8</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x = </a:t>
            </a:r>
            <a:r>
              <a:rPr baseline="30000" lang="en" sz="1300">
                <a:solidFill>
                  <a:srgbClr val="1D2125"/>
                </a:solidFill>
                <a:latin typeface="Calibri"/>
                <a:ea typeface="Calibri"/>
                <a:cs typeface="Calibri"/>
                <a:sym typeface="Calibri"/>
              </a:rPr>
              <a:t>10</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8</a:t>
            </a:r>
            <a:endParaRPr baseline="-25000"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x = </a:t>
            </a:r>
            <a:r>
              <a:rPr baseline="30000" lang="en" sz="1300">
                <a:solidFill>
                  <a:srgbClr val="1D2125"/>
                </a:solidFill>
                <a:latin typeface="Calibri"/>
                <a:ea typeface="Calibri"/>
                <a:cs typeface="Calibri"/>
                <a:sym typeface="Calibri"/>
              </a:rPr>
              <a:t>5</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4</a:t>
            </a:r>
            <a:endParaRPr baseline="-25000" sz="1300">
              <a:solidFill>
                <a:srgbClr val="1D2125"/>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Step 4 –</a:t>
            </a:r>
            <a:r>
              <a:rPr lang="en" sz="1300">
                <a:solidFill>
                  <a:srgbClr val="1D2125"/>
                </a:solidFill>
                <a:latin typeface="Calibri"/>
                <a:ea typeface="Calibri"/>
                <a:cs typeface="Calibri"/>
                <a:sym typeface="Calibri"/>
              </a:rPr>
              <a:t> Substitute 𝑥 = </a:t>
            </a:r>
            <a:r>
              <a:rPr baseline="30000" lang="en" sz="1300">
                <a:solidFill>
                  <a:srgbClr val="1D2125"/>
                </a:solidFill>
                <a:latin typeface="Calibri"/>
                <a:ea typeface="Calibri"/>
                <a:cs typeface="Calibri"/>
                <a:sym typeface="Calibri"/>
              </a:rPr>
              <a:t>5</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4</a:t>
            </a:r>
            <a:r>
              <a:rPr lang="en" sz="1300">
                <a:solidFill>
                  <a:srgbClr val="1D2125"/>
                </a:solidFill>
                <a:latin typeface="Calibri"/>
                <a:ea typeface="Calibri"/>
                <a:cs typeface="Calibri"/>
                <a:sym typeface="Calibri"/>
              </a:rPr>
              <a:t> into 4𝑥 + 2𝑦 = 4 to find 𝑦.</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4𝑥 + 2𝑦 = 4</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4(</a:t>
            </a:r>
            <a:r>
              <a:rPr baseline="30000" lang="en" sz="1300">
                <a:solidFill>
                  <a:srgbClr val="1D2125"/>
                </a:solidFill>
                <a:latin typeface="Calibri"/>
                <a:ea typeface="Calibri"/>
                <a:cs typeface="Calibri"/>
                <a:sym typeface="Calibri"/>
              </a:rPr>
              <a:t>5</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4</a:t>
            </a:r>
            <a:r>
              <a:rPr lang="en" sz="1300">
                <a:solidFill>
                  <a:srgbClr val="1D2125"/>
                </a:solidFill>
                <a:latin typeface="Calibri"/>
                <a:ea typeface="Calibri"/>
                <a:cs typeface="Calibri"/>
                <a:sym typeface="Calibri"/>
              </a:rPr>
              <a:t>) + 2</a:t>
            </a:r>
            <a:r>
              <a:rPr lang="en" sz="1300">
                <a:solidFill>
                  <a:srgbClr val="1D2125"/>
                </a:solidFill>
                <a:latin typeface="Calibri"/>
                <a:ea typeface="Calibri"/>
                <a:cs typeface="Calibri"/>
                <a:sym typeface="Calibri"/>
              </a:rPr>
              <a:t>𝑦</a:t>
            </a:r>
            <a:r>
              <a:rPr lang="en" sz="1300">
                <a:solidFill>
                  <a:srgbClr val="1D2125"/>
                </a:solidFill>
                <a:latin typeface="Calibri"/>
                <a:ea typeface="Calibri"/>
                <a:cs typeface="Calibri"/>
                <a:sym typeface="Calibri"/>
              </a:rPr>
              <a:t> = 4</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5 + 2</a:t>
            </a:r>
            <a:r>
              <a:rPr lang="en" sz="1300">
                <a:solidFill>
                  <a:srgbClr val="1D2125"/>
                </a:solidFill>
                <a:latin typeface="Calibri"/>
                <a:ea typeface="Calibri"/>
                <a:cs typeface="Calibri"/>
                <a:sym typeface="Calibri"/>
              </a:rPr>
              <a:t>𝑦</a:t>
            </a:r>
            <a:r>
              <a:rPr lang="en" sz="1300">
                <a:solidFill>
                  <a:srgbClr val="1D2125"/>
                </a:solidFill>
                <a:latin typeface="Calibri"/>
                <a:ea typeface="Calibri"/>
                <a:cs typeface="Calibri"/>
                <a:sym typeface="Calibri"/>
              </a:rPr>
              <a:t> = 4</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𝑦</a:t>
            </a:r>
            <a:r>
              <a:rPr lang="en" sz="1300">
                <a:solidFill>
                  <a:srgbClr val="1D2125"/>
                </a:solidFill>
                <a:latin typeface="Calibri"/>
                <a:ea typeface="Calibri"/>
                <a:cs typeface="Calibri"/>
                <a:sym typeface="Calibri"/>
              </a:rPr>
              <a:t> = –1</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𝑦</a:t>
            </a:r>
            <a:r>
              <a:rPr lang="en" sz="1300">
                <a:solidFill>
                  <a:srgbClr val="1D2125"/>
                </a:solidFill>
                <a:latin typeface="Calibri"/>
                <a:ea typeface="Calibri"/>
                <a:cs typeface="Calibri"/>
                <a:sym typeface="Calibri"/>
              </a:rPr>
              <a:t> = – ½ </a:t>
            </a:r>
            <a:endParaRPr sz="1300">
              <a:solidFill>
                <a:srgbClr val="1D2125"/>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Step 5 –</a:t>
            </a:r>
            <a:r>
              <a:rPr lang="en" sz="1300">
                <a:solidFill>
                  <a:srgbClr val="1D2125"/>
                </a:solidFill>
                <a:latin typeface="Calibri"/>
                <a:ea typeface="Calibri"/>
                <a:cs typeface="Calibri"/>
                <a:sym typeface="Calibri"/>
              </a:rPr>
              <a:t> Check the ordered pair. (</a:t>
            </a:r>
            <a:r>
              <a:rPr baseline="30000" lang="en" sz="1300">
                <a:solidFill>
                  <a:srgbClr val="1D2125"/>
                </a:solidFill>
                <a:latin typeface="Calibri"/>
                <a:ea typeface="Calibri"/>
                <a:cs typeface="Calibri"/>
                <a:sym typeface="Calibri"/>
              </a:rPr>
              <a:t>5</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4</a:t>
            </a:r>
            <a:r>
              <a:rPr lang="en" sz="1300">
                <a:solidFill>
                  <a:srgbClr val="1D2125"/>
                </a:solidFill>
                <a:latin typeface="Calibri"/>
                <a:ea typeface="Calibri"/>
                <a:cs typeface="Calibri"/>
                <a:sym typeface="Calibri"/>
              </a:rPr>
              <a:t>, − ½) in both equations.</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a:solidFill>
                  <a:srgbClr val="1D2125"/>
                </a:solidFill>
                <a:latin typeface="Noto Sans"/>
                <a:ea typeface="Noto Sans"/>
                <a:cs typeface="Noto Sans"/>
                <a:sym typeface="Noto Sans"/>
              </a:rPr>
              <a:t>4𝑥 + 2𝑦 = 4</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lang="en">
                <a:solidFill>
                  <a:srgbClr val="1D2125"/>
                </a:solidFill>
                <a:latin typeface="Noto Sans"/>
                <a:ea typeface="Noto Sans"/>
                <a:cs typeface="Noto Sans"/>
                <a:sym typeface="Noto Sans"/>
              </a:rPr>
              <a:t>4(</a:t>
            </a:r>
            <a:r>
              <a:rPr lang="en" sz="1300">
                <a:solidFill>
                  <a:srgbClr val="1D2125"/>
                </a:solidFill>
                <a:latin typeface="Calibri"/>
                <a:ea typeface="Calibri"/>
                <a:cs typeface="Calibri"/>
                <a:sym typeface="Calibri"/>
              </a:rPr>
              <a:t>–</a:t>
            </a:r>
            <a:r>
              <a:rPr lang="en">
                <a:solidFill>
                  <a:srgbClr val="1D2125"/>
                </a:solidFill>
                <a:latin typeface="Noto Sans"/>
                <a:ea typeface="Noto Sans"/>
                <a:cs typeface="Noto Sans"/>
                <a:sym typeface="Noto Sans"/>
              </a:rPr>
              <a:t> ½) + 2(</a:t>
            </a:r>
            <a:r>
              <a:rPr baseline="30000" lang="en">
                <a:solidFill>
                  <a:srgbClr val="1D2125"/>
                </a:solidFill>
                <a:latin typeface="Noto Sans"/>
                <a:ea typeface="Noto Sans"/>
                <a:cs typeface="Noto Sans"/>
                <a:sym typeface="Noto Sans"/>
              </a:rPr>
              <a:t>5</a:t>
            </a:r>
            <a:r>
              <a:rPr lang="en">
                <a:solidFill>
                  <a:srgbClr val="1D2125"/>
                </a:solidFill>
                <a:latin typeface="Noto Sans"/>
                <a:ea typeface="Noto Sans"/>
                <a:cs typeface="Noto Sans"/>
                <a:sym typeface="Noto Sans"/>
              </a:rPr>
              <a:t>/</a:t>
            </a:r>
            <a:r>
              <a:rPr baseline="-25000" lang="en">
                <a:solidFill>
                  <a:srgbClr val="1D2125"/>
                </a:solidFill>
                <a:latin typeface="Noto Sans"/>
                <a:ea typeface="Noto Sans"/>
                <a:cs typeface="Noto Sans"/>
                <a:sym typeface="Noto Sans"/>
              </a:rPr>
              <a:t>4</a:t>
            </a:r>
            <a:r>
              <a:rPr lang="en">
                <a:solidFill>
                  <a:srgbClr val="1D2125"/>
                </a:solidFill>
                <a:latin typeface="Noto Sans"/>
                <a:ea typeface="Noto Sans"/>
                <a:cs typeface="Noto Sans"/>
                <a:sym typeface="Noto Sans"/>
              </a:rPr>
              <a:t>) = 4?</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lang="en">
                <a:solidFill>
                  <a:srgbClr val="1D2125"/>
                </a:solidFill>
                <a:latin typeface="Noto Sans"/>
                <a:ea typeface="Noto Sans"/>
                <a:cs typeface="Noto Sans"/>
                <a:sym typeface="Noto Sans"/>
              </a:rPr>
              <a:t>5 </a:t>
            </a:r>
            <a:r>
              <a:rPr lang="en" sz="1300">
                <a:solidFill>
                  <a:srgbClr val="1D2125"/>
                </a:solidFill>
                <a:latin typeface="Calibri"/>
                <a:ea typeface="Calibri"/>
                <a:cs typeface="Calibri"/>
                <a:sym typeface="Calibri"/>
              </a:rPr>
              <a:t>–</a:t>
            </a:r>
            <a:r>
              <a:rPr lang="en">
                <a:solidFill>
                  <a:srgbClr val="1D2125"/>
                </a:solidFill>
                <a:latin typeface="Noto Sans"/>
                <a:ea typeface="Noto Sans"/>
                <a:cs typeface="Noto Sans"/>
                <a:sym typeface="Noto Sans"/>
              </a:rPr>
              <a:t> 1 = 4?</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lang="en">
                <a:solidFill>
                  <a:srgbClr val="1D2125"/>
                </a:solidFill>
                <a:latin typeface="Noto Sans"/>
                <a:ea typeface="Noto Sans"/>
                <a:cs typeface="Noto Sans"/>
                <a:sym typeface="Noto Sans"/>
              </a:rPr>
              <a:t>4 = 4✓</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lang="en">
                <a:solidFill>
                  <a:srgbClr val="1D2125"/>
                </a:solidFill>
                <a:latin typeface="Noto Sans"/>
                <a:ea typeface="Noto Sans"/>
                <a:cs typeface="Noto Sans"/>
                <a:sym typeface="Noto Sans"/>
              </a:rPr>
              <a:t>6x </a:t>
            </a:r>
            <a:r>
              <a:rPr lang="en" sz="1300">
                <a:solidFill>
                  <a:srgbClr val="1D2125"/>
                </a:solidFill>
                <a:latin typeface="Calibri"/>
                <a:ea typeface="Calibri"/>
                <a:cs typeface="Calibri"/>
                <a:sym typeface="Calibri"/>
              </a:rPr>
              <a:t>–</a:t>
            </a:r>
            <a:r>
              <a:rPr lang="en">
                <a:solidFill>
                  <a:srgbClr val="1D2125"/>
                </a:solidFill>
                <a:latin typeface="Noto Sans"/>
                <a:ea typeface="Noto Sans"/>
                <a:cs typeface="Noto Sans"/>
                <a:sym typeface="Noto Sans"/>
              </a:rPr>
              <a:t> y = 8</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lang="en">
                <a:solidFill>
                  <a:srgbClr val="1D2125"/>
                </a:solidFill>
                <a:latin typeface="Noto Sans"/>
                <a:ea typeface="Noto Sans"/>
                <a:cs typeface="Noto Sans"/>
                <a:sym typeface="Noto Sans"/>
              </a:rPr>
              <a:t>6(</a:t>
            </a:r>
            <a:r>
              <a:rPr baseline="30000" lang="en">
                <a:solidFill>
                  <a:srgbClr val="1D2125"/>
                </a:solidFill>
                <a:latin typeface="Noto Sans"/>
                <a:ea typeface="Noto Sans"/>
                <a:cs typeface="Noto Sans"/>
                <a:sym typeface="Noto Sans"/>
              </a:rPr>
              <a:t>5</a:t>
            </a:r>
            <a:r>
              <a:rPr lang="en">
                <a:solidFill>
                  <a:srgbClr val="1D2125"/>
                </a:solidFill>
                <a:latin typeface="Noto Sans"/>
                <a:ea typeface="Noto Sans"/>
                <a:cs typeface="Noto Sans"/>
                <a:sym typeface="Noto Sans"/>
              </a:rPr>
              <a:t>/</a:t>
            </a:r>
            <a:r>
              <a:rPr baseline="-25000" lang="en">
                <a:solidFill>
                  <a:srgbClr val="1D2125"/>
                </a:solidFill>
                <a:latin typeface="Noto Sans"/>
                <a:ea typeface="Noto Sans"/>
                <a:cs typeface="Noto Sans"/>
                <a:sym typeface="Noto Sans"/>
              </a:rPr>
              <a:t>4</a:t>
            </a:r>
            <a:r>
              <a:rPr lang="en">
                <a:solidFill>
                  <a:srgbClr val="1D2125"/>
                </a:solidFill>
                <a:latin typeface="Noto Sans"/>
                <a:ea typeface="Noto Sans"/>
                <a:cs typeface="Noto Sans"/>
                <a:sym typeface="Noto Sans"/>
              </a:rPr>
              <a:t>) </a:t>
            </a:r>
            <a:r>
              <a:rPr lang="en" sz="1300">
                <a:solidFill>
                  <a:srgbClr val="1D2125"/>
                </a:solidFill>
                <a:latin typeface="Calibri"/>
                <a:ea typeface="Calibri"/>
                <a:cs typeface="Calibri"/>
                <a:sym typeface="Calibri"/>
              </a:rPr>
              <a:t>–</a:t>
            </a:r>
            <a:r>
              <a:rPr lang="en">
                <a:solidFill>
                  <a:srgbClr val="1D2125"/>
                </a:solidFill>
                <a:latin typeface="Noto Sans"/>
                <a:ea typeface="Noto Sans"/>
                <a:cs typeface="Noto Sans"/>
                <a:sym typeface="Noto Sans"/>
              </a:rPr>
              <a:t> (</a:t>
            </a:r>
            <a:r>
              <a:rPr lang="en" sz="1300">
                <a:solidFill>
                  <a:srgbClr val="1D2125"/>
                </a:solidFill>
                <a:latin typeface="Calibri"/>
                <a:ea typeface="Calibri"/>
                <a:cs typeface="Calibri"/>
                <a:sym typeface="Calibri"/>
              </a:rPr>
              <a:t>– </a:t>
            </a:r>
            <a:r>
              <a:rPr lang="en">
                <a:solidFill>
                  <a:srgbClr val="1D2125"/>
                </a:solidFill>
                <a:latin typeface="Noto Sans"/>
                <a:ea typeface="Noto Sans"/>
                <a:cs typeface="Noto Sans"/>
                <a:sym typeface="Noto Sans"/>
              </a:rPr>
              <a:t>½) = 8?</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aseline="30000" lang="en">
                <a:solidFill>
                  <a:srgbClr val="1D2125"/>
                </a:solidFill>
                <a:latin typeface="Noto Sans"/>
                <a:ea typeface="Noto Sans"/>
                <a:cs typeface="Noto Sans"/>
                <a:sym typeface="Noto Sans"/>
              </a:rPr>
              <a:t>30</a:t>
            </a:r>
            <a:r>
              <a:rPr lang="en">
                <a:solidFill>
                  <a:srgbClr val="1D2125"/>
                </a:solidFill>
                <a:latin typeface="Noto Sans"/>
                <a:ea typeface="Noto Sans"/>
                <a:cs typeface="Noto Sans"/>
                <a:sym typeface="Noto Sans"/>
              </a:rPr>
              <a:t>/</a:t>
            </a:r>
            <a:r>
              <a:rPr baseline="-25000" lang="en">
                <a:solidFill>
                  <a:srgbClr val="1D2125"/>
                </a:solidFill>
                <a:latin typeface="Noto Sans"/>
                <a:ea typeface="Noto Sans"/>
                <a:cs typeface="Noto Sans"/>
                <a:sym typeface="Noto Sans"/>
              </a:rPr>
              <a:t>4</a:t>
            </a:r>
            <a:r>
              <a:rPr lang="en">
                <a:solidFill>
                  <a:srgbClr val="1D2125"/>
                </a:solidFill>
                <a:latin typeface="Noto Sans"/>
                <a:ea typeface="Noto Sans"/>
                <a:cs typeface="Noto Sans"/>
                <a:sym typeface="Noto Sans"/>
              </a:rPr>
              <a:t> </a:t>
            </a:r>
            <a:r>
              <a:rPr lang="en" sz="1300">
                <a:solidFill>
                  <a:srgbClr val="1D2125"/>
                </a:solidFill>
                <a:latin typeface="Calibri"/>
                <a:ea typeface="Calibri"/>
                <a:cs typeface="Calibri"/>
                <a:sym typeface="Calibri"/>
              </a:rPr>
              <a:t>–</a:t>
            </a:r>
            <a:r>
              <a:rPr lang="en">
                <a:solidFill>
                  <a:srgbClr val="1D2125"/>
                </a:solidFill>
                <a:latin typeface="Noto Sans"/>
                <a:ea typeface="Noto Sans"/>
                <a:cs typeface="Noto Sans"/>
                <a:sym typeface="Noto Sans"/>
              </a:rPr>
              <a:t> (</a:t>
            </a:r>
            <a:r>
              <a:rPr lang="en" sz="1300">
                <a:solidFill>
                  <a:srgbClr val="1D2125"/>
                </a:solidFill>
                <a:latin typeface="Calibri"/>
                <a:ea typeface="Calibri"/>
                <a:cs typeface="Calibri"/>
                <a:sym typeface="Calibri"/>
              </a:rPr>
              <a:t>– </a:t>
            </a:r>
            <a:r>
              <a:rPr lang="en">
                <a:solidFill>
                  <a:srgbClr val="1D2125"/>
                </a:solidFill>
                <a:latin typeface="Noto Sans"/>
                <a:ea typeface="Noto Sans"/>
                <a:cs typeface="Noto Sans"/>
                <a:sym typeface="Noto Sans"/>
              </a:rPr>
              <a:t>½) = 8?</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aseline="30000" lang="en">
                <a:solidFill>
                  <a:srgbClr val="1D2125"/>
                </a:solidFill>
                <a:latin typeface="Noto Sans"/>
                <a:ea typeface="Noto Sans"/>
                <a:cs typeface="Noto Sans"/>
                <a:sym typeface="Noto Sans"/>
              </a:rPr>
              <a:t>15</a:t>
            </a:r>
            <a:r>
              <a:rPr lang="en">
                <a:solidFill>
                  <a:srgbClr val="1D2125"/>
                </a:solidFill>
                <a:latin typeface="Noto Sans"/>
                <a:ea typeface="Noto Sans"/>
                <a:cs typeface="Noto Sans"/>
                <a:sym typeface="Noto Sans"/>
              </a:rPr>
              <a:t>/</a:t>
            </a:r>
            <a:r>
              <a:rPr baseline="-25000" lang="en">
                <a:solidFill>
                  <a:srgbClr val="1D2125"/>
                </a:solidFill>
                <a:latin typeface="Noto Sans"/>
                <a:ea typeface="Noto Sans"/>
                <a:cs typeface="Noto Sans"/>
                <a:sym typeface="Noto Sans"/>
              </a:rPr>
              <a:t>2</a:t>
            </a:r>
            <a:r>
              <a:rPr lang="en">
                <a:solidFill>
                  <a:srgbClr val="1D2125"/>
                </a:solidFill>
                <a:latin typeface="Noto Sans"/>
                <a:ea typeface="Noto Sans"/>
                <a:cs typeface="Noto Sans"/>
                <a:sym typeface="Noto Sans"/>
              </a:rPr>
              <a:t> </a:t>
            </a:r>
            <a:r>
              <a:rPr lang="en" sz="1300">
                <a:solidFill>
                  <a:srgbClr val="1D2125"/>
                </a:solidFill>
                <a:latin typeface="Calibri"/>
                <a:ea typeface="Calibri"/>
                <a:cs typeface="Calibri"/>
                <a:sym typeface="Calibri"/>
              </a:rPr>
              <a:t>–</a:t>
            </a:r>
            <a:r>
              <a:rPr lang="en">
                <a:solidFill>
                  <a:srgbClr val="1D2125"/>
                </a:solidFill>
                <a:latin typeface="Noto Sans"/>
                <a:ea typeface="Noto Sans"/>
                <a:cs typeface="Noto Sans"/>
                <a:sym typeface="Noto Sans"/>
              </a:rPr>
              <a:t> (</a:t>
            </a:r>
            <a:r>
              <a:rPr lang="en" sz="1300">
                <a:solidFill>
                  <a:srgbClr val="1D2125"/>
                </a:solidFill>
                <a:latin typeface="Calibri"/>
                <a:ea typeface="Calibri"/>
                <a:cs typeface="Calibri"/>
                <a:sym typeface="Calibri"/>
              </a:rPr>
              <a:t>– </a:t>
            </a:r>
            <a:r>
              <a:rPr lang="en">
                <a:solidFill>
                  <a:srgbClr val="1D2125"/>
                </a:solidFill>
                <a:latin typeface="Noto Sans"/>
                <a:ea typeface="Noto Sans"/>
                <a:cs typeface="Noto Sans"/>
                <a:sym typeface="Noto Sans"/>
              </a:rPr>
              <a:t>½) = 8?</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aseline="30000" lang="en">
                <a:solidFill>
                  <a:srgbClr val="1D2125"/>
                </a:solidFill>
                <a:latin typeface="Noto Sans"/>
                <a:ea typeface="Noto Sans"/>
                <a:cs typeface="Noto Sans"/>
                <a:sym typeface="Noto Sans"/>
              </a:rPr>
              <a:t>15</a:t>
            </a:r>
            <a:r>
              <a:rPr lang="en">
                <a:solidFill>
                  <a:srgbClr val="1D2125"/>
                </a:solidFill>
                <a:latin typeface="Noto Sans"/>
                <a:ea typeface="Noto Sans"/>
                <a:cs typeface="Noto Sans"/>
                <a:sym typeface="Noto Sans"/>
              </a:rPr>
              <a:t>/</a:t>
            </a:r>
            <a:r>
              <a:rPr baseline="-25000" lang="en">
                <a:solidFill>
                  <a:srgbClr val="1D2125"/>
                </a:solidFill>
                <a:latin typeface="Noto Sans"/>
                <a:ea typeface="Noto Sans"/>
                <a:cs typeface="Noto Sans"/>
                <a:sym typeface="Noto Sans"/>
              </a:rPr>
              <a:t>2</a:t>
            </a:r>
            <a:r>
              <a:rPr lang="en">
                <a:solidFill>
                  <a:srgbClr val="1D2125"/>
                </a:solidFill>
                <a:latin typeface="Noto Sans"/>
                <a:ea typeface="Noto Sans"/>
                <a:cs typeface="Noto Sans"/>
                <a:sym typeface="Noto Sans"/>
              </a:rPr>
              <a:t> + ½ = 8?</a:t>
            </a:r>
            <a:endParaRPr>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lang="en">
                <a:solidFill>
                  <a:srgbClr val="1D2125"/>
                </a:solidFill>
                <a:latin typeface="Noto Sans"/>
                <a:ea typeface="Noto Sans"/>
                <a:cs typeface="Noto Sans"/>
                <a:sym typeface="Noto Sans"/>
              </a:rPr>
              <a:t>8 = 8✓</a:t>
            </a:r>
            <a:endParaRPr>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baseline="-25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⅕</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Substituting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in the first equation,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 gives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 7 or 25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 7, which gives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⅕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the first equation and solving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gives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first equation,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 can be rearranged to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 –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Substituting 7 –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in </a:t>
            </a:r>
            <a:r>
              <a:rPr lang="en" sz="1300">
                <a:solidFill>
                  <a:schemeClr val="dk1"/>
                </a:solidFill>
                <a:latin typeface="Calibri"/>
                <a:ea typeface="Calibri"/>
                <a:cs typeface="Calibri"/>
                <a:sym typeface="Calibri"/>
              </a:rPr>
              <a:t>the</a:t>
            </a:r>
            <a:r>
              <a:rPr lang="en" sz="1300">
                <a:solidFill>
                  <a:schemeClr val="dk1"/>
                </a:solidFill>
                <a:latin typeface="Calibri"/>
                <a:ea typeface="Calibri"/>
                <a:cs typeface="Calibri"/>
                <a:sym typeface="Calibri"/>
              </a:rPr>
              <a:t> second equation gives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 7 –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Solving this equation leads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⅕, and substituting ⅕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either </a:t>
            </a:r>
            <a:r>
              <a:rPr lang="en" sz="1300">
                <a:solidFill>
                  <a:schemeClr val="dk1"/>
                </a:solidFill>
                <a:latin typeface="Calibri"/>
                <a:ea typeface="Calibri"/>
                <a:cs typeface="Calibri"/>
                <a:sym typeface="Calibri"/>
              </a:rPr>
              <a:t>equation</a:t>
            </a:r>
            <a:r>
              <a:rPr lang="en" sz="1300">
                <a:solidFill>
                  <a:schemeClr val="dk1"/>
                </a:solidFill>
                <a:latin typeface="Calibri"/>
                <a:ea typeface="Calibri"/>
                <a:cs typeface="Calibri"/>
                <a:sym typeface="Calibri"/>
              </a:rPr>
              <a:t> gives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a subsequent lesson, highlight both ways to substitute and invite students to discuss the benefits or potential challenges in each. (The lesson synthesis for the next lesson is a place where substitution may be discussed again.)</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To emphasize that the method we choose for solving a system may depend on the system and that some systems are more conducive to solving by substitution than others, present the given systems to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Prompt</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choose a system and make a case (in writing, if possible) for why they would or would not choose to solve that system by substitution. Encourage students to use sentence starters.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With a little bit of rearrangement, all systems could be solved by substitution without cumbersome computation, but system 2 would be most conducive to solving by substitution.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Consider collecting students’ responses or asking them to share their written arguments with a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16.png"/><Relationship Id="rId6" Type="http://schemas.openxmlformats.org/officeDocument/2006/relationships/image" Target="../media/image14.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16.png"/><Relationship Id="rId6" Type="http://schemas.openxmlformats.org/officeDocument/2006/relationships/image" Target="../media/image14.png"/><Relationship Id="rId7" Type="http://schemas.openxmlformats.org/officeDocument/2006/relationships/image" Target="../media/image13.png"/><Relationship Id="rId8"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16.png"/><Relationship Id="rId5" Type="http://schemas.openxmlformats.org/officeDocument/2006/relationships/image" Target="../media/image14.png"/><Relationship Id="rId6" Type="http://schemas.openxmlformats.org/officeDocument/2006/relationships/image" Target="../media/image13.png"/><Relationship Id="rId7"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jpg"/><Relationship Id="rId4"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18.png"/><Relationship Id="rId7"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14.png"/><Relationship Id="rId5" Type="http://schemas.openxmlformats.org/officeDocument/2006/relationships/image" Target="../media/image18.png"/><Relationship Id="rId6" Type="http://schemas.openxmlformats.org/officeDocument/2006/relationships/image" Target="../media/image30.png"/><Relationship Id="rId7"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5.jp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8.png"/><Relationship Id="rId4" Type="http://schemas.openxmlformats.org/officeDocument/2006/relationships/image" Target="../media/image31.png"/><Relationship Id="rId5" Type="http://schemas.openxmlformats.org/officeDocument/2006/relationships/image" Target="../media/image30.png"/><Relationship Id="rId6" Type="http://schemas.openxmlformats.org/officeDocument/2006/relationships/image" Target="../media/image25.png"/><Relationship Id="rId7"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3</a:t>
            </a:r>
            <a:r>
              <a:rPr lang="en" sz="1800">
                <a:solidFill>
                  <a:srgbClr val="424242"/>
                </a:solidFill>
                <a:latin typeface="Calibri"/>
                <a:ea typeface="Calibri"/>
                <a:cs typeface="Calibri"/>
                <a:sym typeface="Calibri"/>
              </a:rPr>
              <a:t> </a:t>
            </a:r>
            <a:r>
              <a:rPr lang="en" sz="1800"/>
              <a:t>Solving Systems by Substitution</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a:t>
            </a:r>
            <a:r>
              <a:rPr lang="en"/>
              <a:t>3 Solving Systems by Substitution</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{9A3CABD3-8493-4593-B907-9E6E920B34E3}</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5073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200">
                <a:solidFill>
                  <a:srgbClr val="F3F3F3"/>
                </a:solidFill>
              </a:rPr>
              <a:t>By the end of this lesson you will be able to -</a:t>
            </a:r>
            <a:endParaRPr b="1"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Solve systems of equations </a:t>
            </a:r>
            <a:r>
              <a:rPr lang="en" sz="2200">
                <a:solidFill>
                  <a:srgbClr val="F3F3F3"/>
                </a:solidFill>
              </a:rPr>
              <a:t>by substituting a variable or an expression.</a:t>
            </a:r>
            <a:endParaRPr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Identify more than one way to perform substitution</a:t>
            </a:r>
            <a:r>
              <a:rPr lang="en" sz="2200">
                <a:solidFill>
                  <a:srgbClr val="F3F3F3"/>
                </a:solidFill>
              </a:rPr>
              <a:t> and </a:t>
            </a:r>
            <a:r>
              <a:rPr b="1" lang="en" sz="2200">
                <a:solidFill>
                  <a:srgbClr val="F3F3F3"/>
                </a:solidFill>
              </a:rPr>
              <a:t>decide </a:t>
            </a:r>
            <a:br>
              <a:rPr b="1" lang="en" sz="2200">
                <a:solidFill>
                  <a:srgbClr val="F3F3F3"/>
                </a:solidFill>
              </a:rPr>
            </a:br>
            <a:r>
              <a:rPr b="1" lang="en" sz="2200">
                <a:solidFill>
                  <a:srgbClr val="F3F3F3"/>
                </a:solidFill>
              </a:rPr>
              <a:t>how to substitute</a:t>
            </a:r>
            <a:r>
              <a:rPr lang="en" sz="2200">
                <a:solidFill>
                  <a:srgbClr val="F3F3F3"/>
                </a:solidFill>
              </a:rPr>
              <a:t> based on how the given equations are written.</a:t>
            </a:r>
            <a:endParaRPr sz="2200">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00" y="1422650"/>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a:t>
            </a:r>
            <a:r>
              <a:rPr lang="en">
                <a:solidFill>
                  <a:srgbClr val="EFEFEF"/>
                </a:solidFill>
              </a:rPr>
              <a:t>.</a:t>
            </a:r>
            <a:r>
              <a:rPr lang="en">
                <a:solidFill>
                  <a:srgbClr val="EFEFEF"/>
                </a:solidFill>
              </a:rPr>
              <a:t>3 Solving Systems by Substitution</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Linear Equation</a:t>
            </a:r>
            <a:endParaRPr/>
          </a:p>
          <a:p>
            <a:pPr indent="-330200" lvl="1" marL="914400" rtl="0" algn="l">
              <a:spcBef>
                <a:spcPts val="0"/>
              </a:spcBef>
              <a:spcAft>
                <a:spcPts val="0"/>
              </a:spcAft>
              <a:buSzPts val="1600"/>
              <a:buChar char="○"/>
            </a:pPr>
            <a:r>
              <a:rPr lang="en"/>
              <a:t>An equation that has a constant rate of change, or slope.</a:t>
            </a:r>
            <a:endParaRPr/>
          </a:p>
          <a:p>
            <a:pPr indent="-342900" lvl="0" marL="457200" rtl="0" algn="l">
              <a:spcBef>
                <a:spcPts val="1000"/>
              </a:spcBef>
              <a:spcAft>
                <a:spcPts val="0"/>
              </a:spcAft>
              <a:buSzPts val="1800"/>
              <a:buChar char="●"/>
            </a:pPr>
            <a:r>
              <a:rPr lang="en"/>
              <a:t>Constraint</a:t>
            </a:r>
            <a:endParaRPr/>
          </a:p>
          <a:p>
            <a:pPr indent="-330200" lvl="1" marL="914400" rtl="0" algn="l">
              <a:spcBef>
                <a:spcPts val="0"/>
              </a:spcBef>
              <a:spcAft>
                <a:spcPts val="0"/>
              </a:spcAft>
              <a:buSzPts val="1600"/>
              <a:buChar char="○"/>
            </a:pPr>
            <a:r>
              <a:rPr lang="en"/>
              <a:t>A limitation on the possible values of variables in a model, often expressed by an equation or inequality.</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a:t>
            </a:r>
            <a:r>
              <a:rPr lang="en"/>
              <a:t>3 Solving Systems by Substitution</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Solutions to a System of Equations</a:t>
            </a:r>
            <a:endParaRPr/>
          </a:p>
          <a:p>
            <a:pPr indent="-330200" lvl="1" marL="914400" rtl="0" algn="l">
              <a:spcBef>
                <a:spcPts val="0"/>
              </a:spcBef>
              <a:spcAft>
                <a:spcPts val="0"/>
              </a:spcAft>
              <a:buSzPts val="1600"/>
              <a:buChar char="○"/>
            </a:pPr>
            <a:r>
              <a:rPr lang="en"/>
              <a:t>A coordinate pair that makes all equations in the system true. On the graph, it is the point where the equations intersect.</a:t>
            </a:r>
            <a:endParaRPr/>
          </a:p>
          <a:p>
            <a:pPr indent="-342900" lvl="0" marL="457200" rtl="0" algn="l">
              <a:spcBef>
                <a:spcPts val="1000"/>
              </a:spcBef>
              <a:spcAft>
                <a:spcPts val="0"/>
              </a:spcAft>
              <a:buSzPts val="1800"/>
              <a:buChar char="●"/>
            </a:pPr>
            <a:r>
              <a:rPr lang="en"/>
              <a:t>System of (Linear) Equations</a:t>
            </a:r>
            <a:endParaRPr/>
          </a:p>
          <a:p>
            <a:pPr indent="-330200" lvl="1" marL="914400" rtl="0" algn="l">
              <a:spcBef>
                <a:spcPts val="0"/>
              </a:spcBef>
              <a:spcAft>
                <a:spcPts val="0"/>
              </a:spcAft>
              <a:buSzPts val="1600"/>
              <a:buChar char="○"/>
            </a:pPr>
            <a:r>
              <a:rPr lang="en"/>
              <a:t>Two or more (linear) equations that represent the constraints in the same situation.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Four Systems </a:t>
            </a:r>
            <a:r>
              <a:rPr lang="en"/>
              <a:t>🍀</a:t>
            </a:r>
            <a:endParaRPr sz="2600">
              <a:solidFill>
                <a:srgbClr val="005047"/>
              </a:solidFill>
            </a:endParaRPr>
          </a:p>
        </p:txBody>
      </p:sp>
      <p:sp>
        <p:nvSpPr>
          <p:cNvPr id="114" name="Google Shape;114;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5" name="Google Shape;115;p1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2.3.3 Solving Equations Using Substitution</a:t>
            </a:r>
            <a:endParaRPr/>
          </a:p>
        </p:txBody>
      </p:sp>
      <p:pic>
        <p:nvPicPr>
          <p:cNvPr id="116" name="Google Shape;116;p13"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17" name="Google Shape;117;p13"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18" name="Google Shape;118;p13"/>
          <p:cNvSpPr/>
          <p:nvPr/>
        </p:nvSpPr>
        <p:spPr>
          <a:xfrm>
            <a:off x="4779300" y="1362538"/>
            <a:ext cx="3907500" cy="1389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1000"/>
              </a:spcBef>
              <a:spcAft>
                <a:spcPts val="0"/>
              </a:spcAft>
              <a:buNone/>
            </a:pPr>
            <a:r>
              <a:rPr i="1" lang="en" sz="2000">
                <a:latin typeface="Calibri"/>
                <a:ea typeface="Calibri"/>
                <a:cs typeface="Calibri"/>
                <a:sym typeface="Calibri"/>
              </a:rPr>
              <a:t>“First, I _____ because . . .”</a:t>
            </a:r>
            <a:endParaRPr i="1" sz="2000">
              <a:latin typeface="Calibri"/>
              <a:ea typeface="Calibri"/>
              <a:cs typeface="Calibri"/>
              <a:sym typeface="Calibri"/>
            </a:endParaRPr>
          </a:p>
          <a:p>
            <a:pPr indent="0" lvl="0" marL="0" rtl="0" algn="l">
              <a:spcBef>
                <a:spcPts val="500"/>
              </a:spcBef>
              <a:spcAft>
                <a:spcPts val="0"/>
              </a:spcAft>
              <a:buNone/>
            </a:pPr>
            <a:r>
              <a:t/>
            </a:r>
            <a:endParaRPr sz="1500">
              <a:latin typeface="Calibri"/>
              <a:ea typeface="Calibri"/>
              <a:cs typeface="Calibri"/>
              <a:sym typeface="Calibri"/>
            </a:endParaRPr>
          </a:p>
          <a:p>
            <a:pPr indent="0" lvl="0" marL="0" rtl="0" algn="l">
              <a:spcBef>
                <a:spcPts val="500"/>
              </a:spcBef>
              <a:spcAft>
                <a:spcPts val="0"/>
              </a:spcAft>
              <a:buNone/>
            </a:pPr>
            <a:r>
              <a:rPr i="1" lang="en" sz="2000">
                <a:latin typeface="Calibri"/>
                <a:ea typeface="Calibri"/>
                <a:cs typeface="Calibri"/>
                <a:sym typeface="Calibri"/>
              </a:rPr>
              <a:t>“I noticed _____ so I . . .”</a:t>
            </a:r>
            <a:endParaRPr i="1" sz="20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119" name="Google Shape;119;p13"/>
          <p:cNvSpPr/>
          <p:nvPr/>
        </p:nvSpPr>
        <p:spPr>
          <a:xfrm>
            <a:off x="4779300" y="3077001"/>
            <a:ext cx="3907500" cy="1529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Calibri"/>
                <a:ea typeface="Calibri"/>
                <a:cs typeface="Calibri"/>
                <a:sym typeface="Calibri"/>
              </a:rPr>
              <a:t>Use your whiteboard to draw a quick sketch of the graphs for each system of equations. </a:t>
            </a:r>
            <a:endParaRPr sz="20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20" name="Google Shape;120;p1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 name="Shape 124"/>
        <p:cNvGrpSpPr/>
        <p:nvPr/>
      </p:nvGrpSpPr>
      <p:grpSpPr>
        <a:xfrm>
          <a:off x="0" y="0"/>
          <a:ext cx="0" cy="0"/>
          <a:chOff x="0" y="0"/>
          <a:chExt cx="0" cy="0"/>
        </a:xfrm>
      </p:grpSpPr>
      <p:sp>
        <p:nvSpPr>
          <p:cNvPr id="125" name="Google Shape;125;p14"/>
          <p:cNvSpPr txBox="1"/>
          <p:nvPr>
            <p:ph type="title"/>
          </p:nvPr>
        </p:nvSpPr>
        <p:spPr>
          <a:xfrm>
            <a:off x="311700" y="1402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Connections </a:t>
            </a:r>
            <a:r>
              <a:rPr lang="en" sz="3000"/>
              <a:t>Math Talk 🤔</a:t>
            </a:r>
            <a:endParaRPr>
              <a:solidFill>
                <a:srgbClr val="005047"/>
              </a:solidFill>
            </a:endParaRPr>
          </a:p>
        </p:txBody>
      </p:sp>
      <p:sp>
        <p:nvSpPr>
          <p:cNvPr id="126" name="Google Shape;126;p14"/>
          <p:cNvSpPr txBox="1"/>
          <p:nvPr>
            <p:ph idx="1" type="body"/>
          </p:nvPr>
        </p:nvSpPr>
        <p:spPr>
          <a:xfrm>
            <a:off x="311700" y="776200"/>
            <a:ext cx="6503400" cy="1193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100"/>
              <a:t>Here are graphs of two equations in a system. Determine if each of these systems could be represented by the graphs. Be prepared to explain how you know.</a:t>
            </a:r>
            <a:endParaRPr sz="2100"/>
          </a:p>
        </p:txBody>
      </p:sp>
      <p:sp>
        <p:nvSpPr>
          <p:cNvPr id="127" name="Google Shape;127;p14"/>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8" name="Google Shape;128;p14"/>
          <p:cNvSpPr txBox="1"/>
          <p:nvPr>
            <p:ph idx="3"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2.3.1 </a:t>
            </a:r>
            <a:r>
              <a:rPr lang="en"/>
              <a:t>Finding Connections between Graphs and Equations</a:t>
            </a:r>
            <a:endParaRPr/>
          </a:p>
        </p:txBody>
      </p:sp>
      <p:pic>
        <p:nvPicPr>
          <p:cNvPr id="129" name="Google Shape;129;p14" title="Screenshot 2025-07-17 111230.png"/>
          <p:cNvPicPr preferRelativeResize="0"/>
          <p:nvPr/>
        </p:nvPicPr>
        <p:blipFill>
          <a:blip r:embed="rId4">
            <a:alphaModFix/>
          </a:blip>
          <a:stretch>
            <a:fillRect/>
          </a:stretch>
        </p:blipFill>
        <p:spPr>
          <a:xfrm>
            <a:off x="6815101" y="1437647"/>
            <a:ext cx="2245500" cy="1655400"/>
          </a:xfrm>
          <a:prstGeom prst="rect">
            <a:avLst/>
          </a:prstGeom>
          <a:noFill/>
          <a:ln>
            <a:noFill/>
          </a:ln>
        </p:spPr>
      </p:pic>
      <p:graphicFrame>
        <p:nvGraphicFramePr>
          <p:cNvPr id="130" name="Google Shape;130;p14"/>
          <p:cNvGraphicFramePr/>
          <p:nvPr/>
        </p:nvGraphicFramePr>
        <p:xfrm>
          <a:off x="802650" y="1992450"/>
          <a:ext cx="3000000" cy="3000000"/>
        </p:xfrm>
        <a:graphic>
          <a:graphicData uri="http://schemas.openxmlformats.org/drawingml/2006/table">
            <a:tbl>
              <a:tblPr>
                <a:noFill/>
                <a:tableStyleId>{0179FEB6-B232-486D-907C-2CA15759A2D8}</a:tableStyleId>
              </a:tblPr>
              <a:tblGrid>
                <a:gridCol w="1808550"/>
              </a:tblGrid>
              <a:tr h="100000">
                <a:tc>
                  <a:txBody>
                    <a:bodyPr/>
                    <a:lstStyle/>
                    <a:p>
                      <a:pPr indent="-368300" lvl="0" marL="457200" rtl="0" algn="l">
                        <a:lnSpc>
                          <a:spcPct val="115000"/>
                        </a:lnSpc>
                        <a:spcBef>
                          <a:spcPts val="0"/>
                        </a:spcBef>
                        <a:spcAft>
                          <a:spcPts val="0"/>
                        </a:spcAft>
                        <a:buClr>
                          <a:schemeClr val="lt1"/>
                        </a:buClr>
                        <a:buSzPts val="2200"/>
                        <a:buFont typeface="Calibri"/>
                        <a:buAutoNum type="arabicPeriod"/>
                      </a:pPr>
                      <a:r>
                        <a:t/>
                      </a:r>
                      <a:endParaRPr sz="22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100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𝑥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8</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𝑥 = – 5</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31" name="Google Shape;131;p14"/>
          <p:cNvGraphicFramePr/>
          <p:nvPr/>
        </p:nvGraphicFramePr>
        <p:xfrm>
          <a:off x="802638" y="3407938"/>
          <a:ext cx="3000000" cy="3000000"/>
        </p:xfrm>
        <a:graphic>
          <a:graphicData uri="http://schemas.openxmlformats.org/drawingml/2006/table">
            <a:tbl>
              <a:tblPr>
                <a:noFill/>
                <a:tableStyleId>{0179FEB6-B232-486D-907C-2CA15759A2D8}</a:tableStyleId>
              </a:tblPr>
              <a:tblGrid>
                <a:gridCol w="1808550"/>
              </a:tblGrid>
              <a:tr h="100000">
                <a:tc>
                  <a:txBody>
                    <a:bodyPr/>
                    <a:lstStyle/>
                    <a:p>
                      <a:pPr indent="0" lvl="0" marL="0" rtl="0" algn="l">
                        <a:lnSpc>
                          <a:spcPct val="115000"/>
                        </a:lnSpc>
                        <a:spcBef>
                          <a:spcPts val="0"/>
                        </a:spcBef>
                        <a:spcAft>
                          <a:spcPts val="0"/>
                        </a:spcAft>
                        <a:buNone/>
                      </a:pPr>
                      <a:r>
                        <a:rPr lang="en" sz="2200">
                          <a:solidFill>
                            <a:schemeClr val="lt1"/>
                          </a:solidFill>
                          <a:latin typeface="Calibri"/>
                          <a:ea typeface="Calibri"/>
                          <a:cs typeface="Calibri"/>
                          <a:sym typeface="Calibri"/>
                        </a:rPr>
                        <a:t>3. </a:t>
                      </a:r>
                      <a:endParaRPr sz="22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100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3𝑥 = 8</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3𝑥 + </a:t>
                      </a:r>
                      <a:r>
                        <a:rPr i="1" lang="en" sz="2200">
                          <a:solidFill>
                            <a:srgbClr val="424242"/>
                          </a:solidFill>
                          <a:latin typeface="Times New Roman"/>
                          <a:ea typeface="Times New Roman"/>
                          <a:cs typeface="Times New Roman"/>
                          <a:sym typeface="Times New Roman"/>
                        </a:rPr>
                        <a:t>y </a:t>
                      </a:r>
                      <a:r>
                        <a:rPr lang="en" sz="2200">
                          <a:solidFill>
                            <a:srgbClr val="424242"/>
                          </a:solidFill>
                          <a:latin typeface="Calibri"/>
                          <a:ea typeface="Calibri"/>
                          <a:cs typeface="Calibri"/>
                          <a:sym typeface="Calibri"/>
                        </a:rPr>
                        <a:t>= 15</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32" name="Google Shape;132;p14"/>
          <p:cNvGraphicFramePr/>
          <p:nvPr/>
        </p:nvGraphicFramePr>
        <p:xfrm>
          <a:off x="4050975" y="1969600"/>
          <a:ext cx="3000000" cy="3000000"/>
        </p:xfrm>
        <a:graphic>
          <a:graphicData uri="http://schemas.openxmlformats.org/drawingml/2006/table">
            <a:tbl>
              <a:tblPr>
                <a:noFill/>
                <a:tableStyleId>{0179FEB6-B232-486D-907C-2CA15759A2D8}</a:tableStyleId>
              </a:tblPr>
              <a:tblGrid>
                <a:gridCol w="1808550"/>
              </a:tblGrid>
              <a:tr h="100000">
                <a:tc>
                  <a:txBody>
                    <a:bodyPr/>
                    <a:lstStyle/>
                    <a:p>
                      <a:pPr indent="0" lvl="0" marL="0" rtl="0" algn="l">
                        <a:lnSpc>
                          <a:spcPct val="115000"/>
                        </a:lnSpc>
                        <a:spcBef>
                          <a:spcPts val="0"/>
                        </a:spcBef>
                        <a:spcAft>
                          <a:spcPts val="0"/>
                        </a:spcAft>
                        <a:buNone/>
                      </a:pPr>
                      <a:r>
                        <a:rPr lang="en" sz="2200">
                          <a:solidFill>
                            <a:schemeClr val="lt1"/>
                          </a:solidFill>
                          <a:latin typeface="Calibri"/>
                          <a:ea typeface="Calibri"/>
                          <a:cs typeface="Calibri"/>
                          <a:sym typeface="Calibri"/>
                        </a:rPr>
                        <a:t>2. </a:t>
                      </a:r>
                      <a:endParaRPr sz="22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100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7</a:t>
                      </a:r>
                      <a:r>
                        <a:rPr lang="en" sz="2200">
                          <a:solidFill>
                            <a:srgbClr val="424242"/>
                          </a:solidFill>
                          <a:latin typeface="Calibri"/>
                          <a:ea typeface="Calibri"/>
                          <a:cs typeface="Calibri"/>
                          <a:sym typeface="Calibri"/>
                        </a:rPr>
                        <a:t>𝑥 + 13</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1</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33" name="Google Shape;133;p14"/>
          <p:cNvGraphicFramePr/>
          <p:nvPr/>
        </p:nvGraphicFramePr>
        <p:xfrm>
          <a:off x="4050975" y="3407938"/>
          <a:ext cx="3000000" cy="3000000"/>
        </p:xfrm>
        <a:graphic>
          <a:graphicData uri="http://schemas.openxmlformats.org/drawingml/2006/table">
            <a:tbl>
              <a:tblPr>
                <a:noFill/>
                <a:tableStyleId>{0179FEB6-B232-486D-907C-2CA15759A2D8}</a:tableStyleId>
              </a:tblPr>
              <a:tblGrid>
                <a:gridCol w="1808550"/>
              </a:tblGrid>
              <a:tr h="100000">
                <a:tc>
                  <a:txBody>
                    <a:bodyPr/>
                    <a:lstStyle/>
                    <a:p>
                      <a:pPr indent="0" lvl="0" marL="0" rtl="0" algn="l">
                        <a:lnSpc>
                          <a:spcPct val="115000"/>
                        </a:lnSpc>
                        <a:spcBef>
                          <a:spcPts val="0"/>
                        </a:spcBef>
                        <a:spcAft>
                          <a:spcPts val="0"/>
                        </a:spcAft>
                        <a:buNone/>
                      </a:pPr>
                      <a:r>
                        <a:rPr lang="en" sz="2200">
                          <a:solidFill>
                            <a:schemeClr val="lt1"/>
                          </a:solidFill>
                          <a:latin typeface="Calibri"/>
                          <a:ea typeface="Calibri"/>
                          <a:cs typeface="Calibri"/>
                          <a:sym typeface="Calibri"/>
                        </a:rPr>
                        <a:t>4. </a:t>
                      </a:r>
                      <a:r>
                        <a:rPr lang="en" sz="2200">
                          <a:solidFill>
                            <a:schemeClr val="lt1"/>
                          </a:solidFill>
                          <a:latin typeface="Calibri"/>
                          <a:ea typeface="Calibri"/>
                          <a:cs typeface="Calibri"/>
                          <a:sym typeface="Calibri"/>
                        </a:rPr>
                        <a:t> </a:t>
                      </a:r>
                      <a:endParaRPr sz="22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100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2𝑥 – 7</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4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12</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7" name="Shape 137"/>
        <p:cNvGrpSpPr/>
        <p:nvPr/>
      </p:nvGrpSpPr>
      <p:grpSpPr>
        <a:xfrm>
          <a:off x="0" y="0"/>
          <a:ext cx="0" cy="0"/>
          <a:chOff x="0" y="0"/>
          <a:chExt cx="0" cy="0"/>
        </a:xfrm>
      </p:grpSpPr>
      <p:sp>
        <p:nvSpPr>
          <p:cNvPr id="138" name="Google Shape;138;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9" name="Google Shape;139;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0" name="Google Shape;140;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1" name="Google Shape;141;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2" name="Google Shape;142;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3" name="Google Shape;143;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44" name="Google Shape;144;p15"/>
          <p:cNvCxnSpPr>
            <a:stCxn id="138" idx="2"/>
            <a:endCxn id="14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45" name="Google Shape;145;p15"/>
          <p:cNvCxnSpPr>
            <a:stCxn id="140" idx="3"/>
            <a:endCxn id="139"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46" name="Google Shape;146;p15"/>
          <p:cNvCxnSpPr>
            <a:stCxn id="139" idx="3"/>
            <a:endCxn id="141"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7" name="Google Shape;147;p15"/>
          <p:cNvCxnSpPr>
            <a:stCxn id="141" idx="3"/>
            <a:endCxn id="14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48" name="Google Shape;148;p15"/>
          <p:cNvCxnSpPr>
            <a:stCxn id="143" idx="3"/>
            <a:endCxn id="14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49" name="Google Shape;149;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0" name="Google Shape;150;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51" name="Google Shape;151;p15"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52" name="Google Shape;152;p15"/>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53" name="Google Shape;153;p15"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54" name="Google Shape;154;p15"/>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55" name="Google Shape;155;p15"/>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6" name="Google Shape;156;p1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7" name="Google Shape;157;p15"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58" name="Google Shape;158;p1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9" name="Google Shape;159;p15"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60" name="Google Shape;160;p15"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61" name="Google Shape;161;p1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62" name="Google Shape;162;p15"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Solutions ✅</a:t>
            </a:r>
            <a:endParaRPr sz="2600">
              <a:solidFill>
                <a:srgbClr val="005047"/>
              </a:solidFill>
            </a:endParaRPr>
          </a:p>
        </p:txBody>
      </p:sp>
      <p:sp>
        <p:nvSpPr>
          <p:cNvPr id="168" name="Google Shape;168;p16"/>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9" name="Google Shape;169;p16"/>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2.3.2 Checking Solutions in Systems</a:t>
            </a:r>
            <a:endParaRPr/>
          </a:p>
        </p:txBody>
      </p:sp>
      <p:pic>
        <p:nvPicPr>
          <p:cNvPr id="170" name="Google Shape;170;p16"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71" name="Google Shape;171;p16"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72" name="Google Shape;172;p16"/>
          <p:cNvSpPr/>
          <p:nvPr/>
        </p:nvSpPr>
        <p:spPr>
          <a:xfrm>
            <a:off x="5034250" y="1292700"/>
            <a:ext cx="3927000" cy="2491800"/>
          </a:xfrm>
          <a:prstGeom prst="wedgeRoundRectCallout">
            <a:avLst>
              <a:gd fmla="val -59471" name="adj1"/>
              <a:gd fmla="val -18796" name="adj2"/>
              <a:gd fmla="val 0" name="adj3"/>
            </a:avLst>
          </a:prstGeom>
          <a:solidFill>
            <a:srgbClr val="C6CE33"/>
          </a:solidFill>
          <a:ln>
            <a:noFill/>
          </a:ln>
        </p:spPr>
        <p:txBody>
          <a:bodyPr anchorCtr="0" anchor="ctr" bIns="91425" lIns="91425" spcFirstLastPara="1" rIns="91425" wrap="square" tIns="91425">
            <a:noAutofit/>
          </a:bodyPr>
          <a:lstStyle/>
          <a:p>
            <a:pPr indent="-245109" lvl="0" marL="274320" rtl="0" algn="l">
              <a:spcBef>
                <a:spcPts val="0"/>
              </a:spcBef>
              <a:spcAft>
                <a:spcPts val="0"/>
              </a:spcAft>
              <a:buSzPts val="1700"/>
              <a:buFont typeface="Calibri"/>
              <a:buAutoNum type="arabicPeriod"/>
            </a:pPr>
            <a:r>
              <a:rPr lang="en" sz="1700">
                <a:latin typeface="Calibri"/>
                <a:ea typeface="Calibri"/>
                <a:cs typeface="Calibri"/>
                <a:sym typeface="Calibri"/>
              </a:rPr>
              <a:t>Do the first two problems together.</a:t>
            </a:r>
            <a:endParaRPr sz="1700">
              <a:latin typeface="Calibri"/>
              <a:ea typeface="Calibri"/>
              <a:cs typeface="Calibri"/>
              <a:sym typeface="Calibri"/>
            </a:endParaRPr>
          </a:p>
          <a:p>
            <a:pPr indent="-245109" lvl="0" marL="274320" rtl="0" algn="l">
              <a:spcBef>
                <a:spcPts val="500"/>
              </a:spcBef>
              <a:spcAft>
                <a:spcPts val="0"/>
              </a:spcAft>
              <a:buSzPts val="1700"/>
              <a:buFont typeface="Calibri"/>
              <a:buAutoNum type="arabicPeriod"/>
            </a:pPr>
            <a:r>
              <a:rPr lang="en" sz="1700">
                <a:latin typeface="Calibri"/>
                <a:ea typeface="Calibri"/>
                <a:cs typeface="Calibri"/>
                <a:sym typeface="Calibri"/>
              </a:rPr>
              <a:t>Explain the steps you used to solve them.</a:t>
            </a:r>
            <a:endParaRPr sz="1700">
              <a:latin typeface="Calibri"/>
              <a:ea typeface="Calibri"/>
              <a:cs typeface="Calibri"/>
              <a:sym typeface="Calibri"/>
            </a:endParaRPr>
          </a:p>
          <a:p>
            <a:pPr indent="-245109" lvl="0" marL="274320" rtl="0" algn="l">
              <a:spcBef>
                <a:spcPts val="500"/>
              </a:spcBef>
              <a:spcAft>
                <a:spcPts val="0"/>
              </a:spcAft>
              <a:buSzPts val="1700"/>
              <a:buFont typeface="Calibri"/>
              <a:buAutoNum type="arabicPeriod"/>
            </a:pPr>
            <a:r>
              <a:rPr lang="en" sz="1700">
                <a:latin typeface="Calibri"/>
                <a:ea typeface="Calibri"/>
                <a:cs typeface="Calibri"/>
                <a:sym typeface="Calibri"/>
              </a:rPr>
              <a:t>Write your steps down to help you remember.</a:t>
            </a:r>
            <a:endParaRPr sz="1700">
              <a:latin typeface="Calibri"/>
              <a:ea typeface="Calibri"/>
              <a:cs typeface="Calibri"/>
              <a:sym typeface="Calibri"/>
            </a:endParaRPr>
          </a:p>
          <a:p>
            <a:pPr indent="-245109" lvl="0" marL="274320" rtl="0" algn="l">
              <a:spcBef>
                <a:spcPts val="500"/>
              </a:spcBef>
              <a:spcAft>
                <a:spcPts val="0"/>
              </a:spcAft>
              <a:buSzPts val="1700"/>
              <a:buFont typeface="Calibri"/>
              <a:buAutoNum type="arabicPeriod"/>
            </a:pPr>
            <a:r>
              <a:rPr lang="en" sz="1700">
                <a:latin typeface="Calibri"/>
                <a:ea typeface="Calibri"/>
                <a:cs typeface="Calibri"/>
                <a:sym typeface="Calibri"/>
              </a:rPr>
              <a:t>Use your written steps for the remaining problems.</a:t>
            </a:r>
            <a:endParaRPr sz="17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sz="1000">
              <a:latin typeface="Calibri"/>
              <a:ea typeface="Calibri"/>
              <a:cs typeface="Calibri"/>
              <a:sym typeface="Calibri"/>
            </a:endParaRPr>
          </a:p>
        </p:txBody>
      </p:sp>
      <p:sp>
        <p:nvSpPr>
          <p:cNvPr id="173" name="Google Shape;173;p16"/>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p17"/>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Solutions ✅</a:t>
            </a:r>
            <a:endParaRPr>
              <a:solidFill>
                <a:srgbClr val="005047"/>
              </a:solidFill>
            </a:endParaRPr>
          </a:p>
        </p:txBody>
      </p:sp>
      <p:sp>
        <p:nvSpPr>
          <p:cNvPr id="179" name="Google Shape;179;p17"/>
          <p:cNvSpPr txBox="1"/>
          <p:nvPr>
            <p:ph idx="1" type="body"/>
          </p:nvPr>
        </p:nvSpPr>
        <p:spPr>
          <a:xfrm>
            <a:off x="311700" y="841075"/>
            <a:ext cx="8520600" cy="7548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1000"/>
              </a:spcAft>
              <a:buNone/>
            </a:pPr>
            <a:r>
              <a:rPr lang="en"/>
              <a:t>Here are the four systems of equations you saw in the previous exercise. Solve each system. Then, check your solutions by substituting them into the original equations to see if the equations are true.</a:t>
            </a:r>
            <a:endParaRPr/>
          </a:p>
        </p:txBody>
      </p:sp>
      <p:sp>
        <p:nvSpPr>
          <p:cNvPr id="180" name="Google Shape;180;p1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17"/>
          <p:cNvSpPr txBox="1"/>
          <p:nvPr>
            <p:ph idx="3" type="sldNum"/>
          </p:nvPr>
        </p:nvSpPr>
        <p:spPr>
          <a:xfrm>
            <a:off x="311700" y="47348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2.3.2 Checking Solutions in Systems</a:t>
            </a:r>
            <a:endParaRPr/>
          </a:p>
        </p:txBody>
      </p:sp>
      <p:graphicFrame>
        <p:nvGraphicFramePr>
          <p:cNvPr id="182" name="Google Shape;182;p17"/>
          <p:cNvGraphicFramePr/>
          <p:nvPr/>
        </p:nvGraphicFramePr>
        <p:xfrm>
          <a:off x="326275" y="1933750"/>
          <a:ext cx="3000000" cy="3000000"/>
        </p:xfrm>
        <a:graphic>
          <a:graphicData uri="http://schemas.openxmlformats.org/drawingml/2006/table">
            <a:tbl>
              <a:tblPr>
                <a:noFill/>
                <a:tableStyleId>{0179FEB6-B232-486D-907C-2CA15759A2D8}</a:tableStyleId>
              </a:tblPr>
              <a:tblGrid>
                <a:gridCol w="16205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𝑥 </a:t>
                      </a:r>
                      <a:r>
                        <a:rPr lang="en" sz="2000">
                          <a:solidFill>
                            <a:srgbClr val="424242"/>
                          </a:solidFill>
                          <a:latin typeface="Calibri"/>
                          <a:ea typeface="Calibri"/>
                          <a:cs typeface="Calibri"/>
                          <a:sym typeface="Calibri"/>
                        </a:rPr>
                        <a:t>+ 2</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8</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𝑥 </a:t>
                      </a:r>
                      <a:r>
                        <a:rPr lang="en" sz="2000">
                          <a:solidFill>
                            <a:srgbClr val="424242"/>
                          </a:solidFill>
                          <a:latin typeface="Calibri"/>
                          <a:ea typeface="Calibri"/>
                          <a:cs typeface="Calibri"/>
                          <a:sym typeface="Calibri"/>
                        </a:rPr>
                        <a:t>= – 5</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83" name="Google Shape;183;p17"/>
          <p:cNvGraphicFramePr/>
          <p:nvPr/>
        </p:nvGraphicFramePr>
        <p:xfrm>
          <a:off x="4822863" y="1933750"/>
          <a:ext cx="3000000" cy="3000000"/>
        </p:xfrm>
        <a:graphic>
          <a:graphicData uri="http://schemas.openxmlformats.org/drawingml/2006/table">
            <a:tbl>
              <a:tblPr>
                <a:noFill/>
                <a:tableStyleId>{0179FEB6-B232-486D-907C-2CA15759A2D8}</a:tableStyleId>
              </a:tblPr>
              <a:tblGrid>
                <a:gridCol w="1974850"/>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 7𝑥 + 13</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 1</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84" name="Google Shape;184;p17"/>
          <p:cNvGraphicFramePr/>
          <p:nvPr/>
        </p:nvGraphicFramePr>
        <p:xfrm>
          <a:off x="326275" y="3575638"/>
          <a:ext cx="3000000" cy="3000000"/>
        </p:xfrm>
        <a:graphic>
          <a:graphicData uri="http://schemas.openxmlformats.org/drawingml/2006/table">
            <a:tbl>
              <a:tblPr>
                <a:noFill/>
                <a:tableStyleId>{0179FEB6-B232-486D-907C-2CA15759A2D8}</a:tableStyleId>
              </a:tblPr>
              <a:tblGrid>
                <a:gridCol w="17231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3𝑥 = 8</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3𝑥 +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15</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85" name="Google Shape;185;p17"/>
          <p:cNvGraphicFramePr/>
          <p:nvPr/>
        </p:nvGraphicFramePr>
        <p:xfrm>
          <a:off x="4822875" y="3613750"/>
          <a:ext cx="3000000" cy="3000000"/>
        </p:xfrm>
        <a:graphic>
          <a:graphicData uri="http://schemas.openxmlformats.org/drawingml/2006/table">
            <a:tbl>
              <a:tblPr>
                <a:noFill/>
                <a:tableStyleId>{0179FEB6-B232-486D-907C-2CA15759A2D8}</a:tableStyleId>
              </a:tblPr>
              <a:tblGrid>
                <a:gridCol w="1974850"/>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2𝑥 – 7</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4 +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12</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186" name="Google Shape;186;p17"/>
          <p:cNvSpPr txBox="1"/>
          <p:nvPr/>
        </p:nvSpPr>
        <p:spPr>
          <a:xfrm>
            <a:off x="1692425" y="1896725"/>
            <a:ext cx="3000000" cy="932700"/>
          </a:xfrm>
          <a:prstGeom prst="rect">
            <a:avLst/>
          </a:prstGeom>
          <a:noFill/>
          <a:ln>
            <a:noFill/>
          </a:ln>
        </p:spPr>
        <p:txBody>
          <a:bodyPr anchorCtr="0" anchor="t" bIns="91425" lIns="91425" spcFirstLastPara="1" rIns="91425" wrap="square" tIns="91425">
            <a:spAutoFit/>
          </a:bodyPr>
          <a:lstStyle/>
          <a:p>
            <a:pPr indent="-342900" lvl="0" marL="457200" rtl="0" algn="l">
              <a:lnSpc>
                <a:spcPct val="90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the</a:t>
            </a:r>
            <a:r>
              <a:rPr i="1" lang="en" sz="1800">
                <a:solidFill>
                  <a:srgbClr val="424242"/>
                </a:solidFill>
                <a:latin typeface="Times New Roman"/>
                <a:ea typeface="Times New Roman"/>
                <a:cs typeface="Times New Roman"/>
                <a:sym typeface="Times New Roman"/>
              </a:rPr>
              <a:t> x</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90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the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90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Explain your solution.</a:t>
            </a:r>
            <a:endParaRPr sz="1800"/>
          </a:p>
        </p:txBody>
      </p:sp>
      <p:sp>
        <p:nvSpPr>
          <p:cNvPr id="187" name="Google Shape;187;p17"/>
          <p:cNvSpPr txBox="1"/>
          <p:nvPr/>
        </p:nvSpPr>
        <p:spPr>
          <a:xfrm>
            <a:off x="6463625" y="1896725"/>
            <a:ext cx="3000000" cy="932700"/>
          </a:xfrm>
          <a:prstGeom prst="rect">
            <a:avLst/>
          </a:prstGeom>
          <a:noFill/>
          <a:ln>
            <a:noFill/>
          </a:ln>
        </p:spPr>
        <p:txBody>
          <a:bodyPr anchorCtr="0" anchor="t" bIns="91425" lIns="91425" spcFirstLastPara="1" rIns="91425" wrap="square" tIns="91425">
            <a:spAutoFit/>
          </a:bodyPr>
          <a:lstStyle/>
          <a:p>
            <a:pPr indent="-342900" lvl="0" marL="457200" rtl="0" algn="l">
              <a:lnSpc>
                <a:spcPct val="90000"/>
              </a:lnSpc>
              <a:spcBef>
                <a:spcPts val="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What is the</a:t>
            </a:r>
            <a:r>
              <a:rPr i="1" lang="en" sz="1800">
                <a:solidFill>
                  <a:srgbClr val="424242"/>
                </a:solidFill>
                <a:latin typeface="Times New Roman"/>
                <a:ea typeface="Times New Roman"/>
                <a:cs typeface="Times New Roman"/>
                <a:sym typeface="Times New Roman"/>
              </a:rPr>
              <a:t> x</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90000"/>
              </a:lnSpc>
              <a:spcBef>
                <a:spcPts val="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What is the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90000"/>
              </a:lnSpc>
              <a:spcBef>
                <a:spcPts val="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Explain your solution.</a:t>
            </a:r>
            <a:endParaRPr sz="1800"/>
          </a:p>
        </p:txBody>
      </p:sp>
      <p:sp>
        <p:nvSpPr>
          <p:cNvPr id="188" name="Google Shape;188;p17"/>
          <p:cNvSpPr txBox="1"/>
          <p:nvPr/>
        </p:nvSpPr>
        <p:spPr>
          <a:xfrm>
            <a:off x="1822875" y="3562925"/>
            <a:ext cx="3000000" cy="932700"/>
          </a:xfrm>
          <a:prstGeom prst="rect">
            <a:avLst/>
          </a:prstGeom>
          <a:noFill/>
          <a:ln>
            <a:noFill/>
          </a:ln>
        </p:spPr>
        <p:txBody>
          <a:bodyPr anchorCtr="0" anchor="t" bIns="91425" lIns="91425" spcFirstLastPara="1" rIns="91425" wrap="square" tIns="91425">
            <a:spAutoFit/>
          </a:bodyPr>
          <a:lstStyle/>
          <a:p>
            <a:pPr indent="-342900" lvl="0" marL="457200" rtl="0" algn="l">
              <a:lnSpc>
                <a:spcPct val="90000"/>
              </a:lnSpc>
              <a:spcBef>
                <a:spcPts val="0"/>
              </a:spcBef>
              <a:spcAft>
                <a:spcPts val="0"/>
              </a:spcAft>
              <a:buClr>
                <a:srgbClr val="424242"/>
              </a:buClr>
              <a:buSzPts val="1800"/>
              <a:buFont typeface="Calibri"/>
              <a:buAutoNum type="arabicPeriod" startAt="7"/>
            </a:pPr>
            <a:r>
              <a:rPr lang="en" sz="1800">
                <a:solidFill>
                  <a:srgbClr val="424242"/>
                </a:solidFill>
                <a:latin typeface="Calibri"/>
                <a:ea typeface="Calibri"/>
                <a:cs typeface="Calibri"/>
                <a:sym typeface="Calibri"/>
              </a:rPr>
              <a:t>What is the</a:t>
            </a:r>
            <a:r>
              <a:rPr i="1" lang="en" sz="1800">
                <a:solidFill>
                  <a:srgbClr val="424242"/>
                </a:solidFill>
                <a:latin typeface="Times New Roman"/>
                <a:ea typeface="Times New Roman"/>
                <a:cs typeface="Times New Roman"/>
                <a:sym typeface="Times New Roman"/>
              </a:rPr>
              <a:t> x</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90000"/>
              </a:lnSpc>
              <a:spcBef>
                <a:spcPts val="0"/>
              </a:spcBef>
              <a:spcAft>
                <a:spcPts val="0"/>
              </a:spcAft>
              <a:buClr>
                <a:srgbClr val="424242"/>
              </a:buClr>
              <a:buSzPts val="1800"/>
              <a:buFont typeface="Calibri"/>
              <a:buAutoNum type="arabicPeriod" startAt="7"/>
            </a:pPr>
            <a:r>
              <a:rPr lang="en" sz="1800">
                <a:solidFill>
                  <a:srgbClr val="424242"/>
                </a:solidFill>
                <a:latin typeface="Calibri"/>
                <a:ea typeface="Calibri"/>
                <a:cs typeface="Calibri"/>
                <a:sym typeface="Calibri"/>
              </a:rPr>
              <a:t>What is the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90000"/>
              </a:lnSpc>
              <a:spcBef>
                <a:spcPts val="0"/>
              </a:spcBef>
              <a:spcAft>
                <a:spcPts val="0"/>
              </a:spcAft>
              <a:buClr>
                <a:srgbClr val="424242"/>
              </a:buClr>
              <a:buSzPts val="1800"/>
              <a:buFont typeface="Calibri"/>
              <a:buAutoNum type="arabicPeriod" startAt="7"/>
            </a:pPr>
            <a:r>
              <a:rPr lang="en" sz="1800">
                <a:solidFill>
                  <a:srgbClr val="424242"/>
                </a:solidFill>
                <a:latin typeface="Calibri"/>
                <a:ea typeface="Calibri"/>
                <a:cs typeface="Calibri"/>
                <a:sym typeface="Calibri"/>
              </a:rPr>
              <a:t>Explain your solution.</a:t>
            </a:r>
            <a:endParaRPr sz="1800"/>
          </a:p>
        </p:txBody>
      </p:sp>
      <p:sp>
        <p:nvSpPr>
          <p:cNvPr id="189" name="Google Shape;189;p17"/>
          <p:cNvSpPr txBox="1"/>
          <p:nvPr/>
        </p:nvSpPr>
        <p:spPr>
          <a:xfrm>
            <a:off x="6463625" y="3524825"/>
            <a:ext cx="3000000" cy="932700"/>
          </a:xfrm>
          <a:prstGeom prst="rect">
            <a:avLst/>
          </a:prstGeom>
          <a:noFill/>
          <a:ln>
            <a:noFill/>
          </a:ln>
        </p:spPr>
        <p:txBody>
          <a:bodyPr anchorCtr="0" anchor="t" bIns="91425" lIns="91425" spcFirstLastPara="1" rIns="91425" wrap="square" tIns="91425">
            <a:spAutoFit/>
          </a:bodyPr>
          <a:lstStyle/>
          <a:p>
            <a:pPr indent="-342900" lvl="0" marL="457200" rtl="0" algn="l">
              <a:lnSpc>
                <a:spcPct val="90000"/>
              </a:lnSpc>
              <a:spcBef>
                <a:spcPts val="0"/>
              </a:spcBef>
              <a:spcAft>
                <a:spcPts val="0"/>
              </a:spcAft>
              <a:buClr>
                <a:srgbClr val="424242"/>
              </a:buClr>
              <a:buSzPts val="1800"/>
              <a:buFont typeface="Calibri"/>
              <a:buAutoNum type="arabicPeriod" startAt="10"/>
            </a:pPr>
            <a:r>
              <a:rPr lang="en" sz="1800">
                <a:solidFill>
                  <a:srgbClr val="424242"/>
                </a:solidFill>
                <a:latin typeface="Calibri"/>
                <a:ea typeface="Calibri"/>
                <a:cs typeface="Calibri"/>
                <a:sym typeface="Calibri"/>
              </a:rPr>
              <a:t>What is the</a:t>
            </a:r>
            <a:r>
              <a:rPr i="1" lang="en" sz="1800">
                <a:solidFill>
                  <a:srgbClr val="424242"/>
                </a:solidFill>
                <a:latin typeface="Times New Roman"/>
                <a:ea typeface="Times New Roman"/>
                <a:cs typeface="Times New Roman"/>
                <a:sym typeface="Times New Roman"/>
              </a:rPr>
              <a:t> x</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90000"/>
              </a:lnSpc>
              <a:spcBef>
                <a:spcPts val="0"/>
              </a:spcBef>
              <a:spcAft>
                <a:spcPts val="0"/>
              </a:spcAft>
              <a:buClr>
                <a:srgbClr val="424242"/>
              </a:buClr>
              <a:buSzPts val="1800"/>
              <a:buFont typeface="Calibri"/>
              <a:buAutoNum type="arabicPeriod" startAt="10"/>
            </a:pPr>
            <a:r>
              <a:rPr lang="en" sz="1800">
                <a:solidFill>
                  <a:srgbClr val="424242"/>
                </a:solidFill>
                <a:latin typeface="Calibri"/>
                <a:ea typeface="Calibri"/>
                <a:cs typeface="Calibri"/>
                <a:sym typeface="Calibri"/>
              </a:rPr>
              <a:t>What is the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90000"/>
              </a:lnSpc>
              <a:spcBef>
                <a:spcPts val="0"/>
              </a:spcBef>
              <a:spcAft>
                <a:spcPts val="0"/>
              </a:spcAft>
              <a:buClr>
                <a:srgbClr val="424242"/>
              </a:buClr>
              <a:buSzPts val="1800"/>
              <a:buFont typeface="Calibri"/>
              <a:buAutoNum type="arabicPeriod" startAt="10"/>
            </a:pPr>
            <a:r>
              <a:rPr lang="en" sz="1800">
                <a:solidFill>
                  <a:srgbClr val="424242"/>
                </a:solidFill>
                <a:latin typeface="Calibri"/>
                <a:ea typeface="Calibri"/>
                <a:cs typeface="Calibri"/>
                <a:sym typeface="Calibri"/>
              </a:rPr>
              <a:t>Explain your solution.</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1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5" name="Google Shape;195;p18"/>
          <p:cNvSpPr txBox="1"/>
          <p:nvPr>
            <p:ph idx="1" type="body"/>
          </p:nvPr>
        </p:nvSpPr>
        <p:spPr>
          <a:xfrm>
            <a:off x="311700" y="955663"/>
            <a:ext cx="8520600" cy="361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the following system of equations. Check to see if your solution makes each equation true.</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914400" rtl="0" algn="l">
              <a:lnSpc>
                <a:spcPct val="100000"/>
              </a:lnSpc>
              <a:spcBef>
                <a:spcPts val="1200"/>
              </a:spcBef>
              <a:spcAft>
                <a:spcPts val="0"/>
              </a:spcAft>
              <a:buSzPts val="2200"/>
              <a:buFont typeface="Noto Sans"/>
              <a:buAutoNum type="alphaLcPeriod"/>
            </a:pPr>
            <a:r>
              <a:rPr lang="en" sz="2200"/>
              <a:t>𝑥 = 3, </a:t>
            </a:r>
            <a:r>
              <a:rPr i="1" lang="en" sz="2200">
                <a:latin typeface="Times New Roman"/>
                <a:ea typeface="Times New Roman"/>
                <a:cs typeface="Times New Roman"/>
                <a:sym typeface="Times New Roman"/>
              </a:rPr>
              <a:t>y</a:t>
            </a:r>
            <a:r>
              <a:rPr lang="en" sz="2200"/>
              <a:t> = 1</a:t>
            </a:r>
            <a:endParaRPr baseline="30000"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𝑥 = – 3, </a:t>
            </a:r>
            <a:r>
              <a:rPr i="1" lang="en" sz="2200">
                <a:latin typeface="Times New Roman"/>
                <a:ea typeface="Times New Roman"/>
                <a:cs typeface="Times New Roman"/>
                <a:sym typeface="Times New Roman"/>
              </a:rPr>
              <a:t>y</a:t>
            </a:r>
            <a:r>
              <a:rPr lang="en" sz="2200"/>
              <a:t> = 5</a:t>
            </a:r>
            <a:endParaRPr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𝑥 = 3, </a:t>
            </a:r>
            <a:r>
              <a:rPr i="1" lang="en" sz="2200">
                <a:latin typeface="Times New Roman"/>
                <a:ea typeface="Times New Roman"/>
                <a:cs typeface="Times New Roman"/>
                <a:sym typeface="Times New Roman"/>
              </a:rPr>
              <a:t>y</a:t>
            </a:r>
            <a:r>
              <a:rPr lang="en" sz="2200"/>
              <a:t> = – 3</a:t>
            </a:r>
            <a:endParaRPr sz="2200">
              <a:latin typeface="Noto Sans"/>
              <a:ea typeface="Noto Sans"/>
              <a:cs typeface="Noto Sans"/>
              <a:sym typeface="Noto Sans"/>
            </a:endParaRPr>
          </a:p>
          <a:p>
            <a:pPr indent="-368300" lvl="0" marL="914400" rtl="0" algn="l">
              <a:lnSpc>
                <a:spcPct val="100000"/>
              </a:lnSpc>
              <a:spcBef>
                <a:spcPts val="1000"/>
              </a:spcBef>
              <a:spcAft>
                <a:spcPts val="1000"/>
              </a:spcAft>
              <a:buSzPts val="2200"/>
              <a:buFont typeface="Noto Sans"/>
              <a:buAutoNum type="alphaLcPeriod"/>
            </a:pPr>
            <a:r>
              <a:rPr lang="en" sz="2200"/>
              <a:t>𝑥 = 1, </a:t>
            </a:r>
            <a:r>
              <a:rPr i="1" lang="en" sz="2200">
                <a:latin typeface="Times New Roman"/>
                <a:ea typeface="Times New Roman"/>
                <a:cs typeface="Times New Roman"/>
                <a:sym typeface="Times New Roman"/>
              </a:rPr>
              <a:t>y</a:t>
            </a:r>
            <a:r>
              <a:rPr lang="en" sz="2200"/>
              <a:t> = 3</a:t>
            </a:r>
            <a:endParaRPr sz="2200">
              <a:latin typeface="Noto Sans"/>
              <a:ea typeface="Noto Sans"/>
              <a:cs typeface="Noto Sans"/>
              <a:sym typeface="Noto Sans"/>
            </a:endParaRPr>
          </a:p>
        </p:txBody>
      </p:sp>
      <p:sp>
        <p:nvSpPr>
          <p:cNvPr id="196" name="Google Shape;196;p18"/>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18"/>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2.3.2 Checking Solutions in Systems</a:t>
            </a:r>
            <a:endParaRPr/>
          </a:p>
        </p:txBody>
      </p:sp>
      <p:pic>
        <p:nvPicPr>
          <p:cNvPr id="198" name="Google Shape;198;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9" name="Google Shape;199;p18">
            <a:hlinkClick action="ppaction://hlinkshowjump?jump=nextslide"/>
          </p:cNvPr>
          <p:cNvSpPr/>
          <p:nvPr/>
        </p:nvSpPr>
        <p:spPr>
          <a:xfrm>
            <a:off x="6859475" y="46005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00" name="Google Shape;200;p18"/>
          <p:cNvGraphicFramePr/>
          <p:nvPr/>
        </p:nvGraphicFramePr>
        <p:xfrm>
          <a:off x="477537" y="1872361"/>
          <a:ext cx="3000000" cy="3000000"/>
        </p:xfrm>
        <a:graphic>
          <a:graphicData uri="http://schemas.openxmlformats.org/drawingml/2006/table">
            <a:tbl>
              <a:tblPr>
                <a:noFill/>
                <a:tableStyleId>{0179FEB6-B232-486D-907C-2CA15759A2D8}</a:tableStyleId>
              </a:tblPr>
              <a:tblGrid>
                <a:gridCol w="5753100"/>
              </a:tblGrid>
              <a:tr h="580675">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3</a:t>
                      </a:r>
                      <a:r>
                        <a:rPr lang="en" sz="2200">
                          <a:solidFill>
                            <a:srgbClr val="424242"/>
                          </a:solidFill>
                          <a:latin typeface="Calibri"/>
                          <a:ea typeface="Calibri"/>
                          <a:cs typeface="Calibri"/>
                          <a:sym typeface="Calibri"/>
                        </a:rPr>
                        <a:t>𝑥 </a:t>
                      </a: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6</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𝑥</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7</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4" name="Shape 204"/>
        <p:cNvGrpSpPr/>
        <p:nvPr/>
      </p:nvGrpSpPr>
      <p:grpSpPr>
        <a:xfrm>
          <a:off x="0" y="0"/>
          <a:ext cx="0" cy="0"/>
          <a:chOff x="0" y="0"/>
          <a:chExt cx="0" cy="0"/>
        </a:xfrm>
      </p:grpSpPr>
      <p:sp>
        <p:nvSpPr>
          <p:cNvPr id="205" name="Google Shape;205;p19"/>
          <p:cNvSpPr/>
          <p:nvPr/>
        </p:nvSpPr>
        <p:spPr>
          <a:xfrm>
            <a:off x="3253275" y="669400"/>
            <a:ext cx="5636400" cy="43047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6" name="Google Shape;206;p19"/>
          <p:cNvSpPr txBox="1"/>
          <p:nvPr>
            <p:ph idx="1" type="body"/>
          </p:nvPr>
        </p:nvSpPr>
        <p:spPr>
          <a:xfrm>
            <a:off x="311700" y="1152475"/>
            <a:ext cx="2874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770"/>
              <a:buNone/>
            </a:pPr>
            <a:r>
              <a:rPr lang="en" sz="2200">
                <a:solidFill>
                  <a:srgbClr val="1D2125"/>
                </a:solidFill>
              </a:rPr>
              <a:t>Solve the system by substitution:</a:t>
            </a:r>
            <a:endParaRPr sz="2200">
              <a:solidFill>
                <a:srgbClr val="1D2125"/>
              </a:solidFill>
            </a:endParaRPr>
          </a:p>
          <a:p>
            <a:pPr indent="0" lvl="0" marL="0" rtl="0" algn="l">
              <a:lnSpc>
                <a:spcPct val="95000"/>
              </a:lnSpc>
              <a:spcBef>
                <a:spcPts val="1200"/>
              </a:spcBef>
              <a:spcAft>
                <a:spcPts val="0"/>
              </a:spcAft>
              <a:buSzPts val="770"/>
              <a:buNone/>
            </a:pPr>
            <a:r>
              <a:t/>
            </a:r>
            <a:endParaRPr sz="1200">
              <a:solidFill>
                <a:srgbClr val="1D2125"/>
              </a:solidFill>
            </a:endParaRPr>
          </a:p>
          <a:p>
            <a:pPr indent="0" lvl="0" marL="0" rtl="0" algn="l">
              <a:lnSpc>
                <a:spcPct val="95000"/>
              </a:lnSpc>
              <a:spcBef>
                <a:spcPts val="1200"/>
              </a:spcBef>
              <a:spcAft>
                <a:spcPts val="0"/>
              </a:spcAft>
              <a:buSzPts val="770"/>
              <a:buNone/>
            </a:pPr>
            <a:r>
              <a:t/>
            </a:r>
            <a:endParaRPr sz="1200">
              <a:solidFill>
                <a:srgbClr val="1D2125"/>
              </a:solidFill>
            </a:endParaRPr>
          </a:p>
          <a:p>
            <a:pPr indent="0" lvl="0" marL="0" rtl="0" algn="l">
              <a:spcBef>
                <a:spcPts val="1200"/>
              </a:spcBef>
              <a:spcAft>
                <a:spcPts val="1200"/>
              </a:spcAft>
              <a:buSzPts val="1100"/>
              <a:buNone/>
            </a:pPr>
            <a:r>
              <a:t/>
            </a:r>
            <a:endParaRPr sz="1200">
              <a:solidFill>
                <a:srgbClr val="1D2125"/>
              </a:solidFill>
            </a:endParaRPr>
          </a:p>
        </p:txBody>
      </p:sp>
      <p:sp>
        <p:nvSpPr>
          <p:cNvPr id="207" name="Google Shape;207;p19"/>
          <p:cNvSpPr txBox="1"/>
          <p:nvPr>
            <p:ph type="title"/>
          </p:nvPr>
        </p:nvSpPr>
        <p:spPr>
          <a:xfrm>
            <a:off x="311700" y="1402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 </a:t>
            </a:r>
            <a:r>
              <a:rPr lang="en"/>
              <a:t>Review</a:t>
            </a:r>
            <a:endParaRPr/>
          </a:p>
        </p:txBody>
      </p:sp>
      <p:pic>
        <p:nvPicPr>
          <p:cNvPr id="208" name="Google Shape;208;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9" name="Google Shape;209;p19"/>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2.3.2 Checking Solutions in Systems</a:t>
            </a:r>
            <a:endParaRPr/>
          </a:p>
        </p:txBody>
      </p:sp>
      <p:graphicFrame>
        <p:nvGraphicFramePr>
          <p:cNvPr id="210" name="Google Shape;210;p19"/>
          <p:cNvGraphicFramePr/>
          <p:nvPr/>
        </p:nvGraphicFramePr>
        <p:xfrm>
          <a:off x="487550" y="2613763"/>
          <a:ext cx="3000000" cy="3000000"/>
        </p:xfrm>
        <a:graphic>
          <a:graphicData uri="http://schemas.openxmlformats.org/drawingml/2006/table">
            <a:tbl>
              <a:tblPr>
                <a:noFill/>
                <a:tableStyleId>{0179FEB6-B232-486D-907C-2CA15759A2D8}</a:tableStyleId>
              </a:tblPr>
              <a:tblGrid>
                <a:gridCol w="1385200"/>
              </a:tblGrid>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7</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6</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11" name="Google Shape;211;p19"/>
          <p:cNvSpPr txBox="1"/>
          <p:nvPr>
            <p:ph idx="2" type="body"/>
          </p:nvPr>
        </p:nvSpPr>
        <p:spPr>
          <a:xfrm>
            <a:off x="3494275" y="876317"/>
            <a:ext cx="5337900" cy="4104000"/>
          </a:xfrm>
          <a:prstGeom prst="rect">
            <a:avLst/>
          </a:prstGeom>
          <a:noFill/>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en">
                <a:solidFill>
                  <a:schemeClr val="dk1"/>
                </a:solidFill>
              </a:rPr>
              <a:t>HOW TO SOLVE A SYSTEM OF EQUATIONS BY SUBSTITUTION</a:t>
            </a:r>
            <a:endParaRPr b="1">
              <a:solidFill>
                <a:schemeClr val="dk1"/>
              </a:solidFill>
            </a:endParaRPr>
          </a:p>
          <a:p>
            <a:pPr indent="0" lvl="0" marL="0" rtl="0" algn="l">
              <a:spcBef>
                <a:spcPts val="20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1 – </a:t>
            </a:r>
            <a:r>
              <a:rPr lang="en">
                <a:solidFill>
                  <a:schemeClr val="dk1"/>
                </a:solidFill>
              </a:rPr>
              <a:t>Solve one of the equations for either variable.</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 – </a:t>
            </a:r>
            <a:r>
              <a:rPr lang="en">
                <a:solidFill>
                  <a:schemeClr val="dk1"/>
                </a:solidFill>
              </a:rPr>
              <a:t>Substitute the expression from Step 1 into the other equation.</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3 – </a:t>
            </a:r>
            <a:r>
              <a:rPr lang="en">
                <a:solidFill>
                  <a:schemeClr val="dk1"/>
                </a:solidFill>
              </a:rPr>
              <a:t>Solve the resulting equation.</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4 – </a:t>
            </a:r>
            <a:r>
              <a:rPr lang="en">
                <a:solidFill>
                  <a:schemeClr val="dk1"/>
                </a:solidFill>
              </a:rPr>
              <a:t>Substitute the solution from Step 3 into one of the original equations to find the other variable.</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5 – </a:t>
            </a:r>
            <a:r>
              <a:rPr lang="en">
                <a:solidFill>
                  <a:schemeClr val="dk1"/>
                </a:solidFill>
              </a:rPr>
              <a:t>Write the solution as an ordered pair.</a:t>
            </a:r>
            <a:endParaRPr>
              <a:solidFill>
                <a:schemeClr val="dk1"/>
              </a:solidFill>
            </a:endParaRPr>
          </a:p>
          <a:p>
            <a:pPr indent="0" lvl="0" marL="0" rtl="0" algn="l">
              <a:spcBef>
                <a:spcPts val="0"/>
              </a:spcBef>
              <a:spcAft>
                <a:spcPts val="0"/>
              </a:spcAft>
              <a:buNone/>
            </a:pPr>
            <a:r>
              <a:rPr b="1" lang="en">
                <a:solidFill>
                  <a:schemeClr val="dk1"/>
                </a:solidFill>
              </a:rPr>
              <a:t>Step 6 – </a:t>
            </a:r>
            <a:r>
              <a:rPr lang="en">
                <a:solidFill>
                  <a:schemeClr val="dk1"/>
                </a:solidFill>
              </a:rPr>
              <a:t>Check that the ordered pair is a solution to both original equations</a:t>
            </a:r>
            <a:endParaRPr/>
          </a:p>
        </p:txBody>
      </p:sp>
      <p:cxnSp>
        <p:nvCxnSpPr>
          <p:cNvPr id="212" name="Google Shape;212;p19"/>
          <p:cNvCxnSpPr/>
          <p:nvPr/>
        </p:nvCxnSpPr>
        <p:spPr>
          <a:xfrm>
            <a:off x="3347000" y="1740450"/>
            <a:ext cx="5435400" cy="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6" name="Shape 216"/>
        <p:cNvGrpSpPr/>
        <p:nvPr/>
      </p:nvGrpSpPr>
      <p:grpSpPr>
        <a:xfrm>
          <a:off x="0" y="0"/>
          <a:ext cx="0" cy="0"/>
          <a:chOff x="0" y="0"/>
          <a:chExt cx="0" cy="0"/>
        </a:xfrm>
      </p:grpSpPr>
      <p:sp>
        <p:nvSpPr>
          <p:cNvPr id="217" name="Google Shape;217;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8" name="Google Shape;218;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9" name="Google Shape;219;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0" name="Google Shape;220;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1" name="Google Shape;221;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2" name="Google Shape;222;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3" name="Google Shape;223;p20"/>
          <p:cNvCxnSpPr>
            <a:stCxn id="217" idx="2"/>
            <a:endCxn id="21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4" name="Google Shape;224;p20"/>
          <p:cNvCxnSpPr>
            <a:stCxn id="219" idx="3"/>
            <a:endCxn id="21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25" name="Google Shape;225;p20"/>
          <p:cNvCxnSpPr>
            <a:stCxn id="218" idx="3"/>
            <a:endCxn id="22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26" name="Google Shape;226;p20"/>
          <p:cNvCxnSpPr>
            <a:stCxn id="220" idx="3"/>
            <a:endCxn id="22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27" name="Google Shape;227;p20"/>
          <p:cNvCxnSpPr>
            <a:stCxn id="222" idx="3"/>
            <a:endCxn id="22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8" name="Google Shape;22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9" name="Google Shape;229;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0" name="Google Shape;230;p20"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1" name="Google Shape;231;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2" name="Google Shape;232;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3" name="Google Shape;233;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4" name="Google Shape;234;p2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35" name="Google Shape;235;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6" name="Google Shape;236;p20"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37" name="Google Shape;237;p20"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38" name="Google Shape;238;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39" name="Google Shape;239;p2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0" name="Google Shape;240;p20"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1" name="Google Shape;241;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21"/>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Four Systems </a:t>
            </a:r>
            <a:r>
              <a:rPr lang="en"/>
              <a:t>🍀</a:t>
            </a:r>
            <a:endParaRPr sz="2600">
              <a:solidFill>
                <a:srgbClr val="005047"/>
              </a:solidFill>
            </a:endParaRPr>
          </a:p>
        </p:txBody>
      </p:sp>
      <p:sp>
        <p:nvSpPr>
          <p:cNvPr id="247" name="Google Shape;247;p21"/>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8" name="Google Shape;248;p21"/>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2.3.3 Solving Equations Using Substitution</a:t>
            </a:r>
            <a:endParaRPr/>
          </a:p>
        </p:txBody>
      </p:sp>
      <p:pic>
        <p:nvPicPr>
          <p:cNvPr id="249" name="Google Shape;249;p2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50" name="Google Shape;250;p2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51" name="Google Shape;251;p21"/>
          <p:cNvSpPr/>
          <p:nvPr/>
        </p:nvSpPr>
        <p:spPr>
          <a:xfrm>
            <a:off x="4779300" y="832025"/>
            <a:ext cx="4181700" cy="2165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Listen carefully to the responses of other students. </a:t>
            </a:r>
            <a:r>
              <a:rPr lang="en" sz="1500">
                <a:solidFill>
                  <a:schemeClr val="dk1"/>
                </a:solidFill>
                <a:latin typeface="Calibri"/>
                <a:ea typeface="Calibri"/>
                <a:cs typeface="Calibri"/>
                <a:sym typeface="Calibri"/>
              </a:rPr>
              <a:t>Specifically</a:t>
            </a:r>
            <a:r>
              <a:rPr lang="en" sz="1500">
                <a:solidFill>
                  <a:schemeClr val="dk1"/>
                </a:solidFill>
                <a:latin typeface="Calibri"/>
                <a:ea typeface="Calibri"/>
                <a:cs typeface="Calibri"/>
                <a:sym typeface="Calibri"/>
              </a:rPr>
              <a:t> select two responses to compare. </a:t>
            </a:r>
            <a:endParaRPr sz="1500">
              <a:solidFill>
                <a:schemeClr val="dk1"/>
              </a:solidFill>
              <a:latin typeface="Calibri"/>
              <a:ea typeface="Calibri"/>
              <a:cs typeface="Calibri"/>
              <a:sym typeface="Calibri"/>
            </a:endParaRPr>
          </a:p>
          <a:p>
            <a:pPr indent="-323850" lvl="0" marL="457200" rtl="0" algn="l">
              <a:spcBef>
                <a:spcPts val="5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Think about what’s the same and different about the explanations.</a:t>
            </a:r>
            <a:endParaRPr sz="1500">
              <a:solidFill>
                <a:schemeClr val="dk1"/>
              </a:solidFill>
              <a:latin typeface="Calibri"/>
              <a:ea typeface="Calibri"/>
              <a:cs typeface="Calibri"/>
              <a:sym typeface="Calibri"/>
            </a:endParaRPr>
          </a:p>
          <a:p>
            <a:pPr indent="-323850" lvl="0" marL="457200" rtl="0" algn="l">
              <a:spcBef>
                <a:spcPts val="5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Talk with your partner about what you noticed.</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252" name="Google Shape;252;p21"/>
          <p:cNvSpPr/>
          <p:nvPr/>
        </p:nvSpPr>
        <p:spPr>
          <a:xfrm>
            <a:off x="4779300" y="3229400"/>
            <a:ext cx="4181700" cy="1529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You may choose to complete problems in any order.</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highlighters to color code the substitution process for different variables..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53" name="Google Shape;253;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7" name="Shape 257"/>
        <p:cNvGrpSpPr/>
        <p:nvPr/>
      </p:nvGrpSpPr>
      <p:grpSpPr>
        <a:xfrm>
          <a:off x="0" y="0"/>
          <a:ext cx="0" cy="0"/>
          <a:chOff x="0" y="0"/>
          <a:chExt cx="0" cy="0"/>
        </a:xfrm>
      </p:grpSpPr>
      <p:sp>
        <p:nvSpPr>
          <p:cNvPr id="258" name="Google Shape;258;p22"/>
          <p:cNvSpPr txBox="1"/>
          <p:nvPr>
            <p:ph idx="1" type="body"/>
          </p:nvPr>
        </p:nvSpPr>
        <p:spPr>
          <a:xfrm>
            <a:off x="4721700" y="3429275"/>
            <a:ext cx="4410000" cy="13194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startAt="4"/>
            </a:pPr>
            <a:r>
              <a:rPr lang="en" sz="2200"/>
              <a:t>What is the </a:t>
            </a:r>
            <a:r>
              <a:rPr i="1" lang="en" sz="2200">
                <a:latin typeface="Times New Roman"/>
                <a:ea typeface="Times New Roman"/>
                <a:cs typeface="Times New Roman"/>
                <a:sym typeface="Times New Roman"/>
              </a:rPr>
              <a:t>m</a:t>
            </a:r>
            <a:r>
              <a:rPr lang="en" sz="2200"/>
              <a:t> value?</a:t>
            </a:r>
            <a:endParaRPr sz="2200"/>
          </a:p>
          <a:p>
            <a:pPr indent="-368300" lvl="0" marL="457200" rtl="0" algn="l">
              <a:lnSpc>
                <a:spcPct val="100000"/>
              </a:lnSpc>
              <a:spcBef>
                <a:spcPts val="0"/>
              </a:spcBef>
              <a:spcAft>
                <a:spcPts val="0"/>
              </a:spcAft>
              <a:buSzPts val="2200"/>
              <a:buAutoNum type="arabicPeriod" startAt="4"/>
            </a:pPr>
            <a:r>
              <a:rPr lang="en" sz="2200"/>
              <a:t>What is the </a:t>
            </a:r>
            <a:r>
              <a:rPr i="1" lang="en" sz="2200">
                <a:latin typeface="Times New Roman"/>
                <a:ea typeface="Times New Roman"/>
                <a:cs typeface="Times New Roman"/>
                <a:sym typeface="Times New Roman"/>
              </a:rPr>
              <a:t>p</a:t>
            </a:r>
            <a:r>
              <a:rPr lang="en" sz="2200"/>
              <a:t> value?</a:t>
            </a:r>
            <a:endParaRPr sz="2200"/>
          </a:p>
          <a:p>
            <a:pPr indent="-368300" lvl="0" marL="457200" rtl="0" algn="l">
              <a:lnSpc>
                <a:spcPct val="100000"/>
              </a:lnSpc>
              <a:spcBef>
                <a:spcPts val="0"/>
              </a:spcBef>
              <a:spcAft>
                <a:spcPts val="0"/>
              </a:spcAft>
              <a:buSzPts val="2200"/>
              <a:buAutoNum type="arabicPeriod" startAt="4"/>
            </a:pPr>
            <a:r>
              <a:rPr lang="en" sz="2200"/>
              <a:t>Explain your solution.</a:t>
            </a:r>
            <a:endParaRPr sz="2200"/>
          </a:p>
        </p:txBody>
      </p:sp>
      <p:sp>
        <p:nvSpPr>
          <p:cNvPr id="259" name="Google Shape;259;p22"/>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Four </a:t>
            </a:r>
            <a:r>
              <a:rPr lang="en"/>
              <a:t>Systems 🍀</a:t>
            </a:r>
            <a:endParaRPr>
              <a:solidFill>
                <a:srgbClr val="005047"/>
              </a:solidFill>
            </a:endParaRPr>
          </a:p>
        </p:txBody>
      </p:sp>
      <p:sp>
        <p:nvSpPr>
          <p:cNvPr id="260" name="Google Shape;260;p22"/>
          <p:cNvSpPr txBox="1"/>
          <p:nvPr>
            <p:ph idx="1" type="body"/>
          </p:nvPr>
        </p:nvSpPr>
        <p:spPr>
          <a:xfrm>
            <a:off x="311700" y="3429275"/>
            <a:ext cx="4410000" cy="13200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a:pPr>
            <a:r>
              <a:rPr lang="en" sz="2200"/>
              <a:t>What is the </a:t>
            </a:r>
            <a:r>
              <a:rPr i="1" lang="en" sz="2200">
                <a:latin typeface="Times New Roman"/>
                <a:ea typeface="Times New Roman"/>
                <a:cs typeface="Times New Roman"/>
                <a:sym typeface="Times New Roman"/>
              </a:rPr>
              <a:t>x</a:t>
            </a:r>
            <a:r>
              <a:rPr lang="en" sz="2200"/>
              <a:t> value?</a:t>
            </a:r>
            <a:endParaRPr sz="2200"/>
          </a:p>
          <a:p>
            <a:pPr indent="-368300" lvl="0" marL="457200" rtl="0" algn="l">
              <a:lnSpc>
                <a:spcPct val="100000"/>
              </a:lnSpc>
              <a:spcBef>
                <a:spcPts val="0"/>
              </a:spcBef>
              <a:spcAft>
                <a:spcPts val="0"/>
              </a:spcAft>
              <a:buSzPts val="2200"/>
              <a:buAutoNum type="arabicPeriod"/>
            </a:pPr>
            <a:r>
              <a:rPr lang="en" sz="2200"/>
              <a:t>What is the </a:t>
            </a:r>
            <a:r>
              <a:rPr i="1" lang="en" sz="2200">
                <a:latin typeface="Times New Roman"/>
                <a:ea typeface="Times New Roman"/>
                <a:cs typeface="Times New Roman"/>
                <a:sym typeface="Times New Roman"/>
              </a:rPr>
              <a:t>y</a:t>
            </a:r>
            <a:r>
              <a:rPr lang="en" sz="2200"/>
              <a:t> value?</a:t>
            </a:r>
            <a:endParaRPr sz="2200"/>
          </a:p>
          <a:p>
            <a:pPr indent="-368300" lvl="0" marL="457200" rtl="0" algn="l">
              <a:lnSpc>
                <a:spcPct val="100000"/>
              </a:lnSpc>
              <a:spcBef>
                <a:spcPts val="0"/>
              </a:spcBef>
              <a:spcAft>
                <a:spcPts val="0"/>
              </a:spcAft>
              <a:buSzPts val="2200"/>
              <a:buAutoNum type="arabicPeriod"/>
            </a:pPr>
            <a:r>
              <a:rPr lang="en" sz="2200"/>
              <a:t>Explain your solution.</a:t>
            </a:r>
            <a:endParaRPr sz="2200"/>
          </a:p>
          <a:p>
            <a:pPr indent="0" lvl="0" marL="0" rtl="0" algn="l">
              <a:lnSpc>
                <a:spcPct val="100000"/>
              </a:lnSpc>
              <a:spcBef>
                <a:spcPts val="0"/>
              </a:spcBef>
              <a:spcAft>
                <a:spcPts val="1200"/>
              </a:spcAft>
              <a:buNone/>
            </a:pPr>
            <a:r>
              <a:t/>
            </a:r>
            <a:endParaRPr/>
          </a:p>
        </p:txBody>
      </p:sp>
      <p:sp>
        <p:nvSpPr>
          <p:cNvPr id="261" name="Google Shape;261;p22"/>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22"/>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2.3.3 Solving Equations Using Substitution</a:t>
            </a:r>
            <a:endParaRPr/>
          </a:p>
        </p:txBody>
      </p:sp>
      <p:graphicFrame>
        <p:nvGraphicFramePr>
          <p:cNvPr id="263" name="Google Shape;263;p22"/>
          <p:cNvGraphicFramePr/>
          <p:nvPr/>
        </p:nvGraphicFramePr>
        <p:xfrm>
          <a:off x="613975" y="2017450"/>
          <a:ext cx="3000000" cy="3000000"/>
        </p:xfrm>
        <a:graphic>
          <a:graphicData uri="http://schemas.openxmlformats.org/drawingml/2006/table">
            <a:tbl>
              <a:tblPr>
                <a:noFill/>
                <a:tableStyleId>{0179FEB6-B232-486D-907C-2CA15759A2D8}</a:tableStyleId>
              </a:tblPr>
              <a:tblGrid>
                <a:gridCol w="2294650"/>
              </a:tblGrid>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5𝑥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26</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+ 4 = </a:t>
                      </a:r>
                      <a:r>
                        <a:rPr lang="en" sz="2200">
                          <a:solidFill>
                            <a:srgbClr val="424242"/>
                          </a:solidFill>
                          <a:latin typeface="Calibri"/>
                          <a:ea typeface="Calibri"/>
                          <a:cs typeface="Calibri"/>
                          <a:sym typeface="Calibri"/>
                        </a:rPr>
                        <a:t>𝑥</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64" name="Google Shape;264;p22"/>
          <p:cNvGraphicFramePr/>
          <p:nvPr/>
        </p:nvGraphicFramePr>
        <p:xfrm>
          <a:off x="5213200" y="2017438"/>
          <a:ext cx="3000000" cy="3000000"/>
        </p:xfrm>
        <a:graphic>
          <a:graphicData uri="http://schemas.openxmlformats.org/drawingml/2006/table">
            <a:tbl>
              <a:tblPr>
                <a:noFill/>
                <a:tableStyleId>{0179FEB6-B232-486D-907C-2CA15759A2D8}</a:tableStyleId>
              </a:tblPr>
              <a:tblGrid>
                <a:gridCol w="2162575"/>
              </a:tblGrid>
              <a:tr h="36045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2</a:t>
                      </a:r>
                      <a:r>
                        <a:rPr i="1" lang="en" sz="2200">
                          <a:solidFill>
                            <a:srgbClr val="424242"/>
                          </a:solidFill>
                          <a:latin typeface="Times New Roman"/>
                          <a:ea typeface="Times New Roman"/>
                          <a:cs typeface="Times New Roman"/>
                          <a:sym typeface="Times New Roman"/>
                        </a:rPr>
                        <a:t>m</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p</a:t>
                      </a:r>
                      <a:r>
                        <a:rPr lang="en" sz="2200">
                          <a:solidFill>
                            <a:srgbClr val="424242"/>
                          </a:solidFill>
                          <a:latin typeface="Calibri"/>
                          <a:ea typeface="Calibri"/>
                          <a:cs typeface="Calibri"/>
                          <a:sym typeface="Calibri"/>
                        </a:rPr>
                        <a:t> = – 6</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p</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m</a:t>
                      </a:r>
                      <a:r>
                        <a:rPr lang="en" sz="2200">
                          <a:solidFill>
                            <a:srgbClr val="424242"/>
                          </a:solidFill>
                          <a:latin typeface="Calibri"/>
                          <a:ea typeface="Calibri"/>
                          <a:cs typeface="Calibri"/>
                          <a:sym typeface="Calibri"/>
                        </a:rPr>
                        <a:t> + 10</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65" name="Google Shape;265;p22"/>
          <p:cNvSpPr txBox="1"/>
          <p:nvPr/>
        </p:nvSpPr>
        <p:spPr>
          <a:xfrm>
            <a:off x="311700" y="874775"/>
            <a:ext cx="85887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2200">
                <a:solidFill>
                  <a:srgbClr val="424242"/>
                </a:solidFill>
                <a:latin typeface="Calibri"/>
                <a:ea typeface="Calibri"/>
                <a:cs typeface="Calibri"/>
                <a:sym typeface="Calibri"/>
              </a:rPr>
              <a:t>S</a:t>
            </a:r>
            <a:r>
              <a:rPr lang="en" sz="2200">
                <a:solidFill>
                  <a:srgbClr val="424242"/>
                </a:solidFill>
                <a:latin typeface="Calibri"/>
                <a:ea typeface="Calibri"/>
                <a:cs typeface="Calibri"/>
                <a:sym typeface="Calibri"/>
              </a:rPr>
              <a:t>olve each system. Then, check your solutions by substituting them into the original equations to see if the equations are true.</a:t>
            </a:r>
            <a:endParaRPr sz="2200">
              <a:solidFill>
                <a:srgbClr val="42424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sp>
        <p:nvSpPr>
          <p:cNvPr id="270" name="Google Shape;270;p23"/>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Four </a:t>
            </a:r>
            <a:r>
              <a:rPr lang="en"/>
              <a:t>Systems </a:t>
            </a:r>
            <a:r>
              <a:rPr lang="en"/>
              <a:t>🍀</a:t>
            </a:r>
            <a:endParaRPr>
              <a:solidFill>
                <a:srgbClr val="005047"/>
              </a:solidFill>
            </a:endParaRPr>
          </a:p>
        </p:txBody>
      </p:sp>
      <p:sp>
        <p:nvSpPr>
          <p:cNvPr id="271" name="Google Shape;271;p2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3"/>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2.3.3 Solving Equations Using Substitution</a:t>
            </a:r>
            <a:endParaRPr/>
          </a:p>
        </p:txBody>
      </p:sp>
      <p:sp>
        <p:nvSpPr>
          <p:cNvPr id="273" name="Google Shape;273;p23">
            <a:hlinkClick action="ppaction://hlinksldjump" r:id="rId4"/>
          </p:cNvPr>
          <p:cNvSpPr/>
          <p:nvPr/>
        </p:nvSpPr>
        <p:spPr>
          <a:xfrm>
            <a:off x="7447050" y="21249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74" name="Google Shape;274;p23"/>
          <p:cNvSpPr txBox="1"/>
          <p:nvPr>
            <p:ph idx="1" type="body"/>
          </p:nvPr>
        </p:nvSpPr>
        <p:spPr>
          <a:xfrm>
            <a:off x="311700" y="3403350"/>
            <a:ext cx="4405800" cy="12591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startAt="7"/>
            </a:pPr>
            <a:r>
              <a:rPr lang="en" sz="2200"/>
              <a:t>What is the </a:t>
            </a:r>
            <a:r>
              <a:rPr i="1" lang="en" sz="2200">
                <a:latin typeface="Times New Roman"/>
                <a:ea typeface="Times New Roman"/>
                <a:cs typeface="Times New Roman"/>
                <a:sym typeface="Times New Roman"/>
              </a:rPr>
              <a:t>d</a:t>
            </a:r>
            <a:r>
              <a:rPr lang="en" sz="2200"/>
              <a:t> value?</a:t>
            </a:r>
            <a:endParaRPr sz="2200"/>
          </a:p>
          <a:p>
            <a:pPr indent="-368300" lvl="0" marL="457200" rtl="0" algn="l">
              <a:lnSpc>
                <a:spcPct val="100000"/>
              </a:lnSpc>
              <a:spcBef>
                <a:spcPts val="0"/>
              </a:spcBef>
              <a:spcAft>
                <a:spcPts val="0"/>
              </a:spcAft>
              <a:buSzPts val="2200"/>
              <a:buAutoNum type="arabicPeriod" startAt="7"/>
            </a:pPr>
            <a:r>
              <a:rPr lang="en" sz="2200"/>
              <a:t>What is the </a:t>
            </a:r>
            <a:r>
              <a:rPr i="1" lang="en" sz="2200">
                <a:latin typeface="Times New Roman"/>
                <a:ea typeface="Times New Roman"/>
                <a:cs typeface="Times New Roman"/>
                <a:sym typeface="Times New Roman"/>
              </a:rPr>
              <a:t>f</a:t>
            </a:r>
            <a:r>
              <a:rPr lang="en" sz="2200"/>
              <a:t> value?</a:t>
            </a:r>
            <a:endParaRPr sz="2200"/>
          </a:p>
          <a:p>
            <a:pPr indent="-368300" lvl="0" marL="457200" rtl="0" algn="l">
              <a:lnSpc>
                <a:spcPct val="100000"/>
              </a:lnSpc>
              <a:spcBef>
                <a:spcPts val="0"/>
              </a:spcBef>
              <a:spcAft>
                <a:spcPts val="0"/>
              </a:spcAft>
              <a:buSzPts val="2200"/>
              <a:buAutoNum type="arabicPeriod" startAt="7"/>
            </a:pPr>
            <a:r>
              <a:rPr lang="en" sz="2200"/>
              <a:t>Explain your solution.</a:t>
            </a:r>
            <a:endParaRPr sz="2200"/>
          </a:p>
        </p:txBody>
      </p:sp>
      <p:sp>
        <p:nvSpPr>
          <p:cNvPr id="275" name="Google Shape;275;p23"/>
          <p:cNvSpPr txBox="1"/>
          <p:nvPr>
            <p:ph idx="1" type="body"/>
          </p:nvPr>
        </p:nvSpPr>
        <p:spPr>
          <a:xfrm>
            <a:off x="4717500" y="3403350"/>
            <a:ext cx="4114800" cy="11655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startAt="10"/>
            </a:pPr>
            <a:r>
              <a:rPr lang="en" sz="2200"/>
              <a:t>What is the </a:t>
            </a:r>
            <a:r>
              <a:rPr i="1" lang="en" sz="2200">
                <a:latin typeface="Times New Roman"/>
                <a:ea typeface="Times New Roman"/>
                <a:cs typeface="Times New Roman"/>
                <a:sym typeface="Times New Roman"/>
              </a:rPr>
              <a:t>w</a:t>
            </a:r>
            <a:r>
              <a:rPr lang="en" sz="2200"/>
              <a:t> value?</a:t>
            </a:r>
            <a:endParaRPr sz="2200"/>
          </a:p>
          <a:p>
            <a:pPr indent="-368300" lvl="0" marL="457200" rtl="0" algn="l">
              <a:lnSpc>
                <a:spcPct val="100000"/>
              </a:lnSpc>
              <a:spcBef>
                <a:spcPts val="0"/>
              </a:spcBef>
              <a:spcAft>
                <a:spcPts val="0"/>
              </a:spcAft>
              <a:buSzPts val="2200"/>
              <a:buAutoNum type="arabicPeriod" startAt="10"/>
            </a:pPr>
            <a:r>
              <a:rPr lang="en" sz="2200"/>
              <a:t>What is the </a:t>
            </a:r>
            <a:r>
              <a:rPr i="1" lang="en" sz="2200">
                <a:latin typeface="Times New Roman"/>
                <a:ea typeface="Times New Roman"/>
                <a:cs typeface="Times New Roman"/>
                <a:sym typeface="Times New Roman"/>
              </a:rPr>
              <a:t>z</a:t>
            </a:r>
            <a:r>
              <a:rPr lang="en" sz="2200"/>
              <a:t> value?</a:t>
            </a:r>
            <a:endParaRPr sz="2200"/>
          </a:p>
          <a:p>
            <a:pPr indent="-368300" lvl="0" marL="457200" rtl="0" algn="l">
              <a:lnSpc>
                <a:spcPct val="90000"/>
              </a:lnSpc>
              <a:spcBef>
                <a:spcPts val="0"/>
              </a:spcBef>
              <a:spcAft>
                <a:spcPts val="0"/>
              </a:spcAft>
              <a:buSzPts val="2200"/>
              <a:buAutoNum type="arabicPeriod" startAt="10"/>
            </a:pPr>
            <a:r>
              <a:rPr lang="en" sz="2200"/>
              <a:t>Explain your solution.</a:t>
            </a:r>
            <a:endParaRPr sz="2200"/>
          </a:p>
        </p:txBody>
      </p:sp>
      <p:graphicFrame>
        <p:nvGraphicFramePr>
          <p:cNvPr id="276" name="Google Shape;276;p23"/>
          <p:cNvGraphicFramePr/>
          <p:nvPr/>
        </p:nvGraphicFramePr>
        <p:xfrm>
          <a:off x="608225" y="1923638"/>
          <a:ext cx="3000000" cy="3000000"/>
        </p:xfrm>
        <a:graphic>
          <a:graphicData uri="http://schemas.openxmlformats.org/drawingml/2006/table">
            <a:tbl>
              <a:tblPr>
                <a:noFill/>
                <a:tableStyleId>{0179FEB6-B232-486D-907C-2CA15759A2D8}</a:tableStyleId>
              </a:tblPr>
              <a:tblGrid>
                <a:gridCol w="2309550"/>
              </a:tblGrid>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2</a:t>
                      </a:r>
                      <a:r>
                        <a:rPr i="1" lang="en" sz="2200">
                          <a:solidFill>
                            <a:srgbClr val="424242"/>
                          </a:solidFill>
                          <a:latin typeface="Times New Roman"/>
                          <a:ea typeface="Times New Roman"/>
                          <a:cs typeface="Times New Roman"/>
                          <a:sym typeface="Times New Roman"/>
                        </a:rPr>
                        <a:t>d</a:t>
                      </a:r>
                      <a:r>
                        <a:rPr lang="en" sz="2200">
                          <a:solidFill>
                            <a:srgbClr val="424242"/>
                          </a:solidFill>
                          <a:latin typeface="Calibri"/>
                          <a:ea typeface="Calibri"/>
                          <a:cs typeface="Calibri"/>
                          <a:sym typeface="Calibri"/>
                        </a:rPr>
                        <a:t> = 8</a:t>
                      </a:r>
                      <a:r>
                        <a:rPr i="1" lang="en" sz="2200">
                          <a:solidFill>
                            <a:srgbClr val="424242"/>
                          </a:solidFill>
                          <a:latin typeface="Times New Roman"/>
                          <a:ea typeface="Times New Roman"/>
                          <a:cs typeface="Times New Roman"/>
                          <a:sym typeface="Times New Roman"/>
                        </a:rPr>
                        <a:t>f</a:t>
                      </a:r>
                      <a:endParaRPr i="1"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18 – 4</a:t>
                      </a:r>
                      <a:r>
                        <a:rPr i="1" lang="en" sz="2200">
                          <a:solidFill>
                            <a:srgbClr val="424242"/>
                          </a:solidFill>
                          <a:latin typeface="Times New Roman"/>
                          <a:ea typeface="Times New Roman"/>
                          <a:cs typeface="Times New Roman"/>
                          <a:sym typeface="Times New Roman"/>
                        </a:rPr>
                        <a:t>f</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d</a:t>
                      </a:r>
                      <a:endParaRPr i="1" sz="2200">
                        <a:solidFill>
                          <a:srgbClr val="424242"/>
                        </a:solidFill>
                        <a:latin typeface="Times New Roman"/>
                        <a:ea typeface="Times New Roman"/>
                        <a:cs typeface="Times New Roman"/>
                        <a:sym typeface="Times New Roman"/>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77" name="Google Shape;277;p23"/>
          <p:cNvGraphicFramePr/>
          <p:nvPr/>
        </p:nvGraphicFramePr>
        <p:xfrm>
          <a:off x="5002000" y="1923638"/>
          <a:ext cx="3000000" cy="3000000"/>
        </p:xfrm>
        <a:graphic>
          <a:graphicData uri="http://schemas.openxmlformats.org/drawingml/2006/table">
            <a:tbl>
              <a:tblPr>
                <a:noFill/>
                <a:tableStyleId>{0179FEB6-B232-486D-907C-2CA15759A2D8}</a:tableStyleId>
              </a:tblPr>
              <a:tblGrid>
                <a:gridCol w="204117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w</a:t>
                      </a:r>
                      <a:r>
                        <a:rPr lang="en" sz="2200">
                          <a:solidFill>
                            <a:srgbClr val="424242"/>
                          </a:solidFill>
                          <a:latin typeface="Calibri"/>
                          <a:ea typeface="Calibri"/>
                          <a:cs typeface="Calibri"/>
                          <a:sym typeface="Calibri"/>
                        </a:rPr>
                        <a:t> + ⅐ </a:t>
                      </a:r>
                      <a:r>
                        <a:rPr i="1" lang="en" sz="2200">
                          <a:solidFill>
                            <a:srgbClr val="424242"/>
                          </a:solidFill>
                          <a:latin typeface="Times New Roman"/>
                          <a:ea typeface="Times New Roman"/>
                          <a:cs typeface="Times New Roman"/>
                          <a:sym typeface="Times New Roman"/>
                        </a:rPr>
                        <a:t>z</a:t>
                      </a:r>
                      <a:r>
                        <a:rPr lang="en" sz="2200">
                          <a:solidFill>
                            <a:srgbClr val="424242"/>
                          </a:solidFill>
                          <a:latin typeface="Calibri"/>
                          <a:ea typeface="Calibri"/>
                          <a:cs typeface="Calibri"/>
                          <a:sym typeface="Calibri"/>
                        </a:rPr>
                        <a:t> = 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z</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w</a:t>
                      </a:r>
                      <a:r>
                        <a:rPr lang="en" sz="2200">
                          <a:solidFill>
                            <a:srgbClr val="424242"/>
                          </a:solidFill>
                          <a:latin typeface="Calibri"/>
                          <a:ea typeface="Calibri"/>
                          <a:cs typeface="Calibri"/>
                          <a:sym typeface="Calibri"/>
                        </a:rPr>
                        <a:t> – 2</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78" name="Google Shape;278;p23"/>
          <p:cNvSpPr txBox="1"/>
          <p:nvPr/>
        </p:nvSpPr>
        <p:spPr>
          <a:xfrm>
            <a:off x="311700" y="874775"/>
            <a:ext cx="85887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2200">
                <a:solidFill>
                  <a:srgbClr val="424242"/>
                </a:solidFill>
                <a:latin typeface="Calibri"/>
                <a:ea typeface="Calibri"/>
                <a:cs typeface="Calibri"/>
                <a:sym typeface="Calibri"/>
              </a:rPr>
              <a:t>Solve each system. Then, check your solutions by substituting them into the original equations to see if the equations are true.</a:t>
            </a:r>
            <a:endParaRPr sz="2200">
              <a:solidFill>
                <a:srgbClr val="42424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24"/>
          <p:cNvSpPr txBox="1"/>
          <p:nvPr>
            <p:ph type="title"/>
          </p:nvPr>
        </p:nvSpPr>
        <p:spPr>
          <a:xfrm>
            <a:off x="311700" y="445025"/>
            <a:ext cx="8520600" cy="461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000"/>
              <a:t>Extending Your Thinking</a:t>
            </a:r>
            <a:endParaRPr sz="3000"/>
          </a:p>
        </p:txBody>
      </p:sp>
      <p:sp>
        <p:nvSpPr>
          <p:cNvPr id="284" name="Google Shape;284;p24"/>
          <p:cNvSpPr txBox="1"/>
          <p:nvPr>
            <p:ph idx="1" type="body"/>
          </p:nvPr>
        </p:nvSpPr>
        <p:spPr>
          <a:xfrm>
            <a:off x="311700" y="1152475"/>
            <a:ext cx="8520600" cy="593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200"/>
              <a:t>Solve this system with four equations.</a:t>
            </a:r>
            <a:endParaRPr sz="2200"/>
          </a:p>
        </p:txBody>
      </p:sp>
      <p:sp>
        <p:nvSpPr>
          <p:cNvPr id="285" name="Google Shape;285;p24"/>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2.3.3 Solving Equations Using Substitution</a:t>
            </a:r>
            <a:endParaRPr/>
          </a:p>
        </p:txBody>
      </p:sp>
      <p:pic>
        <p:nvPicPr>
          <p:cNvPr id="286" name="Google Shape;286;p24"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graphicFrame>
        <p:nvGraphicFramePr>
          <p:cNvPr id="287" name="Google Shape;287;p24"/>
          <p:cNvGraphicFramePr/>
          <p:nvPr/>
        </p:nvGraphicFramePr>
        <p:xfrm>
          <a:off x="377975" y="2428388"/>
          <a:ext cx="3000000" cy="3000000"/>
        </p:xfrm>
        <a:graphic>
          <a:graphicData uri="http://schemas.openxmlformats.org/drawingml/2006/table">
            <a:tbl>
              <a:tblPr>
                <a:noFill/>
                <a:tableStyleId>{0179FEB6-B232-486D-907C-2CA15759A2D8}</a:tableStyleId>
              </a:tblPr>
              <a:tblGrid>
                <a:gridCol w="2983100"/>
              </a:tblGrid>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3</a:t>
                      </a:r>
                      <a:r>
                        <a:rPr i="1" lang="en" sz="2200">
                          <a:solidFill>
                            <a:srgbClr val="424242"/>
                          </a:solidFill>
                          <a:latin typeface="Times New Roman"/>
                          <a:ea typeface="Times New Roman"/>
                          <a:cs typeface="Times New Roman"/>
                          <a:sym typeface="Times New Roman"/>
                        </a:rPr>
                        <a:t>𝑥</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z</a:t>
                      </a:r>
                      <a:r>
                        <a:rPr lang="en" sz="2200">
                          <a:solidFill>
                            <a:srgbClr val="424242"/>
                          </a:solidFill>
                          <a:latin typeface="Calibri"/>
                          <a:ea typeface="Calibri"/>
                          <a:cs typeface="Calibri"/>
                          <a:sym typeface="Calibri"/>
                        </a:rPr>
                        <a:t> + 5</a:t>
                      </a:r>
                      <a:r>
                        <a:rPr i="1" lang="en" sz="2200">
                          <a:solidFill>
                            <a:srgbClr val="424242"/>
                          </a:solidFill>
                          <a:latin typeface="Times New Roman"/>
                          <a:ea typeface="Times New Roman"/>
                          <a:cs typeface="Times New Roman"/>
                          <a:sym typeface="Times New Roman"/>
                        </a:rPr>
                        <a:t>w</a:t>
                      </a:r>
                      <a:r>
                        <a:rPr lang="en" sz="2200">
                          <a:solidFill>
                            <a:srgbClr val="424242"/>
                          </a:solidFill>
                          <a:latin typeface="Calibri"/>
                          <a:ea typeface="Calibri"/>
                          <a:cs typeface="Calibri"/>
                          <a:sym typeface="Calibri"/>
                        </a:rPr>
                        <a:t> = 20</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z</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w</a:t>
                      </a:r>
                      <a:endParaRPr i="1"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i="1"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z</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w</a:t>
                      </a:r>
                      <a:r>
                        <a:rPr lang="en" sz="2200">
                          <a:solidFill>
                            <a:srgbClr val="424242"/>
                          </a:solidFill>
                          <a:latin typeface="Calibri"/>
                          <a:ea typeface="Calibri"/>
                          <a:cs typeface="Calibri"/>
                          <a:sym typeface="Calibri"/>
                        </a:rPr>
                        <a:t> + 1</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2</a:t>
                      </a:r>
                      <a:r>
                        <a:rPr i="1" lang="en" sz="2200">
                          <a:solidFill>
                            <a:srgbClr val="424242"/>
                          </a:solidFill>
                          <a:latin typeface="Times New Roman"/>
                          <a:ea typeface="Times New Roman"/>
                          <a:cs typeface="Times New Roman"/>
                          <a:sym typeface="Times New Roman"/>
                        </a:rPr>
                        <a:t>w</a:t>
                      </a:r>
                      <a:r>
                        <a:rPr lang="en" sz="2200">
                          <a:solidFill>
                            <a:srgbClr val="424242"/>
                          </a:solidFill>
                          <a:latin typeface="Calibri"/>
                          <a:ea typeface="Calibri"/>
                          <a:cs typeface="Calibri"/>
                          <a:sym typeface="Calibri"/>
                        </a:rPr>
                        <a:t> =8</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88" name="Google Shape;288;p24"/>
          <p:cNvSpPr txBox="1"/>
          <p:nvPr>
            <p:ph idx="2" type="body"/>
          </p:nvPr>
        </p:nvSpPr>
        <p:spPr>
          <a:xfrm>
            <a:off x="4832400" y="2310850"/>
            <a:ext cx="3999900" cy="22578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a:pPr>
            <a:r>
              <a:rPr lang="en" sz="2200"/>
              <a:t>What is the </a:t>
            </a:r>
            <a:r>
              <a:rPr i="1" lang="en" sz="2200">
                <a:latin typeface="Times New Roman"/>
                <a:ea typeface="Times New Roman"/>
                <a:cs typeface="Times New Roman"/>
                <a:sym typeface="Times New Roman"/>
              </a:rPr>
              <a:t>x</a:t>
            </a:r>
            <a:r>
              <a:rPr lang="en" sz="2200"/>
              <a:t> value?</a:t>
            </a:r>
            <a:endParaRPr sz="2200"/>
          </a:p>
          <a:p>
            <a:pPr indent="-368300" lvl="0" marL="457200" rtl="0" algn="l">
              <a:lnSpc>
                <a:spcPct val="100000"/>
              </a:lnSpc>
              <a:spcBef>
                <a:spcPts val="1000"/>
              </a:spcBef>
              <a:spcAft>
                <a:spcPts val="0"/>
              </a:spcAft>
              <a:buSzPts val="2200"/>
              <a:buAutoNum type="arabicPeriod"/>
            </a:pPr>
            <a:r>
              <a:rPr lang="en" sz="2200"/>
              <a:t>What is the </a:t>
            </a:r>
            <a:r>
              <a:rPr i="1" lang="en" sz="2200">
                <a:latin typeface="Times New Roman"/>
                <a:ea typeface="Times New Roman"/>
                <a:cs typeface="Times New Roman"/>
                <a:sym typeface="Times New Roman"/>
              </a:rPr>
              <a:t>y</a:t>
            </a:r>
            <a:r>
              <a:rPr lang="en" sz="2200"/>
              <a:t> value?</a:t>
            </a:r>
            <a:endParaRPr sz="2200"/>
          </a:p>
          <a:p>
            <a:pPr indent="-368300" lvl="0" marL="457200" rtl="0" algn="l">
              <a:lnSpc>
                <a:spcPct val="100000"/>
              </a:lnSpc>
              <a:spcBef>
                <a:spcPts val="1000"/>
              </a:spcBef>
              <a:spcAft>
                <a:spcPts val="0"/>
              </a:spcAft>
              <a:buSzPts val="2200"/>
              <a:buAutoNum type="arabicPeriod"/>
            </a:pPr>
            <a:r>
              <a:rPr lang="en" sz="2200"/>
              <a:t>What is the </a:t>
            </a:r>
            <a:r>
              <a:rPr i="1" lang="en" sz="2200">
                <a:latin typeface="Times New Roman"/>
                <a:ea typeface="Times New Roman"/>
                <a:cs typeface="Times New Roman"/>
                <a:sym typeface="Times New Roman"/>
              </a:rPr>
              <a:t>z</a:t>
            </a:r>
            <a:r>
              <a:rPr lang="en" sz="2200"/>
              <a:t> value?</a:t>
            </a:r>
            <a:endParaRPr sz="2200"/>
          </a:p>
          <a:p>
            <a:pPr indent="-368300" lvl="0" marL="457200" rtl="0" algn="l">
              <a:lnSpc>
                <a:spcPct val="100000"/>
              </a:lnSpc>
              <a:spcBef>
                <a:spcPts val="1000"/>
              </a:spcBef>
              <a:spcAft>
                <a:spcPts val="0"/>
              </a:spcAft>
              <a:buSzPts val="2200"/>
              <a:buAutoNum type="arabicPeriod"/>
            </a:pPr>
            <a:r>
              <a:rPr lang="en" sz="2200"/>
              <a:t>What is the </a:t>
            </a:r>
            <a:r>
              <a:rPr i="1" lang="en" sz="2200">
                <a:latin typeface="Times New Roman"/>
                <a:ea typeface="Times New Roman"/>
                <a:cs typeface="Times New Roman"/>
                <a:sym typeface="Times New Roman"/>
              </a:rPr>
              <a:t>w</a:t>
            </a:r>
            <a:r>
              <a:rPr lang="en" sz="2200"/>
              <a:t> value?</a:t>
            </a:r>
            <a:endParaRPr sz="2200"/>
          </a:p>
          <a:p>
            <a:pPr indent="0" lvl="0" marL="0" rtl="0" algn="l">
              <a:spcBef>
                <a:spcPts val="1000"/>
              </a:spcBef>
              <a:spcAft>
                <a:spcPts val="1200"/>
              </a:spcAft>
              <a:buNone/>
            </a:pPr>
            <a:r>
              <a:t/>
            </a:r>
            <a:endParaRPr/>
          </a:p>
        </p:txBody>
      </p:sp>
      <p:sp>
        <p:nvSpPr>
          <p:cNvPr id="289" name="Google Shape;289;p24"/>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2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5" name="Google Shape;295;p25"/>
          <p:cNvSpPr txBox="1"/>
          <p:nvPr>
            <p:ph idx="1" type="body"/>
          </p:nvPr>
        </p:nvSpPr>
        <p:spPr>
          <a:xfrm>
            <a:off x="311700" y="989800"/>
            <a:ext cx="8520600" cy="357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the systems of equations by substitution.</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914400" rtl="0" algn="l">
              <a:spcBef>
                <a:spcPts val="1200"/>
              </a:spcBef>
              <a:spcAft>
                <a:spcPts val="0"/>
              </a:spcAft>
              <a:buSzPts val="2200"/>
              <a:buFont typeface="Calibri"/>
              <a:buAutoNum type="alphaLcPeriod"/>
            </a:pPr>
            <a:r>
              <a:rPr lang="en" sz="2200"/>
              <a:t>𝑥 = – 2, </a:t>
            </a:r>
            <a:r>
              <a:rPr i="1" lang="en" sz="2200">
                <a:latin typeface="Times New Roman"/>
                <a:ea typeface="Times New Roman"/>
                <a:cs typeface="Times New Roman"/>
                <a:sym typeface="Times New Roman"/>
              </a:rPr>
              <a:t>y</a:t>
            </a:r>
            <a:r>
              <a:rPr lang="en" sz="2200"/>
              <a:t> = 0</a:t>
            </a:r>
            <a:endParaRPr sz="2200">
              <a:solidFill>
                <a:srgbClr val="424242"/>
              </a:solidFill>
            </a:endParaRPr>
          </a:p>
          <a:p>
            <a:pPr indent="-368300" lvl="0" marL="914400" rtl="0" algn="l">
              <a:spcBef>
                <a:spcPts val="0"/>
              </a:spcBef>
              <a:spcAft>
                <a:spcPts val="0"/>
              </a:spcAft>
              <a:buSzPts val="2200"/>
              <a:buFont typeface="Calibri"/>
              <a:buAutoNum type="alphaLcPeriod"/>
            </a:pPr>
            <a:r>
              <a:rPr lang="en" sz="2200"/>
              <a:t>𝑥 = 0, </a:t>
            </a:r>
            <a:r>
              <a:rPr i="1" lang="en" sz="2200">
                <a:latin typeface="Times New Roman"/>
                <a:ea typeface="Times New Roman"/>
                <a:cs typeface="Times New Roman"/>
                <a:sym typeface="Times New Roman"/>
              </a:rPr>
              <a:t>y</a:t>
            </a:r>
            <a:r>
              <a:rPr lang="en" sz="2200"/>
              <a:t> = 3</a:t>
            </a:r>
            <a:endParaRPr sz="2200">
              <a:solidFill>
                <a:srgbClr val="424242"/>
              </a:solidFill>
            </a:endParaRPr>
          </a:p>
          <a:p>
            <a:pPr indent="-368300" lvl="0" marL="914400" rtl="0" algn="l">
              <a:spcBef>
                <a:spcPts val="0"/>
              </a:spcBef>
              <a:spcAft>
                <a:spcPts val="0"/>
              </a:spcAft>
              <a:buSzPts val="2200"/>
              <a:buFont typeface="Calibri"/>
              <a:buAutoNum type="alphaLcPeriod"/>
            </a:pPr>
            <a:r>
              <a:rPr lang="en" sz="2200"/>
              <a:t>𝑥 = – 4, </a:t>
            </a:r>
            <a:r>
              <a:rPr i="1" lang="en" sz="2200">
                <a:latin typeface="Times New Roman"/>
                <a:ea typeface="Times New Roman"/>
                <a:cs typeface="Times New Roman"/>
                <a:sym typeface="Times New Roman"/>
              </a:rPr>
              <a:t>y</a:t>
            </a:r>
            <a:r>
              <a:rPr lang="en" sz="2200"/>
              <a:t> = 0</a:t>
            </a:r>
            <a:endParaRPr sz="2200">
              <a:solidFill>
                <a:srgbClr val="424242"/>
              </a:solidFill>
            </a:endParaRPr>
          </a:p>
          <a:p>
            <a:pPr indent="-368300" lvl="0" marL="914400" rtl="0" algn="l">
              <a:spcBef>
                <a:spcPts val="0"/>
              </a:spcBef>
              <a:spcAft>
                <a:spcPts val="0"/>
              </a:spcAft>
              <a:buSzPts val="2200"/>
              <a:buFont typeface="Calibri"/>
              <a:buAutoNum type="alphaLcPeriod"/>
            </a:pPr>
            <a:r>
              <a:rPr lang="en" sz="2200"/>
              <a:t>𝑥 = – 6, </a:t>
            </a:r>
            <a:r>
              <a:rPr i="1" lang="en" sz="2200">
                <a:latin typeface="Times New Roman"/>
                <a:ea typeface="Times New Roman"/>
                <a:cs typeface="Times New Roman"/>
                <a:sym typeface="Times New Roman"/>
              </a:rPr>
              <a:t>y</a:t>
            </a:r>
            <a:r>
              <a:rPr lang="en" sz="2200"/>
              <a:t> = 6</a:t>
            </a:r>
            <a:endParaRPr sz="2200">
              <a:solidFill>
                <a:srgbClr val="424242"/>
              </a:solidFill>
            </a:endParaRPr>
          </a:p>
        </p:txBody>
      </p:sp>
      <p:sp>
        <p:nvSpPr>
          <p:cNvPr id="296" name="Google Shape;296;p25"/>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25"/>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2.3.3 Solving Equations Using Substitution</a:t>
            </a:r>
            <a:endParaRPr/>
          </a:p>
        </p:txBody>
      </p:sp>
      <p:pic>
        <p:nvPicPr>
          <p:cNvPr id="298" name="Google Shape;298;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9" name="Google Shape;299;p25">
            <a:hlinkClick action="ppaction://hlinkshowjump?jump=nextslide"/>
          </p:cNvPr>
          <p:cNvSpPr/>
          <p:nvPr/>
        </p:nvSpPr>
        <p:spPr>
          <a:xfrm>
            <a:off x="6707100" y="4678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300" name="Google Shape;300;p25"/>
          <p:cNvGraphicFramePr/>
          <p:nvPr/>
        </p:nvGraphicFramePr>
        <p:xfrm>
          <a:off x="399425" y="1662388"/>
          <a:ext cx="3000000" cy="3000000"/>
        </p:xfrm>
        <a:graphic>
          <a:graphicData uri="http://schemas.openxmlformats.org/drawingml/2006/table">
            <a:tbl>
              <a:tblPr>
                <a:noFill/>
                <a:tableStyleId>{0179FEB6-B232-486D-907C-2CA15759A2D8}</a:tableStyleId>
              </a:tblPr>
              <a:tblGrid>
                <a:gridCol w="5753100"/>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2𝑥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3𝑥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6</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4" name="Shape 304"/>
        <p:cNvGrpSpPr/>
        <p:nvPr/>
      </p:nvGrpSpPr>
      <p:grpSpPr>
        <a:xfrm>
          <a:off x="0" y="0"/>
          <a:ext cx="0" cy="0"/>
          <a:chOff x="0" y="0"/>
          <a:chExt cx="0" cy="0"/>
        </a:xfrm>
      </p:grpSpPr>
      <p:sp>
        <p:nvSpPr>
          <p:cNvPr id="305" name="Google Shape;305;p26"/>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6" name="Google Shape;306;p26"/>
          <p:cNvSpPr txBox="1"/>
          <p:nvPr>
            <p:ph idx="1" type="body"/>
          </p:nvPr>
        </p:nvSpPr>
        <p:spPr>
          <a:xfrm>
            <a:off x="311700" y="1017725"/>
            <a:ext cx="3526800" cy="37539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770"/>
              <a:buNone/>
            </a:pPr>
            <a:r>
              <a:rPr lang="en" sz="2200">
                <a:solidFill>
                  <a:srgbClr val="1D2125"/>
                </a:solidFill>
              </a:rPr>
              <a:t>Solve the system by substitution:</a:t>
            </a:r>
            <a:endParaRPr sz="2200">
              <a:solidFill>
                <a:srgbClr val="1D2125"/>
              </a:solidFill>
            </a:endParaRPr>
          </a:p>
          <a:p>
            <a:pPr indent="0" lvl="0" marL="0" rtl="0" algn="l">
              <a:lnSpc>
                <a:spcPct val="95000"/>
              </a:lnSpc>
              <a:spcBef>
                <a:spcPts val="1200"/>
              </a:spcBef>
              <a:spcAft>
                <a:spcPts val="0"/>
              </a:spcAft>
              <a:buSzPts val="770"/>
              <a:buNone/>
            </a:pPr>
            <a:r>
              <a:t/>
            </a:r>
            <a:endParaRPr sz="2200">
              <a:solidFill>
                <a:srgbClr val="1D2125"/>
              </a:solidFill>
            </a:endParaRPr>
          </a:p>
          <a:p>
            <a:pPr indent="0" lvl="0" marL="0" rtl="0" algn="l">
              <a:lnSpc>
                <a:spcPct val="95000"/>
              </a:lnSpc>
              <a:spcBef>
                <a:spcPts val="1200"/>
              </a:spcBef>
              <a:spcAft>
                <a:spcPts val="0"/>
              </a:spcAft>
              <a:buSzPts val="770"/>
              <a:buNone/>
            </a:pPr>
            <a:r>
              <a:t/>
            </a:r>
            <a:endParaRPr sz="2200">
              <a:solidFill>
                <a:srgbClr val="1D2125"/>
              </a:solidFill>
            </a:endParaRPr>
          </a:p>
          <a:p>
            <a:pPr indent="0" lvl="0" marL="0" rtl="0" algn="l">
              <a:lnSpc>
                <a:spcPct val="95000"/>
              </a:lnSpc>
              <a:spcBef>
                <a:spcPts val="1200"/>
              </a:spcBef>
              <a:spcAft>
                <a:spcPts val="1200"/>
              </a:spcAft>
              <a:buSzPts val="770"/>
              <a:buNone/>
            </a:pPr>
            <a:r>
              <a:rPr lang="en" sz="2200">
                <a:solidFill>
                  <a:srgbClr val="1D2125"/>
                </a:solidFill>
              </a:rPr>
              <a:t>We need to solve one equation for one variable. We will solve the first equation for </a:t>
            </a:r>
            <a:r>
              <a:rPr i="1" lang="en" sz="2200">
                <a:solidFill>
                  <a:srgbClr val="1D2125"/>
                </a:solidFill>
                <a:latin typeface="Times New Roman"/>
                <a:ea typeface="Times New Roman"/>
                <a:cs typeface="Times New Roman"/>
                <a:sym typeface="Times New Roman"/>
              </a:rPr>
              <a:t>y</a:t>
            </a:r>
            <a:r>
              <a:rPr lang="en" sz="2200">
                <a:solidFill>
                  <a:srgbClr val="1D2125"/>
                </a:solidFill>
              </a:rPr>
              <a:t>.</a:t>
            </a:r>
            <a:endParaRPr sz="2200">
              <a:solidFill>
                <a:srgbClr val="1D2125"/>
              </a:solidFill>
            </a:endParaRPr>
          </a:p>
        </p:txBody>
      </p:sp>
      <p:pic>
        <p:nvPicPr>
          <p:cNvPr id="307" name="Google Shape;307;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8" name="Google Shape;308;p26"/>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9" name="Google Shape;309;p26"/>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2.3.3 Solving Equations Using Substitution</a:t>
            </a:r>
            <a:r>
              <a:rPr lang="en" sz="1000"/>
              <a:t> - Additional Resources</a:t>
            </a:r>
            <a:endParaRPr/>
          </a:p>
        </p:txBody>
      </p:sp>
      <p:graphicFrame>
        <p:nvGraphicFramePr>
          <p:cNvPr id="310" name="Google Shape;310;p26"/>
          <p:cNvGraphicFramePr/>
          <p:nvPr/>
        </p:nvGraphicFramePr>
        <p:xfrm>
          <a:off x="465050" y="1915892"/>
          <a:ext cx="3000000" cy="3000000"/>
        </p:xfrm>
        <a:graphic>
          <a:graphicData uri="http://schemas.openxmlformats.org/drawingml/2006/table">
            <a:tbl>
              <a:tblPr>
                <a:noFill/>
                <a:tableStyleId>{0179FEB6-B232-486D-907C-2CA15759A2D8}</a:tableStyleId>
              </a:tblPr>
              <a:tblGrid>
                <a:gridCol w="1385200"/>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4</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+ 2</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4</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6</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8</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311" name="Google Shape;311;p26"/>
          <p:cNvSpPr/>
          <p:nvPr/>
        </p:nvSpPr>
        <p:spPr>
          <a:xfrm>
            <a:off x="3405675" y="593200"/>
            <a:ext cx="5636400" cy="43047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12" name="Google Shape;312;p26"/>
          <p:cNvSpPr txBox="1"/>
          <p:nvPr>
            <p:ph idx="4294967295" type="body"/>
          </p:nvPr>
        </p:nvSpPr>
        <p:spPr>
          <a:xfrm>
            <a:off x="3646675" y="800117"/>
            <a:ext cx="5337900" cy="4104000"/>
          </a:xfrm>
          <a:prstGeom prst="rect">
            <a:avLst/>
          </a:prstGeom>
          <a:noFill/>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en">
                <a:solidFill>
                  <a:schemeClr val="dk1"/>
                </a:solidFill>
              </a:rPr>
              <a:t>HOW TO SOLVE A SYSTEM OF EQUATIONS BY SUBSTITUTION</a:t>
            </a:r>
            <a:endParaRPr b="1">
              <a:solidFill>
                <a:schemeClr val="dk1"/>
              </a:solidFill>
            </a:endParaRPr>
          </a:p>
          <a:p>
            <a:pPr indent="0" lvl="0" marL="0" rtl="0" algn="l">
              <a:spcBef>
                <a:spcPts val="20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1 – </a:t>
            </a:r>
            <a:r>
              <a:rPr lang="en">
                <a:solidFill>
                  <a:schemeClr val="dk1"/>
                </a:solidFill>
              </a:rPr>
              <a:t>Solve one of the equations for either variable.</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2 – </a:t>
            </a:r>
            <a:r>
              <a:rPr lang="en">
                <a:solidFill>
                  <a:schemeClr val="dk1"/>
                </a:solidFill>
              </a:rPr>
              <a:t>Substitute the expression from Step 1 into the other equation.</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3 – </a:t>
            </a:r>
            <a:r>
              <a:rPr lang="en">
                <a:solidFill>
                  <a:schemeClr val="dk1"/>
                </a:solidFill>
              </a:rPr>
              <a:t>Solve the resulting equation.</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4 – </a:t>
            </a:r>
            <a:r>
              <a:rPr lang="en">
                <a:solidFill>
                  <a:schemeClr val="dk1"/>
                </a:solidFill>
              </a:rPr>
              <a:t>Substitute the solution from Step 3 into one of the original equations to find the other variable.</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Step 5 – </a:t>
            </a:r>
            <a:r>
              <a:rPr lang="en">
                <a:solidFill>
                  <a:schemeClr val="dk1"/>
                </a:solidFill>
              </a:rPr>
              <a:t>Write the solution as an ordered pair.</a:t>
            </a:r>
            <a:endParaRPr>
              <a:solidFill>
                <a:schemeClr val="dk1"/>
              </a:solidFill>
            </a:endParaRPr>
          </a:p>
          <a:p>
            <a:pPr indent="0" lvl="0" marL="0" rtl="0" algn="l">
              <a:spcBef>
                <a:spcPts val="0"/>
              </a:spcBef>
              <a:spcAft>
                <a:spcPts val="0"/>
              </a:spcAft>
              <a:buNone/>
            </a:pPr>
            <a:r>
              <a:rPr b="1" lang="en">
                <a:solidFill>
                  <a:schemeClr val="dk1"/>
                </a:solidFill>
              </a:rPr>
              <a:t>Step 6 – </a:t>
            </a:r>
            <a:r>
              <a:rPr lang="en">
                <a:solidFill>
                  <a:schemeClr val="dk1"/>
                </a:solidFill>
              </a:rPr>
              <a:t>Check that the ordered pair is a solution to both original equations</a:t>
            </a:r>
            <a:endParaRPr/>
          </a:p>
        </p:txBody>
      </p:sp>
      <p:cxnSp>
        <p:nvCxnSpPr>
          <p:cNvPr id="313" name="Google Shape;313;p26"/>
          <p:cNvCxnSpPr/>
          <p:nvPr/>
        </p:nvCxnSpPr>
        <p:spPr>
          <a:xfrm>
            <a:off x="3499400" y="1664250"/>
            <a:ext cx="5435400" cy="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7" name="Shape 317"/>
        <p:cNvGrpSpPr/>
        <p:nvPr/>
      </p:nvGrpSpPr>
      <p:grpSpPr>
        <a:xfrm>
          <a:off x="0" y="0"/>
          <a:ext cx="0" cy="0"/>
          <a:chOff x="0" y="0"/>
          <a:chExt cx="0" cy="0"/>
        </a:xfrm>
      </p:grpSpPr>
      <p:sp>
        <p:nvSpPr>
          <p:cNvPr id="318" name="Google Shape;318;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4" name="Google Shape;324;p27"/>
          <p:cNvCxnSpPr>
            <a:stCxn id="318" idx="2"/>
            <a:endCxn id="32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5" name="Google Shape;325;p27"/>
          <p:cNvCxnSpPr>
            <a:stCxn id="320" idx="3"/>
            <a:endCxn id="31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6" name="Google Shape;326;p27"/>
          <p:cNvCxnSpPr>
            <a:stCxn id="319" idx="3"/>
            <a:endCxn id="32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7" name="Google Shape;327;p27"/>
          <p:cNvCxnSpPr>
            <a:stCxn id="321" idx="3"/>
            <a:endCxn id="32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8" name="Google Shape;328;p27"/>
          <p:cNvCxnSpPr>
            <a:stCxn id="323" idx="3"/>
            <a:endCxn id="32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9" name="Google Shape;329;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0" name="Google Shape;330;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1" name="Google Shape;331;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2" name="Google Shape;332;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3" name="Google Shape;333;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4" name="Google Shape;334;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5" name="Google Shape;335;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36" name="Google Shape;336;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37" name="Google Shape;337;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8" name="Google Shape;338;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9" name="Google Shape;339;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40" name="Google Shape;340;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41" name="Google Shape;341;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42" name="Google Shape;342;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8" name="Google Shape;348;p28"/>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this system of equations without graphing. Be prepared to show your reasoning.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457200" rtl="0" algn="l">
              <a:lnSpc>
                <a:spcPct val="100000"/>
              </a:lnSpc>
              <a:spcBef>
                <a:spcPts val="1200"/>
              </a:spcBef>
              <a:spcAft>
                <a:spcPts val="0"/>
              </a:spcAft>
              <a:buClr>
                <a:srgbClr val="424242"/>
              </a:buClr>
              <a:buSzPts val="2200"/>
              <a:buAutoNum type="arabicPeriod"/>
            </a:pPr>
            <a:r>
              <a:rPr lang="en" sz="2200"/>
              <a:t>What is the </a:t>
            </a:r>
            <a:r>
              <a:rPr lang="en" sz="2200"/>
              <a:t>𝑥</a:t>
            </a:r>
            <a:r>
              <a:rPr lang="en" sz="2200"/>
              <a:t> value?</a:t>
            </a:r>
            <a:endParaRPr sz="2200"/>
          </a:p>
          <a:p>
            <a:pPr indent="-368300" lvl="0" marL="457200" rtl="0" algn="l">
              <a:lnSpc>
                <a:spcPct val="100000"/>
              </a:lnSpc>
              <a:spcBef>
                <a:spcPts val="0"/>
              </a:spcBef>
              <a:spcAft>
                <a:spcPts val="0"/>
              </a:spcAft>
              <a:buClr>
                <a:srgbClr val="424242"/>
              </a:buClr>
              <a:buSzPts val="2200"/>
              <a:buAutoNum type="arabicPeriod"/>
            </a:pPr>
            <a:r>
              <a:rPr lang="en" sz="2200"/>
              <a:t>What is the </a:t>
            </a:r>
            <a:r>
              <a:rPr i="1" lang="en" sz="2200">
                <a:latin typeface="Times New Roman"/>
                <a:ea typeface="Times New Roman"/>
                <a:cs typeface="Times New Roman"/>
                <a:sym typeface="Times New Roman"/>
              </a:rPr>
              <a:t>y</a:t>
            </a:r>
            <a:r>
              <a:rPr lang="en" sz="2200"/>
              <a:t> value?</a:t>
            </a:r>
            <a:endParaRPr sz="2200"/>
          </a:p>
          <a:p>
            <a:pPr indent="-368300" lvl="0" marL="457200" rtl="0" algn="l">
              <a:lnSpc>
                <a:spcPct val="100000"/>
              </a:lnSpc>
              <a:spcBef>
                <a:spcPts val="0"/>
              </a:spcBef>
              <a:spcAft>
                <a:spcPts val="0"/>
              </a:spcAft>
              <a:buClr>
                <a:srgbClr val="424242"/>
              </a:buClr>
              <a:buSzPts val="2200"/>
              <a:buAutoNum type="arabicPeriod"/>
            </a:pPr>
            <a:r>
              <a:rPr lang="en" sz="2200"/>
              <a:t>Explain your solutions.</a:t>
            </a:r>
            <a:endParaRPr sz="2200"/>
          </a:p>
        </p:txBody>
      </p:sp>
      <p:sp>
        <p:nvSpPr>
          <p:cNvPr id="349" name="Google Shape;349;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0" name="Google Shape;350;p2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2.3.4 Solving More Equations</a:t>
            </a:r>
            <a:endParaRPr/>
          </a:p>
        </p:txBody>
      </p:sp>
      <p:graphicFrame>
        <p:nvGraphicFramePr>
          <p:cNvPr id="351" name="Google Shape;351;p28"/>
          <p:cNvGraphicFramePr/>
          <p:nvPr/>
        </p:nvGraphicFramePr>
        <p:xfrm>
          <a:off x="825625" y="2002113"/>
          <a:ext cx="3000000" cy="3000000"/>
        </p:xfrm>
        <a:graphic>
          <a:graphicData uri="http://schemas.openxmlformats.org/drawingml/2006/table">
            <a:tbl>
              <a:tblPr>
                <a:noFill/>
                <a:tableStyleId>{0179FEB6-B232-486D-907C-2CA15759A2D8}</a:tableStyleId>
              </a:tblPr>
              <a:tblGrid>
                <a:gridCol w="5753100"/>
              </a:tblGrid>
              <a:tr h="580675">
                <a:tc>
                  <a:txBody>
                    <a:bodyPr/>
                    <a:lstStyle/>
                    <a:p>
                      <a:pPr indent="0" lvl="0" marL="0" rtl="0" algn="l">
                        <a:lnSpc>
                          <a:spcPct val="115000"/>
                        </a:lnSpc>
                        <a:spcBef>
                          <a:spcPts val="0"/>
                        </a:spcBef>
                        <a:spcAft>
                          <a:spcPts val="0"/>
                        </a:spcAft>
                        <a:buNone/>
                      </a:pPr>
                      <a:r>
                        <a:rPr i="1"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5𝑥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7</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20𝑥 + 2 = </a:t>
                      </a:r>
                      <a:r>
                        <a:rPr i="1" lang="en" sz="2200">
                          <a:solidFill>
                            <a:srgbClr val="424242"/>
                          </a:solidFill>
                          <a:latin typeface="Times New Roman"/>
                          <a:ea typeface="Times New Roman"/>
                          <a:cs typeface="Times New Roman"/>
                          <a:sym typeface="Times New Roman"/>
                        </a:rPr>
                        <a:t>y</a:t>
                      </a:r>
                      <a:endParaRPr i="1"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55" name="Shape 355"/>
        <p:cNvGrpSpPr/>
        <p:nvPr/>
      </p:nvGrpSpPr>
      <p:grpSpPr>
        <a:xfrm>
          <a:off x="0" y="0"/>
          <a:ext cx="0" cy="0"/>
          <a:chOff x="0" y="0"/>
          <a:chExt cx="0" cy="0"/>
        </a:xfrm>
      </p:grpSpPr>
      <p:sp>
        <p:nvSpPr>
          <p:cNvPr id="356" name="Google Shape;356;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9" name="Google Shape;359;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0" name="Google Shape;360;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1" name="Google Shape;361;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2" name="Google Shape;362;p29"/>
          <p:cNvCxnSpPr>
            <a:stCxn id="356" idx="2"/>
            <a:endCxn id="35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3" name="Google Shape;363;p29"/>
          <p:cNvCxnSpPr>
            <a:stCxn id="358" idx="3"/>
            <a:endCxn id="35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4" name="Google Shape;364;p29"/>
          <p:cNvCxnSpPr>
            <a:stCxn id="357" idx="3"/>
            <a:endCxn id="35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5" name="Google Shape;365;p29"/>
          <p:cNvCxnSpPr>
            <a:stCxn id="359" idx="3"/>
            <a:endCxn id="36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6" name="Google Shape;366;p29"/>
          <p:cNvCxnSpPr>
            <a:stCxn id="361" idx="3"/>
            <a:endCxn id="36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7" name="Google Shape;367;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9" name="Google Shape;369;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70" name="Google Shape;370;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71" name="Google Shape;371;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72" name="Google Shape;372;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73" name="Google Shape;373;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4" name="Google Shape;374;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5" name="Google Shape;375;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6" name="Google Shape;376;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77" name="Google Shape;377;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8" name="Google Shape;378;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9" name="Google Shape;379;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80" name="Google Shape;380;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4" name="Shape 384"/>
        <p:cNvGrpSpPr/>
        <p:nvPr/>
      </p:nvGrpSpPr>
      <p:grpSpPr>
        <a:xfrm>
          <a:off x="0" y="0"/>
          <a:ext cx="0" cy="0"/>
          <a:chOff x="0" y="0"/>
          <a:chExt cx="0" cy="0"/>
        </a:xfrm>
      </p:grpSpPr>
      <p:sp>
        <p:nvSpPr>
          <p:cNvPr id="385" name="Google Shape;385;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6" name="Google Shape;386;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7" name="Google Shape;38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8" name="Google Shape;388;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2.3.5 </a:t>
            </a:r>
            <a:r>
              <a:rPr lang="en"/>
              <a:t>Practice</a:t>
            </a:r>
            <a:endParaRPr/>
          </a:p>
        </p:txBody>
      </p:sp>
      <p:pic>
        <p:nvPicPr>
          <p:cNvPr descr="Student studying with a laptop and open book, showing focus and independent learning during math practice." id="389" name="Google Shape;389;p30"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93" name="Shape 393"/>
        <p:cNvGrpSpPr/>
        <p:nvPr/>
      </p:nvGrpSpPr>
      <p:grpSpPr>
        <a:xfrm>
          <a:off x="0" y="0"/>
          <a:ext cx="0" cy="0"/>
          <a:chOff x="0" y="0"/>
          <a:chExt cx="0" cy="0"/>
        </a:xfrm>
      </p:grpSpPr>
      <p:sp>
        <p:nvSpPr>
          <p:cNvPr id="394" name="Google Shape;394;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9" name="Google Shape;399;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0" name="Google Shape;400;p31"/>
          <p:cNvCxnSpPr>
            <a:stCxn id="394" idx="2"/>
            <a:endCxn id="39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1" name="Google Shape;401;p31"/>
          <p:cNvCxnSpPr>
            <a:stCxn id="396" idx="3"/>
            <a:endCxn id="39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1"/>
          <p:cNvCxnSpPr>
            <a:stCxn id="395" idx="3"/>
            <a:endCxn id="39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3" name="Google Shape;403;p31"/>
          <p:cNvCxnSpPr>
            <a:stCxn id="397" idx="3"/>
            <a:endCxn id="39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4" name="Google Shape;404;p31"/>
          <p:cNvCxnSpPr>
            <a:stCxn id="399" idx="3"/>
            <a:endCxn id="398"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05" name="Google Shape;40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6" name="Google Shape;406;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7" name="Google Shape;407;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8" name="Google Shape;408;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9" name="Google Shape;409;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10" name="Google Shape;410;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11" name="Google Shape;411;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12" name="Google Shape;412;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13" name="Google Shape;413;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14" name="Google Shape;414;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15" name="Google Shape;415;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16" name="Google Shape;416;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17" name="Google Shape;417;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8" name="Google Shape;418;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2" name="Shape 422"/>
        <p:cNvGrpSpPr/>
        <p:nvPr/>
      </p:nvGrpSpPr>
      <p:grpSpPr>
        <a:xfrm>
          <a:off x="0" y="0"/>
          <a:ext cx="0" cy="0"/>
          <a:chOff x="0" y="0"/>
          <a:chExt cx="0" cy="0"/>
        </a:xfrm>
      </p:grpSpPr>
      <p:sp>
        <p:nvSpPr>
          <p:cNvPr id="423" name="Google Shape;423;p32"/>
          <p:cNvSpPr txBox="1"/>
          <p:nvPr>
            <p:ph idx="1" type="body"/>
          </p:nvPr>
        </p:nvSpPr>
        <p:spPr>
          <a:xfrm>
            <a:off x="311700" y="1152475"/>
            <a:ext cx="8520600" cy="3605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200">
                <a:solidFill>
                  <a:schemeClr val="dk1"/>
                </a:solidFill>
              </a:rPr>
              <a:t>C</a:t>
            </a:r>
            <a:r>
              <a:rPr lang="en" sz="2200">
                <a:solidFill>
                  <a:schemeClr val="dk1"/>
                </a:solidFill>
              </a:rPr>
              <a:t>hoose a system and make a case for why you would or would not choose to solve that system by substitution.</a:t>
            </a:r>
            <a:endParaRPr sz="2200">
              <a:solidFill>
                <a:schemeClr val="dk1"/>
              </a:solidFill>
            </a:endParaRPr>
          </a:p>
          <a:p>
            <a:pPr indent="0" lvl="0" marL="0" rtl="0" algn="l">
              <a:lnSpc>
                <a:spcPct val="100000"/>
              </a:lnSpc>
              <a:spcBef>
                <a:spcPts val="1200"/>
              </a:spcBef>
              <a:spcAft>
                <a:spcPts val="0"/>
              </a:spcAft>
              <a:buNone/>
            </a:pPr>
            <a:r>
              <a:t/>
            </a:r>
            <a:endParaRPr sz="2200">
              <a:solidFill>
                <a:schemeClr val="dk1"/>
              </a:solidFill>
            </a:endParaRPr>
          </a:p>
          <a:p>
            <a:pPr indent="0" lvl="0" marL="0" rtl="0" algn="l">
              <a:lnSpc>
                <a:spcPct val="100000"/>
              </a:lnSpc>
              <a:spcBef>
                <a:spcPts val="1200"/>
              </a:spcBef>
              <a:spcAft>
                <a:spcPts val="0"/>
              </a:spcAft>
              <a:buNone/>
            </a:pPr>
            <a:r>
              <a:t/>
            </a:r>
            <a:endParaRPr sz="2200">
              <a:solidFill>
                <a:schemeClr val="dk1"/>
              </a:solidFill>
            </a:endParaRPr>
          </a:p>
          <a:p>
            <a:pPr indent="0" lvl="0" marL="0" rtl="0" algn="l">
              <a:lnSpc>
                <a:spcPct val="100000"/>
              </a:lnSpc>
              <a:spcBef>
                <a:spcPts val="1200"/>
              </a:spcBef>
              <a:spcAft>
                <a:spcPts val="0"/>
              </a:spcAft>
              <a:buNone/>
            </a:pPr>
            <a:r>
              <a:t/>
            </a:r>
            <a:endParaRPr sz="2200">
              <a:solidFill>
                <a:schemeClr val="dk1"/>
              </a:solidFill>
            </a:endParaRPr>
          </a:p>
          <a:p>
            <a:pPr indent="-368300" lvl="0" marL="457200" rtl="0" algn="l">
              <a:lnSpc>
                <a:spcPct val="100000"/>
              </a:lnSpc>
              <a:spcBef>
                <a:spcPts val="1200"/>
              </a:spcBef>
              <a:spcAft>
                <a:spcPts val="0"/>
              </a:spcAft>
              <a:buClr>
                <a:schemeClr val="dk1"/>
              </a:buClr>
              <a:buSzPts val="2200"/>
              <a:buChar char="●"/>
            </a:pPr>
            <a:r>
              <a:rPr lang="en" sz="2200">
                <a:solidFill>
                  <a:schemeClr val="dk1"/>
                </a:solidFill>
              </a:rPr>
              <a:t>I would choose to solve system ______ by substitution because . . .</a:t>
            </a:r>
            <a:endParaRPr sz="2200">
              <a:solidFill>
                <a:schemeClr val="dk1"/>
              </a:solidFill>
            </a:endParaRPr>
          </a:p>
          <a:p>
            <a:pPr indent="-368300" lvl="0" marL="457200" rtl="0" algn="l">
              <a:lnSpc>
                <a:spcPct val="100000"/>
              </a:lnSpc>
              <a:spcBef>
                <a:spcPts val="0"/>
              </a:spcBef>
              <a:spcAft>
                <a:spcPts val="0"/>
              </a:spcAft>
              <a:buClr>
                <a:schemeClr val="dk1"/>
              </a:buClr>
              <a:buSzPts val="2200"/>
              <a:buChar char="●"/>
            </a:pPr>
            <a:r>
              <a:rPr lang="en" sz="2200">
                <a:solidFill>
                  <a:schemeClr val="dk1"/>
                </a:solidFill>
              </a:rPr>
              <a:t>I would not choose to solve system </a:t>
            </a:r>
            <a:r>
              <a:rPr lang="en" sz="2200">
                <a:solidFill>
                  <a:schemeClr val="dk1"/>
                </a:solidFill>
              </a:rPr>
              <a:t>______</a:t>
            </a:r>
            <a:r>
              <a:rPr lang="en" sz="2200">
                <a:solidFill>
                  <a:schemeClr val="dk1"/>
                </a:solidFill>
              </a:rPr>
              <a:t> by substitution </a:t>
            </a:r>
            <a:br>
              <a:rPr lang="en" sz="2200">
                <a:solidFill>
                  <a:schemeClr val="dk1"/>
                </a:solidFill>
              </a:rPr>
            </a:br>
            <a:r>
              <a:rPr lang="en" sz="2200">
                <a:solidFill>
                  <a:schemeClr val="dk1"/>
                </a:solidFill>
              </a:rPr>
              <a:t>because . . .</a:t>
            </a:r>
            <a:endParaRPr sz="2200">
              <a:solidFill>
                <a:schemeClr val="dk1"/>
              </a:solidFill>
            </a:endParaRPr>
          </a:p>
        </p:txBody>
      </p:sp>
      <p:sp>
        <p:nvSpPr>
          <p:cNvPr id="424" name="Google Shape;424;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25" name="Google Shape;425;p32"/>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6" name="Google Shape;426;p32"/>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2.3 Solving Systems by Substitution</a:t>
            </a:r>
            <a:endParaRPr/>
          </a:p>
        </p:txBody>
      </p:sp>
      <p:graphicFrame>
        <p:nvGraphicFramePr>
          <p:cNvPr id="427" name="Google Shape;427;p32"/>
          <p:cNvGraphicFramePr/>
          <p:nvPr/>
        </p:nvGraphicFramePr>
        <p:xfrm>
          <a:off x="547525" y="2043738"/>
          <a:ext cx="3000000" cy="3000000"/>
        </p:xfrm>
        <a:graphic>
          <a:graphicData uri="http://schemas.openxmlformats.org/drawingml/2006/table">
            <a:tbl>
              <a:tblPr>
                <a:noFill/>
                <a:tableStyleId>{0179FEB6-B232-486D-907C-2CA15759A2D8}</a:tableStyleId>
              </a:tblPr>
              <a:tblGrid>
                <a:gridCol w="2100950"/>
              </a:tblGrid>
              <a:tr h="3810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System 1</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3</a:t>
                      </a:r>
                      <a:r>
                        <a:rPr i="1" lang="en" sz="2200">
                          <a:solidFill>
                            <a:srgbClr val="424242"/>
                          </a:solidFill>
                          <a:latin typeface="Times New Roman"/>
                          <a:ea typeface="Times New Roman"/>
                          <a:cs typeface="Times New Roman"/>
                          <a:sym typeface="Times New Roman"/>
                        </a:rPr>
                        <a:t>m</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n</a:t>
                      </a:r>
                      <a:r>
                        <a:rPr lang="en" sz="2200">
                          <a:solidFill>
                            <a:srgbClr val="424242"/>
                          </a:solidFill>
                          <a:latin typeface="Calibri"/>
                          <a:ea typeface="Calibri"/>
                          <a:cs typeface="Calibri"/>
                          <a:sym typeface="Calibri"/>
                        </a:rPr>
                        <a:t> = 71</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2</a:t>
                      </a:r>
                      <a:r>
                        <a:rPr i="1" lang="en" sz="2200">
                          <a:solidFill>
                            <a:srgbClr val="424242"/>
                          </a:solidFill>
                          <a:latin typeface="Times New Roman"/>
                          <a:ea typeface="Times New Roman"/>
                          <a:cs typeface="Times New Roman"/>
                          <a:sym typeface="Times New Roman"/>
                        </a:rPr>
                        <a:t>m</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n</a:t>
                      </a:r>
                      <a:r>
                        <a:rPr lang="en" sz="2200">
                          <a:solidFill>
                            <a:srgbClr val="424242"/>
                          </a:solidFill>
                          <a:latin typeface="Calibri"/>
                          <a:ea typeface="Calibri"/>
                          <a:cs typeface="Calibri"/>
                          <a:sym typeface="Calibri"/>
                        </a:rPr>
                        <a:t> = 30</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428" name="Google Shape;428;p32"/>
          <p:cNvGraphicFramePr/>
          <p:nvPr/>
        </p:nvGraphicFramePr>
        <p:xfrm>
          <a:off x="3445325" y="2043738"/>
          <a:ext cx="3000000" cy="3000000"/>
        </p:xfrm>
        <a:graphic>
          <a:graphicData uri="http://schemas.openxmlformats.org/drawingml/2006/table">
            <a:tbl>
              <a:tblPr>
                <a:noFill/>
                <a:tableStyleId>{0179FEB6-B232-486D-907C-2CA15759A2D8}</a:tableStyleId>
              </a:tblPr>
              <a:tblGrid>
                <a:gridCol w="2100950"/>
              </a:tblGrid>
              <a:tr h="3810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System 2</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+ 9</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429" name="Google Shape;429;p32"/>
          <p:cNvGraphicFramePr/>
          <p:nvPr/>
        </p:nvGraphicFramePr>
        <p:xfrm>
          <a:off x="6553550" y="2043749"/>
          <a:ext cx="3000000" cy="3000000"/>
        </p:xfrm>
        <a:graphic>
          <a:graphicData uri="http://schemas.openxmlformats.org/drawingml/2006/table">
            <a:tbl>
              <a:tblPr>
                <a:noFill/>
                <a:tableStyleId>{0179FEB6-B232-486D-907C-2CA15759A2D8}</a:tableStyleId>
              </a:tblPr>
              <a:tblGrid>
                <a:gridCol w="2100950"/>
              </a:tblGrid>
              <a:tr h="3810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System 3</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5</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+ 4</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15</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5</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+ 11</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22</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35" name="Google Shape;435;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6" name="Google Shape;436;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7" name="Google Shape;437;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2.3 Solving Systems by Substitution</a:t>
            </a:r>
            <a:endParaRPr/>
          </a:p>
        </p:txBody>
      </p:sp>
      <p:graphicFrame>
        <p:nvGraphicFramePr>
          <p:cNvPr id="438" name="Google Shape;438;p33"/>
          <p:cNvGraphicFramePr/>
          <p:nvPr/>
        </p:nvGraphicFramePr>
        <p:xfrm>
          <a:off x="311700" y="1764100"/>
          <a:ext cx="3000000" cy="3000000"/>
        </p:xfrm>
        <a:graphic>
          <a:graphicData uri="http://schemas.openxmlformats.org/drawingml/2006/table">
            <a:tbl>
              <a:tblPr>
                <a:noFill/>
                <a:tableStyleId>{9A3CABD3-8493-4593-B907-9E6E920B34E3}</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Solve systems of equations by substituting a variable or an expression.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Perform a substitution in more than one way and decide which way or what to substitute based on how the given equations are written.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