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74FB133-B2B1-44EC-84E2-5CC5E523342E}">
  <a:tblStyle styleId="{F74FB133-B2B1-44EC-84E2-5CC5E523342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d61cf4d29bbc471b2429bccb89aa63d4d228e3c2"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4.xml"/><Relationship Id="rId4" Type="http://schemas.openxmlformats.org/officeDocument/2006/relationships/hyperlink" Target="https://www.desmos.com/calculator/ze8h2ubhs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xsc0xdq3lm" TargetMode="External"/><Relationship Id="rId3" Type="http://schemas.openxmlformats.org/officeDocument/2006/relationships/hyperlink" Target="https://www.desmos.com/calculator/raselrxquk"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3.xml"/><Relationship Id="rId3" Type="http://schemas.openxmlformats.org/officeDocument/2006/relationships/hyperlink" Target="https://www.desmos.com/calculator/gvdkfjaoef"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 Id="rId3" Type="http://schemas.openxmlformats.org/officeDocument/2006/relationships/hyperlink" Target="https://www.desmos.com/calculator/blpfhipish" TargetMode="External"/><Relationship Id="rId4" Type="http://schemas.openxmlformats.org/officeDocument/2006/relationships/hyperlink" Target="https://www.desmos.com/calculator/i9awx7nv7l" TargetMode="External"/><Relationship Id="rId9" Type="http://schemas.openxmlformats.org/officeDocument/2006/relationships/hyperlink" Target="https://k12.openstax.org/contents/raise/resources/d61cf4d29bbc471b2429bccb89aa63d4d228e3c2" TargetMode="External"/><Relationship Id="rId5" Type="http://schemas.openxmlformats.org/officeDocument/2006/relationships/hyperlink" Target="https://www.desmos.com/calculator/uil0uohxh1" TargetMode="External"/><Relationship Id="rId6" Type="http://schemas.openxmlformats.org/officeDocument/2006/relationships/hyperlink" Target="https://www.desmos.com/calculator/fkzj7m3fsl" TargetMode="External"/><Relationship Id="rId7" Type="http://schemas.openxmlformats.org/officeDocument/2006/relationships/hyperlink" Target="https://www.desmos.com/calculator/jodplj4mh2" TargetMode="External"/><Relationship Id="rId8" Type="http://schemas.openxmlformats.org/officeDocument/2006/relationships/hyperlink" Target="https://www.desmos.com/calculator/fdnvntcnn4"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o3g0xndgg"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review how vertex form reveals the vertex and the direction a parabola opens. They consider how the structure of the expression explains whether the vertex is a minimum or maximum and use symmetry to sketch additional points on the graph.</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reason about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)² to anticipate the graph’s behavior. Since (</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)² is always positive except at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 a positive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makes the vertex a minimum, and a negative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makes it a maximum.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don’t need to master this reasoning formally but use these ideas to sketch quadratic graphs and match functions to their corresponding graphs.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Print and cut up cards from the blackline master. Prepare one copy for every two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cards, cut from copies of the </a:t>
            </a:r>
            <a:r>
              <a:rPr lang="en" u="sng">
                <a:solidFill>
                  <a:schemeClr val="hlink"/>
                </a:solidFill>
                <a:latin typeface="Noto Sans"/>
                <a:ea typeface="Noto Sans"/>
                <a:cs typeface="Noto Sans"/>
                <a:sym typeface="Noto Sans"/>
                <a:hlinkClick r:id="rId2"/>
              </a:rPr>
              <a:t>blackline master</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highlights the three forms of quadratic expressions students have seen so far. It reinforces how each form gives different insights into the graph of a quadratic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Give students a minute of quiet time to think individually, and then ask them to share their thinking with a partner.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a:t>
            </a:r>
            <a:r>
              <a:rPr b="1" lang="en" sz="1300">
                <a:solidFill>
                  <a:schemeClr val="dk1"/>
                </a:solidFill>
                <a:latin typeface="Calibri"/>
                <a:ea typeface="Calibri"/>
                <a:cs typeface="Calibri"/>
                <a:sym typeface="Calibri"/>
              </a:rPr>
              <a: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Vertex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Standard</a:t>
            </a:r>
            <a:r>
              <a:rPr lang="en" sz="1300">
                <a:solidFill>
                  <a:schemeClr val="dk1"/>
                </a:solidFill>
                <a:latin typeface="Calibri"/>
                <a:ea typeface="Calibri"/>
                <a:cs typeface="Calibri"/>
                <a:sym typeface="Calibri"/>
              </a:rPr>
              <a:t> form</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Invite students to share their responses and explanations. Encourage students to name specific features of the graph of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 If time permits, consider asking students to use all of the info they can gather to sketch a graph.</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not already mentioned by students, point out that while the standard form allows us to find the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more readily, the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can always be found by evaluating the function at </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0.</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a284327a9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a284327a9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1 Stronger and Clearer Each Time: Writing,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improve their writing by providing them with multiple opportunities to clarify their explanations through conversation. Invite students to meet with one to two partners to share and get feedback on their explanation of how Priya might have reasoned about whether the vertex is the minimum or maximum. Students should first check to see if they agree with each other about the values that go in the table. Give two to three minutes to revise their initial draft based on feedback from their peers.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Optimize output (for explanation)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by creating a display that highlights the following information: a graph of the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opens up when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positive and opens down when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negative; examining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of two points can help to determine if the graph opens up or down; if coordinates of one point are found on the graph, the symmetry of the graph may be used to find another point. Engage students in finding the vertex, deciding whether the graph opens up or down, and finding two more points. The display can be completed during the synthesis.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Conceptual processing</a:t>
            </a:r>
            <a:endParaRPr b="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graph quadratic functions in vertex form and strengthen their understanding of how the expression relates to the graph.Students revisit that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opens up when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&gt; 0 and down when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&lt; 0. They sketch graphs using the vertex, direction of opening, and two additional points. They also determine whether the vertex is a maximum or minimum by comparing values on either side.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have several chances to use structure in the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With the vertex and one point, students compare y-values to determine if the graph opens up or down. They can use symmetry to find a second point. When explaining Priya’s reasoning, they note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is zero at the vertex and negative elsewhere, so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(4)is the maximum value.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two equations defining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moment to think about how the equations are alike and how they are different. Invite students to share their comments.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not mentioned by students, ask: "Where are the vertices of the graphs located?" (All of the equations have an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in them and a 10 constant term. This means that the vertex for each graph is at the same location, at (4,10).)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that, earlier in the unit, we learned that the vertex of a graph represents the maximum or the minimum value of a function. Ask students: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"How can we tell if the vertex of the graph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represents the maximum or the minimum?" (If the graph opens upward, the vertex is the minimum. If it opens downward, it is the maximum.)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"How can we tell if the graph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opens upward or downward?" (In an earlier lesson, we saw that when a quadratic function is expressed in the form of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and the coefficient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negative, the graph opens downward. This means the vertex represents the maximum of the function. Or we could plot some coordinate pairs to help us visualize the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no students mentioned finding additional points on each graph to determine whether the graph opens up or down, ask them about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Because this activity is designed to be completed without technology, ask students to put away any devices.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(8, −6). If we find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(8) and substitute 8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expression, we have: p(8) = −(8 −4)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 which is equal to −16 + 10 or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4"/>
              </a:rPr>
              <a:t>https://www.desmos.com/calculator/ze8h2ubhsf</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graph of a quadratic function is symmetrical across the vertical line containing the vertex. If a point on the graph that is 4 units to the left of the line containing the vertex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-6, there is a point to the right of the line containing the vertex that also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https://www.desmos.com/calculator/xsc0xdq3lm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One possible answer could be: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 12) and (6, 12). Substituting 2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we have: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(2) = ½(2 − 4)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 which is 12, so (2, 12) is one point on the graph. Substituting 6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we have: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(6) = 121(6 − 4)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 which equals 12, so (6,12) is another point.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Another possible answer could be (0, 18) and (8, 18). Substituting 0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we get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(0) = 18, so (0, 18) is one point on the graph. This point is 4 units to the left and 8 units up from the vertex. Because the graph has a vertical line of symmetry, or axis of symmetry, through the vertex, it also goes through a point that is 4 units to the right and 8 units up, which is (8,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3"/>
              </a:rPr>
              <a:t>https://www.desmos.com/calculator/raselrxquk</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a2811a589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a2811a589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(3) = −(3 − 4)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+10 =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 = −1 + 10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(5) = −(5 − 4)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+10 =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 = −1 + 10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values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(3) and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(5) are both less than 10. The vertex of a quadratic graph represents the minimum or the maximum of the function. Because the two points on either side of the vertex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have a lesser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the vertex must be the maximum.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be unsure about what input value to choose to find additional points on each graph. Without telling students a specific value to use, encourage them to choose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that is simple to evaluate and would help them sketch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graphs and explain how they found one additional point for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two for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Highlight strategies that use symmetry to identify a second point once one non-vertex point is known.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Next, have students explain their analysis of Pilar’s reasoning. Emphasize that the vertex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cannot be a minimum because other values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are less than 10. Since (0, −6) has a smaller output than the vertex (4, 10), the vertex must be a maximum and the graph opens downward.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See Table: Function p: </a:t>
            </a:r>
            <a:r>
              <a:rPr lang="en" sz="1300" u="sng">
                <a:solidFill>
                  <a:schemeClr val="hlink"/>
                </a:solidFill>
                <a:latin typeface="Calibri"/>
                <a:ea typeface="Calibri"/>
                <a:cs typeface="Calibri"/>
                <a:sym typeface="Calibri"/>
                <a:hlinkClick action="ppaction://hlinkshowjump?jump=nextslide"/>
              </a:rPr>
              <a:t>on the next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See Table: Function q </a:t>
            </a:r>
            <a:r>
              <a:rPr lang="en" sz="1300" u="sng">
                <a:solidFill>
                  <a:schemeClr val="hlink"/>
                </a:solidFill>
                <a:latin typeface="Calibri"/>
                <a:ea typeface="Calibri"/>
                <a:cs typeface="Calibri"/>
                <a:sym typeface="Calibri"/>
                <a:hlinkClick action="ppaction://hlinkshowjump?jump=nextslide"/>
              </a:rPr>
              <a:t>on the next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lang="en" sz="1300">
                <a:solidFill>
                  <a:schemeClr val="dk1"/>
                </a:solidFill>
                <a:latin typeface="Calibri"/>
                <a:ea typeface="Calibri"/>
                <a:cs typeface="Calibri"/>
                <a:sym typeface="Calibri"/>
              </a:rPr>
              <a:t>If time allows, discuss how the structure of the squared term shows whether the vertex is a maximum or minimum. Using function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ask students to reason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0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and positive elsewhere, so the minimum occurs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lang="en" sz="1300">
                <a:solidFill>
                  <a:schemeClr val="dk1"/>
                </a:solidFill>
                <a:latin typeface="Calibri"/>
                <a:ea typeface="Calibri"/>
                <a:cs typeface="Calibri"/>
                <a:sym typeface="Calibri"/>
              </a:rPr>
              <a:t>. Multiplying by ½ ​ or adding 10 shifts or scales the outputs but does not change where the minimum occurs.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a38f1428e8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a38f1428e8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action="ppaction://hlinksldjump" r:id="rId2"/>
              </a:rPr>
              <a:t>Return to previous slide.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3"/>
              </a:rPr>
              <a:t>https://www.desmos.com/calculator/gvdkfjaoef</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vertex is at (1, 5). Use this to find a point symmetric to (3, 9) on the parabola.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will be 2 units to the left of 1.</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vertex is at (1, 5). Use this to find a point symmetric to (3, 9) on the parabola.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will be 2 units to the left of 1.</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Because parabolas are symmetric and (3, 9) is two units to the right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there must be another point on the parabola two units to the left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with the same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as (3, 9). That point is (−1, 9).</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-coordinate is correct. To find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substitute -1 into the equation. The point will be symmetric to (3, 9) on the parabola.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key points about vertex form with students.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a2d4f8387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a2d4f838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with </a:t>
            </a:r>
            <a:r>
              <a:rPr b="1" lang="en" sz="1300">
                <a:solidFill>
                  <a:schemeClr val="dk1"/>
                </a:solidFill>
                <a:latin typeface="Calibri"/>
                <a:ea typeface="Calibri"/>
                <a:cs typeface="Calibri"/>
                <a:sym typeface="Calibri"/>
              </a:rPr>
              <a:t>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each step with students.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a38f1428e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a38f1428e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each step with students.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a38f1428e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a38f1428e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each step with students.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describe the reasons for their matches. Arrange students in groups of two. Invite Partner A to begin with this sentence frame: “Equation _____ matches with the graph _____ because . . . .” Invite the listener, Partner B, to press for additional details referring to specific features of the graphs and equations, such as vertex, steepness, intercepts, and direction of the opening. Students should switch roles after each match.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Cultivate conversation</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differentiate the degree of difficulty or complexity by beginning with fewer cards. For example, give students a subset of the cards to start with and introduce the remaining cards once students have completed their initial set of matches.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match quadratic equations to their graphs by using structural features of each representation, so technology is not needed. Encourage students to use precise mathematical language as they explain and justify their matches and respond to others’ reasoning. Listen for effective strategies and highlight those that reliably connect equation structure to graph features.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Here are the equations and graphs for reference: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Link to Desmos graph A: </a:t>
            </a:r>
            <a:r>
              <a:rPr lang="en" sz="1300" u="sng">
                <a:solidFill>
                  <a:schemeClr val="hlink"/>
                </a:solidFill>
                <a:latin typeface="Calibri"/>
                <a:ea typeface="Calibri"/>
                <a:cs typeface="Calibri"/>
                <a:sym typeface="Calibri"/>
                <a:hlinkClick r:id="rId3"/>
              </a:rPr>
              <a:t>https://www.desmos.com/calculator/blpfhipish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Link to Desmos graph B: </a:t>
            </a:r>
            <a:r>
              <a:rPr lang="en" sz="1300" u="sng">
                <a:solidFill>
                  <a:schemeClr val="hlink"/>
                </a:solidFill>
                <a:latin typeface="Calibri"/>
                <a:ea typeface="Calibri"/>
                <a:cs typeface="Calibri"/>
                <a:sym typeface="Calibri"/>
                <a:hlinkClick r:id="rId4"/>
              </a:rPr>
              <a:t>https://www.desmos.com/calculator/i9awx7nv7l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Link to Desmos graph C: </a:t>
            </a:r>
            <a:r>
              <a:rPr lang="en" sz="1300" u="sng">
                <a:solidFill>
                  <a:schemeClr val="hlink"/>
                </a:solidFill>
                <a:latin typeface="Calibri"/>
                <a:ea typeface="Calibri"/>
                <a:cs typeface="Calibri"/>
                <a:sym typeface="Calibri"/>
                <a:hlinkClick r:id="rId5"/>
              </a:rPr>
              <a:t>https://www.desmos.com/calculator/uil0uohxh1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Link to Desmos graph D: </a:t>
            </a:r>
            <a:r>
              <a:rPr lang="en" sz="1300" u="sng">
                <a:solidFill>
                  <a:schemeClr val="hlink"/>
                </a:solidFill>
                <a:latin typeface="Calibri"/>
                <a:ea typeface="Calibri"/>
                <a:cs typeface="Calibri"/>
                <a:sym typeface="Calibri"/>
                <a:hlinkClick r:id="rId6"/>
              </a:rPr>
              <a:t>https://www.desmos.com/calculator/fkzj7m3fsl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Link to Desmos graph E: </a:t>
            </a:r>
            <a:r>
              <a:rPr lang="en" sz="1300" u="sng">
                <a:solidFill>
                  <a:schemeClr val="hlink"/>
                </a:solidFill>
                <a:latin typeface="Calibri"/>
                <a:ea typeface="Calibri"/>
                <a:cs typeface="Calibri"/>
                <a:sym typeface="Calibri"/>
                <a:hlinkClick r:id="rId7"/>
              </a:rPr>
              <a:t>https://www.desmos.com/calculator/jodplj4mh2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Link to Desmos graph F: </a:t>
            </a:r>
            <a:r>
              <a:rPr lang="en" sz="1300" u="sng">
                <a:solidFill>
                  <a:schemeClr val="hlink"/>
                </a:solidFill>
                <a:latin typeface="Calibri"/>
                <a:ea typeface="Calibri"/>
                <a:cs typeface="Calibri"/>
                <a:sym typeface="Calibri"/>
                <a:hlinkClick r:id="rId8"/>
              </a:rPr>
              <a:t>https://www.desmos.com/calculator/fdnvntcnn4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each group a set of cut-up cards (</a:t>
            </a:r>
            <a:r>
              <a:rPr lang="en" sz="1300" u="sng">
                <a:solidFill>
                  <a:schemeClr val="hlink"/>
                </a:solidFill>
                <a:latin typeface="Calibri"/>
                <a:ea typeface="Calibri"/>
                <a:cs typeface="Calibri"/>
                <a:sym typeface="Calibri"/>
                <a:hlinkClick r:id="rId9"/>
              </a:rPr>
              <a:t>Link here</a:t>
            </a:r>
            <a:r>
              <a:rPr lang="en" sz="1300">
                <a:solidFill>
                  <a:schemeClr val="dk1"/>
                </a:solidFill>
                <a:latin typeface="Calibri"/>
                <a:ea typeface="Calibri"/>
                <a:cs typeface="Calibri"/>
                <a:sym typeface="Calibri"/>
              </a:rPr>
              <a:t>). Ask students to take turns matching a card containing an equation with a graph that represents it.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first partner identifies a match and explains why they think it is a match, while the other listens and works to understand.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they switch roles. If they disagree, they should discuss their thinking and work to reach an agreement.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record each match (write the equation and sketch the graph) and their reasoning.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is limited, students may just record the label of the graph instead of sketching.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Because this activity is designed to be completed without technology, ask students to put away any devices.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and answers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a5942635b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a5942635b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t>
            </a:r>
            <a:r>
              <a:rPr b="1" i="1" lang="en" sz="1300">
                <a:solidFill>
                  <a:schemeClr val="dk1"/>
                </a:solidFill>
                <a:latin typeface="Calibri"/>
                <a:ea typeface="Calibri"/>
                <a:cs typeface="Calibri"/>
                <a:sym typeface="Calibri"/>
              </a:rPr>
              <a:t>anticipated</a:t>
            </a:r>
            <a:r>
              <a:rPr b="1" i="1" lang="en" sz="1300">
                <a:solidFill>
                  <a:schemeClr val="dk1"/>
                </a:solidFill>
                <a:latin typeface="Calibri"/>
                <a:ea typeface="Calibri"/>
                <a:cs typeface="Calibri"/>
                <a:sym typeface="Calibri"/>
              </a:rPr>
              <a:t> misconceptions, and activity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a2d4f8387e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a2d4f8387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be challenged to identify the coordinates of the vertex on the graphs because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-axes use a different scale. Encourage students to write down coordinates of the vertex and the intercepts to help them match the graphs to the equations. Some students may have trouble identifying that one graph is steeper than the others. Provide them with graph paper and a piece of patty-paper or a transparency and have them trace one graph onto it. They can overlay the traced graph on top of the other graphs to figure out which one is steeper. Students used similar tools to explore transformations in middle school.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aspects of the equations and graphs they found helpful for the matching. If not mentioned in students' explanations, highlight the following features: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 being added or subtracted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squared term, or the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being subtracted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a positive number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is positive.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being added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expression, then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a negative number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is negative.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constant term in the quadratic expression in vertex form, or the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k:</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is positive,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is also positive.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is negative,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is also negative.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 of the squared term, or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i="1"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saw earlier that when the squared term has a negative coefficient, it makes all positive values negative. This means that:</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negative, the vertex represents the maximum (the graph of the quadratic function opens downward).</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positive, the vertex represents the minimum (the graph of the quadratic function opens upward).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magnitude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larger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the narrower the opening of the graph is (or the "steeper" the graph 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range of the function: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vertex is a maximum, then the range is less than or equal to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the vertex. So,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vertex is a minimum, then the range is greater than or equal to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of the vertex. So,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also reason the other way around: by looking at the graphs first and then relate the features of the graphs to the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all questions of activity </a:t>
            </a:r>
            <a:r>
              <a:rPr b="1" lang="en">
                <a:solidFill>
                  <a:schemeClr val="dk1"/>
                </a:solidFill>
                <a:latin typeface="Noto Sans"/>
                <a:ea typeface="Noto Sans"/>
                <a:cs typeface="Noto Sans"/>
                <a:sym typeface="Noto Sans"/>
              </a:rPr>
              <a:t>7.16</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parabola opens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parabola opens down, so the value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should be negative. The vertex is at (3, 2) so this is the correct vertex form for the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quadratic has a vertex at (−3, 2) but the graph has a vertex at (3, 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quadratic has a vertex at (−3 ,2) but the graph has a vertex at (3, 2) and opens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Steps for matching graphs of quadratic functions and their equations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and support opportunities for peer interactions. </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Invite students to talk about their ideas with a partner before writing them down.</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11) and (6, 11).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0, the value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 or 11. The other point is 3 units to the right of the vertex with the same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https://www.desmos.com/calculator/lo3g0xndgg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student work from this cool down (or think-aloud, if student work does not show these strategies) to demonstrate finding the</a:t>
            </a:r>
            <a:r>
              <a:rPr i="1" lang="en" sz="1300">
                <a:solidFill>
                  <a:schemeClr val="dk1"/>
                </a:solidFill>
                <a:latin typeface="Times New Roman"/>
                <a:ea typeface="Times New Roman"/>
                <a:cs typeface="Times New Roman"/>
                <a:sym typeface="Times New Roman"/>
              </a:rPr>
              <a:t> y</a:t>
            </a:r>
            <a:r>
              <a:rPr lang="en" sz="1300">
                <a:solidFill>
                  <a:schemeClr val="dk1"/>
                </a:solidFill>
                <a:latin typeface="Calibri"/>
                <a:ea typeface="Calibri"/>
                <a:cs typeface="Calibri"/>
                <a:sym typeface="Calibri"/>
              </a:rPr>
              <a:t>-intercept or other key points on the graph that would make graphing easier.</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Some explanations: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squared term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has a negative coefficient. We saw earlier that when that coefficient is negative the graph opens down, so the vertex is the maximum point.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5.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greater than 7,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less than 5.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less than 7,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also less than 5. This means that the points on either side of the vertex have smaller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so the vertex is the maximum.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7,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0. Multiplying it by -2 gives 0.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other than 7,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a positive number. Multiplying it by -2 gives a negative number, so it is less than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Evaluating the function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 gives −2(7 − 7)</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 = 0 + 5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still don't know how "wide" or "narrow" the opening of the graph will be, so it helps to know another point on the graph. To find another point, we can choose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and find the corresponding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We can use that point to quickly find one more point with the same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because the graph is symmetric across the vertex.</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6.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slide" Target="/ppt/slid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slide" Target="/ppt/slid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jpg"/><Relationship Id="rId4" Type="http://schemas.openxmlformats.org/officeDocument/2006/relationships/image" Target="../media/image40.png"/><Relationship Id="rId5" Type="http://schemas.openxmlformats.org/officeDocument/2006/relationships/hyperlink" Target="https://k12.openstax.org/contents/raise/resources/d61cf4d29bbc471b2429bccb89aa63d4d228e3c2"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jpg"/><Relationship Id="rId4" Type="http://schemas.openxmlformats.org/officeDocument/2006/relationships/image" Target="../media/image31.png"/><Relationship Id="rId5"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jpg"/><Relationship Id="rId4" Type="http://schemas.openxmlformats.org/officeDocument/2006/relationships/image" Target="../media/image29.png"/><Relationship Id="rId5"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jpg"/><Relationship Id="rId4" Type="http://schemas.openxmlformats.org/officeDocument/2006/relationships/image" Target="../media/image36.png"/><Relationship Id="rId5"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8.jpg"/><Relationship Id="rId4" Type="http://schemas.openxmlformats.org/officeDocument/2006/relationships/hyperlink" Target="https://youtu.be/tWy8oACrrrc?si=QwHc8HaW17IjzqNV" TargetMode="External"/><Relationship Id="rId5" Type="http://schemas.openxmlformats.org/officeDocument/2006/relationships/hyperlink" Target="http://www.youtube.com/watch?v=tWy8oACrrrc" TargetMode="External"/><Relationship Id="rId6" Type="http://schemas.openxmlformats.org/officeDocument/2006/relationships/image" Target="../media/image4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jp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8.jp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jp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7 Introduction to Quadratic Functions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7.16 Graphing from the Vertex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{F74FB133-B2B1-44EC-84E2-5CC5E523342E}</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253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Graph</a:t>
            </a:r>
            <a:r>
              <a:rPr lang="en">
                <a:solidFill>
                  <a:srgbClr val="F3F3F3"/>
                </a:solidFill>
              </a:rPr>
              <a:t> a quadratic function given in vertex form,</a:t>
            </a:r>
            <a:r>
              <a:rPr b="1" lang="en">
                <a:solidFill>
                  <a:srgbClr val="F3F3F3"/>
                </a:solidFill>
              </a:rPr>
              <a:t> showing the maximum or minimum and the </a:t>
            </a:r>
            <a:r>
              <a:rPr b="1" i="1" lang="en">
                <a:solidFill>
                  <a:srgbClr val="F3F3F3"/>
                </a:solidFill>
                <a:latin typeface="Times New Roman"/>
                <a:ea typeface="Times New Roman"/>
                <a:cs typeface="Times New Roman"/>
                <a:sym typeface="Times New Roman"/>
              </a:rPr>
              <a:t>y</a:t>
            </a:r>
            <a:r>
              <a:rPr b="1" lang="en">
                <a:solidFill>
                  <a:srgbClr val="F3F3F3"/>
                </a:solidFill>
              </a:rPr>
              <a:t>-intercept</a:t>
            </a:r>
            <a:r>
              <a:rPr lang="en">
                <a:solidFill>
                  <a:srgbClr val="F3F3F3"/>
                </a:solidFill>
              </a:rPr>
              <a:t>.</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b="1" lang="en">
                <a:solidFill>
                  <a:srgbClr val="F3F3F3"/>
                </a:solidFill>
              </a:rPr>
              <a:t>Find the maximum or the minimum</a:t>
            </a:r>
            <a:r>
              <a:rPr lang="en">
                <a:solidFill>
                  <a:srgbClr val="F3F3F3"/>
                </a:solidFill>
              </a:rPr>
              <a:t> of a quadratic function given in vertex form </a:t>
            </a:r>
            <a:r>
              <a:rPr b="1" lang="en">
                <a:solidFill>
                  <a:srgbClr val="F3F3F3"/>
                </a:solidFill>
              </a:rPr>
              <a:t>without first graphing it.</a:t>
            </a:r>
            <a:endParaRPr b="1">
              <a:solidFill>
                <a:srgbClr val="F3F3F3"/>
              </a:solidFill>
            </a:endParaRPr>
          </a:p>
        </p:txBody>
      </p:sp>
      <p:pic>
        <p:nvPicPr>
          <p:cNvPr descr="Group of students giving high fives, showing encouragement, support, and a positive classroom environment." id="114" name="Google Shape;114;p17" title="Goals-7.png"/>
          <p:cNvPicPr preferRelativeResize="0"/>
          <p:nvPr/>
        </p:nvPicPr>
        <p:blipFill rotWithShape="1">
          <a:blip r:embed="rId3">
            <a:alphaModFix/>
          </a:blip>
          <a:srcRect b="0" l="0" r="0" t="0"/>
          <a:stretch/>
        </p:blipFill>
        <p:spPr>
          <a:xfrm>
            <a:off x="5385050" y="577924"/>
            <a:ext cx="3447250" cy="34472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7.16 Graphing from the Vertex Form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lang="en" sz="1800"/>
              <a:t>Vertex</a:t>
            </a:r>
            <a:endParaRPr b="1" sz="1800"/>
          </a:p>
          <a:p>
            <a:pPr indent="-330200" lvl="1" marL="914400" rtl="0" algn="l">
              <a:spcBef>
                <a:spcPts val="0"/>
              </a:spcBef>
              <a:spcAft>
                <a:spcPts val="0"/>
              </a:spcAft>
              <a:buSzPts val="1600"/>
              <a:buChar char="○"/>
            </a:pPr>
            <a:r>
              <a:rPr lang="en" sz="1600"/>
              <a:t>On a parabola, it is the point where the graph changes from increasing to decreasing or vice versa. It is the highest or lowest point on the graph.</a:t>
            </a:r>
            <a:endParaRPr sz="1600"/>
          </a:p>
          <a:p>
            <a:pPr indent="-342900" lvl="0" marL="457200" rtl="0" algn="l">
              <a:spcBef>
                <a:spcPts val="1000"/>
              </a:spcBef>
              <a:spcAft>
                <a:spcPts val="0"/>
              </a:spcAft>
              <a:buSzPts val="1800"/>
              <a:buChar char="●"/>
            </a:pPr>
            <a:r>
              <a:rPr b="1" lang="en" sz="1800"/>
              <a:t>Quadratic Function</a:t>
            </a:r>
            <a:endParaRPr b="1" sz="1800"/>
          </a:p>
          <a:p>
            <a:pPr indent="-330200" lvl="1" marL="914400" rtl="0" algn="l">
              <a:spcBef>
                <a:spcPts val="0"/>
              </a:spcBef>
              <a:spcAft>
                <a:spcPts val="0"/>
              </a:spcAft>
              <a:buSzPts val="1600"/>
              <a:buChar char="○"/>
            </a:pPr>
            <a:r>
              <a:rPr lang="en" sz="1600"/>
              <a:t>A function where the output is given by a quadratic expression in the input </a:t>
            </a:r>
            <a:r>
              <a:rPr i="1" lang="en" sz="1800">
                <a:latin typeface="Times New Roman"/>
                <a:ea typeface="Times New Roman"/>
                <a:cs typeface="Times New Roman"/>
                <a:sym typeface="Times New Roman"/>
              </a:rPr>
              <a:t>f</a:t>
            </a:r>
            <a:r>
              <a:rPr lang="en" sz="1600"/>
              <a:t>(</a:t>
            </a:r>
            <a:r>
              <a:rPr i="1" lang="en" sz="1800">
                <a:latin typeface="Times New Roman"/>
                <a:ea typeface="Times New Roman"/>
                <a:cs typeface="Times New Roman"/>
                <a:sym typeface="Times New Roman"/>
              </a:rPr>
              <a:t>x</a:t>
            </a:r>
            <a:r>
              <a:rPr lang="en" sz="1600"/>
              <a:t>) = </a:t>
            </a:r>
            <a:r>
              <a:rPr i="1" lang="en" sz="1800">
                <a:latin typeface="Times New Roman"/>
                <a:ea typeface="Times New Roman"/>
                <a:cs typeface="Times New Roman"/>
                <a:sym typeface="Times New Roman"/>
              </a:rPr>
              <a:t>ax</a:t>
            </a:r>
            <a:r>
              <a:rPr lang="en" sz="1600"/>
              <a:t>² + </a:t>
            </a:r>
            <a:r>
              <a:rPr i="1" lang="en" sz="1800">
                <a:latin typeface="Times New Roman"/>
                <a:ea typeface="Times New Roman"/>
                <a:cs typeface="Times New Roman"/>
                <a:sym typeface="Times New Roman"/>
              </a:rPr>
              <a:t>bx</a:t>
            </a:r>
            <a:r>
              <a:rPr lang="en" sz="1600"/>
              <a:t> +</a:t>
            </a:r>
            <a:r>
              <a:rPr i="1" lang="en" sz="1800">
                <a:latin typeface="Times New Roman"/>
                <a:ea typeface="Times New Roman"/>
                <a:cs typeface="Times New Roman"/>
                <a:sym typeface="Times New Roman"/>
              </a:rPr>
              <a:t>c</a:t>
            </a:r>
            <a:r>
              <a:rPr lang="en" sz="1600"/>
              <a:t>.</a:t>
            </a:r>
            <a:endParaRPr sz="1600"/>
          </a:p>
        </p:txBody>
      </p:sp>
      <p:sp>
        <p:nvSpPr>
          <p:cNvPr id="123" name="Google Shape;123;p18"/>
          <p:cNvSpPr txBox="1"/>
          <p:nvPr>
            <p:ph idx="2" type="body"/>
          </p:nvPr>
        </p:nvSpPr>
        <p:spPr>
          <a:xfrm>
            <a:off x="4904325" y="740672"/>
            <a:ext cx="3927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42900" lvl="0" marL="457200" rtl="0" algn="l">
              <a:spcBef>
                <a:spcPts val="1200"/>
              </a:spcBef>
              <a:spcAft>
                <a:spcPts val="0"/>
              </a:spcAft>
              <a:buSzPts val="1800"/>
              <a:buChar char="●"/>
            </a:pPr>
            <a:r>
              <a:rPr b="1" lang="en" sz="1800"/>
              <a:t>Axis of Symmetry</a:t>
            </a:r>
            <a:endParaRPr b="1" sz="1800"/>
          </a:p>
          <a:p>
            <a:pPr indent="-342900" lvl="1" marL="914400" rtl="0" algn="l">
              <a:spcBef>
                <a:spcPts val="0"/>
              </a:spcBef>
              <a:spcAft>
                <a:spcPts val="0"/>
              </a:spcAft>
              <a:buSzPts val="1800"/>
              <a:buChar char="○"/>
            </a:pPr>
            <a:r>
              <a:rPr lang="en" sz="1800"/>
              <a:t>A line that divides a figure, shape, or object into equivalent halves. In a quadratic function of the form </a:t>
            </a:r>
            <a:r>
              <a:rPr i="1" lang="en" sz="1800">
                <a:latin typeface="Times New Roman"/>
                <a:ea typeface="Times New Roman"/>
                <a:cs typeface="Times New Roman"/>
                <a:sym typeface="Times New Roman"/>
              </a:rPr>
              <a:t>y </a:t>
            </a:r>
            <a:r>
              <a:rPr lang="en" sz="1800"/>
              <a:t>= </a:t>
            </a:r>
            <a:r>
              <a:rPr i="1" lang="en" sz="1800">
                <a:latin typeface="Times New Roman"/>
                <a:ea typeface="Times New Roman"/>
                <a:cs typeface="Times New Roman"/>
                <a:sym typeface="Times New Roman"/>
              </a:rPr>
              <a:t>𝑎</a:t>
            </a:r>
            <a:r>
              <a:rPr lang="en" sz="1800"/>
              <a:t>(</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h</a:t>
            </a:r>
            <a:r>
              <a:rPr lang="en" sz="1800"/>
              <a:t>)² + </a:t>
            </a:r>
            <a:r>
              <a:rPr i="1" lang="en" sz="1800">
                <a:latin typeface="Times New Roman"/>
                <a:ea typeface="Times New Roman"/>
                <a:cs typeface="Times New Roman"/>
                <a:sym typeface="Times New Roman"/>
              </a:rPr>
              <a:t>k</a:t>
            </a:r>
            <a:r>
              <a:rPr lang="en" sz="1800"/>
              <a:t> where (</a:t>
            </a:r>
            <a:r>
              <a:rPr i="1" lang="en" sz="1800">
                <a:latin typeface="Times New Roman"/>
                <a:ea typeface="Times New Roman"/>
                <a:cs typeface="Times New Roman"/>
                <a:sym typeface="Times New Roman"/>
              </a:rPr>
              <a:t>h</a:t>
            </a:r>
            <a:r>
              <a:rPr lang="en" sz="1800"/>
              <a:t>, </a:t>
            </a:r>
            <a:r>
              <a:rPr i="1" lang="en" sz="1800">
                <a:latin typeface="Times New Roman"/>
                <a:ea typeface="Times New Roman"/>
                <a:cs typeface="Times New Roman"/>
                <a:sym typeface="Times New Roman"/>
              </a:rPr>
              <a:t>k</a:t>
            </a:r>
            <a:r>
              <a:rPr lang="en" sz="1800"/>
              <a:t>) is the vertex of the parabola, it is </a:t>
            </a:r>
            <a:r>
              <a:rPr i="1" lang="en" sz="1800">
                <a:latin typeface="Times New Roman"/>
                <a:ea typeface="Times New Roman"/>
                <a:cs typeface="Times New Roman"/>
                <a:sym typeface="Times New Roman"/>
              </a:rPr>
              <a:t>x </a:t>
            </a:r>
            <a:r>
              <a:rPr lang="en" sz="1800"/>
              <a:t>= </a:t>
            </a:r>
            <a:r>
              <a:rPr i="1" lang="en" sz="1800">
                <a:latin typeface="Times New Roman"/>
                <a:ea typeface="Times New Roman"/>
                <a:cs typeface="Times New Roman"/>
                <a:sym typeface="Times New Roman"/>
              </a:rPr>
              <a:t>h</a:t>
            </a:r>
            <a:r>
              <a:rPr lang="en" sz="1800"/>
              <a:t>.</a:t>
            </a:r>
            <a:endParaRPr sz="1800"/>
          </a:p>
          <a:p>
            <a:pPr indent="457200" lvl="0" marL="457200" rtl="0" algn="l">
              <a:spcBef>
                <a:spcPts val="0"/>
              </a:spcBef>
              <a:spcAft>
                <a:spcPts val="1200"/>
              </a:spcAft>
              <a:buNone/>
            </a:pPr>
            <a:r>
              <a:t/>
            </a:r>
            <a:endParaRPr sz="18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7.16 Graphing from the Vertex Form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Express Yourself 😐😶😑</a:t>
            </a:r>
            <a:endParaRPr>
              <a:solidFill>
                <a:srgbClr val="005047"/>
              </a:solidFill>
            </a:endParaRPr>
          </a:p>
        </p:txBody>
      </p:sp>
      <p:sp>
        <p:nvSpPr>
          <p:cNvPr id="138" name="Google Shape;13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7.16.1 Three Forms of Quadratic Expressions</a:t>
            </a:r>
            <a:endParaRPr/>
          </a:p>
        </p:txBody>
      </p:sp>
      <p:sp>
        <p:nvSpPr>
          <p:cNvPr id="140" name="Google Shape;140;p20"/>
          <p:cNvSpPr txBox="1"/>
          <p:nvPr/>
        </p:nvSpPr>
        <p:spPr>
          <a:xfrm>
            <a:off x="311700" y="3288610"/>
            <a:ext cx="8520600" cy="13755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Which form would you use to find following features of 𝑓? Explain.</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a:t>
            </a:r>
            <a:r>
              <a:rPr i="1" lang="en" sz="2000">
                <a:solidFill>
                  <a:schemeClr val="dk1"/>
                </a:solidFill>
                <a:latin typeface="Noto Sans"/>
                <a:ea typeface="Noto Sans"/>
                <a:cs typeface="Noto Sans"/>
                <a:sym typeface="Noto Sans"/>
              </a:rPr>
              <a:t>x</a:t>
            </a:r>
            <a:r>
              <a:rPr lang="en" sz="2000">
                <a:solidFill>
                  <a:schemeClr val="dk1"/>
                </a:solidFill>
                <a:latin typeface="Noto Sans"/>
                <a:ea typeface="Noto Sans"/>
                <a:cs typeface="Noto Sans"/>
                <a:sym typeface="Noto Sans"/>
              </a:rPr>
              <a:t>-intercepts</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vertex</a:t>
            </a:r>
            <a:endParaRPr sz="2000">
              <a:solidFill>
                <a:schemeClr val="dk1"/>
              </a:solidFill>
              <a:latin typeface="Noto Sans"/>
              <a:ea typeface="Noto Sans"/>
              <a:cs typeface="Noto Sans"/>
              <a:sym typeface="Noto Sans"/>
            </a:endParaRPr>
          </a:p>
          <a:p>
            <a:pPr indent="-355600" lvl="1" marL="914400" rtl="0" algn="l">
              <a:spcBef>
                <a:spcPts val="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The </a:t>
            </a:r>
            <a:r>
              <a:rPr i="1" lang="en" sz="2000">
                <a:solidFill>
                  <a:schemeClr val="dk1"/>
                </a:solidFill>
                <a:latin typeface="Noto Sans"/>
                <a:ea typeface="Noto Sans"/>
                <a:cs typeface="Noto Sans"/>
                <a:sym typeface="Noto Sans"/>
              </a:rPr>
              <a:t>y</a:t>
            </a:r>
            <a:r>
              <a:rPr lang="en" sz="2000">
                <a:solidFill>
                  <a:schemeClr val="dk1"/>
                </a:solidFill>
                <a:latin typeface="Noto Sans"/>
                <a:ea typeface="Noto Sans"/>
                <a:cs typeface="Noto Sans"/>
                <a:sym typeface="Noto Sans"/>
              </a:rPr>
              <a:t>-intercept</a:t>
            </a:r>
            <a:endParaRPr sz="2000">
              <a:solidFill>
                <a:schemeClr val="dk1"/>
              </a:solidFill>
              <a:latin typeface="Noto Sans"/>
              <a:ea typeface="Noto Sans"/>
              <a:cs typeface="Noto Sans"/>
              <a:sym typeface="Noto Sans"/>
            </a:endParaRPr>
          </a:p>
        </p:txBody>
      </p:sp>
      <p:graphicFrame>
        <p:nvGraphicFramePr>
          <p:cNvPr id="141" name="Google Shape;141;p20"/>
          <p:cNvGraphicFramePr/>
          <p:nvPr/>
        </p:nvGraphicFramePr>
        <p:xfrm>
          <a:off x="364371" y="1792602"/>
          <a:ext cx="3000000" cy="3000000"/>
        </p:xfrm>
        <a:graphic>
          <a:graphicData uri="http://schemas.openxmlformats.org/drawingml/2006/table">
            <a:tbl>
              <a:tblPr>
                <a:noFill/>
                <a:tableStyleId>{F74FB133-B2B1-44EC-84E2-5CC5E523342E}</a:tableStyleId>
              </a:tblPr>
              <a:tblGrid>
                <a:gridCol w="2969100"/>
                <a:gridCol w="2794350"/>
                <a:gridCol w="2707650"/>
              </a:tblGrid>
              <a:tr h="452625">
                <a:tc>
                  <a:txBody>
                    <a:bodyPr/>
                    <a:lstStyle/>
                    <a:p>
                      <a:pPr indent="0" lvl="0" marL="0" rtl="0" algn="ctr">
                        <a:spcBef>
                          <a:spcPts val="0"/>
                        </a:spcBef>
                        <a:spcAft>
                          <a:spcPts val="0"/>
                        </a:spcAft>
                        <a:buNone/>
                      </a:pPr>
                      <a:r>
                        <a:rPr b="1" lang="en">
                          <a:solidFill>
                            <a:srgbClr val="FFFFFF"/>
                          </a:solidFill>
                          <a:latin typeface="Verdana"/>
                          <a:ea typeface="Verdana"/>
                          <a:cs typeface="Verdana"/>
                          <a:sym typeface="Verdana"/>
                        </a:rPr>
                        <a:t>Standard form</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rgbClr val="FFFFFF"/>
                          </a:solidFill>
                          <a:latin typeface="Verdana"/>
                          <a:ea typeface="Verdana"/>
                          <a:cs typeface="Verdana"/>
                          <a:sym typeface="Verdana"/>
                        </a:rPr>
                        <a:t>Factored form</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Verdana"/>
                          <a:ea typeface="Verdana"/>
                          <a:cs typeface="Verdana"/>
                          <a:sym typeface="Verdana"/>
                        </a:rPr>
                        <a:t>Vertex form</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290325">
                <a:tc>
                  <a:txBody>
                    <a:bodyPr/>
                    <a:lstStyle/>
                    <a:p>
                      <a:pPr indent="0" lvl="0" marL="0" rtl="0" algn="ctr">
                        <a:lnSpc>
                          <a:spcPct val="115000"/>
                        </a:lnSpc>
                        <a:spcBef>
                          <a:spcPts val="0"/>
                        </a:spcBef>
                        <a:spcAft>
                          <a:spcPts val="0"/>
                        </a:spcAft>
                        <a:buClr>
                          <a:schemeClr val="dk1"/>
                        </a:buClr>
                        <a:buSzPts val="1100"/>
                        <a:buFont typeface="Arial"/>
                        <a:buNone/>
                      </a:pPr>
                      <a:r>
                        <a:rPr i="1" lang="en" sz="2000">
                          <a:solidFill>
                            <a:srgbClr val="424242"/>
                          </a:solidFill>
                          <a:highlight>
                            <a:schemeClr val="lt1"/>
                          </a:highlight>
                          <a:latin typeface="Times New Roman"/>
                          <a:ea typeface="Times New Roman"/>
                          <a:cs typeface="Times New Roman"/>
                          <a:sym typeface="Times New Roman"/>
                        </a:rPr>
                        <a:t>f</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 </a:t>
                      </a:r>
                      <a:r>
                        <a:rPr i="1" lang="en" sz="2000">
                          <a:solidFill>
                            <a:srgbClr val="424242"/>
                          </a:solidFill>
                          <a:highlight>
                            <a:schemeClr val="lt1"/>
                          </a:highlight>
                          <a:latin typeface="Times New Roman"/>
                          <a:ea typeface="Times New Roman"/>
                          <a:cs typeface="Times New Roman"/>
                          <a:sym typeface="Times New Roman"/>
                        </a:rPr>
                        <a:t>x</a:t>
                      </a:r>
                      <a:r>
                        <a:rPr baseline="30000" lang="en" sz="2000">
                          <a:solidFill>
                            <a:srgbClr val="424242"/>
                          </a:solidFill>
                          <a:highlight>
                            <a:schemeClr val="lt1"/>
                          </a:highlight>
                          <a:latin typeface="Noto Sans"/>
                          <a:ea typeface="Noto Sans"/>
                          <a:cs typeface="Noto Sans"/>
                          <a:sym typeface="Noto Sans"/>
                        </a:rPr>
                        <a:t>2</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4</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3</a:t>
                      </a:r>
                      <a:endParaRPr baseline="30000" sz="2000">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i="1" lang="en" sz="2000">
                          <a:solidFill>
                            <a:srgbClr val="424242"/>
                          </a:solidFill>
                          <a:highlight>
                            <a:schemeClr val="lt1"/>
                          </a:highlight>
                          <a:latin typeface="Times New Roman"/>
                          <a:ea typeface="Times New Roman"/>
                          <a:cs typeface="Times New Roman"/>
                          <a:sym typeface="Times New Roman"/>
                        </a:rPr>
                        <a:t>f</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 (</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3)(</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1)</a:t>
                      </a:r>
                      <a:endParaRPr sz="20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i="1" lang="en" sz="2000">
                          <a:solidFill>
                            <a:srgbClr val="424242"/>
                          </a:solidFill>
                          <a:highlight>
                            <a:schemeClr val="lt1"/>
                          </a:highlight>
                          <a:latin typeface="Times New Roman"/>
                          <a:ea typeface="Times New Roman"/>
                          <a:cs typeface="Times New Roman"/>
                          <a:sym typeface="Times New Roman"/>
                        </a:rPr>
                        <a:t>f</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 (</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2)</a:t>
                      </a:r>
                      <a:r>
                        <a:rPr baseline="30000" i="1" lang="en" sz="2000">
                          <a:solidFill>
                            <a:srgbClr val="424242"/>
                          </a:solidFill>
                          <a:highlight>
                            <a:schemeClr val="lt1"/>
                          </a:highlight>
                          <a:latin typeface="Times New Roman"/>
                          <a:ea typeface="Times New Roman"/>
                          <a:cs typeface="Times New Roman"/>
                          <a:sym typeface="Times New Roman"/>
                        </a:rPr>
                        <a:t>2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1</a:t>
                      </a:r>
                      <a:endParaRPr sz="19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Clr>
                          <a:schemeClr val="dk1"/>
                        </a:buClr>
                        <a:buSzPts val="1100"/>
                        <a:buFont typeface="Arial"/>
                        <a:buNone/>
                      </a:pPr>
                      <a:r>
                        <a:rPr i="1" lang="en" sz="2000">
                          <a:solidFill>
                            <a:srgbClr val="424242"/>
                          </a:solidFill>
                          <a:highlight>
                            <a:schemeClr val="lt1"/>
                          </a:highlight>
                          <a:latin typeface="Times New Roman"/>
                          <a:ea typeface="Times New Roman"/>
                          <a:cs typeface="Times New Roman"/>
                          <a:sym typeface="Times New Roman"/>
                        </a:rPr>
                        <a:t>f</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 </a:t>
                      </a:r>
                      <a:r>
                        <a:rPr i="1" lang="en" sz="2000">
                          <a:solidFill>
                            <a:srgbClr val="424242"/>
                          </a:solidFill>
                          <a:highlight>
                            <a:schemeClr val="lt1"/>
                          </a:highlight>
                          <a:latin typeface="Times New Roman"/>
                          <a:ea typeface="Times New Roman"/>
                          <a:cs typeface="Times New Roman"/>
                          <a:sym typeface="Times New Roman"/>
                        </a:rPr>
                        <a:t>ax</a:t>
                      </a:r>
                      <a:r>
                        <a:rPr baseline="30000" lang="en" sz="2000">
                          <a:solidFill>
                            <a:srgbClr val="424242"/>
                          </a:solidFill>
                          <a:highlight>
                            <a:schemeClr val="lt1"/>
                          </a:highlight>
                          <a:latin typeface="Noto Sans"/>
                          <a:ea typeface="Noto Sans"/>
                          <a:cs typeface="Noto Sans"/>
                          <a:sym typeface="Noto Sans"/>
                        </a:rPr>
                        <a:t>2</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bx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c</a:t>
                      </a:r>
                      <a:endParaRPr i="1" sz="2000">
                        <a:solidFill>
                          <a:srgbClr val="424242"/>
                        </a:solidFill>
                        <a:highlight>
                          <a:srgbClr val="FFFFFF"/>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i="1" lang="en" sz="2000">
                          <a:solidFill>
                            <a:srgbClr val="424242"/>
                          </a:solidFill>
                          <a:highlight>
                            <a:schemeClr val="lt1"/>
                          </a:highlight>
                          <a:latin typeface="Times New Roman"/>
                          <a:ea typeface="Times New Roman"/>
                          <a:cs typeface="Times New Roman"/>
                          <a:sym typeface="Times New Roman"/>
                        </a:rPr>
                        <a:t>f</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 </a:t>
                      </a:r>
                      <a:r>
                        <a:rPr i="1" lang="en" sz="2000">
                          <a:solidFill>
                            <a:srgbClr val="424242"/>
                          </a:solidFill>
                          <a:highlight>
                            <a:schemeClr val="lt1"/>
                          </a:highlight>
                          <a:latin typeface="Times New Roman"/>
                          <a:ea typeface="Times New Roman"/>
                          <a:cs typeface="Times New Roman"/>
                          <a:sym typeface="Times New Roman"/>
                        </a:rPr>
                        <a:t>a</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r</a:t>
                      </a:r>
                      <a:r>
                        <a:rPr baseline="-25000" lang="en" sz="2000">
                          <a:solidFill>
                            <a:srgbClr val="424242"/>
                          </a:solidFill>
                          <a:highlight>
                            <a:schemeClr val="lt1"/>
                          </a:highlight>
                          <a:latin typeface="Noto Sans"/>
                          <a:ea typeface="Noto Sans"/>
                          <a:cs typeface="Noto Sans"/>
                          <a:sym typeface="Noto Sans"/>
                        </a:rPr>
                        <a:t>1</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r</a:t>
                      </a:r>
                      <a:r>
                        <a:rPr baseline="-25000" lang="en" sz="2000">
                          <a:solidFill>
                            <a:srgbClr val="424242"/>
                          </a:solidFill>
                          <a:highlight>
                            <a:schemeClr val="lt1"/>
                          </a:highlight>
                          <a:latin typeface="Noto Sans"/>
                          <a:ea typeface="Noto Sans"/>
                          <a:cs typeface="Noto Sans"/>
                          <a:sym typeface="Noto Sans"/>
                        </a:rPr>
                        <a:t>2</a:t>
                      </a:r>
                      <a:r>
                        <a:rPr lang="en" sz="2000">
                          <a:solidFill>
                            <a:srgbClr val="424242"/>
                          </a:solidFill>
                          <a:highlight>
                            <a:schemeClr val="lt1"/>
                          </a:highlight>
                          <a:latin typeface="Noto Sans"/>
                          <a:ea typeface="Noto Sans"/>
                          <a:cs typeface="Noto Sans"/>
                          <a:sym typeface="Noto Sans"/>
                        </a:rPr>
                        <a:t>)</a:t>
                      </a:r>
                      <a:endParaRPr i="1" sz="2000">
                        <a:solidFill>
                          <a:srgbClr val="424242"/>
                        </a:solidFill>
                        <a:highlight>
                          <a:schemeClr val="lt1"/>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i="1" lang="en" sz="2000">
                          <a:solidFill>
                            <a:srgbClr val="424242"/>
                          </a:solidFill>
                          <a:highlight>
                            <a:schemeClr val="lt1"/>
                          </a:highlight>
                          <a:latin typeface="Times New Roman"/>
                          <a:ea typeface="Times New Roman"/>
                          <a:cs typeface="Times New Roman"/>
                          <a:sym typeface="Times New Roman"/>
                        </a:rPr>
                        <a:t>f</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a:t>
                      </a:r>
                      <a:r>
                        <a:rPr lang="en" sz="2000">
                          <a:solidFill>
                            <a:srgbClr val="424242"/>
                          </a:solidFill>
                          <a:highlight>
                            <a:schemeClr val="lt1"/>
                          </a:highlight>
                          <a:latin typeface="Noto Sans"/>
                          <a:ea typeface="Noto Sans"/>
                          <a:cs typeface="Noto Sans"/>
                          <a:sym typeface="Noto Sans"/>
                        </a:rPr>
                        <a:t>= </a:t>
                      </a:r>
                      <a:r>
                        <a:rPr i="1" lang="en" sz="2000">
                          <a:solidFill>
                            <a:srgbClr val="424242"/>
                          </a:solidFill>
                          <a:highlight>
                            <a:schemeClr val="lt1"/>
                          </a:highlight>
                          <a:latin typeface="Times New Roman"/>
                          <a:ea typeface="Times New Roman"/>
                          <a:cs typeface="Times New Roman"/>
                          <a:sym typeface="Times New Roman"/>
                        </a:rPr>
                        <a:t>a</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x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h</a:t>
                      </a:r>
                      <a:r>
                        <a:rPr lang="en" sz="2000">
                          <a:solidFill>
                            <a:srgbClr val="424242"/>
                          </a:solidFill>
                          <a:highlight>
                            <a:schemeClr val="lt1"/>
                          </a:highlight>
                          <a:latin typeface="Noto Sans"/>
                          <a:ea typeface="Noto Sans"/>
                          <a:cs typeface="Noto Sans"/>
                          <a:sym typeface="Noto Sans"/>
                        </a:rPr>
                        <a:t>)</a:t>
                      </a:r>
                      <a:r>
                        <a:rPr baseline="30000" i="1" lang="en" sz="2000">
                          <a:solidFill>
                            <a:srgbClr val="424242"/>
                          </a:solidFill>
                          <a:highlight>
                            <a:schemeClr val="lt1"/>
                          </a:highlight>
                          <a:latin typeface="Times New Roman"/>
                          <a:ea typeface="Times New Roman"/>
                          <a:cs typeface="Times New Roman"/>
                          <a:sym typeface="Times New Roman"/>
                        </a:rPr>
                        <a:t>2 </a:t>
                      </a:r>
                      <a:r>
                        <a:rPr lang="en" sz="2000">
                          <a:solidFill>
                            <a:srgbClr val="424242"/>
                          </a:solidFill>
                          <a:highlight>
                            <a:schemeClr val="lt1"/>
                          </a:highlight>
                          <a:latin typeface="Noto Sans"/>
                          <a:ea typeface="Noto Sans"/>
                          <a:cs typeface="Noto Sans"/>
                          <a:sym typeface="Noto Sans"/>
                        </a:rPr>
                        <a:t>+</a:t>
                      </a:r>
                      <a:r>
                        <a:rPr i="1" lang="en" sz="2000">
                          <a:solidFill>
                            <a:srgbClr val="424242"/>
                          </a:solidFill>
                          <a:highlight>
                            <a:schemeClr val="lt1"/>
                          </a:highlight>
                          <a:latin typeface="Times New Roman"/>
                          <a:ea typeface="Times New Roman"/>
                          <a:cs typeface="Times New Roman"/>
                          <a:sym typeface="Times New Roman"/>
                        </a:rPr>
                        <a:t> k</a:t>
                      </a:r>
                      <a:endParaRPr i="1" sz="2000">
                        <a:solidFill>
                          <a:srgbClr val="424242"/>
                        </a:solidFill>
                        <a:highlight>
                          <a:schemeClr val="lt1"/>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42" name="Google Shape;142;p20"/>
          <p:cNvSpPr txBox="1"/>
          <p:nvPr/>
        </p:nvSpPr>
        <p:spPr>
          <a:xfrm>
            <a:off x="364375" y="960128"/>
            <a:ext cx="8471100" cy="9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Expressions in different forms can be used to define the same function. Here are three ways to define a function f.</a:t>
            </a:r>
            <a:endParaRPr sz="2000">
              <a:solidFill>
                <a:schemeClr val="dk1"/>
              </a:solidFill>
              <a:latin typeface="Noto Sans"/>
              <a:ea typeface="Noto Sans"/>
              <a:cs typeface="Noto Sans"/>
              <a:sym typeface="No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9" name="Google Shape;149;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0B5B51"/>
                </a:solidFill>
              </a:rPr>
              <a:t>Learning Activity A | Learning Strategies</a:t>
            </a:r>
            <a:endParaRPr b="0" sz="1400">
              <a:solidFill>
                <a:srgbClr val="0B5B51"/>
              </a:solidFill>
            </a:endParaRPr>
          </a:p>
          <a:p>
            <a:pPr indent="0" lvl="0" marL="0" rtl="0" algn="l">
              <a:spcBef>
                <a:spcPts val="0"/>
              </a:spcBef>
              <a:spcAft>
                <a:spcPts val="0"/>
              </a:spcAft>
              <a:buClr>
                <a:schemeClr val="dk1"/>
              </a:buClr>
              <a:buSzPts val="1100"/>
              <a:buFont typeface="Arial"/>
              <a:buNone/>
            </a:pPr>
            <a:r>
              <a:rPr lang="en" sz="2600"/>
              <a:t>The Vertex Tells All💡</a:t>
            </a:r>
            <a:endParaRPr sz="2600">
              <a:solidFill>
                <a:srgbClr val="FF0000"/>
              </a:solidFill>
            </a:endParaRPr>
          </a:p>
        </p:txBody>
      </p:sp>
      <p:sp>
        <p:nvSpPr>
          <p:cNvPr id="155" name="Google Shape;155;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id="156" name="Google Shape;156;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7" name="Google Shape;157;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7.16.2 Graph Functions in Vertex Form</a:t>
            </a:r>
            <a:endParaRPr/>
          </a:p>
        </p:txBody>
      </p:sp>
      <p:pic>
        <p:nvPicPr>
          <p:cNvPr descr="Icon indicating the slide contains a support for students with disabilities" id="158" name="Google Shape;158;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descr="A callout box providing steps in a math language routine to support English Language Learners." id="159" name="Google Shape;159;p22" title="ELL callout box"/>
          <p:cNvSpPr/>
          <p:nvPr/>
        </p:nvSpPr>
        <p:spPr>
          <a:xfrm>
            <a:off x="4403675" y="837650"/>
            <a:ext cx="4555500" cy="1706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Share your explanation with partners.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Check that you agree on the table values.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Give feedback on how Priya knew the vertex was a min or max.</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Revise your draft for 2–3 minutes.</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Stronger and Clearer Each Time</a:t>
            </a:r>
            <a:endParaRPr sz="1000">
              <a:latin typeface="Noto Sans"/>
              <a:ea typeface="Noto Sans"/>
              <a:cs typeface="Noto Sans"/>
              <a:sym typeface="Noto Sans"/>
            </a:endParaRPr>
          </a:p>
        </p:txBody>
      </p:sp>
      <p:sp>
        <p:nvSpPr>
          <p:cNvPr descr="A callout providing support steps for students based on universal designs for learning. " id="160" name="Google Shape;160;p22" title="UDL callout box"/>
          <p:cNvSpPr/>
          <p:nvPr/>
        </p:nvSpPr>
        <p:spPr>
          <a:xfrm>
            <a:off x="4403725" y="2600775"/>
            <a:ext cx="4555500" cy="21915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If </a:t>
            </a:r>
            <a:r>
              <a:rPr i="1" lang="en" sz="1500">
                <a:latin typeface="Times New Roman"/>
                <a:ea typeface="Times New Roman"/>
                <a:cs typeface="Times New Roman"/>
                <a:sym typeface="Times New Roman"/>
              </a:rPr>
              <a:t>a</a:t>
            </a:r>
            <a:r>
              <a:rPr lang="en" sz="1500">
                <a:latin typeface="Noto Sans"/>
                <a:ea typeface="Noto Sans"/>
                <a:cs typeface="Noto Sans"/>
                <a:sym typeface="Noto Sans"/>
              </a:rPr>
              <a:t> is positive, the graph opens up; if </a:t>
            </a:r>
            <a:r>
              <a:rPr i="1" lang="en" sz="1500">
                <a:solidFill>
                  <a:schemeClr val="dk1"/>
                </a:solidFill>
                <a:latin typeface="Times New Roman"/>
                <a:ea typeface="Times New Roman"/>
                <a:cs typeface="Times New Roman"/>
                <a:sym typeface="Times New Roman"/>
              </a:rPr>
              <a:t>a</a:t>
            </a:r>
            <a:r>
              <a:rPr lang="en" sz="1500">
                <a:latin typeface="Noto Sans"/>
                <a:ea typeface="Noto Sans"/>
                <a:cs typeface="Noto Sans"/>
                <a:sym typeface="Noto Sans"/>
              </a:rPr>
              <a:t> is negative, it opens down.</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Looking at two </a:t>
            </a:r>
            <a:r>
              <a:rPr i="1" lang="en" sz="1500">
                <a:latin typeface="Times New Roman"/>
                <a:ea typeface="Times New Roman"/>
                <a:cs typeface="Times New Roman"/>
                <a:sym typeface="Times New Roman"/>
              </a:rPr>
              <a:t>y</a:t>
            </a:r>
            <a:r>
              <a:rPr lang="en" sz="1500">
                <a:latin typeface="Noto Sans"/>
                <a:ea typeface="Noto Sans"/>
                <a:cs typeface="Noto Sans"/>
                <a:sym typeface="Noto Sans"/>
              </a:rPr>
              <a:t>-values can help you tell up or down.</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Use symmetry to find a point that matches on the other side.</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Find the vertex, decide up or down, then find two more points.</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pic>
        <p:nvPicPr>
          <p:cNvPr descr="Icon indicating the slide contains a support for emerging bilingual students " id="161" name="Google Shape;161;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The Vertex Tells All💡</a:t>
            </a:r>
            <a:endParaRPr>
              <a:solidFill>
                <a:srgbClr val="005047"/>
              </a:solidFill>
            </a:endParaRPr>
          </a:p>
        </p:txBody>
      </p:sp>
      <p:sp>
        <p:nvSpPr>
          <p:cNvPr id="167" name="Google Shape;167;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8" name="Google Shape;168;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endParaRPr/>
          </a:p>
        </p:txBody>
      </p:sp>
      <p:sp>
        <p:nvSpPr>
          <p:cNvPr id="169" name="Google Shape;169;p23"/>
          <p:cNvSpPr txBox="1"/>
          <p:nvPr/>
        </p:nvSpPr>
        <p:spPr>
          <a:xfrm>
            <a:off x="311700" y="1327400"/>
            <a:ext cx="4903200" cy="264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Be prepared to explain your reasoning.</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The graph of </a:t>
            </a:r>
            <a:r>
              <a:rPr i="1" lang="en" sz="2000">
                <a:solidFill>
                  <a:schemeClr val="dk1"/>
                </a:solidFill>
                <a:latin typeface="Times New Roman"/>
                <a:ea typeface="Times New Roman"/>
                <a:cs typeface="Times New Roman"/>
                <a:sym typeface="Times New Roman"/>
              </a:rPr>
              <a:t>p</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− 4)</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+ 10</a:t>
            </a:r>
            <a:r>
              <a:rPr lang="en" sz="2000">
                <a:solidFill>
                  <a:schemeClr val="dk1"/>
                </a:solidFill>
                <a:latin typeface="Noto Sans"/>
                <a:ea typeface="Noto Sans"/>
                <a:cs typeface="Noto Sans"/>
                <a:sym typeface="Noto Sans"/>
              </a:rPr>
              <a:t> passes through (0, −6) and (4, 10). </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Find the coordinates of another point on the graph of </a:t>
            </a:r>
            <a:r>
              <a:rPr i="1" lang="en" sz="2000">
                <a:solidFill>
                  <a:schemeClr val="dk1"/>
                </a:solidFill>
                <a:latin typeface="Times New Roman"/>
                <a:ea typeface="Times New Roman"/>
                <a:cs typeface="Times New Roman"/>
                <a:sym typeface="Times New Roman"/>
              </a:rPr>
              <a:t>p</a:t>
            </a:r>
            <a:r>
              <a:rPr lang="en" sz="2000">
                <a:solidFill>
                  <a:schemeClr val="dk1"/>
                </a:solidFill>
                <a:latin typeface="Noto Sans"/>
                <a:ea typeface="Noto Sans"/>
                <a:cs typeface="Noto Sans"/>
                <a:sym typeface="Noto Sans"/>
              </a:rPr>
              <a:t>.</a:t>
            </a:r>
            <a:endParaRPr sz="2000">
              <a:solidFill>
                <a:schemeClr val="dk1"/>
              </a:solidFill>
              <a:latin typeface="Noto Sans"/>
              <a:ea typeface="Noto Sans"/>
              <a:cs typeface="Noto Sans"/>
              <a:sym typeface="Noto Sans"/>
            </a:endParaRPr>
          </a:p>
          <a:p>
            <a:pPr indent="-355600" lvl="1" marL="914400" rtl="0" algn="l">
              <a:spcBef>
                <a:spcPts val="1000"/>
              </a:spcBef>
              <a:spcAft>
                <a:spcPts val="100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Plot </a:t>
            </a:r>
            <a:r>
              <a:rPr i="1" lang="en" sz="2000">
                <a:solidFill>
                  <a:schemeClr val="dk1"/>
                </a:solidFill>
                <a:latin typeface="Times New Roman"/>
                <a:ea typeface="Times New Roman"/>
                <a:cs typeface="Times New Roman"/>
                <a:sym typeface="Times New Roman"/>
              </a:rPr>
              <a:t>p</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and the points (0, −6),    (4, 10), and (8, −6) to label the graph.</a:t>
            </a:r>
            <a:endParaRPr sz="2000">
              <a:solidFill>
                <a:schemeClr val="dk1"/>
              </a:solidFill>
              <a:latin typeface="Noto Sans"/>
              <a:ea typeface="Noto Sans"/>
              <a:cs typeface="Noto Sans"/>
              <a:sym typeface="Noto Sans"/>
            </a:endParaRPr>
          </a:p>
        </p:txBody>
      </p:sp>
      <p:pic>
        <p:nvPicPr>
          <p:cNvPr descr="Graph of two points on a coordinate plane. The points graphed and labeled include (0, negative 6) and (4, 10)." id="170" name="Google Shape;170;p23"/>
          <p:cNvPicPr preferRelativeResize="0"/>
          <p:nvPr/>
        </p:nvPicPr>
        <p:blipFill>
          <a:blip r:embed="rId4">
            <a:alphaModFix/>
          </a:blip>
          <a:stretch>
            <a:fillRect/>
          </a:stretch>
        </p:blipFill>
        <p:spPr>
          <a:xfrm>
            <a:off x="5169308" y="877824"/>
            <a:ext cx="3772117" cy="3560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The Vertex Tells All💡</a:t>
            </a:r>
            <a:endParaRPr sz="3000">
              <a:solidFill>
                <a:srgbClr val="005047"/>
              </a:solidFill>
            </a:endParaRPr>
          </a:p>
        </p:txBody>
      </p:sp>
      <p:sp>
        <p:nvSpPr>
          <p:cNvPr id="176" name="Google Shape;17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endParaRPr/>
          </a:p>
        </p:txBody>
      </p:sp>
      <p:sp>
        <p:nvSpPr>
          <p:cNvPr id="178" name="Google Shape;178;p24"/>
          <p:cNvSpPr txBox="1"/>
          <p:nvPr/>
        </p:nvSpPr>
        <p:spPr>
          <a:xfrm>
            <a:off x="314875" y="969500"/>
            <a:ext cx="8520600" cy="510600"/>
          </a:xfrm>
          <a:prstGeom prst="rect">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A line containing the vertex is called the parabola’s </a:t>
            </a:r>
            <a:r>
              <a:rPr b="1" lang="en" sz="1900">
                <a:solidFill>
                  <a:schemeClr val="dk1"/>
                </a:solidFill>
                <a:latin typeface="Noto Sans"/>
                <a:ea typeface="Noto Sans"/>
                <a:cs typeface="Noto Sans"/>
                <a:sym typeface="Noto Sans"/>
              </a:rPr>
              <a:t>axis of symmetry</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p:txBody>
      </p:sp>
      <p:graphicFrame>
        <p:nvGraphicFramePr>
          <p:cNvPr id="179" name="Google Shape;179;p24"/>
          <p:cNvGraphicFramePr/>
          <p:nvPr/>
        </p:nvGraphicFramePr>
        <p:xfrm>
          <a:off x="310896" y="1554946"/>
          <a:ext cx="3000000" cy="3000000"/>
        </p:xfrm>
        <a:graphic>
          <a:graphicData uri="http://schemas.openxmlformats.org/drawingml/2006/table">
            <a:tbl>
              <a:tblPr>
                <a:noFill/>
                <a:tableStyleId>{F74FB133-B2B1-44EC-84E2-5CC5E523342E}</a:tableStyleId>
              </a:tblPr>
              <a:tblGrid>
                <a:gridCol w="3310700"/>
                <a:gridCol w="2393375"/>
                <a:gridCol w="2818150"/>
              </a:tblGrid>
              <a:tr h="598225">
                <a:tc>
                  <a:txBody>
                    <a:bodyPr/>
                    <a:lstStyle/>
                    <a:p>
                      <a:pPr indent="0" lvl="0" marL="0" rtl="0" algn="ctr">
                        <a:spcBef>
                          <a:spcPts val="0"/>
                        </a:spcBef>
                        <a:spcAft>
                          <a:spcPts val="0"/>
                        </a:spcAft>
                        <a:buNone/>
                      </a:pPr>
                      <a:r>
                        <a:rPr b="1" lang="en" sz="1600">
                          <a:solidFill>
                            <a:srgbClr val="FFFFFF"/>
                          </a:solidFill>
                          <a:latin typeface="Verdana"/>
                          <a:ea typeface="Verdana"/>
                          <a:cs typeface="Verdana"/>
                          <a:sym typeface="Verdana"/>
                        </a:rPr>
                        <a:t>Equation</a:t>
                      </a:r>
                      <a:endParaRPr b="1" sz="1600">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r>
                        <a:rPr b="1" lang="en" sz="1600">
                          <a:solidFill>
                            <a:srgbClr val="FFFFFF"/>
                          </a:solidFill>
                          <a:latin typeface="Verdana"/>
                          <a:ea typeface="Verdana"/>
                          <a:cs typeface="Verdana"/>
                          <a:sym typeface="Verdana"/>
                        </a:rPr>
                        <a:t>-coordinate of the vertex</a:t>
                      </a:r>
                      <a:endParaRPr b="1" sz="1600">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sz="1600">
                          <a:solidFill>
                            <a:srgbClr val="FFFFFF"/>
                          </a:solidFill>
                          <a:latin typeface="Times New Roman"/>
                          <a:ea typeface="Times New Roman"/>
                          <a:cs typeface="Times New Roman"/>
                          <a:sym typeface="Times New Roman"/>
                        </a:rPr>
                        <a:t>y</a:t>
                      </a:r>
                      <a:r>
                        <a:rPr b="1" lang="en" sz="1600">
                          <a:solidFill>
                            <a:schemeClr val="lt1"/>
                          </a:solidFill>
                          <a:latin typeface="Verdana"/>
                          <a:ea typeface="Verdana"/>
                          <a:cs typeface="Verdana"/>
                          <a:sym typeface="Verdana"/>
                        </a:rPr>
                        <a:t>-coordinate of the vertex</a:t>
                      </a:r>
                      <a:endParaRPr b="1" sz="1600">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552200">
                <a:tc>
                  <a:txBody>
                    <a:bodyPr/>
                    <a:lstStyle/>
                    <a:p>
                      <a:pPr indent="-349250" lvl="0" marL="457200" rtl="0" algn="ctr">
                        <a:lnSpc>
                          <a:spcPct val="90000"/>
                        </a:lnSpc>
                        <a:spcBef>
                          <a:spcPts val="0"/>
                        </a:spcBef>
                        <a:spcAft>
                          <a:spcPts val="0"/>
                        </a:spcAft>
                        <a:buClr>
                          <a:schemeClr val="dk1"/>
                        </a:buClr>
                        <a:buSzPts val="1900"/>
                        <a:buAutoNum type="arabicPeriod" startAt="2"/>
                      </a:pPr>
                      <a:r>
                        <a:rPr i="1" lang="en" sz="1900">
                          <a:solidFill>
                            <a:schemeClr val="dk1"/>
                          </a:solidFill>
                          <a:latin typeface="Times New Roman"/>
                          <a:ea typeface="Times New Roman"/>
                          <a:cs typeface="Times New Roman"/>
                          <a:sym typeface="Times New Roman"/>
                        </a:rPr>
                        <a:t>q</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½(</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+10</a:t>
                      </a:r>
                      <a:endParaRPr baseline="30000" sz="1800">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lang="en" sz="1900"/>
                        <a:t>a. ___</a:t>
                      </a:r>
                      <a:endParaRPr sz="19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Clr>
                          <a:schemeClr val="dk1"/>
                        </a:buClr>
                        <a:buSzPts val="1100"/>
                        <a:buFont typeface="Arial"/>
                        <a:buNone/>
                      </a:pPr>
                      <a:r>
                        <a:rPr lang="en" sz="1900">
                          <a:solidFill>
                            <a:schemeClr val="dk1"/>
                          </a:solidFill>
                        </a:rPr>
                        <a:t>b</a:t>
                      </a:r>
                      <a:r>
                        <a:rPr lang="en" sz="1900">
                          <a:solidFill>
                            <a:schemeClr val="dk1"/>
                          </a:solidFill>
                        </a:rPr>
                        <a:t>. ___</a:t>
                      </a:r>
                      <a:endParaRPr sz="18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tcPr>
                </a:tc>
              </a:tr>
            </a:tbl>
          </a:graphicData>
        </a:graphic>
      </p:graphicFrame>
      <p:sp>
        <p:nvSpPr>
          <p:cNvPr id="180" name="Google Shape;180;p24"/>
          <p:cNvSpPr txBox="1"/>
          <p:nvPr/>
        </p:nvSpPr>
        <p:spPr>
          <a:xfrm>
            <a:off x="592375" y="2767300"/>
            <a:ext cx="8347200" cy="18837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lphaLcPeriod" startAt="3"/>
            </a:pPr>
            <a:r>
              <a:rPr lang="en" sz="1900">
                <a:solidFill>
                  <a:schemeClr val="dk1"/>
                </a:solidFill>
                <a:latin typeface="Noto Sans"/>
                <a:ea typeface="Noto Sans"/>
                <a:cs typeface="Noto Sans"/>
                <a:sym typeface="Noto Sans"/>
              </a:rPr>
              <a:t>On the same coordinate plane containing the points and equation from question 1, plot the coordinates of the vertex of the function </a:t>
            </a:r>
            <a:r>
              <a:rPr i="1" lang="en" sz="1900">
                <a:solidFill>
                  <a:schemeClr val="dk1"/>
                </a:solidFill>
                <a:latin typeface="Times New Roman"/>
                <a:ea typeface="Times New Roman"/>
                <a:cs typeface="Times New Roman"/>
                <a:sym typeface="Times New Roman"/>
              </a:rPr>
              <a:t>q</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Font typeface="Noto Sans"/>
              <a:buAutoNum type="alphaLcPeriod" startAt="3"/>
            </a:pPr>
            <a:r>
              <a:rPr lang="en" sz="1900">
                <a:solidFill>
                  <a:schemeClr val="dk1"/>
                </a:solidFill>
                <a:latin typeface="Noto Sans"/>
                <a:ea typeface="Noto Sans"/>
                <a:cs typeface="Noto Sans"/>
                <a:sym typeface="Noto Sans"/>
              </a:rPr>
              <a:t>Find two other points that are on the graph of </a:t>
            </a:r>
            <a:r>
              <a:rPr i="1" lang="en" sz="1900">
                <a:solidFill>
                  <a:schemeClr val="dk1"/>
                </a:solidFill>
                <a:latin typeface="Times New Roman"/>
                <a:ea typeface="Times New Roman"/>
                <a:cs typeface="Times New Roman"/>
                <a:sym typeface="Times New Roman"/>
              </a:rPr>
              <a:t>q</a:t>
            </a:r>
            <a:r>
              <a:rPr lang="en" sz="1900">
                <a:solidFill>
                  <a:schemeClr val="dk1"/>
                </a:solidFill>
                <a:latin typeface="Noto Sans"/>
                <a:ea typeface="Noto Sans"/>
                <a:cs typeface="Noto Sans"/>
                <a:sym typeface="Noto Sans"/>
              </a:rPr>
              <a:t>. Try to identify points that are symmetrical over the axis of symmetry.</a:t>
            </a:r>
            <a:endParaRPr sz="1900">
              <a:solidFill>
                <a:schemeClr val="dk1"/>
              </a:solidFill>
              <a:latin typeface="Noto Sans"/>
              <a:ea typeface="Noto Sans"/>
              <a:cs typeface="Noto Sans"/>
              <a:sym typeface="Noto Sans"/>
            </a:endParaRPr>
          </a:p>
          <a:p>
            <a:pPr indent="-349250" lvl="0" marL="457200" rtl="0" algn="l">
              <a:spcBef>
                <a:spcPts val="1000"/>
              </a:spcBef>
              <a:spcAft>
                <a:spcPts val="1000"/>
              </a:spcAft>
              <a:buClr>
                <a:schemeClr val="dk1"/>
              </a:buClr>
              <a:buSzPts val="1900"/>
              <a:buFont typeface="Noto Sans"/>
              <a:buAutoNum type="alphaLcPeriod" startAt="3"/>
            </a:pPr>
            <a:r>
              <a:rPr lang="en" sz="1900">
                <a:solidFill>
                  <a:schemeClr val="dk1"/>
                </a:solidFill>
                <a:latin typeface="Noto Sans"/>
                <a:ea typeface="Noto Sans"/>
                <a:cs typeface="Noto Sans"/>
                <a:sym typeface="Noto Sans"/>
              </a:rPr>
              <a:t>Sketch and label the graph of </a:t>
            </a:r>
            <a:r>
              <a:rPr i="1" lang="en" sz="1900">
                <a:solidFill>
                  <a:schemeClr val="dk1"/>
                </a:solidFill>
                <a:latin typeface="Times New Roman"/>
                <a:ea typeface="Times New Roman"/>
                <a:cs typeface="Times New Roman"/>
                <a:sym typeface="Times New Roman"/>
              </a:rPr>
              <a:t>q</a:t>
            </a:r>
            <a:r>
              <a:rPr lang="en" sz="1900">
                <a:solidFill>
                  <a:schemeClr val="dk1"/>
                </a:solidFill>
                <a:latin typeface="Noto Sans"/>
                <a:ea typeface="Noto Sans"/>
                <a:cs typeface="Noto Sans"/>
                <a:sym typeface="Noto Sans"/>
              </a:rPr>
              <a:t>. Explain or show your reasoning.</a:t>
            </a:r>
            <a:endParaRPr sz="190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5"/>
          <p:cNvSpPr txBox="1"/>
          <p:nvPr/>
        </p:nvSpPr>
        <p:spPr>
          <a:xfrm>
            <a:off x="310900" y="840076"/>
            <a:ext cx="8749800" cy="1862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startAt="3"/>
            </a:pPr>
            <a:r>
              <a:rPr lang="en" sz="2000">
                <a:solidFill>
                  <a:schemeClr val="dk1"/>
                </a:solidFill>
                <a:latin typeface="Noto Sans"/>
                <a:ea typeface="Noto Sans"/>
                <a:cs typeface="Noto Sans"/>
                <a:sym typeface="Noto Sans"/>
              </a:rPr>
              <a:t>Pilar says, "Once I know the vertex is  (4,10), I can find out, without graphing, whether the vertex is the maximum or the minimum of function </a:t>
            </a:r>
            <a:r>
              <a:rPr i="1" lang="en" sz="1900">
                <a:solidFill>
                  <a:schemeClr val="dk1"/>
                </a:solidFill>
                <a:latin typeface="Times New Roman"/>
                <a:ea typeface="Times New Roman"/>
                <a:cs typeface="Times New Roman"/>
                <a:sym typeface="Times New Roman"/>
              </a:rPr>
              <a:t>p</a:t>
            </a:r>
            <a:r>
              <a:rPr lang="en" sz="2000">
                <a:solidFill>
                  <a:schemeClr val="dk1"/>
                </a:solidFill>
                <a:latin typeface="Noto Sans"/>
                <a:ea typeface="Noto Sans"/>
                <a:cs typeface="Noto Sans"/>
                <a:sym typeface="Noto Sans"/>
              </a:rPr>
              <a:t>. I would just compare the coordinates of the vertex with the coordinates of a point on either side of it."</a:t>
            </a:r>
            <a:endParaRPr sz="2000">
              <a:solidFill>
                <a:schemeClr val="dk1"/>
              </a:solidFill>
              <a:latin typeface="Noto Sans"/>
              <a:ea typeface="Noto Sans"/>
              <a:cs typeface="Noto Sans"/>
              <a:sym typeface="Noto Sans"/>
            </a:endParaRPr>
          </a:p>
          <a:p>
            <a:pPr indent="457200" lvl="0" marL="0" rtl="0" algn="l">
              <a:spcBef>
                <a:spcPts val="1000"/>
              </a:spcBef>
              <a:spcAft>
                <a:spcPts val="0"/>
              </a:spcAft>
              <a:buNone/>
            </a:pPr>
            <a:r>
              <a:rPr lang="en" sz="2000">
                <a:solidFill>
                  <a:schemeClr val="dk1"/>
                </a:solidFill>
                <a:latin typeface="Noto Sans"/>
                <a:ea typeface="Noto Sans"/>
                <a:cs typeface="Noto Sans"/>
                <a:sym typeface="Noto Sans"/>
              </a:rPr>
              <a:t>Complete the table by evaluating </a:t>
            </a:r>
            <a:r>
              <a:rPr i="1" lang="en" sz="2000">
                <a:solidFill>
                  <a:schemeClr val="dk1"/>
                </a:solidFill>
                <a:latin typeface="Times New Roman"/>
                <a:ea typeface="Times New Roman"/>
                <a:cs typeface="Times New Roman"/>
                <a:sym typeface="Times New Roman"/>
              </a:rPr>
              <a:t>p</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for questions a and b.</a:t>
            </a:r>
            <a:endParaRPr sz="2000">
              <a:solidFill>
                <a:schemeClr val="dk1"/>
              </a:solidFill>
              <a:latin typeface="Noto Sans"/>
              <a:ea typeface="Noto Sans"/>
              <a:cs typeface="Noto Sans"/>
              <a:sym typeface="Noto Sans"/>
            </a:endParaRPr>
          </a:p>
        </p:txBody>
      </p:sp>
      <p:sp>
        <p:nvSpPr>
          <p:cNvPr id="186" name="Google Shape;186;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The Vertex Tells All💡</a:t>
            </a:r>
            <a:endParaRPr sz="3000">
              <a:solidFill>
                <a:srgbClr val="005047"/>
              </a:solidFill>
            </a:endParaRPr>
          </a:p>
        </p:txBody>
      </p:sp>
      <p:sp>
        <p:nvSpPr>
          <p:cNvPr id="187" name="Google Shape;18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endParaRPr/>
          </a:p>
        </p:txBody>
      </p:sp>
      <p:sp>
        <p:nvSpPr>
          <p:cNvPr descr="Icon links to another slide containing a challenge activity that increases the depth and/or complexity of this activity" id="189" name="Google Shape;189;p25" title="Are you ready for more? icon">
            <a:hlinkClick action="ppaction://hlinksldjump" r:id="rId4"/>
          </p:cNvPr>
          <p:cNvSpPr/>
          <p:nvPr/>
        </p:nvSpPr>
        <p:spPr>
          <a:xfrm>
            <a:off x="6865350" y="2769075"/>
            <a:ext cx="2155800" cy="12849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graphicFrame>
        <p:nvGraphicFramePr>
          <p:cNvPr id="190" name="Google Shape;190;p25"/>
          <p:cNvGraphicFramePr/>
          <p:nvPr/>
        </p:nvGraphicFramePr>
        <p:xfrm>
          <a:off x="909471" y="2769082"/>
          <a:ext cx="3000000" cy="3000000"/>
        </p:xfrm>
        <a:graphic>
          <a:graphicData uri="http://schemas.openxmlformats.org/drawingml/2006/table">
            <a:tbl>
              <a:tblPr>
                <a:noFill/>
                <a:tableStyleId>{F74FB133-B2B1-44EC-84E2-5CC5E523342E}</a:tableStyleId>
              </a:tblPr>
              <a:tblGrid>
                <a:gridCol w="2422550"/>
                <a:gridCol w="766850"/>
                <a:gridCol w="798575"/>
                <a:gridCol w="971500"/>
              </a:tblGrid>
              <a:tr h="534300">
                <a:tc>
                  <a:txBody>
                    <a:bodyPr/>
                    <a:lstStyle/>
                    <a:p>
                      <a:pPr indent="0" lvl="0" marL="0" rtl="0" algn="ctr">
                        <a:spcBef>
                          <a:spcPts val="0"/>
                        </a:spcBef>
                        <a:spcAft>
                          <a:spcPts val="0"/>
                        </a:spcAft>
                        <a:buNone/>
                      </a:pPr>
                      <a:r>
                        <a:rPr b="1" i="1" lang="en" sz="2000">
                          <a:solidFill>
                            <a:srgbClr val="FFFFFF"/>
                          </a:solidFill>
                          <a:latin typeface="Times New Roman"/>
                          <a:ea typeface="Times New Roman"/>
                          <a:cs typeface="Times New Roman"/>
                          <a:sym typeface="Times New Roman"/>
                        </a:rPr>
                        <a:t>x</a:t>
                      </a:r>
                      <a:endParaRPr b="1" i="1" sz="20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2000">
                          <a:latin typeface="Noto Sans"/>
                          <a:ea typeface="Noto Sans"/>
                          <a:cs typeface="Noto Sans"/>
                          <a:sym typeface="Noto Sans"/>
                        </a:rPr>
                        <a:t>3</a:t>
                      </a:r>
                      <a:endParaRPr sz="20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4</a:t>
                      </a:r>
                      <a:endParaRPr sz="20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5</a:t>
                      </a:r>
                      <a:endParaRPr sz="20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i="1" lang="en" sz="2000">
                          <a:solidFill>
                            <a:schemeClr val="lt1"/>
                          </a:solidFill>
                          <a:latin typeface="Times New Roman"/>
                          <a:ea typeface="Times New Roman"/>
                          <a:cs typeface="Times New Roman"/>
                          <a:sym typeface="Times New Roman"/>
                        </a:rPr>
                        <a:t>p</a:t>
                      </a:r>
                      <a:r>
                        <a:rPr b="1" lang="en" sz="2000">
                          <a:solidFill>
                            <a:schemeClr val="lt1"/>
                          </a:solidFill>
                          <a:latin typeface="Noto Sans"/>
                          <a:ea typeface="Noto Sans"/>
                          <a:cs typeface="Noto Sans"/>
                          <a:sym typeface="Noto Sans"/>
                        </a:rPr>
                        <a:t>(</a:t>
                      </a:r>
                      <a:r>
                        <a:rPr b="1" i="1" lang="en" sz="2000">
                          <a:solidFill>
                            <a:schemeClr val="lt1"/>
                          </a:solidFill>
                          <a:latin typeface="Times New Roman"/>
                          <a:ea typeface="Times New Roman"/>
                          <a:cs typeface="Times New Roman"/>
                          <a:sym typeface="Times New Roman"/>
                        </a:rPr>
                        <a:t>x</a:t>
                      </a:r>
                      <a:r>
                        <a:rPr b="1" lang="en" sz="2000">
                          <a:solidFill>
                            <a:schemeClr val="lt1"/>
                          </a:solidFill>
                          <a:latin typeface="Noto Sans"/>
                          <a:ea typeface="Noto Sans"/>
                          <a:cs typeface="Noto Sans"/>
                          <a:sym typeface="Noto Sans"/>
                        </a:rPr>
                        <a:t>) = </a:t>
                      </a:r>
                      <a:r>
                        <a:rPr b="1" lang="en" sz="2000">
                          <a:solidFill>
                            <a:schemeClr val="lt1"/>
                          </a:solidFill>
                          <a:latin typeface="Noto Sans"/>
                          <a:ea typeface="Noto Sans"/>
                          <a:cs typeface="Noto Sans"/>
                          <a:sym typeface="Noto Sans"/>
                        </a:rPr>
                        <a:t>-(</a:t>
                      </a:r>
                      <a:r>
                        <a:rPr b="1" i="1" lang="en" sz="2000">
                          <a:solidFill>
                            <a:srgbClr val="FFFFFF"/>
                          </a:solidFill>
                          <a:latin typeface="Times New Roman"/>
                          <a:ea typeface="Times New Roman"/>
                          <a:cs typeface="Times New Roman"/>
                          <a:sym typeface="Times New Roman"/>
                        </a:rPr>
                        <a:t>x</a:t>
                      </a:r>
                      <a:r>
                        <a:rPr b="1" lang="en" sz="2000">
                          <a:solidFill>
                            <a:srgbClr val="FFFFFF"/>
                          </a:solidFill>
                          <a:latin typeface="Noto Sans"/>
                          <a:ea typeface="Noto Sans"/>
                          <a:cs typeface="Noto Sans"/>
                          <a:sym typeface="Noto Sans"/>
                        </a:rPr>
                        <a:t> - 4)</a:t>
                      </a:r>
                      <a:r>
                        <a:rPr b="1" baseline="30000" lang="en" sz="2000">
                          <a:solidFill>
                            <a:schemeClr val="lt1"/>
                          </a:solidFill>
                          <a:latin typeface="Noto Sans"/>
                          <a:ea typeface="Noto Sans"/>
                          <a:cs typeface="Noto Sans"/>
                          <a:sym typeface="Noto Sans"/>
                        </a:rPr>
                        <a:t>2 </a:t>
                      </a:r>
                      <a:r>
                        <a:rPr b="1" lang="en" sz="2000">
                          <a:solidFill>
                            <a:schemeClr val="lt1"/>
                          </a:solidFill>
                          <a:latin typeface="Noto Sans"/>
                          <a:ea typeface="Noto Sans"/>
                          <a:cs typeface="Noto Sans"/>
                          <a:sym typeface="Noto Sans"/>
                        </a:rPr>
                        <a:t>+ 10</a:t>
                      </a:r>
                      <a:endParaRPr b="1" i="1" sz="20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2000">
                          <a:latin typeface="Noto Sans"/>
                          <a:ea typeface="Noto Sans"/>
                          <a:cs typeface="Noto Sans"/>
                          <a:sym typeface="Noto Sans"/>
                        </a:rPr>
                        <a:t>a. __</a:t>
                      </a:r>
                      <a:endParaRPr sz="20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000">
                          <a:latin typeface="Noto Sans"/>
                          <a:ea typeface="Noto Sans"/>
                          <a:cs typeface="Noto Sans"/>
                          <a:sym typeface="Noto Sans"/>
                        </a:rPr>
                        <a:t>10</a:t>
                      </a:r>
                      <a:endParaRPr sz="20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b</a:t>
                      </a:r>
                      <a:r>
                        <a:rPr lang="en" sz="2000">
                          <a:solidFill>
                            <a:schemeClr val="dk1"/>
                          </a:solidFill>
                          <a:latin typeface="Noto Sans"/>
                          <a:ea typeface="Noto Sans"/>
                          <a:cs typeface="Noto Sans"/>
                          <a:sym typeface="Noto Sans"/>
                        </a:rPr>
                        <a:t>. __</a:t>
                      </a:r>
                      <a:endParaRPr sz="20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91" name="Google Shape;191;p25"/>
          <p:cNvSpPr txBox="1"/>
          <p:nvPr/>
        </p:nvSpPr>
        <p:spPr>
          <a:xfrm>
            <a:off x="817400" y="3874325"/>
            <a:ext cx="6362700" cy="822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lphaLcPeriod" startAt="3"/>
            </a:pPr>
            <a:r>
              <a:rPr lang="en" sz="2000">
                <a:solidFill>
                  <a:schemeClr val="dk1"/>
                </a:solidFill>
                <a:latin typeface="Noto Sans"/>
                <a:ea typeface="Noto Sans"/>
                <a:cs typeface="Noto Sans"/>
                <a:sym typeface="Noto Sans"/>
              </a:rPr>
              <a:t>Explain how Pilar might have reasoned whether the vertex is the minimum or maximum.</a:t>
            </a:r>
            <a:endParaRPr sz="2000">
              <a:solidFill>
                <a:schemeClr val="dk1"/>
              </a:solidFill>
              <a:latin typeface="Noto Sans"/>
              <a:ea typeface="Noto Sans"/>
              <a:cs typeface="Noto Sans"/>
              <a:sym typeface="No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6"/>
          <p:cNvSpPr txBox="1"/>
          <p:nvPr>
            <p:ph type="title"/>
          </p:nvPr>
        </p:nvSpPr>
        <p:spPr>
          <a:xfrm>
            <a:off x="311700" y="137150"/>
            <a:ext cx="55917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5E5E5E"/>
                </a:solidFill>
              </a:rPr>
              <a:t>Learning Activity A | Part 4</a:t>
            </a:r>
            <a:endParaRPr b="0" sz="1400">
              <a:solidFill>
                <a:srgbClr val="5E5E5E"/>
              </a:solidFill>
            </a:endParaRPr>
          </a:p>
          <a:p>
            <a:pPr indent="0" lvl="0" marL="0" rtl="0" algn="l">
              <a:spcBef>
                <a:spcPts val="0"/>
              </a:spcBef>
              <a:spcAft>
                <a:spcPts val="0"/>
              </a:spcAft>
              <a:buClr>
                <a:schemeClr val="dk1"/>
              </a:buClr>
              <a:buSzPts val="1100"/>
              <a:buFont typeface="Arial"/>
              <a:buNone/>
            </a:pPr>
            <a:r>
              <a:rPr lang="en" sz="2600"/>
              <a:t>The Vertex Tells All💡</a:t>
            </a:r>
            <a:endParaRPr sz="3000">
              <a:solidFill>
                <a:srgbClr val="FF0000"/>
              </a:solidFill>
            </a:endParaRPr>
          </a:p>
        </p:txBody>
      </p:sp>
      <p:sp>
        <p:nvSpPr>
          <p:cNvPr id="197" name="Google Shape;197;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8" name="Google Shape;198;p26"/>
          <p:cNvSpPr txBox="1"/>
          <p:nvPr>
            <p:ph idx="2" type="sldNum"/>
          </p:nvPr>
        </p:nvSpPr>
        <p:spPr>
          <a:xfrm>
            <a:off x="311700" y="461648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endParaRPr/>
          </a:p>
        </p:txBody>
      </p:sp>
      <p:sp>
        <p:nvSpPr>
          <p:cNvPr id="199" name="Google Shape;199;p26"/>
          <p:cNvSpPr txBox="1"/>
          <p:nvPr/>
        </p:nvSpPr>
        <p:spPr>
          <a:xfrm>
            <a:off x="310900" y="1009750"/>
            <a:ext cx="3697200" cy="4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Tables for Activity Synthesis</a:t>
            </a:r>
            <a:endParaRPr sz="2100">
              <a:solidFill>
                <a:schemeClr val="dk1"/>
              </a:solidFill>
              <a:latin typeface="Noto Sans"/>
              <a:ea typeface="Noto Sans"/>
              <a:cs typeface="Noto Sans"/>
              <a:sym typeface="Noto Sans"/>
            </a:endParaRPr>
          </a:p>
        </p:txBody>
      </p:sp>
      <p:sp>
        <p:nvSpPr>
          <p:cNvPr descr="Icon links to another slide containing activity synthesis." id="200" name="Google Shape;200;p26" title="Are you ready for more? icon">
            <a:hlinkClick action="ppaction://hlinksldjump" r:id="rId4"/>
          </p:cNvPr>
          <p:cNvSpPr/>
          <p:nvPr/>
        </p:nvSpPr>
        <p:spPr>
          <a:xfrm>
            <a:off x="7414979" y="401132"/>
            <a:ext cx="1551000" cy="893100"/>
          </a:xfrm>
          <a:prstGeom prst="star16">
            <a:avLst>
              <a:gd fmla="val 42655"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Return to Previous Slide</a:t>
            </a:r>
            <a:endParaRPr b="1" sz="1500">
              <a:latin typeface="Calibri"/>
              <a:ea typeface="Calibri"/>
              <a:cs typeface="Calibri"/>
              <a:sym typeface="Calibri"/>
            </a:endParaRPr>
          </a:p>
        </p:txBody>
      </p:sp>
      <p:graphicFrame>
        <p:nvGraphicFramePr>
          <p:cNvPr id="201" name="Google Shape;201;p26"/>
          <p:cNvGraphicFramePr/>
          <p:nvPr/>
        </p:nvGraphicFramePr>
        <p:xfrm>
          <a:off x="310896" y="1912472"/>
          <a:ext cx="3000000" cy="3000000"/>
        </p:xfrm>
        <a:graphic>
          <a:graphicData uri="http://schemas.openxmlformats.org/drawingml/2006/table">
            <a:tbl>
              <a:tblPr>
                <a:noFill/>
                <a:tableStyleId>{F74FB133-B2B1-44EC-84E2-5CC5E523342E}</a:tableStyleId>
              </a:tblPr>
              <a:tblGrid>
                <a:gridCol w="1750975"/>
                <a:gridCol w="644150"/>
                <a:gridCol w="582725"/>
                <a:gridCol w="783275"/>
                <a:gridCol w="783275"/>
                <a:gridCol w="783275"/>
                <a:gridCol w="783275"/>
                <a:gridCol w="783275"/>
              </a:tblGrid>
              <a:tr h="534300">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lang="en" sz="1600">
                          <a:solidFill>
                            <a:schemeClr val="lt1"/>
                          </a:solidFill>
                          <a:latin typeface="Noto Sans"/>
                          <a:ea typeface="Noto Sans"/>
                          <a:cs typeface="Noto Sans"/>
                          <a:sym typeface="Noto Sans"/>
                        </a:rPr>
                        <a:t>-</a:t>
                      </a:r>
                      <a:r>
                        <a:rPr b="1" lang="en" sz="1600">
                          <a:solidFill>
                            <a:schemeClr val="lt1"/>
                          </a:solidFill>
                          <a:latin typeface="Noto Sans"/>
                          <a:ea typeface="Noto Sans"/>
                          <a:cs typeface="Noto Sans"/>
                          <a:sym typeface="Noto Sans"/>
                        </a:rPr>
                        <a:t>(</a:t>
                      </a:r>
                      <a:r>
                        <a:rPr b="1" i="1" lang="en" sz="1600">
                          <a:solidFill>
                            <a:srgbClr val="FFFFFF"/>
                          </a:solidFill>
                          <a:latin typeface="Times New Roman"/>
                          <a:ea typeface="Times New Roman"/>
                          <a:cs typeface="Times New Roman"/>
                          <a:sym typeface="Times New Roman"/>
                        </a:rPr>
                        <a:t>x</a:t>
                      </a:r>
                      <a:r>
                        <a:rPr b="1" lang="en" sz="1600">
                          <a:solidFill>
                            <a:srgbClr val="FFFFFF"/>
                          </a:solidFill>
                          <a:latin typeface="Noto Sans"/>
                          <a:ea typeface="Noto Sans"/>
                          <a:cs typeface="Noto Sans"/>
                          <a:sym typeface="Noto Sans"/>
                        </a:rPr>
                        <a:t> - 4)</a:t>
                      </a:r>
                      <a:r>
                        <a:rPr b="1" baseline="30000" lang="en" sz="1600">
                          <a:solidFill>
                            <a:schemeClr val="lt1"/>
                          </a:solidFill>
                          <a:latin typeface="Noto Sans"/>
                          <a:ea typeface="Noto Sans"/>
                          <a:cs typeface="Noto Sans"/>
                          <a:sym typeface="Noto Sans"/>
                        </a:rPr>
                        <a:t>2 </a:t>
                      </a:r>
                      <a:r>
                        <a:rPr b="1" lang="en" sz="1600">
                          <a:solidFill>
                            <a:schemeClr val="lt1"/>
                          </a:solidFill>
                          <a:latin typeface="Noto Sans"/>
                          <a:ea typeface="Noto Sans"/>
                          <a:cs typeface="Noto Sans"/>
                          <a:sym typeface="Noto Sans"/>
                        </a:rPr>
                        <a:t>+ 10</a:t>
                      </a:r>
                      <a:endParaRPr b="1" i="1" sz="16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9</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10</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9</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02" name="Google Shape;202;p26"/>
          <p:cNvSpPr txBox="1"/>
          <p:nvPr/>
        </p:nvSpPr>
        <p:spPr>
          <a:xfrm>
            <a:off x="310896" y="1466366"/>
            <a:ext cx="1878300" cy="4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Function </a:t>
            </a:r>
            <a:r>
              <a:rPr i="1" lang="en" sz="2000">
                <a:solidFill>
                  <a:schemeClr val="dk1"/>
                </a:solidFill>
                <a:latin typeface="Times New Roman"/>
                <a:ea typeface="Times New Roman"/>
                <a:cs typeface="Times New Roman"/>
                <a:sym typeface="Times New Roman"/>
              </a:rPr>
              <a:t>p</a:t>
            </a:r>
            <a:endParaRPr i="1" sz="2000">
              <a:solidFill>
                <a:schemeClr val="dk1"/>
              </a:solidFill>
              <a:latin typeface="Times New Roman"/>
              <a:ea typeface="Times New Roman"/>
              <a:cs typeface="Times New Roman"/>
              <a:sym typeface="Times New Roman"/>
            </a:endParaRPr>
          </a:p>
        </p:txBody>
      </p:sp>
      <p:graphicFrame>
        <p:nvGraphicFramePr>
          <p:cNvPr id="203" name="Google Shape;203;p26"/>
          <p:cNvGraphicFramePr/>
          <p:nvPr/>
        </p:nvGraphicFramePr>
        <p:xfrm>
          <a:off x="310896" y="3460606"/>
          <a:ext cx="3000000" cy="3000000"/>
        </p:xfrm>
        <a:graphic>
          <a:graphicData uri="http://schemas.openxmlformats.org/drawingml/2006/table">
            <a:tbl>
              <a:tblPr>
                <a:noFill/>
                <a:tableStyleId>{F74FB133-B2B1-44EC-84E2-5CC5E523342E}</a:tableStyleId>
              </a:tblPr>
              <a:tblGrid>
                <a:gridCol w="1750975"/>
                <a:gridCol w="644125"/>
                <a:gridCol w="582725"/>
                <a:gridCol w="783275"/>
                <a:gridCol w="783275"/>
                <a:gridCol w="783275"/>
                <a:gridCol w="783275"/>
                <a:gridCol w="783275"/>
              </a:tblGrid>
              <a:tr h="534300">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Clr>
                          <a:schemeClr val="dk1"/>
                        </a:buClr>
                        <a:buSzPts val="1100"/>
                        <a:buFont typeface="Arial"/>
                        <a:buNone/>
                      </a:pPr>
                      <a:r>
                        <a:rPr b="1" lang="en" sz="1600">
                          <a:solidFill>
                            <a:schemeClr val="lt1"/>
                          </a:solidFill>
                          <a:latin typeface="Noto Sans"/>
                          <a:ea typeface="Noto Sans"/>
                          <a:cs typeface="Noto Sans"/>
                          <a:sym typeface="Noto Sans"/>
                        </a:rPr>
                        <a:t>½ </a:t>
                      </a:r>
                      <a:r>
                        <a:rPr b="1" lang="en" sz="1600">
                          <a:solidFill>
                            <a:schemeClr val="lt1"/>
                          </a:solidFill>
                          <a:latin typeface="Noto Sans"/>
                          <a:ea typeface="Noto Sans"/>
                          <a:cs typeface="Noto Sans"/>
                          <a:sym typeface="Noto Sans"/>
                        </a:rPr>
                        <a:t>(</a:t>
                      </a:r>
                      <a:r>
                        <a:rPr b="1" i="1" lang="en" sz="1600">
                          <a:solidFill>
                            <a:schemeClr val="lt1"/>
                          </a:solidFill>
                          <a:latin typeface="Times New Roman"/>
                          <a:ea typeface="Times New Roman"/>
                          <a:cs typeface="Times New Roman"/>
                          <a:sym typeface="Times New Roman"/>
                        </a:rPr>
                        <a:t>x</a:t>
                      </a:r>
                      <a:r>
                        <a:rPr b="1" lang="en" sz="1600">
                          <a:solidFill>
                            <a:schemeClr val="lt1"/>
                          </a:solidFill>
                          <a:latin typeface="Noto Sans"/>
                          <a:ea typeface="Noto Sans"/>
                          <a:cs typeface="Noto Sans"/>
                          <a:sym typeface="Noto Sans"/>
                        </a:rPr>
                        <a:t> - 4)</a:t>
                      </a:r>
                      <a:r>
                        <a:rPr b="1" baseline="30000" lang="en" sz="1600">
                          <a:solidFill>
                            <a:schemeClr val="lt1"/>
                          </a:solidFill>
                          <a:latin typeface="Noto Sans"/>
                          <a:ea typeface="Noto Sans"/>
                          <a:cs typeface="Noto Sans"/>
                          <a:sym typeface="Noto Sans"/>
                        </a:rPr>
                        <a:t>2 </a:t>
                      </a:r>
                      <a:r>
                        <a:rPr b="1" lang="en" sz="1600">
                          <a:solidFill>
                            <a:schemeClr val="lt1"/>
                          </a:solidFill>
                          <a:latin typeface="Noto Sans"/>
                          <a:ea typeface="Noto Sans"/>
                          <a:cs typeface="Noto Sans"/>
                          <a:sym typeface="Noto Sans"/>
                        </a:rPr>
                        <a:t>+ 10</a:t>
                      </a:r>
                      <a:endParaRPr b="1" i="1" sz="16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18</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14½ </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a:t>
                      </a:r>
                      <a:r>
                        <a:rPr lang="en" sz="1600">
                          <a:latin typeface="Noto Sans"/>
                          <a:ea typeface="Noto Sans"/>
                          <a:cs typeface="Noto Sans"/>
                          <a:sym typeface="Noto Sans"/>
                        </a:rPr>
                        <a:t>2</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600">
                          <a:solidFill>
                            <a:schemeClr val="dk1"/>
                          </a:solidFill>
                          <a:latin typeface="Noto Sans"/>
                          <a:ea typeface="Noto Sans"/>
                          <a:cs typeface="Noto Sans"/>
                          <a:sym typeface="Noto Sans"/>
                        </a:rPr>
                        <a:t>10½</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10</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600">
                          <a:solidFill>
                            <a:schemeClr val="dk1"/>
                          </a:solidFill>
                          <a:latin typeface="Noto Sans"/>
                          <a:ea typeface="Noto Sans"/>
                          <a:cs typeface="Noto Sans"/>
                          <a:sym typeface="Noto Sans"/>
                        </a:rPr>
                        <a:t>10½</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12</a:t>
                      </a:r>
                      <a:endParaRPr sz="1600">
                        <a:latin typeface="Noto Sans"/>
                        <a:ea typeface="Noto Sans"/>
                        <a:cs typeface="Noto Sans"/>
                        <a:sym typeface="Noto Sans"/>
                      </a:endParaRPr>
                    </a:p>
                  </a:txBody>
                  <a:tcPr marT="0" marB="45700" marR="45700" marL="45700" anchor="ctr">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04" name="Google Shape;204;p26"/>
          <p:cNvSpPr txBox="1"/>
          <p:nvPr/>
        </p:nvSpPr>
        <p:spPr>
          <a:xfrm>
            <a:off x="310896" y="2980038"/>
            <a:ext cx="1878300" cy="4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Function </a:t>
            </a:r>
            <a:r>
              <a:rPr i="1" lang="en" sz="2000">
                <a:solidFill>
                  <a:schemeClr val="dk1"/>
                </a:solidFill>
                <a:latin typeface="Times New Roman"/>
                <a:ea typeface="Times New Roman"/>
                <a:cs typeface="Times New Roman"/>
                <a:sym typeface="Times New Roman"/>
              </a:rPr>
              <a:t>q</a:t>
            </a:r>
            <a:endParaRPr i="1" sz="2000">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 name="Shape 208"/>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09" name="Google Shape;209;p27"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10" name="Google Shape;210;p27"/>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11" name="Google Shape;211;p27"/>
          <p:cNvSpPr txBox="1"/>
          <p:nvPr>
            <p:ph idx="1" type="body"/>
          </p:nvPr>
        </p:nvSpPr>
        <p:spPr>
          <a:xfrm>
            <a:off x="310900" y="1023000"/>
            <a:ext cx="8361600" cy="14160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sz="2400"/>
              <a:t>Choose the equation for a quadratic function whose graph has the vertex at (2, 3) and contains the point (0,−5).</a:t>
            </a:r>
            <a:endParaRPr sz="2400"/>
          </a:p>
          <a:p>
            <a:pPr indent="0" lvl="0" marL="0" rtl="0" algn="l">
              <a:spcBef>
                <a:spcPts val="1200"/>
              </a:spcBef>
              <a:spcAft>
                <a:spcPts val="1200"/>
              </a:spcAft>
              <a:buNone/>
            </a:pPr>
            <a:r>
              <a:t/>
            </a:r>
            <a:endParaRPr/>
          </a:p>
        </p:txBody>
      </p:sp>
      <p:sp>
        <p:nvSpPr>
          <p:cNvPr id="212" name="Google Shape;21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3" name="Google Shape;213;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endParaRPr/>
          </a:p>
        </p:txBody>
      </p:sp>
      <p:sp>
        <p:nvSpPr>
          <p:cNvPr id="214" name="Google Shape;214;p27"/>
          <p:cNvSpPr txBox="1"/>
          <p:nvPr/>
        </p:nvSpPr>
        <p:spPr>
          <a:xfrm>
            <a:off x="1798975" y="1810512"/>
            <a:ext cx="3204900" cy="16569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Char char="●"/>
            </a:pPr>
            <a:r>
              <a:rPr i="1" lang="en" sz="2400">
                <a:solidFill>
                  <a:schemeClr val="dk1"/>
                </a:solidFill>
                <a:latin typeface="Times New Roman"/>
                <a:ea typeface="Times New Roman"/>
                <a:cs typeface="Times New Roman"/>
                <a:sym typeface="Times New Roman"/>
              </a:rPr>
              <a:t>y</a:t>
            </a:r>
            <a:r>
              <a:rPr lang="en" sz="2400">
                <a:solidFill>
                  <a:schemeClr val="dk1"/>
                </a:solidFill>
                <a:latin typeface="Times New Roman"/>
                <a:ea typeface="Times New Roman"/>
                <a:cs typeface="Times New Roman"/>
                <a:sym typeface="Times New Roman"/>
              </a:rPr>
              <a:t> </a:t>
            </a:r>
            <a:r>
              <a:rPr lang="en" sz="2400">
                <a:solidFill>
                  <a:schemeClr val="dk1"/>
                </a:solidFill>
                <a:latin typeface="Noto Sans"/>
                <a:ea typeface="Noto Sans"/>
                <a:cs typeface="Noto Sans"/>
                <a:sym typeface="Noto Sans"/>
              </a:rPr>
              <a:t>= −2(</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− 2)</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+ 3</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Char char="●"/>
            </a:pPr>
            <a:r>
              <a:rPr i="1" lang="en" sz="2400">
                <a:solidFill>
                  <a:schemeClr val="dk1"/>
                </a:solidFill>
                <a:latin typeface="Times New Roman"/>
                <a:ea typeface="Times New Roman"/>
                <a:cs typeface="Times New Roman"/>
                <a:sym typeface="Times New Roman"/>
              </a:rPr>
              <a:t>y</a:t>
            </a:r>
            <a:r>
              <a:rPr lang="en" sz="2400">
                <a:solidFill>
                  <a:schemeClr val="dk1"/>
                </a:solidFill>
                <a:latin typeface="Times New Roman"/>
                <a:ea typeface="Times New Roman"/>
                <a:cs typeface="Times New Roman"/>
                <a:sym typeface="Times New Roman"/>
              </a:rPr>
              <a:t> </a:t>
            </a:r>
            <a:r>
              <a:rPr lang="en" sz="2400">
                <a:solidFill>
                  <a:schemeClr val="dk1"/>
                </a:solidFill>
                <a:latin typeface="Noto Sans"/>
                <a:ea typeface="Noto Sans"/>
                <a:cs typeface="Noto Sans"/>
                <a:sym typeface="Noto Sans"/>
              </a:rPr>
              <a:t>= −3(</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− 2)</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+ 2</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Char char="●"/>
            </a:pPr>
            <a:r>
              <a:rPr i="1" lang="en" sz="2400">
                <a:solidFill>
                  <a:schemeClr val="dk1"/>
                </a:solidFill>
                <a:latin typeface="Times New Roman"/>
                <a:ea typeface="Times New Roman"/>
                <a:cs typeface="Times New Roman"/>
                <a:sym typeface="Times New Roman"/>
              </a:rPr>
              <a:t>y</a:t>
            </a:r>
            <a:r>
              <a:rPr lang="en" sz="2400">
                <a:solidFill>
                  <a:schemeClr val="dk1"/>
                </a:solidFill>
                <a:latin typeface="Times New Roman"/>
                <a:ea typeface="Times New Roman"/>
                <a:cs typeface="Times New Roman"/>
                <a:sym typeface="Times New Roman"/>
              </a:rPr>
              <a:t> </a:t>
            </a:r>
            <a:r>
              <a:rPr lang="en" sz="2400">
                <a:solidFill>
                  <a:schemeClr val="dk1"/>
                </a:solidFill>
                <a:latin typeface="Noto Sans"/>
                <a:ea typeface="Noto Sans"/>
                <a:cs typeface="Noto Sans"/>
                <a:sym typeface="Noto Sans"/>
              </a:rPr>
              <a:t>= −5(</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− 2)</a:t>
            </a:r>
            <a:r>
              <a:rPr baseline="30000" lang="en" sz="2400">
                <a:solidFill>
                  <a:schemeClr val="dk1"/>
                </a:solidFill>
                <a:latin typeface="Noto Sans"/>
                <a:ea typeface="Noto Sans"/>
                <a:cs typeface="Noto Sans"/>
                <a:sym typeface="Noto Sans"/>
              </a:rPr>
              <a:t>2 </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Char char="●"/>
            </a:pPr>
            <a:r>
              <a:rPr i="1" lang="en" sz="2400">
                <a:solidFill>
                  <a:schemeClr val="dk1"/>
                </a:solidFill>
                <a:latin typeface="Times New Roman"/>
                <a:ea typeface="Times New Roman"/>
                <a:cs typeface="Times New Roman"/>
                <a:sym typeface="Times New Roman"/>
              </a:rPr>
              <a:t>y</a:t>
            </a:r>
            <a:r>
              <a:rPr lang="en" sz="2400">
                <a:solidFill>
                  <a:schemeClr val="dk1"/>
                </a:solidFill>
                <a:latin typeface="Times New Roman"/>
                <a:ea typeface="Times New Roman"/>
                <a:cs typeface="Times New Roman"/>
                <a:sym typeface="Times New Roman"/>
              </a:rPr>
              <a:t> </a:t>
            </a:r>
            <a:r>
              <a:rPr lang="en" sz="2400">
                <a:solidFill>
                  <a:schemeClr val="dk1"/>
                </a:solidFill>
                <a:latin typeface="Noto Sans"/>
                <a:ea typeface="Noto Sans"/>
                <a:cs typeface="Noto Sans"/>
                <a:sym typeface="Noto Sans"/>
              </a:rPr>
              <a:t>= 2(</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− 2)</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+ 3</a:t>
            </a:r>
            <a:endParaRPr sz="2400">
              <a:solidFill>
                <a:schemeClr val="dk1"/>
              </a:solidFill>
              <a:latin typeface="Noto Sans"/>
              <a:ea typeface="Noto Sans"/>
              <a:cs typeface="Noto Sans"/>
              <a:sym typeface="Noto Sans"/>
            </a:endParaRPr>
          </a:p>
        </p:txBody>
      </p:sp>
      <p:sp>
        <p:nvSpPr>
          <p:cNvPr id="215" name="Google Shape;215;p27"/>
          <p:cNvSpPr txBox="1"/>
          <p:nvPr/>
        </p:nvSpPr>
        <p:spPr>
          <a:xfrm>
            <a:off x="553050" y="3650982"/>
            <a:ext cx="7730700" cy="8238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Use the graphing tool or technology outside the course. Sketch a graph of your function.</a:t>
            </a:r>
            <a:endParaRPr sz="2400">
              <a:solidFill>
                <a:schemeClr val="dk1"/>
              </a:solidFill>
              <a:latin typeface="Noto Sans"/>
              <a:ea typeface="Noto Sans"/>
              <a:cs typeface="Noto Sans"/>
              <a:sym typeface="Noto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descr="Icon indicating the slide contains a check for understanding question for students " id="220" name="Google Shape;220;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21" name="Google Shape;221;p28"/>
          <p:cNvSpPr txBox="1"/>
          <p:nvPr>
            <p:ph idx="1" type="body"/>
          </p:nvPr>
        </p:nvSpPr>
        <p:spPr>
          <a:xfrm>
            <a:off x="311700" y="960125"/>
            <a:ext cx="8332200" cy="125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equation of a quadratic function is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− 1)</a:t>
            </a:r>
            <a:r>
              <a:rPr baseline="30000" lang="en"/>
              <a:t>2 </a:t>
            </a:r>
            <a:r>
              <a:rPr lang="en"/>
              <a:t>+ 5</a:t>
            </a:r>
            <a:endParaRPr/>
          </a:p>
          <a:p>
            <a:pPr indent="0" lvl="0" marL="0" rtl="0" algn="l">
              <a:lnSpc>
                <a:spcPct val="100000"/>
              </a:lnSpc>
              <a:spcBef>
                <a:spcPts val="0"/>
              </a:spcBef>
              <a:spcAft>
                <a:spcPts val="0"/>
              </a:spcAft>
              <a:buNone/>
            </a:pPr>
            <a:r>
              <a:rPr lang="en"/>
              <a:t> and the point (3, 9) also lies on the parabola. What is another point that lies on the parabola?</a:t>
            </a:r>
            <a:endParaRPr/>
          </a:p>
        </p:txBody>
      </p:sp>
      <p:sp>
        <p:nvSpPr>
          <p:cNvPr id="222" name="Google Shape;22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endParaRPr/>
          </a:p>
        </p:txBody>
      </p:sp>
      <p:sp>
        <p:nvSpPr>
          <p:cNvPr descr="An arrow icon reads &quot;Let's review!&quot; and links to a slide that reviews the content that was assessed in the self check question. " id="224" name="Google Shape;224;p28"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25" name="Google Shape;225;p28"/>
          <p:cNvSpPr txBox="1"/>
          <p:nvPr>
            <p:ph idx="1" type="body"/>
          </p:nvPr>
        </p:nvSpPr>
        <p:spPr>
          <a:xfrm>
            <a:off x="311700" y="2348977"/>
            <a:ext cx="5301000" cy="2112900"/>
          </a:xfrm>
          <a:prstGeom prst="rect">
            <a:avLst/>
          </a:prstGeom>
        </p:spPr>
        <p:txBody>
          <a:bodyPr anchorCtr="0" anchor="t" bIns="91425" lIns="91425" spcFirstLastPara="1" rIns="91425" wrap="square" tIns="91425">
            <a:noAutofit/>
          </a:bodyPr>
          <a:lstStyle/>
          <a:p>
            <a:pPr indent="-381000" lvl="0" marL="914400" rtl="0" algn="l">
              <a:lnSpc>
                <a:spcPct val="100000"/>
              </a:lnSpc>
              <a:spcBef>
                <a:spcPts val="0"/>
              </a:spcBef>
              <a:spcAft>
                <a:spcPts val="0"/>
              </a:spcAft>
              <a:buSzPts val="2400"/>
              <a:buFont typeface="Noto Sans"/>
              <a:buAutoNum type="alphaLcPeriod"/>
            </a:pPr>
            <a:r>
              <a:rPr lang="en"/>
              <a:t>(−5, 9)</a:t>
            </a:r>
            <a:endParaRPr/>
          </a:p>
          <a:p>
            <a:pPr indent="-381000" lvl="0" marL="914400" rtl="0" algn="l">
              <a:lnSpc>
                <a:spcPct val="100000"/>
              </a:lnSpc>
              <a:spcBef>
                <a:spcPts val="1000"/>
              </a:spcBef>
              <a:spcAft>
                <a:spcPts val="0"/>
              </a:spcAft>
              <a:buSzPts val="2400"/>
              <a:buFont typeface="Calibri"/>
              <a:buAutoNum type="alphaLcPeriod"/>
            </a:pPr>
            <a:r>
              <a:rPr lang="en"/>
              <a:t>(3, 1)</a:t>
            </a:r>
            <a:endParaRPr/>
          </a:p>
          <a:p>
            <a:pPr indent="-381000" lvl="0" marL="914400" rtl="0" algn="l">
              <a:lnSpc>
                <a:spcPct val="100000"/>
              </a:lnSpc>
              <a:spcBef>
                <a:spcPts val="1000"/>
              </a:spcBef>
              <a:spcAft>
                <a:spcPts val="0"/>
              </a:spcAft>
              <a:buSzPts val="2400"/>
              <a:buFont typeface="Calibri"/>
              <a:buAutoNum type="alphaLcPeriod"/>
            </a:pPr>
            <a:r>
              <a:rPr lang="en"/>
              <a:t>(−1, 9)</a:t>
            </a:r>
            <a:endParaRPr/>
          </a:p>
          <a:p>
            <a:pPr indent="-381000" lvl="0" marL="914400" rtl="0" algn="l">
              <a:lnSpc>
                <a:spcPct val="100000"/>
              </a:lnSpc>
              <a:spcBef>
                <a:spcPts val="1000"/>
              </a:spcBef>
              <a:spcAft>
                <a:spcPts val="1000"/>
              </a:spcAft>
              <a:buSzPts val="2400"/>
              <a:buFont typeface="Calibri"/>
              <a:buAutoNum type="alphaLcPeriod"/>
            </a:pPr>
            <a:r>
              <a:rPr lang="en"/>
              <a:t>(−1, 5)</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9" name="Shape 229"/>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0" name="Google Shape;230;p2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1" name="Google Shape;231;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32" name="Google Shape;232;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3" name="Google Shape;233;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 - Additional Resources</a:t>
            </a:r>
            <a:endParaRPr/>
          </a:p>
        </p:txBody>
      </p:sp>
      <p:sp>
        <p:nvSpPr>
          <p:cNvPr id="234" name="Google Shape;234;p29"/>
          <p:cNvSpPr txBox="1"/>
          <p:nvPr/>
        </p:nvSpPr>
        <p:spPr>
          <a:xfrm>
            <a:off x="310896" y="989087"/>
            <a:ext cx="5566800" cy="266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The vertex form tells us: </a:t>
            </a:r>
            <a:endParaRPr sz="2100">
              <a:solidFill>
                <a:schemeClr val="dk1"/>
              </a:solidFill>
              <a:latin typeface="Noto Sans"/>
              <a:ea typeface="Noto Sans"/>
              <a:cs typeface="Noto Sans"/>
              <a:sym typeface="Noto Sans"/>
            </a:endParaRPr>
          </a:p>
          <a:p>
            <a:pPr indent="-361950" lvl="0" marL="457200" rtl="0" algn="l">
              <a:spcBef>
                <a:spcPts val="0"/>
              </a:spcBef>
              <a:spcAft>
                <a:spcPts val="0"/>
              </a:spcAft>
              <a:buClr>
                <a:schemeClr val="dk1"/>
              </a:buClr>
              <a:buSzPts val="2100"/>
              <a:buChar char="●"/>
            </a:pPr>
            <a:r>
              <a:rPr lang="en" sz="2100">
                <a:solidFill>
                  <a:schemeClr val="dk1"/>
                </a:solidFill>
                <a:latin typeface="Noto Sans"/>
                <a:ea typeface="Noto Sans"/>
                <a:cs typeface="Noto Sans"/>
                <a:sym typeface="Noto Sans"/>
              </a:rPr>
              <a:t>The graph of function </a:t>
            </a:r>
            <a:r>
              <a:rPr i="1" lang="en" sz="2100">
                <a:solidFill>
                  <a:schemeClr val="dk1"/>
                </a:solidFill>
                <a:latin typeface="Times New Roman"/>
                <a:ea typeface="Times New Roman"/>
                <a:cs typeface="Times New Roman"/>
                <a:sym typeface="Times New Roman"/>
              </a:rPr>
              <a:t>p</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− 3)</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+ 1 has a vertex at (3, 1). </a:t>
            </a:r>
            <a:endParaRPr sz="2100">
              <a:solidFill>
                <a:schemeClr val="dk1"/>
              </a:solidFill>
              <a:latin typeface="Noto Sans"/>
              <a:ea typeface="Noto Sans"/>
              <a:cs typeface="Noto Sans"/>
              <a:sym typeface="Noto Sans"/>
            </a:endParaRPr>
          </a:p>
          <a:p>
            <a:pPr indent="-361950" lvl="0" marL="457200" rtl="0" algn="l">
              <a:spcBef>
                <a:spcPts val="0"/>
              </a:spcBef>
              <a:spcAft>
                <a:spcPts val="0"/>
              </a:spcAft>
              <a:buClr>
                <a:schemeClr val="dk1"/>
              </a:buClr>
              <a:buSzPts val="2100"/>
              <a:buChar char="●"/>
            </a:pPr>
            <a:r>
              <a:rPr lang="en" sz="2100">
                <a:solidFill>
                  <a:schemeClr val="dk1"/>
                </a:solidFill>
                <a:latin typeface="Noto Sans"/>
                <a:ea typeface="Noto Sans"/>
                <a:cs typeface="Noto Sans"/>
                <a:sym typeface="Noto Sans"/>
              </a:rPr>
              <a:t>If </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− 3)</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has a positive coefficient, the graph opens upward. </a:t>
            </a:r>
            <a:endParaRPr sz="2100">
              <a:solidFill>
                <a:schemeClr val="dk1"/>
              </a:solidFill>
              <a:latin typeface="Noto Sans"/>
              <a:ea typeface="Noto Sans"/>
              <a:cs typeface="Noto Sans"/>
              <a:sym typeface="Noto Sans"/>
            </a:endParaRPr>
          </a:p>
          <a:p>
            <a:pPr indent="-361950" lvl="0" marL="457200" rtl="0" algn="l">
              <a:spcBef>
                <a:spcPts val="0"/>
              </a:spcBef>
              <a:spcAft>
                <a:spcPts val="0"/>
              </a:spcAft>
              <a:buClr>
                <a:schemeClr val="dk1"/>
              </a:buClr>
              <a:buSzPts val="2100"/>
              <a:buChar char="●"/>
            </a:pPr>
            <a:r>
              <a:rPr lang="en" sz="2100">
                <a:solidFill>
                  <a:schemeClr val="dk1"/>
                </a:solidFill>
                <a:latin typeface="Noto Sans"/>
                <a:ea typeface="Noto Sans"/>
                <a:cs typeface="Noto Sans"/>
                <a:sym typeface="Noto Sans"/>
              </a:rPr>
              <a:t>You can use the vertex (3, 1) to determine that minimum function value is 1.</a:t>
            </a:r>
            <a:endParaRPr sz="2100">
              <a:solidFill>
                <a:schemeClr val="dk1"/>
              </a:solidFill>
              <a:latin typeface="Noto Sans"/>
              <a:ea typeface="Noto Sans"/>
              <a:cs typeface="Noto Sans"/>
              <a:sym typeface="Noto Sans"/>
            </a:endParaRPr>
          </a:p>
        </p:txBody>
      </p:sp>
      <p:pic>
        <p:nvPicPr>
          <p:cNvPr descr="Graph of a parabola on a coordinate plane. The x-axis has a scale of 1 extending from 0 to 6. The y-axis extends from 0 to 10 with a scale of 2. The point (3, 1) on the parabola is labeled." id="235" name="Google Shape;235;p29"/>
          <p:cNvPicPr preferRelativeResize="0"/>
          <p:nvPr/>
        </p:nvPicPr>
        <p:blipFill>
          <a:blip r:embed="rId4">
            <a:alphaModFix/>
          </a:blip>
          <a:stretch>
            <a:fillRect/>
          </a:stretch>
        </p:blipFill>
        <p:spPr>
          <a:xfrm>
            <a:off x="6096000" y="1154309"/>
            <a:ext cx="2590800" cy="1714500"/>
          </a:xfrm>
          <a:prstGeom prst="rect">
            <a:avLst/>
          </a:prstGeom>
          <a:noFill/>
          <a:ln>
            <a:noFill/>
          </a:ln>
        </p:spPr>
      </p:pic>
      <p:sp>
        <p:nvSpPr>
          <p:cNvPr id="236" name="Google Shape;236;p29"/>
          <p:cNvSpPr txBox="1"/>
          <p:nvPr/>
        </p:nvSpPr>
        <p:spPr>
          <a:xfrm>
            <a:off x="310900" y="3765425"/>
            <a:ext cx="8668800" cy="74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But why does the function </a:t>
            </a:r>
            <a:r>
              <a:rPr i="1" lang="en" sz="2100">
                <a:solidFill>
                  <a:schemeClr val="dk1"/>
                </a:solidFill>
                <a:latin typeface="Times New Roman"/>
                <a:ea typeface="Times New Roman"/>
                <a:cs typeface="Times New Roman"/>
                <a:sym typeface="Times New Roman"/>
              </a:rPr>
              <a:t>p</a:t>
            </a:r>
            <a:r>
              <a:rPr lang="en" sz="2100">
                <a:solidFill>
                  <a:schemeClr val="dk1"/>
                </a:solidFill>
                <a:latin typeface="Noto Sans"/>
                <a:ea typeface="Noto Sans"/>
                <a:cs typeface="Noto Sans"/>
                <a:sym typeface="Noto Sans"/>
              </a:rPr>
              <a:t> take on its minimum value when </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is 3? Let’s review the following slides to find out.</a:t>
            </a:r>
            <a:endParaRPr sz="2100">
              <a:solidFill>
                <a:schemeClr val="dk1"/>
              </a:solidFill>
              <a:latin typeface="Noto Sans"/>
              <a:ea typeface="Noto Sans"/>
              <a:cs typeface="Noto Sans"/>
              <a:sym typeface="Noto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40" name="Shape 240"/>
        <p:cNvGrpSpPr/>
        <p:nvPr/>
      </p:nvGrpSpPr>
      <p:grpSpPr>
        <a:xfrm>
          <a:off x="0" y="0"/>
          <a:ext cx="0" cy="0"/>
          <a:chOff x="0" y="0"/>
          <a:chExt cx="0" cy="0"/>
        </a:xfrm>
      </p:grpSpPr>
      <p:sp>
        <p:nvSpPr>
          <p:cNvPr id="241" name="Google Shape;241;p30"/>
          <p:cNvSpPr txBox="1"/>
          <p:nvPr>
            <p:ph idx="1" type="body"/>
          </p:nvPr>
        </p:nvSpPr>
        <p:spPr>
          <a:xfrm>
            <a:off x="311700" y="960130"/>
            <a:ext cx="8832300" cy="1715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When </a:t>
            </a:r>
            <a:r>
              <a:rPr i="1" lang="en" sz="1800">
                <a:latin typeface="Times New Roman"/>
                <a:ea typeface="Times New Roman"/>
                <a:cs typeface="Times New Roman"/>
                <a:sym typeface="Times New Roman"/>
              </a:rPr>
              <a:t>x </a:t>
            </a:r>
            <a:r>
              <a:rPr lang="en" sz="1800"/>
              <a:t>= 3, the squared term (</a:t>
            </a:r>
            <a:r>
              <a:rPr i="1" lang="en" sz="1800">
                <a:latin typeface="Times New Roman"/>
                <a:ea typeface="Times New Roman"/>
                <a:cs typeface="Times New Roman"/>
                <a:sym typeface="Times New Roman"/>
              </a:rPr>
              <a:t>x </a:t>
            </a:r>
            <a:r>
              <a:rPr lang="en" sz="1800"/>
              <a:t>− 3)</a:t>
            </a:r>
            <a:r>
              <a:rPr baseline="30000" lang="en" sz="1800"/>
              <a:t>2</a:t>
            </a:r>
            <a:r>
              <a:rPr lang="en" sz="1800"/>
              <a:t> = 0. (3 − 3)</a:t>
            </a:r>
            <a:r>
              <a:rPr baseline="30000" lang="en" sz="1800"/>
              <a:t>2 </a:t>
            </a:r>
            <a:r>
              <a:rPr lang="en" sz="1800"/>
              <a:t>= 0</a:t>
            </a:r>
            <a:r>
              <a:rPr baseline="30000" lang="en" sz="1800"/>
              <a:t>2 </a:t>
            </a:r>
            <a:r>
              <a:rPr lang="en" sz="1800"/>
              <a:t>= 0. </a:t>
            </a:r>
            <a:endParaRPr sz="1800"/>
          </a:p>
          <a:p>
            <a:pPr indent="-342900" lvl="0" marL="457200" rtl="0" algn="l">
              <a:spcBef>
                <a:spcPts val="0"/>
              </a:spcBef>
              <a:spcAft>
                <a:spcPts val="0"/>
              </a:spcAft>
              <a:buSzPts val="1800"/>
              <a:buChar char="●"/>
            </a:pPr>
            <a:r>
              <a:rPr lang="en" sz="1800"/>
              <a:t>When </a:t>
            </a:r>
            <a:r>
              <a:rPr i="1" lang="en" sz="1800">
                <a:latin typeface="Times New Roman"/>
                <a:ea typeface="Times New Roman"/>
                <a:cs typeface="Times New Roman"/>
                <a:sym typeface="Times New Roman"/>
              </a:rPr>
              <a:t>x </a:t>
            </a:r>
            <a:r>
              <a:rPr lang="en" sz="1800"/>
              <a:t>≠ 3</a:t>
            </a:r>
            <a:r>
              <a:rPr lang="en" sz="1800"/>
              <a:t>, the squared term (</a:t>
            </a:r>
            <a:r>
              <a:rPr i="1" lang="en" sz="1800">
                <a:latin typeface="Times New Roman"/>
                <a:ea typeface="Times New Roman"/>
                <a:cs typeface="Times New Roman"/>
                <a:sym typeface="Times New Roman"/>
              </a:rPr>
              <a:t>x </a:t>
            </a:r>
            <a:r>
              <a:rPr lang="en" sz="1800"/>
              <a:t>− 3)</a:t>
            </a:r>
            <a:r>
              <a:rPr baseline="30000" lang="en" sz="1800"/>
              <a:t>2</a:t>
            </a:r>
            <a:r>
              <a:rPr lang="en" sz="1800"/>
              <a:t> is a positive number greater than 0. </a:t>
            </a:r>
            <a:r>
              <a:rPr b="1" i="1" lang="en" sz="1800"/>
              <a:t>(Squaring any number results in a positive number.)</a:t>
            </a:r>
            <a:endParaRPr b="1" i="1" sz="1800"/>
          </a:p>
          <a:p>
            <a:pPr indent="-342900" lvl="0" marL="457200" rtl="0" algn="l">
              <a:spcBef>
                <a:spcPts val="0"/>
              </a:spcBef>
              <a:spcAft>
                <a:spcPts val="0"/>
              </a:spcAft>
              <a:buSzPts val="1800"/>
              <a:buChar char="●"/>
            </a:pPr>
            <a:r>
              <a:rPr lang="en" sz="1800"/>
              <a:t>This means that the output when </a:t>
            </a:r>
            <a:r>
              <a:rPr i="1" lang="en" sz="1800">
                <a:latin typeface="Times New Roman"/>
                <a:ea typeface="Times New Roman"/>
                <a:cs typeface="Times New Roman"/>
                <a:sym typeface="Times New Roman"/>
              </a:rPr>
              <a:t>x </a:t>
            </a:r>
            <a:r>
              <a:rPr lang="en" sz="1800"/>
              <a:t>≠ 3 will always be greater than the output when </a:t>
            </a:r>
            <a:r>
              <a:rPr i="1" lang="en" sz="1800">
                <a:latin typeface="Times New Roman"/>
                <a:ea typeface="Times New Roman"/>
                <a:cs typeface="Times New Roman"/>
                <a:sym typeface="Times New Roman"/>
              </a:rPr>
              <a:t>x </a:t>
            </a:r>
            <a:r>
              <a:rPr lang="en" sz="1800"/>
              <a:t>= 3, so the function </a:t>
            </a:r>
            <a:r>
              <a:rPr i="1" lang="en" sz="1800">
                <a:latin typeface="Times New Roman"/>
                <a:ea typeface="Times New Roman"/>
                <a:cs typeface="Times New Roman"/>
                <a:sym typeface="Times New Roman"/>
              </a:rPr>
              <a:t>p</a:t>
            </a:r>
            <a:r>
              <a:rPr lang="en" sz="1800"/>
              <a:t> has a minimum value at </a:t>
            </a:r>
            <a:r>
              <a:rPr i="1" lang="en" sz="1800">
                <a:latin typeface="Times New Roman"/>
                <a:ea typeface="Times New Roman"/>
                <a:cs typeface="Times New Roman"/>
                <a:sym typeface="Times New Roman"/>
              </a:rPr>
              <a:t>x </a:t>
            </a:r>
            <a:r>
              <a:rPr lang="en" sz="1800"/>
              <a:t>= 3.</a:t>
            </a:r>
            <a:endParaRPr sz="1800"/>
          </a:p>
        </p:txBody>
      </p:sp>
      <p:pic>
        <p:nvPicPr>
          <p:cNvPr descr="Icon indicating the slide contains a additional resources for students who struggled with the check for understanding (self check) question" id="242" name="Google Shape;242;p3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3" name="Google Shape;243;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44" name="Google Shape;244;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5" name="Google Shape;245;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a:t>
            </a:r>
            <a:r>
              <a:rPr lang="en"/>
              <a:t> - Additional Resources</a:t>
            </a:r>
            <a:endParaRPr/>
          </a:p>
        </p:txBody>
      </p:sp>
      <p:graphicFrame>
        <p:nvGraphicFramePr>
          <p:cNvPr id="246" name="Google Shape;246;p30"/>
          <p:cNvGraphicFramePr/>
          <p:nvPr/>
        </p:nvGraphicFramePr>
        <p:xfrm>
          <a:off x="1831346" y="2709876"/>
          <a:ext cx="3000000" cy="3000000"/>
        </p:xfrm>
        <a:graphic>
          <a:graphicData uri="http://schemas.openxmlformats.org/drawingml/2006/table">
            <a:tbl>
              <a:tblPr>
                <a:noFill/>
                <a:tableStyleId>{F74FB133-B2B1-44EC-84E2-5CC5E523342E}</a:tableStyleId>
              </a:tblPr>
              <a:tblGrid>
                <a:gridCol w="1392125"/>
                <a:gridCol w="512125"/>
                <a:gridCol w="463300"/>
                <a:gridCol w="622750"/>
                <a:gridCol w="622750"/>
                <a:gridCol w="622750"/>
                <a:gridCol w="622750"/>
                <a:gridCol w="622750"/>
              </a:tblGrid>
              <a:tr h="534300">
                <a:tc>
                  <a:txBody>
                    <a:bodyPr/>
                    <a:lstStyle/>
                    <a:p>
                      <a:pPr indent="0" lvl="0" marL="0" rtl="0" algn="ctr">
                        <a:spcBef>
                          <a:spcPts val="0"/>
                        </a:spcBef>
                        <a:spcAft>
                          <a:spcPts val="0"/>
                        </a:spcAft>
                        <a:buNone/>
                      </a:pPr>
                      <a:r>
                        <a:rPr b="1" i="1" lang="en" sz="1600">
                          <a:solidFill>
                            <a:srgbClr val="FFFFFF"/>
                          </a:solidFill>
                          <a:latin typeface="Times New Roman"/>
                          <a:ea typeface="Times New Roman"/>
                          <a:cs typeface="Times New Roman"/>
                          <a:sym typeface="Times New Roman"/>
                        </a:rPr>
                        <a:t>x</a:t>
                      </a:r>
                      <a:endParaRPr b="1" i="1" sz="16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0</a:t>
                      </a:r>
                      <a:endParaRPr sz="160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3</a:t>
                      </a:r>
                      <a:endParaRPr sz="1600">
                        <a:latin typeface="Noto Sans"/>
                        <a:ea typeface="Noto Sans"/>
                        <a:cs typeface="Noto Sans"/>
                        <a:sym typeface="Noto Sans"/>
                      </a:endParaRPr>
                    </a:p>
                  </a:txBody>
                  <a:tcPr marT="0" marB="45700" marR="45700" marL="4570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4</a:t>
                      </a:r>
                      <a:endParaRPr sz="1600">
                        <a:latin typeface="Noto Sans"/>
                        <a:ea typeface="Noto Sans"/>
                        <a:cs typeface="Noto Sans"/>
                        <a:sym typeface="Noto Sans"/>
                      </a:endParaRPr>
                    </a:p>
                  </a:txBody>
                  <a:tcPr marT="0" marB="45700" marR="45700" marL="45700" anchor="ctr">
                    <a:lnL cap="flat" cmpd="sng" w="28575">
                      <a:solidFill>
                        <a:schemeClr val="dk1"/>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6</a:t>
                      </a:r>
                      <a:endParaRPr sz="1600">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500175">
                <a:tc>
                  <a:txBody>
                    <a:bodyPr/>
                    <a:lstStyle/>
                    <a:p>
                      <a:pPr indent="0" lvl="0" marL="0" rtl="0" algn="ctr">
                        <a:spcBef>
                          <a:spcPts val="0"/>
                        </a:spcBef>
                        <a:spcAft>
                          <a:spcPts val="0"/>
                        </a:spcAft>
                        <a:buNone/>
                      </a:pPr>
                      <a:r>
                        <a:rPr b="1" lang="en" sz="1600">
                          <a:solidFill>
                            <a:schemeClr val="lt1"/>
                          </a:solidFill>
                          <a:latin typeface="Noto Sans"/>
                          <a:ea typeface="Noto Sans"/>
                          <a:cs typeface="Noto Sans"/>
                          <a:sym typeface="Noto Sans"/>
                        </a:rPr>
                        <a:t>(</a:t>
                      </a:r>
                      <a:r>
                        <a:rPr b="1" i="1" lang="en" sz="1600">
                          <a:solidFill>
                            <a:srgbClr val="FFFFFF"/>
                          </a:solidFill>
                          <a:latin typeface="Times New Roman"/>
                          <a:ea typeface="Times New Roman"/>
                          <a:cs typeface="Times New Roman"/>
                          <a:sym typeface="Times New Roman"/>
                        </a:rPr>
                        <a:t>x</a:t>
                      </a:r>
                      <a:r>
                        <a:rPr b="1" lang="en" sz="1600">
                          <a:solidFill>
                            <a:srgbClr val="FFFFFF"/>
                          </a:solidFill>
                          <a:latin typeface="Noto Sans"/>
                          <a:ea typeface="Noto Sans"/>
                          <a:cs typeface="Noto Sans"/>
                          <a:sym typeface="Noto Sans"/>
                        </a:rPr>
                        <a:t> - 3)</a:t>
                      </a:r>
                      <a:r>
                        <a:rPr b="1" baseline="30000" lang="en" sz="1600">
                          <a:solidFill>
                            <a:schemeClr val="lt1"/>
                          </a:solidFill>
                          <a:latin typeface="Noto Sans"/>
                          <a:ea typeface="Noto Sans"/>
                          <a:cs typeface="Noto Sans"/>
                          <a:sym typeface="Noto Sans"/>
                        </a:rPr>
                        <a:t>2 </a:t>
                      </a:r>
                      <a:r>
                        <a:rPr b="1" lang="en" sz="1600">
                          <a:solidFill>
                            <a:schemeClr val="lt1"/>
                          </a:solidFill>
                          <a:latin typeface="Noto Sans"/>
                          <a:ea typeface="Noto Sans"/>
                          <a:cs typeface="Noto Sans"/>
                          <a:sym typeface="Noto Sans"/>
                        </a:rPr>
                        <a:t>+ 1</a:t>
                      </a:r>
                      <a:endParaRPr b="1" i="1" sz="1600">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10</a:t>
                      </a:r>
                      <a:endParaRPr sz="160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28575">
                      <a:solidFill>
                        <a:schemeClr val="dk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a:t>
                      </a:r>
                      <a:endParaRPr sz="1600">
                        <a:latin typeface="Noto Sans"/>
                        <a:ea typeface="Noto Sans"/>
                        <a:cs typeface="Noto Sans"/>
                        <a:sym typeface="Noto Sans"/>
                      </a:endParaRPr>
                    </a:p>
                  </a:txBody>
                  <a:tcPr marT="0" marB="45700" marR="45700" marL="4570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600">
                          <a:latin typeface="Noto Sans"/>
                          <a:ea typeface="Noto Sans"/>
                          <a:cs typeface="Noto Sans"/>
                          <a:sym typeface="Noto Sans"/>
                        </a:rPr>
                        <a:t>2</a:t>
                      </a:r>
                      <a:endParaRPr sz="1600">
                        <a:latin typeface="Noto Sans"/>
                        <a:ea typeface="Noto Sans"/>
                        <a:cs typeface="Noto Sans"/>
                        <a:sym typeface="Noto Sans"/>
                      </a:endParaRPr>
                    </a:p>
                  </a:txBody>
                  <a:tcPr marT="0" marB="45700" marR="45700" marL="45700" anchor="ctr">
                    <a:lnL cap="flat" cmpd="sng" w="28575">
                      <a:solidFill>
                        <a:schemeClr val="dk1"/>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5</a:t>
                      </a:r>
                      <a:endParaRPr sz="160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600">
                          <a:latin typeface="Noto Sans"/>
                          <a:ea typeface="Noto Sans"/>
                          <a:cs typeface="Noto Sans"/>
                          <a:sym typeface="Noto Sans"/>
                        </a:rPr>
                        <a:t>10</a:t>
                      </a:r>
                      <a:endParaRPr sz="160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47" name="Google Shape;247;p30"/>
          <p:cNvSpPr txBox="1"/>
          <p:nvPr/>
        </p:nvSpPr>
        <p:spPr>
          <a:xfrm>
            <a:off x="614250" y="3853225"/>
            <a:ext cx="7366800" cy="6582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Notice that the output is the least when </a:t>
            </a:r>
            <a:r>
              <a:rPr lang="en" sz="1800">
                <a:solidFill>
                  <a:schemeClr val="dk1"/>
                </a:solidFill>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3</a:t>
            </a:r>
            <a:r>
              <a:rPr lang="en" sz="1600">
                <a:solidFill>
                  <a:schemeClr val="dk1"/>
                </a:solidFill>
                <a:latin typeface="Noto Sans"/>
                <a:ea typeface="Noto Sans"/>
                <a:cs typeface="Noto Sans"/>
                <a:sym typeface="Noto Sans"/>
              </a:rPr>
              <a:t> and it increases both as </a:t>
            </a:r>
            <a:r>
              <a:rPr i="1" lang="en" sz="1800">
                <a:solidFill>
                  <a:schemeClr val="dk1"/>
                </a:solidFill>
                <a:latin typeface="Times New Roman"/>
                <a:ea typeface="Times New Roman"/>
                <a:cs typeface="Times New Roman"/>
                <a:sym typeface="Times New Roman"/>
              </a:rPr>
              <a:t>x</a:t>
            </a:r>
            <a:r>
              <a:rPr lang="en" sz="1600">
                <a:solidFill>
                  <a:schemeClr val="dk1"/>
                </a:solidFill>
                <a:latin typeface="Noto Sans"/>
                <a:ea typeface="Noto Sans"/>
                <a:cs typeface="Noto Sans"/>
                <a:sym typeface="Noto Sans"/>
              </a:rPr>
              <a:t>  increases and as it decreases.</a:t>
            </a:r>
            <a:endParaRPr sz="1600">
              <a:solidFill>
                <a:schemeClr val="dk1"/>
              </a:solidFill>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51" name="Shape 251"/>
        <p:cNvGrpSpPr/>
        <p:nvPr/>
      </p:nvGrpSpPr>
      <p:grpSpPr>
        <a:xfrm>
          <a:off x="0" y="0"/>
          <a:ext cx="0" cy="0"/>
          <a:chOff x="0" y="0"/>
          <a:chExt cx="0" cy="0"/>
        </a:xfrm>
      </p:grpSpPr>
      <p:sp>
        <p:nvSpPr>
          <p:cNvPr id="252" name="Google Shape;252;p31"/>
          <p:cNvSpPr txBox="1"/>
          <p:nvPr>
            <p:ph idx="1" type="body"/>
          </p:nvPr>
        </p:nvSpPr>
        <p:spPr>
          <a:xfrm>
            <a:off x="311700" y="960125"/>
            <a:ext cx="8647800" cy="41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The squared term sometimes has a </a:t>
            </a:r>
            <a:r>
              <a:rPr b="1" lang="en" sz="1800"/>
              <a:t>negative coefficient</a:t>
            </a:r>
            <a:r>
              <a:rPr lang="en" sz="1800"/>
              <a:t>, </a:t>
            </a:r>
            <a:r>
              <a:rPr i="1" lang="en" sz="1800">
                <a:latin typeface="Times New Roman"/>
                <a:ea typeface="Times New Roman"/>
                <a:cs typeface="Times New Roman"/>
                <a:sym typeface="Times New Roman"/>
              </a:rPr>
              <a:t>h</a:t>
            </a:r>
            <a:r>
              <a:rPr lang="en" sz="1800"/>
              <a:t>(</a:t>
            </a:r>
            <a:r>
              <a:rPr i="1" lang="en" sz="1800">
                <a:latin typeface="Times New Roman"/>
                <a:ea typeface="Times New Roman"/>
                <a:cs typeface="Times New Roman"/>
                <a:sym typeface="Times New Roman"/>
              </a:rPr>
              <a:t>x</a:t>
            </a:r>
            <a:r>
              <a:rPr lang="en" sz="1800"/>
              <a:t>) = </a:t>
            </a:r>
            <a:r>
              <a:rPr b="1" lang="en" sz="1800"/>
              <a:t>−2</a:t>
            </a:r>
            <a:r>
              <a:rPr lang="en" sz="1800"/>
              <a:t>(</a:t>
            </a:r>
            <a:r>
              <a:rPr i="1" lang="en" sz="1800">
                <a:latin typeface="Times New Roman"/>
                <a:ea typeface="Times New Roman"/>
                <a:cs typeface="Times New Roman"/>
                <a:sym typeface="Times New Roman"/>
              </a:rPr>
              <a:t>x </a:t>
            </a:r>
            <a:r>
              <a:rPr lang="en" sz="1800"/>
              <a:t>+ 4)</a:t>
            </a:r>
            <a:r>
              <a:rPr baseline="30000" lang="en" sz="1800"/>
              <a:t>2</a:t>
            </a:r>
            <a:r>
              <a:rPr lang="en" sz="1800"/>
              <a:t>. </a:t>
            </a:r>
            <a:endParaRPr sz="1800"/>
          </a:p>
        </p:txBody>
      </p:sp>
      <p:pic>
        <p:nvPicPr>
          <p:cNvPr descr="Icon indicating the slide contains a additional resources for students who struggled with the check for understanding (self check) question" id="253" name="Google Shape;253;p3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54" name="Google Shape;254;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r>
              <a:rPr b="0" lang="en" sz="1400">
                <a:solidFill>
                  <a:srgbClr val="666666"/>
                </a:solidFill>
              </a:rPr>
              <a:t> | Part 3</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55" name="Google Shape;25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6" name="Google Shape;256;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 - Additional Resources</a:t>
            </a:r>
            <a:endParaRPr/>
          </a:p>
        </p:txBody>
      </p:sp>
      <p:sp>
        <p:nvSpPr>
          <p:cNvPr id="257" name="Google Shape;257;p31"/>
          <p:cNvSpPr txBox="1"/>
          <p:nvPr/>
        </p:nvSpPr>
        <p:spPr>
          <a:xfrm>
            <a:off x="385475" y="1453231"/>
            <a:ext cx="5453100" cy="3267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When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 the squared term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0. </a:t>
            </a:r>
            <a:br>
              <a:rPr lang="en" sz="1800">
                <a:solidFill>
                  <a:schemeClr val="dk1"/>
                </a:solidFill>
                <a:latin typeface="Noto Sans"/>
                <a:ea typeface="Noto Sans"/>
                <a:cs typeface="Noto Sans"/>
                <a:sym typeface="Noto Sans"/>
              </a:rPr>
            </a:br>
            <a:r>
              <a:rPr lang="en" sz="1800">
                <a:solidFill>
                  <a:schemeClr val="dk1"/>
                </a:solidFill>
                <a:latin typeface="Noto Sans"/>
                <a:ea typeface="Noto Sans"/>
                <a:cs typeface="Noto Sans"/>
                <a:sym typeface="Noto Sans"/>
              </a:rPr>
              <a:t>(−4 + 4)</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0</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0.</a:t>
            </a:r>
            <a:endParaRPr sz="1800">
              <a:solidFill>
                <a:schemeClr val="dk1"/>
              </a:solidFill>
              <a:latin typeface="Noto Sans"/>
              <a:ea typeface="Noto Sans"/>
              <a:cs typeface="Noto Sans"/>
              <a:sym typeface="Noto Sans"/>
            </a:endParaRPr>
          </a:p>
          <a:p>
            <a:pPr indent="-342900" lvl="0" marL="457200" rtl="0" algn="l">
              <a:lnSpc>
                <a:spcPct val="115000"/>
              </a:lnSpc>
              <a:spcBef>
                <a:spcPts val="100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When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 the squared term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&gt; 0. But when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is multiplied by a negative number </a:t>
            </a:r>
            <a:r>
              <a:rPr b="1"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then −2(</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is negative. </a:t>
            </a:r>
            <a:endParaRPr sz="1800">
              <a:solidFill>
                <a:schemeClr val="dk1"/>
              </a:solidFill>
              <a:latin typeface="Noto Sans"/>
              <a:ea typeface="Noto Sans"/>
              <a:cs typeface="Noto Sans"/>
              <a:sym typeface="Noto Sans"/>
            </a:endParaRPr>
          </a:p>
          <a:p>
            <a:pPr indent="-342900" lvl="0" marL="457200" rtl="0" algn="l">
              <a:lnSpc>
                <a:spcPct val="115000"/>
              </a:lnSpc>
              <a:spcBef>
                <a:spcPts val="100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This means that the output when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− 4 will always be less than the output when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 so the function </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has its maximum value when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−4.</a:t>
            </a:r>
            <a:endParaRPr/>
          </a:p>
        </p:txBody>
      </p:sp>
      <p:pic>
        <p:nvPicPr>
          <p:cNvPr descr="Graph of a parabola on a coordinate plane. The x-axis has a scale of 1 extending from negative 7 to 0. The y-axis extends from negative 8 to 2 with a scale of 2. The point (negative 4, 0) on the parabola is labeled." id="258" name="Google Shape;258;p31"/>
          <p:cNvPicPr preferRelativeResize="0"/>
          <p:nvPr/>
        </p:nvPicPr>
        <p:blipFill>
          <a:blip r:embed="rId4">
            <a:alphaModFix/>
          </a:blip>
          <a:stretch>
            <a:fillRect/>
          </a:stretch>
        </p:blipFill>
        <p:spPr>
          <a:xfrm>
            <a:off x="5739680" y="1870835"/>
            <a:ext cx="3252325" cy="2069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62" name="Shape 262"/>
        <p:cNvGrpSpPr/>
        <p:nvPr/>
      </p:nvGrpSpPr>
      <p:grpSpPr>
        <a:xfrm>
          <a:off x="0" y="0"/>
          <a:ext cx="0" cy="0"/>
          <a:chOff x="0" y="0"/>
          <a:chExt cx="0" cy="0"/>
        </a:xfrm>
      </p:grpSpPr>
      <p:sp>
        <p:nvSpPr>
          <p:cNvPr id="263" name="Google Shape;263;p32"/>
          <p:cNvSpPr txBox="1"/>
          <p:nvPr>
            <p:ph idx="1" type="body"/>
          </p:nvPr>
        </p:nvSpPr>
        <p:spPr>
          <a:xfrm>
            <a:off x="311700" y="960125"/>
            <a:ext cx="86478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We can find the </a:t>
            </a:r>
            <a:r>
              <a:rPr i="1" lang="en" sz="1800">
                <a:latin typeface="Times New Roman"/>
                <a:ea typeface="Times New Roman"/>
                <a:cs typeface="Times New Roman"/>
                <a:sym typeface="Times New Roman"/>
              </a:rPr>
              <a:t>y</a:t>
            </a:r>
            <a:r>
              <a:rPr lang="en" sz="1800"/>
              <a:t>-intercept of the graph representing any function. </a:t>
            </a:r>
            <a:r>
              <a:rPr b="1" lang="en" sz="1800"/>
              <a:t>The </a:t>
            </a:r>
            <a:r>
              <a:rPr b="1" i="1" lang="en" sz="1800">
                <a:latin typeface="Times New Roman"/>
                <a:ea typeface="Times New Roman"/>
                <a:cs typeface="Times New Roman"/>
                <a:sym typeface="Times New Roman"/>
              </a:rPr>
              <a:t>y</a:t>
            </a:r>
            <a:r>
              <a:rPr b="1" lang="en" sz="1800"/>
              <a:t>-coordinate of the </a:t>
            </a:r>
            <a:r>
              <a:rPr b="1" i="1" lang="en" sz="1800">
                <a:latin typeface="Times New Roman"/>
                <a:ea typeface="Times New Roman"/>
                <a:cs typeface="Times New Roman"/>
                <a:sym typeface="Times New Roman"/>
              </a:rPr>
              <a:t>y</a:t>
            </a:r>
            <a:r>
              <a:rPr b="1" lang="en" sz="1800"/>
              <a:t>-intercept is the value of the function when </a:t>
            </a:r>
            <a:r>
              <a:rPr b="1" i="1" lang="en" sz="1800">
                <a:latin typeface="Times New Roman"/>
                <a:ea typeface="Times New Roman"/>
                <a:cs typeface="Times New Roman"/>
                <a:sym typeface="Times New Roman"/>
              </a:rPr>
              <a:t>x </a:t>
            </a:r>
            <a:r>
              <a:rPr b="1" lang="en" sz="1800"/>
              <a:t>= 0. </a:t>
            </a:r>
            <a:endParaRPr b="1" sz="1800"/>
          </a:p>
          <a:p>
            <a:pPr indent="0" lvl="0" marL="0" rtl="0" algn="l">
              <a:spcBef>
                <a:spcPts val="0"/>
              </a:spcBef>
              <a:spcAft>
                <a:spcPts val="0"/>
              </a:spcAft>
              <a:buNone/>
            </a:pPr>
            <a:r>
              <a:t/>
            </a:r>
            <a:endParaRPr sz="1800"/>
          </a:p>
        </p:txBody>
      </p:sp>
      <p:pic>
        <p:nvPicPr>
          <p:cNvPr descr="Icon indicating the slide contains a additional resources for students who struggled with the check for understanding (self check) question" id="264" name="Google Shape;264;p3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5" name="Google Shape;265;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r>
              <a:rPr b="0" lang="en" sz="1400">
                <a:solidFill>
                  <a:srgbClr val="666666"/>
                </a:solidFill>
              </a:rPr>
              <a:t> | Part 4</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66" name="Google Shape;26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7" name="Google Shape;267;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7.16.2 Graph Functions in Vertex Form - Additional Resources</a:t>
            </a:r>
            <a:endParaRPr/>
          </a:p>
        </p:txBody>
      </p:sp>
      <p:sp>
        <p:nvSpPr>
          <p:cNvPr id="268" name="Google Shape;268;p32"/>
          <p:cNvSpPr txBox="1"/>
          <p:nvPr/>
        </p:nvSpPr>
        <p:spPr>
          <a:xfrm>
            <a:off x="385475" y="1656550"/>
            <a:ext cx="4358700" cy="307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chemeClr val="dk1"/>
                </a:solidFill>
                <a:latin typeface="Verdana"/>
                <a:ea typeface="Verdana"/>
                <a:cs typeface="Verdana"/>
                <a:sym typeface="Verdana"/>
              </a:rPr>
              <a:t>Examine</a:t>
            </a:r>
            <a:r>
              <a:rPr i="1" lang="en" sz="1800">
                <a:solidFill>
                  <a:schemeClr val="dk1"/>
                </a:solidFill>
                <a:latin typeface="Times New Roman"/>
                <a:ea typeface="Times New Roman"/>
                <a:cs typeface="Times New Roman"/>
                <a:sym typeface="Times New Roman"/>
              </a:rPr>
              <a:t> g</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x </a:t>
            </a:r>
            <a:r>
              <a:rPr lang="en" sz="1800">
                <a:solidFill>
                  <a:schemeClr val="dk1"/>
                </a:solidFill>
                <a:latin typeface="Noto Sans"/>
                <a:ea typeface="Noto Sans"/>
                <a:cs typeface="Noto Sans"/>
                <a:sym typeface="Noto Sans"/>
              </a:rPr>
              <a:t>+ 1)</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− 5.</a:t>
            </a:r>
            <a:endParaRPr sz="1800">
              <a:solidFill>
                <a:schemeClr val="dk1"/>
              </a:solidFill>
              <a:latin typeface="Noto Sans"/>
              <a:ea typeface="Noto Sans"/>
              <a:cs typeface="Noto Sans"/>
              <a:sym typeface="Noto Sans"/>
            </a:endParaRPr>
          </a:p>
          <a:p>
            <a:pPr indent="-342900" lvl="0" marL="457200" rtl="0" algn="l">
              <a:lnSpc>
                <a:spcPct val="115000"/>
              </a:lnSpc>
              <a:spcBef>
                <a:spcPts val="100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The </a:t>
            </a:r>
            <a:r>
              <a:rPr i="1" lang="en" sz="1800">
                <a:solidFill>
                  <a:schemeClr val="dk1"/>
                </a:solidFill>
                <a:latin typeface="Times New Roman"/>
                <a:ea typeface="Times New Roman"/>
                <a:cs typeface="Times New Roman"/>
                <a:sym typeface="Times New Roman"/>
              </a:rPr>
              <a:t>y</a:t>
            </a:r>
            <a:r>
              <a:rPr lang="en" sz="1800">
                <a:solidFill>
                  <a:schemeClr val="dk1"/>
                </a:solidFill>
                <a:latin typeface="Noto Sans"/>
                <a:ea typeface="Noto Sans"/>
                <a:cs typeface="Noto Sans"/>
                <a:sym typeface="Noto Sans"/>
              </a:rPr>
              <a:t>-intercept is (0,−4).</a:t>
            </a:r>
            <a:r>
              <a:rPr lang="en" sz="1800">
                <a:solidFill>
                  <a:schemeClr val="dk1"/>
                </a:solidFill>
                <a:latin typeface="Noto Sans"/>
                <a:ea typeface="Noto Sans"/>
                <a:cs typeface="Noto Sans"/>
                <a:sym typeface="Noto Sans"/>
              </a:rPr>
              <a:t> </a:t>
            </a:r>
            <a:br>
              <a:rPr lang="en" sz="1800">
                <a:solidFill>
                  <a:schemeClr val="dk1"/>
                </a:solidFill>
                <a:latin typeface="Noto Sans"/>
                <a:ea typeface="Noto Sans"/>
                <a:cs typeface="Noto Sans"/>
                <a:sym typeface="Noto Sans"/>
              </a:rPr>
            </a:br>
            <a:r>
              <a:rPr i="1" lang="en" sz="1800">
                <a:solidFill>
                  <a:schemeClr val="dk1"/>
                </a:solidFill>
                <a:latin typeface="Times New Roman"/>
                <a:ea typeface="Times New Roman"/>
                <a:cs typeface="Times New Roman"/>
                <a:sym typeface="Times New Roman"/>
              </a:rPr>
              <a:t>g</a:t>
            </a:r>
            <a:r>
              <a:rPr lang="en" sz="1800">
                <a:solidFill>
                  <a:schemeClr val="dk1"/>
                </a:solidFill>
                <a:latin typeface="Noto Sans"/>
                <a:ea typeface="Noto Sans"/>
                <a:cs typeface="Noto Sans"/>
                <a:sym typeface="Noto Sans"/>
              </a:rPr>
              <a:t>(0) = (0 + 1)</a:t>
            </a:r>
            <a:r>
              <a:rPr baseline="30000" lang="en" sz="1800">
                <a:solidFill>
                  <a:schemeClr val="dk1"/>
                </a:solidFill>
                <a:latin typeface="Noto Sans"/>
                <a:ea typeface="Noto Sans"/>
                <a:cs typeface="Noto Sans"/>
                <a:sym typeface="Noto Sans"/>
              </a:rPr>
              <a:t>2 </a:t>
            </a:r>
            <a:r>
              <a:rPr lang="en" sz="1800">
                <a:solidFill>
                  <a:schemeClr val="dk1"/>
                </a:solidFill>
                <a:latin typeface="Noto Sans"/>
                <a:ea typeface="Noto Sans"/>
                <a:cs typeface="Noto Sans"/>
                <a:sym typeface="Noto Sans"/>
              </a:rPr>
              <a:t>− 5 = −4.</a:t>
            </a:r>
            <a:endParaRPr sz="1800">
              <a:solidFill>
                <a:schemeClr val="dk1"/>
              </a:solidFill>
              <a:latin typeface="Noto Sans"/>
              <a:ea typeface="Noto Sans"/>
              <a:cs typeface="Noto Sans"/>
              <a:sym typeface="Noto Sans"/>
            </a:endParaRPr>
          </a:p>
          <a:p>
            <a:pPr indent="-342900" lvl="0" marL="457200" rtl="0" algn="l">
              <a:lnSpc>
                <a:spcPct val="115000"/>
              </a:lnSpc>
              <a:spcBef>
                <a:spcPts val="100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Its vertex is at (−1, −5). </a:t>
            </a:r>
            <a:endParaRPr sz="1800">
              <a:solidFill>
                <a:schemeClr val="dk1"/>
              </a:solidFill>
              <a:latin typeface="Noto Sans"/>
              <a:ea typeface="Noto Sans"/>
              <a:cs typeface="Noto Sans"/>
              <a:sym typeface="Noto Sans"/>
            </a:endParaRPr>
          </a:p>
          <a:p>
            <a:pPr indent="-342900" lvl="0" marL="457200" rtl="0" algn="l">
              <a:lnSpc>
                <a:spcPct val="115000"/>
              </a:lnSpc>
              <a:spcBef>
                <a:spcPts val="1000"/>
              </a:spcBef>
              <a:spcAft>
                <a:spcPts val="0"/>
              </a:spcAft>
              <a:buClr>
                <a:schemeClr val="dk1"/>
              </a:buClr>
              <a:buSzPts val="1800"/>
              <a:buFont typeface="Noto Sans"/>
              <a:buChar char="●"/>
            </a:pPr>
            <a:r>
              <a:rPr lang="en" sz="1800">
                <a:solidFill>
                  <a:schemeClr val="dk1"/>
                </a:solidFill>
                <a:latin typeface="Noto Sans"/>
                <a:ea typeface="Noto Sans"/>
                <a:cs typeface="Noto Sans"/>
                <a:sym typeface="Noto Sans"/>
              </a:rPr>
              <a:t>Another point on the graph with the same </a:t>
            </a:r>
            <a:r>
              <a:rPr i="1" lang="en" sz="1800">
                <a:solidFill>
                  <a:schemeClr val="dk1"/>
                </a:solidFill>
                <a:latin typeface="Times New Roman"/>
                <a:ea typeface="Times New Roman"/>
                <a:cs typeface="Times New Roman"/>
                <a:sym typeface="Times New Roman"/>
              </a:rPr>
              <a:t>y</a:t>
            </a:r>
            <a:r>
              <a:rPr lang="en" sz="1800">
                <a:solidFill>
                  <a:schemeClr val="dk1"/>
                </a:solidFill>
                <a:latin typeface="Noto Sans"/>
                <a:ea typeface="Noto Sans"/>
                <a:cs typeface="Noto Sans"/>
                <a:sym typeface="Noto Sans"/>
              </a:rPr>
              <a:t>-coordinate is located the same horizontal distance from the vertex but on the other side.</a:t>
            </a:r>
            <a:endParaRPr sz="1800">
              <a:solidFill>
                <a:schemeClr val="dk1"/>
              </a:solidFill>
              <a:latin typeface="Noto Sans"/>
              <a:ea typeface="Noto Sans"/>
              <a:cs typeface="Noto Sans"/>
              <a:sym typeface="Noto Sans"/>
            </a:endParaRPr>
          </a:p>
        </p:txBody>
      </p:sp>
      <p:pic>
        <p:nvPicPr>
          <p:cNvPr descr="Graph of a parabola on a coordinate plane. The x-axis has a scale of 1 extending from negative 4 to 2. The y-axis extends from negative 8 to 2 with a scale of 2. The points (negative 2, negative 4), (negative 1, negative 5), and (0, negative 4) have been labeled on the parabola." id="269" name="Google Shape;269;p32"/>
          <p:cNvPicPr preferRelativeResize="0"/>
          <p:nvPr/>
        </p:nvPicPr>
        <p:blipFill>
          <a:blip r:embed="rId4">
            <a:alphaModFix/>
          </a:blip>
          <a:stretch>
            <a:fillRect/>
          </a:stretch>
        </p:blipFill>
        <p:spPr>
          <a:xfrm>
            <a:off x="4886448" y="1964713"/>
            <a:ext cx="3935725" cy="25045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75" name="Google Shape;275;p33"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6" name="Google Shape;27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0" name="Shape 280"/>
        <p:cNvGrpSpPr/>
        <p:nvPr/>
      </p:nvGrpSpPr>
      <p:grpSpPr>
        <a:xfrm>
          <a:off x="0" y="0"/>
          <a:ext cx="0" cy="0"/>
          <a:chOff x="0" y="0"/>
          <a:chExt cx="0" cy="0"/>
        </a:xfrm>
      </p:grpSpPr>
      <p:sp>
        <p:nvSpPr>
          <p:cNvPr id="281" name="Google Shape;281;p3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0B5B51"/>
                </a:solidFill>
              </a:rPr>
              <a:t>Learning Activity A | Learning Strategies</a:t>
            </a:r>
            <a:endParaRPr b="0" sz="1400">
              <a:solidFill>
                <a:srgbClr val="0B5B51"/>
              </a:solidFill>
            </a:endParaRPr>
          </a:p>
          <a:p>
            <a:pPr indent="0" lvl="0" marL="0" rtl="0" algn="l">
              <a:spcBef>
                <a:spcPts val="0"/>
              </a:spcBef>
              <a:spcAft>
                <a:spcPts val="0"/>
              </a:spcAft>
              <a:buClr>
                <a:schemeClr val="dk1"/>
              </a:buClr>
              <a:buSzPts val="1100"/>
              <a:buFont typeface="Arial"/>
              <a:buNone/>
            </a:pPr>
            <a:r>
              <a:rPr lang="en"/>
              <a:t>Graph–Equation Match-Up Challenge 👥</a:t>
            </a:r>
            <a:endParaRPr sz="2600">
              <a:solidFill>
                <a:srgbClr val="FF0000"/>
              </a:solidFill>
            </a:endParaRPr>
          </a:p>
        </p:txBody>
      </p:sp>
      <p:sp>
        <p:nvSpPr>
          <p:cNvPr id="282" name="Google Shape;282;p3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283" name="Google Shape;283;p34" title="ELL callout box"/>
          <p:cNvSpPr/>
          <p:nvPr/>
        </p:nvSpPr>
        <p:spPr>
          <a:xfrm>
            <a:off x="4800959" y="975989"/>
            <a:ext cx="36525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Work with a partner.</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Partner A starts: “Equation ___ matches Graph ___ because…”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Partner B: Ask for details (vertex, steepness, intercepts, opening).</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Switch roles after each match.</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284" name="Google Shape;284;p34" title="UDL callout box"/>
          <p:cNvSpPr/>
          <p:nvPr/>
        </p:nvSpPr>
        <p:spPr>
          <a:xfrm>
            <a:off x="4801009" y="3092589"/>
            <a:ext cx="3652500" cy="16998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Start with a smaller set of cards.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Make your matches.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Add the remaining cards once you’re ready.</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285" name="Google Shape;285;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7.16.3 Quadratic Equations and Graphs</a:t>
            </a:r>
            <a:endParaRPr/>
          </a:p>
        </p:txBody>
      </p:sp>
      <p:pic>
        <p:nvPicPr>
          <p:cNvPr descr="Icon indicating the slide contains a support for students with disabilities" id="287" name="Google Shape;287;p34"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88" name="Google Shape;288;p34"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35"/>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Graph–Equation Match-Up Challenge 👥</a:t>
            </a:r>
            <a:endParaRPr>
              <a:solidFill>
                <a:srgbClr val="005047"/>
              </a:solidFill>
            </a:endParaRPr>
          </a:p>
        </p:txBody>
      </p:sp>
      <p:sp>
        <p:nvSpPr>
          <p:cNvPr id="294" name="Google Shape;294;p35"/>
          <p:cNvSpPr txBox="1"/>
          <p:nvPr>
            <p:ph idx="1" type="body"/>
          </p:nvPr>
        </p:nvSpPr>
        <p:spPr>
          <a:xfrm>
            <a:off x="-54864" y="868680"/>
            <a:ext cx="5785200" cy="3554100"/>
          </a:xfrm>
          <a:prstGeom prst="rect">
            <a:avLst/>
          </a:prstGeom>
        </p:spPr>
        <p:txBody>
          <a:bodyPr anchorCtr="0" anchor="t" bIns="91425" lIns="91425" spcFirstLastPara="1" rIns="91425" wrap="square" tIns="91425">
            <a:noAutofit/>
          </a:bodyPr>
          <a:lstStyle/>
          <a:p>
            <a:pPr indent="-342900" lvl="1" marL="914400" rtl="0" algn="l">
              <a:lnSpc>
                <a:spcPct val="100000"/>
              </a:lnSpc>
              <a:spcBef>
                <a:spcPts val="0"/>
              </a:spcBef>
              <a:spcAft>
                <a:spcPts val="0"/>
              </a:spcAft>
              <a:buSzPts val="1800"/>
              <a:buChar char="○"/>
            </a:pPr>
            <a:r>
              <a:rPr lang="en"/>
              <a:t>With your partner, match each equation card your teacher gave you to the graph of the same quadratic.</a:t>
            </a:r>
            <a:endParaRPr/>
          </a:p>
          <a:p>
            <a:pPr indent="-342900" lvl="1" marL="914400" rtl="0" algn="l">
              <a:lnSpc>
                <a:spcPct val="100000"/>
              </a:lnSpc>
              <a:spcBef>
                <a:spcPts val="1000"/>
              </a:spcBef>
              <a:spcAft>
                <a:spcPts val="0"/>
              </a:spcAft>
              <a:buSzPts val="1800"/>
              <a:buChar char="○"/>
            </a:pPr>
            <a:r>
              <a:rPr lang="en"/>
              <a:t>Take turns explaining why your matches make sense.</a:t>
            </a:r>
            <a:endParaRPr/>
          </a:p>
          <a:p>
            <a:pPr indent="-342900" lvl="1" marL="914400" rtl="0" algn="l">
              <a:lnSpc>
                <a:spcPct val="100000"/>
              </a:lnSpc>
              <a:spcBef>
                <a:spcPts val="1000"/>
              </a:spcBef>
              <a:spcAft>
                <a:spcPts val="0"/>
              </a:spcAft>
              <a:buSzPts val="1800"/>
              <a:buChar char="○"/>
            </a:pPr>
            <a:r>
              <a:rPr lang="en"/>
              <a:t>Listen to your partner’s reasoning and discuss disagreements.</a:t>
            </a:r>
            <a:endParaRPr/>
          </a:p>
          <a:p>
            <a:pPr indent="-342900" lvl="1" marL="914400" rtl="0" algn="l">
              <a:lnSpc>
                <a:spcPct val="100000"/>
              </a:lnSpc>
              <a:spcBef>
                <a:spcPts val="1000"/>
              </a:spcBef>
              <a:spcAft>
                <a:spcPts val="0"/>
              </a:spcAft>
              <a:buSzPts val="1800"/>
              <a:buChar char="○"/>
            </a:pPr>
            <a:r>
              <a:rPr lang="en"/>
              <a:t>After all matches are made, record each equation, its letter, a quick sketch, and a brief explanation of how you knew they matched.</a:t>
            </a:r>
            <a:endParaRPr/>
          </a:p>
          <a:p>
            <a:pPr indent="0" lvl="0" marL="0" rtl="0" algn="l">
              <a:lnSpc>
                <a:spcPct val="100000"/>
              </a:lnSpc>
              <a:spcBef>
                <a:spcPts val="1000"/>
              </a:spcBef>
              <a:spcAft>
                <a:spcPts val="1200"/>
              </a:spcAft>
              <a:buNone/>
            </a:pPr>
            <a:r>
              <a:t/>
            </a:r>
            <a:endParaRPr/>
          </a:p>
        </p:txBody>
      </p:sp>
      <p:sp>
        <p:nvSpPr>
          <p:cNvPr id="295" name="Google Shape;29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7.16.3 Quadratic Equations and Graphs</a:t>
            </a:r>
            <a:endParaRPr/>
          </a:p>
        </p:txBody>
      </p:sp>
      <p:pic>
        <p:nvPicPr>
          <p:cNvPr descr="A teenage girl and boy of diverse backgrounds sit together at a table, working on a worksheet that shows quadratic equations and graphs. The girl holds a pencil, and the boy points to one of the graphs. The illustration is in a clean, warm-toned, flat style." id="297" name="Google Shape;297;p35" title="6b36257b-6869-4f5b-b029-10472ff2d3be.png"/>
          <p:cNvPicPr preferRelativeResize="0"/>
          <p:nvPr/>
        </p:nvPicPr>
        <p:blipFill>
          <a:blip r:embed="rId4">
            <a:alphaModFix/>
          </a:blip>
          <a:stretch>
            <a:fillRect/>
          </a:stretch>
        </p:blipFill>
        <p:spPr>
          <a:xfrm>
            <a:off x="5730317" y="1000550"/>
            <a:ext cx="2947200" cy="2947200"/>
          </a:xfrm>
          <a:prstGeom prst="rect">
            <a:avLst/>
          </a:prstGeom>
          <a:noFill/>
          <a:ln>
            <a:noFill/>
          </a:ln>
        </p:spPr>
      </p:pic>
      <p:sp>
        <p:nvSpPr>
          <p:cNvPr id="298" name="Google Shape;298;p35"/>
          <p:cNvSpPr txBox="1"/>
          <p:nvPr/>
        </p:nvSpPr>
        <p:spPr>
          <a:xfrm>
            <a:off x="6322575" y="4003625"/>
            <a:ext cx="1623600" cy="3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u="sng">
                <a:solidFill>
                  <a:schemeClr val="hlink"/>
                </a:solidFill>
                <a:latin typeface="Noto Sans"/>
                <a:ea typeface="Noto Sans"/>
                <a:cs typeface="Noto Sans"/>
                <a:sym typeface="Noto Sans"/>
                <a:hlinkClick r:id="rId5"/>
              </a:rPr>
              <a:t>Link to cards</a:t>
            </a:r>
            <a:endParaRPr sz="1900">
              <a:solidFill>
                <a:schemeClr val="dk1"/>
              </a:solidFill>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Graph–Equation Match-Up Challenge 👥</a:t>
            </a:r>
            <a:endParaRPr>
              <a:solidFill>
                <a:srgbClr val="005047"/>
              </a:solidFill>
            </a:endParaRPr>
          </a:p>
        </p:txBody>
      </p:sp>
      <p:sp>
        <p:nvSpPr>
          <p:cNvPr id="304" name="Google Shape;304;p36"/>
          <p:cNvSpPr txBox="1"/>
          <p:nvPr>
            <p:ph idx="1" type="body"/>
          </p:nvPr>
        </p:nvSpPr>
        <p:spPr>
          <a:xfrm>
            <a:off x="311700" y="960125"/>
            <a:ext cx="8700000" cy="10728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Using the list from the matching activity with your partner, look at each graph and choose the function from the list that correctly matches it.</a:t>
            </a:r>
            <a:endParaRPr sz="1800">
              <a:highlight>
                <a:srgbClr val="D9D9D9"/>
              </a:highlight>
            </a:endParaRPr>
          </a:p>
          <a:p>
            <a:pPr indent="0" lvl="0" marL="0" rtl="0" algn="l">
              <a:lnSpc>
                <a:spcPct val="100000"/>
              </a:lnSpc>
              <a:spcBef>
                <a:spcPts val="0"/>
              </a:spcBef>
              <a:spcAft>
                <a:spcPts val="1000"/>
              </a:spcAft>
              <a:buNone/>
            </a:pPr>
            <a:r>
              <a:t/>
            </a:r>
            <a:endParaRPr sz="1800"/>
          </a:p>
        </p:txBody>
      </p:sp>
      <p:sp>
        <p:nvSpPr>
          <p:cNvPr id="305" name="Google Shape;30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7.16.3 Quadratic Equations and Graphs</a:t>
            </a:r>
            <a:endParaRPr/>
          </a:p>
        </p:txBody>
      </p:sp>
      <p:sp>
        <p:nvSpPr>
          <p:cNvPr id="307" name="Google Shape;307;p36"/>
          <p:cNvSpPr txBox="1"/>
          <p:nvPr/>
        </p:nvSpPr>
        <p:spPr>
          <a:xfrm>
            <a:off x="3548200" y="1746504"/>
            <a:ext cx="2337900" cy="30012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 sz="2000">
                <a:solidFill>
                  <a:schemeClr val="dk1"/>
                </a:solidFill>
                <a:latin typeface="Noto Sans"/>
                <a:ea typeface="Noto Sans"/>
                <a:cs typeface="Noto Sans"/>
                <a:sym typeface="Noto Sans"/>
              </a:rPr>
              <a:t>List of Equations</a:t>
            </a:r>
            <a:endParaRPr b="1"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f</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g</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h</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p</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a:t>
            </a:r>
            <a:r>
              <a:rPr lang="en" sz="2000">
                <a:solidFill>
                  <a:schemeClr val="dk1"/>
                </a:solidFill>
                <a:latin typeface="Noto Sans"/>
                <a:ea typeface="Noto Sans"/>
                <a:cs typeface="Noto Sans"/>
                <a:sym typeface="Noto Sans"/>
              </a:rPr>
              <a:t> 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q</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1000"/>
              </a:spcAft>
              <a:buNone/>
            </a:pPr>
            <a:r>
              <a:rPr i="1" lang="en" sz="2000">
                <a:solidFill>
                  <a:schemeClr val="dk1"/>
                </a:solidFill>
                <a:latin typeface="Times New Roman"/>
                <a:ea typeface="Times New Roman"/>
                <a:cs typeface="Times New Roman"/>
                <a:sym typeface="Times New Roman"/>
              </a:rPr>
              <a:t>r</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p:txBody>
      </p:sp>
      <p:pic>
        <p:nvPicPr>
          <p:cNvPr descr="Graph A is a parabola that opens up with a vertex at (4, 1). The x-axis extends from negative 8 to 8 with a scale of 1. The y-axis extends from negative 14 to 14 with a scale of 2." id="308" name="Google Shape;308;p36"/>
          <p:cNvPicPr preferRelativeResize="0"/>
          <p:nvPr/>
        </p:nvPicPr>
        <p:blipFill>
          <a:blip r:embed="rId4">
            <a:alphaModFix/>
          </a:blip>
          <a:stretch>
            <a:fillRect/>
          </a:stretch>
        </p:blipFill>
        <p:spPr>
          <a:xfrm>
            <a:off x="403025" y="2112748"/>
            <a:ext cx="3057126" cy="2313225"/>
          </a:xfrm>
          <a:prstGeom prst="rect">
            <a:avLst/>
          </a:prstGeom>
          <a:noFill/>
          <a:ln>
            <a:noFill/>
          </a:ln>
        </p:spPr>
      </p:pic>
      <p:pic>
        <p:nvPicPr>
          <p:cNvPr descr="Graph B is a parabola that opens up with a vertex at (negative 1, negative 4). The x-axis extends from negative 8 to 8 with a scale of 1. The y-axis extends from negative 14 to 14 with a scale of 2." id="309" name="Google Shape;309;p36"/>
          <p:cNvPicPr preferRelativeResize="0"/>
          <p:nvPr/>
        </p:nvPicPr>
        <p:blipFill>
          <a:blip r:embed="rId5">
            <a:alphaModFix/>
          </a:blip>
          <a:stretch>
            <a:fillRect/>
          </a:stretch>
        </p:blipFill>
        <p:spPr>
          <a:xfrm>
            <a:off x="5994911" y="2112748"/>
            <a:ext cx="3054096" cy="2332219"/>
          </a:xfrm>
          <a:prstGeom prst="rect">
            <a:avLst/>
          </a:prstGeom>
          <a:noFill/>
          <a:ln>
            <a:noFill/>
          </a:ln>
        </p:spPr>
      </p:pic>
      <p:sp>
        <p:nvSpPr>
          <p:cNvPr id="310" name="Google Shape;310;p36"/>
          <p:cNvSpPr txBox="1"/>
          <p:nvPr/>
        </p:nvSpPr>
        <p:spPr>
          <a:xfrm>
            <a:off x="361800" y="1747925"/>
            <a:ext cx="3057000" cy="46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Graph A</a:t>
            </a:r>
            <a:endParaRPr sz="2000">
              <a:solidFill>
                <a:schemeClr val="dk1"/>
              </a:solidFill>
              <a:latin typeface="Noto Sans"/>
              <a:ea typeface="Noto Sans"/>
              <a:cs typeface="Noto Sans"/>
              <a:sym typeface="Noto Sans"/>
            </a:endParaRPr>
          </a:p>
        </p:txBody>
      </p:sp>
      <p:sp>
        <p:nvSpPr>
          <p:cNvPr id="311" name="Google Shape;311;p36"/>
          <p:cNvSpPr txBox="1"/>
          <p:nvPr/>
        </p:nvSpPr>
        <p:spPr>
          <a:xfrm>
            <a:off x="5998464" y="1746504"/>
            <a:ext cx="3057000" cy="46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startAt="2"/>
            </a:pPr>
            <a:r>
              <a:rPr lang="en" sz="2000">
                <a:solidFill>
                  <a:schemeClr val="dk1"/>
                </a:solidFill>
                <a:latin typeface="Noto Sans"/>
                <a:ea typeface="Noto Sans"/>
                <a:cs typeface="Noto Sans"/>
                <a:sym typeface="Noto Sans"/>
              </a:rPr>
              <a:t>Graph B</a:t>
            </a:r>
            <a:endParaRPr sz="2000">
              <a:solidFill>
                <a:schemeClr val="dk1"/>
              </a:solidFill>
              <a:latin typeface="Noto Sans"/>
              <a:ea typeface="Noto Sans"/>
              <a:cs typeface="Noto Sans"/>
              <a:sym typeface="Noto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p3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Graph–Equation Match-Up Challenge 👥</a:t>
            </a:r>
            <a:endParaRPr>
              <a:solidFill>
                <a:srgbClr val="005047"/>
              </a:solidFill>
            </a:endParaRPr>
          </a:p>
        </p:txBody>
      </p:sp>
      <p:sp>
        <p:nvSpPr>
          <p:cNvPr id="317" name="Google Shape;317;p37"/>
          <p:cNvSpPr txBox="1"/>
          <p:nvPr>
            <p:ph idx="1" type="body"/>
          </p:nvPr>
        </p:nvSpPr>
        <p:spPr>
          <a:xfrm>
            <a:off x="311700" y="960125"/>
            <a:ext cx="8700000" cy="10728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Using the list from the matching activity with your partner, look at each graph and choose the function from the list that correctly matches it.</a:t>
            </a:r>
            <a:endParaRPr sz="1800">
              <a:highlight>
                <a:srgbClr val="D9D9D9"/>
              </a:highlight>
            </a:endParaRPr>
          </a:p>
          <a:p>
            <a:pPr indent="0" lvl="0" marL="0" rtl="0" algn="l">
              <a:lnSpc>
                <a:spcPct val="100000"/>
              </a:lnSpc>
              <a:spcBef>
                <a:spcPts val="0"/>
              </a:spcBef>
              <a:spcAft>
                <a:spcPts val="1000"/>
              </a:spcAft>
              <a:buNone/>
            </a:pPr>
            <a:r>
              <a:t/>
            </a:r>
            <a:endParaRPr sz="1800"/>
          </a:p>
        </p:txBody>
      </p:sp>
      <p:sp>
        <p:nvSpPr>
          <p:cNvPr id="318" name="Google Shape;318;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9" name="Google Shape;319;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7.16.3 Quadratic Equations and Graphs</a:t>
            </a:r>
            <a:endParaRPr/>
          </a:p>
        </p:txBody>
      </p:sp>
      <p:sp>
        <p:nvSpPr>
          <p:cNvPr id="320" name="Google Shape;320;p37"/>
          <p:cNvSpPr txBox="1"/>
          <p:nvPr/>
        </p:nvSpPr>
        <p:spPr>
          <a:xfrm>
            <a:off x="3548200" y="1746504"/>
            <a:ext cx="2337900" cy="30012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 sz="2000">
                <a:solidFill>
                  <a:schemeClr val="dk1"/>
                </a:solidFill>
                <a:latin typeface="Noto Sans"/>
                <a:ea typeface="Noto Sans"/>
                <a:cs typeface="Noto Sans"/>
                <a:sym typeface="Noto Sans"/>
              </a:rPr>
              <a:t>List of Equations</a:t>
            </a:r>
            <a:endParaRPr b="1"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f</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g</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h</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p</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a:t>
            </a:r>
            <a:r>
              <a:rPr lang="en" sz="2000">
                <a:solidFill>
                  <a:schemeClr val="dk1"/>
                </a:solidFill>
                <a:latin typeface="Noto Sans"/>
                <a:ea typeface="Noto Sans"/>
                <a:cs typeface="Noto Sans"/>
                <a:sym typeface="Noto Sans"/>
              </a:rPr>
              <a:t> 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q</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1000"/>
              </a:spcAft>
              <a:buNone/>
            </a:pPr>
            <a:r>
              <a:rPr i="1" lang="en" sz="2000">
                <a:solidFill>
                  <a:schemeClr val="dk1"/>
                </a:solidFill>
                <a:latin typeface="Times New Roman"/>
                <a:ea typeface="Times New Roman"/>
                <a:cs typeface="Times New Roman"/>
                <a:sym typeface="Times New Roman"/>
              </a:rPr>
              <a:t>r</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p:txBody>
      </p:sp>
      <p:pic>
        <p:nvPicPr>
          <p:cNvPr descr="Graph C is a parabola that opens down with a vertex at (4, 1). The x-axis extends from negative 8 to 8 with a scale of 1. The y-axis extends from negative 14 to 14 with a scale of 2." id="321" name="Google Shape;321;p37" title="Screenshot 2025-11-18 175503.png"/>
          <p:cNvPicPr preferRelativeResize="0"/>
          <p:nvPr/>
        </p:nvPicPr>
        <p:blipFill rotWithShape="1">
          <a:blip r:embed="rId4">
            <a:alphaModFix/>
          </a:blip>
          <a:srcRect b="0" l="3166" r="3156" t="0"/>
          <a:stretch/>
        </p:blipFill>
        <p:spPr>
          <a:xfrm>
            <a:off x="403025" y="2112748"/>
            <a:ext cx="3057126" cy="2313226"/>
          </a:xfrm>
          <a:prstGeom prst="rect">
            <a:avLst/>
          </a:prstGeom>
          <a:noFill/>
          <a:ln>
            <a:noFill/>
          </a:ln>
        </p:spPr>
      </p:pic>
      <p:pic>
        <p:nvPicPr>
          <p:cNvPr descr="Graph D is a parabola that opens down with a vertex at (negative 1, negative 4). The x-axis extends from negative 8 to 8 with a scale of 1. The y-axis extends from negative 14 to 14 with a scale of 2." id="322" name="Google Shape;322;p37" title="Screenshot 2025-11-18 175544.png"/>
          <p:cNvPicPr preferRelativeResize="0"/>
          <p:nvPr/>
        </p:nvPicPr>
        <p:blipFill rotWithShape="1">
          <a:blip r:embed="rId5">
            <a:alphaModFix/>
          </a:blip>
          <a:srcRect b="0" l="3514" r="3505" t="0"/>
          <a:stretch/>
        </p:blipFill>
        <p:spPr>
          <a:xfrm>
            <a:off x="5994911" y="2112748"/>
            <a:ext cx="3054096" cy="2332219"/>
          </a:xfrm>
          <a:prstGeom prst="rect">
            <a:avLst/>
          </a:prstGeom>
          <a:noFill/>
          <a:ln>
            <a:noFill/>
          </a:ln>
        </p:spPr>
      </p:pic>
      <p:sp>
        <p:nvSpPr>
          <p:cNvPr id="323" name="Google Shape;323;p37"/>
          <p:cNvSpPr txBox="1"/>
          <p:nvPr/>
        </p:nvSpPr>
        <p:spPr>
          <a:xfrm>
            <a:off x="361800" y="1747925"/>
            <a:ext cx="3057000" cy="46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startAt="3"/>
            </a:pPr>
            <a:r>
              <a:rPr lang="en" sz="2000">
                <a:solidFill>
                  <a:schemeClr val="dk1"/>
                </a:solidFill>
                <a:latin typeface="Noto Sans"/>
                <a:ea typeface="Noto Sans"/>
                <a:cs typeface="Noto Sans"/>
                <a:sym typeface="Noto Sans"/>
              </a:rPr>
              <a:t>Graph C</a:t>
            </a:r>
            <a:endParaRPr sz="2000">
              <a:solidFill>
                <a:schemeClr val="dk1"/>
              </a:solidFill>
              <a:latin typeface="Noto Sans"/>
              <a:ea typeface="Noto Sans"/>
              <a:cs typeface="Noto Sans"/>
              <a:sym typeface="Noto Sans"/>
            </a:endParaRPr>
          </a:p>
        </p:txBody>
      </p:sp>
      <p:sp>
        <p:nvSpPr>
          <p:cNvPr id="324" name="Google Shape;324;p37"/>
          <p:cNvSpPr txBox="1"/>
          <p:nvPr/>
        </p:nvSpPr>
        <p:spPr>
          <a:xfrm>
            <a:off x="5998464" y="1746504"/>
            <a:ext cx="3057000" cy="46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startAt="4"/>
            </a:pPr>
            <a:r>
              <a:rPr lang="en" sz="2000">
                <a:solidFill>
                  <a:schemeClr val="dk1"/>
                </a:solidFill>
                <a:latin typeface="Noto Sans"/>
                <a:ea typeface="Noto Sans"/>
                <a:cs typeface="Noto Sans"/>
                <a:sym typeface="Noto Sans"/>
              </a:rPr>
              <a:t>Graph D</a:t>
            </a:r>
            <a:endParaRPr sz="2000">
              <a:solidFill>
                <a:schemeClr val="dk1"/>
              </a:solidFill>
              <a:latin typeface="Noto Sans"/>
              <a:ea typeface="Noto Sans"/>
              <a:cs typeface="Noto Sans"/>
              <a:sym typeface="No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8" name="Shape 328"/>
        <p:cNvGrpSpPr/>
        <p:nvPr/>
      </p:nvGrpSpPr>
      <p:grpSpPr>
        <a:xfrm>
          <a:off x="0" y="0"/>
          <a:ext cx="0" cy="0"/>
          <a:chOff x="0" y="0"/>
          <a:chExt cx="0" cy="0"/>
        </a:xfrm>
      </p:grpSpPr>
      <p:sp>
        <p:nvSpPr>
          <p:cNvPr id="329" name="Google Shape;329;p3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4</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Graph–Equation Match-Up Challenge 👥</a:t>
            </a:r>
            <a:endParaRPr>
              <a:solidFill>
                <a:srgbClr val="005047"/>
              </a:solidFill>
            </a:endParaRPr>
          </a:p>
        </p:txBody>
      </p:sp>
      <p:sp>
        <p:nvSpPr>
          <p:cNvPr id="330" name="Google Shape;330;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7.16.3 Quadratic Equations and Graphs</a:t>
            </a:r>
            <a:endParaRPr/>
          </a:p>
        </p:txBody>
      </p:sp>
      <p:sp>
        <p:nvSpPr>
          <p:cNvPr id="332" name="Google Shape;332;p38"/>
          <p:cNvSpPr txBox="1"/>
          <p:nvPr>
            <p:ph idx="1" type="body"/>
          </p:nvPr>
        </p:nvSpPr>
        <p:spPr>
          <a:xfrm>
            <a:off x="311700" y="960125"/>
            <a:ext cx="8700000" cy="10728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Using the list from the matching activity with your partner, look at each graph and choose the function from the list that correctly matches it.</a:t>
            </a:r>
            <a:endParaRPr sz="1800">
              <a:highlight>
                <a:srgbClr val="D9D9D9"/>
              </a:highlight>
            </a:endParaRPr>
          </a:p>
          <a:p>
            <a:pPr indent="0" lvl="0" marL="0" rtl="0" algn="l">
              <a:lnSpc>
                <a:spcPct val="100000"/>
              </a:lnSpc>
              <a:spcBef>
                <a:spcPts val="0"/>
              </a:spcBef>
              <a:spcAft>
                <a:spcPts val="1000"/>
              </a:spcAft>
              <a:buNone/>
            </a:pPr>
            <a:r>
              <a:t/>
            </a:r>
            <a:endParaRPr sz="1800"/>
          </a:p>
        </p:txBody>
      </p:sp>
      <p:sp>
        <p:nvSpPr>
          <p:cNvPr id="333" name="Google Shape;333;p38"/>
          <p:cNvSpPr txBox="1"/>
          <p:nvPr/>
        </p:nvSpPr>
        <p:spPr>
          <a:xfrm>
            <a:off x="3548200" y="1746504"/>
            <a:ext cx="2337900" cy="30012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b="1" lang="en" sz="2000">
                <a:solidFill>
                  <a:schemeClr val="dk1"/>
                </a:solidFill>
                <a:latin typeface="Noto Sans"/>
                <a:ea typeface="Noto Sans"/>
                <a:cs typeface="Noto Sans"/>
                <a:sym typeface="Noto Sans"/>
              </a:rPr>
              <a:t>List of Equations</a:t>
            </a:r>
            <a:endParaRPr b="1"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f</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g</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h</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p</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a:t>
            </a:r>
            <a:r>
              <a:rPr lang="en" sz="2000">
                <a:solidFill>
                  <a:schemeClr val="dk1"/>
                </a:solidFill>
                <a:latin typeface="Noto Sans"/>
                <a:ea typeface="Noto Sans"/>
                <a:cs typeface="Noto Sans"/>
                <a:sym typeface="Noto Sans"/>
              </a:rPr>
              <a:t> 4</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0"/>
              </a:spcAft>
              <a:buNone/>
            </a:pPr>
            <a:r>
              <a:rPr i="1" lang="en" sz="2000">
                <a:solidFill>
                  <a:schemeClr val="dk1"/>
                </a:solidFill>
                <a:latin typeface="Times New Roman"/>
                <a:ea typeface="Times New Roman"/>
                <a:cs typeface="Times New Roman"/>
                <a:sym typeface="Times New Roman"/>
              </a:rPr>
              <a:t>q</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i="1" lang="en" sz="2000">
                <a:solidFill>
                  <a:schemeClr val="dk1"/>
                </a:solidFill>
                <a:latin typeface="Noto Sans"/>
                <a:ea typeface="Noto Sans"/>
                <a:cs typeface="Noto Sans"/>
                <a:sym typeface="Noto Sans"/>
              </a:rPr>
              <a:t>)</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a:p>
            <a:pPr indent="0" lvl="0" marL="0" rtl="0" algn="l">
              <a:lnSpc>
                <a:spcPct val="90000"/>
              </a:lnSpc>
              <a:spcBef>
                <a:spcPts val="1000"/>
              </a:spcBef>
              <a:spcAft>
                <a:spcPts val="1000"/>
              </a:spcAft>
              <a:buNone/>
            </a:pPr>
            <a:r>
              <a:rPr i="1" lang="en" sz="2000">
                <a:solidFill>
                  <a:schemeClr val="dk1"/>
                </a:solidFill>
                <a:latin typeface="Times New Roman"/>
                <a:ea typeface="Times New Roman"/>
                <a:cs typeface="Times New Roman"/>
                <a:sym typeface="Times New Roman"/>
              </a:rPr>
              <a:t>r</a:t>
            </a:r>
            <a:r>
              <a:rPr i="1"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4)</a:t>
            </a:r>
            <a:r>
              <a:rPr baseline="30000" i="1" lang="en" sz="2000">
                <a:solidFill>
                  <a:schemeClr val="dk1"/>
                </a:solidFill>
                <a:latin typeface="Noto Sans"/>
                <a:ea typeface="Noto Sans"/>
                <a:cs typeface="Noto Sans"/>
                <a:sym typeface="Noto Sans"/>
              </a:rPr>
              <a:t>2</a:t>
            </a:r>
            <a:r>
              <a:rPr i="1"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1</a:t>
            </a:r>
            <a:endParaRPr sz="2000">
              <a:solidFill>
                <a:schemeClr val="dk1"/>
              </a:solidFill>
              <a:latin typeface="Noto Sans"/>
              <a:ea typeface="Noto Sans"/>
              <a:cs typeface="Noto Sans"/>
              <a:sym typeface="Noto Sans"/>
            </a:endParaRPr>
          </a:p>
        </p:txBody>
      </p:sp>
      <p:pic>
        <p:nvPicPr>
          <p:cNvPr descr="Graph E is a parabola that opens up with a vertex at (negative 4, negative 1). The x-axis extends from negative 8 to 8 with a scale of 1. The y-axis extends from negative 14 to 14 with a scale of 2." id="334" name="Google Shape;334;p38" title="Screenshot 2025-11-18 175955.png"/>
          <p:cNvPicPr preferRelativeResize="0"/>
          <p:nvPr/>
        </p:nvPicPr>
        <p:blipFill rotWithShape="1">
          <a:blip r:embed="rId4">
            <a:alphaModFix/>
          </a:blip>
          <a:srcRect b="0" l="2417" r="2417" t="0"/>
          <a:stretch/>
        </p:blipFill>
        <p:spPr>
          <a:xfrm>
            <a:off x="403025" y="2112748"/>
            <a:ext cx="3057126" cy="2313226"/>
          </a:xfrm>
          <a:prstGeom prst="rect">
            <a:avLst/>
          </a:prstGeom>
          <a:noFill/>
          <a:ln>
            <a:noFill/>
          </a:ln>
        </p:spPr>
      </p:pic>
      <p:pic>
        <p:nvPicPr>
          <p:cNvPr descr="Graph F is a parabola that opens up with a vertex at (1, 4). The x-axis extends from negative 8 to 8 with a scale of 1. The y-axis extends from negative 14 to 14 with a scale of 2." id="335" name="Google Shape;335;p38" title="Screenshot 2025-11-18 180025.png"/>
          <p:cNvPicPr preferRelativeResize="0"/>
          <p:nvPr/>
        </p:nvPicPr>
        <p:blipFill rotWithShape="1">
          <a:blip r:embed="rId5">
            <a:alphaModFix/>
          </a:blip>
          <a:srcRect b="0" l="2642" r="2633" t="0"/>
          <a:stretch/>
        </p:blipFill>
        <p:spPr>
          <a:xfrm>
            <a:off x="5994911" y="2112748"/>
            <a:ext cx="3054096" cy="2332219"/>
          </a:xfrm>
          <a:prstGeom prst="rect">
            <a:avLst/>
          </a:prstGeom>
          <a:noFill/>
          <a:ln>
            <a:noFill/>
          </a:ln>
        </p:spPr>
      </p:pic>
      <p:sp>
        <p:nvSpPr>
          <p:cNvPr id="336" name="Google Shape;336;p38"/>
          <p:cNvSpPr txBox="1"/>
          <p:nvPr/>
        </p:nvSpPr>
        <p:spPr>
          <a:xfrm>
            <a:off x="361800" y="1747925"/>
            <a:ext cx="3057000" cy="46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startAt="5"/>
            </a:pPr>
            <a:r>
              <a:rPr lang="en" sz="2000">
                <a:solidFill>
                  <a:schemeClr val="dk1"/>
                </a:solidFill>
                <a:latin typeface="Noto Sans"/>
                <a:ea typeface="Noto Sans"/>
                <a:cs typeface="Noto Sans"/>
                <a:sym typeface="Noto Sans"/>
              </a:rPr>
              <a:t>Graph E</a:t>
            </a:r>
            <a:endParaRPr sz="2000">
              <a:solidFill>
                <a:schemeClr val="dk1"/>
              </a:solidFill>
              <a:latin typeface="Noto Sans"/>
              <a:ea typeface="Noto Sans"/>
              <a:cs typeface="Noto Sans"/>
              <a:sym typeface="Noto Sans"/>
            </a:endParaRPr>
          </a:p>
        </p:txBody>
      </p:sp>
      <p:sp>
        <p:nvSpPr>
          <p:cNvPr id="337" name="Google Shape;337;p38"/>
          <p:cNvSpPr txBox="1"/>
          <p:nvPr/>
        </p:nvSpPr>
        <p:spPr>
          <a:xfrm>
            <a:off x="5998464" y="1746504"/>
            <a:ext cx="3057000" cy="468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startAt="6"/>
            </a:pPr>
            <a:r>
              <a:rPr lang="en" sz="2000">
                <a:solidFill>
                  <a:schemeClr val="dk1"/>
                </a:solidFill>
                <a:latin typeface="Noto Sans"/>
                <a:ea typeface="Noto Sans"/>
                <a:cs typeface="Noto Sans"/>
                <a:sym typeface="Noto Sans"/>
              </a:rPr>
              <a:t>Graph F</a:t>
            </a:r>
            <a:endParaRPr sz="2000">
              <a:solidFill>
                <a:schemeClr val="dk1"/>
              </a:solidFill>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sp>
        <p:nvSpPr>
          <p:cNvPr id="342" name="Google Shape;342;p3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43" name="Google Shape;343;p3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Learning About Quadratic Equations and Graphs</a:t>
            </a:r>
            <a:endParaRPr/>
          </a:p>
        </p:txBody>
      </p:sp>
      <p:sp>
        <p:nvSpPr>
          <p:cNvPr id="344" name="Google Shape;34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5" name="Google Shape;345;p3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7.16.3 Quadratic Equations and Graphs</a:t>
            </a:r>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Equation #CharacteristicsWorkedExample #Annotations #Graph #Algebraic" id="346" name="Google Shape;346;p39" title="Learning About Quadratic Equations and Graph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pic>
        <p:nvPicPr>
          <p:cNvPr descr="Icon indicating the slide contains a check for understanding question for students " id="351" name="Google Shape;351;p4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52" name="Google Shape;352;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53" name="Google Shape;353;p40"/>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equations matches the graph?</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− 3)</a:t>
            </a:r>
            <a:r>
              <a:rPr baseline="30000" lang="en"/>
              <a:t>2 </a:t>
            </a:r>
            <a:r>
              <a:rPr lang="en"/>
              <a:t>+ 2</a:t>
            </a:r>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− 3)</a:t>
            </a:r>
            <a:r>
              <a:rPr baseline="30000" lang="en"/>
              <a:t>2 </a:t>
            </a:r>
            <a:r>
              <a:rPr lang="en"/>
              <a:t>+ 2</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+ 3)</a:t>
            </a:r>
            <a:r>
              <a:rPr baseline="30000" lang="en"/>
              <a:t>2 </a:t>
            </a:r>
            <a:r>
              <a:rPr lang="en"/>
              <a:t>+ 2</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+ 3)</a:t>
            </a:r>
            <a:r>
              <a:rPr baseline="30000" lang="en"/>
              <a:t>2 </a:t>
            </a:r>
            <a:r>
              <a:rPr lang="en"/>
              <a:t>+ 2</a:t>
            </a:r>
            <a:endParaRPr>
              <a:latin typeface="Noto Sans"/>
              <a:ea typeface="Noto Sans"/>
              <a:cs typeface="Noto Sans"/>
              <a:sym typeface="Noto Sans"/>
            </a:endParaRPr>
          </a:p>
        </p:txBody>
      </p:sp>
      <p:sp>
        <p:nvSpPr>
          <p:cNvPr id="354" name="Google Shape;354;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5" name="Google Shape;355;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7.16.3 Quadratic Equations and Graphs</a:t>
            </a:r>
            <a:endParaRPr/>
          </a:p>
        </p:txBody>
      </p:sp>
      <p:sp>
        <p:nvSpPr>
          <p:cNvPr descr="An arrow icon reads &quot;Let's review!&quot; and links to a slide that reviews the content that was assessed in the self check question. " id="356" name="Google Shape;356;p40"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Graph of a parabola on a coordinate plane. The x-axis has a scale of 1 extending from negative 5.5 to 11. The vertical-axis extends from negative 8.5 to approximately 8 with a scale of 1." id="357" name="Google Shape;357;p40"/>
          <p:cNvPicPr preferRelativeResize="0"/>
          <p:nvPr/>
        </p:nvPicPr>
        <p:blipFill>
          <a:blip r:embed="rId5">
            <a:alphaModFix/>
          </a:blip>
          <a:stretch>
            <a:fillRect/>
          </a:stretch>
        </p:blipFill>
        <p:spPr>
          <a:xfrm>
            <a:off x="3777173" y="1549000"/>
            <a:ext cx="3069400" cy="31124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1" name="Shape 361"/>
        <p:cNvGrpSpPr/>
        <p:nvPr/>
      </p:nvGrpSpPr>
      <p:grpSpPr>
        <a:xfrm>
          <a:off x="0" y="0"/>
          <a:ext cx="0" cy="0"/>
          <a:chOff x="0" y="0"/>
          <a:chExt cx="0" cy="0"/>
        </a:xfrm>
      </p:grpSpPr>
      <p:pic>
        <p:nvPicPr>
          <p:cNvPr descr="Icon indicating the slide contains a additional resources for students who struggled with the check for understanding (self check) question" id="362" name="Google Shape;362;p4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63" name="Google Shape;363;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64" name="Google Shape;364;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5" name="Google Shape;365;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7.16.3 Quadratic Equations and Graphs - Additional Resources</a:t>
            </a:r>
            <a:endParaRPr/>
          </a:p>
        </p:txBody>
      </p:sp>
      <p:sp>
        <p:nvSpPr>
          <p:cNvPr id="366" name="Google Shape;366;p41"/>
          <p:cNvSpPr txBox="1"/>
          <p:nvPr/>
        </p:nvSpPr>
        <p:spPr>
          <a:xfrm>
            <a:off x="265865" y="1106527"/>
            <a:ext cx="2291700" cy="1266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Choose the </a:t>
            </a:r>
            <a:r>
              <a:rPr lang="en" sz="1700">
                <a:solidFill>
                  <a:schemeClr val="dk1"/>
                </a:solidFill>
                <a:latin typeface="Noto Sans"/>
                <a:ea typeface="Noto Sans"/>
                <a:cs typeface="Noto Sans"/>
                <a:sym typeface="Noto Sans"/>
              </a:rPr>
              <a:t>equation that matches the graph.</a:t>
            </a:r>
            <a:endParaRPr sz="17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900">
              <a:solidFill>
                <a:schemeClr val="dk1"/>
              </a:solidFill>
              <a:latin typeface="Noto Sans"/>
              <a:ea typeface="Noto Sans"/>
              <a:cs typeface="Noto Sans"/>
              <a:sym typeface="Noto Sans"/>
            </a:endParaRPr>
          </a:p>
          <a:p>
            <a:pPr indent="0" lvl="0" marL="0" rtl="0" algn="l">
              <a:spcBef>
                <a:spcPts val="0"/>
              </a:spcBef>
              <a:spcAft>
                <a:spcPts val="1000"/>
              </a:spcAft>
              <a:buNone/>
            </a:pPr>
            <a:r>
              <a:t/>
            </a:r>
            <a:endParaRPr b="1" sz="1800">
              <a:solidFill>
                <a:schemeClr val="dk1"/>
              </a:solidFill>
              <a:latin typeface="Noto Sans"/>
              <a:ea typeface="Noto Sans"/>
              <a:cs typeface="Noto Sans"/>
              <a:sym typeface="Noto Sans"/>
            </a:endParaRPr>
          </a:p>
        </p:txBody>
      </p:sp>
      <p:sp>
        <p:nvSpPr>
          <p:cNvPr id="367" name="Google Shape;367;p41"/>
          <p:cNvSpPr txBox="1"/>
          <p:nvPr/>
        </p:nvSpPr>
        <p:spPr>
          <a:xfrm>
            <a:off x="4929825" y="466850"/>
            <a:ext cx="3790800" cy="4240800"/>
          </a:xfrm>
          <a:prstGeom prst="rect">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Noto Sans"/>
                <a:ea typeface="Noto Sans"/>
                <a:cs typeface="Noto Sans"/>
                <a:sym typeface="Noto Sans"/>
              </a:rPr>
              <a:t>Step 1 - </a:t>
            </a:r>
            <a:r>
              <a:rPr lang="en" sz="1700">
                <a:solidFill>
                  <a:schemeClr val="dk1"/>
                </a:solidFill>
                <a:latin typeface="Noto Sans"/>
                <a:ea typeface="Noto Sans"/>
                <a:cs typeface="Noto Sans"/>
                <a:sym typeface="Noto Sans"/>
              </a:rPr>
              <a:t>Find the vertex.</a:t>
            </a:r>
            <a:endParaRPr sz="1700">
              <a:solidFill>
                <a:schemeClr val="dk1"/>
              </a:solidFill>
              <a:latin typeface="Noto Sans"/>
              <a:ea typeface="Noto Sans"/>
              <a:cs typeface="Noto Sans"/>
              <a:sym typeface="Noto Sans"/>
            </a:endParaRPr>
          </a:p>
          <a:p>
            <a:pPr indent="0" lvl="0" marL="0" rtl="0" algn="l">
              <a:spcBef>
                <a:spcPts val="700"/>
              </a:spcBef>
              <a:spcAft>
                <a:spcPts val="0"/>
              </a:spcAft>
              <a:buNone/>
            </a:pPr>
            <a:r>
              <a:rPr b="1" lang="en" sz="1700">
                <a:solidFill>
                  <a:schemeClr val="dk1"/>
                </a:solidFill>
                <a:latin typeface="Noto Sans"/>
                <a:ea typeface="Noto Sans"/>
                <a:cs typeface="Noto Sans"/>
                <a:sym typeface="Noto Sans"/>
              </a:rPr>
              <a:t>Step 2 - </a:t>
            </a:r>
            <a:r>
              <a:rPr lang="en" sz="1700">
                <a:solidFill>
                  <a:schemeClr val="dk1"/>
                </a:solidFill>
                <a:latin typeface="Noto Sans"/>
                <a:ea typeface="Noto Sans"/>
                <a:cs typeface="Noto Sans"/>
                <a:sym typeface="Noto Sans"/>
              </a:rPr>
              <a:t>Does the parabola open up or down?</a:t>
            </a:r>
            <a:endParaRPr sz="1700">
              <a:solidFill>
                <a:schemeClr val="dk1"/>
              </a:solidFill>
              <a:latin typeface="Noto Sans"/>
              <a:ea typeface="Noto Sans"/>
              <a:cs typeface="Noto Sans"/>
              <a:sym typeface="Noto Sans"/>
            </a:endParaRPr>
          </a:p>
          <a:p>
            <a:pPr indent="0" lvl="0" marL="0" rtl="0" algn="l">
              <a:spcBef>
                <a:spcPts val="700"/>
              </a:spcBef>
              <a:spcAft>
                <a:spcPts val="0"/>
              </a:spcAft>
              <a:buNone/>
            </a:pPr>
            <a:r>
              <a:rPr b="1" lang="en" sz="1700">
                <a:solidFill>
                  <a:schemeClr val="dk1"/>
                </a:solidFill>
                <a:latin typeface="Noto Sans"/>
                <a:ea typeface="Noto Sans"/>
                <a:cs typeface="Noto Sans"/>
                <a:sym typeface="Noto Sans"/>
              </a:rPr>
              <a:t>Step 3 - </a:t>
            </a:r>
            <a:r>
              <a:rPr lang="en" sz="1700">
                <a:solidFill>
                  <a:schemeClr val="dk1"/>
                </a:solidFill>
                <a:latin typeface="Noto Sans"/>
                <a:ea typeface="Noto Sans"/>
                <a:cs typeface="Noto Sans"/>
                <a:sym typeface="Noto Sans"/>
              </a:rPr>
              <a:t>Use the vertex form of the equation and write the parts you know: the coordinates of the vertex.</a:t>
            </a:r>
            <a:endParaRPr sz="1700">
              <a:solidFill>
                <a:schemeClr val="dk1"/>
              </a:solidFill>
              <a:latin typeface="Noto Sans"/>
              <a:ea typeface="Noto Sans"/>
              <a:cs typeface="Noto Sans"/>
              <a:sym typeface="Noto Sans"/>
            </a:endParaRPr>
          </a:p>
          <a:p>
            <a:pPr indent="0" lvl="0" marL="0" rtl="0" algn="l">
              <a:spcBef>
                <a:spcPts val="700"/>
              </a:spcBef>
              <a:spcAft>
                <a:spcPts val="0"/>
              </a:spcAft>
              <a:buNone/>
            </a:pPr>
            <a:r>
              <a:rPr b="1" lang="en" sz="1700">
                <a:solidFill>
                  <a:schemeClr val="dk1"/>
                </a:solidFill>
                <a:latin typeface="Noto Sans"/>
                <a:ea typeface="Noto Sans"/>
                <a:cs typeface="Noto Sans"/>
                <a:sym typeface="Noto Sans"/>
              </a:rPr>
              <a:t>Step 4 - </a:t>
            </a:r>
            <a:r>
              <a:rPr lang="en" sz="1700">
                <a:solidFill>
                  <a:schemeClr val="dk1"/>
                </a:solidFill>
                <a:latin typeface="Noto Sans"/>
                <a:ea typeface="Noto Sans"/>
                <a:cs typeface="Noto Sans"/>
                <a:sym typeface="Noto Sans"/>
              </a:rPr>
              <a:t>Find another point on the graph of the parabola and plug in those values for </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and </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in the equation you wrote.</a:t>
            </a:r>
            <a:endParaRPr sz="1700">
              <a:solidFill>
                <a:schemeClr val="dk1"/>
              </a:solidFill>
              <a:latin typeface="Noto Sans"/>
              <a:ea typeface="Noto Sans"/>
              <a:cs typeface="Noto Sans"/>
              <a:sym typeface="Noto Sans"/>
            </a:endParaRPr>
          </a:p>
          <a:p>
            <a:pPr indent="0" lvl="0" marL="0" rtl="0" algn="l">
              <a:spcBef>
                <a:spcPts val="700"/>
              </a:spcBef>
              <a:spcAft>
                <a:spcPts val="0"/>
              </a:spcAft>
              <a:buClr>
                <a:schemeClr val="dk1"/>
              </a:buClr>
              <a:buSzPts val="1100"/>
              <a:buFont typeface="Arial"/>
              <a:buNone/>
            </a:pPr>
            <a:r>
              <a:rPr b="1" lang="en" sz="1700">
                <a:solidFill>
                  <a:schemeClr val="dk1"/>
                </a:solidFill>
                <a:latin typeface="Noto Sans"/>
                <a:ea typeface="Noto Sans"/>
                <a:cs typeface="Noto Sans"/>
                <a:sym typeface="Noto Sans"/>
              </a:rPr>
              <a:t>Step 5 - </a:t>
            </a:r>
            <a:r>
              <a:rPr lang="en" sz="1700">
                <a:solidFill>
                  <a:schemeClr val="dk1"/>
                </a:solidFill>
                <a:latin typeface="Noto Sans"/>
                <a:ea typeface="Noto Sans"/>
                <a:cs typeface="Noto Sans"/>
                <a:sym typeface="Noto Sans"/>
              </a:rPr>
              <a:t>Solve for </a:t>
            </a:r>
            <a:r>
              <a:rPr i="1" lang="en" sz="1700">
                <a:solidFill>
                  <a:schemeClr val="dk1"/>
                </a:solidFill>
                <a:latin typeface="Times New Roman"/>
                <a:ea typeface="Times New Roman"/>
                <a:cs typeface="Times New Roman"/>
                <a:sym typeface="Times New Roman"/>
              </a:rPr>
              <a:t>a</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a:p>
            <a:pPr indent="0" lvl="0" marL="0" rtl="0" algn="l">
              <a:spcBef>
                <a:spcPts val="700"/>
              </a:spcBef>
              <a:spcAft>
                <a:spcPts val="700"/>
              </a:spcAft>
              <a:buClr>
                <a:schemeClr val="dk1"/>
              </a:buClr>
              <a:buSzPts val="1100"/>
              <a:buFont typeface="Arial"/>
              <a:buNone/>
            </a:pPr>
            <a:r>
              <a:rPr b="1" lang="en" sz="1700">
                <a:solidFill>
                  <a:schemeClr val="dk1"/>
                </a:solidFill>
                <a:latin typeface="Noto Sans"/>
                <a:ea typeface="Noto Sans"/>
                <a:cs typeface="Noto Sans"/>
                <a:sym typeface="Noto Sans"/>
              </a:rPr>
              <a:t>Step 6 - </a:t>
            </a:r>
            <a:r>
              <a:rPr lang="en" sz="1700">
                <a:solidFill>
                  <a:schemeClr val="dk1"/>
                </a:solidFill>
                <a:latin typeface="Noto Sans"/>
                <a:ea typeface="Noto Sans"/>
                <a:cs typeface="Noto Sans"/>
                <a:sym typeface="Noto Sans"/>
              </a:rPr>
              <a:t>Plug the value for </a:t>
            </a:r>
            <a:r>
              <a:rPr i="1" lang="en" sz="1700">
                <a:solidFill>
                  <a:schemeClr val="dk1"/>
                </a:solidFill>
                <a:latin typeface="Times New Roman"/>
                <a:ea typeface="Times New Roman"/>
                <a:cs typeface="Times New Roman"/>
                <a:sym typeface="Times New Roman"/>
              </a:rPr>
              <a:t>a</a:t>
            </a:r>
            <a:r>
              <a:rPr lang="en" sz="1700">
                <a:solidFill>
                  <a:schemeClr val="dk1"/>
                </a:solidFill>
                <a:latin typeface="Noto Sans"/>
                <a:ea typeface="Noto Sans"/>
                <a:cs typeface="Noto Sans"/>
                <a:sym typeface="Noto Sans"/>
              </a:rPr>
              <a:t> back into the equation.</a:t>
            </a:r>
            <a:endParaRPr sz="1700">
              <a:solidFill>
                <a:schemeClr val="dk1"/>
              </a:solidFill>
              <a:latin typeface="Noto Sans"/>
              <a:ea typeface="Noto Sans"/>
              <a:cs typeface="Noto Sans"/>
              <a:sym typeface="Noto Sans"/>
            </a:endParaRPr>
          </a:p>
        </p:txBody>
      </p:sp>
      <p:pic>
        <p:nvPicPr>
          <p:cNvPr descr="Graph of a parabola on a coordinate plane. The x-axis has a scale of 1 extending from negative 10.5 to 10.5. The vertical-axis extends from approximately negative 10.5 to approximately 10.5 with a scale of 1." id="368" name="Google Shape;368;p41"/>
          <p:cNvPicPr preferRelativeResize="0"/>
          <p:nvPr/>
        </p:nvPicPr>
        <p:blipFill rotWithShape="1">
          <a:blip r:embed="rId4">
            <a:alphaModFix/>
          </a:blip>
          <a:srcRect b="28936" l="13965" r="30193" t="0"/>
          <a:stretch/>
        </p:blipFill>
        <p:spPr>
          <a:xfrm>
            <a:off x="2534842" y="1109388"/>
            <a:ext cx="2291750" cy="2897001"/>
          </a:xfrm>
          <a:prstGeom prst="rect">
            <a:avLst/>
          </a:prstGeom>
          <a:noFill/>
          <a:ln>
            <a:noFill/>
          </a:ln>
        </p:spPr>
      </p:pic>
      <p:sp>
        <p:nvSpPr>
          <p:cNvPr id="369" name="Google Shape;369;p41"/>
          <p:cNvSpPr txBox="1"/>
          <p:nvPr/>
        </p:nvSpPr>
        <p:spPr>
          <a:xfrm>
            <a:off x="265874" y="2433027"/>
            <a:ext cx="2175900" cy="12663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Noto Sans"/>
              <a:buAutoNum type="alphaLcPeriod"/>
            </a:pP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− 2)</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− 3</a:t>
            </a:r>
            <a:endParaRPr sz="1700">
              <a:solidFill>
                <a:schemeClr val="dk1"/>
              </a:solidFill>
              <a:latin typeface="Noto Sans"/>
              <a:ea typeface="Noto Sans"/>
              <a:cs typeface="Noto Sans"/>
              <a:sym typeface="Noto Sans"/>
            </a:endParaRPr>
          </a:p>
          <a:p>
            <a:pPr indent="-336550" lvl="0" marL="457200" rtl="0" algn="l">
              <a:spcBef>
                <a:spcPts val="0"/>
              </a:spcBef>
              <a:spcAft>
                <a:spcPts val="0"/>
              </a:spcAft>
              <a:buClr>
                <a:schemeClr val="dk1"/>
              </a:buClr>
              <a:buSzPts val="1700"/>
              <a:buFont typeface="Noto Sans"/>
              <a:buAutoNum type="alphaLcPeriod"/>
            </a:pP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+ 2)</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− 3</a:t>
            </a:r>
            <a:endParaRPr sz="1700">
              <a:solidFill>
                <a:schemeClr val="dk1"/>
              </a:solidFill>
              <a:latin typeface="Noto Sans"/>
              <a:ea typeface="Noto Sans"/>
              <a:cs typeface="Noto Sans"/>
              <a:sym typeface="Noto Sans"/>
            </a:endParaRPr>
          </a:p>
          <a:p>
            <a:pPr indent="-336550" lvl="0" marL="457200" rtl="0" algn="l">
              <a:spcBef>
                <a:spcPts val="0"/>
              </a:spcBef>
              <a:spcAft>
                <a:spcPts val="0"/>
              </a:spcAft>
              <a:buClr>
                <a:schemeClr val="dk1"/>
              </a:buClr>
              <a:buSzPts val="1700"/>
              <a:buFont typeface="Noto Sans"/>
              <a:buAutoNum type="alphaLcPeriod"/>
            </a:pP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+ 2)</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− 3</a:t>
            </a:r>
            <a:endParaRPr sz="1700">
              <a:solidFill>
                <a:schemeClr val="dk1"/>
              </a:solidFill>
              <a:latin typeface="Noto Sans"/>
              <a:ea typeface="Noto Sans"/>
              <a:cs typeface="Noto Sans"/>
              <a:sym typeface="Noto Sans"/>
            </a:endParaRPr>
          </a:p>
          <a:p>
            <a:pPr indent="-336550" lvl="0" marL="457200" rtl="0" algn="l">
              <a:spcBef>
                <a:spcPts val="0"/>
              </a:spcBef>
              <a:spcAft>
                <a:spcPts val="0"/>
              </a:spcAft>
              <a:buClr>
                <a:schemeClr val="dk1"/>
              </a:buClr>
              <a:buSzPts val="1700"/>
              <a:buFont typeface="Noto Sans"/>
              <a:buAutoNum type="alphaLcPeriod"/>
            </a:pP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− 2)</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− 3</a:t>
            </a:r>
            <a:endParaRPr sz="1700">
              <a:solidFill>
                <a:schemeClr val="dk1"/>
              </a:solidFill>
              <a:latin typeface="Noto Sans"/>
              <a:ea typeface="Noto Sans"/>
              <a:cs typeface="Noto Sans"/>
              <a:sym typeface="Noto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75" name="Google Shape;375;p42"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76" name="Google Shape;376;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0" name="Shape 380"/>
        <p:cNvGrpSpPr/>
        <p:nvPr/>
      </p:nvGrpSpPr>
      <p:grpSpPr>
        <a:xfrm>
          <a:off x="0" y="0"/>
          <a:ext cx="0" cy="0"/>
          <a:chOff x="0" y="0"/>
          <a:chExt cx="0" cy="0"/>
        </a:xfrm>
      </p:grpSpPr>
      <p:sp>
        <p:nvSpPr>
          <p:cNvPr id="381" name="Google Shape;381;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82" name="Google Shape;382;p43"/>
          <p:cNvSpPr txBox="1"/>
          <p:nvPr>
            <p:ph idx="1" type="body"/>
          </p:nvPr>
        </p:nvSpPr>
        <p:spPr>
          <a:xfrm>
            <a:off x="311700" y="770700"/>
            <a:ext cx="8609700" cy="561900"/>
          </a:xfrm>
          <a:prstGeom prst="rect">
            <a:avLst/>
          </a:prstGeom>
          <a:solidFill>
            <a:srgbClr val="F5F5F5"/>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t>Answer the questions about the equation </a:t>
            </a:r>
            <a:r>
              <a:rPr i="1" lang="en" sz="2300">
                <a:latin typeface="Times New Roman"/>
                <a:ea typeface="Times New Roman"/>
                <a:cs typeface="Times New Roman"/>
                <a:sym typeface="Times New Roman"/>
              </a:rPr>
              <a:t>y </a:t>
            </a:r>
            <a:r>
              <a:rPr lang="en" sz="2300"/>
              <a:t>= (</a:t>
            </a:r>
            <a:r>
              <a:rPr i="1" lang="en" sz="2300">
                <a:latin typeface="Times New Roman"/>
                <a:ea typeface="Times New Roman"/>
                <a:cs typeface="Times New Roman"/>
                <a:sym typeface="Times New Roman"/>
              </a:rPr>
              <a:t>x </a:t>
            </a:r>
            <a:r>
              <a:rPr lang="en" sz="2300"/>
              <a:t>− 3)</a:t>
            </a:r>
            <a:r>
              <a:rPr baseline="30000" lang="en" sz="2300"/>
              <a:t>2 </a:t>
            </a:r>
            <a:r>
              <a:rPr lang="en" sz="2300"/>
              <a:t>+ 2</a:t>
            </a:r>
            <a:r>
              <a:rPr lang="en" sz="2000"/>
              <a:t>.</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1200"/>
              </a:spcBef>
              <a:spcAft>
                <a:spcPts val="1200"/>
              </a:spcAft>
              <a:buNone/>
            </a:pPr>
            <a:r>
              <a:t/>
            </a:r>
            <a:endParaRPr sz="2100"/>
          </a:p>
        </p:txBody>
      </p:sp>
      <p:sp>
        <p:nvSpPr>
          <p:cNvPr id="383" name="Google Shape;383;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4" name="Google Shape;384;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7.16.4 Sketching a Graph of an Equation</a:t>
            </a:r>
            <a:endParaRPr/>
          </a:p>
        </p:txBody>
      </p:sp>
      <p:sp>
        <p:nvSpPr>
          <p:cNvPr id="385" name="Google Shape;385;p43"/>
          <p:cNvSpPr txBox="1"/>
          <p:nvPr/>
        </p:nvSpPr>
        <p:spPr>
          <a:xfrm>
            <a:off x="310900" y="1332675"/>
            <a:ext cx="8609700" cy="3224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-coordinate of the vertex of the graph</a:t>
            </a:r>
            <a:r>
              <a:rPr lang="en" sz="2400">
                <a:solidFill>
                  <a:schemeClr val="dk1"/>
                </a:solidFill>
                <a:latin typeface="Noto Sans"/>
                <a:ea typeface="Noto Sans"/>
                <a:cs typeface="Noto Sans"/>
                <a:sym typeface="Noto Sans"/>
              </a:rPr>
              <a:t> of </a:t>
            </a: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-coordinate of the vertex of the graph of </a:t>
            </a: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Find the coordinates of two other points on the graph. The points should be symmetric across the vertex. Show your reasoning.</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Create a graph that </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lang="en" sz="2400">
                <a:solidFill>
                  <a:schemeClr val="dk1"/>
                </a:solidFill>
                <a:latin typeface="Noto Sans"/>
                <a:ea typeface="Noto Sans"/>
                <a:cs typeface="Noto Sans"/>
                <a:sym typeface="Noto Sans"/>
              </a:rPr>
              <a:t>represents the equation.</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000">
              <a:solidFill>
                <a:schemeClr val="dk1"/>
              </a:solidFill>
              <a:latin typeface="Noto Sans"/>
              <a:ea typeface="Noto Sans"/>
              <a:cs typeface="Noto Sans"/>
              <a:sym typeface="Noto Sans"/>
            </a:endParaRPr>
          </a:p>
        </p:txBody>
      </p:sp>
      <p:pic>
        <p:nvPicPr>
          <p:cNvPr descr="A coordinate plane with both axes labeled from –10 to 10. The x-axis has tick marks at each integer, and the y-axis has tick marks from –10 to 10 with arrows indicating positive directions." id="386" name="Google Shape;386;p43" title="ChatGPT Image Nov 12, 2025, 02_28_11 AM.png"/>
          <p:cNvPicPr preferRelativeResize="0"/>
          <p:nvPr/>
        </p:nvPicPr>
        <p:blipFill>
          <a:blip r:embed="rId4">
            <a:alphaModFix/>
          </a:blip>
          <a:stretch>
            <a:fillRect/>
          </a:stretch>
        </p:blipFill>
        <p:spPr>
          <a:xfrm>
            <a:off x="4577025" y="3238450"/>
            <a:ext cx="1412500" cy="1412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2" name="Google Shape;392;p4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93" name="Google Shape;393;p44"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7" name="Shape 397"/>
        <p:cNvGrpSpPr/>
        <p:nvPr/>
      </p:nvGrpSpPr>
      <p:grpSpPr>
        <a:xfrm>
          <a:off x="0" y="0"/>
          <a:ext cx="0" cy="0"/>
          <a:chOff x="0" y="0"/>
          <a:chExt cx="0" cy="0"/>
        </a:xfrm>
      </p:grpSpPr>
      <p:sp>
        <p:nvSpPr>
          <p:cNvPr id="398" name="Google Shape;398;p45"/>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9" name="Google Shape;399;p45"/>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writing at a desk surrounded by books, papers, and a globe, showing focus during a test or written math assignment." id="400" name="Google Shape;400;p45" title="Practice-7.png"/>
          <p:cNvPicPr preferRelativeResize="0"/>
          <p:nvPr/>
        </p:nvPicPr>
        <p:blipFill rotWithShape="1">
          <a:blip r:embed="rId4">
            <a:alphaModFix/>
          </a:blip>
          <a:srcRect b="0" l="0" r="0" t="0"/>
          <a:stretch/>
        </p:blipFill>
        <p:spPr>
          <a:xfrm>
            <a:off x="5577675" y="1152475"/>
            <a:ext cx="3254626" cy="3254625"/>
          </a:xfrm>
          <a:prstGeom prst="rect">
            <a:avLst/>
          </a:prstGeom>
          <a:noFill/>
          <a:ln>
            <a:noFill/>
          </a:ln>
        </p:spPr>
      </p:pic>
      <p:sp>
        <p:nvSpPr>
          <p:cNvPr id="401" name="Google Shape;401;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p4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7.16.5 Practice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408" name="Google Shape;408;p46"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409" name="Google Shape;409;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3" name="Shape 413"/>
        <p:cNvGrpSpPr/>
        <p:nvPr/>
      </p:nvGrpSpPr>
      <p:grpSpPr>
        <a:xfrm>
          <a:off x="0" y="0"/>
          <a:ext cx="0" cy="0"/>
          <a:chOff x="0" y="0"/>
          <a:chExt cx="0" cy="0"/>
        </a:xfrm>
      </p:grpSpPr>
      <p:sp>
        <p:nvSpPr>
          <p:cNvPr id="414" name="Google Shape;414;p4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5" name="Google Shape;415;p47"/>
          <p:cNvSpPr txBox="1"/>
          <p:nvPr>
            <p:ph idx="1" type="body"/>
          </p:nvPr>
        </p:nvSpPr>
        <p:spPr>
          <a:xfrm>
            <a:off x="311700" y="673825"/>
            <a:ext cx="5199000" cy="1324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Answer these </a:t>
            </a:r>
            <a:r>
              <a:rPr lang="en" sz="2000"/>
              <a:t>questions</a:t>
            </a:r>
            <a:r>
              <a:rPr lang="en" sz="2000"/>
              <a:t> to enhance your understanding of the vertex form and the graph of an equation.</a:t>
            </a:r>
            <a:endParaRPr sz="2000"/>
          </a:p>
        </p:txBody>
      </p:sp>
      <p:sp>
        <p:nvSpPr>
          <p:cNvPr id="416" name="Google Shape;416;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7" name="Google Shape;417;p4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7.16 Graphing from the Vertex Form</a:t>
            </a:r>
            <a:endParaRPr/>
          </a:p>
        </p:txBody>
      </p:sp>
      <p:sp>
        <p:nvSpPr>
          <p:cNvPr descr="A child with medium-dark skin and dark curly hair looks upward with a thoughtful expression. Three empty cloud-shaped thought bubbles appear above their head. The child is wearing an orange shirt, and the background is transparent." id="418" name="Google Shape;418;p47"/>
          <p:cNvSpPr txBox="1"/>
          <p:nvPr/>
        </p:nvSpPr>
        <p:spPr>
          <a:xfrm>
            <a:off x="310900" y="1976438"/>
            <a:ext cx="8520600" cy="23784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What is the vertex of the graph of </a:t>
            </a:r>
            <a:r>
              <a:rPr lang="en" sz="2000">
                <a:solidFill>
                  <a:schemeClr val="dk1"/>
                </a:solidFill>
                <a:latin typeface="Times New Roman"/>
                <a:ea typeface="Times New Roman"/>
                <a:cs typeface="Times New Roman"/>
                <a:sym typeface="Times New Roman"/>
              </a:rPr>
              <a:t>y </a:t>
            </a:r>
            <a:r>
              <a:rPr lang="en" sz="2000">
                <a:solidFill>
                  <a:schemeClr val="dk1"/>
                </a:solidFill>
                <a:latin typeface="Noto Sans"/>
                <a:ea typeface="Noto Sans"/>
                <a:cs typeface="Noto Sans"/>
                <a:sym typeface="Noto Sans"/>
              </a:rPr>
              <a:t>= −2(</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− 7)</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+ 5?</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What clues show whether the vertex is a maximum or minimum?</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How can we verify that 5 is the </a:t>
            </a:r>
            <a:r>
              <a:rPr i="1" lang="en" sz="2000">
                <a:solidFill>
                  <a:schemeClr val="dk1"/>
                </a:solidFill>
                <a:latin typeface="Times New Roman"/>
                <a:ea typeface="Times New Roman"/>
                <a:cs typeface="Times New Roman"/>
                <a:sym typeface="Times New Roman"/>
              </a:rPr>
              <a:t>y</a:t>
            </a:r>
            <a:r>
              <a:rPr lang="en" sz="2000">
                <a:solidFill>
                  <a:schemeClr val="dk1"/>
                </a:solidFill>
                <a:latin typeface="Noto Sans"/>
                <a:ea typeface="Noto Sans"/>
                <a:cs typeface="Noto Sans"/>
                <a:sym typeface="Noto Sans"/>
              </a:rPr>
              <a:t>-coordinate of the vertex?</a:t>
            </a:r>
            <a:endParaRPr sz="2000">
              <a:solidFill>
                <a:schemeClr val="dk1"/>
              </a:solidFill>
              <a:latin typeface="Noto Sans"/>
              <a:ea typeface="Noto Sans"/>
              <a:cs typeface="Noto Sans"/>
              <a:sym typeface="Noto Sans"/>
            </a:endParaRPr>
          </a:p>
          <a:p>
            <a:pPr indent="-355600" lvl="0" marL="457200" rtl="0" algn="l">
              <a:spcBef>
                <a:spcPts val="1000"/>
              </a:spcBef>
              <a:spcAft>
                <a:spcPts val="1000"/>
              </a:spcAft>
              <a:buClr>
                <a:schemeClr val="dk1"/>
              </a:buClr>
              <a:buSzPts val="2000"/>
              <a:buFont typeface="Noto Sans"/>
              <a:buAutoNum type="arabicPeriod"/>
            </a:pPr>
            <a:r>
              <a:rPr lang="en" sz="2000">
                <a:solidFill>
                  <a:schemeClr val="dk1"/>
                </a:solidFill>
                <a:latin typeface="Noto Sans"/>
                <a:ea typeface="Noto Sans"/>
                <a:cs typeface="Noto Sans"/>
                <a:sym typeface="Noto Sans"/>
              </a:rPr>
              <a:t>Does knowing the location of the vertex and whether the graph opens up or down enough for sketching the graph to represent </a:t>
            </a:r>
            <a:r>
              <a:rPr lang="en" sz="2000">
                <a:solidFill>
                  <a:schemeClr val="dk1"/>
                </a:solidFill>
                <a:latin typeface="Noto Sans"/>
                <a:ea typeface="Noto Sans"/>
                <a:cs typeface="Noto Sans"/>
                <a:sym typeface="Noto Sans"/>
              </a:rPr>
              <a:t>−2(</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− 7)</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+ 5</a:t>
            </a:r>
            <a:r>
              <a:rPr lang="en" sz="2000">
                <a:solidFill>
                  <a:schemeClr val="dk1"/>
                </a:solidFill>
                <a:latin typeface="Noto Sans"/>
                <a:ea typeface="Noto Sans"/>
                <a:cs typeface="Noto Sans"/>
                <a:sym typeface="Noto Sans"/>
              </a:rPr>
              <a:t>? If not, what else is needed?</a:t>
            </a:r>
            <a:endParaRPr sz="2000">
              <a:solidFill>
                <a:schemeClr val="dk1"/>
              </a:solidFill>
              <a:latin typeface="Noto Sans"/>
              <a:ea typeface="Noto Sans"/>
              <a:cs typeface="Noto Sans"/>
              <a:sym typeface="Noto Sans"/>
            </a:endParaRPr>
          </a:p>
        </p:txBody>
      </p:sp>
      <p:pic>
        <p:nvPicPr>
          <p:cNvPr descr="A girl looks upward with a thoughtful expression as three empty thought bubbles float above her head." id="419" name="Google Shape;419;p47" title="girl_thinking-removebg-preview.png"/>
          <p:cNvPicPr preferRelativeResize="0"/>
          <p:nvPr/>
        </p:nvPicPr>
        <p:blipFill>
          <a:blip r:embed="rId4">
            <a:alphaModFix/>
          </a:blip>
          <a:stretch>
            <a:fillRect/>
          </a:stretch>
        </p:blipFill>
        <p:spPr>
          <a:xfrm>
            <a:off x="5944225" y="254100"/>
            <a:ext cx="3062775" cy="20418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25" name="Google Shape;425;p48"/>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26" name="Google Shape;426;p48" title="Student Self Assessment table"/>
          <p:cNvGraphicFramePr/>
          <p:nvPr/>
        </p:nvGraphicFramePr>
        <p:xfrm>
          <a:off x="403153" y="1764100"/>
          <a:ext cx="3000000" cy="3000000"/>
        </p:xfrm>
        <a:graphic>
          <a:graphicData uri="http://schemas.openxmlformats.org/drawingml/2006/table">
            <a:tbl>
              <a:tblPr>
                <a:noFill/>
                <a:tableStyleId>{F74FB133-B2B1-44EC-84E2-5CC5E523342E}</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Graph a quadratic function given in vertex form, showing the maximum or minimum and the </a:t>
                      </a:r>
                      <a:r>
                        <a:rPr i="1" lang="en" sz="1800">
                          <a:solidFill>
                            <a:schemeClr val="dk1"/>
                          </a:solidFill>
                          <a:latin typeface="Times New Roman"/>
                          <a:ea typeface="Times New Roman"/>
                          <a:cs typeface="Times New Roman"/>
                          <a:sym typeface="Times New Roman"/>
                        </a:rPr>
                        <a:t>y</a:t>
                      </a:r>
                      <a:r>
                        <a:rPr lang="en" sz="1800">
                          <a:solidFill>
                            <a:schemeClr val="dk1"/>
                          </a:solidFill>
                          <a:latin typeface="Noto Sans"/>
                          <a:ea typeface="Noto Sans"/>
                          <a:cs typeface="Noto Sans"/>
                          <a:sym typeface="Noto Sans"/>
                        </a:rPr>
                        <a:t>-intercept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the maximum or the minimum of a quadratic function given in vertex form without first graphing it.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27" name="Google Shape;427;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28" name="Google Shape;428;p4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7.16 Graphing from the Vertex Form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