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3"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3840">
          <p15:clr>
            <a:srgbClr val="747775"/>
          </p15:clr>
        </p15:guide>
        <p15:guide id="2" pos="5708">
          <p15:clr>
            <a:srgbClr val="747775"/>
          </p15:clr>
        </p15:guide>
        <p15:guide id="3" pos="1920">
          <p15:clr>
            <a:srgbClr val="747775"/>
          </p15:clr>
        </p15:guide>
        <p15:guide id="4" orient="horz" pos="731">
          <p15:clr>
            <a:srgbClr val="747775"/>
          </p15:clr>
        </p15:guide>
        <p15:guide id="5" orient="horz" pos="1830">
          <p15:clr>
            <a:srgbClr val="747775"/>
          </p15:clr>
        </p15:guide>
        <p15:guide id="6" orient="horz" pos="293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53A2B47-5A7E-4C8A-8957-5B74CE43A2F4}">
  <a:tblStyle styleId="{353A2B47-5A7E-4C8A-8957-5B74CE43A2F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840"/>
        <p:guide pos="5708"/>
        <p:guide pos="1920"/>
        <p:guide pos="731" orient="horz"/>
        <p:guide pos="1830" orient="horz"/>
        <p:guide pos="2930" orient="horz"/>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1.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4328955030d69a35957cbd44e587c1b7f64b01f9" TargetMode="Externa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8ed3aa68763498713b44d3c2e537ffe61b4755f0" TargetMode="External"/><Relationship Id="rId3" Type="http://schemas.openxmlformats.org/officeDocument/2006/relationships/hyperlink" Target="https://quizlet.com/881785885/raise-unit-4-spn-vocabulary-part-1-functions-graph-characteristics-flash-cards/?i=5eauv9&amp;x=1jq" TargetMode="External"/><Relationship Id="rId4" Type="http://schemas.openxmlformats.org/officeDocument/2006/relationships/hyperlink" Target="https://quizlet.com/881215410/raise-unit-4-vocabulary-part-1-functions-graph-characteristics-flash-cards/?i=5eauv9&amp;x=1jqt" TargetMode="External"/><Relationship Id="rId5" Type="http://schemas.openxmlformats.org/officeDocument/2006/relationships/hyperlink" Target="https://quizlet.com/881786064/raise-unit-4-spn-vocabulary-part-2-transformations-of-graphs-sequences-flash-cards/?i=5eauv9&amp;x=1jqt" TargetMode="External"/><Relationship Id="rId6" Type="http://schemas.openxmlformats.org/officeDocument/2006/relationships/hyperlink" Target="https://quizlet.com/881222764/raise-unit-4-vocabulary-part-2-transformations-of-graphs-sequences-flash-cards/?i=5eauv9&amp;x=1jqt" TargetMode="Externa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teacher.desmos.com/activitybuilder/custom/632dcb3d0e60ba06095444ce" TargetMode="External"/><Relationship Id="rId3" Type="http://schemas.openxmlformats.org/officeDocument/2006/relationships/hyperlink" Target="https://k12.openstax.org/contents/raise/resources/f9db5804b16d26add737e65014f65c6f80ce2ed3" TargetMode="Externa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k12.openstax.org/contents/raise/resources/a5c96a06752bcc6e87fc6fb2306fe569571d41ed" TargetMode="Externa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17.xml"/><Relationship Id="rId3" Type="http://schemas.openxmlformats.org/officeDocument/2006/relationships/hyperlink" Target="https://k12.openstax.org/contents/raise/resources/4328955030d69a35957cbd44e587c1b7f64b01f9" TargetMode="External"/><Relationship Id="rId4" Type="http://schemas.openxmlformats.org/officeDocument/2006/relationships/slide" Target="/ppt/slides/slide18.xml"/><Relationship Id="rId5" Type="http://schemas.openxmlformats.org/officeDocument/2006/relationships/slide" Target="/pp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ppt/slides/slide27.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openstax.org/k12/algebra" TargetMode="Externa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 name="Shape 29"/>
        <p:cNvGrpSpPr/>
        <p:nvPr/>
      </p:nvGrpSpPr>
      <p:grpSpPr>
        <a:xfrm>
          <a:off x="0" y="0"/>
          <a:ext cx="0" cy="0"/>
          <a:chOff x="0" y="0"/>
          <a:chExt cx="0" cy="0"/>
        </a:xfrm>
      </p:grpSpPr>
      <p:sp>
        <p:nvSpPr>
          <p:cNvPr id="30" name="Google Shape;30;g33b29274434_1_1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 name="Google Shape;31;g33b29274434_1_1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 name="Shape 37"/>
        <p:cNvGrpSpPr/>
        <p:nvPr/>
      </p:nvGrpSpPr>
      <p:grpSpPr>
        <a:xfrm>
          <a:off x="0" y="0"/>
          <a:ext cx="0" cy="0"/>
          <a:chOff x="0" y="0"/>
          <a:chExt cx="0" cy="0"/>
        </a:xfrm>
      </p:grpSpPr>
      <p:sp>
        <p:nvSpPr>
          <p:cNvPr id="38" name="Google Shape;38;g34cede018fa_3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 name="Google Shape;39;g34cede018fa_3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 name="Shape 46"/>
        <p:cNvGrpSpPr/>
        <p:nvPr/>
      </p:nvGrpSpPr>
      <p:grpSpPr>
        <a:xfrm>
          <a:off x="0" y="0"/>
          <a:ext cx="0" cy="0"/>
          <a:chOff x="0" y="0"/>
          <a:chExt cx="0" cy="0"/>
        </a:xfrm>
      </p:grpSpPr>
      <p:sp>
        <p:nvSpPr>
          <p:cNvPr id="47" name="Google Shape;47;g34cede018fa_3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 name="Google Shape;48;g34cede018fa_3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highlight>
                  <a:srgbClr val="FDBD3E"/>
                </a:highlight>
                <a:latin typeface="Calibri"/>
                <a:ea typeface="Calibri"/>
                <a:cs typeface="Calibri"/>
                <a:sym typeface="Calibri"/>
              </a:rPr>
              <a:t>Check the Speaker Notes</a:t>
            </a:r>
            <a:r>
              <a:rPr lang="en" sz="1300">
                <a:latin typeface="Calibri"/>
                <a:ea typeface="Calibri"/>
                <a:cs typeface="Calibri"/>
                <a:sym typeface="Calibri"/>
              </a:rPr>
              <a:t>: On the next slides you can find discussion questions, lesson information, answers to the activities, and ways to adjust the </a:t>
            </a:r>
            <a:r>
              <a:rPr lang="en" sz="1300">
                <a:latin typeface="Calibri"/>
                <a:ea typeface="Calibri"/>
                <a:cs typeface="Calibri"/>
                <a:sym typeface="Calibri"/>
              </a:rPr>
              <a:t>activity</a:t>
            </a:r>
            <a:r>
              <a:rPr lang="en" sz="1300">
                <a:latin typeface="Calibri"/>
                <a:ea typeface="Calibri"/>
                <a:cs typeface="Calibri"/>
                <a:sym typeface="Calibri"/>
              </a:rPr>
              <a:t> for your students! </a:t>
            </a:r>
            <a:endParaRPr sz="1300">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33b29274434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33b29274434_0_7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Lesson Narrative</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a:solidFill>
                  <a:schemeClr val="dk1"/>
                </a:solidFill>
              </a:rPr>
              <a:t>In this lesson, students learn that sequences are functions and use function notation to define them, moving from informal descriptions to formal recursive definitions like </a:t>
            </a:r>
            <a:r>
              <a:rPr i="1" lang="en">
                <a:solidFill>
                  <a:schemeClr val="dk1"/>
                </a:solidFill>
              </a:rPr>
              <a:t>f</a:t>
            </a:r>
            <a:r>
              <a:rPr lang="en">
                <a:solidFill>
                  <a:schemeClr val="dk1"/>
                </a:solidFill>
              </a:rPr>
              <a:t>(</a:t>
            </a:r>
            <a:r>
              <a:rPr i="1" lang="en">
                <a:solidFill>
                  <a:schemeClr val="dk1"/>
                </a:solidFill>
              </a:rPr>
              <a:t>n</a:t>
            </a:r>
            <a:r>
              <a:rPr lang="en">
                <a:solidFill>
                  <a:schemeClr val="dk1"/>
                </a:solidFill>
              </a:rPr>
              <a:t>)</a:t>
            </a:r>
            <a:r>
              <a:rPr i="1" lang="en">
                <a:solidFill>
                  <a:schemeClr val="dk1"/>
                </a:solidFill>
              </a:rPr>
              <a:t> </a:t>
            </a:r>
            <a:r>
              <a:rPr lang="en">
                <a:solidFill>
                  <a:schemeClr val="dk1"/>
                </a:solidFill>
              </a:rPr>
              <a:t>= </a:t>
            </a:r>
            <a:r>
              <a:rPr i="1" lang="en">
                <a:solidFill>
                  <a:schemeClr val="dk1"/>
                </a:solidFill>
              </a:rPr>
              <a:t>f</a:t>
            </a:r>
            <a:r>
              <a:rPr lang="en">
                <a:solidFill>
                  <a:schemeClr val="dk1"/>
                </a:solidFill>
              </a:rPr>
              <a:t>(</a:t>
            </a:r>
            <a:r>
              <a:rPr i="1" lang="en">
                <a:solidFill>
                  <a:schemeClr val="dk1"/>
                </a:solidFill>
              </a:rPr>
              <a:t>n </a:t>
            </a:r>
            <a:r>
              <a:rPr lang="en">
                <a:solidFill>
                  <a:schemeClr val="dk1"/>
                </a:solidFill>
              </a:rPr>
              <a:t>− 1) − 3</a:t>
            </a:r>
            <a:r>
              <a:rPr i="1" lang="en">
                <a:solidFill>
                  <a:schemeClr val="dk1"/>
                </a:solidFill>
              </a:rPr>
              <a:t>f</a:t>
            </a:r>
            <a:r>
              <a:rPr lang="en">
                <a:solidFill>
                  <a:schemeClr val="dk1"/>
                </a:solidFill>
              </a:rPr>
              <a:t>(</a:t>
            </a:r>
            <a:r>
              <a:rPr i="1" lang="en">
                <a:solidFill>
                  <a:schemeClr val="dk1"/>
                </a:solidFill>
              </a:rPr>
              <a:t>n</a:t>
            </a:r>
            <a:r>
              <a:rPr lang="en">
                <a:solidFill>
                  <a:schemeClr val="dk1"/>
                </a:solidFill>
              </a:rPr>
              <a:t>) = </a:t>
            </a:r>
            <a:r>
              <a:rPr i="1" lang="en">
                <a:solidFill>
                  <a:schemeClr val="dk1"/>
                </a:solidFill>
              </a:rPr>
              <a:t>f</a:t>
            </a:r>
            <a:r>
              <a:rPr lang="en">
                <a:solidFill>
                  <a:schemeClr val="dk1"/>
                </a:solidFill>
              </a:rPr>
              <a:t>(</a:t>
            </a:r>
            <a:r>
              <a:rPr i="1" lang="en">
                <a:solidFill>
                  <a:schemeClr val="dk1"/>
                </a:solidFill>
              </a:rPr>
              <a:t>n </a:t>
            </a:r>
            <a:r>
              <a:rPr lang="en">
                <a:solidFill>
                  <a:schemeClr val="dk1"/>
                </a:solidFill>
              </a:rPr>
              <a:t>- 1) - 3</a:t>
            </a:r>
            <a:r>
              <a:rPr i="1" lang="en">
                <a:solidFill>
                  <a:schemeClr val="dk1"/>
                </a:solidFill>
              </a:rPr>
              <a:t>f</a:t>
            </a:r>
            <a:r>
              <a:rPr lang="en">
                <a:solidFill>
                  <a:schemeClr val="dk1"/>
                </a:solidFill>
              </a:rPr>
              <a:t>(</a:t>
            </a:r>
            <a:r>
              <a:rPr i="1" lang="en">
                <a:solidFill>
                  <a:schemeClr val="dk1"/>
                </a:solidFill>
              </a:rPr>
              <a:t>n</a:t>
            </a:r>
            <a:r>
              <a:rPr lang="en">
                <a:solidFill>
                  <a:schemeClr val="dk1"/>
                </a:solidFill>
              </a:rPr>
              <a:t>) = </a:t>
            </a:r>
            <a:r>
              <a:rPr i="1" lang="en">
                <a:solidFill>
                  <a:schemeClr val="dk1"/>
                </a:solidFill>
              </a:rPr>
              <a:t>f</a:t>
            </a:r>
            <a:r>
              <a:rPr lang="en">
                <a:solidFill>
                  <a:schemeClr val="dk1"/>
                </a:solidFill>
              </a:rPr>
              <a:t>(</a:t>
            </a:r>
            <a:r>
              <a:rPr i="1" lang="en">
                <a:solidFill>
                  <a:schemeClr val="dk1"/>
                </a:solidFill>
              </a:rPr>
              <a:t>n </a:t>
            </a:r>
            <a:r>
              <a:rPr lang="en">
                <a:solidFill>
                  <a:schemeClr val="dk1"/>
                </a:solidFill>
              </a:rPr>
              <a:t>− 1) −3. The term “recursive” isn’t required but the concept is central.</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Function definitions for sequences are paired with domain inequalities to show where the sequence starts. However, students can describe domain restrictions in words if that's more appropriate for your classroom.</a:t>
            </a:r>
            <a:br>
              <a:rPr lang="en">
                <a:solidFill>
                  <a:schemeClr val="dk1"/>
                </a:solidFill>
              </a:rPr>
            </a:b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Emphasize writing equations and prepare students to explain the domain of sequences orally when asked.</a:t>
            </a:r>
            <a:br>
              <a:rPr lang="en">
                <a:solidFill>
                  <a:schemeClr val="dk1"/>
                </a:solidFill>
              </a:rPr>
            </a:br>
            <a:endParaRPr>
              <a:solidFill>
                <a:schemeClr val="dk1"/>
              </a:solidFill>
            </a:endParaRPr>
          </a:p>
          <a:p>
            <a:pPr indent="0" lvl="0" marL="0" rtl="0" algn="l">
              <a:spcBef>
                <a:spcPts val="0"/>
              </a:spcBef>
              <a:spcAft>
                <a:spcPts val="0"/>
              </a:spcAft>
              <a:buClr>
                <a:schemeClr val="dk1"/>
              </a:buClr>
              <a:buSzPts val="1100"/>
              <a:buFont typeface="Arial"/>
              <a:buNone/>
            </a:pPr>
            <a:r>
              <a:rPr lang="en">
                <a:solidFill>
                  <a:schemeClr val="dk1"/>
                </a:solidFill>
              </a:rPr>
              <a:t>Students practice writing and interpreting recursive definitions through a matching activity that encourages discussion, reasoning, and multiple representations. Sharing strategies and learning from peers is a key classroom expectation.</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Preparation</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u="sng">
                <a:solidFill>
                  <a:schemeClr val="hlink"/>
                </a:solidFill>
                <a:latin typeface="Noto Sans"/>
                <a:ea typeface="Noto Sans"/>
                <a:cs typeface="Noto Sans"/>
                <a:sym typeface="Noto Sans"/>
                <a:hlinkClick r:id="rId2"/>
              </a:rPr>
              <a:t>Cut card sort </a:t>
            </a:r>
            <a:r>
              <a:rPr lang="en">
                <a:solidFill>
                  <a:schemeClr val="dk1"/>
                </a:solidFill>
                <a:latin typeface="Noto Sans"/>
                <a:ea typeface="Noto Sans"/>
                <a:cs typeface="Noto Sans"/>
                <a:sym typeface="Noto Sans"/>
              </a:rPr>
              <a:t>for activity (enough for each pair).</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20000"/>
              </a:lnSpc>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Required Materials</a:t>
            </a:r>
            <a:endParaRPr b="1">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Graph paper</a:t>
            </a:r>
            <a:endParaRPr>
              <a:solidFill>
                <a:schemeClr val="dk1"/>
              </a:solidFill>
              <a:latin typeface="Noto Sans"/>
              <a:ea typeface="Noto Sans"/>
              <a:cs typeface="Noto Sans"/>
              <a:sym typeface="Noto Sans"/>
            </a:endParaRPr>
          </a:p>
          <a:p>
            <a:pPr indent="-301625" lvl="0" marL="457200" rtl="0" algn="l">
              <a:lnSpc>
                <a:spcPct val="115000"/>
              </a:lnSpc>
              <a:spcBef>
                <a:spcPts val="0"/>
              </a:spcBef>
              <a:spcAft>
                <a:spcPts val="0"/>
              </a:spcAft>
              <a:buClr>
                <a:schemeClr val="dk1"/>
              </a:buClr>
              <a:buSzPts val="1150"/>
              <a:buFont typeface="Noto Sans"/>
              <a:buChar char="●"/>
            </a:pPr>
            <a:r>
              <a:rPr lang="en">
                <a:solidFill>
                  <a:schemeClr val="dk1"/>
                </a:solidFill>
                <a:latin typeface="Noto Sans"/>
                <a:ea typeface="Noto Sans"/>
                <a:cs typeface="Noto Sans"/>
                <a:sym typeface="Noto Sans"/>
              </a:rPr>
              <a:t>Pre-printed slips, cut from copies of the blackline master, card sort</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rPr b="1" lang="en">
                <a:solidFill>
                  <a:schemeClr val="dk1"/>
                </a:solidFill>
                <a:latin typeface="Noto Sans"/>
                <a:ea typeface="Noto Sans"/>
                <a:cs typeface="Noto Sans"/>
                <a:sym typeface="Noto Sans"/>
              </a:rPr>
              <a:t>Texas Essential Knowledge and Skills</a:t>
            </a:r>
            <a:endParaRPr b="1">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A1(F) analyze mathematical relationships to connect and communicate mathematical ideas</a:t>
            </a:r>
            <a:endParaRPr>
              <a:solidFill>
                <a:schemeClr val="dk1"/>
              </a:solidFill>
              <a:latin typeface="Noto Sans"/>
              <a:ea typeface="Noto Sans"/>
              <a:cs typeface="Noto Sans"/>
              <a:sym typeface="Noto Sans"/>
            </a:endParaRPr>
          </a:p>
          <a:p>
            <a:pPr indent="-298450" lvl="0" marL="457200" rtl="0" algn="l">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A12(C) identify terms of arithmetic and geometric sequences when the sequences are given in function form using recursive processes</a:t>
            </a:r>
            <a:endParaRPr u="sng">
              <a:solidFill>
                <a:schemeClr val="dk1"/>
              </a:solidFill>
              <a:latin typeface="Noto Sans"/>
              <a:ea typeface="Noto Sans"/>
              <a:cs typeface="Noto Sans"/>
              <a:sym typeface="Noto San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g3364e04b9a5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3" name="Google Shape;73;g3364e04b9a5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Lesson Vocabulary</a:t>
            </a:r>
            <a:endParaRPr b="1" sz="1300">
              <a:solidFill>
                <a:schemeClr val="dk1"/>
              </a:solidFill>
              <a:latin typeface="Calibri"/>
              <a:ea typeface="Calibri"/>
              <a:cs typeface="Calibri"/>
              <a:sym typeface="Calibri"/>
            </a:endParaRPr>
          </a:p>
          <a:p>
            <a:pPr indent="0" lvl="0" marL="0" rtl="0" algn="l">
              <a:lnSpc>
                <a:spcPct val="120000"/>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 support student understanding of key vocabulary:</a:t>
            </a:r>
            <a:endParaRPr sz="1300">
              <a:solidFill>
                <a:schemeClr val="dk1"/>
              </a:solidFill>
              <a:latin typeface="Calibri"/>
              <a:ea typeface="Calibri"/>
              <a:cs typeface="Calibri"/>
              <a:sym typeface="Calibri"/>
            </a:endParaRPr>
          </a:p>
          <a:p>
            <a:pPr indent="-311150" lvl="0" marL="457200" rtl="0" algn="l">
              <a:lnSpc>
                <a:spcPct val="120000"/>
              </a:lnSpc>
              <a:spcBef>
                <a:spcPts val="20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Introduce and review the vocabulary words students will see in this lesson.</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Encourage students to notice how these words are used and to include them in their math discussions and explanations—both written and oral.</a:t>
            </a:r>
            <a:endParaRPr sz="1300">
              <a:solidFill>
                <a:schemeClr val="dk1"/>
              </a:solidFill>
              <a:latin typeface="Calibri"/>
              <a:ea typeface="Calibri"/>
              <a:cs typeface="Calibri"/>
              <a:sym typeface="Calibri"/>
            </a:endParaRPr>
          </a:p>
          <a:p>
            <a:pPr indent="-311150" lvl="0" marL="457200" rtl="0" algn="l">
              <a:lnSpc>
                <a:spcPct val="120000"/>
              </a:lnSpc>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Use a word wall to reinforce vocabulary. </a:t>
            </a:r>
            <a:r>
              <a:rPr lang="en" sz="1300" u="sng">
                <a:solidFill>
                  <a:schemeClr val="hlink"/>
                </a:solidFill>
                <a:latin typeface="Calibri"/>
                <a:ea typeface="Calibri"/>
                <a:cs typeface="Calibri"/>
                <a:sym typeface="Calibri"/>
                <a:hlinkClick r:id="rId2"/>
              </a:rPr>
              <a:t>Sample word wall cards are available here.</a:t>
            </a:r>
            <a:endParaRPr sz="1300">
              <a:solidFill>
                <a:srgbClr val="1D2125"/>
              </a:solidFill>
              <a:latin typeface="Calibri"/>
              <a:ea typeface="Calibri"/>
              <a:cs typeface="Calibri"/>
              <a:sym typeface="Calibri"/>
            </a:endParaRPr>
          </a:p>
          <a:p>
            <a:pPr indent="-311150" lvl="0" marL="457200" rtl="0" algn="l">
              <a:lnSpc>
                <a:spcPct val="120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For newcomers or students with beginning English proficiency, use these Quizlet sets to support vocabulary learning: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3"/>
              </a:rPr>
              <a:t>Unit 4 Spanish Vocabulary,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rgbClr val="1D2125"/>
              </a:buClr>
              <a:buSzPts val="1300"/>
              <a:buFont typeface="Calibri"/>
              <a:buChar char="○"/>
            </a:pPr>
            <a:r>
              <a:rPr lang="en" sz="1300" u="sng">
                <a:solidFill>
                  <a:schemeClr val="hlink"/>
                </a:solidFill>
                <a:latin typeface="Calibri"/>
                <a:ea typeface="Calibri"/>
                <a:cs typeface="Calibri"/>
                <a:sym typeface="Calibri"/>
                <a:hlinkClick r:id="rId4"/>
              </a:rPr>
              <a:t>Unit 4 Vocabulary (English), part 1</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5"/>
              </a:rPr>
              <a:t>Unit 4 Spanish Vocabulary, part 2</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first to build understanding</a:t>
            </a:r>
            <a:endParaRPr sz="1300">
              <a:solidFill>
                <a:schemeClr val="dk1"/>
              </a:solidFill>
              <a:latin typeface="Calibri"/>
              <a:ea typeface="Calibri"/>
              <a:cs typeface="Calibri"/>
              <a:sym typeface="Calibri"/>
            </a:endParaRPr>
          </a:p>
          <a:p>
            <a:pPr indent="-311150" lvl="1" marL="914400" rtl="0" algn="l">
              <a:lnSpc>
                <a:spcPct val="120000"/>
              </a:lnSpc>
              <a:spcBef>
                <a:spcPts val="0"/>
              </a:spcBef>
              <a:spcAft>
                <a:spcPts val="0"/>
              </a:spcAft>
              <a:buClr>
                <a:schemeClr val="dk1"/>
              </a:buClr>
              <a:buSzPts val="1300"/>
              <a:buFont typeface="Calibri"/>
              <a:buChar char="○"/>
            </a:pPr>
            <a:r>
              <a:rPr lang="en" sz="1300" u="sng">
                <a:solidFill>
                  <a:schemeClr val="hlink"/>
                </a:solidFill>
                <a:latin typeface="Calibri"/>
                <a:ea typeface="Calibri"/>
                <a:cs typeface="Calibri"/>
                <a:sym typeface="Calibri"/>
                <a:hlinkClick r:id="rId6"/>
              </a:rPr>
              <a:t>Unit 4 Vocabulary (English), part 2 </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 use after anchoring in Spanish</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lnSpc>
                <a:spcPct val="120000"/>
              </a:lnSpc>
              <a:spcBef>
                <a:spcPts val="20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English Language Learners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2(F) listen to and derive meaning from a variety of media such as audiotape, video, DVD, and CD-ROM to build and reinforce concept and language attainment</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3(D) speak using grade-level content area vocabulary in context to internalize new English words and build academic language proficiency</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3(E) share information in cooperative learning interactions</a:t>
            </a:r>
            <a:endParaRPr sz="1300">
              <a:solidFill>
                <a:schemeClr val="dk1"/>
              </a:solidFill>
              <a:latin typeface="Calibri"/>
              <a:ea typeface="Calibri"/>
              <a:cs typeface="Calibri"/>
              <a:sym typeface="Calibri"/>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ELPS 4(F) use visual and contextual support and support from peers and teachers to read grade-appropriate content area text, enhance and confirm understanding, and develop vocabulary, grasp of language structures, and background knowledge needed to comprehend increasingly challenging language</a:t>
            </a:r>
            <a:endParaRPr sz="1300">
              <a:solidFill>
                <a:schemeClr val="dk1"/>
              </a:solidFill>
              <a:latin typeface="Calibri"/>
              <a:ea typeface="Calibri"/>
              <a:cs typeface="Calibri"/>
              <a:sym typeface="Calibri"/>
            </a:endParaRPr>
          </a:p>
          <a:p>
            <a:pPr indent="0" lvl="0" marL="0" rtl="0" algn="l">
              <a:spcBef>
                <a:spcPts val="120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g33cf6491953_0_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33cf6491953_0_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3c51526a4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353c51526a4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Warm Up (5 minutes)</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The purpose of this activity is for students to practice defining sequences as arithmetic, geometric, or neither. Several of the sequences selected are ones students have seen previously. The sequence 1, 3, 7, 15, 31, . . . is from the Tower of Hanoi puzzle and is the only sequence in the activity that is neither arithmetic nor geometric.</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rPr lang="en" sz="1150">
                <a:solidFill>
                  <a:schemeClr val="dk1"/>
                </a:solidFill>
                <a:highlight>
                  <a:srgbClr val="EDF2FA"/>
                </a:highlight>
                <a:latin typeface="Roboto"/>
                <a:ea typeface="Roboto"/>
                <a:cs typeface="Roboto"/>
                <a:sym typeface="Roboto"/>
              </a:rPr>
              <a:t>Arrange students in groups of 2. After quiet work time, ask students to compare their responses to their partner’s for sequences A and B and decide if they are both correct, even if they are different. Follow with a whole-class discussion.</a:t>
            </a:r>
            <a:endParaRPr sz="1150">
              <a:solidFill>
                <a:schemeClr val="dk1"/>
              </a:solidFill>
              <a:highlight>
                <a:srgbClr val="EDF2FA"/>
              </a:highlight>
              <a:latin typeface="Roboto"/>
              <a:ea typeface="Roboto"/>
              <a:cs typeface="Roboto"/>
              <a:sym typeface="Roboto"/>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Answer</a:t>
            </a:r>
            <a:r>
              <a:rPr b="1" lang="en" sz="1300">
                <a:solidFill>
                  <a:schemeClr val="dk1"/>
                </a:solidFill>
                <a:latin typeface="Calibri"/>
                <a:ea typeface="Calibri"/>
                <a:cs typeface="Calibri"/>
                <a:sym typeface="Calibri"/>
              </a:rPr>
              <a:t>s</a:t>
            </a:r>
            <a:endParaRPr sz="1300">
              <a:solidFill>
                <a:schemeClr val="dk1"/>
              </a:solidFill>
              <a:latin typeface="Calibri"/>
              <a:ea typeface="Calibri"/>
              <a:cs typeface="Calibri"/>
              <a:sym typeface="Calibri"/>
            </a:endParaRPr>
          </a:p>
          <a:p>
            <a:pPr indent="-311150" lvl="0" marL="914400" rtl="0" algn="l">
              <a:spcBef>
                <a:spcPts val="8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Arithmetic</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Geometric</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Geometric</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Geometric</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Arithmetic</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UcPeriod"/>
            </a:pPr>
            <a:r>
              <a:rPr lang="en" sz="1300">
                <a:solidFill>
                  <a:schemeClr val="dk1"/>
                </a:solidFill>
                <a:latin typeface="Calibri"/>
                <a:ea typeface="Calibri"/>
                <a:cs typeface="Calibri"/>
                <a:sym typeface="Calibri"/>
              </a:rPr>
              <a:t>Neither</a:t>
            </a:r>
            <a:endParaRPr sz="1300">
              <a:solidFill>
                <a:schemeClr val="dk1"/>
              </a:solidFill>
              <a:latin typeface="Calibri"/>
              <a:ea typeface="Calibri"/>
              <a:cs typeface="Calibri"/>
              <a:sym typeface="Calibri"/>
            </a:endParaRPr>
          </a:p>
          <a:p>
            <a:pPr indent="0" lvl="0" marL="457200" rtl="0" algn="l">
              <a:spcBef>
                <a:spcPts val="8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 </a:t>
            </a:r>
            <a:endParaRPr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purpose of this discussion is for students to identify features of arithmetic and geometric sequences. Display all six sequences and label each with its type as students share their classifications. Have groups present their reasoning for each sequence, then summarize by highlighting key patterns: arithmetic sequences involve adding or subtracting, geometric sequences involve multiplying, and one sequence includes both. Conclude by connecting these to function types—arithmetic as linear and geometric as exponential.</a:t>
            </a:r>
            <a:endParaRPr b="1" i="1" sz="1300">
              <a:solidFill>
                <a:schemeClr val="dk1"/>
              </a:solidFill>
              <a:latin typeface="Calibri"/>
              <a:ea typeface="Calibri"/>
              <a:cs typeface="Calibri"/>
              <a:sym typeface="Calibri"/>
            </a:endParaRPr>
          </a:p>
          <a:p>
            <a:pPr indent="0" lvl="0" marL="0" rtl="0" algn="l">
              <a:spcBef>
                <a:spcPts val="80"/>
              </a:spcBef>
              <a:spcAft>
                <a:spcPts val="0"/>
              </a:spcAft>
              <a:buClr>
                <a:schemeClr val="dk1"/>
              </a:buClr>
              <a:buSzPts val="1100"/>
              <a:buFont typeface="Arial"/>
              <a:buNone/>
            </a:pPr>
            <a:r>
              <a:t/>
            </a:r>
            <a:endParaRPr b="1" i="1" sz="1300">
              <a:solidFill>
                <a:schemeClr val="dk1"/>
              </a:solidFill>
              <a:latin typeface="Calibri"/>
              <a:ea typeface="Calibri"/>
              <a:cs typeface="Calibri"/>
              <a:sym typeface="Calibri"/>
            </a:endParaRPr>
          </a:p>
          <a:p>
            <a:pPr indent="0" lvl="0" marL="0" rtl="0" algn="l">
              <a:lnSpc>
                <a:spcPct val="100000"/>
              </a:lnSpc>
              <a:spcBef>
                <a:spcPts val="80"/>
              </a:spcBef>
              <a:spcAft>
                <a:spcPts val="0"/>
              </a:spcAft>
              <a:buNone/>
            </a:pPr>
            <a:r>
              <a:t/>
            </a:r>
            <a:endParaRPr b="1" sz="1300">
              <a:solidFill>
                <a:schemeClr val="dk1"/>
              </a:solidFill>
              <a:latin typeface="Calibri"/>
              <a:ea typeface="Calibri"/>
              <a:cs typeface="Calibri"/>
              <a:sym typeface="Calibri"/>
            </a:endParaRPr>
          </a:p>
          <a:p>
            <a:pPr indent="0" lvl="0" marL="0" rtl="0" algn="l">
              <a:spcBef>
                <a:spcPts val="8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33cf6491953_0_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33cf6491953_0_3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716293d19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0" name="Google Shape;150;g3716293d19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MLR 8 Discussion Supports: </a:t>
            </a:r>
            <a:r>
              <a:rPr b="1" lang="en">
                <a:solidFill>
                  <a:schemeClr val="dk1"/>
                </a:solidFill>
                <a:latin typeface="Noto Sans"/>
                <a:ea typeface="Noto Sans"/>
                <a:cs typeface="Noto Sans"/>
                <a:sym typeface="Noto Sans"/>
              </a:rPr>
              <a:t>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Use this routine to support small-group discussion as students should take turns finding a match. Display the following sentence frames for all to see: “Sequence _____ and definition _____ match because . . .” and “I noticed _____, so I matched . . .” Encourage students to challenge each other when they disagree, and to press for precise mathematical language. This will help students clarify their reasoning about each match.</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Support sense-making; Maximize meta-awareness</a:t>
            </a:r>
            <a:endParaRPr i="1">
              <a:solidFill>
                <a:schemeClr val="dk1"/>
              </a:solidFill>
              <a:latin typeface="Noto Sans"/>
              <a:ea typeface="Noto Sans"/>
              <a:cs typeface="Noto Sans"/>
              <a:sym typeface="Noto Sans"/>
            </a:endParaRPr>
          </a:p>
          <a:p>
            <a:pPr indent="-298450" lvl="0" marL="457200" rtl="0" algn="l">
              <a:lnSpc>
                <a:spcPct val="115000"/>
              </a:lnSpc>
              <a:spcBef>
                <a:spcPts val="0"/>
              </a:spcBef>
              <a:spcAft>
                <a:spcPts val="0"/>
              </a:spcAft>
              <a:buClr>
                <a:schemeClr val="dk1"/>
              </a:buClr>
              <a:buSzPts val="1100"/>
              <a:buFont typeface="Noto Sans"/>
              <a:buChar char="●"/>
            </a:pPr>
            <a:r>
              <a:rPr lang="en">
                <a:solidFill>
                  <a:schemeClr val="dk1"/>
                </a:solidFill>
                <a:latin typeface="Noto Sans"/>
                <a:ea typeface="Noto Sans"/>
                <a:cs typeface="Noto Sans"/>
                <a:sym typeface="Noto Sans"/>
              </a:rPr>
              <a:t>NO links to supporting materials for teachers or students.</a:t>
            </a:r>
            <a:endParaRPr i="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a:t>
            </a:r>
            <a:r>
              <a:rPr b="1" lang="en">
                <a:solidFill>
                  <a:schemeClr val="dk1"/>
                </a:solidFill>
                <a:latin typeface="Noto Sans"/>
                <a:ea typeface="Noto Sans"/>
                <a:cs typeface="Noto Sans"/>
                <a:sym typeface="Noto Sans"/>
              </a:rPr>
              <a:t>Engagement: Provide Access by Recruiting Interest</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Leverage choice around perceived challenge. Invite groups of students to find matches for at least 4 of the sequences. Chunking this task into more manageable parts may also support students who benefit from additional processing time.</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Organization; Attention; Social-emotional skills</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34e020773c1_0_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34e020773c1_0_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students looking for an extra challenge, be sure to review the </a:t>
            </a:r>
            <a:r>
              <a:rPr lang="en" sz="1300" u="sng">
                <a:solidFill>
                  <a:schemeClr val="hlink"/>
                </a:solidFill>
                <a:latin typeface="Calibri"/>
                <a:ea typeface="Calibri"/>
                <a:cs typeface="Calibri"/>
                <a:sym typeface="Calibri"/>
                <a:hlinkClick/>
              </a:rPr>
              <a:t>Extending Your Thinking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(15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In this partner activity, students take turns matching a sequence to a definition. As students trade roles explaining their thinking and listening, they have opportunities to explain their reasoning and critique the reasoning of others.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Making a spreadsheet available gives students an opportunity to choose appropriate tools strategically.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Introduce the recursive definition for a sequence. Then, have students interact with the different parts of the definition by completing questions 1 – 3 of the activity. A table has been provided for students as a type of graphic organizer for the various parts of the definition.</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Next, students will complete the matching activity. One partner finds the matching recursive definition and explains their reasoning while the other listens and agrees or discusses. Partners switch roles for each sequence. Demonstrate if needed.</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u="sng">
                <a:solidFill>
                  <a:schemeClr val="hlink"/>
                </a:solidFill>
                <a:latin typeface="Calibri"/>
                <a:ea typeface="Calibri"/>
                <a:cs typeface="Calibri"/>
                <a:sym typeface="Calibri"/>
                <a:hlinkClick r:id="rId2"/>
              </a:rPr>
              <a:t>Desmos Activity: OpenStax Alg1 - 4.17.2 Matching Sequences to Recursive Definitions</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Decide if students should complete the activity on their own notebook paper or use the Desmos activity.</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Desmos activities are different from the graphing calculator application because they lead students through one or more interactive tasks. As students progress through the activity, teachers may use the Teacher Dashboard to monitor student responses and use them for whole group discussion. Activities may also be set to identify student responses that are correct or incorrect.</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rgbClr val="1D2125"/>
              </a:solidFill>
              <a:latin typeface="Calibri"/>
              <a:ea typeface="Calibri"/>
              <a:cs typeface="Calibri"/>
              <a:sym typeface="Calibri"/>
            </a:endParaRPr>
          </a:p>
          <a:p>
            <a:pPr indent="0" lvl="0" marL="0" rtl="0" algn="l">
              <a:spcBef>
                <a:spcPts val="0"/>
              </a:spcBef>
              <a:spcAft>
                <a:spcPts val="0"/>
              </a:spcAft>
              <a:buNone/>
            </a:pPr>
            <a:r>
              <a:rPr lang="en" sz="1300">
                <a:solidFill>
                  <a:srgbClr val="1D2125"/>
                </a:solidFill>
                <a:latin typeface="Calibri"/>
                <a:ea typeface="Calibri"/>
                <a:cs typeface="Calibri"/>
                <a:sym typeface="Calibri"/>
              </a:rPr>
              <a:t>Access the </a:t>
            </a:r>
            <a:r>
              <a:rPr lang="en" sz="1300" u="sng">
                <a:solidFill>
                  <a:schemeClr val="hlink"/>
                </a:solidFill>
                <a:latin typeface="Calibri"/>
                <a:ea typeface="Calibri"/>
                <a:cs typeface="Calibri"/>
                <a:sym typeface="Calibri"/>
                <a:hlinkClick r:id="rId3"/>
              </a:rPr>
              <a:t>Desmos guide PDF</a:t>
            </a:r>
            <a:r>
              <a:rPr lang="en" sz="1300">
                <a:solidFill>
                  <a:srgbClr val="1D2125"/>
                </a:solidFill>
                <a:latin typeface="Calibri"/>
                <a:ea typeface="Calibri"/>
                <a:cs typeface="Calibri"/>
                <a:sym typeface="Calibri"/>
              </a:rPr>
              <a:t> to learn more about accessing and customizing activities.</a:t>
            </a:r>
            <a:endParaRPr sz="1300">
              <a:solidFill>
                <a:srgbClr val="1D2125"/>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i="1" lang="en" sz="1300">
                <a:solidFill>
                  <a:schemeClr val="dk1"/>
                </a:solidFill>
                <a:latin typeface="Calibri"/>
                <a:ea typeface="Calibri"/>
                <a:cs typeface="Calibri"/>
                <a:sym typeface="Calibri"/>
              </a:rPr>
              <a:t>Activity and answers on the next slide.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 name="Shape 173"/>
        <p:cNvGrpSpPr/>
        <p:nvPr/>
      </p:nvGrpSpPr>
      <p:grpSpPr>
        <a:xfrm>
          <a:off x="0" y="0"/>
          <a:ext cx="0" cy="0"/>
          <a:chOff x="0" y="0"/>
          <a:chExt cx="0" cy="0"/>
        </a:xfrm>
      </p:grpSpPr>
      <p:sp>
        <p:nvSpPr>
          <p:cNvPr id="174" name="Google Shape;174;g34b4a662a1a_0_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5" name="Google Shape;175;g34b4a662a1a_0_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3R(5−1)+1</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3R(6−1)+1</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–14</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–41</a:t>
            </a:r>
            <a:endParaRPr sz="1300">
              <a:solidFill>
                <a:schemeClr val="dk1"/>
              </a:solidFill>
              <a:latin typeface="Calibri"/>
              <a:ea typeface="Calibri"/>
              <a:cs typeface="Calibri"/>
              <a:sym typeface="Calibri"/>
            </a:endParaRPr>
          </a:p>
          <a:p>
            <a:pPr indent="-311150" lvl="1"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–122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3"/>
            </a:pPr>
            <a:r>
              <a:rPr lang="en" sz="1300">
                <a:solidFill>
                  <a:schemeClr val="dk1"/>
                </a:solidFill>
                <a:latin typeface="Calibri"/>
                <a:ea typeface="Calibri"/>
                <a:cs typeface="Calibri"/>
                <a:sym typeface="Calibri"/>
              </a:rPr>
              <a:t>–1, –2, –5, –14, –41, –122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80"/>
              </a:spcAft>
              <a:buClr>
                <a:schemeClr val="dk1"/>
              </a:buClr>
              <a:buSzPts val="1100"/>
              <a:buFont typeface="Arial"/>
              <a:buNone/>
            </a:pPr>
            <a:r>
              <a:rPr b="1" i="1" lang="en" sz="1300">
                <a:solidFill>
                  <a:schemeClr val="dk1"/>
                </a:solidFill>
                <a:latin typeface="Calibri"/>
                <a:ea typeface="Calibri"/>
                <a:cs typeface="Calibri"/>
                <a:sym typeface="Calibri"/>
              </a:rPr>
              <a:t>More activity questions, answers, anticipated misconceptions, and synthesis on the next slide.</a:t>
            </a:r>
            <a:endParaRPr sz="13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63a54ba4cb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363a54ba4cb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 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startAt="4"/>
            </a:pPr>
            <a:r>
              <a:rPr lang="en" sz="1300">
                <a:solidFill>
                  <a:schemeClr val="dk1"/>
                </a:solidFill>
                <a:latin typeface="Calibri"/>
                <a:ea typeface="Calibri"/>
                <a:cs typeface="Calibri"/>
                <a:sym typeface="Calibri"/>
              </a:rPr>
              <a:t>Determine if the following sequences are arithmetic or geometric:</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Geometric</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a:pPr>
            <a:r>
              <a:rPr lang="en" sz="1300">
                <a:solidFill>
                  <a:schemeClr val="dk1"/>
                </a:solidFill>
                <a:latin typeface="Calibri"/>
                <a:ea typeface="Calibri"/>
                <a:cs typeface="Calibri"/>
                <a:sym typeface="Calibri"/>
              </a:rPr>
              <a:t>Geometric</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startAt="3"/>
            </a:pPr>
            <a:r>
              <a:rPr lang="en" sz="1300">
                <a:solidFill>
                  <a:schemeClr val="dk1"/>
                </a:solidFill>
                <a:latin typeface="Calibri"/>
                <a:ea typeface="Calibri"/>
                <a:cs typeface="Calibri"/>
                <a:sym typeface="Calibri"/>
              </a:rPr>
              <a:t>Arithmetic</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startAt="3"/>
            </a:pPr>
            <a:r>
              <a:rPr lang="en" sz="1300">
                <a:solidFill>
                  <a:schemeClr val="dk1"/>
                </a:solidFill>
                <a:latin typeface="Calibri"/>
                <a:ea typeface="Calibri"/>
                <a:cs typeface="Calibri"/>
                <a:sym typeface="Calibri"/>
              </a:rPr>
              <a:t>Arithmetic</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startAt="3"/>
            </a:pPr>
            <a:r>
              <a:rPr lang="en" sz="1300">
                <a:solidFill>
                  <a:schemeClr val="dk1"/>
                </a:solidFill>
                <a:latin typeface="Calibri"/>
                <a:ea typeface="Calibri"/>
                <a:cs typeface="Calibri"/>
                <a:sym typeface="Calibri"/>
              </a:rPr>
              <a:t>Geometric</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startAt="3"/>
            </a:pPr>
            <a:r>
              <a:rPr lang="en" sz="1300">
                <a:solidFill>
                  <a:schemeClr val="dk1"/>
                </a:solidFill>
                <a:latin typeface="Calibri"/>
                <a:ea typeface="Calibri"/>
                <a:cs typeface="Calibri"/>
                <a:sym typeface="Calibri"/>
              </a:rPr>
              <a:t>Arithmetic</a:t>
            </a:r>
            <a:endParaRPr sz="1300">
              <a:solidFill>
                <a:schemeClr val="dk1"/>
              </a:solidFill>
              <a:latin typeface="Calibri"/>
              <a:ea typeface="Calibri"/>
              <a:cs typeface="Calibri"/>
              <a:sym typeface="Calibri"/>
            </a:endParaRPr>
          </a:p>
          <a:p>
            <a:pPr indent="-311150" lvl="0" marL="914400" rtl="0" algn="l">
              <a:spcBef>
                <a:spcPts val="0"/>
              </a:spcBef>
              <a:spcAft>
                <a:spcPts val="0"/>
              </a:spcAft>
              <a:buClr>
                <a:schemeClr val="dk1"/>
              </a:buClr>
              <a:buSzPts val="1300"/>
              <a:buFont typeface="Calibri"/>
              <a:buAutoNum type="alphaLcPeriod" startAt="3"/>
            </a:pPr>
            <a:r>
              <a:rPr lang="en" sz="1300">
                <a:solidFill>
                  <a:schemeClr val="dk1"/>
                </a:solidFill>
                <a:latin typeface="Calibri"/>
                <a:ea typeface="Calibri"/>
                <a:cs typeface="Calibri"/>
                <a:sym typeface="Calibri"/>
              </a:rPr>
              <a:t>Geometric</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Anticipated Misconceptions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Some students may not be sure how to begin matching terms in a sequence to a definition. Encourage them to start by picking a definition and calculating the first few terms of the sequence it represents.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Once groups finish matching, ask: “How did you decide which definitions match sequences 3, 6, 12, 24 and 18, 36, 72, 144 when both involve doubling?” (Both are geometric with a factor of 2, but their first terms differ, matching them to M and 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Then, have selected students share their recursive definition for 18, 20, 22, 24 and explain their strategy.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time permits, assign each student a function to graph from the task. Afterward, display and compare their sketches.</a:t>
            </a:r>
            <a:endParaRPr sz="1300">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 name="Shape 193"/>
        <p:cNvGrpSpPr/>
        <p:nvPr/>
      </p:nvGrpSpPr>
      <p:grpSpPr>
        <a:xfrm>
          <a:off x="0" y="0"/>
          <a:ext cx="0" cy="0"/>
          <a:chOff x="0" y="0"/>
          <a:chExt cx="0" cy="0"/>
        </a:xfrm>
      </p:grpSpPr>
      <p:sp>
        <p:nvSpPr>
          <p:cNvPr id="194" name="Google Shape;194;g33cf6491953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5" name="Google Shape;195;g33cf6491953_0_4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b="1">
              <a:solidFill>
                <a:schemeClr val="dk1"/>
              </a:solidFill>
              <a:latin typeface="Noto Sans"/>
              <a:ea typeface="Noto Sans"/>
              <a:cs typeface="Noto Sans"/>
              <a:sym typeface="Noto San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 name="Shape 200"/>
        <p:cNvGrpSpPr/>
        <p:nvPr/>
      </p:nvGrpSpPr>
      <p:grpSpPr>
        <a:xfrm>
          <a:off x="0" y="0"/>
          <a:ext cx="0" cy="0"/>
          <a:chOff x="0" y="0"/>
          <a:chExt cx="0" cy="0"/>
        </a:xfrm>
      </p:grpSpPr>
      <p:sp>
        <p:nvSpPr>
          <p:cNvPr id="201" name="Google Shape;201;g34602a3bca2_0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2" name="Google Shape;202;g34602a3bca2_0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a:t>
            </a:r>
            <a:r>
              <a:rPr b="1" lang="en" sz="1300">
                <a:solidFill>
                  <a:schemeClr val="dk1"/>
                </a:solidFill>
                <a:latin typeface="Calibri"/>
                <a:ea typeface="Calibri"/>
                <a:cs typeface="Calibri"/>
                <a:sym typeface="Calibri"/>
              </a:rPr>
              <a:t>Individualized</a:t>
            </a:r>
            <a:r>
              <a:rPr b="1" lang="en" sz="1300">
                <a:solidFill>
                  <a:schemeClr val="dk1"/>
                </a:solidFill>
                <a:latin typeface="Calibri"/>
                <a:ea typeface="Calibri"/>
                <a:cs typeface="Calibri"/>
                <a:sym typeface="Calibri"/>
              </a:rPr>
              <a:t> by Response</a:t>
            </a:r>
            <a:endParaRPr b="1"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a:t>
            </a:r>
            <a:r>
              <a:rPr b="1"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The recursive definition adds 4 to the previous number, starting with 3, not 4. The answer is 3, 7, 11, 15.</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Incorrect.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(1) = 3 means the first term is 3, so 1 should not be the start of the sequence. The answer is 3, 7, 11, 15.</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That’s correct! </a:t>
            </a:r>
            <a:r>
              <a:rPr lang="en" sz="1300">
                <a:solidFill>
                  <a:schemeClr val="dk1"/>
                </a:solidFill>
                <a:latin typeface="Calibri"/>
                <a:ea typeface="Calibri"/>
                <a:cs typeface="Calibri"/>
                <a:sym typeface="Calibri"/>
              </a:rPr>
              <a:t>The first term is 3, and the recursive definition shows the sequence is arithmetic, so 4 is added to each previous term.</a:t>
            </a:r>
            <a:endParaRPr sz="1300">
              <a:solidFill>
                <a:schemeClr val="dk1"/>
              </a:solidFill>
              <a:latin typeface="Calibri"/>
              <a:ea typeface="Calibri"/>
              <a:cs typeface="Calibri"/>
              <a:sym typeface="Calibri"/>
            </a:endParaRPr>
          </a:p>
          <a:p>
            <a:pPr indent="-311150" lvl="1" marL="457200" rtl="0" algn="l">
              <a:spcBef>
                <a:spcPts val="0"/>
              </a:spcBef>
              <a:spcAft>
                <a:spcPts val="0"/>
              </a:spcAft>
              <a:buClr>
                <a:schemeClr val="dk1"/>
              </a:buClr>
              <a:buSzPts val="1300"/>
              <a:buFont typeface="Noto Sans"/>
              <a:buAutoNum type="alphaLcPeriod"/>
            </a:pPr>
            <a:r>
              <a:rPr b="1" lang="en" sz="1300">
                <a:solidFill>
                  <a:schemeClr val="dk1"/>
                </a:solidFill>
                <a:latin typeface="Calibri"/>
                <a:ea typeface="Calibri"/>
                <a:cs typeface="Calibri"/>
                <a:sym typeface="Calibri"/>
              </a:rPr>
              <a:t>In</a:t>
            </a:r>
            <a:r>
              <a:rPr b="1" lang="en" sz="1300">
                <a:solidFill>
                  <a:schemeClr val="dk1"/>
                </a:solidFill>
                <a:latin typeface="Calibri"/>
                <a:ea typeface="Calibri"/>
                <a:cs typeface="Calibri"/>
                <a:sym typeface="Calibri"/>
              </a:rPr>
              <a:t>correct.</a:t>
            </a: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This sequence is geometric, and the given recursive definition creates an arithmetic sequence. The answer is 3, 7, 11, 15.</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 name="Shape 211"/>
        <p:cNvGrpSpPr/>
        <p:nvPr/>
      </p:nvGrpSpPr>
      <p:grpSpPr>
        <a:xfrm>
          <a:off x="0" y="0"/>
          <a:ext cx="0" cy="0"/>
          <a:chOff x="0" y="0"/>
          <a:chExt cx="0" cy="0"/>
        </a:xfrm>
      </p:grpSpPr>
      <p:sp>
        <p:nvSpPr>
          <p:cNvPr id="212" name="Google Shape;212;g33b29274434_1_1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3" name="Google Shape;213;g33b29274434_1_1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311150" lvl="0" marL="457200" rtl="0" algn="l">
              <a:lnSpc>
                <a:spcPct val="100000"/>
              </a:lnSpc>
              <a:spcBef>
                <a:spcPts val="120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Sequence A: 30,40,50,60,70,…</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b="1" lang="en" sz="1300">
                <a:solidFill>
                  <a:schemeClr val="dk1"/>
                </a:solidFill>
                <a:latin typeface="Calibri"/>
                <a:ea typeface="Calibri"/>
                <a:cs typeface="Calibri"/>
                <a:sym typeface="Calibri"/>
              </a:rPr>
              <a:t>Step 1</a:t>
            </a:r>
            <a:r>
              <a:rPr lang="en" sz="1300">
                <a:solidFill>
                  <a:schemeClr val="dk1"/>
                </a:solidFill>
                <a:latin typeface="Calibri"/>
                <a:ea typeface="Calibri"/>
                <a:cs typeface="Calibri"/>
                <a:sym typeface="Calibri"/>
              </a:rPr>
              <a:t> - Determine the type of sequence</a:t>
            </a:r>
            <a:endParaRPr sz="1300">
              <a:solidFill>
                <a:schemeClr val="dk1"/>
              </a:solidFill>
              <a:latin typeface="Calibri"/>
              <a:ea typeface="Calibri"/>
              <a:cs typeface="Calibri"/>
              <a:sym typeface="Calibri"/>
            </a:endParaRPr>
          </a:p>
          <a:p>
            <a:pPr indent="0" lvl="0" marL="914400" rtl="0" algn="l">
              <a:lnSpc>
                <a:spcPct val="100000"/>
              </a:lnSpc>
              <a:spcBef>
                <a:spcPts val="0"/>
              </a:spcBef>
              <a:spcAft>
                <a:spcPts val="0"/>
              </a:spcAft>
              <a:buNone/>
            </a:pPr>
            <a:r>
              <a:rPr lang="en" sz="1300">
                <a:solidFill>
                  <a:schemeClr val="dk1"/>
                </a:solidFill>
                <a:latin typeface="Calibri"/>
                <a:ea typeface="Calibri"/>
                <a:cs typeface="Calibri"/>
                <a:sym typeface="Calibri"/>
              </a:rPr>
              <a:t>This sequence is arithmetic.</a:t>
            </a:r>
            <a:endParaRPr sz="1300">
              <a:solidFill>
                <a:schemeClr val="dk1"/>
              </a:solidFill>
              <a:latin typeface="Calibri"/>
              <a:ea typeface="Calibri"/>
              <a:cs typeface="Calibri"/>
              <a:sym typeface="Calibri"/>
            </a:endParaRPr>
          </a:p>
          <a:p>
            <a:pPr indent="45720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Step 2</a:t>
            </a:r>
            <a:r>
              <a:rPr lang="en" sz="1300">
                <a:solidFill>
                  <a:schemeClr val="dk1"/>
                </a:solidFill>
                <a:latin typeface="Calibri"/>
                <a:ea typeface="Calibri"/>
                <a:cs typeface="Calibri"/>
                <a:sym typeface="Calibri"/>
              </a:rPr>
              <a:t> - Determine the common difference or common ratio</a:t>
            </a:r>
            <a:endParaRPr sz="1300">
              <a:solidFill>
                <a:schemeClr val="dk1"/>
              </a:solidFill>
              <a:latin typeface="Calibri"/>
              <a:ea typeface="Calibri"/>
              <a:cs typeface="Calibri"/>
              <a:sym typeface="Calibri"/>
            </a:endParaRPr>
          </a:p>
          <a:p>
            <a:pPr indent="45720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The terms increase by adding a value of 10, so the common difference is 10.</a:t>
            </a:r>
            <a:endParaRPr sz="1300">
              <a:solidFill>
                <a:schemeClr val="dk1"/>
              </a:solidFill>
              <a:latin typeface="Calibri"/>
              <a:ea typeface="Calibri"/>
              <a:cs typeface="Calibri"/>
              <a:sym typeface="Calibri"/>
            </a:endParaRPr>
          </a:p>
          <a:p>
            <a:pPr indent="45720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Step 3 </a:t>
            </a:r>
            <a:r>
              <a:rPr lang="en" sz="1300">
                <a:solidFill>
                  <a:schemeClr val="dk1"/>
                </a:solidFill>
                <a:latin typeface="Calibri"/>
                <a:ea typeface="Calibri"/>
                <a:cs typeface="Calibri"/>
                <a:sym typeface="Calibri"/>
              </a:rPr>
              <a:t>- Determine the formula or rule</a:t>
            </a:r>
            <a:endParaRPr sz="1300">
              <a:solidFill>
                <a:schemeClr val="dk1"/>
              </a:solidFill>
              <a:latin typeface="Calibri"/>
              <a:ea typeface="Calibri"/>
              <a:cs typeface="Calibri"/>
              <a:sym typeface="Calibri"/>
            </a:endParaRPr>
          </a:p>
          <a:p>
            <a:pPr indent="45720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Since one term’s value comes from adding 10 to the term value before it, that means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+ 10. </a:t>
            </a:r>
            <a:endParaRPr sz="1300">
              <a:solidFill>
                <a:schemeClr val="dk1"/>
              </a:solidFill>
              <a:latin typeface="Calibri"/>
              <a:ea typeface="Calibri"/>
              <a:cs typeface="Calibri"/>
              <a:sym typeface="Calibri"/>
            </a:endParaRPr>
          </a:p>
          <a:p>
            <a:pPr indent="45720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Now write this rule using function notation.</a:t>
            </a:r>
            <a:endParaRPr sz="1300">
              <a:solidFill>
                <a:schemeClr val="dk1"/>
              </a:solidFill>
              <a:latin typeface="Calibri"/>
              <a:ea typeface="Calibri"/>
              <a:cs typeface="Calibri"/>
              <a:sym typeface="Calibri"/>
            </a:endParaRPr>
          </a:p>
          <a:p>
            <a:pPr indent="457200" lvl="0" marL="457200" rtl="0" algn="l">
              <a:lnSpc>
                <a:spcPct val="100000"/>
              </a:lnSpc>
              <a:spcBef>
                <a:spcPts val="0"/>
              </a:spcBef>
              <a:spcAft>
                <a:spcPts val="0"/>
              </a:spcAft>
              <a:buNone/>
            </a:pP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+ 10</a:t>
            </a:r>
            <a:endParaRPr sz="1300">
              <a:solidFill>
                <a:schemeClr val="dk1"/>
              </a:solidFill>
              <a:latin typeface="Calibri"/>
              <a:ea typeface="Calibri"/>
              <a:cs typeface="Calibri"/>
              <a:sym typeface="Calibri"/>
            </a:endParaRPr>
          </a:p>
          <a:p>
            <a:pPr indent="45720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Step 4</a:t>
            </a:r>
            <a:r>
              <a:rPr lang="en" sz="1300">
                <a:solidFill>
                  <a:schemeClr val="dk1"/>
                </a:solidFill>
                <a:latin typeface="Calibri"/>
                <a:ea typeface="Calibri"/>
                <a:cs typeface="Calibri"/>
                <a:sym typeface="Calibri"/>
              </a:rPr>
              <a:t> - Determine the initial condition or basis</a:t>
            </a:r>
            <a:endParaRPr sz="1300">
              <a:solidFill>
                <a:schemeClr val="dk1"/>
              </a:solidFill>
              <a:latin typeface="Calibri"/>
              <a:ea typeface="Calibri"/>
              <a:cs typeface="Calibri"/>
              <a:sym typeface="Calibri"/>
            </a:endParaRPr>
          </a:p>
          <a:p>
            <a:pPr indent="457200" lvl="0" marL="457200" rtl="0" algn="l">
              <a:lnSpc>
                <a:spcPct val="100000"/>
              </a:lnSpc>
              <a:spcBef>
                <a:spcPts val="0"/>
              </a:spcBef>
              <a:spcAft>
                <a:spcPts val="0"/>
              </a:spcAft>
              <a:buNone/>
            </a:pP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(1) = 30</a:t>
            </a:r>
            <a:endParaRPr sz="1300">
              <a:solidFill>
                <a:schemeClr val="dk1"/>
              </a:solidFill>
              <a:latin typeface="Calibri"/>
              <a:ea typeface="Calibri"/>
              <a:cs typeface="Calibri"/>
              <a:sym typeface="Calibri"/>
            </a:endParaRPr>
          </a:p>
          <a:p>
            <a:pPr indent="457200" lvl="0" marL="0" rtl="0" algn="l">
              <a:lnSpc>
                <a:spcPct val="100000"/>
              </a:lnSpc>
              <a:spcBef>
                <a:spcPts val="0"/>
              </a:spcBef>
              <a:spcAft>
                <a:spcPts val="0"/>
              </a:spcAft>
              <a:buNone/>
            </a:pPr>
            <a:r>
              <a:rPr b="1" lang="en" sz="1300">
                <a:solidFill>
                  <a:schemeClr val="dk1"/>
                </a:solidFill>
                <a:latin typeface="Calibri"/>
                <a:ea typeface="Calibri"/>
                <a:cs typeface="Calibri"/>
                <a:sym typeface="Calibri"/>
              </a:rPr>
              <a:t>Step 5 </a:t>
            </a:r>
            <a:r>
              <a:rPr lang="en" sz="1300">
                <a:solidFill>
                  <a:schemeClr val="dk1"/>
                </a:solidFill>
                <a:latin typeface="Calibri"/>
                <a:ea typeface="Calibri"/>
                <a:cs typeface="Calibri"/>
                <a:sym typeface="Calibri"/>
              </a:rPr>
              <a:t>- Determine the domain of the formula</a:t>
            </a:r>
            <a:endParaRPr sz="1300">
              <a:solidFill>
                <a:schemeClr val="dk1"/>
              </a:solidFill>
              <a:latin typeface="Calibri"/>
              <a:ea typeface="Calibri"/>
              <a:cs typeface="Calibri"/>
              <a:sym typeface="Calibri"/>
            </a:endParaRPr>
          </a:p>
          <a:p>
            <a:pPr indent="45720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We use the first term to find the second term, so that is where we start at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 So, our domain is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457200" lvl="0" marL="45720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rPr lang="en" sz="1300">
                <a:solidFill>
                  <a:schemeClr val="dk1"/>
                </a:solidFill>
                <a:latin typeface="Calibri"/>
                <a:ea typeface="Calibri"/>
                <a:cs typeface="Calibri"/>
                <a:sym typeface="Calibri"/>
              </a:rPr>
              <a:t>.	The recursive definition for 30, 40, 50, 60, 70, … is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(1) = 30,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+ 10,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Sequence B: 80,40,20,10,5,2.5,…</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b="1" lang="en" sz="1300">
                <a:solidFill>
                  <a:schemeClr val="dk1"/>
                </a:solidFill>
                <a:latin typeface="Calibri"/>
                <a:ea typeface="Calibri"/>
                <a:cs typeface="Calibri"/>
                <a:sym typeface="Calibri"/>
              </a:rPr>
              <a:t>Step 1</a:t>
            </a:r>
            <a:r>
              <a:rPr lang="en" sz="1300">
                <a:solidFill>
                  <a:schemeClr val="dk1"/>
                </a:solidFill>
                <a:latin typeface="Calibri"/>
                <a:ea typeface="Calibri"/>
                <a:cs typeface="Calibri"/>
                <a:sym typeface="Calibri"/>
              </a:rPr>
              <a:t> - Determine the type of sequence</a:t>
            </a:r>
            <a:endParaRPr sz="1300">
              <a:solidFill>
                <a:schemeClr val="dk1"/>
              </a:solidFill>
              <a:latin typeface="Calibri"/>
              <a:ea typeface="Calibri"/>
              <a:cs typeface="Calibri"/>
              <a:sym typeface="Calibri"/>
            </a:endParaRPr>
          </a:p>
          <a:p>
            <a:pPr indent="45720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This sequence is geometric.</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b="1" lang="en" sz="1300">
                <a:solidFill>
                  <a:schemeClr val="dk1"/>
                </a:solidFill>
                <a:latin typeface="Calibri"/>
                <a:ea typeface="Calibri"/>
                <a:cs typeface="Calibri"/>
                <a:sym typeface="Calibri"/>
              </a:rPr>
              <a:t>Step 2</a:t>
            </a:r>
            <a:r>
              <a:rPr lang="en" sz="1300">
                <a:solidFill>
                  <a:schemeClr val="dk1"/>
                </a:solidFill>
                <a:latin typeface="Calibri"/>
                <a:ea typeface="Calibri"/>
                <a:cs typeface="Calibri"/>
                <a:sym typeface="Calibri"/>
              </a:rPr>
              <a:t> - Determine the common difference or common ratio</a:t>
            </a:r>
            <a:endParaRPr sz="1300">
              <a:solidFill>
                <a:schemeClr val="dk1"/>
              </a:solidFill>
              <a:latin typeface="Calibri"/>
              <a:ea typeface="Calibri"/>
              <a:cs typeface="Calibri"/>
              <a:sym typeface="Calibri"/>
            </a:endParaRPr>
          </a:p>
          <a:p>
            <a:pPr indent="45720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The terms are divided by 2 each time, so the common ratio is ½  (since it is divided by 2).</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b="1" lang="en" sz="1300">
                <a:solidFill>
                  <a:schemeClr val="dk1"/>
                </a:solidFill>
                <a:latin typeface="Calibri"/>
                <a:ea typeface="Calibri"/>
                <a:cs typeface="Calibri"/>
                <a:sym typeface="Calibri"/>
              </a:rPr>
              <a:t>Step 3</a:t>
            </a:r>
            <a:r>
              <a:rPr lang="en" sz="1300">
                <a:solidFill>
                  <a:schemeClr val="dk1"/>
                </a:solidFill>
                <a:latin typeface="Calibri"/>
                <a:ea typeface="Calibri"/>
                <a:cs typeface="Calibri"/>
                <a:sym typeface="Calibri"/>
              </a:rPr>
              <a:t> - Determine the formula or rule</a:t>
            </a:r>
            <a:endParaRPr sz="1300">
              <a:solidFill>
                <a:schemeClr val="dk1"/>
              </a:solidFill>
              <a:latin typeface="Calibri"/>
              <a:ea typeface="Calibri"/>
              <a:cs typeface="Calibri"/>
              <a:sym typeface="Calibri"/>
            </a:endParaRPr>
          </a:p>
          <a:p>
            <a:pPr indent="0" lvl="0" marL="914400" rtl="0" algn="l">
              <a:lnSpc>
                <a:spcPct val="100000"/>
              </a:lnSpc>
              <a:spcBef>
                <a:spcPts val="0"/>
              </a:spcBef>
              <a:spcAft>
                <a:spcPts val="0"/>
              </a:spcAft>
              <a:buNone/>
            </a:pPr>
            <a:r>
              <a:rPr lang="en" sz="1300">
                <a:solidFill>
                  <a:schemeClr val="dk1"/>
                </a:solidFill>
                <a:latin typeface="Calibri"/>
                <a:ea typeface="Calibri"/>
                <a:cs typeface="Calibri"/>
                <a:sym typeface="Calibri"/>
              </a:rPr>
              <a:t>Since one term’s value comes from multiplying ½  to the term value before it, that means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½ . Now write this rule using function notation.</a:t>
            </a:r>
            <a:endParaRPr sz="1300">
              <a:solidFill>
                <a:schemeClr val="dk1"/>
              </a:solidFill>
              <a:latin typeface="Calibri"/>
              <a:ea typeface="Calibri"/>
              <a:cs typeface="Calibri"/>
              <a:sym typeface="Calibri"/>
            </a:endParaRPr>
          </a:p>
          <a:p>
            <a:pPr indent="457200" lvl="0" marL="457200" rtl="0" algn="l">
              <a:lnSpc>
                <a:spcPct val="100000"/>
              </a:lnSpc>
              <a:spcBef>
                <a:spcPts val="0"/>
              </a:spcBef>
              <a:spcAft>
                <a:spcPts val="0"/>
              </a:spcAft>
              <a:buNone/>
            </a:pP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 ½</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b="1" lang="en" sz="1300">
                <a:solidFill>
                  <a:schemeClr val="dk1"/>
                </a:solidFill>
                <a:latin typeface="Calibri"/>
                <a:ea typeface="Calibri"/>
                <a:cs typeface="Calibri"/>
                <a:sym typeface="Calibri"/>
              </a:rPr>
              <a:t>Step 4</a:t>
            </a:r>
            <a:r>
              <a:rPr lang="en" sz="1300">
                <a:solidFill>
                  <a:schemeClr val="dk1"/>
                </a:solidFill>
                <a:latin typeface="Calibri"/>
                <a:ea typeface="Calibri"/>
                <a:cs typeface="Calibri"/>
                <a:sym typeface="Calibri"/>
              </a:rPr>
              <a:t> - Determine the initial condition or basis</a:t>
            </a:r>
            <a:endParaRPr sz="1300">
              <a:solidFill>
                <a:schemeClr val="dk1"/>
              </a:solidFill>
              <a:latin typeface="Calibri"/>
              <a:ea typeface="Calibri"/>
              <a:cs typeface="Calibri"/>
              <a:sym typeface="Calibri"/>
            </a:endParaRPr>
          </a:p>
          <a:p>
            <a:pPr indent="457200" lvl="0" marL="457200" rtl="0" algn="l">
              <a:lnSpc>
                <a:spcPct val="100000"/>
              </a:lnSpc>
              <a:spcBef>
                <a:spcPts val="0"/>
              </a:spcBef>
              <a:spcAft>
                <a:spcPts val="0"/>
              </a:spcAft>
              <a:buNone/>
            </a:pP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(1) = 80</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b="1" lang="en" sz="1300">
                <a:solidFill>
                  <a:schemeClr val="dk1"/>
                </a:solidFill>
                <a:latin typeface="Calibri"/>
                <a:ea typeface="Calibri"/>
                <a:cs typeface="Calibri"/>
                <a:sym typeface="Calibri"/>
              </a:rPr>
              <a:t>Step 5</a:t>
            </a:r>
            <a:r>
              <a:rPr lang="en" sz="1300">
                <a:solidFill>
                  <a:schemeClr val="dk1"/>
                </a:solidFill>
                <a:latin typeface="Calibri"/>
                <a:ea typeface="Calibri"/>
                <a:cs typeface="Calibri"/>
                <a:sym typeface="Calibri"/>
              </a:rPr>
              <a:t> - Determine the domain of the formula</a:t>
            </a:r>
            <a:endParaRPr sz="1300">
              <a:solidFill>
                <a:schemeClr val="dk1"/>
              </a:solidFill>
              <a:latin typeface="Calibri"/>
              <a:ea typeface="Calibri"/>
              <a:cs typeface="Calibri"/>
              <a:sym typeface="Calibri"/>
            </a:endParaRPr>
          </a:p>
          <a:p>
            <a:pPr indent="45720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We use the first term to find the second term, so that is where we start at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 So, our domain is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The recursive definition for 80, 40, 20, 10, 5, 2.5, … is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(1) = 80,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B</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 ½,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lnSpc>
                <a:spcPct val="100000"/>
              </a:lnSpc>
              <a:spcBef>
                <a:spcPts val="0"/>
              </a:spcBef>
              <a:spcAft>
                <a:spcPts val="0"/>
              </a:spcAft>
              <a:buClr>
                <a:schemeClr val="dk1"/>
              </a:buClr>
              <a:buSzPts val="1300"/>
              <a:buFont typeface="Calibri"/>
              <a:buAutoNum type="arabicPeriod"/>
            </a:pPr>
            <a:r>
              <a:rPr lang="en" sz="1300">
                <a:solidFill>
                  <a:schemeClr val="dk1"/>
                </a:solidFill>
                <a:latin typeface="Calibri"/>
                <a:ea typeface="Calibri"/>
                <a:cs typeface="Calibri"/>
                <a:sym typeface="Calibri"/>
              </a:rPr>
              <a:t>Sequence C: 1,3,7,15,31,…</a:t>
            </a:r>
            <a:endParaRPr sz="1300">
              <a:solidFill>
                <a:schemeClr val="dk1"/>
              </a:solidFill>
              <a:latin typeface="Calibri"/>
              <a:ea typeface="Calibri"/>
              <a:cs typeface="Calibri"/>
              <a:sym typeface="Calibri"/>
            </a:endParaRPr>
          </a:p>
          <a:p>
            <a:pPr indent="0" lvl="0" marL="457200" rtl="0" algn="l">
              <a:lnSpc>
                <a:spcPct val="100000"/>
              </a:lnSpc>
              <a:spcBef>
                <a:spcPts val="0"/>
              </a:spcBef>
              <a:spcAft>
                <a:spcPts val="0"/>
              </a:spcAft>
              <a:buNone/>
            </a:pPr>
            <a:r>
              <a:rPr b="1" lang="en" sz="1300">
                <a:solidFill>
                  <a:schemeClr val="dk1"/>
                </a:solidFill>
                <a:latin typeface="Calibri"/>
                <a:ea typeface="Calibri"/>
                <a:cs typeface="Calibri"/>
                <a:sym typeface="Calibri"/>
              </a:rPr>
              <a:t>Step 1</a:t>
            </a:r>
            <a:r>
              <a:rPr lang="en" sz="1300">
                <a:solidFill>
                  <a:schemeClr val="dk1"/>
                </a:solidFill>
                <a:latin typeface="Calibri"/>
                <a:ea typeface="Calibri"/>
                <a:cs typeface="Calibri"/>
                <a:sym typeface="Calibri"/>
              </a:rPr>
              <a:t> - Determine the type of sequence</a:t>
            </a:r>
            <a:endParaRPr sz="1300">
              <a:solidFill>
                <a:schemeClr val="dk1"/>
              </a:solidFill>
              <a:latin typeface="Calibri"/>
              <a:ea typeface="Calibri"/>
              <a:cs typeface="Calibri"/>
              <a:sym typeface="Calibri"/>
            </a:endParaRPr>
          </a:p>
          <a:p>
            <a:pPr indent="457200" lvl="0" marL="457200" rtl="0" algn="l">
              <a:lnSpc>
                <a:spcPct val="100000"/>
              </a:lnSpc>
              <a:spcBef>
                <a:spcPts val="0"/>
              </a:spcBef>
              <a:spcAft>
                <a:spcPts val="0"/>
              </a:spcAft>
              <a:buNone/>
            </a:pPr>
            <a:r>
              <a:rPr lang="en" sz="1300">
                <a:solidFill>
                  <a:schemeClr val="dk1"/>
                </a:solidFill>
                <a:latin typeface="Calibri"/>
                <a:ea typeface="Calibri"/>
                <a:cs typeface="Calibri"/>
                <a:sym typeface="Calibri"/>
              </a:rPr>
              <a:t>This sequence is neither arithmetic nor geometric.</a:t>
            </a:r>
            <a:endParaRPr sz="13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 name="Shape 223"/>
        <p:cNvGrpSpPr/>
        <p:nvPr/>
      </p:nvGrpSpPr>
      <p:grpSpPr>
        <a:xfrm>
          <a:off x="0" y="0"/>
          <a:ext cx="0" cy="0"/>
          <a:chOff x="0" y="0"/>
          <a:chExt cx="0" cy="0"/>
        </a:xfrm>
      </p:grpSpPr>
      <p:sp>
        <p:nvSpPr>
          <p:cNvPr id="224" name="Google Shape;224;g33cf6491953_0_2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5" name="Google Shape;225;g33cf6491953_0_2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33d2a549f63_0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33d2a549f63_0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chemeClr val="dk1"/>
                </a:solidFill>
                <a:latin typeface="Noto Sans"/>
                <a:ea typeface="Noto Sans"/>
                <a:cs typeface="Noto Sans"/>
                <a:sym typeface="Noto Sans"/>
              </a:rPr>
              <a:t>Support for English Language Learners: </a:t>
            </a:r>
            <a:r>
              <a:rPr b="1" lang="en">
                <a:solidFill>
                  <a:schemeClr val="dk1"/>
                </a:solidFill>
                <a:latin typeface="Noto Sans"/>
                <a:ea typeface="Noto Sans"/>
                <a:cs typeface="Noto Sans"/>
                <a:sym typeface="Noto Sans"/>
              </a:rPr>
              <a:t>MLR 4 Information Gap: Conversing</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Display questions or question starters for students who need a starting point, such as: “Can you tell me . . . (specific piece of information),” and ”Why do you need to know . . . (that piece of information)?”</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Design Principle(s): Cultivate Conversation</a:t>
            </a:r>
            <a:endParaRPr i="1">
              <a:solidFill>
                <a:schemeClr val="dk1"/>
              </a:solidFill>
              <a:latin typeface="Noto Sans"/>
              <a:ea typeface="Noto Sans"/>
              <a:cs typeface="Noto Sans"/>
              <a:sym typeface="Noto Sans"/>
            </a:endParaRPr>
          </a:p>
          <a:p>
            <a:pPr indent="-311150" lvl="0" marL="457200" rtl="0" algn="l">
              <a:lnSpc>
                <a:spcPct val="115000"/>
              </a:lnSpc>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Provide support for students</a:t>
            </a:r>
            <a:endParaRPr sz="1300">
              <a:solidFill>
                <a:schemeClr val="dk1"/>
              </a:solidFill>
              <a:latin typeface="Calibri"/>
              <a:ea typeface="Calibri"/>
              <a:cs typeface="Calibri"/>
              <a:sym typeface="Calibri"/>
            </a:endParaRPr>
          </a:p>
          <a:p>
            <a:pPr indent="-311150" lvl="1" marL="914400" rtl="0" algn="l">
              <a:lnSpc>
                <a:spcPct val="115000"/>
              </a:lnSpc>
              <a:spcBef>
                <a:spcPts val="0"/>
              </a:spcBef>
              <a:spcAft>
                <a:spcPts val="0"/>
              </a:spcAft>
              <a:buClr>
                <a:schemeClr val="dk1"/>
              </a:buClr>
              <a:buSzPts val="1300"/>
              <a:buFont typeface="Calibri"/>
              <a:buChar char="○"/>
            </a:pPr>
            <a:r>
              <a:rPr lang="en" sz="1300" u="sng">
                <a:solidFill>
                  <a:srgbClr val="2200CC"/>
                </a:solidFill>
                <a:latin typeface="Calibri"/>
                <a:ea typeface="Calibri"/>
                <a:cs typeface="Calibri"/>
                <a:sym typeface="Calibri"/>
                <a:hlinkClick r:id="rId2">
                  <a:extLst>
                    <a:ext uri="{A12FA001-AC4F-418D-AE19-62706E023703}">
                      <ahyp:hlinkClr val="tx"/>
                    </a:ext>
                  </a:extLst>
                </a:hlinkClick>
              </a:rPr>
              <a:t>Distribute graphic organizers</a:t>
            </a:r>
            <a:r>
              <a:rPr lang="en" sz="1300">
                <a:solidFill>
                  <a:srgbClr val="1D2125"/>
                </a:solidFill>
                <a:latin typeface="Calibri"/>
                <a:ea typeface="Calibri"/>
                <a:cs typeface="Calibri"/>
                <a:sym typeface="Calibri"/>
              </a:rPr>
              <a:t> </a:t>
            </a:r>
            <a:r>
              <a:rPr lang="en" sz="1300">
                <a:solidFill>
                  <a:schemeClr val="dk1"/>
                </a:solidFill>
                <a:latin typeface="Calibri"/>
                <a:ea typeface="Calibri"/>
                <a:cs typeface="Calibri"/>
                <a:sym typeface="Calibri"/>
              </a:rPr>
              <a:t>to the students to assist them with participating in this routine.</a:t>
            </a:r>
            <a:endParaRPr i="1">
              <a:solidFill>
                <a:schemeClr val="dk1"/>
              </a:solidFill>
              <a:latin typeface="Noto Sans"/>
              <a:ea typeface="Noto Sans"/>
              <a:cs typeface="Noto Sans"/>
              <a:sym typeface="Noto Sans"/>
            </a:endParaRPr>
          </a:p>
          <a:p>
            <a:pPr indent="0" lvl="0" marL="0" rtl="0" algn="l">
              <a:lnSpc>
                <a:spcPct val="115000"/>
              </a:lnSpc>
              <a:spcBef>
                <a:spcPts val="300"/>
              </a:spcBef>
              <a:spcAft>
                <a:spcPts val="0"/>
              </a:spcAft>
              <a:buNone/>
            </a:pPr>
            <a:r>
              <a:t/>
            </a:r>
            <a:endParaRPr>
              <a:solidFill>
                <a:schemeClr val="dk1"/>
              </a:solidFill>
              <a:latin typeface="Noto Sans"/>
              <a:ea typeface="Noto Sans"/>
              <a:cs typeface="Noto Sans"/>
              <a:sym typeface="Noto Sans"/>
            </a:endParaRPr>
          </a:p>
          <a:p>
            <a:pPr indent="0" lvl="0" marL="0" rtl="0" algn="l">
              <a:spcBef>
                <a:spcPts val="300"/>
              </a:spcBef>
              <a:spcAft>
                <a:spcPts val="0"/>
              </a:spcAft>
              <a:buNone/>
            </a:pPr>
            <a:r>
              <a:t/>
            </a:r>
            <a:endParaRPr b="1">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b="1" lang="en">
                <a:solidFill>
                  <a:schemeClr val="dk1"/>
                </a:solidFill>
                <a:latin typeface="Noto Sans"/>
                <a:ea typeface="Noto Sans"/>
                <a:cs typeface="Noto Sans"/>
                <a:sym typeface="Noto Sans"/>
              </a:rPr>
              <a:t>Support for Students with Disabilities: Engagement: Develop Effort and Persistence</a:t>
            </a:r>
            <a:endParaRPr b="1">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lang="en">
                <a:solidFill>
                  <a:schemeClr val="dk1"/>
                </a:solidFill>
                <a:latin typeface="Noto Sans"/>
                <a:ea typeface="Noto Sans"/>
                <a:cs typeface="Noto Sans"/>
                <a:sym typeface="Noto Sans"/>
              </a:rPr>
              <a:t>Display or provide students with a physical copy of the written directions. Check for understanding by inviting students to rephrase directions in their own words. Keep the display of directions visible throughout the activity.</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a:p>
            <a:pPr indent="0" lvl="0" marL="0" rtl="0" algn="l">
              <a:lnSpc>
                <a:spcPct val="115000"/>
              </a:lnSpc>
              <a:spcBef>
                <a:spcPts val="0"/>
              </a:spcBef>
              <a:spcAft>
                <a:spcPts val="0"/>
              </a:spcAft>
              <a:buClr>
                <a:schemeClr val="dk1"/>
              </a:buClr>
              <a:buSzPts val="1100"/>
              <a:buFont typeface="Arial"/>
              <a:buNone/>
            </a:pPr>
            <a:r>
              <a:rPr i="1" lang="en">
                <a:solidFill>
                  <a:schemeClr val="dk1"/>
                </a:solidFill>
                <a:latin typeface="Noto Sans"/>
                <a:ea typeface="Noto Sans"/>
                <a:cs typeface="Noto Sans"/>
                <a:sym typeface="Noto Sans"/>
              </a:rPr>
              <a:t>Supports accessibility for: Memory; Organization</a:t>
            </a:r>
            <a:endParaRPr b="1">
              <a:solidFill>
                <a:schemeClr val="dk1"/>
              </a:solidFill>
              <a:latin typeface="Noto Sans"/>
              <a:ea typeface="Noto Sans"/>
              <a:cs typeface="Noto Sans"/>
              <a:sym typeface="Noto Sans"/>
            </a:endParaRPr>
          </a:p>
          <a:p>
            <a:pPr indent="0" lvl="0" marL="0" rtl="0" algn="l">
              <a:spcBef>
                <a:spcPts val="120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3364e04b9a5_0_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3364e04b9a5_0_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Support for All Learners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This activity offers additional support and an extension for students: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rgbClr val="1D2125"/>
              </a:buClr>
              <a:buSzPts val="1300"/>
              <a:buFont typeface="Calibri"/>
              <a:buChar char="●"/>
            </a:pPr>
            <a:r>
              <a:rPr lang="en" sz="1300">
                <a:solidFill>
                  <a:schemeClr val="dk1"/>
                </a:solidFill>
                <a:latin typeface="Calibri"/>
                <a:ea typeface="Calibri"/>
                <a:cs typeface="Calibri"/>
                <a:sym typeface="Calibri"/>
              </a:rPr>
              <a:t>For </a:t>
            </a:r>
            <a:r>
              <a:rPr lang="en" sz="1300">
                <a:solidFill>
                  <a:schemeClr val="dk1"/>
                </a:solidFill>
                <a:latin typeface="Calibri"/>
                <a:ea typeface="Calibri"/>
                <a:cs typeface="Calibri"/>
                <a:sym typeface="Calibri"/>
              </a:rPr>
              <a:t>English</a:t>
            </a:r>
            <a:r>
              <a:rPr lang="en" sz="1300">
                <a:solidFill>
                  <a:schemeClr val="dk1"/>
                </a:solidFill>
                <a:latin typeface="Calibri"/>
                <a:ea typeface="Calibri"/>
                <a:cs typeface="Calibri"/>
                <a:sym typeface="Calibri"/>
              </a:rPr>
              <a:t> language learners and students with disabilities, be sure to review the</a:t>
            </a:r>
            <a:r>
              <a:rPr lang="en" sz="1300">
                <a:solidFill>
                  <a:srgbClr val="1D2125"/>
                </a:solidFill>
                <a:latin typeface="Calibri"/>
                <a:ea typeface="Calibri"/>
                <a:cs typeface="Calibri"/>
                <a:sym typeface="Calibri"/>
              </a:rPr>
              <a:t> </a:t>
            </a:r>
            <a:r>
              <a:rPr lang="en" sz="1300" u="sng">
                <a:solidFill>
                  <a:schemeClr val="hlink"/>
                </a:solidFill>
                <a:latin typeface="Calibri"/>
                <a:ea typeface="Calibri"/>
                <a:cs typeface="Calibri"/>
                <a:sym typeface="Calibri"/>
                <a:hlinkClick action="ppaction://hlinksldjump" r:id="rId2"/>
              </a:rPr>
              <a:t>Learning Strategies slide</a:t>
            </a:r>
            <a:r>
              <a:rPr lang="en" sz="1300">
                <a:solidFill>
                  <a:srgbClr val="1D2125"/>
                </a:solidFill>
                <a:latin typeface="Calibri"/>
                <a:ea typeface="Calibri"/>
                <a:cs typeface="Calibri"/>
                <a:sym typeface="Calibri"/>
              </a:rPr>
              <a:t>!</a:t>
            </a:r>
            <a:endParaRPr sz="1300">
              <a:solidFill>
                <a:srgbClr val="1D2125"/>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Activity (30 minutes)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is the first Info Gap activity in the course. See the launch for extended instructions for facilitating this activity successfully.</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This Info Gap activity gives students an opportunity to determine and request the information needed to represent sequences in different ways.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The Info Gap structure requires students to make sense of problems by determining what information is necessary, and then to ask for information they need to solve it. This may take several rounds of discussion if their first requests do not yield the information they need (TEKS A.1(A)). It also allows them to refine the language they use and ask increasingly more precise questions until they get the information they need.</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Three </a:t>
            </a:r>
            <a:r>
              <a:rPr lang="en" sz="1300" u="sng">
                <a:solidFill>
                  <a:schemeClr val="hlink"/>
                </a:solidFill>
                <a:latin typeface="Calibri"/>
                <a:ea typeface="Calibri"/>
                <a:cs typeface="Calibri"/>
                <a:sym typeface="Calibri"/>
                <a:hlinkClick r:id="rId3"/>
              </a:rPr>
              <a:t>pairs of cards </a:t>
            </a:r>
            <a:r>
              <a:rPr lang="en" sz="1300">
                <a:solidFill>
                  <a:schemeClr val="dk1"/>
                </a:solidFill>
                <a:latin typeface="Calibri"/>
                <a:ea typeface="Calibri"/>
                <a:cs typeface="Calibri"/>
                <a:sym typeface="Calibri"/>
              </a:rPr>
              <a:t>are provided for this Info Gap, with the expectation that one pair will be used for a class demonstration of how the Info Gap routine works.</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4"/>
              </a:rPr>
              <a:t>here</a:t>
            </a:r>
            <a:r>
              <a:rPr lang="en" sz="1300">
                <a:solidFill>
                  <a:schemeClr val="dk1"/>
                </a:solidFill>
                <a:latin typeface="Calibri"/>
                <a:ea typeface="Calibri"/>
                <a:cs typeface="Calibri"/>
                <a:sym typeface="Calibri"/>
              </a:rPr>
              <a:t> for  the text of the cards for reference and planning: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Launch</a:t>
            </a:r>
            <a:endParaRPr b="1"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Tell students they will represent sequences in different ways.</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This is the first time students do the Information Gap cards instructional routine, so it is important to demonstrate the routine in a whole-class discussion before they do the routine with each other. For this Info Gap, three sets of cards are provided so that you can demonstrate with one set, leaving two remaining sets so that each student has a chance to work with both the problem card and the data card.</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Explain the Info Gap routine: Students work with a partner. One partner gets a problem card with a math question that doesn’t have enough given information, and the other partner gets a data card with information relevant to the problem card. Students ask each other questions like “What information do you need?” and are expected to explain what they will do with the information. Once the partner with the problem card has enough information to solve the problem, both partners can look at the problem card and solve the problem independently. Click </a:t>
            </a:r>
            <a:r>
              <a:rPr lang="en" sz="1300" u="sng">
                <a:solidFill>
                  <a:schemeClr val="hlink"/>
                </a:solidFill>
                <a:latin typeface="Calibri"/>
                <a:ea typeface="Calibri"/>
                <a:cs typeface="Calibri"/>
                <a:sym typeface="Calibri"/>
                <a:hlinkClick/>
              </a:rPr>
              <a:t>here</a:t>
            </a:r>
            <a:r>
              <a:rPr lang="en" sz="1300">
                <a:solidFill>
                  <a:schemeClr val="dk1"/>
                </a:solidFill>
                <a:latin typeface="Calibri"/>
                <a:ea typeface="Calibri"/>
                <a:cs typeface="Calibri"/>
                <a:sym typeface="Calibri"/>
              </a:rPr>
              <a:t> to view a graphic that illustrates a framework for the routine:</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Display Problem Card 1 for all to see. Tell students that, as a class, they are playing the role of the person with the problem card while you play the role of the person with the data card. Explain to students that it is the job of the person with the problem card (in this case, the whole class) to think about what information they need to answer the question.</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Explain that you will be playing the role of the person with the data card. Ask students, “What specific information do you need to represent the first five terms of the sequence?” Select students to ask their questions. Respond to each question with, “Why do you need that information?” Once students provide a mathematically valid reason, provide only data that appear on the data card. Once the class has created the representations asked for on the problem card, also display the data card so that students can see what it looks like. Reiterate that the person with the data card should only provide information that appears on their card, and only after the person with the problem card explains why they need the information.</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457200" rtl="0" algn="l">
              <a:lnSpc>
                <a:spcPct val="115000"/>
              </a:lnSpc>
              <a:spcBef>
                <a:spcPts val="0"/>
              </a:spcBef>
              <a:spcAft>
                <a:spcPts val="0"/>
              </a:spcAft>
              <a:buNone/>
            </a:pPr>
            <a:r>
              <a:rPr lang="en" sz="1300">
                <a:solidFill>
                  <a:schemeClr val="dk1"/>
                </a:solidFill>
                <a:latin typeface="Calibri"/>
                <a:ea typeface="Calibri"/>
                <a:cs typeface="Calibri"/>
                <a:sym typeface="Calibri"/>
              </a:rPr>
              <a:t>Arrange students in groups of 2. In each group, distribute a problem card to one student and a data card to the other student. After you review their work on the first problem, give them the cards for a second problem and instruct them to switch roles. Provide access to graph paper.</a:t>
            </a:r>
            <a:endParaRPr sz="1300">
              <a:solidFill>
                <a:schemeClr val="dk1"/>
              </a:solidFill>
              <a:latin typeface="Calibri"/>
              <a:ea typeface="Calibri"/>
              <a:cs typeface="Calibri"/>
              <a:sym typeface="Calibri"/>
            </a:endParaRPr>
          </a:p>
          <a:p>
            <a:pPr indent="0" lvl="0" marL="914400" rtl="0" algn="l">
              <a:lnSpc>
                <a:spcPct val="115000"/>
              </a:lnSpc>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Answers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5"/>
              </a:rPr>
              <a:t>here</a:t>
            </a:r>
            <a:r>
              <a:rPr lang="en" sz="1300">
                <a:solidFill>
                  <a:schemeClr val="dk1"/>
                </a:solidFill>
                <a:latin typeface="Calibri"/>
                <a:ea typeface="Calibri"/>
                <a:cs typeface="Calibri"/>
                <a:sym typeface="Calibri"/>
              </a:rPr>
              <a:t> for Problem Card answers</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Activity Synthesis</a:t>
            </a:r>
            <a:endParaRPr b="1"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After students have completed their work, share the correct answers and ask students to discuss the process of representing the sequences in different ways. Display the cards for all to see throughout the discussion. Some students may be surprised to see the different structures of the cards even though they were about the same topic. Allow time for students to share what questions they found helpful for solving their problem card and how they came up with them.</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Highlight connections between the representations. For example, a recursive definition might include </a:t>
            </a:r>
            <a:r>
              <a:rPr i="1" lang="en" sz="1300">
                <a:solidFill>
                  <a:schemeClr val="dk1"/>
                </a:solidFill>
                <a:latin typeface="Calibri"/>
                <a:ea typeface="Calibri"/>
                <a:cs typeface="Calibri"/>
                <a:sym typeface="Calibri"/>
              </a:rPr>
              <a:t>f</a:t>
            </a:r>
            <a:r>
              <a:rPr lang="en" sz="1300">
                <a:solidFill>
                  <a:schemeClr val="dk1"/>
                </a:solidFill>
                <a:latin typeface="Calibri"/>
                <a:ea typeface="Calibri"/>
                <a:cs typeface="Calibri"/>
                <a:sym typeface="Calibri"/>
              </a:rPr>
              <a:t>(1) = 16, which corresponds to an entry in a table and the point (1,16) on a graph.</a:t>
            </a:r>
            <a:endParaRPr b="1" i="1" sz="13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 name="Shape 274"/>
        <p:cNvGrpSpPr/>
        <p:nvPr/>
      </p:nvGrpSpPr>
      <p:grpSpPr>
        <a:xfrm>
          <a:off x="0" y="0"/>
          <a:ext cx="0" cy="0"/>
          <a:chOff x="0" y="0"/>
          <a:chExt cx="0" cy="0"/>
        </a:xfrm>
      </p:grpSpPr>
      <p:sp>
        <p:nvSpPr>
          <p:cNvPr id="275" name="Google Shape;275;g3364e04b9a5_0_9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6" name="Google Shape;276;g3364e04b9a5_0_9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300">
                <a:solidFill>
                  <a:schemeClr val="dk1"/>
                </a:solidFill>
                <a:latin typeface="Calibri"/>
                <a:ea typeface="Calibri"/>
                <a:cs typeface="Calibri"/>
                <a:sym typeface="Calibri"/>
              </a:rPr>
              <a:t>Here is the text of the cards for reference and planning</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2" name="Shape 282"/>
        <p:cNvGrpSpPr/>
        <p:nvPr/>
      </p:nvGrpSpPr>
      <p:grpSpPr>
        <a:xfrm>
          <a:off x="0" y="0"/>
          <a:ext cx="0" cy="0"/>
          <a:chOff x="0" y="0"/>
          <a:chExt cx="0" cy="0"/>
        </a:xfrm>
      </p:grpSpPr>
      <p:sp>
        <p:nvSpPr>
          <p:cNvPr id="283" name="Google Shape;283;g363a54ba4cb_0_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4" name="Google Shape;284;g363a54ba4cb_0_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g371658475cd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1" name="Google Shape;301;g371658475cd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example: an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by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 rectangle with one additional dot</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r>
              <a:rPr lang="en" sz="1300">
                <a:solidFill>
                  <a:schemeClr val="dk1"/>
                </a:solidFill>
                <a:latin typeface="Calibri"/>
                <a:ea typeface="Calibri"/>
                <a:cs typeface="Calibri"/>
                <a:sym typeface="Calibri"/>
              </a:rPr>
              <a:t>⚫⚫⚫⚫⚫</a:t>
            </a:r>
            <a:endParaRPr>
              <a:solidFill>
                <a:schemeClr val="dk1"/>
              </a:solidFill>
              <a:latin typeface="Noto Sans"/>
              <a:ea typeface="Noto Sans"/>
              <a:cs typeface="Noto Sans"/>
              <a:sym typeface="Noto Sans"/>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a:t>
            </a:r>
            <a:r>
              <a:rPr lang="en"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           </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3</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3364e04b9a5_0_1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3364e04b9a5_0_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Answer Feedback - Individualized by Response</a:t>
            </a:r>
            <a:endParaRPr b="1"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recursive definition would give a geometric sequence. The answer is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(1) = 11 and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−4 for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That’s correct!</a:t>
            </a:r>
            <a:r>
              <a:rPr lang="en" sz="1300">
                <a:solidFill>
                  <a:schemeClr val="dk1"/>
                </a:solidFill>
                <a:latin typeface="Calibri"/>
                <a:ea typeface="Calibri"/>
                <a:cs typeface="Calibri"/>
                <a:sym typeface="Calibri"/>
              </a:rPr>
              <a:t> The recursive definition would give an arithmetic sequence, like the one that is graphed. The terms are 11, 7, 3, –1, –5.</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The first point is (1,11), not (11,1). The answer is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(1) = 11 and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−4 for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lphaUcPeriod"/>
            </a:pPr>
            <a:r>
              <a:rPr b="1" lang="en" sz="1300">
                <a:solidFill>
                  <a:schemeClr val="dk1"/>
                </a:solidFill>
                <a:latin typeface="Calibri"/>
                <a:ea typeface="Calibri"/>
                <a:cs typeface="Calibri"/>
                <a:sym typeface="Calibri"/>
              </a:rPr>
              <a:t>Incorrect.</a:t>
            </a:r>
            <a:r>
              <a:rPr lang="en" sz="1300">
                <a:solidFill>
                  <a:schemeClr val="dk1"/>
                </a:solidFill>
                <a:latin typeface="Calibri"/>
                <a:ea typeface="Calibri"/>
                <a:cs typeface="Calibri"/>
                <a:sym typeface="Calibri"/>
              </a:rPr>
              <a:t> This recursive definition does not account for the previous term. The answer is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(1) = 11 and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a:t>
            </a:r>
            <a:r>
              <a:rPr i="1" lang="en" sz="1300">
                <a:solidFill>
                  <a:schemeClr val="dk1"/>
                </a:solidFill>
                <a:latin typeface="Calibri"/>
                <a:ea typeface="Calibri"/>
                <a:cs typeface="Calibri"/>
                <a:sym typeface="Calibri"/>
              </a:rPr>
              <a:t>a</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−4 for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3364e04b9a5_0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3364e04b9a5_0_1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1300">
                <a:solidFill>
                  <a:srgbClr val="1D2125"/>
                </a:solidFill>
                <a:latin typeface="Calibri"/>
                <a:ea typeface="Calibri"/>
                <a:cs typeface="Calibri"/>
                <a:sym typeface="Calibri"/>
              </a:rPr>
              <a:t>Discuss the Answers with the St</a:t>
            </a:r>
            <a:r>
              <a:rPr b="1" lang="en" sz="1300">
                <a:solidFill>
                  <a:srgbClr val="1D2125"/>
                </a:solidFill>
                <a:latin typeface="Calibri"/>
                <a:ea typeface="Calibri"/>
                <a:cs typeface="Calibri"/>
                <a:sym typeface="Calibri"/>
              </a:rPr>
              <a:t>udents: </a:t>
            </a:r>
            <a:endParaRPr b="1" sz="1150">
              <a:solidFill>
                <a:srgbClr val="1D2125"/>
              </a:solidFill>
              <a:latin typeface="Roboto"/>
              <a:ea typeface="Roboto"/>
              <a:cs typeface="Roboto"/>
              <a:sym typeface="Roboto"/>
            </a:endParaRPr>
          </a:p>
          <a:p>
            <a:pPr indent="-301625" lvl="0" marL="457200" rtl="0" algn="l">
              <a:lnSpc>
                <a:spcPct val="115000"/>
              </a:lnSpc>
              <a:spcBef>
                <a:spcPts val="120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An arithmetic sequence, </a:t>
            </a:r>
            <a:r>
              <a:rPr i="1" lang="en" sz="1150">
                <a:solidFill>
                  <a:srgbClr val="1D2125"/>
                </a:solidFill>
                <a:latin typeface="Roboto"/>
                <a:ea typeface="Roboto"/>
                <a:cs typeface="Roboto"/>
                <a:sym typeface="Roboto"/>
              </a:rPr>
              <a:t>a</a:t>
            </a:r>
            <a:r>
              <a:rPr lang="en" sz="1150">
                <a:solidFill>
                  <a:srgbClr val="1D2125"/>
                </a:solidFill>
                <a:latin typeface="Roboto"/>
                <a:ea typeface="Roboto"/>
                <a:cs typeface="Roboto"/>
                <a:sym typeface="Roboto"/>
              </a:rPr>
              <a:t>, begins 11, 7, . . .</a:t>
            </a:r>
            <a:endParaRPr sz="1150">
              <a:solidFill>
                <a:srgbClr val="1D2125"/>
              </a:solidFill>
              <a:latin typeface="Roboto"/>
              <a:ea typeface="Roboto"/>
              <a:cs typeface="Roboto"/>
              <a:sym typeface="Roboto"/>
            </a:endParaRPr>
          </a:p>
          <a:p>
            <a:pPr indent="-301625" lvl="1" marL="914400" rtl="0" algn="l">
              <a:lnSpc>
                <a:spcPct val="115000"/>
              </a:lnSpc>
              <a:spcBef>
                <a:spcPts val="0"/>
              </a:spcBef>
              <a:spcAft>
                <a:spcPts val="0"/>
              </a:spcAft>
              <a:buClr>
                <a:srgbClr val="1D2125"/>
              </a:buClr>
              <a:buSzPts val="1150"/>
              <a:buFont typeface="Roboto"/>
              <a:buAutoNum type="alphaLcPeriod"/>
            </a:pPr>
            <a:r>
              <a:rPr i="1" lang="en" sz="1150">
                <a:solidFill>
                  <a:srgbClr val="1D2125"/>
                </a:solidFill>
                <a:latin typeface="Roboto"/>
                <a:ea typeface="Roboto"/>
                <a:cs typeface="Roboto"/>
                <a:sym typeface="Roboto"/>
              </a:rPr>
              <a:t>a</a:t>
            </a:r>
            <a:r>
              <a:rPr lang="en" sz="1150">
                <a:solidFill>
                  <a:srgbClr val="1D2125"/>
                </a:solidFill>
                <a:latin typeface="Roboto"/>
                <a:ea typeface="Roboto"/>
                <a:cs typeface="Roboto"/>
                <a:sym typeface="Roboto"/>
              </a:rPr>
              <a:t>(1) = 11, </a:t>
            </a:r>
            <a:r>
              <a:rPr i="1" lang="en" sz="1150">
                <a:solidFill>
                  <a:srgbClr val="1D2125"/>
                </a:solidFill>
                <a:latin typeface="Roboto"/>
                <a:ea typeface="Roboto"/>
                <a:cs typeface="Roboto"/>
                <a:sym typeface="Roboto"/>
              </a:rPr>
              <a:t>a</a:t>
            </a:r>
            <a:r>
              <a:rPr lang="en" sz="1150">
                <a:solidFill>
                  <a:srgbClr val="1D2125"/>
                </a:solidFill>
                <a:latin typeface="Roboto"/>
                <a:ea typeface="Roboto"/>
                <a:cs typeface="Roboto"/>
                <a:sym typeface="Roboto"/>
              </a:rPr>
              <a:t>(</a:t>
            </a:r>
            <a:r>
              <a:rPr i="1" lang="en" sz="1150">
                <a:solidFill>
                  <a:srgbClr val="1D2125"/>
                </a:solidFill>
                <a:latin typeface="Roboto"/>
                <a:ea typeface="Roboto"/>
                <a:cs typeface="Roboto"/>
                <a:sym typeface="Roboto"/>
              </a:rPr>
              <a:t>n</a:t>
            </a:r>
            <a:r>
              <a:rPr lang="en" sz="1150">
                <a:solidFill>
                  <a:srgbClr val="1D2125"/>
                </a:solidFill>
                <a:latin typeface="Roboto"/>
                <a:ea typeface="Roboto"/>
                <a:cs typeface="Roboto"/>
                <a:sym typeface="Roboto"/>
              </a:rPr>
              <a:t>) = </a:t>
            </a:r>
            <a:r>
              <a:rPr i="1" lang="en" sz="1150">
                <a:solidFill>
                  <a:srgbClr val="1D2125"/>
                </a:solidFill>
                <a:latin typeface="Roboto"/>
                <a:ea typeface="Roboto"/>
                <a:cs typeface="Roboto"/>
                <a:sym typeface="Roboto"/>
              </a:rPr>
              <a:t>a</a:t>
            </a:r>
            <a:r>
              <a:rPr lang="en" sz="1150">
                <a:solidFill>
                  <a:srgbClr val="1D2125"/>
                </a:solidFill>
                <a:latin typeface="Roboto"/>
                <a:ea typeface="Roboto"/>
                <a:cs typeface="Roboto"/>
                <a:sym typeface="Roboto"/>
              </a:rPr>
              <a:t>(</a:t>
            </a:r>
            <a:r>
              <a:rPr i="1" lang="en" sz="1150">
                <a:solidFill>
                  <a:srgbClr val="1D2125"/>
                </a:solidFill>
                <a:latin typeface="Roboto"/>
                <a:ea typeface="Roboto"/>
                <a:cs typeface="Roboto"/>
                <a:sym typeface="Roboto"/>
              </a:rPr>
              <a:t>n </a:t>
            </a:r>
            <a:r>
              <a:rPr lang="en" sz="1150">
                <a:solidFill>
                  <a:srgbClr val="1D2125"/>
                </a:solidFill>
                <a:latin typeface="Roboto"/>
                <a:ea typeface="Roboto"/>
                <a:cs typeface="Roboto"/>
                <a:sym typeface="Roboto"/>
              </a:rPr>
              <a:t>− 1) −4, </a:t>
            </a:r>
            <a:r>
              <a:rPr i="1" lang="en" sz="1150">
                <a:solidFill>
                  <a:srgbClr val="1D2125"/>
                </a:solidFill>
                <a:latin typeface="Roboto"/>
                <a:ea typeface="Roboto"/>
                <a:cs typeface="Roboto"/>
                <a:sym typeface="Roboto"/>
              </a:rPr>
              <a:t>n </a:t>
            </a:r>
            <a:r>
              <a:rPr lang="en" sz="1150">
                <a:solidFill>
                  <a:srgbClr val="1D2125"/>
                </a:solidFill>
                <a:latin typeface="Roboto"/>
                <a:ea typeface="Roboto"/>
                <a:cs typeface="Roboto"/>
                <a:sym typeface="Roboto"/>
              </a:rPr>
              <a:t>≥ 2</a:t>
            </a:r>
            <a:endParaRPr sz="1150">
              <a:solidFill>
                <a:srgbClr val="1D2125"/>
              </a:solidFill>
              <a:latin typeface="Roboto"/>
              <a:ea typeface="Roboto"/>
              <a:cs typeface="Roboto"/>
              <a:sym typeface="Roboto"/>
            </a:endParaRPr>
          </a:p>
          <a:p>
            <a:pPr indent="-301625" lvl="1" marL="914400" rtl="0" algn="l">
              <a:spcBef>
                <a:spcPts val="0"/>
              </a:spcBef>
              <a:spcAft>
                <a:spcPts val="0"/>
              </a:spcAft>
              <a:buClr>
                <a:srgbClr val="1D2125"/>
              </a:buClr>
              <a:buSzPts val="1150"/>
              <a:buFont typeface="Roboto"/>
              <a:buAutoNum type="alphaLcPeriod"/>
            </a:pP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rgbClr val="1D2125"/>
                </a:solidFill>
                <a:latin typeface="Calibri"/>
                <a:ea typeface="Calibri"/>
                <a:cs typeface="Calibri"/>
                <a:sym typeface="Calibri"/>
              </a:rPr>
              <a:t> for the slide with Image 1b.</a:t>
            </a:r>
            <a:endParaRPr sz="1150">
              <a:solidFill>
                <a:srgbClr val="1D2125"/>
              </a:solidFill>
              <a:latin typeface="Roboto"/>
              <a:ea typeface="Roboto"/>
              <a:cs typeface="Roboto"/>
              <a:sym typeface="Roboto"/>
            </a:endParaRPr>
          </a:p>
          <a:p>
            <a:pPr indent="0" lvl="0" marL="0" rtl="0" algn="l">
              <a:lnSpc>
                <a:spcPct val="115000"/>
              </a:lnSpc>
              <a:spcBef>
                <a:spcPts val="0"/>
              </a:spcBef>
              <a:spcAft>
                <a:spcPts val="0"/>
              </a:spcAft>
              <a:buNone/>
            </a:pPr>
            <a:r>
              <a:t/>
            </a:r>
            <a:endParaRPr b="1">
              <a:solidFill>
                <a:srgbClr val="1D2125"/>
              </a:solidFill>
              <a:latin typeface="Noto Sans"/>
              <a:ea typeface="Noto Sans"/>
              <a:cs typeface="Noto Sans"/>
              <a:sym typeface="Noto Sans"/>
            </a:endParaRPr>
          </a:p>
          <a:p>
            <a:pPr indent="-301625" lvl="0" marL="457200" rtl="0" algn="l">
              <a:lnSpc>
                <a:spcPct val="115000"/>
              </a:lnSpc>
              <a:spcBef>
                <a:spcPts val="1200"/>
              </a:spcBef>
              <a:spcAft>
                <a:spcPts val="0"/>
              </a:spcAft>
              <a:buClr>
                <a:srgbClr val="1D2125"/>
              </a:buClr>
              <a:buSzPts val="1150"/>
              <a:buFont typeface="Roboto"/>
              <a:buAutoNum type="arabicPeriod"/>
            </a:pPr>
            <a:r>
              <a:rPr lang="en" sz="1150">
                <a:solidFill>
                  <a:srgbClr val="1D2125"/>
                </a:solidFill>
                <a:latin typeface="Roboto"/>
                <a:ea typeface="Roboto"/>
                <a:cs typeface="Roboto"/>
                <a:sym typeface="Roboto"/>
              </a:rPr>
              <a:t>A geometric sequence, </a:t>
            </a:r>
            <a:r>
              <a:rPr i="1" lang="en" sz="1150">
                <a:solidFill>
                  <a:srgbClr val="1D2125"/>
                </a:solidFill>
                <a:latin typeface="Roboto"/>
                <a:ea typeface="Roboto"/>
                <a:cs typeface="Roboto"/>
                <a:sym typeface="Roboto"/>
              </a:rPr>
              <a:t>g</a:t>
            </a:r>
            <a:r>
              <a:rPr lang="en" sz="1150">
                <a:solidFill>
                  <a:srgbClr val="1D2125"/>
                </a:solidFill>
                <a:latin typeface="Roboto"/>
                <a:ea typeface="Roboto"/>
                <a:cs typeface="Roboto"/>
                <a:sym typeface="Roboto"/>
              </a:rPr>
              <a:t>, starts 80, 40, . . .</a:t>
            </a:r>
            <a:r>
              <a:rPr lang="en" sz="1150">
                <a:solidFill>
                  <a:srgbClr val="1D2125"/>
                </a:solidFill>
                <a:latin typeface="Roboto"/>
                <a:ea typeface="Roboto"/>
                <a:cs typeface="Roboto"/>
                <a:sym typeface="Roboto"/>
              </a:rPr>
              <a:t>.</a:t>
            </a:r>
            <a:endParaRPr sz="1150">
              <a:solidFill>
                <a:srgbClr val="1D2125"/>
              </a:solidFill>
              <a:latin typeface="Roboto"/>
              <a:ea typeface="Roboto"/>
              <a:cs typeface="Roboto"/>
              <a:sym typeface="Roboto"/>
            </a:endParaRPr>
          </a:p>
          <a:p>
            <a:pPr indent="-301625" lvl="1" marL="914400" rtl="0" algn="l">
              <a:lnSpc>
                <a:spcPct val="115000"/>
              </a:lnSpc>
              <a:spcBef>
                <a:spcPts val="0"/>
              </a:spcBef>
              <a:spcAft>
                <a:spcPts val="0"/>
              </a:spcAft>
              <a:buClr>
                <a:srgbClr val="1D2125"/>
              </a:buClr>
              <a:buSzPts val="1150"/>
              <a:buFont typeface="Roboto"/>
              <a:buAutoNum type="alphaLcPeriod"/>
            </a:pPr>
            <a:r>
              <a:rPr i="1" lang="en" sz="1150">
                <a:solidFill>
                  <a:srgbClr val="1D2125"/>
                </a:solidFill>
                <a:latin typeface="Roboto"/>
                <a:ea typeface="Roboto"/>
                <a:cs typeface="Roboto"/>
                <a:sym typeface="Roboto"/>
              </a:rPr>
              <a:t>g</a:t>
            </a:r>
            <a:r>
              <a:rPr lang="en" sz="1150">
                <a:solidFill>
                  <a:srgbClr val="1D2125"/>
                </a:solidFill>
                <a:latin typeface="Roboto"/>
                <a:ea typeface="Roboto"/>
                <a:cs typeface="Roboto"/>
                <a:sym typeface="Roboto"/>
              </a:rPr>
              <a:t>(1) = 80, </a:t>
            </a:r>
            <a:r>
              <a:rPr i="1" lang="en" sz="1150">
                <a:solidFill>
                  <a:srgbClr val="1D2125"/>
                </a:solidFill>
                <a:latin typeface="Roboto"/>
                <a:ea typeface="Roboto"/>
                <a:cs typeface="Roboto"/>
                <a:sym typeface="Roboto"/>
              </a:rPr>
              <a:t>g</a:t>
            </a:r>
            <a:r>
              <a:rPr lang="en" sz="1150">
                <a:solidFill>
                  <a:srgbClr val="1D2125"/>
                </a:solidFill>
                <a:latin typeface="Roboto"/>
                <a:ea typeface="Roboto"/>
                <a:cs typeface="Roboto"/>
                <a:sym typeface="Roboto"/>
              </a:rPr>
              <a:t>(</a:t>
            </a:r>
            <a:r>
              <a:rPr i="1" lang="en" sz="1150">
                <a:solidFill>
                  <a:srgbClr val="1D2125"/>
                </a:solidFill>
                <a:latin typeface="Roboto"/>
                <a:ea typeface="Roboto"/>
                <a:cs typeface="Roboto"/>
                <a:sym typeface="Roboto"/>
              </a:rPr>
              <a:t>n</a:t>
            </a:r>
            <a:r>
              <a:rPr lang="en" sz="1150">
                <a:solidFill>
                  <a:srgbClr val="1D2125"/>
                </a:solidFill>
                <a:latin typeface="Roboto"/>
                <a:ea typeface="Roboto"/>
                <a:cs typeface="Roboto"/>
                <a:sym typeface="Roboto"/>
              </a:rPr>
              <a:t>) = ½⋅</a:t>
            </a:r>
            <a:r>
              <a:rPr i="1" lang="en" sz="1150">
                <a:solidFill>
                  <a:srgbClr val="1D2125"/>
                </a:solidFill>
                <a:latin typeface="Roboto"/>
                <a:ea typeface="Roboto"/>
                <a:cs typeface="Roboto"/>
                <a:sym typeface="Roboto"/>
              </a:rPr>
              <a:t>g</a:t>
            </a:r>
            <a:r>
              <a:rPr lang="en" sz="1150">
                <a:solidFill>
                  <a:srgbClr val="1D2125"/>
                </a:solidFill>
                <a:latin typeface="Roboto"/>
                <a:ea typeface="Roboto"/>
                <a:cs typeface="Roboto"/>
                <a:sym typeface="Roboto"/>
              </a:rPr>
              <a:t>(</a:t>
            </a:r>
            <a:r>
              <a:rPr i="1" lang="en" sz="1150">
                <a:solidFill>
                  <a:srgbClr val="1D2125"/>
                </a:solidFill>
                <a:latin typeface="Roboto"/>
                <a:ea typeface="Roboto"/>
                <a:cs typeface="Roboto"/>
                <a:sym typeface="Roboto"/>
              </a:rPr>
              <a:t>n</a:t>
            </a:r>
            <a:r>
              <a:rPr lang="en" sz="1150">
                <a:solidFill>
                  <a:srgbClr val="1D2125"/>
                </a:solidFill>
                <a:latin typeface="Roboto"/>
                <a:ea typeface="Roboto"/>
                <a:cs typeface="Roboto"/>
                <a:sym typeface="Roboto"/>
              </a:rPr>
              <a:t>−1), </a:t>
            </a:r>
            <a:r>
              <a:rPr i="1" lang="en" sz="1150">
                <a:solidFill>
                  <a:srgbClr val="1D2125"/>
                </a:solidFill>
                <a:latin typeface="Roboto"/>
                <a:ea typeface="Roboto"/>
                <a:cs typeface="Roboto"/>
                <a:sym typeface="Roboto"/>
              </a:rPr>
              <a:t>n </a:t>
            </a:r>
            <a:r>
              <a:rPr lang="en" sz="1150">
                <a:solidFill>
                  <a:srgbClr val="1D2125"/>
                </a:solidFill>
                <a:latin typeface="Roboto"/>
                <a:ea typeface="Roboto"/>
                <a:cs typeface="Roboto"/>
                <a:sym typeface="Roboto"/>
              </a:rPr>
              <a:t>≥ 2</a:t>
            </a:r>
            <a:endParaRPr sz="1150">
              <a:solidFill>
                <a:srgbClr val="1D2125"/>
              </a:solidFill>
              <a:latin typeface="Roboto"/>
              <a:ea typeface="Roboto"/>
              <a:cs typeface="Roboto"/>
              <a:sym typeface="Roboto"/>
            </a:endParaRPr>
          </a:p>
          <a:p>
            <a:pPr indent="-301625" lvl="1" marL="914400" rtl="0" algn="l">
              <a:lnSpc>
                <a:spcPct val="115000"/>
              </a:lnSpc>
              <a:spcBef>
                <a:spcPts val="0"/>
              </a:spcBef>
              <a:spcAft>
                <a:spcPts val="0"/>
              </a:spcAft>
              <a:buClr>
                <a:srgbClr val="1D2125"/>
              </a:buClr>
              <a:buSzPts val="1150"/>
              <a:buFont typeface="Roboto"/>
              <a:buAutoNum type="alphaLcPeriod"/>
            </a:pPr>
            <a:r>
              <a:rPr lang="en" sz="1150">
                <a:solidFill>
                  <a:srgbClr val="1D2125"/>
                </a:solidFill>
                <a:latin typeface="Roboto"/>
                <a:ea typeface="Roboto"/>
                <a:cs typeface="Roboto"/>
                <a:sym typeface="Roboto"/>
              </a:rPr>
              <a:t>n       1     2     3     4     5     6</a:t>
            </a:r>
            <a:endParaRPr sz="1150">
              <a:solidFill>
                <a:srgbClr val="1D2125"/>
              </a:solidFill>
              <a:latin typeface="Roboto"/>
              <a:ea typeface="Roboto"/>
              <a:cs typeface="Roboto"/>
              <a:sym typeface="Roboto"/>
            </a:endParaRPr>
          </a:p>
          <a:p>
            <a:pPr indent="0" lvl="0" marL="914400" rtl="0" algn="l">
              <a:lnSpc>
                <a:spcPct val="115000"/>
              </a:lnSpc>
              <a:spcBef>
                <a:spcPts val="0"/>
              </a:spcBef>
              <a:spcAft>
                <a:spcPts val="0"/>
              </a:spcAft>
              <a:buNone/>
            </a:pPr>
            <a:r>
              <a:rPr lang="en" sz="1150">
                <a:solidFill>
                  <a:srgbClr val="1D2125"/>
                </a:solidFill>
                <a:latin typeface="Roboto"/>
                <a:ea typeface="Roboto"/>
                <a:cs typeface="Roboto"/>
                <a:sym typeface="Roboto"/>
              </a:rPr>
              <a:t>g(n)   80    40    20    10     5    2.5</a:t>
            </a:r>
            <a:endParaRPr sz="1150">
              <a:solidFill>
                <a:srgbClr val="1D2125"/>
              </a:solidFill>
              <a:latin typeface="Roboto"/>
              <a:ea typeface="Roboto"/>
              <a:cs typeface="Roboto"/>
              <a:sym typeface="Roboto"/>
            </a:endParaRPr>
          </a:p>
          <a:p>
            <a:pPr indent="0" lvl="0" marL="914400" rtl="0" algn="l">
              <a:lnSpc>
                <a:spcPct val="115000"/>
              </a:lnSpc>
              <a:spcBef>
                <a:spcPts val="0"/>
              </a:spcBef>
              <a:spcAft>
                <a:spcPts val="0"/>
              </a:spcAft>
              <a:buNone/>
            </a:pPr>
            <a:r>
              <a:t/>
            </a:r>
            <a:endParaRPr sz="1150">
              <a:solidFill>
                <a:srgbClr val="1D2125"/>
              </a:solidFill>
              <a:latin typeface="Roboto"/>
              <a:ea typeface="Roboto"/>
              <a:cs typeface="Roboto"/>
              <a:sym typeface="Roboto"/>
            </a:endParaRPr>
          </a:p>
          <a:p>
            <a:pPr indent="-301625" lvl="0" marL="914400" rtl="0" algn="l">
              <a:lnSpc>
                <a:spcPct val="115000"/>
              </a:lnSpc>
              <a:spcBef>
                <a:spcPts val="0"/>
              </a:spcBef>
              <a:spcAft>
                <a:spcPts val="0"/>
              </a:spcAft>
              <a:buClr>
                <a:srgbClr val="1D2125"/>
              </a:buClr>
              <a:buSzPts val="1150"/>
              <a:buFont typeface="Roboto"/>
              <a:buAutoNum type="alphaLcPeriod" startAt="3"/>
            </a:pPr>
            <a:r>
              <a:rPr lang="en" sz="1150">
                <a:solidFill>
                  <a:srgbClr val="1D2125"/>
                </a:solidFill>
                <a:latin typeface="Roboto"/>
                <a:ea typeface="Roboto"/>
                <a:cs typeface="Roboto"/>
                <a:sym typeface="Roboto"/>
              </a:rPr>
              <a:t>Starting with 80, keep dividing by 2 until you do that 99 times.</a:t>
            </a:r>
            <a:endParaRPr b="1">
              <a:solidFill>
                <a:srgbClr val="1D2125"/>
              </a:solidFill>
              <a:latin typeface="Noto Sans"/>
              <a:ea typeface="Noto Sans"/>
              <a:cs typeface="Noto Sans"/>
              <a:sym typeface="Noto San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2" name="Shape 332"/>
        <p:cNvGrpSpPr/>
        <p:nvPr/>
      </p:nvGrpSpPr>
      <p:grpSpPr>
        <a:xfrm>
          <a:off x="0" y="0"/>
          <a:ext cx="0" cy="0"/>
          <a:chOff x="0" y="0"/>
          <a:chExt cx="0" cy="0"/>
        </a:xfrm>
      </p:grpSpPr>
      <p:sp>
        <p:nvSpPr>
          <p:cNvPr id="333" name="Google Shape;333;g373455259e9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4" name="Google Shape;334;g373455259e9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Activity</a:t>
            </a:r>
            <a:r>
              <a:rPr b="1" lang="en" sz="1300">
                <a:solidFill>
                  <a:schemeClr val="dk1"/>
                </a:solidFill>
                <a:latin typeface="Calibri"/>
                <a:ea typeface="Calibri"/>
                <a:cs typeface="Calibri"/>
                <a:sym typeface="Calibri"/>
              </a:rPr>
              <a:t> </a:t>
            </a:r>
            <a:r>
              <a:rPr b="1" lang="en" sz="1300">
                <a:solidFill>
                  <a:schemeClr val="dk1"/>
                </a:solidFill>
                <a:latin typeface="Calibri"/>
                <a:ea typeface="Calibri"/>
                <a:cs typeface="Calibri"/>
                <a:sym typeface="Calibri"/>
              </a:rPr>
              <a:t>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1" name="Shape 341"/>
        <p:cNvGrpSpPr/>
        <p:nvPr/>
      </p:nvGrpSpPr>
      <p:grpSpPr>
        <a:xfrm>
          <a:off x="0" y="0"/>
          <a:ext cx="0" cy="0"/>
          <a:chOff x="0" y="0"/>
          <a:chExt cx="0" cy="0"/>
        </a:xfrm>
      </p:grpSpPr>
      <p:sp>
        <p:nvSpPr>
          <p:cNvPr id="342" name="Google Shape;342;g33cf6491953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3" name="Google Shape;343;g33cf6491953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400"/>
              </a:spcAft>
              <a:buNone/>
            </a:pPr>
            <a:r>
              <a:t/>
            </a:r>
            <a:endParaRPr sz="900">
              <a:latin typeface="Noto Sans"/>
              <a:ea typeface="Noto Sans"/>
              <a:cs typeface="Noto Sans"/>
              <a:sym typeface="Noto Sans"/>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0" name="Shape 370"/>
        <p:cNvGrpSpPr/>
        <p:nvPr/>
      </p:nvGrpSpPr>
      <p:grpSpPr>
        <a:xfrm>
          <a:off x="0" y="0"/>
          <a:ext cx="0" cy="0"/>
          <a:chOff x="0" y="0"/>
          <a:chExt cx="0" cy="0"/>
        </a:xfrm>
      </p:grpSpPr>
      <p:sp>
        <p:nvSpPr>
          <p:cNvPr id="371" name="Google Shape;371;g3480998f8e0_3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2" name="Google Shape;372;g3480998f8e0_3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20000"/>
              </a:lnSpc>
              <a:spcBef>
                <a:spcPts val="0"/>
              </a:spcBef>
              <a:spcAft>
                <a:spcPts val="0"/>
              </a:spcAft>
              <a:buClr>
                <a:schemeClr val="dk1"/>
              </a:buClr>
              <a:buSzPts val="1100"/>
              <a:buFont typeface="Arial"/>
              <a:buNone/>
            </a:pPr>
            <a:r>
              <a:rPr b="1" lang="en" sz="1300">
                <a:solidFill>
                  <a:schemeClr val="dk1"/>
                </a:solidFill>
                <a:latin typeface="Calibri"/>
                <a:ea typeface="Calibri"/>
                <a:cs typeface="Calibri"/>
                <a:sym typeface="Calibri"/>
              </a:rPr>
              <a:t>Cool Down (5 minutes)</a:t>
            </a:r>
            <a:endParaRPr b="1" sz="1300">
              <a:solidFill>
                <a:schemeClr val="dk1"/>
              </a:solidFill>
              <a:latin typeface="Calibri"/>
              <a:ea typeface="Calibri"/>
              <a:cs typeface="Calibri"/>
              <a:sym typeface="Calibri"/>
            </a:endParaRPr>
          </a:p>
          <a:p>
            <a:pPr indent="0" lvl="0" marL="0" rtl="0" algn="l">
              <a:spcBef>
                <a:spcPts val="400"/>
              </a:spcBef>
              <a:spcAft>
                <a:spcPts val="0"/>
              </a:spcAft>
              <a:buNone/>
            </a:pPr>
            <a:r>
              <a:rPr b="1" lang="en" sz="1300">
                <a:solidFill>
                  <a:schemeClr val="dk1"/>
                </a:solidFill>
                <a:latin typeface="Calibri"/>
                <a:ea typeface="Calibri"/>
                <a:cs typeface="Calibri"/>
                <a:sym typeface="Calibri"/>
              </a:rPr>
              <a:t>Answers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AutoNum type="arabicPeriod"/>
            </a:pP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(1) = 12,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0.5 ⋅ </a:t>
            </a:r>
            <a:r>
              <a:rPr i="1" lang="en" sz="1300">
                <a:solidFill>
                  <a:schemeClr val="dk1"/>
                </a:solidFill>
                <a:latin typeface="Calibri"/>
                <a:ea typeface="Calibri"/>
                <a:cs typeface="Calibri"/>
                <a:sym typeface="Calibri"/>
              </a:rPr>
              <a:t>g</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−1) for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 or equivalent.</a:t>
            </a:r>
            <a:endParaRPr sz="1300">
              <a:solidFill>
                <a:schemeClr val="dk1"/>
              </a:solidFill>
              <a:latin typeface="Calibri"/>
              <a:ea typeface="Calibri"/>
              <a:cs typeface="Calibri"/>
              <a:sym typeface="Calibri"/>
            </a:endParaRPr>
          </a:p>
          <a:p>
            <a:pPr indent="0" lvl="0" marL="457200" rtl="0" algn="l">
              <a:spcBef>
                <a:spcPts val="0"/>
              </a:spcBef>
              <a:spcAft>
                <a:spcPts val="0"/>
              </a:spcAft>
              <a:buNone/>
            </a:pPr>
            <a:r>
              <a:rPr lang="en" sz="1300">
                <a:solidFill>
                  <a:schemeClr val="dk1"/>
                </a:solidFill>
                <a:latin typeface="Calibri"/>
                <a:ea typeface="Calibri"/>
                <a:cs typeface="Calibri"/>
                <a:sym typeface="Calibri"/>
              </a:rPr>
              <a:t>See graph.:</a:t>
            </a:r>
            <a:r>
              <a:rPr lang="en" sz="1300">
                <a:solidFill>
                  <a:schemeClr val="dk1"/>
                </a:solidFill>
                <a:latin typeface="Calibri"/>
                <a:ea typeface="Calibri"/>
                <a:cs typeface="Calibri"/>
                <a:sym typeface="Calibri"/>
              </a:rPr>
              <a:t> </a:t>
            </a:r>
            <a:r>
              <a:rPr lang="en" sz="1300">
                <a:solidFill>
                  <a:srgbClr val="1D2125"/>
                </a:solidFill>
                <a:latin typeface="Calibri"/>
                <a:ea typeface="Calibri"/>
                <a:cs typeface="Calibri"/>
                <a:sym typeface="Calibri"/>
              </a:rPr>
              <a:t>Click </a:t>
            </a:r>
            <a:r>
              <a:rPr lang="en" sz="1300" u="sng">
                <a:solidFill>
                  <a:schemeClr val="hlink"/>
                </a:solidFill>
                <a:latin typeface="Calibri"/>
                <a:ea typeface="Calibri"/>
                <a:cs typeface="Calibri"/>
                <a:sym typeface="Calibri"/>
                <a:hlinkClick action="ppaction://hlinksldjump" r:id="rId2"/>
              </a:rPr>
              <a:t>here</a:t>
            </a:r>
            <a:r>
              <a:rPr lang="en" sz="1300">
                <a:solidFill>
                  <a:srgbClr val="1D2125"/>
                </a:solidFill>
                <a:latin typeface="Calibri"/>
                <a:ea typeface="Calibri"/>
                <a:cs typeface="Calibri"/>
                <a:sym typeface="Calibri"/>
              </a:rPr>
              <a:t> for the slide with Image 1.</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Response to Student Thinking - Points to Emphasize</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If students still struggle, plan to spend more time on the launch to 7.2.</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0" name="Shape 380"/>
        <p:cNvGrpSpPr/>
        <p:nvPr/>
      </p:nvGrpSpPr>
      <p:grpSpPr>
        <a:xfrm>
          <a:off x="0" y="0"/>
          <a:ext cx="0" cy="0"/>
          <a:chOff x="0" y="0"/>
          <a:chExt cx="0" cy="0"/>
        </a:xfrm>
      </p:grpSpPr>
      <p:sp>
        <p:nvSpPr>
          <p:cNvPr id="381" name="Google Shape;381;g373455259e9_0_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2" name="Google Shape;382;g373455259e9_0_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Cool Down </a:t>
            </a:r>
            <a:r>
              <a:rPr b="1" lang="en" sz="1300">
                <a:solidFill>
                  <a:schemeClr val="dk1"/>
                </a:solidFill>
                <a:latin typeface="Calibri"/>
                <a:ea typeface="Calibri"/>
                <a:cs typeface="Calibri"/>
                <a:sym typeface="Calibri"/>
              </a:rPr>
              <a:t> Images</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a:p>
            <a:pPr indent="0" lvl="0" marL="0" rtl="0" algn="l">
              <a:spcBef>
                <a:spcPts val="0"/>
              </a:spcBef>
              <a:spcAft>
                <a:spcPts val="0"/>
              </a:spcAft>
              <a:buNone/>
            </a:pPr>
            <a:r>
              <a:t/>
            </a:r>
            <a:endParaRPr>
              <a:solidFill>
                <a:schemeClr val="dk1"/>
              </a:solidFill>
              <a:latin typeface="Noto Sans"/>
              <a:ea typeface="Noto Sans"/>
              <a:cs typeface="Noto Sans"/>
              <a:sym typeface="Noto Sans"/>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9" name="Shape 389"/>
        <p:cNvGrpSpPr/>
        <p:nvPr/>
      </p:nvGrpSpPr>
      <p:grpSpPr>
        <a:xfrm>
          <a:off x="0" y="0"/>
          <a:ext cx="0" cy="0"/>
          <a:chOff x="0" y="0"/>
          <a:chExt cx="0" cy="0"/>
        </a:xfrm>
      </p:grpSpPr>
      <p:sp>
        <p:nvSpPr>
          <p:cNvPr id="390" name="Google Shape;390;g33cf6491953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1" name="Google Shape;391;g33cf6491953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8" name="Shape 418"/>
        <p:cNvGrpSpPr/>
        <p:nvPr/>
      </p:nvGrpSpPr>
      <p:grpSpPr>
        <a:xfrm>
          <a:off x="0" y="0"/>
          <a:ext cx="0" cy="0"/>
          <a:chOff x="0" y="0"/>
          <a:chExt cx="0" cy="0"/>
        </a:xfrm>
      </p:grpSpPr>
      <p:sp>
        <p:nvSpPr>
          <p:cNvPr id="419" name="Google Shape;419;g3480998f8e0_3_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0" name="Google Shape;420;g3480998f8e0_3_7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Digital Practice: </a:t>
            </a:r>
            <a:r>
              <a:rPr lang="en" sz="1300">
                <a:solidFill>
                  <a:schemeClr val="dk1"/>
                </a:solidFill>
                <a:latin typeface="Calibri"/>
                <a:ea typeface="Calibri"/>
                <a:cs typeface="Calibri"/>
                <a:sym typeface="Calibri"/>
              </a:rPr>
              <a:t>Access the practice pages at </a:t>
            </a:r>
            <a:r>
              <a:rPr lang="en" sz="1300" u="sng">
                <a:solidFill>
                  <a:schemeClr val="hlink"/>
                </a:solidFill>
                <a:latin typeface="Calibri"/>
                <a:ea typeface="Calibri"/>
                <a:cs typeface="Calibri"/>
                <a:sym typeface="Calibri"/>
                <a:hlinkClick r:id="rId2"/>
              </a:rPr>
              <a:t>https://openstax.org/k12/algebra</a:t>
            </a: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3cf6491953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3cf6491953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6" name="Shape 456"/>
        <p:cNvGrpSpPr/>
        <p:nvPr/>
      </p:nvGrpSpPr>
      <p:grpSpPr>
        <a:xfrm>
          <a:off x="0" y="0"/>
          <a:ext cx="0" cy="0"/>
          <a:chOff x="0" y="0"/>
          <a:chExt cx="0" cy="0"/>
        </a:xfrm>
      </p:grpSpPr>
      <p:sp>
        <p:nvSpPr>
          <p:cNvPr id="457" name="Google Shape;457;g3480998f8e0_3_1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8" name="Google Shape;458;g3480998f8e0_3_1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sz="1300">
                <a:solidFill>
                  <a:schemeClr val="dk1"/>
                </a:solidFill>
                <a:latin typeface="Calibri"/>
                <a:ea typeface="Calibri"/>
                <a:cs typeface="Calibri"/>
                <a:sym typeface="Calibri"/>
              </a:rPr>
              <a:t>Prompt: </a:t>
            </a:r>
            <a:r>
              <a:rPr lang="en" sz="1300">
                <a:solidFill>
                  <a:schemeClr val="dk1"/>
                </a:solidFill>
                <a:latin typeface="Calibri"/>
                <a:ea typeface="Calibri"/>
                <a:cs typeface="Calibri"/>
                <a:sym typeface="Calibri"/>
              </a:rPr>
              <a:t>Display this sequence </a:t>
            </a:r>
            <a:r>
              <a:rPr i="1" lang="en" sz="1300">
                <a:solidFill>
                  <a:schemeClr val="dk1"/>
                </a:solidFill>
                <a:latin typeface="Calibri"/>
                <a:ea typeface="Calibri"/>
                <a:cs typeface="Calibri"/>
                <a:sym typeface="Calibri"/>
              </a:rPr>
              <a:t>J</a:t>
            </a:r>
            <a:r>
              <a:rPr lang="en" sz="1300">
                <a:solidFill>
                  <a:schemeClr val="dk1"/>
                </a:solidFill>
                <a:latin typeface="Calibri"/>
                <a:ea typeface="Calibri"/>
                <a:cs typeface="Calibri"/>
                <a:sym typeface="Calibri"/>
              </a:rPr>
              <a:t> for all to see: 2, 8, 32, 128, . . . and give students a few minutes to represent it in as many ways as they can think of. Then, ask them to check in with their partner and see if their partner came up with any different ways. Time permitting, ask one student to demonstrate or explain each type of representation:</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Using function notation: </a:t>
            </a:r>
            <a:r>
              <a:rPr i="1" lang="en" sz="1300">
                <a:solidFill>
                  <a:schemeClr val="dk1"/>
                </a:solidFill>
                <a:latin typeface="Calibri"/>
                <a:ea typeface="Calibri"/>
                <a:cs typeface="Calibri"/>
                <a:sym typeface="Calibri"/>
              </a:rPr>
              <a:t>J</a:t>
            </a:r>
            <a:r>
              <a:rPr lang="en" sz="1300">
                <a:solidFill>
                  <a:schemeClr val="dk1"/>
                </a:solidFill>
                <a:latin typeface="Calibri"/>
                <a:ea typeface="Calibri"/>
                <a:cs typeface="Calibri"/>
                <a:sym typeface="Calibri"/>
              </a:rPr>
              <a:t>(1) = 2, </a:t>
            </a:r>
            <a:r>
              <a:rPr i="1" lang="en" sz="1300">
                <a:solidFill>
                  <a:schemeClr val="dk1"/>
                </a:solidFill>
                <a:latin typeface="Calibri"/>
                <a:ea typeface="Calibri"/>
                <a:cs typeface="Calibri"/>
                <a:sym typeface="Calibri"/>
              </a:rPr>
              <a:t>J</a:t>
            </a:r>
            <a:r>
              <a:rPr lang="en" sz="1300">
                <a:solidFill>
                  <a:schemeClr val="dk1"/>
                </a:solidFill>
                <a:latin typeface="Calibri"/>
                <a:ea typeface="Calibri"/>
                <a:cs typeface="Calibri"/>
                <a:sym typeface="Calibri"/>
              </a:rPr>
              <a:t>(2) = 8, </a:t>
            </a:r>
            <a:r>
              <a:rPr i="1" lang="en" sz="1300">
                <a:solidFill>
                  <a:schemeClr val="dk1"/>
                </a:solidFill>
                <a:latin typeface="Calibri"/>
                <a:ea typeface="Calibri"/>
                <a:cs typeface="Calibri"/>
                <a:sym typeface="Calibri"/>
              </a:rPr>
              <a:t>J</a:t>
            </a:r>
            <a:r>
              <a:rPr lang="en" sz="1300">
                <a:solidFill>
                  <a:schemeClr val="dk1"/>
                </a:solidFill>
                <a:latin typeface="Calibri"/>
                <a:ea typeface="Calibri"/>
                <a:cs typeface="Calibri"/>
                <a:sym typeface="Calibri"/>
              </a:rPr>
              <a:t>(3) = 32, </a:t>
            </a:r>
            <a:r>
              <a:rPr i="1" lang="en" sz="1300">
                <a:solidFill>
                  <a:schemeClr val="dk1"/>
                </a:solidFill>
                <a:latin typeface="Calibri"/>
                <a:ea typeface="Calibri"/>
                <a:cs typeface="Calibri"/>
                <a:sym typeface="Calibri"/>
              </a:rPr>
              <a:t>J</a:t>
            </a:r>
            <a:r>
              <a:rPr lang="en" sz="1300">
                <a:solidFill>
                  <a:schemeClr val="dk1"/>
                </a:solidFill>
                <a:latin typeface="Calibri"/>
                <a:ea typeface="Calibri"/>
                <a:cs typeface="Calibri"/>
                <a:sym typeface="Calibri"/>
              </a:rPr>
              <a:t>(4) = 128  where the input is the term number and the output is the value of the term</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Using a table of inputs and outputs</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Writing a recursive definition like </a:t>
            </a:r>
            <a:r>
              <a:rPr i="1" lang="en" sz="1300">
                <a:solidFill>
                  <a:schemeClr val="dk1"/>
                </a:solidFill>
                <a:latin typeface="Calibri"/>
                <a:ea typeface="Calibri"/>
                <a:cs typeface="Calibri"/>
                <a:sym typeface="Calibri"/>
              </a:rPr>
              <a:t>J</a:t>
            </a:r>
            <a:r>
              <a:rPr lang="en" sz="1300">
                <a:solidFill>
                  <a:schemeClr val="dk1"/>
                </a:solidFill>
                <a:latin typeface="Calibri"/>
                <a:ea typeface="Calibri"/>
                <a:cs typeface="Calibri"/>
                <a:sym typeface="Calibri"/>
              </a:rPr>
              <a:t>(1) = 2, </a:t>
            </a:r>
            <a:r>
              <a:rPr i="1" lang="en" sz="1300">
                <a:solidFill>
                  <a:schemeClr val="dk1"/>
                </a:solidFill>
                <a:latin typeface="Calibri"/>
                <a:ea typeface="Calibri"/>
                <a:cs typeface="Calibri"/>
                <a:sym typeface="Calibri"/>
              </a:rPr>
              <a:t>J</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a:t>
            </a:r>
            <a:r>
              <a:rPr lang="en" sz="1300">
                <a:solidFill>
                  <a:schemeClr val="dk1"/>
                </a:solidFill>
                <a:latin typeface="Calibri"/>
                <a:ea typeface="Calibri"/>
                <a:cs typeface="Calibri"/>
                <a:sym typeface="Calibri"/>
              </a:rPr>
              <a:t>) = 4</a:t>
            </a:r>
            <a:r>
              <a:rPr i="1" lang="en" sz="1300">
                <a:solidFill>
                  <a:schemeClr val="dk1"/>
                </a:solidFill>
                <a:latin typeface="Calibri"/>
                <a:ea typeface="Calibri"/>
                <a:cs typeface="Calibri"/>
                <a:sym typeface="Calibri"/>
              </a:rPr>
              <a:t>J</a:t>
            </a:r>
            <a:r>
              <a:rPr lang="en" sz="1300">
                <a:solidFill>
                  <a:schemeClr val="dk1"/>
                </a:solidFill>
                <a:latin typeface="Calibri"/>
                <a:ea typeface="Calibri"/>
                <a:cs typeface="Calibri"/>
                <a:sym typeface="Calibri"/>
              </a:rPr>
              <a:t>(</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− 1), </a:t>
            </a:r>
            <a:r>
              <a:rPr i="1" lang="en" sz="1300">
                <a:solidFill>
                  <a:schemeClr val="dk1"/>
                </a:solidFill>
                <a:latin typeface="Calibri"/>
                <a:ea typeface="Calibri"/>
                <a:cs typeface="Calibri"/>
                <a:sym typeface="Calibri"/>
              </a:rPr>
              <a:t>n </a:t>
            </a:r>
            <a:r>
              <a:rPr lang="en" sz="1300">
                <a:solidFill>
                  <a:schemeClr val="dk1"/>
                </a:solidFill>
                <a:latin typeface="Calibri"/>
                <a:ea typeface="Calibri"/>
                <a:cs typeface="Calibri"/>
                <a:sym typeface="Calibri"/>
              </a:rPr>
              <a:t>≥ 2</a:t>
            </a:r>
            <a:endParaRPr sz="1300">
              <a:solidFill>
                <a:schemeClr val="dk1"/>
              </a:solidFill>
              <a:latin typeface="Calibri"/>
              <a:ea typeface="Calibri"/>
              <a:cs typeface="Calibri"/>
              <a:sym typeface="Calibri"/>
            </a:endParaRPr>
          </a:p>
          <a:p>
            <a:pPr indent="-311150" lvl="0" marL="457200" rtl="0" algn="l">
              <a:spcBef>
                <a:spcPts val="0"/>
              </a:spcBef>
              <a:spcAft>
                <a:spcPts val="0"/>
              </a:spcAft>
              <a:buClr>
                <a:schemeClr val="dk1"/>
              </a:buClr>
              <a:buSzPts val="1300"/>
              <a:buFont typeface="Calibri"/>
              <a:buChar char="●"/>
            </a:pPr>
            <a:r>
              <a:rPr lang="en" sz="1300">
                <a:solidFill>
                  <a:schemeClr val="dk1"/>
                </a:solidFill>
                <a:latin typeface="Calibri"/>
                <a:ea typeface="Calibri"/>
                <a:cs typeface="Calibri"/>
                <a:sym typeface="Calibri"/>
              </a:rPr>
              <a:t>Sketching a graph that includes the points (1,2), (2,8), (3,32), (4,128)</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b="1" lang="en" sz="1300">
                <a:solidFill>
                  <a:schemeClr val="dk1"/>
                </a:solidFill>
                <a:latin typeface="Calibri"/>
                <a:ea typeface="Calibri"/>
                <a:cs typeface="Calibri"/>
                <a:sym typeface="Calibri"/>
              </a:rPr>
              <a:t>Closing the Lesson</a:t>
            </a:r>
            <a:endParaRPr b="1"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After completing the Lesson Synthesis, wrap up the class by directing students to the Lesson Summary in their student textbook. In this section, students review the day’s learning targets, read summaries about the key takeaways from each activity, and then respond to a reflection question regarding their confidence with the material.</a:t>
            </a:r>
            <a:endParaRPr sz="1300">
              <a:solidFill>
                <a:schemeClr val="dk1"/>
              </a:solidFill>
              <a:latin typeface="Calibri"/>
              <a:ea typeface="Calibri"/>
              <a:cs typeface="Calibri"/>
              <a:sym typeface="Calibri"/>
            </a:endParaRPr>
          </a:p>
          <a:p>
            <a:pPr indent="0" lvl="0" marL="0" rtl="0" algn="l">
              <a:spcBef>
                <a:spcPts val="0"/>
              </a:spcBef>
              <a:spcAft>
                <a:spcPts val="0"/>
              </a:spcAft>
              <a:buNone/>
            </a:pPr>
            <a:r>
              <a:t/>
            </a:r>
            <a:endParaRPr sz="1300">
              <a:solidFill>
                <a:schemeClr val="dk1"/>
              </a:solidFill>
              <a:latin typeface="Calibri"/>
              <a:ea typeface="Calibri"/>
              <a:cs typeface="Calibri"/>
              <a:sym typeface="Calibri"/>
            </a:endParaRPr>
          </a:p>
          <a:p>
            <a:pPr indent="0" lvl="0" marL="0" rtl="0" algn="l">
              <a:spcBef>
                <a:spcPts val="0"/>
              </a:spcBef>
              <a:spcAft>
                <a:spcPts val="0"/>
              </a:spcAft>
              <a:buNone/>
            </a:pPr>
            <a:r>
              <a:rPr lang="en" sz="1300">
                <a:solidFill>
                  <a:schemeClr val="dk1"/>
                </a:solidFill>
                <a:latin typeface="Calibri"/>
                <a:ea typeface="Calibri"/>
                <a:cs typeface="Calibri"/>
                <a:sym typeface="Calibri"/>
              </a:rPr>
              <a:t>For more on the benefits of using this type of metacognitive reflection, see the Research in Practice section of the course.</a:t>
            </a:r>
            <a:endParaRPr sz="13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3480998f8e0_3_1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7" name="Google Shape;467;g3480998f8e0_3_15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5" name="Google Shape;15;p3"/>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16" name="Google Shape;16;p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17" name="Google Shape;17;p3"/>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Lesson Activity)" type="twoColTx">
  <p:cSld name="TITLE_AND_TWO_COLUMNS">
    <p:spTree>
      <p:nvGrpSpPr>
        <p:cNvPr id="18" name="Shape 18"/>
        <p:cNvGrpSpPr/>
        <p:nvPr/>
      </p:nvGrpSpPr>
      <p:grpSpPr>
        <a:xfrm>
          <a:off x="0" y="0"/>
          <a:ext cx="0" cy="0"/>
          <a:chOff x="0" y="0"/>
          <a:chExt cx="0" cy="0"/>
        </a:xfrm>
      </p:grpSpPr>
      <p:sp>
        <p:nvSpPr>
          <p:cNvPr id="19" name="Google Shape;19;p4"/>
          <p:cNvSpPr txBox="1"/>
          <p:nvPr>
            <p:ph type="title"/>
          </p:nvPr>
        </p:nvSpPr>
        <p:spPr>
          <a:xfrm>
            <a:off x="311700" y="445025"/>
            <a:ext cx="8520600" cy="572700"/>
          </a:xfrm>
          <a:prstGeom prst="rect">
            <a:avLst/>
          </a:prstGeom>
          <a:ln>
            <a:noFill/>
          </a:ln>
        </p:spPr>
        <p:txBody>
          <a:bodyPr anchorCtr="0" anchor="t" bIns="91425" lIns="91425" spcFirstLastPara="1" rIns="91425" wrap="square" tIns="91425">
            <a:spAutoFit/>
          </a:bodyPr>
          <a:lstStyle>
            <a:lvl1pPr lvl="0">
              <a:spcBef>
                <a:spcPts val="0"/>
              </a:spcBef>
              <a:spcAft>
                <a:spcPts val="0"/>
              </a:spcAft>
              <a:buClr>
                <a:srgbClr val="005047"/>
              </a:buClr>
              <a:buSzPts val="2800"/>
              <a:buNone/>
              <a:defRPr sz="2800">
                <a:solidFill>
                  <a:srgbClr val="005047"/>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0" name="Google Shape;20;p4"/>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1" name="Google Shape;21;p4"/>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Clr>
                <a:srgbClr val="424242"/>
              </a:buClr>
              <a:buSzPts val="1800"/>
              <a:buChar char="●"/>
              <a:defRPr>
                <a:solidFill>
                  <a:srgbClr val="424242"/>
                </a:solidFill>
              </a:defRPr>
            </a:lvl1pPr>
            <a:lvl2pPr indent="-330200" lvl="1" marL="914400">
              <a:spcBef>
                <a:spcPts val="0"/>
              </a:spcBef>
              <a:spcAft>
                <a:spcPts val="0"/>
              </a:spcAft>
              <a:buClr>
                <a:srgbClr val="424242"/>
              </a:buClr>
              <a:buSzPts val="1600"/>
              <a:buChar char="○"/>
              <a:defRPr sz="1600">
                <a:solidFill>
                  <a:srgbClr val="424242"/>
                </a:solidFill>
              </a:defRPr>
            </a:lvl2pPr>
            <a:lvl3pPr indent="-330200" lvl="2" marL="1371600">
              <a:spcBef>
                <a:spcPts val="0"/>
              </a:spcBef>
              <a:spcAft>
                <a:spcPts val="0"/>
              </a:spcAft>
              <a:buClr>
                <a:srgbClr val="424242"/>
              </a:buClr>
              <a:buSzPts val="1600"/>
              <a:buChar char="■"/>
              <a:defRPr sz="1600">
                <a:solidFill>
                  <a:srgbClr val="424242"/>
                </a:solidFill>
              </a:defRPr>
            </a:lvl3pPr>
            <a:lvl4pPr indent="-330200" lvl="3" marL="1828800">
              <a:spcBef>
                <a:spcPts val="0"/>
              </a:spcBef>
              <a:spcAft>
                <a:spcPts val="0"/>
              </a:spcAft>
              <a:buClr>
                <a:srgbClr val="424242"/>
              </a:buClr>
              <a:buSzPts val="1600"/>
              <a:buChar char="●"/>
              <a:defRPr sz="1600">
                <a:solidFill>
                  <a:srgbClr val="424242"/>
                </a:solidFill>
              </a:defRPr>
            </a:lvl4pPr>
            <a:lvl5pPr indent="-330200" lvl="4" marL="2286000">
              <a:spcBef>
                <a:spcPts val="0"/>
              </a:spcBef>
              <a:spcAft>
                <a:spcPts val="0"/>
              </a:spcAft>
              <a:buClr>
                <a:srgbClr val="424242"/>
              </a:buClr>
              <a:buSzPts val="1600"/>
              <a:buChar char="○"/>
              <a:defRPr sz="1600">
                <a:solidFill>
                  <a:srgbClr val="424242"/>
                </a:solidFill>
              </a:defRPr>
            </a:lvl5pPr>
            <a:lvl6pPr indent="-330200" lvl="5" marL="2743200">
              <a:spcBef>
                <a:spcPts val="0"/>
              </a:spcBef>
              <a:spcAft>
                <a:spcPts val="0"/>
              </a:spcAft>
              <a:buClr>
                <a:srgbClr val="424242"/>
              </a:buClr>
              <a:buSzPts val="1600"/>
              <a:buChar char="■"/>
              <a:defRPr sz="1600">
                <a:solidFill>
                  <a:srgbClr val="424242"/>
                </a:solidFill>
              </a:defRPr>
            </a:lvl6pPr>
            <a:lvl7pPr indent="-330200" lvl="6" marL="3200400">
              <a:spcBef>
                <a:spcPts val="0"/>
              </a:spcBef>
              <a:spcAft>
                <a:spcPts val="0"/>
              </a:spcAft>
              <a:buClr>
                <a:srgbClr val="424242"/>
              </a:buClr>
              <a:buSzPts val="1600"/>
              <a:buChar char="●"/>
              <a:defRPr sz="1600">
                <a:solidFill>
                  <a:srgbClr val="424242"/>
                </a:solidFill>
              </a:defRPr>
            </a:lvl7pPr>
            <a:lvl8pPr indent="-330200" lvl="7" marL="3657600">
              <a:spcBef>
                <a:spcPts val="0"/>
              </a:spcBef>
              <a:spcAft>
                <a:spcPts val="0"/>
              </a:spcAft>
              <a:buClr>
                <a:srgbClr val="424242"/>
              </a:buClr>
              <a:buSzPts val="1600"/>
              <a:buChar char="○"/>
              <a:defRPr sz="1600">
                <a:solidFill>
                  <a:srgbClr val="424242"/>
                </a:solidFill>
              </a:defRPr>
            </a:lvl8pPr>
            <a:lvl9pPr indent="-330200" lvl="8" marL="4114800">
              <a:spcBef>
                <a:spcPts val="0"/>
              </a:spcBef>
              <a:spcAft>
                <a:spcPts val="0"/>
              </a:spcAft>
              <a:buClr>
                <a:srgbClr val="424242"/>
              </a:buClr>
              <a:buSzPts val="1600"/>
              <a:buChar char="■"/>
              <a:defRPr sz="1600">
                <a:solidFill>
                  <a:srgbClr val="424242"/>
                </a:solidFill>
              </a:defRPr>
            </a:lvl9pPr>
          </a:lstStyle>
          <a:p/>
        </p:txBody>
      </p:sp>
      <p:sp>
        <p:nvSpPr>
          <p:cNvPr id="22" name="Google Shape;22;p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lvl1pPr lvl="0">
              <a:buNone/>
              <a:defRPr sz="1100"/>
            </a:lvl1pPr>
            <a:lvl2pPr lvl="1">
              <a:buNone/>
              <a:defRPr sz="1100"/>
            </a:lvl2pPr>
            <a:lvl3pPr lvl="2">
              <a:buNone/>
              <a:defRPr sz="1100"/>
            </a:lvl3pPr>
            <a:lvl4pPr lvl="3">
              <a:buNone/>
              <a:defRPr sz="1100"/>
            </a:lvl4pPr>
            <a:lvl5pPr lvl="4">
              <a:buNone/>
              <a:defRPr sz="1100"/>
            </a:lvl5pPr>
            <a:lvl6pPr lvl="5">
              <a:buNone/>
              <a:defRPr sz="1100"/>
            </a:lvl6pPr>
            <a:lvl7pPr lvl="6">
              <a:buNone/>
              <a:defRPr sz="1100"/>
            </a:lvl7pPr>
            <a:lvl8pPr lvl="7">
              <a:buNone/>
              <a:defRPr sz="1100"/>
            </a:lvl8pPr>
            <a:lvl9pPr lvl="8">
              <a:buNone/>
              <a:defRPr sz="1100"/>
            </a:lvl9pPr>
          </a:lstStyle>
          <a:p>
            <a:pPr indent="0" lvl="0" marL="0" rtl="0" algn="r">
              <a:spcBef>
                <a:spcPts val="0"/>
              </a:spcBef>
              <a:spcAft>
                <a:spcPts val="0"/>
              </a:spcAft>
              <a:buNone/>
            </a:pPr>
            <a:fld id="{00000000-1234-1234-1234-123412341234}" type="slidenum">
              <a:rPr lang="en"/>
              <a:t>‹#›</a:t>
            </a:fld>
            <a:endParaRPr/>
          </a:p>
        </p:txBody>
      </p:sp>
      <p:sp>
        <p:nvSpPr>
          <p:cNvPr id="23" name="Google Shape;23;p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lvl1pPr lvl="0" algn="l">
              <a:buNone/>
              <a:defRPr sz="1100"/>
            </a:lvl1pPr>
            <a:lvl2pPr lvl="1" algn="l">
              <a:buNone/>
              <a:defRPr sz="1100"/>
            </a:lvl2pPr>
            <a:lvl3pPr lvl="2" algn="l">
              <a:buNone/>
              <a:defRPr sz="1100"/>
            </a:lvl3pPr>
            <a:lvl4pPr lvl="3" algn="l">
              <a:buNone/>
              <a:defRPr sz="1100"/>
            </a:lvl4pPr>
            <a:lvl5pPr lvl="4" algn="l">
              <a:buNone/>
              <a:defRPr sz="1100"/>
            </a:lvl5pPr>
            <a:lvl6pPr lvl="5" algn="l">
              <a:buNone/>
              <a:defRPr sz="1100"/>
            </a:lvl6pPr>
            <a:lvl7pPr lvl="6" algn="l">
              <a:buNone/>
              <a:defRPr sz="1100"/>
            </a:lvl7pPr>
            <a:lvl8pPr lvl="7" algn="l">
              <a:buNone/>
              <a:defRPr sz="1100"/>
            </a:lvl8pPr>
            <a:lvl9pPr lvl="8" algn="l">
              <a:buNone/>
              <a:defRPr sz="1100"/>
            </a:lvl9pPr>
          </a:lstStyle>
          <a:p>
            <a:pPr indent="0" lvl="0" marL="0" rtl="0" algn="l">
              <a:spcBef>
                <a:spcPts val="0"/>
              </a:spcBef>
              <a:spcAft>
                <a:spcPts val="0"/>
              </a:spcAft>
              <a:buNone/>
            </a:pPr>
            <a:r>
              <a:rPr lang="en"/>
              <a:t>Page name</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24" name="Shape 24"/>
        <p:cNvGrpSpPr/>
        <p:nvPr/>
      </p:nvGrpSpPr>
      <p:grpSpPr>
        <a:xfrm>
          <a:off x="0" y="0"/>
          <a:ext cx="0" cy="0"/>
          <a:chOff x="0" y="0"/>
          <a:chExt cx="0" cy="0"/>
        </a:xfrm>
      </p:grpSpPr>
      <p:sp>
        <p:nvSpPr>
          <p:cNvPr id="25" name="Google Shape;25;p5"/>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26" name="Google Shape;26;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7" name="Shape 27"/>
        <p:cNvGrpSpPr/>
        <p:nvPr/>
      </p:nvGrpSpPr>
      <p:grpSpPr>
        <a:xfrm>
          <a:off x="0" y="0"/>
          <a:ext cx="0" cy="0"/>
          <a:chOff x="0" y="0"/>
          <a:chExt cx="0" cy="0"/>
        </a:xfrm>
      </p:grpSpPr>
      <p:sp>
        <p:nvSpPr>
          <p:cNvPr id="28" name="Google Shape;28;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3000"/>
              <a:buFont typeface="Verdana"/>
              <a:buNone/>
              <a:defRPr b="1" sz="3000">
                <a:solidFill>
                  <a:schemeClr val="dk1"/>
                </a:solidFill>
                <a:latin typeface="Verdana"/>
                <a:ea typeface="Verdana"/>
                <a:cs typeface="Verdana"/>
                <a:sym typeface="Verdana"/>
              </a:defRPr>
            </a:lvl1pPr>
            <a:lvl2pPr lvl="1">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2pPr>
            <a:lvl3pPr lvl="2">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3pPr>
            <a:lvl4pPr lvl="3">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4pPr>
            <a:lvl5pPr lvl="4">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5pPr>
            <a:lvl6pPr lvl="5">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6pPr>
            <a:lvl7pPr lvl="6">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7pPr>
            <a:lvl8pPr lvl="7">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8pPr>
            <a:lvl9pPr lvl="8">
              <a:spcBef>
                <a:spcPts val="0"/>
              </a:spcBef>
              <a:spcAft>
                <a:spcPts val="0"/>
              </a:spcAft>
              <a:buClr>
                <a:schemeClr val="dk1"/>
              </a:buClr>
              <a:buSzPts val="2800"/>
              <a:buFont typeface="Verdana"/>
              <a:buNone/>
              <a:defRPr b="1" sz="2800">
                <a:solidFill>
                  <a:schemeClr val="dk1"/>
                </a:solidFill>
                <a:latin typeface="Verdana"/>
                <a:ea typeface="Verdana"/>
                <a:cs typeface="Verdana"/>
                <a:sym typeface="Verdana"/>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rgbClr val="424242"/>
              </a:buClr>
              <a:buSzPts val="1800"/>
              <a:buFont typeface="Calibri"/>
              <a:buChar char="●"/>
              <a:defRPr sz="1800">
                <a:solidFill>
                  <a:srgbClr val="424242"/>
                </a:solidFill>
                <a:latin typeface="Calibri"/>
                <a:ea typeface="Calibri"/>
                <a:cs typeface="Calibri"/>
                <a:sym typeface="Calibri"/>
              </a:defRPr>
            </a:lvl1pPr>
            <a:lvl2pPr indent="-317500" lvl="1" marL="914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2pPr>
            <a:lvl3pPr indent="-317500" lvl="2" marL="1371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3pPr>
            <a:lvl4pPr indent="-317500" lvl="3" marL="1828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4pPr>
            <a:lvl5pPr indent="-317500" lvl="4" marL="22860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5pPr>
            <a:lvl6pPr indent="-317500" lvl="5" marL="27432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6pPr>
            <a:lvl7pPr indent="-317500" lvl="6" marL="32004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7pPr>
            <a:lvl8pPr indent="-317500" lvl="7" marL="36576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8pPr>
            <a:lvl9pPr indent="-317500" lvl="8" marL="4114800">
              <a:lnSpc>
                <a:spcPct val="115000"/>
              </a:lnSpc>
              <a:spcBef>
                <a:spcPts val="0"/>
              </a:spcBef>
              <a:spcAft>
                <a:spcPts val="0"/>
              </a:spcAft>
              <a:buClr>
                <a:srgbClr val="424242"/>
              </a:buClr>
              <a:buSzPts val="1400"/>
              <a:buFont typeface="Calibri"/>
              <a:buChar char="■"/>
              <a:defRPr>
                <a:solidFill>
                  <a:srgbClr val="424242"/>
                </a:solidFill>
                <a:latin typeface="Calibri"/>
                <a:ea typeface="Calibri"/>
                <a:cs typeface="Calibri"/>
                <a:sym typeface="Calibri"/>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100">
                <a:solidFill>
                  <a:schemeClr val="dk2"/>
                </a:solidFill>
                <a:latin typeface="Calibri"/>
                <a:ea typeface="Calibri"/>
                <a:cs typeface="Calibri"/>
                <a:sym typeface="Calibri"/>
              </a:defRPr>
            </a:lvl1pPr>
            <a:lvl2pPr lvl="1" algn="r">
              <a:buNone/>
              <a:defRPr sz="1100">
                <a:solidFill>
                  <a:schemeClr val="dk2"/>
                </a:solidFill>
                <a:latin typeface="Calibri"/>
                <a:ea typeface="Calibri"/>
                <a:cs typeface="Calibri"/>
                <a:sym typeface="Calibri"/>
              </a:defRPr>
            </a:lvl2pPr>
            <a:lvl3pPr lvl="2" algn="r">
              <a:buNone/>
              <a:defRPr sz="1100">
                <a:solidFill>
                  <a:schemeClr val="dk2"/>
                </a:solidFill>
                <a:latin typeface="Calibri"/>
                <a:ea typeface="Calibri"/>
                <a:cs typeface="Calibri"/>
                <a:sym typeface="Calibri"/>
              </a:defRPr>
            </a:lvl3pPr>
            <a:lvl4pPr lvl="3" algn="r">
              <a:buNone/>
              <a:defRPr sz="1100">
                <a:solidFill>
                  <a:schemeClr val="dk2"/>
                </a:solidFill>
                <a:latin typeface="Calibri"/>
                <a:ea typeface="Calibri"/>
                <a:cs typeface="Calibri"/>
                <a:sym typeface="Calibri"/>
              </a:defRPr>
            </a:lvl4pPr>
            <a:lvl5pPr lvl="4" algn="r">
              <a:buNone/>
              <a:defRPr sz="1100">
                <a:solidFill>
                  <a:schemeClr val="dk2"/>
                </a:solidFill>
                <a:latin typeface="Calibri"/>
                <a:ea typeface="Calibri"/>
                <a:cs typeface="Calibri"/>
                <a:sym typeface="Calibri"/>
              </a:defRPr>
            </a:lvl5pPr>
            <a:lvl6pPr lvl="5" algn="r">
              <a:buNone/>
              <a:defRPr sz="1100">
                <a:solidFill>
                  <a:schemeClr val="dk2"/>
                </a:solidFill>
                <a:latin typeface="Calibri"/>
                <a:ea typeface="Calibri"/>
                <a:cs typeface="Calibri"/>
                <a:sym typeface="Calibri"/>
              </a:defRPr>
            </a:lvl6pPr>
            <a:lvl7pPr lvl="6" algn="r">
              <a:buNone/>
              <a:defRPr sz="1100">
                <a:solidFill>
                  <a:schemeClr val="dk2"/>
                </a:solidFill>
                <a:latin typeface="Calibri"/>
                <a:ea typeface="Calibri"/>
                <a:cs typeface="Calibri"/>
                <a:sym typeface="Calibri"/>
              </a:defRPr>
            </a:lvl7pPr>
            <a:lvl8pPr lvl="7" algn="r">
              <a:buNone/>
              <a:defRPr sz="1100">
                <a:solidFill>
                  <a:schemeClr val="dk2"/>
                </a:solidFill>
                <a:latin typeface="Calibri"/>
                <a:ea typeface="Calibri"/>
                <a:cs typeface="Calibri"/>
                <a:sym typeface="Calibri"/>
              </a:defRPr>
            </a:lvl8pPr>
            <a:lvl9pPr lvl="8" algn="r">
              <a:buNone/>
              <a:defRPr sz="1100">
                <a:solidFill>
                  <a:schemeClr val="dk2"/>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hyperlink" Target="https://ancillaries.openstax.org/ancillaries/resources/ddbc409a-95e0-46eb-8a8a-2786b11fdc85/1748882784005/99e4a3d3-55ac-486a-ae16-30c75ca9c18d/2e/getting-started/quick-start"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14.png"/><Relationship Id="rId6" Type="http://schemas.openxmlformats.org/officeDocument/2006/relationships/image" Target="../media/image3.png"/><Relationship Id="rId7" Type="http://schemas.openxmlformats.org/officeDocument/2006/relationships/image" Target="../media/image16.png"/><Relationship Id="rId8"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5.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 Id="rId3" Type="http://schemas.openxmlformats.org/officeDocument/2006/relationships/image" Target="../media/image12.png"/><Relationship Id="rId4" Type="http://schemas.openxmlformats.org/officeDocument/2006/relationships/image" Target="../media/image18.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1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2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2.png"/><Relationship Id="rId4" Type="http://schemas.openxmlformats.org/officeDocument/2006/relationships/image" Target="../media/image18.png"/><Relationship Id="rId5" Type="http://schemas.openxmlformats.org/officeDocument/2006/relationships/image" Target="../media/image7.png"/><Relationship Id="rId6" Type="http://schemas.openxmlformats.org/officeDocument/2006/relationships/image" Target="../media/image9.png"/><Relationship Id="rId7" Type="http://schemas.openxmlformats.org/officeDocument/2006/relationships/image" Target="../media/image11.png"/><Relationship Id="rId8"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24.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 Id="rId3" Type="http://schemas.openxmlformats.org/officeDocument/2006/relationships/hyperlink" Target="https://www.youtube.com/watch?v=ytPzy9jR96Q" TargetMode="External"/><Relationship Id="rId4" Type="http://schemas.openxmlformats.org/officeDocument/2006/relationships/hyperlink" Target="https://www.youtube.com/watch?v=ytPzy9jR96Q" TargetMode="External"/><Relationship Id="rId5" Type="http://schemas.openxmlformats.org/officeDocument/2006/relationships/image" Target="../media/image4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png"/><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5.png"/><Relationship Id="rId4" Type="http://schemas.openxmlformats.org/officeDocument/2006/relationships/image" Target="../media/image39.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 Id="rId3" Type="http://schemas.openxmlformats.org/officeDocument/2006/relationships/image" Target="../media/image18.png"/><Relationship Id="rId4" Type="http://schemas.openxmlformats.org/officeDocument/2006/relationships/image" Target="../media/image7.png"/><Relationship Id="rId5" Type="http://schemas.openxmlformats.org/officeDocument/2006/relationships/image" Target="../media/image9.png"/><Relationship Id="rId6" Type="http://schemas.openxmlformats.org/officeDocument/2006/relationships/image" Target="../media/image11.png"/><Relationship Id="rId7" Type="http://schemas.openxmlformats.org/officeDocument/2006/relationships/image" Target="../media/image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6.png"/><Relationship Id="rId4"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41.png"/><Relationship Id="rId4" Type="http://schemas.openxmlformats.org/officeDocument/2006/relationships/slide" Target="/ppt/slides/slide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29.png"/><Relationship Id="rId4" Type="http://schemas.openxmlformats.org/officeDocument/2006/relationships/image" Target="../media/image28.png"/><Relationship Id="rId5" Type="http://schemas.openxmlformats.org/officeDocument/2006/relationships/image" Target="../media/image32.png"/><Relationship Id="rId6" Type="http://schemas.openxmlformats.org/officeDocument/2006/relationships/image" Target="../media/image30.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6.png"/><Relationship Id="rId4"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5.png"/><Relationship Id="rId4"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5.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11.png"/><Relationship Id="rId6" Type="http://schemas.openxmlformats.org/officeDocument/2006/relationships/image" Target="../media/image8.png"/><Relationship Id="rId7" Type="http://schemas.openxmlformats.org/officeDocument/2006/relationships/image" Target="../media/image2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38.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33.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8.png"/><Relationship Id="rId6" Type="http://schemas.openxmlformats.org/officeDocument/2006/relationships/image" Target="../media/image22.png"/><Relationship Id="rId7" Type="http://schemas.openxmlformats.org/officeDocument/2006/relationships/image" Target="../media/image2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37.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8.png"/><Relationship Id="rId4" Type="http://schemas.openxmlformats.org/officeDocument/2006/relationships/image" Target="../media/image21.png"/><Relationship Id="rId5" Type="http://schemas.openxmlformats.org/officeDocument/2006/relationships/image" Target="../media/image22.png"/><Relationship Id="rId6" Type="http://schemas.openxmlformats.org/officeDocument/2006/relationships/image" Target="../media/image26.png"/><Relationship Id="rId7" Type="http://schemas.openxmlformats.org/officeDocument/2006/relationships/image" Target="../media/image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 Id="rId3" Type="http://schemas.openxmlformats.org/officeDocument/2006/relationships/image" Target="../media/image4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 name="Shape 32"/>
        <p:cNvGrpSpPr/>
        <p:nvPr/>
      </p:nvGrpSpPr>
      <p:grpSpPr>
        <a:xfrm>
          <a:off x="0" y="0"/>
          <a:ext cx="0" cy="0"/>
          <a:chOff x="0" y="0"/>
          <a:chExt cx="0" cy="0"/>
        </a:xfrm>
      </p:grpSpPr>
      <p:sp>
        <p:nvSpPr>
          <p:cNvPr id="33" name="Google Shape;33;p7"/>
          <p:cNvSpPr txBox="1"/>
          <p:nvPr>
            <p:ph type="ctrTitle"/>
          </p:nvPr>
        </p:nvSpPr>
        <p:spPr>
          <a:xfrm>
            <a:off x="0" y="744575"/>
            <a:ext cx="9144000" cy="2052600"/>
          </a:xfrm>
          <a:prstGeom prst="rect">
            <a:avLst/>
          </a:prstGeom>
          <a:solidFill>
            <a:srgbClr val="005047"/>
          </a:solidFill>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3000">
                <a:solidFill>
                  <a:srgbClr val="FDBD3E"/>
                </a:solidFill>
                <a:latin typeface="Roboto Slab Black"/>
                <a:ea typeface="Roboto Slab Black"/>
                <a:cs typeface="Roboto Slab Black"/>
                <a:sym typeface="Roboto Slab Black"/>
              </a:rPr>
              <a:t>Algebra 1</a:t>
            </a:r>
            <a:endParaRPr sz="3000">
              <a:solidFill>
                <a:srgbClr val="FDBD3E"/>
              </a:solidFill>
              <a:latin typeface="Verdana"/>
              <a:ea typeface="Verdana"/>
              <a:cs typeface="Verdana"/>
              <a:sym typeface="Verdana"/>
            </a:endParaRPr>
          </a:p>
          <a:p>
            <a:pPr indent="0" lvl="0" marL="0" rtl="0" algn="ctr">
              <a:spcBef>
                <a:spcPts val="1000"/>
              </a:spcBef>
              <a:spcAft>
                <a:spcPts val="1000"/>
              </a:spcAft>
              <a:buNone/>
            </a:pPr>
            <a:r>
              <a:rPr lang="en" sz="1900">
                <a:solidFill>
                  <a:srgbClr val="FDBD3E"/>
                </a:solidFill>
                <a:latin typeface="Calibri"/>
                <a:ea typeface="Calibri"/>
                <a:cs typeface="Calibri"/>
                <a:sym typeface="Calibri"/>
              </a:rPr>
              <a:t>Unit 4</a:t>
            </a:r>
            <a:r>
              <a:rPr lang="en" sz="1900">
                <a:solidFill>
                  <a:srgbClr val="FDBD3E"/>
                </a:solidFill>
                <a:latin typeface="Calibri"/>
                <a:ea typeface="Calibri"/>
                <a:cs typeface="Calibri"/>
                <a:sym typeface="Calibri"/>
              </a:rPr>
              <a:t> </a:t>
            </a:r>
            <a:r>
              <a:rPr lang="en" sz="1900">
                <a:solidFill>
                  <a:srgbClr val="FDBD3E"/>
                </a:solidFill>
                <a:latin typeface="Calibri"/>
                <a:ea typeface="Calibri"/>
                <a:cs typeface="Calibri"/>
                <a:sym typeface="Calibri"/>
              </a:rPr>
              <a:t>Functions</a:t>
            </a:r>
            <a:endParaRPr sz="1900">
              <a:solidFill>
                <a:srgbClr val="FDBD3E"/>
              </a:solidFill>
              <a:latin typeface="Calibri"/>
              <a:ea typeface="Calibri"/>
              <a:cs typeface="Calibri"/>
              <a:sym typeface="Calibri"/>
            </a:endParaRPr>
          </a:p>
        </p:txBody>
      </p:sp>
      <p:pic>
        <p:nvPicPr>
          <p:cNvPr id="34" name="Google Shape;34;p7" title="Picture1.png"/>
          <p:cNvPicPr preferRelativeResize="0"/>
          <p:nvPr/>
        </p:nvPicPr>
        <p:blipFill>
          <a:blip r:embed="rId3">
            <a:alphaModFix/>
          </a:blip>
          <a:stretch>
            <a:fillRect/>
          </a:stretch>
        </p:blipFill>
        <p:spPr>
          <a:xfrm>
            <a:off x="7959050" y="4067538"/>
            <a:ext cx="873252" cy="595700"/>
          </a:xfrm>
          <a:prstGeom prst="rect">
            <a:avLst/>
          </a:prstGeom>
          <a:noFill/>
          <a:ln>
            <a:noFill/>
          </a:ln>
        </p:spPr>
      </p:pic>
      <p:pic>
        <p:nvPicPr>
          <p:cNvPr id="35" name="Google Shape;35;p7" title="Book Imahe.png"/>
          <p:cNvPicPr preferRelativeResize="0"/>
          <p:nvPr/>
        </p:nvPicPr>
        <p:blipFill>
          <a:blip r:embed="rId4">
            <a:alphaModFix/>
          </a:blip>
          <a:stretch>
            <a:fillRect/>
          </a:stretch>
        </p:blipFill>
        <p:spPr>
          <a:xfrm>
            <a:off x="311700" y="3702750"/>
            <a:ext cx="738829" cy="960475"/>
          </a:xfrm>
          <a:prstGeom prst="rect">
            <a:avLst/>
          </a:prstGeom>
          <a:noFill/>
          <a:ln>
            <a:noFill/>
          </a:ln>
          <a:effectLst>
            <a:outerShdw blurRad="57150" rotWithShape="0" algn="bl" dir="5400000" dist="19050">
              <a:srgbClr val="005047">
                <a:alpha val="50000"/>
              </a:srgbClr>
            </a:outerShdw>
            <a:reflection blurRad="0" dir="5400000" dist="38100" endA="0" endPos="58000" fadeDir="5400012" kx="0" rotWithShape="0" algn="bl" stA="11000" stPos="0" sy="-100000" ky="0"/>
          </a:effectLst>
        </p:spPr>
      </p:pic>
      <p:sp>
        <p:nvSpPr>
          <p:cNvPr id="36" name="Google Shape;36;p7"/>
          <p:cNvSpPr txBox="1"/>
          <p:nvPr>
            <p:ph idx="1" type="subTitle"/>
          </p:nvPr>
        </p:nvSpPr>
        <p:spPr>
          <a:xfrm>
            <a:off x="311700" y="2834125"/>
            <a:ext cx="8520600" cy="461700"/>
          </a:xfrm>
          <a:prstGeom prst="rect">
            <a:avLst/>
          </a:prstGeom>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en" sz="1800"/>
              <a:t>Lesson </a:t>
            </a:r>
            <a:r>
              <a:rPr lang="en" sz="1800"/>
              <a:t>4.17: Representing Sequences</a:t>
            </a:r>
            <a:endParaRPr sz="1800">
              <a:solidFill>
                <a:srgbClr val="424242"/>
              </a:solidFill>
              <a:latin typeface="Calibri"/>
              <a:ea typeface="Calibri"/>
              <a:cs typeface="Calibri"/>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 name="Shape 40"/>
        <p:cNvGrpSpPr/>
        <p:nvPr/>
      </p:nvGrpSpPr>
      <p:grpSpPr>
        <a:xfrm>
          <a:off x="0" y="0"/>
          <a:ext cx="0" cy="0"/>
          <a:chOff x="0" y="0"/>
          <a:chExt cx="0" cy="0"/>
        </a:xfrm>
      </p:grpSpPr>
      <p:sp>
        <p:nvSpPr>
          <p:cNvPr id="41" name="Google Shape;41;p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3000">
                <a:solidFill>
                  <a:srgbClr val="005047"/>
                </a:solidFill>
              </a:rPr>
              <a:t>How to use these slides</a:t>
            </a:r>
            <a:endParaRPr sz="3000">
              <a:solidFill>
                <a:srgbClr val="005047"/>
              </a:solidFill>
            </a:endParaRPr>
          </a:p>
        </p:txBody>
      </p:sp>
      <p:sp>
        <p:nvSpPr>
          <p:cNvPr id="42" name="Google Shape;42;p8"/>
          <p:cNvSpPr txBox="1"/>
          <p:nvPr>
            <p:ph idx="1" type="body"/>
          </p:nvPr>
        </p:nvSpPr>
        <p:spPr>
          <a:xfrm>
            <a:off x="311700" y="1152475"/>
            <a:ext cx="8520600" cy="3201600"/>
          </a:xfrm>
          <a:prstGeom prst="rect">
            <a:avLst/>
          </a:prstGeom>
        </p:spPr>
        <p:txBody>
          <a:bodyPr anchorCtr="0" anchor="t" bIns="0" lIns="91425" spcFirstLastPara="1" rIns="91425" wrap="square" tIns="91425">
            <a:spAutoFit/>
          </a:bodyPr>
          <a:lstStyle/>
          <a:p>
            <a:pPr indent="-342900" lvl="0" marL="457200" rtl="0" algn="l">
              <a:spcBef>
                <a:spcPts val="0"/>
              </a:spcBef>
              <a:spcAft>
                <a:spcPts val="0"/>
              </a:spcAft>
              <a:buClr>
                <a:srgbClr val="424242"/>
              </a:buClr>
              <a:buSzPts val="1800"/>
              <a:buFont typeface="Noto Sans"/>
              <a:buChar char="●"/>
            </a:pPr>
            <a:r>
              <a:rPr lang="en"/>
              <a:t>On the activity slides </a:t>
            </a:r>
            <a:r>
              <a:rPr b="1" lang="en"/>
              <a:t>c</a:t>
            </a:r>
            <a:r>
              <a:rPr b="1" lang="en"/>
              <a:t>heck the speaker notes</a:t>
            </a:r>
            <a:r>
              <a:rPr lang="en"/>
              <a:t> for teacher support and instructional information.</a:t>
            </a:r>
            <a:endParaRPr/>
          </a:p>
          <a:p>
            <a:pPr indent="-342900" lvl="0" marL="457200" rtl="0" algn="l">
              <a:spcBef>
                <a:spcPts val="0"/>
              </a:spcBef>
              <a:spcAft>
                <a:spcPts val="0"/>
              </a:spcAft>
              <a:buClr>
                <a:srgbClr val="424242"/>
              </a:buClr>
              <a:buSzPts val="1800"/>
              <a:buFont typeface="Noto Sans"/>
              <a:buChar char="●"/>
            </a:pPr>
            <a:r>
              <a:rPr lang="en"/>
              <a:t>Each lesson includes 1 warm up, 2-3 learning activities, a cool down, practice and a lesson synthesis. </a:t>
            </a:r>
            <a:endParaRPr/>
          </a:p>
          <a:p>
            <a:pPr indent="-330200" lvl="1" marL="914400" rtl="0" algn="l">
              <a:spcBef>
                <a:spcPts val="0"/>
              </a:spcBef>
              <a:spcAft>
                <a:spcPts val="0"/>
              </a:spcAft>
              <a:buSzPts val="1600"/>
              <a:buChar char="○"/>
            </a:pPr>
            <a:r>
              <a:rPr lang="en"/>
              <a:t>Learning activities are followed by a self check question, and review section.</a:t>
            </a:r>
            <a:endParaRPr/>
          </a:p>
          <a:p>
            <a:pPr indent="-342900" lvl="0" marL="457200" rtl="0" algn="l">
              <a:spcBef>
                <a:spcPts val="0"/>
              </a:spcBef>
              <a:spcAft>
                <a:spcPts val="0"/>
              </a:spcAft>
              <a:buSzPts val="1800"/>
              <a:buChar char="●"/>
            </a:pPr>
            <a:r>
              <a:rPr lang="en"/>
              <a:t>Some slides have been</a:t>
            </a:r>
            <a:r>
              <a:rPr b="1" lang="en"/>
              <a:t> hidden from student view</a:t>
            </a:r>
            <a:r>
              <a:rPr lang="en"/>
              <a:t>, more information can be found on the next slide (Reference Key).</a:t>
            </a:r>
            <a:endParaRPr/>
          </a:p>
          <a:p>
            <a:pPr indent="-342900" lvl="0" marL="457200" rtl="0" algn="l">
              <a:spcBef>
                <a:spcPts val="0"/>
              </a:spcBef>
              <a:spcAft>
                <a:spcPts val="0"/>
              </a:spcAft>
              <a:buSzPts val="1800"/>
              <a:buChar char="●"/>
            </a:pPr>
            <a:r>
              <a:rPr lang="en"/>
              <a:t>You can edit and use these slides for personal and classroom use, but cannot sell them and must keep the attribution logos.</a:t>
            </a:r>
            <a:endParaRPr/>
          </a:p>
          <a:p>
            <a:pPr indent="-342900" lvl="0" marL="457200" rtl="0" algn="l">
              <a:spcBef>
                <a:spcPts val="0"/>
              </a:spcBef>
              <a:spcAft>
                <a:spcPts val="0"/>
              </a:spcAft>
              <a:buSzPts val="1800"/>
              <a:buChar char="●"/>
            </a:pPr>
            <a:r>
              <a:rPr lang="en"/>
              <a:t>For more information, </a:t>
            </a:r>
            <a:r>
              <a:rPr lang="en" u="sng">
                <a:solidFill>
                  <a:schemeClr val="accent5"/>
                </a:solidFill>
                <a:hlinkClick r:id="rId3">
                  <a:extLst>
                    <a:ext uri="{A12FA001-AC4F-418D-AE19-62706E023703}">
                      <ahyp:hlinkClr val="tx"/>
                    </a:ext>
                  </a:extLst>
                </a:hlinkClick>
              </a:rPr>
              <a:t>Check out the digital quick start guide</a:t>
            </a:r>
            <a:r>
              <a:rPr lang="en"/>
              <a:t>!</a:t>
            </a:r>
            <a:endParaRPr/>
          </a:p>
        </p:txBody>
      </p:sp>
      <p:sp>
        <p:nvSpPr>
          <p:cNvPr id="43" name="Google Shape;43;p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4" name="Google Shape;44;p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4.17: Representing Sequences</a:t>
            </a:r>
            <a:endParaRPr/>
          </a:p>
        </p:txBody>
      </p:sp>
      <p:sp>
        <p:nvSpPr>
          <p:cNvPr id="45" name="Google Shape;45;p8"/>
          <p:cNvSpPr txBox="1"/>
          <p:nvPr>
            <p:ph idx="4294967295" type="sldNum"/>
          </p:nvPr>
        </p:nvSpPr>
        <p:spPr>
          <a:xfrm>
            <a:off x="64423" y="59900"/>
            <a:ext cx="1862100" cy="3936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900">
                <a:solidFill>
                  <a:srgbClr val="666666"/>
                </a:solidFill>
                <a:latin typeface="Calibri"/>
                <a:ea typeface="Calibri"/>
                <a:cs typeface="Calibri"/>
                <a:sym typeface="Calibri"/>
              </a:rPr>
              <a:t>OpenStax CC BY NC SA</a:t>
            </a:r>
            <a:endParaRPr sz="900">
              <a:solidFill>
                <a:srgbClr val="666666"/>
              </a:solidFill>
              <a:latin typeface="Calibri"/>
              <a:ea typeface="Calibri"/>
              <a:cs typeface="Calibri"/>
              <a:sym typeface="Calibri"/>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9" name="Shape 49"/>
        <p:cNvGrpSpPr/>
        <p:nvPr/>
      </p:nvGrpSpPr>
      <p:grpSpPr>
        <a:xfrm>
          <a:off x="0" y="0"/>
          <a:ext cx="0" cy="0"/>
          <a:chOff x="0" y="0"/>
          <a:chExt cx="0" cy="0"/>
        </a:xfrm>
      </p:grpSpPr>
      <p:sp>
        <p:nvSpPr>
          <p:cNvPr id="50" name="Google Shape;50;p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Reference </a:t>
            </a:r>
            <a:r>
              <a:rPr lang="en"/>
              <a:t>Key</a:t>
            </a:r>
            <a:endParaRPr sz="3000">
              <a:solidFill>
                <a:srgbClr val="005047"/>
              </a:solidFill>
            </a:endParaRPr>
          </a:p>
        </p:txBody>
      </p:sp>
      <p:sp>
        <p:nvSpPr>
          <p:cNvPr id="51" name="Google Shape;51;p9"/>
          <p:cNvSpPr txBox="1"/>
          <p:nvPr>
            <p:ph idx="1" type="body"/>
          </p:nvPr>
        </p:nvSpPr>
        <p:spPr>
          <a:xfrm>
            <a:off x="268875" y="1017725"/>
            <a:ext cx="83538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lang="en"/>
              <a:t>Check the top right corner for an icon referencing these unique sections. </a:t>
            </a:r>
            <a:endParaRPr/>
          </a:p>
        </p:txBody>
      </p:sp>
      <p:sp>
        <p:nvSpPr>
          <p:cNvPr id="52" name="Google Shape;52;p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graphicFrame>
        <p:nvGraphicFramePr>
          <p:cNvPr id="53" name="Google Shape;53;p9"/>
          <p:cNvGraphicFramePr/>
          <p:nvPr/>
        </p:nvGraphicFramePr>
        <p:xfrm>
          <a:off x="416500" y="1479425"/>
          <a:ext cx="3000000" cy="3000000"/>
        </p:xfrm>
        <a:graphic>
          <a:graphicData uri="http://schemas.openxmlformats.org/drawingml/2006/table">
            <a:tbl>
              <a:tblPr>
                <a:noFill/>
                <a:tableStyleId>{353A2B47-5A7E-4C8A-8957-5B74CE43A2F4}</a:tableStyleId>
              </a:tblPr>
              <a:tblGrid>
                <a:gridCol w="382850"/>
                <a:gridCol w="2585825"/>
                <a:gridCol w="1114200"/>
                <a:gridCol w="4123300"/>
              </a:tblGrid>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Support for Students with Disability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rowSpan="2">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p>
                      <a:pPr indent="0" lvl="0" marL="0" rtl="0" algn="l">
                        <a:spcBef>
                          <a:spcPts val="0"/>
                        </a:spcBef>
                        <a:spcAft>
                          <a:spcPts val="0"/>
                        </a:spcAft>
                        <a:buNone/>
                      </a:pPr>
                      <a:r>
                        <a:t/>
                      </a:r>
                      <a:endParaRPr sz="1300">
                        <a:solidFill>
                          <a:srgbClr val="424242"/>
                        </a:solidFill>
                        <a:latin typeface="Calibri"/>
                        <a:ea typeface="Calibri"/>
                        <a:cs typeface="Calibri"/>
                        <a:sym typeface="Calibri"/>
                      </a:endParaRPr>
                    </a:p>
                    <a:p>
                      <a:pPr indent="0" lvl="0" marL="0" rtl="0" algn="l">
                        <a:spcBef>
                          <a:spcPts val="0"/>
                        </a:spcBef>
                        <a:spcAft>
                          <a:spcPts val="0"/>
                        </a:spcAft>
                        <a:buClr>
                          <a:schemeClr val="dk1"/>
                        </a:buClr>
                        <a:buSzPts val="1100"/>
                        <a:buFont typeface="Arial"/>
                        <a:buNone/>
                      </a:pPr>
                      <a:r>
                        <a:rPr lang="en" sz="1300">
                          <a:solidFill>
                            <a:srgbClr val="424242"/>
                          </a:solidFill>
                          <a:latin typeface="Calibri"/>
                          <a:ea typeface="Calibri"/>
                          <a:cs typeface="Calibri"/>
                          <a:sym typeface="Calibri"/>
                        </a:rPr>
                        <a:t>Learning Strategies slide, provides additional support to students for understanding the activity. </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lnSpc>
                          <a:spcPct val="115000"/>
                        </a:lnSpc>
                        <a:spcBef>
                          <a:spcPts val="0"/>
                        </a:spcBef>
                        <a:spcAft>
                          <a:spcPts val="1200"/>
                        </a:spcAft>
                        <a:buNone/>
                      </a:pPr>
                      <a:r>
                        <a:rPr lang="en" sz="1300">
                          <a:solidFill>
                            <a:srgbClr val="424242"/>
                          </a:solidFill>
                          <a:latin typeface="Calibri"/>
                          <a:ea typeface="Calibri"/>
                          <a:cs typeface="Calibri"/>
                          <a:sym typeface="Calibri"/>
                        </a:rPr>
                        <a:t>Support for English Language Learners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vMerge="1"/>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Extending Your Thinking slide, provides an extra challenge for students.</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Not 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slide, checkpoint to assess student understanding after the learning activity.</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r h="521350">
                <a:tc>
                  <a:txBody>
                    <a:bodyPr/>
                    <a:lstStyle/>
                    <a:p>
                      <a:pPr indent="0" lvl="0" marL="0" rtl="0" algn="l">
                        <a:spcBef>
                          <a:spcPts val="0"/>
                        </a:spcBef>
                        <a:spcAft>
                          <a:spcPts val="0"/>
                        </a:spcAft>
                        <a:buNone/>
                      </a:pPr>
                      <a:r>
                        <a:t/>
                      </a:r>
                      <a:endParaRPr>
                        <a:solidFill>
                          <a:srgbClr val="5E5E5E"/>
                        </a:solidFill>
                        <a:latin typeface="Noto Sans"/>
                        <a:ea typeface="Noto Sans"/>
                        <a:cs typeface="Noto Sans"/>
                        <a:sym typeface="Noto Sans"/>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Review</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Hidden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c>
                  <a:txBody>
                    <a:bodyPr/>
                    <a:lstStyle/>
                    <a:p>
                      <a:pPr indent="0" lvl="0" marL="0" rtl="0" algn="l">
                        <a:spcBef>
                          <a:spcPts val="0"/>
                        </a:spcBef>
                        <a:spcAft>
                          <a:spcPts val="0"/>
                        </a:spcAft>
                        <a:buNone/>
                      </a:pPr>
                      <a:r>
                        <a:rPr lang="en" sz="1300">
                          <a:solidFill>
                            <a:srgbClr val="424242"/>
                          </a:solidFill>
                          <a:latin typeface="Calibri"/>
                          <a:ea typeface="Calibri"/>
                          <a:cs typeface="Calibri"/>
                          <a:sym typeface="Calibri"/>
                        </a:rPr>
                        <a:t>Self Check- Review slide, designed to help review topics from the self check question.</a:t>
                      </a:r>
                      <a:endParaRPr sz="1300">
                        <a:solidFill>
                          <a:srgbClr val="424242"/>
                        </a:solidFill>
                        <a:latin typeface="Calibri"/>
                        <a:ea typeface="Calibri"/>
                        <a:cs typeface="Calibri"/>
                        <a:sym typeface="Calibri"/>
                      </a:endParaRPr>
                    </a:p>
                  </a:txBody>
                  <a:tcPr marT="91425" marB="91425" marR="91425" marL="91425">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tcPr>
                </a:tc>
              </a:tr>
            </a:tbl>
          </a:graphicData>
        </a:graphic>
      </p:graphicFrame>
      <p:sp>
        <p:nvSpPr>
          <p:cNvPr id="54" name="Google Shape;54;p9"/>
          <p:cNvSpPr/>
          <p:nvPr/>
        </p:nvSpPr>
        <p:spPr>
          <a:xfrm>
            <a:off x="379563" y="3255100"/>
            <a:ext cx="274200" cy="274200"/>
          </a:xfrm>
          <a:prstGeom prst="roundRect">
            <a:avLst>
              <a:gd fmla="val 16667" name="adj"/>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pic>
        <p:nvPicPr>
          <p:cNvPr id="55" name="Google Shape;55;p9" title="additional resource-1.png"/>
          <p:cNvPicPr preferRelativeResize="0"/>
          <p:nvPr/>
        </p:nvPicPr>
        <p:blipFill>
          <a:blip r:embed="rId3">
            <a:alphaModFix/>
          </a:blip>
          <a:stretch>
            <a:fillRect/>
          </a:stretch>
        </p:blipFill>
        <p:spPr>
          <a:xfrm>
            <a:off x="416488" y="3887072"/>
            <a:ext cx="274320" cy="274320"/>
          </a:xfrm>
          <a:prstGeom prst="rect">
            <a:avLst/>
          </a:prstGeom>
          <a:noFill/>
          <a:ln>
            <a:noFill/>
          </a:ln>
        </p:spPr>
      </p:pic>
      <p:pic>
        <p:nvPicPr>
          <p:cNvPr id="56" name="Google Shape;56;p9" title="emojione_input-latin-letters (4).png"/>
          <p:cNvPicPr preferRelativeResize="0"/>
          <p:nvPr/>
        </p:nvPicPr>
        <p:blipFill>
          <a:blip r:embed="rId4">
            <a:alphaModFix/>
          </a:blip>
          <a:stretch>
            <a:fillRect/>
          </a:stretch>
        </p:blipFill>
        <p:spPr>
          <a:xfrm>
            <a:off x="416488" y="2205988"/>
            <a:ext cx="274320" cy="274320"/>
          </a:xfrm>
          <a:prstGeom prst="rect">
            <a:avLst/>
          </a:prstGeom>
          <a:noFill/>
          <a:ln>
            <a:noFill/>
          </a:ln>
        </p:spPr>
      </p:pic>
      <p:pic>
        <p:nvPicPr>
          <p:cNvPr id="57" name="Google Shape;57;p9" title="Frame 13.png"/>
          <p:cNvPicPr preferRelativeResize="0"/>
          <p:nvPr/>
        </p:nvPicPr>
        <p:blipFill>
          <a:blip r:embed="rId5">
            <a:alphaModFix/>
          </a:blip>
          <a:stretch>
            <a:fillRect/>
          </a:stretch>
        </p:blipFill>
        <p:spPr>
          <a:xfrm>
            <a:off x="416488" y="1620180"/>
            <a:ext cx="274320" cy="274320"/>
          </a:xfrm>
          <a:prstGeom prst="rect">
            <a:avLst/>
          </a:prstGeom>
          <a:noFill/>
          <a:ln>
            <a:noFill/>
          </a:ln>
        </p:spPr>
      </p:pic>
      <p:pic>
        <p:nvPicPr>
          <p:cNvPr id="58" name="Google Shape;58;p9" title="extending your thinking-1.png"/>
          <p:cNvPicPr preferRelativeResize="0"/>
          <p:nvPr/>
        </p:nvPicPr>
        <p:blipFill>
          <a:blip r:embed="rId6">
            <a:alphaModFix/>
          </a:blip>
          <a:stretch>
            <a:fillRect/>
          </a:stretch>
        </p:blipFill>
        <p:spPr>
          <a:xfrm>
            <a:off x="416488" y="2753632"/>
            <a:ext cx="274320" cy="274320"/>
          </a:xfrm>
          <a:prstGeom prst="rect">
            <a:avLst/>
          </a:prstGeom>
          <a:noFill/>
          <a:ln>
            <a:noFill/>
          </a:ln>
        </p:spPr>
      </p:pic>
      <p:pic>
        <p:nvPicPr>
          <p:cNvPr id="59" name="Google Shape;59;p9" title="self-checl-1.png"/>
          <p:cNvPicPr preferRelativeResize="0"/>
          <p:nvPr/>
        </p:nvPicPr>
        <p:blipFill>
          <a:blip r:embed="rId7">
            <a:alphaModFix/>
          </a:blip>
          <a:stretch>
            <a:fillRect/>
          </a:stretch>
        </p:blipFill>
        <p:spPr>
          <a:xfrm>
            <a:off x="416488" y="3314163"/>
            <a:ext cx="274320" cy="274320"/>
          </a:xfrm>
          <a:prstGeom prst="rect">
            <a:avLst/>
          </a:prstGeom>
          <a:noFill/>
          <a:ln>
            <a:noFill/>
          </a:ln>
        </p:spPr>
      </p:pic>
      <p:pic>
        <p:nvPicPr>
          <p:cNvPr id="60" name="Google Shape;60;p9" title="mdi_hide.png"/>
          <p:cNvPicPr preferRelativeResize="0"/>
          <p:nvPr/>
        </p:nvPicPr>
        <p:blipFill>
          <a:blip r:embed="rId8">
            <a:alphaModFix/>
          </a:blip>
          <a:stretch>
            <a:fillRect/>
          </a:stretch>
        </p:blipFill>
        <p:spPr>
          <a:xfrm>
            <a:off x="8686800" y="137160"/>
            <a:ext cx="274320" cy="274320"/>
          </a:xfrm>
          <a:prstGeom prst="rect">
            <a:avLst/>
          </a:prstGeom>
          <a:noFill/>
          <a:ln>
            <a:noFill/>
          </a:ln>
        </p:spPr>
      </p:pic>
      <p:sp>
        <p:nvSpPr>
          <p:cNvPr id="61" name="Google Shape;61;p9"/>
          <p:cNvSpPr/>
          <p:nvPr/>
        </p:nvSpPr>
        <p:spPr>
          <a:xfrm>
            <a:off x="886725" y="4493600"/>
            <a:ext cx="7118100" cy="668700"/>
          </a:xfrm>
          <a:prstGeom prst="downArrowCallout">
            <a:avLst>
              <a:gd fmla="val 40182" name="adj1"/>
              <a:gd fmla="val 41349" name="adj2"/>
              <a:gd fmla="val 18452" name="adj3"/>
              <a:gd fmla="val 69766" name="adj4"/>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en" sz="1500">
                <a:solidFill>
                  <a:schemeClr val="dk1"/>
                </a:solidFill>
                <a:latin typeface="Calibri"/>
                <a:ea typeface="Calibri"/>
                <a:cs typeface="Calibri"/>
                <a:sym typeface="Calibri"/>
              </a:rPr>
              <a:t>On the next slides, c</a:t>
            </a:r>
            <a:r>
              <a:rPr lang="en" sz="1500">
                <a:solidFill>
                  <a:schemeClr val="dk1"/>
                </a:solidFill>
                <a:latin typeface="Calibri"/>
                <a:ea typeface="Calibri"/>
                <a:cs typeface="Calibri"/>
                <a:sym typeface="Calibri"/>
              </a:rPr>
              <a:t>heck the </a:t>
            </a:r>
            <a:r>
              <a:rPr b="1" lang="en" sz="1500">
                <a:solidFill>
                  <a:schemeClr val="dk1"/>
                </a:solidFill>
                <a:latin typeface="Calibri"/>
                <a:ea typeface="Calibri"/>
                <a:cs typeface="Calibri"/>
                <a:sym typeface="Calibri"/>
              </a:rPr>
              <a:t>speaker notes </a:t>
            </a:r>
            <a:r>
              <a:rPr lang="en" sz="1500">
                <a:solidFill>
                  <a:schemeClr val="dk1"/>
                </a:solidFill>
                <a:latin typeface="Calibri"/>
                <a:ea typeface="Calibri"/>
                <a:cs typeface="Calibri"/>
                <a:sym typeface="Calibri"/>
              </a:rPr>
              <a:t>for teacher instructions and support.</a:t>
            </a:r>
            <a:endParaRPr sz="1600">
              <a:latin typeface="Calibri"/>
              <a:ea typeface="Calibri"/>
              <a:cs typeface="Calibri"/>
              <a:sym typeface="Calibri"/>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5047"/>
        </a:solidFill>
      </p:bgPr>
    </p:bg>
    <p:spTree>
      <p:nvGrpSpPr>
        <p:cNvPr id="65" name="Shape 65"/>
        <p:cNvGrpSpPr/>
        <p:nvPr/>
      </p:nvGrpSpPr>
      <p:grpSpPr>
        <a:xfrm>
          <a:off x="0" y="0"/>
          <a:ext cx="0" cy="0"/>
          <a:chOff x="0" y="0"/>
          <a:chExt cx="0" cy="0"/>
        </a:xfrm>
      </p:grpSpPr>
      <p:pic>
        <p:nvPicPr>
          <p:cNvPr descr="Group of students giving high fives, showing encouragement, support, and a positive classroom environment." id="66" name="Google Shape;66;p10" title="Goals-7.png"/>
          <p:cNvPicPr preferRelativeResize="0"/>
          <p:nvPr/>
        </p:nvPicPr>
        <p:blipFill rotWithShape="1">
          <a:blip r:embed="rId3">
            <a:alphaModFix/>
          </a:blip>
          <a:srcRect b="14599" l="0" r="0" t="14599"/>
          <a:stretch/>
        </p:blipFill>
        <p:spPr>
          <a:xfrm>
            <a:off x="4850500" y="766375"/>
            <a:ext cx="4094575" cy="2898925"/>
          </a:xfrm>
          <a:prstGeom prst="rect">
            <a:avLst/>
          </a:prstGeom>
          <a:noFill/>
          <a:ln>
            <a:noFill/>
          </a:ln>
        </p:spPr>
      </p:pic>
      <p:sp>
        <p:nvSpPr>
          <p:cNvPr id="67" name="Google Shape;67;p1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DBD3E"/>
                </a:solidFill>
              </a:rPr>
              <a:t>Learning Goals</a:t>
            </a:r>
            <a:endParaRPr sz="3000">
              <a:solidFill>
                <a:srgbClr val="FDBD3E"/>
              </a:solidFill>
            </a:endParaRPr>
          </a:p>
        </p:txBody>
      </p:sp>
      <p:sp>
        <p:nvSpPr>
          <p:cNvPr id="68" name="Google Shape;68;p10"/>
          <p:cNvSpPr txBox="1"/>
          <p:nvPr>
            <p:ph idx="1" type="body"/>
          </p:nvPr>
        </p:nvSpPr>
        <p:spPr>
          <a:xfrm>
            <a:off x="311700" y="1152475"/>
            <a:ext cx="44763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800"/>
              </a:spcBef>
              <a:spcAft>
                <a:spcPts val="0"/>
              </a:spcAft>
              <a:buNone/>
            </a:pPr>
            <a:r>
              <a:rPr b="1" lang="en">
                <a:solidFill>
                  <a:srgbClr val="F3F3F3"/>
                </a:solidFill>
              </a:rPr>
              <a:t>By the end of this lesson you will be able to -</a:t>
            </a:r>
            <a:endParaRPr b="1">
              <a:solidFill>
                <a:srgbClr val="F3F3F3"/>
              </a:solidFill>
            </a:endParaRPr>
          </a:p>
          <a:p>
            <a:pPr indent="-342900" lvl="0" marL="457200" rtl="0" algn="l">
              <a:lnSpc>
                <a:spcPct val="100000"/>
              </a:lnSpc>
              <a:spcBef>
                <a:spcPts val="1000"/>
              </a:spcBef>
              <a:spcAft>
                <a:spcPts val="0"/>
              </a:spcAft>
              <a:buClr>
                <a:srgbClr val="F3F3F3"/>
              </a:buClr>
              <a:buSzPts val="1800"/>
              <a:buFont typeface="Helvetica Neue"/>
              <a:buChar char="●"/>
            </a:pPr>
            <a:r>
              <a:rPr b="1" lang="en">
                <a:solidFill>
                  <a:srgbClr val="F3F3F3"/>
                </a:solidFill>
              </a:rPr>
              <a:t>Define</a:t>
            </a:r>
            <a:r>
              <a:rPr lang="en">
                <a:solidFill>
                  <a:srgbClr val="F3F3F3"/>
                </a:solidFill>
              </a:rPr>
              <a:t> arithmetic and geometric </a:t>
            </a:r>
            <a:r>
              <a:rPr b="1" lang="en">
                <a:solidFill>
                  <a:srgbClr val="F3F3F3"/>
                </a:solidFill>
              </a:rPr>
              <a:t>sequences</a:t>
            </a:r>
            <a:r>
              <a:rPr lang="en">
                <a:solidFill>
                  <a:srgbClr val="F3F3F3"/>
                </a:solidFill>
              </a:rPr>
              <a:t> recursivel</a:t>
            </a:r>
            <a:r>
              <a:rPr b="1" lang="en">
                <a:solidFill>
                  <a:srgbClr val="F3F3F3"/>
                </a:solidFill>
              </a:rPr>
              <a:t>y using function notation.</a:t>
            </a:r>
            <a:endParaRPr b="1">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Represent</a:t>
            </a:r>
            <a:r>
              <a:rPr lang="en">
                <a:solidFill>
                  <a:srgbClr val="F3F3F3"/>
                </a:solidFill>
              </a:rPr>
              <a:t> a </a:t>
            </a:r>
            <a:r>
              <a:rPr b="1" lang="en">
                <a:solidFill>
                  <a:srgbClr val="F3F3F3"/>
                </a:solidFill>
              </a:rPr>
              <a:t>sequence</a:t>
            </a:r>
            <a:r>
              <a:rPr lang="en">
                <a:solidFill>
                  <a:srgbClr val="F3F3F3"/>
                </a:solidFill>
              </a:rPr>
              <a:t> in different ways.</a:t>
            </a:r>
            <a:endParaRPr>
              <a:solidFill>
                <a:srgbClr val="F3F3F3"/>
              </a:solidFill>
            </a:endParaRPr>
          </a:p>
          <a:p>
            <a:pPr indent="-342900" lvl="0" marL="457200" rtl="0" algn="l">
              <a:lnSpc>
                <a:spcPct val="100000"/>
              </a:lnSpc>
              <a:spcBef>
                <a:spcPts val="0"/>
              </a:spcBef>
              <a:spcAft>
                <a:spcPts val="0"/>
              </a:spcAft>
              <a:buClr>
                <a:srgbClr val="F3F3F3"/>
              </a:buClr>
              <a:buSzPts val="1800"/>
              <a:buFont typeface="Helvetica Neue"/>
              <a:buChar char="●"/>
            </a:pPr>
            <a:r>
              <a:rPr b="1" lang="en">
                <a:solidFill>
                  <a:srgbClr val="F3F3F3"/>
                </a:solidFill>
              </a:rPr>
              <a:t>Ask questions</a:t>
            </a:r>
            <a:r>
              <a:rPr lang="en">
                <a:solidFill>
                  <a:srgbClr val="F3F3F3"/>
                </a:solidFill>
              </a:rPr>
              <a:t> to get the information needed</a:t>
            </a:r>
            <a:r>
              <a:rPr b="1" lang="en">
                <a:solidFill>
                  <a:srgbClr val="F3F3F3"/>
                </a:solidFill>
              </a:rPr>
              <a:t> to represent a sequence</a:t>
            </a:r>
            <a:r>
              <a:rPr lang="en">
                <a:solidFill>
                  <a:srgbClr val="F3F3F3"/>
                </a:solidFill>
              </a:rPr>
              <a:t> in different ways.</a:t>
            </a:r>
            <a:endParaRPr>
              <a:solidFill>
                <a:srgbClr val="F3F3F3"/>
              </a:solidFill>
            </a:endParaRPr>
          </a:p>
        </p:txBody>
      </p:sp>
      <p:sp>
        <p:nvSpPr>
          <p:cNvPr id="69" name="Google Shape;69;p1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solidFill>
                  <a:srgbClr val="EFEFEF"/>
                </a:solidFill>
              </a:rPr>
              <a:t>‹#›</a:t>
            </a:fld>
            <a:endParaRPr>
              <a:solidFill>
                <a:srgbClr val="EFEFEF"/>
              </a:solidFill>
            </a:endParaRPr>
          </a:p>
        </p:txBody>
      </p:sp>
      <p:sp>
        <p:nvSpPr>
          <p:cNvPr id="70" name="Google Shape;70;p10"/>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solidFill>
                  <a:srgbClr val="EFEFEF"/>
                </a:solidFill>
              </a:rPr>
              <a:t>4.17: Representing Sequences</a:t>
            </a:r>
            <a:endParaRPr>
              <a:solidFill>
                <a:srgbClr val="EFEFEF"/>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1"/>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Vocabulary</a:t>
            </a:r>
            <a:endParaRPr/>
          </a:p>
        </p:txBody>
      </p:sp>
      <p:sp>
        <p:nvSpPr>
          <p:cNvPr id="76" name="Google Shape;76;p11"/>
          <p:cNvSpPr txBox="1"/>
          <p:nvPr>
            <p:ph idx="1" type="body"/>
          </p:nvPr>
        </p:nvSpPr>
        <p:spPr>
          <a:xfrm>
            <a:off x="311700" y="1152475"/>
            <a:ext cx="4254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Previous</a:t>
            </a:r>
            <a:endParaRPr b="1"/>
          </a:p>
          <a:p>
            <a:pPr indent="-342900" lvl="0" marL="457200" rtl="0" algn="l">
              <a:spcBef>
                <a:spcPts val="1200"/>
              </a:spcBef>
              <a:spcAft>
                <a:spcPts val="0"/>
              </a:spcAft>
              <a:buSzPts val="1800"/>
              <a:buChar char="●"/>
            </a:pPr>
            <a:r>
              <a:rPr lang="en"/>
              <a:t>Geometric Sequence</a:t>
            </a:r>
            <a:endParaRPr/>
          </a:p>
          <a:p>
            <a:pPr indent="-330200" lvl="1" marL="914400" rtl="0" algn="l">
              <a:spcBef>
                <a:spcPts val="0"/>
              </a:spcBef>
              <a:spcAft>
                <a:spcPts val="0"/>
              </a:spcAft>
              <a:buSzPts val="1600"/>
              <a:buChar char="○"/>
            </a:pPr>
            <a:r>
              <a:rPr lang="en"/>
              <a:t>A sequence in which each term after the first nonzero term is found by multiplying the preceding term by a constant called the "common ratio 𝑟," where 𝑟 ≠ 0 or 1. A sequence where the ratio between consecutive terms is always the same.</a:t>
            </a:r>
            <a:endParaRPr/>
          </a:p>
        </p:txBody>
      </p:sp>
      <p:sp>
        <p:nvSpPr>
          <p:cNvPr id="77" name="Google Shape;77;p11"/>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4.17: Representing Sequences</a:t>
            </a:r>
            <a:endParaRPr/>
          </a:p>
        </p:txBody>
      </p:sp>
      <p:sp>
        <p:nvSpPr>
          <p:cNvPr id="78" name="Google Shape;78;p1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79" name="Google Shape;79;p11"/>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New</a:t>
            </a:r>
            <a:endParaRPr b="1"/>
          </a:p>
          <a:p>
            <a:pPr indent="-342900" lvl="0" marL="457200" rtl="0" algn="l">
              <a:spcBef>
                <a:spcPts val="1200"/>
              </a:spcBef>
              <a:spcAft>
                <a:spcPts val="0"/>
              </a:spcAft>
              <a:buSzPts val="1800"/>
              <a:buChar char="●"/>
            </a:pPr>
            <a:r>
              <a:rPr lang="en"/>
              <a:t>Recursive Definition</a:t>
            </a:r>
            <a:endParaRPr/>
          </a:p>
          <a:p>
            <a:pPr indent="-330200" lvl="1" marL="914400" rtl="0" algn="l">
              <a:spcBef>
                <a:spcPts val="0"/>
              </a:spcBef>
              <a:spcAft>
                <a:spcPts val="0"/>
              </a:spcAft>
              <a:buSzPts val="1600"/>
              <a:buChar char="○"/>
            </a:pPr>
            <a:r>
              <a:rPr lang="en"/>
              <a:t>A function that provides a </a:t>
            </a:r>
            <a:r>
              <a:rPr lang="en"/>
              <a:t>r</a:t>
            </a:r>
            <a:r>
              <a:rPr lang="en"/>
              <a:t>epeated or recurring process for</a:t>
            </a:r>
            <a:endParaRPr/>
          </a:p>
          <a:p>
            <a:pPr indent="-330200" lvl="1" marL="914400" rtl="0" algn="l">
              <a:spcBef>
                <a:spcPts val="0"/>
              </a:spcBef>
              <a:spcAft>
                <a:spcPts val="0"/>
              </a:spcAft>
              <a:buSzPts val="1600"/>
              <a:buChar char="○"/>
            </a:pPr>
            <a:r>
              <a:rPr lang="en"/>
              <a:t>finding terms in a sequence. Formula used to determine the next term of a sequence that uses one or more of the previous terms.</a:t>
            </a:r>
            <a:endParaRPr/>
          </a:p>
          <a:p>
            <a:pPr indent="0" lvl="0" marL="0" rtl="0" algn="l">
              <a:spcBef>
                <a:spcPts val="1200"/>
              </a:spcBef>
              <a:spcAft>
                <a:spcPts val="120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1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85" name="Google Shape;85;p1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6" name="Google Shape;86;p12"/>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7" name="Google Shape;87;p12"/>
          <p:cNvSpPr/>
          <p:nvPr/>
        </p:nvSpPr>
        <p:spPr>
          <a:xfrm>
            <a:off x="944775"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8" name="Google Shape;88;p1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89" name="Google Shape;89;p1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90" name="Google Shape;90;p12"/>
          <p:cNvSpPr/>
          <p:nvPr/>
        </p:nvSpPr>
        <p:spPr>
          <a:xfrm>
            <a:off x="5629650" y="13493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91" name="Google Shape;91;p12"/>
          <p:cNvCxnSpPr>
            <a:stCxn id="85" idx="2"/>
            <a:endCxn id="87" idx="0"/>
          </p:cNvCxnSpPr>
          <p:nvPr/>
        </p:nvCxnSpPr>
        <p:spPr>
          <a:xfrm flipH="1" rot="-5400000">
            <a:off x="1413938" y="2483200"/>
            <a:ext cx="336600" cy="736800"/>
          </a:xfrm>
          <a:prstGeom prst="bentConnector3">
            <a:avLst>
              <a:gd fmla="val 49994" name="adj1"/>
            </a:avLst>
          </a:prstGeom>
          <a:noFill/>
          <a:ln cap="flat" cmpd="sng" w="19050">
            <a:solidFill>
              <a:srgbClr val="CCCCCC"/>
            </a:solidFill>
            <a:prstDash val="dash"/>
            <a:round/>
            <a:headEnd len="med" w="med" type="none"/>
            <a:tailEnd len="med" w="med" type="none"/>
          </a:ln>
        </p:spPr>
      </p:cxnSp>
      <p:cxnSp>
        <p:nvCxnSpPr>
          <p:cNvPr id="92" name="Google Shape;92;p12"/>
          <p:cNvCxnSpPr>
            <a:stCxn id="87" idx="3"/>
            <a:endCxn id="86"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93" name="Google Shape;93;p12"/>
          <p:cNvCxnSpPr>
            <a:stCxn id="86" idx="3"/>
            <a:endCxn id="88"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94" name="Google Shape;94;p12"/>
          <p:cNvCxnSpPr>
            <a:stCxn id="88" idx="3"/>
            <a:endCxn id="90" idx="2"/>
          </p:cNvCxnSpPr>
          <p:nvPr/>
        </p:nvCxnSpPr>
        <p:spPr>
          <a:xfrm flipH="1" rot="10800000">
            <a:off x="6016988" y="2675163"/>
            <a:ext cx="618600" cy="1007700"/>
          </a:xfrm>
          <a:prstGeom prst="bentConnector2">
            <a:avLst/>
          </a:prstGeom>
          <a:noFill/>
          <a:ln cap="flat" cmpd="sng" w="19050">
            <a:solidFill>
              <a:srgbClr val="CCCCCC"/>
            </a:solidFill>
            <a:prstDash val="dash"/>
            <a:round/>
            <a:headEnd len="med" w="med" type="none"/>
            <a:tailEnd len="med" w="med" type="none"/>
          </a:ln>
        </p:spPr>
      </p:cxnSp>
      <p:cxnSp>
        <p:nvCxnSpPr>
          <p:cNvPr id="95" name="Google Shape;95;p12"/>
          <p:cNvCxnSpPr>
            <a:stCxn id="90" idx="3"/>
            <a:endCxn id="89" idx="0"/>
          </p:cNvCxnSpPr>
          <p:nvPr/>
        </p:nvCxnSpPr>
        <p:spPr>
          <a:xfrm>
            <a:off x="7641450" y="2012313"/>
            <a:ext cx="269400" cy="994500"/>
          </a:xfrm>
          <a:prstGeom prst="bentConnector2">
            <a:avLst/>
          </a:prstGeom>
          <a:noFill/>
          <a:ln cap="flat" cmpd="sng" w="19050">
            <a:solidFill>
              <a:srgbClr val="CCCCCC"/>
            </a:solidFill>
            <a:prstDash val="dash"/>
            <a:round/>
            <a:headEnd len="med" w="med" type="none"/>
            <a:tailEnd len="med" w="med" type="none"/>
          </a:ln>
        </p:spPr>
      </p:cxnSp>
      <p:sp>
        <p:nvSpPr>
          <p:cNvPr id="96" name="Google Shape;96;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pic>
        <p:nvPicPr>
          <p:cNvPr id="97" name="Google Shape;97;p12" title="hugeicons_task-done-01.png"/>
          <p:cNvPicPr preferRelativeResize="0"/>
          <p:nvPr/>
        </p:nvPicPr>
        <p:blipFill>
          <a:blip r:embed="rId3">
            <a:alphaModFix/>
          </a:blip>
          <a:stretch>
            <a:fillRect/>
          </a:stretch>
        </p:blipFill>
        <p:spPr>
          <a:xfrm>
            <a:off x="1841720" y="3200400"/>
            <a:ext cx="228600" cy="228600"/>
          </a:xfrm>
          <a:prstGeom prst="rect">
            <a:avLst/>
          </a:prstGeom>
          <a:noFill/>
          <a:ln>
            <a:noFill/>
          </a:ln>
        </p:spPr>
      </p:pic>
      <p:sp>
        <p:nvSpPr>
          <p:cNvPr id="98" name="Google Shape;98;p12"/>
          <p:cNvSpPr txBox="1"/>
          <p:nvPr/>
        </p:nvSpPr>
        <p:spPr>
          <a:xfrm>
            <a:off x="103627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sz="1800">
              <a:solidFill>
                <a:schemeClr val="dk2"/>
              </a:solidFill>
              <a:latin typeface="Calibri"/>
              <a:ea typeface="Calibri"/>
              <a:cs typeface="Calibri"/>
              <a:sym typeface="Calibri"/>
            </a:endParaRPr>
          </a:p>
        </p:txBody>
      </p:sp>
      <p:pic>
        <p:nvPicPr>
          <p:cNvPr id="99" name="Google Shape;99;p12"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00" name="Google Shape;100;p12"/>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01" name="Google Shape;101;p12"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02" name="Google Shape;102;p1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03" name="Google Shape;103;p1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04" name="Google Shape;104;p1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05" name="Google Shape;105;p12"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06" name="Google Shape;106;p1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07" name="Google Shape;107;p12"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08" name="Google Shape;108;p12"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3"/>
          <p:cNvSpPr txBox="1"/>
          <p:nvPr>
            <p:ph type="title"/>
          </p:nvPr>
        </p:nvSpPr>
        <p:spPr>
          <a:xfrm>
            <a:off x="311700" y="445025"/>
            <a:ext cx="8520600" cy="5850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200">
                <a:solidFill>
                  <a:srgbClr val="005047"/>
                </a:solidFill>
              </a:rPr>
              <a:t>Warm Up - </a:t>
            </a:r>
            <a:r>
              <a:rPr lang="en" sz="2200"/>
              <a:t>Uncover the Sequence Rule</a:t>
            </a:r>
            <a:r>
              <a:rPr lang="en" sz="2200"/>
              <a:t> </a:t>
            </a:r>
            <a:r>
              <a:rPr lang="en" sz="2600"/>
              <a:t>1️⃣2️⃣3️⃣</a:t>
            </a:r>
            <a:r>
              <a:rPr lang="en" sz="1000"/>
              <a:t>🔵🔵🔵</a:t>
            </a:r>
            <a:endParaRPr sz="1000">
              <a:solidFill>
                <a:srgbClr val="005047"/>
              </a:solidFill>
            </a:endParaRPr>
          </a:p>
        </p:txBody>
      </p:sp>
      <p:sp>
        <p:nvSpPr>
          <p:cNvPr id="114" name="Google Shape;114;p13"/>
          <p:cNvSpPr txBox="1"/>
          <p:nvPr>
            <p:ph idx="1" type="body"/>
          </p:nvPr>
        </p:nvSpPr>
        <p:spPr>
          <a:xfrm>
            <a:off x="311700" y="1304875"/>
            <a:ext cx="8520600" cy="715500"/>
          </a:xfrm>
          <a:prstGeom prst="rect">
            <a:avLst/>
          </a:prstGeom>
        </p:spPr>
        <p:txBody>
          <a:bodyPr anchorCtr="0" anchor="t" bIns="91425" lIns="91425" spcFirstLastPara="1" rIns="91425" wrap="square" tIns="91425">
            <a:normAutofit/>
          </a:bodyPr>
          <a:lstStyle/>
          <a:p>
            <a:pPr indent="0" lvl="0" marL="0" rtl="0" algn="l">
              <a:lnSpc>
                <a:spcPct val="100000"/>
              </a:lnSpc>
              <a:spcBef>
                <a:spcPts val="0"/>
              </a:spcBef>
              <a:spcAft>
                <a:spcPts val="500"/>
              </a:spcAft>
              <a:buNone/>
            </a:pPr>
            <a:r>
              <a:rPr lang="en" sz="1600"/>
              <a:t>Use the first 5 terms of each sequence to state if the sequence is arithmetic, geometric, or neither.</a:t>
            </a:r>
            <a:endParaRPr sz="1600"/>
          </a:p>
        </p:txBody>
      </p:sp>
      <p:sp>
        <p:nvSpPr>
          <p:cNvPr id="115" name="Google Shape;115;p1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16" name="Google Shape;116;p1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4.17.1: Define a Sequence</a:t>
            </a:r>
            <a:endParaRPr/>
          </a:p>
        </p:txBody>
      </p:sp>
      <p:sp>
        <p:nvSpPr>
          <p:cNvPr id="117" name="Google Shape;117;p13"/>
          <p:cNvSpPr txBox="1"/>
          <p:nvPr/>
        </p:nvSpPr>
        <p:spPr>
          <a:xfrm>
            <a:off x="407050" y="1979700"/>
            <a:ext cx="5395200" cy="2131800"/>
          </a:xfrm>
          <a:prstGeom prst="rect">
            <a:avLst/>
          </a:prstGeom>
          <a:noFill/>
          <a:ln>
            <a:noFill/>
          </a:ln>
        </p:spPr>
        <p:txBody>
          <a:bodyPr anchorCtr="0" anchor="t" bIns="91425" lIns="91425" spcFirstLastPara="1" rIns="91425" wrap="square" tIns="91425">
            <a:spAutoFit/>
          </a:bodyPr>
          <a:lstStyle/>
          <a:p>
            <a:pPr indent="-301625" lvl="0" marL="2286000" rtl="0" algn="l">
              <a:lnSpc>
                <a:spcPct val="200000"/>
              </a:lnSpc>
              <a:spcBef>
                <a:spcPts val="0"/>
              </a:spcBef>
              <a:spcAft>
                <a:spcPts val="0"/>
              </a:spcAft>
              <a:buClr>
                <a:srgbClr val="1D2125"/>
              </a:buClr>
              <a:buSzPts val="1150"/>
              <a:buFont typeface="Roboto"/>
              <a:buAutoNum type="alphaUcPeriod"/>
            </a:pPr>
            <a:r>
              <a:rPr lang="en" sz="1150">
                <a:solidFill>
                  <a:srgbClr val="1D2125"/>
                </a:solidFill>
                <a:highlight>
                  <a:srgbClr val="FFFFFF"/>
                </a:highlight>
                <a:latin typeface="Roboto"/>
                <a:ea typeface="Roboto"/>
                <a:cs typeface="Roboto"/>
                <a:sym typeface="Roboto"/>
              </a:rPr>
              <a:t>30, 40, 50, 60, 70, . . .</a:t>
            </a:r>
            <a:endParaRPr sz="1150">
              <a:solidFill>
                <a:srgbClr val="1D2125"/>
              </a:solidFill>
              <a:highlight>
                <a:srgbClr val="FFFFFF"/>
              </a:highlight>
              <a:latin typeface="Roboto"/>
              <a:ea typeface="Roboto"/>
              <a:cs typeface="Roboto"/>
              <a:sym typeface="Roboto"/>
            </a:endParaRPr>
          </a:p>
          <a:p>
            <a:pPr indent="-301625" lvl="0" marL="2286000" rtl="0" algn="l">
              <a:lnSpc>
                <a:spcPct val="200000"/>
              </a:lnSpc>
              <a:spcBef>
                <a:spcPts val="0"/>
              </a:spcBef>
              <a:spcAft>
                <a:spcPts val="0"/>
              </a:spcAft>
              <a:buClr>
                <a:srgbClr val="1D2125"/>
              </a:buClr>
              <a:buSzPts val="1150"/>
              <a:buFont typeface="Roboto"/>
              <a:buAutoNum type="alphaUcPeriod"/>
            </a:pPr>
            <a:r>
              <a:rPr lang="en" sz="1150">
                <a:solidFill>
                  <a:srgbClr val="1D2125"/>
                </a:solidFill>
                <a:highlight>
                  <a:srgbClr val="FFFFFF"/>
                </a:highlight>
                <a:latin typeface="Roboto"/>
                <a:ea typeface="Roboto"/>
                <a:cs typeface="Roboto"/>
                <a:sym typeface="Roboto"/>
              </a:rPr>
              <a:t>80, 40, 20, 10, 5, 2.5, . . .</a:t>
            </a:r>
            <a:endParaRPr sz="1150">
              <a:solidFill>
                <a:srgbClr val="1D2125"/>
              </a:solidFill>
              <a:highlight>
                <a:srgbClr val="FFFFFF"/>
              </a:highlight>
              <a:latin typeface="Roboto"/>
              <a:ea typeface="Roboto"/>
              <a:cs typeface="Roboto"/>
              <a:sym typeface="Roboto"/>
            </a:endParaRPr>
          </a:p>
          <a:p>
            <a:pPr indent="-301625" lvl="0" marL="2286000" rtl="0" algn="l">
              <a:lnSpc>
                <a:spcPct val="200000"/>
              </a:lnSpc>
              <a:spcBef>
                <a:spcPts val="0"/>
              </a:spcBef>
              <a:spcAft>
                <a:spcPts val="0"/>
              </a:spcAft>
              <a:buClr>
                <a:srgbClr val="1D2125"/>
              </a:buClr>
              <a:buSzPts val="1150"/>
              <a:buFont typeface="Roboto"/>
              <a:buAutoNum type="alphaUcPeriod"/>
            </a:pPr>
            <a:r>
              <a:rPr lang="en" sz="1150">
                <a:solidFill>
                  <a:srgbClr val="1D2125"/>
                </a:solidFill>
                <a:highlight>
                  <a:srgbClr val="FFFFFF"/>
                </a:highlight>
                <a:latin typeface="Roboto"/>
                <a:ea typeface="Roboto"/>
                <a:cs typeface="Roboto"/>
                <a:sym typeface="Roboto"/>
              </a:rPr>
              <a:t>1, 2, 4, 8, 16, 32, . . .</a:t>
            </a:r>
            <a:endParaRPr sz="1150">
              <a:solidFill>
                <a:srgbClr val="1D2125"/>
              </a:solidFill>
              <a:highlight>
                <a:srgbClr val="FFFFFF"/>
              </a:highlight>
              <a:latin typeface="Roboto"/>
              <a:ea typeface="Roboto"/>
              <a:cs typeface="Roboto"/>
              <a:sym typeface="Roboto"/>
            </a:endParaRPr>
          </a:p>
          <a:p>
            <a:pPr indent="-301625" lvl="0" marL="2286000" rtl="0" algn="l">
              <a:lnSpc>
                <a:spcPct val="200000"/>
              </a:lnSpc>
              <a:spcBef>
                <a:spcPts val="0"/>
              </a:spcBef>
              <a:spcAft>
                <a:spcPts val="0"/>
              </a:spcAft>
              <a:buClr>
                <a:srgbClr val="1D2125"/>
              </a:buClr>
              <a:buSzPts val="1150"/>
              <a:buFont typeface="Roboto"/>
              <a:buAutoNum type="alphaUcPeriod"/>
            </a:pPr>
            <a:r>
              <a:rPr lang="en" sz="1150">
                <a:solidFill>
                  <a:srgbClr val="1D2125"/>
                </a:solidFill>
                <a:highlight>
                  <a:srgbClr val="FFFFFF"/>
                </a:highlight>
                <a:latin typeface="Roboto"/>
                <a:ea typeface="Roboto"/>
                <a:cs typeface="Roboto"/>
                <a:sym typeface="Roboto"/>
              </a:rPr>
              <a:t>1, ½ , ¼, ⅛ , ¹⁄₁₆, . . .</a:t>
            </a:r>
            <a:endParaRPr sz="1150">
              <a:solidFill>
                <a:srgbClr val="1D2125"/>
              </a:solidFill>
              <a:highlight>
                <a:srgbClr val="FFFFFF"/>
              </a:highlight>
              <a:latin typeface="Roboto"/>
              <a:ea typeface="Roboto"/>
              <a:cs typeface="Roboto"/>
              <a:sym typeface="Roboto"/>
            </a:endParaRPr>
          </a:p>
          <a:p>
            <a:pPr indent="-301625" lvl="0" marL="2286000" rtl="0" algn="l">
              <a:lnSpc>
                <a:spcPct val="200000"/>
              </a:lnSpc>
              <a:spcBef>
                <a:spcPts val="0"/>
              </a:spcBef>
              <a:spcAft>
                <a:spcPts val="0"/>
              </a:spcAft>
              <a:buClr>
                <a:srgbClr val="1D2125"/>
              </a:buClr>
              <a:buSzPts val="1150"/>
              <a:buFont typeface="Roboto"/>
              <a:buAutoNum type="alphaUcPeriod"/>
            </a:pPr>
            <a:r>
              <a:rPr lang="en" sz="1150">
                <a:solidFill>
                  <a:srgbClr val="1D2125"/>
                </a:solidFill>
                <a:highlight>
                  <a:srgbClr val="FFFFFF"/>
                </a:highlight>
                <a:latin typeface="Roboto"/>
                <a:ea typeface="Roboto"/>
                <a:cs typeface="Roboto"/>
                <a:sym typeface="Roboto"/>
              </a:rPr>
              <a:t>20, 13, 6, –1, –8, . . .</a:t>
            </a:r>
            <a:endParaRPr sz="1150">
              <a:solidFill>
                <a:srgbClr val="1D2125"/>
              </a:solidFill>
              <a:highlight>
                <a:srgbClr val="FFFFFF"/>
              </a:highlight>
              <a:latin typeface="Roboto"/>
              <a:ea typeface="Roboto"/>
              <a:cs typeface="Roboto"/>
              <a:sym typeface="Roboto"/>
            </a:endParaRPr>
          </a:p>
          <a:p>
            <a:pPr indent="-301625" lvl="0" marL="2286000" rtl="0" algn="l">
              <a:lnSpc>
                <a:spcPct val="200000"/>
              </a:lnSpc>
              <a:spcBef>
                <a:spcPts val="0"/>
              </a:spcBef>
              <a:spcAft>
                <a:spcPts val="0"/>
              </a:spcAft>
              <a:buClr>
                <a:srgbClr val="1D2125"/>
              </a:buClr>
              <a:buSzPts val="1150"/>
              <a:buFont typeface="Roboto"/>
              <a:buAutoNum type="alphaUcPeriod"/>
            </a:pPr>
            <a:r>
              <a:rPr lang="en" sz="1150">
                <a:solidFill>
                  <a:srgbClr val="1D2125"/>
                </a:solidFill>
                <a:highlight>
                  <a:srgbClr val="FFFFFF"/>
                </a:highlight>
                <a:latin typeface="Roboto"/>
                <a:ea typeface="Roboto"/>
                <a:cs typeface="Roboto"/>
                <a:sym typeface="Roboto"/>
              </a:rPr>
              <a:t>1, 3, 7, 15, 31, . . .</a:t>
            </a:r>
            <a:endParaRPr sz="1150">
              <a:solidFill>
                <a:srgbClr val="1D2125"/>
              </a:solidFill>
              <a:highlight>
                <a:srgbClr val="FFFFFF"/>
              </a:highlight>
              <a:latin typeface="Roboto"/>
              <a:ea typeface="Roboto"/>
              <a:cs typeface="Roboto"/>
              <a:sym typeface="Roboto"/>
            </a:endParaRPr>
          </a:p>
        </p:txBody>
      </p:sp>
      <p:pic>
        <p:nvPicPr>
          <p:cNvPr descr="A person holding a book looks thoughtful, with three thought bubbles above their head labeled Arithmetic, Geometric, and Neither, suggesting they are pondering sequence type." id="118" name="Google Shape;118;p13" title="ChatGPT Image Aug 6, 2025, 10_45_15 AM.png"/>
          <p:cNvPicPr preferRelativeResize="0"/>
          <p:nvPr/>
        </p:nvPicPr>
        <p:blipFill>
          <a:blip r:embed="rId3">
            <a:alphaModFix/>
          </a:blip>
          <a:stretch>
            <a:fillRect/>
          </a:stretch>
        </p:blipFill>
        <p:spPr>
          <a:xfrm>
            <a:off x="4242575" y="1669550"/>
            <a:ext cx="1987599" cy="2981399"/>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4" name="Google Shape;124;p14"/>
          <p:cNvSpPr/>
          <p:nvPr/>
        </p:nvSpPr>
        <p:spPr>
          <a:xfrm>
            <a:off x="2731850" y="1355788"/>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5" name="Google Shape;125;p1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6" name="Google Shape;126;p14"/>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7" name="Google Shape;127;p1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128" name="Google Shape;128;p14"/>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129" name="Google Shape;129;p14"/>
          <p:cNvCxnSpPr>
            <a:stCxn id="123" idx="2"/>
            <a:endCxn id="12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130" name="Google Shape;130;p14"/>
          <p:cNvCxnSpPr>
            <a:stCxn id="125" idx="3"/>
            <a:endCxn id="124" idx="2"/>
          </p:cNvCxnSpPr>
          <p:nvPr/>
        </p:nvCxnSpPr>
        <p:spPr>
          <a:xfrm flipH="1" rot="10800000">
            <a:off x="2956575" y="2681763"/>
            <a:ext cx="781200" cy="1001100"/>
          </a:xfrm>
          <a:prstGeom prst="bentConnector2">
            <a:avLst/>
          </a:prstGeom>
          <a:noFill/>
          <a:ln cap="flat" cmpd="sng" w="19050">
            <a:solidFill>
              <a:srgbClr val="CCCCCC"/>
            </a:solidFill>
            <a:prstDash val="dash"/>
            <a:round/>
            <a:headEnd len="med" w="med" type="none"/>
            <a:tailEnd len="med" w="med" type="none"/>
          </a:ln>
        </p:spPr>
      </p:cxnSp>
      <p:cxnSp>
        <p:nvCxnSpPr>
          <p:cNvPr id="131" name="Google Shape;131;p14"/>
          <p:cNvCxnSpPr>
            <a:stCxn id="124" idx="3"/>
            <a:endCxn id="126"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132" name="Google Shape;132;p14"/>
          <p:cNvCxnSpPr>
            <a:stCxn id="126" idx="3"/>
            <a:endCxn id="128"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133" name="Google Shape;133;p14"/>
          <p:cNvCxnSpPr>
            <a:stCxn id="128" idx="3"/>
            <a:endCxn id="12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134" name="Google Shape;134;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35" name="Google Shape;135;p1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136" name="Google Shape;136;p14" title="hugeicons_task-done-01.png"/>
          <p:cNvPicPr preferRelativeResize="0"/>
          <p:nvPr/>
        </p:nvPicPr>
        <p:blipFill>
          <a:blip r:embed="rId3">
            <a:alphaModFix/>
          </a:blip>
          <a:stretch>
            <a:fillRect/>
          </a:stretch>
        </p:blipFill>
        <p:spPr>
          <a:xfrm>
            <a:off x="3628795" y="1554480"/>
            <a:ext cx="228600" cy="228600"/>
          </a:xfrm>
          <a:prstGeom prst="rect">
            <a:avLst/>
          </a:prstGeom>
          <a:noFill/>
          <a:ln>
            <a:noFill/>
          </a:ln>
        </p:spPr>
      </p:pic>
      <p:sp>
        <p:nvSpPr>
          <p:cNvPr id="137" name="Google Shape;137;p14"/>
          <p:cNvSpPr txBox="1"/>
          <p:nvPr/>
        </p:nvSpPr>
        <p:spPr>
          <a:xfrm>
            <a:off x="2823350" y="182935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Learning Activity</a:t>
            </a:r>
            <a:endParaRPr b="1" sz="1800">
              <a:solidFill>
                <a:schemeClr val="dk2"/>
              </a:solidFill>
              <a:latin typeface="Calibri"/>
              <a:ea typeface="Calibri"/>
              <a:cs typeface="Calibri"/>
              <a:sym typeface="Calibri"/>
            </a:endParaRPr>
          </a:p>
        </p:txBody>
      </p:sp>
      <p:pic>
        <p:nvPicPr>
          <p:cNvPr id="138" name="Google Shape;138;p14" title="hugeicons_chart-down.png"/>
          <p:cNvPicPr preferRelativeResize="0"/>
          <p:nvPr/>
        </p:nvPicPr>
        <p:blipFill>
          <a:blip r:embed="rId4">
            <a:alphaModFix/>
          </a:blip>
          <a:stretch>
            <a:fillRect/>
          </a:stretch>
        </p:blipFill>
        <p:spPr>
          <a:xfrm>
            <a:off x="4902133" y="3200400"/>
            <a:ext cx="228600" cy="228600"/>
          </a:xfrm>
          <a:prstGeom prst="rect">
            <a:avLst/>
          </a:prstGeom>
          <a:noFill/>
          <a:ln>
            <a:noFill/>
          </a:ln>
        </p:spPr>
      </p:pic>
      <p:sp>
        <p:nvSpPr>
          <p:cNvPr id="139" name="Google Shape;139;p14"/>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140" name="Google Shape;140;p14"/>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141" name="Google Shape;141;p1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142" name="Google Shape;142;p14" title="hugeicons_start-up-02.png"/>
          <p:cNvPicPr preferRelativeResize="0"/>
          <p:nvPr/>
        </p:nvPicPr>
        <p:blipFill>
          <a:blip r:embed="rId5">
            <a:alphaModFix/>
          </a:blip>
          <a:stretch>
            <a:fillRect/>
          </a:stretch>
        </p:blipFill>
        <p:spPr>
          <a:xfrm>
            <a:off x="1084454" y="1554480"/>
            <a:ext cx="228600" cy="228600"/>
          </a:xfrm>
          <a:prstGeom prst="rect">
            <a:avLst/>
          </a:prstGeom>
          <a:noFill/>
          <a:ln>
            <a:noFill/>
          </a:ln>
        </p:spPr>
      </p:pic>
      <p:sp>
        <p:nvSpPr>
          <p:cNvPr id="143" name="Google Shape;143;p1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144" name="Google Shape;144;p14" title="hugeicons_centralized.png"/>
          <p:cNvPicPr preferRelativeResize="0"/>
          <p:nvPr/>
        </p:nvPicPr>
        <p:blipFill>
          <a:blip r:embed="rId6">
            <a:alphaModFix/>
          </a:blip>
          <a:stretch>
            <a:fillRect/>
          </a:stretch>
        </p:blipFill>
        <p:spPr>
          <a:xfrm>
            <a:off x="7799832" y="3200400"/>
            <a:ext cx="228600" cy="228600"/>
          </a:xfrm>
          <a:prstGeom prst="rect">
            <a:avLst/>
          </a:prstGeom>
          <a:noFill/>
          <a:ln>
            <a:noFill/>
          </a:ln>
        </p:spPr>
      </p:pic>
      <p:pic>
        <p:nvPicPr>
          <p:cNvPr id="145" name="Google Shape;145;p14" title="hugeicons_pencil.png"/>
          <p:cNvPicPr preferRelativeResize="0"/>
          <p:nvPr/>
        </p:nvPicPr>
        <p:blipFill>
          <a:blip r:embed="rId7">
            <a:alphaModFix/>
          </a:blip>
          <a:stretch>
            <a:fillRect/>
          </a:stretch>
        </p:blipFill>
        <p:spPr>
          <a:xfrm>
            <a:off x="6519672" y="1554480"/>
            <a:ext cx="228600" cy="228600"/>
          </a:xfrm>
          <a:prstGeom prst="rect">
            <a:avLst/>
          </a:prstGeom>
          <a:noFill/>
          <a:ln>
            <a:noFill/>
          </a:ln>
        </p:spPr>
      </p:pic>
      <p:sp>
        <p:nvSpPr>
          <p:cNvPr id="146" name="Google Shape;146;p1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147" name="Google Shape;147;p14" title="hugeicons_task-done-01.png"/>
          <p:cNvPicPr preferRelativeResize="0"/>
          <p:nvPr/>
        </p:nvPicPr>
        <p:blipFill>
          <a:blip r:embed="rId8">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51" name="Shape 151"/>
        <p:cNvGrpSpPr/>
        <p:nvPr/>
      </p:nvGrpSpPr>
      <p:grpSpPr>
        <a:xfrm>
          <a:off x="0" y="0"/>
          <a:ext cx="0" cy="0"/>
          <a:chOff x="0" y="0"/>
          <a:chExt cx="0" cy="0"/>
        </a:xfrm>
      </p:grpSpPr>
      <p:sp>
        <p:nvSpPr>
          <p:cNvPr id="152" name="Google Shape;152;p15"/>
          <p:cNvSpPr txBox="1"/>
          <p:nvPr>
            <p:ph type="title"/>
          </p:nvPr>
        </p:nvSpPr>
        <p:spPr>
          <a:xfrm>
            <a:off x="311700" y="445025"/>
            <a:ext cx="8520600" cy="446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Comparing Statements in Function Notation</a:t>
            </a:r>
            <a:endParaRPr sz="1900">
              <a:solidFill>
                <a:srgbClr val="005047"/>
              </a:solidFill>
            </a:endParaRPr>
          </a:p>
        </p:txBody>
      </p:sp>
      <p:sp>
        <p:nvSpPr>
          <p:cNvPr id="153" name="Google Shape;153;p1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54" name="Google Shape;154;p1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Page </a:t>
            </a:r>
            <a:r>
              <a:rPr lang="en" sz="1000"/>
              <a:t>4.17.2: What Is a Recursive Definition?</a:t>
            </a:r>
            <a:endParaRPr/>
          </a:p>
        </p:txBody>
      </p:sp>
      <p:pic>
        <p:nvPicPr>
          <p:cNvPr id="155" name="Google Shape;155;p15"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156" name="Google Shape;156;p15"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157" name="Google Shape;157;p15"/>
          <p:cNvSpPr/>
          <p:nvPr/>
        </p:nvSpPr>
        <p:spPr>
          <a:xfrm>
            <a:off x="5034250" y="921900"/>
            <a:ext cx="3652500" cy="15828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“Sequence _____ and definition _____ match because . . .”</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“I noticed _____, so I matched . . .”</a:t>
            </a:r>
            <a:endParaRPr>
              <a:latin typeface="Noto Sans Medium"/>
              <a:ea typeface="Noto Sans Medium"/>
              <a:cs typeface="Noto Sans Medium"/>
              <a:sym typeface="Noto Sans Medium"/>
            </a:endParaRPr>
          </a:p>
          <a:p>
            <a:pPr indent="0" lvl="0" marL="0" rtl="0" algn="l">
              <a:spcBef>
                <a:spcPts val="500"/>
              </a:spcBef>
              <a:spcAft>
                <a:spcPts val="0"/>
              </a:spcAft>
              <a:buNone/>
            </a:pPr>
            <a:r>
              <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Discussion Supports</a:t>
            </a:r>
            <a:endParaRPr sz="1000">
              <a:latin typeface="Noto Sans Light"/>
              <a:ea typeface="Noto Sans Light"/>
              <a:cs typeface="Noto Sans Light"/>
              <a:sym typeface="Noto Sans Light"/>
            </a:endParaRPr>
          </a:p>
        </p:txBody>
      </p:sp>
      <p:sp>
        <p:nvSpPr>
          <p:cNvPr id="158" name="Google Shape;158;p15"/>
          <p:cNvSpPr/>
          <p:nvPr/>
        </p:nvSpPr>
        <p:spPr>
          <a:xfrm>
            <a:off x="5034300" y="2909794"/>
            <a:ext cx="3652500" cy="12438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Find matches for at least 4 of the sequences</a:t>
            </a:r>
            <a:endParaRPr sz="1000">
              <a:solidFill>
                <a:schemeClr val="dk1"/>
              </a:solidFill>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Engagement</a:t>
            </a:r>
            <a:endParaRPr>
              <a:latin typeface="Noto Sans Light"/>
              <a:ea typeface="Noto Sans Light"/>
              <a:cs typeface="Noto Sans Light"/>
              <a:sym typeface="Noto Sans Light"/>
            </a:endParaRPr>
          </a:p>
        </p:txBody>
      </p:sp>
      <p:sp>
        <p:nvSpPr>
          <p:cNvPr id="159" name="Google Shape;159;p15"/>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descr="Mathematical recurrence: R(n) = 3R(n-1) + 1 for n ≥ 2, with initial condition R(1) = -1. The terms Rule, Domain, and Basis are labeled below each part of the formula." id="164" name="Google Shape;164;p16"/>
          <p:cNvPicPr preferRelativeResize="0"/>
          <p:nvPr/>
        </p:nvPicPr>
        <p:blipFill>
          <a:blip r:embed="rId3">
            <a:alphaModFix/>
          </a:blip>
          <a:stretch>
            <a:fillRect/>
          </a:stretch>
        </p:blipFill>
        <p:spPr>
          <a:xfrm>
            <a:off x="1720208" y="1923744"/>
            <a:ext cx="5154874" cy="1713125"/>
          </a:xfrm>
          <a:prstGeom prst="rect">
            <a:avLst/>
          </a:prstGeom>
          <a:noFill/>
          <a:ln>
            <a:noFill/>
          </a:ln>
        </p:spPr>
      </p:pic>
      <p:sp>
        <p:nvSpPr>
          <p:cNvPr id="165" name="Google Shape;165;p16"/>
          <p:cNvSpPr/>
          <p:nvPr/>
        </p:nvSpPr>
        <p:spPr>
          <a:xfrm>
            <a:off x="346475" y="2718442"/>
            <a:ext cx="1777800" cy="1855200"/>
          </a:xfrm>
          <a:prstGeom prst="wedgeRoundRectCallout">
            <a:avLst>
              <a:gd fmla="val 62694" name="adj1"/>
              <a:gd fmla="val -18692" name="adj2"/>
              <a:gd fmla="val 0" name="adj3"/>
            </a:avLst>
          </a:prstGeom>
          <a:solidFill>
            <a:srgbClr val="38796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Calibri"/>
                <a:ea typeface="Calibri"/>
                <a:cs typeface="Calibri"/>
                <a:sym typeface="Calibri"/>
              </a:rPr>
              <a:t>Gives instructions to generate the sequence.</a:t>
            </a:r>
            <a:endParaRPr b="1">
              <a:solidFill>
                <a:schemeClr val="lt1"/>
              </a:solidFill>
              <a:latin typeface="Calibri"/>
              <a:ea typeface="Calibri"/>
              <a:cs typeface="Calibri"/>
              <a:sym typeface="Calibri"/>
            </a:endParaRPr>
          </a:p>
          <a:p>
            <a:pPr indent="0" lvl="0" marL="0" rtl="0" algn="ctr">
              <a:spcBef>
                <a:spcPts val="0"/>
              </a:spcBef>
              <a:spcAft>
                <a:spcPts val="0"/>
              </a:spcAft>
              <a:buNone/>
            </a:pPr>
            <a:r>
              <a:t/>
            </a:r>
            <a:endParaRPr b="1">
              <a:solidFill>
                <a:schemeClr val="lt1"/>
              </a:solidFill>
              <a:latin typeface="Calibri"/>
              <a:ea typeface="Calibri"/>
              <a:cs typeface="Calibri"/>
              <a:sym typeface="Calibri"/>
            </a:endParaRPr>
          </a:p>
          <a:p>
            <a:pPr indent="0" lvl="0" marL="0" rtl="0" algn="ctr">
              <a:spcBef>
                <a:spcPts val="0"/>
              </a:spcBef>
              <a:spcAft>
                <a:spcPts val="0"/>
              </a:spcAft>
              <a:buNone/>
            </a:pPr>
            <a:r>
              <a:rPr b="1" lang="en">
                <a:solidFill>
                  <a:schemeClr val="lt1"/>
                </a:solidFill>
                <a:latin typeface="Calibri"/>
                <a:ea typeface="Calibri"/>
                <a:cs typeface="Calibri"/>
                <a:sym typeface="Calibri"/>
              </a:rPr>
              <a:t>Gives a rule or formula for the nth term.</a:t>
            </a:r>
            <a:endParaRPr b="1">
              <a:solidFill>
                <a:schemeClr val="lt1"/>
              </a:solidFill>
              <a:latin typeface="Calibri"/>
              <a:ea typeface="Calibri"/>
              <a:cs typeface="Calibri"/>
              <a:sym typeface="Calibri"/>
            </a:endParaRPr>
          </a:p>
        </p:txBody>
      </p:sp>
      <p:sp>
        <p:nvSpPr>
          <p:cNvPr id="166" name="Google Shape;166;p16"/>
          <p:cNvSpPr/>
          <p:nvPr/>
        </p:nvSpPr>
        <p:spPr>
          <a:xfrm flipH="1">
            <a:off x="7054500" y="3010510"/>
            <a:ext cx="1777800" cy="1271100"/>
          </a:xfrm>
          <a:prstGeom prst="wedgeRoundRectCallout">
            <a:avLst>
              <a:gd fmla="val 65462" name="adj1"/>
              <a:gd fmla="val -23699" name="adj2"/>
              <a:gd fmla="val 0" name="adj3"/>
            </a:avLst>
          </a:prstGeom>
          <a:solidFill>
            <a:srgbClr val="204098"/>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Calibri"/>
                <a:ea typeface="Calibri"/>
                <a:cs typeface="Calibri"/>
                <a:sym typeface="Calibri"/>
              </a:rPr>
              <a:t>The basis for the sequence or the smallest term value.</a:t>
            </a:r>
            <a:endParaRPr b="1">
              <a:solidFill>
                <a:schemeClr val="lt1"/>
              </a:solidFill>
              <a:latin typeface="Calibri"/>
              <a:ea typeface="Calibri"/>
              <a:cs typeface="Calibri"/>
              <a:sym typeface="Calibri"/>
            </a:endParaRPr>
          </a:p>
        </p:txBody>
      </p:sp>
      <p:sp>
        <p:nvSpPr>
          <p:cNvPr id="167" name="Google Shape;167;p16"/>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solidFill>
                  <a:srgbClr val="005047"/>
                </a:solidFill>
              </a:rPr>
              <a:t>Learning Activity - </a:t>
            </a:r>
            <a:r>
              <a:rPr lang="en" sz="1800"/>
              <a:t>Recursive Reasoning🤔</a:t>
            </a:r>
            <a:endParaRPr sz="1800">
              <a:solidFill>
                <a:srgbClr val="005047"/>
              </a:solidFill>
            </a:endParaRPr>
          </a:p>
        </p:txBody>
      </p:sp>
      <p:sp>
        <p:nvSpPr>
          <p:cNvPr id="168" name="Google Shape;168;p16"/>
          <p:cNvSpPr txBox="1"/>
          <p:nvPr>
            <p:ph idx="1" type="body"/>
          </p:nvPr>
        </p:nvSpPr>
        <p:spPr>
          <a:xfrm>
            <a:off x="310900" y="978523"/>
            <a:ext cx="8520600" cy="1058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 </a:t>
            </a:r>
            <a:r>
              <a:rPr b="1" lang="en"/>
              <a:t>recursive definition</a:t>
            </a:r>
            <a:r>
              <a:rPr lang="en"/>
              <a:t> is a function that provides a repeated, or recurring, process to find terms in a sequence.</a:t>
            </a:r>
            <a:endParaRPr/>
          </a:p>
          <a:p>
            <a:pPr indent="0" lvl="0" marL="0" rtl="0" algn="l">
              <a:lnSpc>
                <a:spcPct val="100000"/>
              </a:lnSpc>
              <a:spcBef>
                <a:spcPts val="0"/>
              </a:spcBef>
              <a:spcAft>
                <a:spcPts val="0"/>
              </a:spcAft>
              <a:buNone/>
            </a:pPr>
            <a:r>
              <a:t/>
            </a:r>
            <a:endParaRPr sz="400"/>
          </a:p>
          <a:p>
            <a:pPr indent="0" lvl="0" marL="0" rtl="0" algn="ctr">
              <a:lnSpc>
                <a:spcPct val="100000"/>
              </a:lnSpc>
              <a:spcBef>
                <a:spcPts val="0"/>
              </a:spcBef>
              <a:spcAft>
                <a:spcPts val="0"/>
              </a:spcAft>
              <a:buNone/>
            </a:pPr>
            <a:r>
              <a:rPr b="1" lang="en"/>
              <a:t>Start with the recursive definition: </a:t>
            </a:r>
            <a:endParaRPr b="1"/>
          </a:p>
        </p:txBody>
      </p:sp>
      <p:sp>
        <p:nvSpPr>
          <p:cNvPr id="169" name="Google Shape;169;p1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0" name="Google Shape;170;p16"/>
          <p:cNvSpPr txBox="1"/>
          <p:nvPr>
            <p:ph idx="3" type="sldNum"/>
          </p:nvPr>
        </p:nvSpPr>
        <p:spPr>
          <a:xfrm>
            <a:off x="311700" y="465860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sz="1000"/>
              <a:t>4.17.2: What Is a Recursive Definition?</a:t>
            </a:r>
            <a:endParaRPr/>
          </a:p>
        </p:txBody>
      </p:sp>
      <p:sp>
        <p:nvSpPr>
          <p:cNvPr id="171" name="Google Shape;171;p16"/>
          <p:cNvSpPr txBox="1"/>
          <p:nvPr/>
        </p:nvSpPr>
        <p:spPr>
          <a:xfrm>
            <a:off x="310896" y="4174975"/>
            <a:ext cx="8235900" cy="483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172" name="Google Shape;172;p16"/>
          <p:cNvSpPr/>
          <p:nvPr/>
        </p:nvSpPr>
        <p:spPr>
          <a:xfrm>
            <a:off x="2364325" y="3785616"/>
            <a:ext cx="4324200" cy="788700"/>
          </a:xfrm>
          <a:prstGeom prst="wedgeRoundRectCallout">
            <a:avLst>
              <a:gd fmla="val -1615" name="adj1"/>
              <a:gd fmla="val -78454" name="adj2"/>
              <a:gd fmla="val 0" name="adj3"/>
            </a:avLst>
          </a:prstGeom>
          <a:solidFill>
            <a:srgbClr val="AE603C"/>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a:solidFill>
                  <a:schemeClr val="lt1"/>
                </a:solidFill>
                <a:latin typeface="Calibri"/>
                <a:ea typeface="Calibri"/>
                <a:cs typeface="Calibri"/>
                <a:sym typeface="Calibri"/>
              </a:rPr>
              <a:t>The domain of the sequence, including where it starts and which values are used in the function.</a:t>
            </a:r>
            <a:endParaRPr b="1">
              <a:solidFill>
                <a:schemeClr val="lt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 name="Shape 176"/>
        <p:cNvGrpSpPr/>
        <p:nvPr/>
      </p:nvGrpSpPr>
      <p:grpSpPr>
        <a:xfrm>
          <a:off x="0" y="0"/>
          <a:ext cx="0" cy="0"/>
          <a:chOff x="0" y="0"/>
          <a:chExt cx="0" cy="0"/>
        </a:xfrm>
      </p:grpSpPr>
      <p:sp>
        <p:nvSpPr>
          <p:cNvPr id="177" name="Google Shape;177;p1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78" name="Google Shape;178;p17"/>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4.17.2: What Is a Recursive Definition?</a:t>
            </a:r>
            <a:endParaRPr sz="1000"/>
          </a:p>
        </p:txBody>
      </p:sp>
      <p:sp>
        <p:nvSpPr>
          <p:cNvPr id="179" name="Google Shape;179;p17"/>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Activity - Recursive Reasoning🤔</a:t>
            </a:r>
            <a:endParaRPr sz="2600"/>
          </a:p>
        </p:txBody>
      </p:sp>
      <p:sp>
        <p:nvSpPr>
          <p:cNvPr id="180" name="Google Shape;180;p17"/>
          <p:cNvSpPr txBox="1"/>
          <p:nvPr/>
        </p:nvSpPr>
        <p:spPr>
          <a:xfrm>
            <a:off x="310900" y="996195"/>
            <a:ext cx="8520600" cy="9069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500">
                <a:solidFill>
                  <a:srgbClr val="424242"/>
                </a:solidFill>
                <a:latin typeface="Calibri"/>
                <a:ea typeface="Calibri"/>
                <a:cs typeface="Calibri"/>
                <a:sym typeface="Calibri"/>
              </a:rPr>
              <a:t>See the table for how to substitute to find more terms in the sequence using the recursive definition. Substitute the term number, </a:t>
            </a: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in for </a:t>
            </a: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in the recursive definition. Complete the table with a partner.</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p:txBody>
      </p:sp>
      <p:pic>
        <p:nvPicPr>
          <p:cNvPr descr="A table with columns: Term number (n), Substitute in R(n), and Value. The first four rows show calculations for n = 1 to 4, with the values -1, -2, -5, and blank. Rows for n = 5, 6, and 7 are blank." id="181" name="Google Shape;181;p17"/>
          <p:cNvPicPr preferRelativeResize="0"/>
          <p:nvPr/>
        </p:nvPicPr>
        <p:blipFill>
          <a:blip r:embed="rId3">
            <a:alphaModFix/>
          </a:blip>
          <a:stretch>
            <a:fillRect/>
          </a:stretch>
        </p:blipFill>
        <p:spPr>
          <a:xfrm>
            <a:off x="4264450" y="1585700"/>
            <a:ext cx="4391599" cy="2551424"/>
          </a:xfrm>
          <a:prstGeom prst="rect">
            <a:avLst/>
          </a:prstGeom>
          <a:noFill/>
          <a:ln>
            <a:noFill/>
          </a:ln>
        </p:spPr>
      </p:pic>
      <p:sp>
        <p:nvSpPr>
          <p:cNvPr id="182" name="Google Shape;182;p17"/>
          <p:cNvSpPr txBox="1"/>
          <p:nvPr/>
        </p:nvSpPr>
        <p:spPr>
          <a:xfrm>
            <a:off x="476800" y="1768950"/>
            <a:ext cx="3738600" cy="22704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Using the recursive definition: Substitute the listed values for </a:t>
            </a:r>
            <a:r>
              <a:rPr i="1" lang="en" sz="1500">
                <a:solidFill>
                  <a:srgbClr val="424242"/>
                </a:solidFill>
                <a:latin typeface="Times New Roman"/>
                <a:ea typeface="Times New Roman"/>
                <a:cs typeface="Times New Roman"/>
                <a:sym typeface="Times New Roman"/>
              </a:rPr>
              <a:t>R</a:t>
            </a:r>
            <a:r>
              <a:rPr lang="en" sz="1500">
                <a:solidFill>
                  <a:srgbClr val="424242"/>
                </a:solidFill>
                <a:latin typeface="Calibri"/>
                <a:ea typeface="Calibri"/>
                <a:cs typeface="Calibri"/>
                <a:sym typeface="Calibri"/>
              </a:rPr>
              <a:t>(</a:t>
            </a: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a:t>
            </a:r>
            <a:endParaRPr sz="1500">
              <a:solidFill>
                <a:srgbClr val="424242"/>
              </a:solidFill>
              <a:latin typeface="Calibri"/>
              <a:ea typeface="Calibri"/>
              <a:cs typeface="Calibri"/>
              <a:sym typeface="Calibri"/>
            </a:endParaRPr>
          </a:p>
          <a:p>
            <a:pPr indent="-323850" lvl="1" marL="914400" rtl="0" algn="l">
              <a:spcBef>
                <a:spcPts val="0"/>
              </a:spcBef>
              <a:spcAft>
                <a:spcPts val="0"/>
              </a:spcAft>
              <a:buClr>
                <a:srgbClr val="424242"/>
              </a:buClr>
              <a:buSzPts val="1500"/>
              <a:buFont typeface="Calibri"/>
              <a:buAutoNum type="alphaLcPeriod"/>
            </a:pP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 5</a:t>
            </a:r>
            <a:endParaRPr sz="1500">
              <a:solidFill>
                <a:srgbClr val="424242"/>
              </a:solidFill>
              <a:latin typeface="Calibri"/>
              <a:ea typeface="Calibri"/>
              <a:cs typeface="Calibri"/>
              <a:sym typeface="Calibri"/>
            </a:endParaRPr>
          </a:p>
          <a:p>
            <a:pPr indent="-323850" lvl="1" marL="914400" rtl="0" algn="l">
              <a:spcBef>
                <a:spcPts val="0"/>
              </a:spcBef>
              <a:spcAft>
                <a:spcPts val="0"/>
              </a:spcAft>
              <a:buClr>
                <a:srgbClr val="424242"/>
              </a:buClr>
              <a:buSzPts val="1500"/>
              <a:buFont typeface="Calibri"/>
              <a:buAutoNum type="alphaLcPeriod"/>
            </a:pP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 6</a:t>
            </a:r>
            <a:r>
              <a:rPr i="1" lang="en" sz="1500">
                <a:solidFill>
                  <a:srgbClr val="424242"/>
                </a:solidFill>
                <a:latin typeface="Calibri"/>
                <a:ea typeface="Calibri"/>
                <a:cs typeface="Calibri"/>
                <a:sym typeface="Calibri"/>
              </a:rPr>
              <a:t> </a:t>
            </a:r>
            <a:endParaRPr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Determine the value for each term:</a:t>
            </a:r>
            <a:endParaRPr sz="1500">
              <a:solidFill>
                <a:srgbClr val="424242"/>
              </a:solidFill>
              <a:latin typeface="Calibri"/>
              <a:ea typeface="Calibri"/>
              <a:cs typeface="Calibri"/>
              <a:sym typeface="Calibri"/>
            </a:endParaRPr>
          </a:p>
          <a:p>
            <a:pPr indent="-323850" lvl="1" marL="914400" rtl="0" algn="l">
              <a:spcBef>
                <a:spcPts val="0"/>
              </a:spcBef>
              <a:spcAft>
                <a:spcPts val="0"/>
              </a:spcAft>
              <a:buClr>
                <a:srgbClr val="424242"/>
              </a:buClr>
              <a:buSzPts val="1500"/>
              <a:buFont typeface="Calibri"/>
              <a:buAutoNum type="alphaLcPeriod"/>
            </a:pP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 4</a:t>
            </a:r>
            <a:r>
              <a:rPr i="1" lang="en" sz="1500">
                <a:solidFill>
                  <a:srgbClr val="424242"/>
                </a:solidFill>
                <a:latin typeface="Calibri"/>
                <a:ea typeface="Calibri"/>
                <a:cs typeface="Calibri"/>
                <a:sym typeface="Calibri"/>
              </a:rPr>
              <a:t> </a:t>
            </a:r>
            <a:endParaRPr i="1" sz="1500">
              <a:solidFill>
                <a:srgbClr val="424242"/>
              </a:solidFill>
              <a:latin typeface="Calibri"/>
              <a:ea typeface="Calibri"/>
              <a:cs typeface="Calibri"/>
              <a:sym typeface="Calibri"/>
            </a:endParaRPr>
          </a:p>
          <a:p>
            <a:pPr indent="-323850" lvl="1" marL="914400" rtl="0" algn="l">
              <a:spcBef>
                <a:spcPts val="0"/>
              </a:spcBef>
              <a:spcAft>
                <a:spcPts val="0"/>
              </a:spcAft>
              <a:buClr>
                <a:srgbClr val="424242"/>
              </a:buClr>
              <a:buSzPts val="1500"/>
              <a:buFont typeface="Calibri"/>
              <a:buAutoNum type="alphaLcPeriod"/>
            </a:pP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 5</a:t>
            </a:r>
            <a:r>
              <a:rPr i="1" lang="en" sz="1500">
                <a:solidFill>
                  <a:srgbClr val="424242"/>
                </a:solidFill>
                <a:latin typeface="Calibri"/>
                <a:ea typeface="Calibri"/>
                <a:cs typeface="Calibri"/>
                <a:sym typeface="Calibri"/>
              </a:rPr>
              <a:t> </a:t>
            </a:r>
            <a:endParaRPr i="1" sz="1500">
              <a:solidFill>
                <a:srgbClr val="424242"/>
              </a:solidFill>
              <a:latin typeface="Calibri"/>
              <a:ea typeface="Calibri"/>
              <a:cs typeface="Calibri"/>
              <a:sym typeface="Calibri"/>
            </a:endParaRPr>
          </a:p>
          <a:p>
            <a:pPr indent="-323850" lvl="1" marL="914400" rtl="0" algn="l">
              <a:spcBef>
                <a:spcPts val="0"/>
              </a:spcBef>
              <a:spcAft>
                <a:spcPts val="0"/>
              </a:spcAft>
              <a:buClr>
                <a:srgbClr val="424242"/>
              </a:buClr>
              <a:buSzPts val="1500"/>
              <a:buFont typeface="Calibri"/>
              <a:buAutoNum type="alphaLcPeriod"/>
            </a:pPr>
            <a:r>
              <a:rPr i="1" lang="en" sz="1500">
                <a:solidFill>
                  <a:srgbClr val="424242"/>
                </a:solidFill>
                <a:latin typeface="Times New Roman"/>
                <a:ea typeface="Times New Roman"/>
                <a:cs typeface="Times New Roman"/>
                <a:sym typeface="Times New Roman"/>
              </a:rPr>
              <a:t>n</a:t>
            </a:r>
            <a:r>
              <a:rPr lang="en" sz="1500">
                <a:solidFill>
                  <a:srgbClr val="424242"/>
                </a:solidFill>
                <a:latin typeface="Calibri"/>
                <a:ea typeface="Calibri"/>
                <a:cs typeface="Calibri"/>
                <a:sym typeface="Calibri"/>
              </a:rPr>
              <a:t> = 6</a:t>
            </a:r>
            <a:r>
              <a:rPr i="1" lang="en" sz="1500">
                <a:solidFill>
                  <a:srgbClr val="424242"/>
                </a:solidFill>
                <a:latin typeface="Calibri"/>
                <a:ea typeface="Calibri"/>
                <a:cs typeface="Calibri"/>
                <a:sym typeface="Calibri"/>
              </a:rPr>
              <a:t> </a:t>
            </a:r>
            <a:endParaRPr i="1" sz="1500">
              <a:solidFill>
                <a:srgbClr val="424242"/>
              </a:solidFill>
              <a:latin typeface="Calibri"/>
              <a:ea typeface="Calibri"/>
              <a:cs typeface="Calibri"/>
              <a:sym typeface="Calibri"/>
            </a:endParaRPr>
          </a:p>
          <a:p>
            <a:pPr indent="-323850" lvl="0" marL="457200" rtl="0" algn="l">
              <a:spcBef>
                <a:spcPts val="0"/>
              </a:spcBef>
              <a:spcAft>
                <a:spcPts val="0"/>
              </a:spcAft>
              <a:buClr>
                <a:srgbClr val="424242"/>
              </a:buClr>
              <a:buSzPts val="1500"/>
              <a:buFont typeface="Calibri"/>
              <a:buAutoNum type="arabicPeriod"/>
            </a:pPr>
            <a:r>
              <a:rPr lang="en" sz="1500">
                <a:solidFill>
                  <a:srgbClr val="424242"/>
                </a:solidFill>
                <a:latin typeface="Calibri"/>
                <a:ea typeface="Calibri"/>
                <a:cs typeface="Calibri"/>
                <a:sym typeface="Calibri"/>
              </a:rPr>
              <a:t>Write the full sequence out to 6 terms.</a:t>
            </a:r>
            <a:endParaRPr sz="1500">
              <a:solidFill>
                <a:srgbClr val="424242"/>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sp>
        <p:nvSpPr>
          <p:cNvPr id="187" name="Google Shape;187;p1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188" name="Google Shape;188;p18"/>
          <p:cNvSpPr txBox="1"/>
          <p:nvPr>
            <p:ph idx="3"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4.17.2: What Is a Recursive Definition?</a:t>
            </a:r>
            <a:endParaRPr sz="1000"/>
          </a:p>
        </p:txBody>
      </p:sp>
      <p:sp>
        <p:nvSpPr>
          <p:cNvPr id="189" name="Google Shape;189;p18"/>
          <p:cNvSpPr txBox="1"/>
          <p:nvPr/>
        </p:nvSpPr>
        <p:spPr>
          <a:xfrm>
            <a:off x="310900" y="996197"/>
            <a:ext cx="8520600" cy="461700"/>
          </a:xfrm>
          <a:prstGeom prst="rect">
            <a:avLst/>
          </a:prstGeom>
          <a:noFill/>
          <a:ln>
            <a:noFill/>
          </a:ln>
        </p:spPr>
        <p:txBody>
          <a:bodyPr anchorCtr="0" anchor="t" bIns="91425" lIns="91425" spcFirstLastPara="1" rIns="91425" wrap="square" tIns="91425">
            <a:noAutofit/>
          </a:bodyPr>
          <a:lstStyle/>
          <a:p>
            <a:pPr indent="-323850" lvl="0" marL="457200" rtl="0" algn="l">
              <a:spcBef>
                <a:spcPts val="0"/>
              </a:spcBef>
              <a:spcAft>
                <a:spcPts val="0"/>
              </a:spcAft>
              <a:buClr>
                <a:srgbClr val="424242"/>
              </a:buClr>
              <a:buSzPts val="1500"/>
              <a:buFont typeface="Calibri"/>
              <a:buAutoNum type="arabicPeriod" startAt="4"/>
            </a:pPr>
            <a:r>
              <a:rPr lang="en" sz="1500">
                <a:solidFill>
                  <a:srgbClr val="424242"/>
                </a:solidFill>
                <a:latin typeface="Calibri"/>
                <a:ea typeface="Calibri"/>
                <a:cs typeface="Calibri"/>
                <a:sym typeface="Calibri"/>
              </a:rPr>
              <a:t>Determine if the following sequences are arithmetic or geometric.</a:t>
            </a:r>
            <a:endParaRPr sz="1500">
              <a:solidFill>
                <a:srgbClr val="424242"/>
              </a:solidFill>
              <a:latin typeface="Calibri"/>
              <a:ea typeface="Calibri"/>
              <a:cs typeface="Calibri"/>
              <a:sym typeface="Calibri"/>
            </a:endParaRPr>
          </a:p>
          <a:p>
            <a:pPr indent="0" lvl="0" marL="0" rtl="0" algn="l">
              <a:spcBef>
                <a:spcPts val="1000"/>
              </a:spcBef>
              <a:spcAft>
                <a:spcPts val="0"/>
              </a:spcAft>
              <a:buNone/>
            </a:pPr>
            <a:r>
              <a:t/>
            </a:r>
            <a:endParaRPr sz="1500">
              <a:solidFill>
                <a:srgbClr val="424242"/>
              </a:solidFill>
              <a:latin typeface="Calibri"/>
              <a:ea typeface="Calibri"/>
              <a:cs typeface="Calibri"/>
              <a:sym typeface="Calibri"/>
            </a:endParaRPr>
          </a:p>
          <a:p>
            <a:pPr indent="0" lvl="0" marL="0" rtl="0" algn="l">
              <a:spcBef>
                <a:spcPts val="0"/>
              </a:spcBef>
              <a:spcAft>
                <a:spcPts val="0"/>
              </a:spcAft>
              <a:buNone/>
            </a:pPr>
            <a:r>
              <a:t/>
            </a:r>
            <a:endParaRPr sz="1500">
              <a:solidFill>
                <a:srgbClr val="424242"/>
              </a:solidFill>
              <a:latin typeface="Calibri"/>
              <a:ea typeface="Calibri"/>
              <a:cs typeface="Calibri"/>
              <a:sym typeface="Calibri"/>
            </a:endParaRPr>
          </a:p>
        </p:txBody>
      </p:sp>
      <p:sp>
        <p:nvSpPr>
          <p:cNvPr id="190" name="Google Shape;190;p18"/>
          <p:cNvSpPr txBox="1"/>
          <p:nvPr>
            <p:ph type="title"/>
          </p:nvPr>
        </p:nvSpPr>
        <p:spPr>
          <a:xfrm>
            <a:off x="311700" y="44502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800"/>
              <a:t>Learning Activity - </a:t>
            </a:r>
            <a:r>
              <a:rPr lang="en" sz="1800"/>
              <a:t>Recursive Reasoning🤔</a:t>
            </a:r>
            <a:endParaRPr sz="2600"/>
          </a:p>
        </p:txBody>
      </p:sp>
      <p:sp>
        <p:nvSpPr>
          <p:cNvPr id="191" name="Google Shape;191;p18"/>
          <p:cNvSpPr txBox="1"/>
          <p:nvPr/>
        </p:nvSpPr>
        <p:spPr>
          <a:xfrm>
            <a:off x="3687900" y="1828800"/>
            <a:ext cx="3416100" cy="2683200"/>
          </a:xfrm>
          <a:prstGeom prst="rect">
            <a:avLst/>
          </a:prstGeom>
          <a:noFill/>
          <a:ln>
            <a:noFill/>
          </a:ln>
        </p:spPr>
        <p:txBody>
          <a:bodyPr anchorCtr="0" anchor="t" bIns="91425" lIns="91425" spcFirstLastPara="1" rIns="91425" wrap="square" tIns="91425">
            <a:noAutofit/>
          </a:bodyPr>
          <a:lstStyle/>
          <a:p>
            <a:pPr indent="-323850" lvl="1" marL="914400" rtl="0" algn="l">
              <a:spcBef>
                <a:spcPts val="0"/>
              </a:spcBef>
              <a:spcAft>
                <a:spcPts val="0"/>
              </a:spcAft>
              <a:buClr>
                <a:srgbClr val="424242"/>
              </a:buClr>
              <a:buSzPts val="1500"/>
              <a:buFont typeface="Calibri"/>
              <a:buAutoNum type="alphaLcPeriod"/>
            </a:pPr>
            <a:r>
              <a:rPr lang="en" sz="1500">
                <a:solidFill>
                  <a:srgbClr val="424242"/>
                </a:solidFill>
                <a:latin typeface="Calibri"/>
                <a:ea typeface="Calibri"/>
                <a:cs typeface="Calibri"/>
                <a:sym typeface="Calibri"/>
              </a:rPr>
              <a:t>3, 6, 12, 24</a:t>
            </a:r>
            <a:endParaRPr sz="1500">
              <a:solidFill>
                <a:srgbClr val="424242"/>
              </a:solidFill>
              <a:latin typeface="Calibri"/>
              <a:ea typeface="Calibri"/>
              <a:cs typeface="Calibri"/>
              <a:sym typeface="Calibri"/>
            </a:endParaRPr>
          </a:p>
          <a:p>
            <a:pPr indent="-323850" lvl="1" marL="914400" rtl="0" algn="l">
              <a:spcBef>
                <a:spcPts val="1000"/>
              </a:spcBef>
              <a:spcAft>
                <a:spcPts val="0"/>
              </a:spcAft>
              <a:buClr>
                <a:srgbClr val="424242"/>
              </a:buClr>
              <a:buSzPts val="1500"/>
              <a:buFont typeface="Calibri"/>
              <a:buAutoNum type="alphaLcPeriod"/>
            </a:pPr>
            <a:r>
              <a:rPr lang="en" sz="1500">
                <a:solidFill>
                  <a:srgbClr val="424242"/>
                </a:solidFill>
                <a:latin typeface="Calibri"/>
                <a:ea typeface="Calibri"/>
                <a:cs typeface="Calibri"/>
                <a:sym typeface="Calibri"/>
              </a:rPr>
              <a:t>18, 36, 72, 144</a:t>
            </a:r>
            <a:endParaRPr sz="1500">
              <a:solidFill>
                <a:srgbClr val="424242"/>
              </a:solidFill>
              <a:latin typeface="Calibri"/>
              <a:ea typeface="Calibri"/>
              <a:cs typeface="Calibri"/>
              <a:sym typeface="Calibri"/>
            </a:endParaRPr>
          </a:p>
          <a:p>
            <a:pPr indent="-323850" lvl="1" marL="914400" rtl="0" algn="l">
              <a:spcBef>
                <a:spcPts val="1000"/>
              </a:spcBef>
              <a:spcAft>
                <a:spcPts val="0"/>
              </a:spcAft>
              <a:buClr>
                <a:srgbClr val="424242"/>
              </a:buClr>
              <a:buSzPts val="1500"/>
              <a:buFont typeface="Calibri"/>
              <a:buAutoNum type="alphaLcPeriod"/>
            </a:pPr>
            <a:r>
              <a:rPr lang="en" sz="1500">
                <a:solidFill>
                  <a:srgbClr val="424242"/>
                </a:solidFill>
                <a:latin typeface="Calibri"/>
                <a:ea typeface="Calibri"/>
                <a:cs typeface="Calibri"/>
                <a:sym typeface="Calibri"/>
              </a:rPr>
              <a:t>3, 8, 13, 18</a:t>
            </a:r>
            <a:endParaRPr sz="1500">
              <a:solidFill>
                <a:srgbClr val="424242"/>
              </a:solidFill>
              <a:latin typeface="Calibri"/>
              <a:ea typeface="Calibri"/>
              <a:cs typeface="Calibri"/>
              <a:sym typeface="Calibri"/>
            </a:endParaRPr>
          </a:p>
          <a:p>
            <a:pPr indent="-323850" lvl="1" marL="914400" rtl="0" algn="l">
              <a:spcBef>
                <a:spcPts val="1000"/>
              </a:spcBef>
              <a:spcAft>
                <a:spcPts val="0"/>
              </a:spcAft>
              <a:buClr>
                <a:srgbClr val="424242"/>
              </a:buClr>
              <a:buSzPts val="1500"/>
              <a:buFont typeface="Calibri"/>
              <a:buAutoNum type="alphaLcPeriod"/>
            </a:pPr>
            <a:r>
              <a:rPr lang="en" sz="1500">
                <a:solidFill>
                  <a:srgbClr val="424242"/>
                </a:solidFill>
                <a:latin typeface="Calibri"/>
                <a:ea typeface="Calibri"/>
                <a:cs typeface="Calibri"/>
                <a:sym typeface="Calibri"/>
              </a:rPr>
              <a:t>18, 13, 8, 3</a:t>
            </a:r>
            <a:endParaRPr sz="1500">
              <a:solidFill>
                <a:srgbClr val="424242"/>
              </a:solidFill>
              <a:latin typeface="Calibri"/>
              <a:ea typeface="Calibri"/>
              <a:cs typeface="Calibri"/>
              <a:sym typeface="Calibri"/>
            </a:endParaRPr>
          </a:p>
          <a:p>
            <a:pPr indent="-323850" lvl="1" marL="914400" rtl="0" algn="l">
              <a:spcBef>
                <a:spcPts val="1000"/>
              </a:spcBef>
              <a:spcAft>
                <a:spcPts val="0"/>
              </a:spcAft>
              <a:buClr>
                <a:srgbClr val="424242"/>
              </a:buClr>
              <a:buSzPts val="1500"/>
              <a:buFont typeface="Calibri"/>
              <a:buAutoNum type="alphaLcPeriod"/>
            </a:pPr>
            <a:r>
              <a:rPr lang="en" sz="1500">
                <a:solidFill>
                  <a:srgbClr val="424242"/>
                </a:solidFill>
                <a:latin typeface="Calibri"/>
                <a:ea typeface="Calibri"/>
                <a:cs typeface="Calibri"/>
                <a:sym typeface="Calibri"/>
              </a:rPr>
              <a:t>18, 9, 4.5, 2.25</a:t>
            </a:r>
            <a:endParaRPr sz="1500">
              <a:solidFill>
                <a:srgbClr val="424242"/>
              </a:solidFill>
              <a:latin typeface="Calibri"/>
              <a:ea typeface="Calibri"/>
              <a:cs typeface="Calibri"/>
              <a:sym typeface="Calibri"/>
            </a:endParaRPr>
          </a:p>
          <a:p>
            <a:pPr indent="-323850" lvl="1" marL="914400" rtl="0" algn="l">
              <a:spcBef>
                <a:spcPts val="1000"/>
              </a:spcBef>
              <a:spcAft>
                <a:spcPts val="0"/>
              </a:spcAft>
              <a:buClr>
                <a:srgbClr val="424242"/>
              </a:buClr>
              <a:buSzPts val="1500"/>
              <a:buFont typeface="Calibri"/>
              <a:buAutoNum type="alphaLcPeriod"/>
            </a:pPr>
            <a:r>
              <a:rPr lang="en" sz="1500">
                <a:solidFill>
                  <a:srgbClr val="424242"/>
                </a:solidFill>
                <a:latin typeface="Calibri"/>
                <a:ea typeface="Calibri"/>
                <a:cs typeface="Calibri"/>
                <a:sym typeface="Calibri"/>
              </a:rPr>
              <a:t>18, 20, 22, 24</a:t>
            </a:r>
            <a:endParaRPr sz="1500">
              <a:solidFill>
                <a:srgbClr val="424242"/>
              </a:solidFill>
              <a:latin typeface="Calibri"/>
              <a:ea typeface="Calibri"/>
              <a:cs typeface="Calibri"/>
              <a:sym typeface="Calibri"/>
            </a:endParaRPr>
          </a:p>
          <a:p>
            <a:pPr indent="-323850" lvl="1" marL="914400" rtl="0" algn="l">
              <a:spcBef>
                <a:spcPts val="1000"/>
              </a:spcBef>
              <a:spcAft>
                <a:spcPts val="1000"/>
              </a:spcAft>
              <a:buClr>
                <a:srgbClr val="424242"/>
              </a:buClr>
              <a:buSzPts val="1500"/>
              <a:buFont typeface="Calibri"/>
              <a:buAutoNum type="alphaLcPeriod"/>
            </a:pPr>
            <a:r>
              <a:rPr lang="en" sz="1500">
                <a:solidFill>
                  <a:srgbClr val="424242"/>
                </a:solidFill>
                <a:latin typeface="Calibri"/>
                <a:ea typeface="Calibri"/>
                <a:cs typeface="Calibri"/>
                <a:sym typeface="Calibri"/>
              </a:rPr>
              <a:t>3, 15, 75, 375</a:t>
            </a:r>
            <a:endParaRPr sz="1800">
              <a:solidFill>
                <a:srgbClr val="424242"/>
              </a:solidFill>
              <a:latin typeface="Calibri"/>
              <a:ea typeface="Calibri"/>
              <a:cs typeface="Calibri"/>
              <a:sym typeface="Calibri"/>
            </a:endParaRPr>
          </a:p>
        </p:txBody>
      </p:sp>
      <p:pic>
        <p:nvPicPr>
          <p:cNvPr descr="A person holding a book looks thoughtful, with three thought bubbles above their head labeled Arithmetic, and Geometric,, suggesting they are pondering sequence type." id="192" name="Google Shape;192;p18" title="ChatGPT Image Aug 6, 2025, 10_58_41 AM.png"/>
          <p:cNvPicPr preferRelativeResize="0"/>
          <p:nvPr/>
        </p:nvPicPr>
        <p:blipFill>
          <a:blip r:embed="rId3">
            <a:alphaModFix/>
          </a:blip>
          <a:stretch>
            <a:fillRect/>
          </a:stretch>
        </p:blipFill>
        <p:spPr>
          <a:xfrm>
            <a:off x="1762400" y="1461522"/>
            <a:ext cx="1925501" cy="2888252"/>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sp>
        <p:nvSpPr>
          <p:cNvPr id="197" name="Google Shape;197;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198" name="Google Shape;198;p19"/>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b="1" lang="en" u="sng">
                <a:solidFill>
                  <a:schemeClr val="hlink"/>
                </a:solidFill>
                <a:hlinkClick r:id="rId3"/>
              </a:rPr>
              <a:t>Video:  Learning About Recursive Definitions and Sequences</a:t>
            </a:r>
            <a:endParaRPr b="1"/>
          </a:p>
        </p:txBody>
      </p:sp>
      <p:pic>
        <p:nvPicPr>
          <p:cNvPr descr="A chalkboard displays six number sequences in two columns: the left column lists number patterns, while the right column gives recursive formulas for each sequence. The background is dark with white chalk writing." id="199" name="Google Shape;199;p19" title="video4172.png">
            <a:hlinkClick r:id="rId4"/>
          </p:cNvPr>
          <p:cNvPicPr preferRelativeResize="0"/>
          <p:nvPr/>
        </p:nvPicPr>
        <p:blipFill rotWithShape="1">
          <a:blip r:embed="rId5">
            <a:alphaModFix/>
          </a:blip>
          <a:srcRect b="258" l="0" r="0" t="268"/>
          <a:stretch/>
        </p:blipFill>
        <p:spPr>
          <a:xfrm>
            <a:off x="1695488" y="482875"/>
            <a:ext cx="5753024" cy="3218949"/>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20"/>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205" name="Google Shape;205;p20"/>
          <p:cNvSpPr txBox="1"/>
          <p:nvPr>
            <p:ph idx="1" type="body"/>
          </p:nvPr>
        </p:nvSpPr>
        <p:spPr>
          <a:xfrm>
            <a:off x="311700" y="1097275"/>
            <a:ext cx="49911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1700"/>
              <a:t>Which of the following sequences matches the recursive definition for </a:t>
            </a:r>
            <a:r>
              <a:rPr i="1" lang="en" sz="1700">
                <a:latin typeface="Times New Roman"/>
                <a:ea typeface="Times New Roman"/>
                <a:cs typeface="Times New Roman"/>
                <a:sym typeface="Times New Roman"/>
              </a:rPr>
              <a:t>G</a:t>
            </a:r>
            <a:r>
              <a:rPr lang="en" sz="1700"/>
              <a:t>(</a:t>
            </a:r>
            <a:r>
              <a:rPr i="1" lang="en" sz="1700">
                <a:latin typeface="Times New Roman"/>
                <a:ea typeface="Times New Roman"/>
                <a:cs typeface="Times New Roman"/>
                <a:sym typeface="Times New Roman"/>
              </a:rPr>
              <a:t>n</a:t>
            </a:r>
            <a:r>
              <a:rPr lang="en" sz="1700"/>
              <a:t>) where </a:t>
            </a:r>
            <a:r>
              <a:rPr i="1" lang="en" sz="1700">
                <a:latin typeface="Times New Roman"/>
                <a:ea typeface="Times New Roman"/>
                <a:cs typeface="Times New Roman"/>
                <a:sym typeface="Times New Roman"/>
              </a:rPr>
              <a:t>G</a:t>
            </a:r>
            <a:r>
              <a:rPr lang="en" sz="1700"/>
              <a:t>(</a:t>
            </a:r>
            <a:r>
              <a:rPr i="1" lang="en" sz="1700">
                <a:latin typeface="Times New Roman"/>
                <a:ea typeface="Times New Roman"/>
                <a:cs typeface="Times New Roman"/>
                <a:sym typeface="Times New Roman"/>
              </a:rPr>
              <a:t>n</a:t>
            </a:r>
            <a:r>
              <a:rPr lang="en" sz="1700"/>
              <a:t>) = </a:t>
            </a:r>
            <a:r>
              <a:rPr i="1" lang="en" sz="1700">
                <a:latin typeface="Times New Roman"/>
                <a:ea typeface="Times New Roman"/>
                <a:cs typeface="Times New Roman"/>
                <a:sym typeface="Times New Roman"/>
              </a:rPr>
              <a:t>G</a:t>
            </a:r>
            <a:r>
              <a:rPr lang="en" sz="1700"/>
              <a:t>(</a:t>
            </a:r>
            <a:r>
              <a:rPr i="1" lang="en" sz="1700">
                <a:latin typeface="Times New Roman"/>
                <a:ea typeface="Times New Roman"/>
                <a:cs typeface="Times New Roman"/>
                <a:sym typeface="Times New Roman"/>
              </a:rPr>
              <a:t>n</a:t>
            </a:r>
            <a:r>
              <a:rPr i="1" lang="en" sz="1700"/>
              <a:t> </a:t>
            </a:r>
            <a:r>
              <a:rPr lang="en" sz="1700"/>
              <a:t>− 1) + 4 for </a:t>
            </a:r>
            <a:r>
              <a:rPr i="1" lang="en" sz="1700">
                <a:latin typeface="Times New Roman"/>
                <a:ea typeface="Times New Roman"/>
                <a:cs typeface="Times New Roman"/>
                <a:sym typeface="Times New Roman"/>
              </a:rPr>
              <a:t>n</a:t>
            </a:r>
            <a:r>
              <a:rPr i="1" lang="en" sz="1700"/>
              <a:t> </a:t>
            </a:r>
            <a:r>
              <a:rPr lang="en" sz="1700"/>
              <a:t>≥ 2 when </a:t>
            </a:r>
            <a:r>
              <a:rPr i="1" lang="en" sz="1700">
                <a:latin typeface="Times New Roman"/>
                <a:ea typeface="Times New Roman"/>
                <a:cs typeface="Times New Roman"/>
                <a:sym typeface="Times New Roman"/>
              </a:rPr>
              <a:t>G</a:t>
            </a:r>
            <a:r>
              <a:rPr lang="en" sz="1700"/>
              <a:t>(1) = 3?</a:t>
            </a:r>
            <a:endParaRPr sz="1700"/>
          </a:p>
          <a:p>
            <a:pPr indent="-336550" lvl="0" marL="914400" rtl="0" algn="l">
              <a:lnSpc>
                <a:spcPct val="100000"/>
              </a:lnSpc>
              <a:spcBef>
                <a:spcPts val="1200"/>
              </a:spcBef>
              <a:spcAft>
                <a:spcPts val="0"/>
              </a:spcAft>
              <a:buClr>
                <a:srgbClr val="424242"/>
              </a:buClr>
              <a:buSzPts val="1700"/>
              <a:buFont typeface="Calibri"/>
              <a:buAutoNum type="alphaLcPeriod"/>
            </a:pPr>
            <a:r>
              <a:rPr lang="en" sz="1700"/>
              <a:t>4, 8, 12, 16, 20</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1, 3, 7, 11, 15</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3, 7, 11, 15</a:t>
            </a:r>
            <a:endParaRPr sz="1700">
              <a:solidFill>
                <a:srgbClr val="424242"/>
              </a:solidFill>
            </a:endParaRPr>
          </a:p>
          <a:p>
            <a:pPr indent="-336550" lvl="0" marL="914400" rtl="0" algn="l">
              <a:lnSpc>
                <a:spcPct val="100000"/>
              </a:lnSpc>
              <a:spcBef>
                <a:spcPts val="1000"/>
              </a:spcBef>
              <a:spcAft>
                <a:spcPts val="0"/>
              </a:spcAft>
              <a:buClr>
                <a:srgbClr val="424242"/>
              </a:buClr>
              <a:buSzPts val="1700"/>
              <a:buFont typeface="Calibri"/>
              <a:buAutoNum type="alphaLcPeriod"/>
            </a:pPr>
            <a:r>
              <a:rPr lang="en" sz="1700"/>
              <a:t>3, 12, 48, 144</a:t>
            </a:r>
            <a:endParaRPr sz="1700">
              <a:solidFill>
                <a:srgbClr val="424242"/>
              </a:solidFill>
            </a:endParaRPr>
          </a:p>
        </p:txBody>
      </p:sp>
      <p:sp>
        <p:nvSpPr>
          <p:cNvPr id="206" name="Google Shape;206;p2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07" name="Google Shape;207;p20"/>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4.17.2: What Is a Recursive Definition?</a:t>
            </a:r>
            <a:endParaRPr sz="1000"/>
          </a:p>
        </p:txBody>
      </p:sp>
      <p:pic>
        <p:nvPicPr>
          <p:cNvPr id="208" name="Google Shape;208;p20"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209" name="Google Shape;209;p20">
            <a:hlinkClick action="ppaction://hlinkshowjump?jump=nextslide"/>
          </p:cNvPr>
          <p:cNvSpPr/>
          <p:nvPr/>
        </p:nvSpPr>
        <p:spPr>
          <a:xfrm>
            <a:off x="7240500" y="4297680"/>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pic>
        <p:nvPicPr>
          <p:cNvPr descr="A square sign with the text, “A recursive definition describes how to find the next term of a sequence using the previous term,” in cream letters on a dark blue background with a gold border.&#10;" id="210" name="Google Shape;210;p20" title="ChatGPT Image Aug 6, 2025, 11_09_52 AM.png"/>
          <p:cNvPicPr preferRelativeResize="0"/>
          <p:nvPr/>
        </p:nvPicPr>
        <p:blipFill>
          <a:blip r:embed="rId4">
            <a:alphaModFix/>
          </a:blip>
          <a:stretch>
            <a:fillRect/>
          </a:stretch>
        </p:blipFill>
        <p:spPr>
          <a:xfrm>
            <a:off x="5455200" y="1170125"/>
            <a:ext cx="2975155" cy="297515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14" name="Shape 214"/>
        <p:cNvGrpSpPr/>
        <p:nvPr/>
      </p:nvGrpSpPr>
      <p:grpSpPr>
        <a:xfrm>
          <a:off x="0" y="0"/>
          <a:ext cx="0" cy="0"/>
          <a:chOff x="0" y="0"/>
          <a:chExt cx="0" cy="0"/>
        </a:xfrm>
      </p:grpSpPr>
      <p:sp>
        <p:nvSpPr>
          <p:cNvPr id="215" name="Google Shape;215;p21"/>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a:t>
            </a:r>
            <a:r>
              <a:rPr lang="en"/>
              <a:t>- Review</a:t>
            </a:r>
            <a:endParaRPr/>
          </a:p>
        </p:txBody>
      </p:sp>
      <p:sp>
        <p:nvSpPr>
          <p:cNvPr id="216" name="Google Shape;216;p21"/>
          <p:cNvSpPr txBox="1"/>
          <p:nvPr>
            <p:ph idx="1" type="body"/>
          </p:nvPr>
        </p:nvSpPr>
        <p:spPr>
          <a:xfrm>
            <a:off x="311700" y="1002838"/>
            <a:ext cx="5841000" cy="2366100"/>
          </a:xfrm>
          <a:prstGeom prst="rect">
            <a:avLst/>
          </a:prstGeom>
        </p:spPr>
        <p:txBody>
          <a:bodyPr anchorCtr="0" anchor="t" bIns="91425" lIns="91425" spcFirstLastPara="1" rIns="91425" wrap="square" tIns="91425">
            <a:noAutofit/>
          </a:bodyPr>
          <a:lstStyle/>
          <a:p>
            <a:pPr indent="0" lvl="0" marL="0" rtl="0" algn="l">
              <a:spcBef>
                <a:spcPts val="1200"/>
              </a:spcBef>
              <a:spcAft>
                <a:spcPts val="0"/>
              </a:spcAft>
              <a:buNone/>
            </a:pPr>
            <a:r>
              <a:rPr lang="en" sz="1400">
                <a:solidFill>
                  <a:schemeClr val="dk1"/>
                </a:solidFill>
              </a:rPr>
              <a:t>A recursive definition describes how to find the next term of a sequence using the previous term.</a:t>
            </a:r>
            <a:endParaRPr sz="1400">
              <a:solidFill>
                <a:schemeClr val="dk1"/>
              </a:solidFill>
            </a:endParaRPr>
          </a:p>
          <a:p>
            <a:pPr indent="0" lvl="0" marL="0" rtl="0" algn="l">
              <a:spcBef>
                <a:spcPts val="1200"/>
              </a:spcBef>
              <a:spcAft>
                <a:spcPts val="0"/>
              </a:spcAft>
              <a:buNone/>
            </a:pPr>
            <a:r>
              <a:rPr b="1" lang="en" sz="1400">
                <a:solidFill>
                  <a:schemeClr val="dk1"/>
                </a:solidFill>
              </a:rPr>
              <a:t>Example of Arithmetic Sequence</a:t>
            </a:r>
            <a:br>
              <a:rPr b="1" lang="en" sz="1400">
                <a:solidFill>
                  <a:schemeClr val="dk1"/>
                </a:solidFill>
              </a:rPr>
            </a:br>
            <a:r>
              <a:rPr lang="en" sz="1400">
                <a:solidFill>
                  <a:schemeClr val="dk1"/>
                </a:solidFill>
              </a:rPr>
              <a:t>For the sequence 6, 10, 14, 18, 22, …, each term increases by 4. Using function notation, define the sequence as </a:t>
            </a:r>
            <a:r>
              <a:rPr i="1" lang="en" sz="1400">
                <a:solidFill>
                  <a:schemeClr val="dk1"/>
                </a:solidFill>
                <a:latin typeface="Times New Roman"/>
                <a:ea typeface="Times New Roman"/>
                <a:cs typeface="Times New Roman"/>
                <a:sym typeface="Times New Roman"/>
              </a:rPr>
              <a:t>f</a:t>
            </a:r>
            <a:r>
              <a:rPr lang="en" sz="1400">
                <a:solidFill>
                  <a:schemeClr val="dk1"/>
                </a:solidFill>
              </a:rPr>
              <a:t>, where </a:t>
            </a:r>
            <a:r>
              <a:rPr i="1" lang="en" sz="1400">
                <a:solidFill>
                  <a:schemeClr val="dk1"/>
                </a:solidFill>
                <a:latin typeface="Times New Roman"/>
                <a:ea typeface="Times New Roman"/>
                <a:cs typeface="Times New Roman"/>
                <a:sym typeface="Times New Roman"/>
              </a:rPr>
              <a:t>f</a:t>
            </a:r>
            <a:r>
              <a:rPr lang="en" sz="1400">
                <a:solidFill>
                  <a:schemeClr val="dk1"/>
                </a:solidFill>
              </a:rPr>
              <a:t>(</a:t>
            </a:r>
            <a:r>
              <a:rPr i="1" lang="en" sz="1400">
                <a:solidFill>
                  <a:schemeClr val="dk1"/>
                </a:solidFill>
                <a:latin typeface="Times New Roman"/>
                <a:ea typeface="Times New Roman"/>
                <a:cs typeface="Times New Roman"/>
                <a:sym typeface="Times New Roman"/>
              </a:rPr>
              <a:t>n</a:t>
            </a:r>
            <a:r>
              <a:rPr lang="en" sz="1400">
                <a:solidFill>
                  <a:schemeClr val="dk1"/>
                </a:solidFill>
              </a:rPr>
              <a:t>) = </a:t>
            </a:r>
            <a:r>
              <a:rPr i="1" lang="en" sz="1400">
                <a:solidFill>
                  <a:schemeClr val="dk1"/>
                </a:solidFill>
                <a:latin typeface="Times New Roman"/>
                <a:ea typeface="Times New Roman"/>
                <a:cs typeface="Times New Roman"/>
                <a:sym typeface="Times New Roman"/>
              </a:rPr>
              <a:t>f</a:t>
            </a:r>
            <a:r>
              <a:rPr lang="en" sz="1400">
                <a:solidFill>
                  <a:schemeClr val="dk1"/>
                </a:solidFill>
              </a:rPr>
              <a:t>(</a:t>
            </a:r>
            <a:r>
              <a:rPr i="1" lang="en" sz="1400">
                <a:solidFill>
                  <a:schemeClr val="dk1"/>
                </a:solidFill>
                <a:latin typeface="Times New Roman"/>
                <a:ea typeface="Times New Roman"/>
                <a:cs typeface="Times New Roman"/>
                <a:sym typeface="Times New Roman"/>
              </a:rPr>
              <a:t>n</a:t>
            </a:r>
            <a:r>
              <a:rPr lang="en" sz="1400">
                <a:solidFill>
                  <a:schemeClr val="dk1"/>
                </a:solidFill>
              </a:rPr>
              <a:t>−1) + 4. This shows it's arithmetic with a common difference of 4.</a:t>
            </a:r>
            <a:endParaRPr sz="1400">
              <a:solidFill>
                <a:schemeClr val="dk1"/>
              </a:solidFill>
            </a:endParaRPr>
          </a:p>
          <a:p>
            <a:pPr indent="0" lvl="0" marL="0" rtl="0" algn="l">
              <a:spcBef>
                <a:spcPts val="1200"/>
              </a:spcBef>
              <a:spcAft>
                <a:spcPts val="0"/>
              </a:spcAft>
              <a:buNone/>
            </a:pPr>
            <a:r>
              <a:t/>
            </a:r>
            <a:endParaRPr sz="1400"/>
          </a:p>
        </p:txBody>
      </p:sp>
      <p:sp>
        <p:nvSpPr>
          <p:cNvPr id="217" name="Google Shape;217;p21"/>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18" name="Google Shape;218;p21"/>
          <p:cNvSpPr txBox="1"/>
          <p:nvPr>
            <p:ph idx="2" type="sldNum"/>
          </p:nvPr>
        </p:nvSpPr>
        <p:spPr>
          <a:xfrm>
            <a:off x="311700" y="4650950"/>
            <a:ext cx="7971900" cy="3387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sz="1000"/>
              <a:t>4.17.2: What Is a Recursive Definition? - Additional Resources</a:t>
            </a:r>
            <a:endParaRPr sz="1000"/>
          </a:p>
        </p:txBody>
      </p:sp>
      <p:pic>
        <p:nvPicPr>
          <p:cNvPr id="219" name="Google Shape;219;p21"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220" name="Google Shape;220;p21"/>
          <p:cNvSpPr txBox="1"/>
          <p:nvPr/>
        </p:nvSpPr>
        <p:spPr>
          <a:xfrm>
            <a:off x="6559950" y="3597025"/>
            <a:ext cx="1448400" cy="424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sp>
        <p:nvSpPr>
          <p:cNvPr id="221" name="Google Shape;221;p21"/>
          <p:cNvSpPr txBox="1"/>
          <p:nvPr/>
        </p:nvSpPr>
        <p:spPr>
          <a:xfrm>
            <a:off x="310896" y="2678126"/>
            <a:ext cx="8335500" cy="21717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a:solidFill>
                  <a:schemeClr val="dk1"/>
                </a:solidFill>
                <a:latin typeface="Calibri"/>
                <a:ea typeface="Calibri"/>
                <a:cs typeface="Calibri"/>
                <a:sym typeface="Calibri"/>
              </a:rPr>
              <a:t>Recursive definitions must include the first term. For example, </a:t>
            </a:r>
            <a:r>
              <a:rPr i="1" lang="en">
                <a:solidFill>
                  <a:schemeClr val="dk1"/>
                </a:solidFill>
                <a:latin typeface="Times New Roman"/>
                <a:ea typeface="Times New Roman"/>
                <a:cs typeface="Times New Roman"/>
                <a:sym typeface="Times New Roman"/>
              </a:rPr>
              <a:t>f</a:t>
            </a:r>
            <a:r>
              <a:rPr lang="en">
                <a:solidFill>
                  <a:schemeClr val="dk1"/>
                </a:solidFill>
                <a:latin typeface="Calibri"/>
                <a:ea typeface="Calibri"/>
                <a:cs typeface="Calibri"/>
                <a:sym typeface="Calibri"/>
              </a:rPr>
              <a:t>(1) = 6 or </a:t>
            </a:r>
            <a:r>
              <a:rPr i="1" lang="en">
                <a:solidFill>
                  <a:schemeClr val="dk1"/>
                </a:solidFill>
                <a:latin typeface="Times New Roman"/>
                <a:ea typeface="Times New Roman"/>
                <a:cs typeface="Times New Roman"/>
                <a:sym typeface="Times New Roman"/>
              </a:rPr>
              <a:t>f</a:t>
            </a:r>
            <a:r>
              <a:rPr lang="en">
                <a:solidFill>
                  <a:schemeClr val="dk1"/>
                </a:solidFill>
                <a:latin typeface="Calibri"/>
                <a:ea typeface="Calibri"/>
                <a:cs typeface="Calibri"/>
                <a:sym typeface="Calibri"/>
              </a:rPr>
              <a:t>(0) = 6, depending on where the sequence starts.</a:t>
            </a:r>
            <a:endParaRPr>
              <a:solidFill>
                <a:schemeClr val="dk1"/>
              </a:solidFill>
              <a:latin typeface="Calibri"/>
              <a:ea typeface="Calibri"/>
              <a:cs typeface="Calibri"/>
              <a:sym typeface="Calibri"/>
            </a:endParaRPr>
          </a:p>
          <a:p>
            <a:pPr indent="0" lvl="0" marL="0" rtl="0" algn="l">
              <a:lnSpc>
                <a:spcPct val="115000"/>
              </a:lnSpc>
              <a:spcBef>
                <a:spcPts val="0"/>
              </a:spcBef>
              <a:spcAft>
                <a:spcPts val="0"/>
              </a:spcAft>
              <a:buNone/>
            </a:pPr>
            <a:r>
              <a:t/>
            </a:r>
            <a:endParaRPr sz="600">
              <a:solidFill>
                <a:schemeClr val="dk1"/>
              </a:solidFill>
              <a:latin typeface="Calibri"/>
              <a:ea typeface="Calibri"/>
              <a:cs typeface="Calibri"/>
              <a:sym typeface="Calibri"/>
            </a:endParaRPr>
          </a:p>
          <a:p>
            <a:pPr indent="0" lvl="0" marL="0" rtl="0" algn="l">
              <a:spcBef>
                <a:spcPts val="0"/>
              </a:spcBef>
              <a:spcAft>
                <a:spcPts val="0"/>
              </a:spcAft>
              <a:buNone/>
            </a:pPr>
            <a:r>
              <a:rPr lang="en">
                <a:solidFill>
                  <a:schemeClr val="dk1"/>
                </a:solidFill>
                <a:latin typeface="Calibri"/>
                <a:ea typeface="Calibri"/>
                <a:cs typeface="Calibri"/>
                <a:sym typeface="Calibri"/>
              </a:rPr>
              <a:t>A full definition includes the starting value and the rule: </a:t>
            </a:r>
            <a:r>
              <a:rPr i="1" lang="en">
                <a:solidFill>
                  <a:schemeClr val="dk1"/>
                </a:solidFill>
                <a:latin typeface="Times New Roman"/>
                <a:ea typeface="Times New Roman"/>
                <a:cs typeface="Times New Roman"/>
                <a:sym typeface="Times New Roman"/>
              </a:rPr>
              <a:t>f</a:t>
            </a:r>
            <a:r>
              <a:rPr lang="en">
                <a:solidFill>
                  <a:schemeClr val="dk1"/>
                </a:solidFill>
                <a:latin typeface="Calibri"/>
                <a:ea typeface="Calibri"/>
                <a:cs typeface="Calibri"/>
                <a:sym typeface="Calibri"/>
              </a:rPr>
              <a:t>(1) = 6, and </a:t>
            </a:r>
            <a:r>
              <a:rPr i="1" lang="en">
                <a:solidFill>
                  <a:schemeClr val="dk1"/>
                </a:solidFill>
                <a:latin typeface="Times New Roman"/>
                <a:ea typeface="Times New Roman"/>
                <a:cs typeface="Times New Roman"/>
                <a:sym typeface="Times New Roman"/>
              </a:rPr>
              <a:t>f</a:t>
            </a:r>
            <a:r>
              <a:rPr lang="en">
                <a:solidFill>
                  <a:schemeClr val="dk1"/>
                </a:solidFill>
                <a:latin typeface="Calibri"/>
                <a:ea typeface="Calibri"/>
                <a:cs typeface="Calibri"/>
                <a:sym typeface="Calibri"/>
              </a:rPr>
              <a:t>(</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 = </a:t>
            </a:r>
            <a:r>
              <a:rPr i="1" lang="en">
                <a:solidFill>
                  <a:schemeClr val="dk1"/>
                </a:solidFill>
                <a:latin typeface="Times New Roman"/>
                <a:ea typeface="Times New Roman"/>
                <a:cs typeface="Times New Roman"/>
                <a:sym typeface="Times New Roman"/>
              </a:rPr>
              <a:t>f</a:t>
            </a:r>
            <a:r>
              <a:rPr lang="en">
                <a:solidFill>
                  <a:schemeClr val="dk1"/>
                </a:solidFill>
                <a:latin typeface="Calibri"/>
                <a:ea typeface="Calibri"/>
                <a:cs typeface="Calibri"/>
                <a:sym typeface="Calibri"/>
              </a:rPr>
              <a:t>(</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−1) + 4 for </a:t>
            </a:r>
            <a:r>
              <a:rPr i="1" lang="en">
                <a:solidFill>
                  <a:schemeClr val="dk1"/>
                </a:solidFill>
                <a:latin typeface="Times New Roman"/>
                <a:ea typeface="Times New Roman"/>
                <a:cs typeface="Times New Roman"/>
                <a:sym typeface="Times New Roman"/>
              </a:rPr>
              <a:t>n</a:t>
            </a:r>
            <a:r>
              <a:rPr i="1" lang="en">
                <a:solidFill>
                  <a:schemeClr val="dk1"/>
                </a:solidFill>
                <a:latin typeface="Calibri"/>
                <a:ea typeface="Calibri"/>
                <a:cs typeface="Calibri"/>
                <a:sym typeface="Calibri"/>
              </a:rPr>
              <a:t> </a:t>
            </a:r>
            <a:r>
              <a:rPr lang="en">
                <a:solidFill>
                  <a:schemeClr val="dk1"/>
                </a:solidFill>
                <a:latin typeface="Calibri"/>
                <a:ea typeface="Calibri"/>
                <a:cs typeface="Calibri"/>
                <a:sym typeface="Calibri"/>
              </a:rPr>
              <a:t>≥ 2</a:t>
            </a:r>
            <a:r>
              <a:rPr i="1" lang="en">
                <a:solidFill>
                  <a:schemeClr val="dk1"/>
                </a:solidFill>
                <a:latin typeface="Times New Roman"/>
                <a:ea typeface="Times New Roman"/>
                <a:cs typeface="Times New Roman"/>
                <a:sym typeface="Times New Roman"/>
              </a:rPr>
              <a:t>n</a:t>
            </a:r>
            <a:r>
              <a:rPr lang="en">
                <a:solidFill>
                  <a:schemeClr val="dk1"/>
                </a:solidFill>
                <a:latin typeface="Calibri"/>
                <a:ea typeface="Calibri"/>
                <a:cs typeface="Calibri"/>
                <a:sym typeface="Calibri"/>
              </a:rPr>
              <a:t>. This ensures all terms are defined from the starting value.</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sz="1200">
              <a:solidFill>
                <a:schemeClr val="dk1"/>
              </a:solidFill>
              <a:latin typeface="Calibri"/>
              <a:ea typeface="Calibri"/>
              <a:cs typeface="Calibri"/>
              <a:sym typeface="Calibri"/>
            </a:endParaRPr>
          </a:p>
          <a:p>
            <a:pPr indent="0" lvl="0" marL="0" rtl="0" algn="l">
              <a:spcBef>
                <a:spcPts val="0"/>
              </a:spcBef>
              <a:spcAft>
                <a:spcPts val="0"/>
              </a:spcAft>
              <a:buNone/>
            </a:pPr>
            <a:r>
              <a:rPr b="1" lang="en">
                <a:solidFill>
                  <a:schemeClr val="dk1"/>
                </a:solidFill>
                <a:latin typeface="Calibri"/>
                <a:ea typeface="Calibri"/>
                <a:cs typeface="Calibri"/>
                <a:sym typeface="Calibri"/>
              </a:rPr>
              <a:t>Write the recursive definition for each type of sequence:</a:t>
            </a:r>
            <a:endParaRPr b="1">
              <a:solidFill>
                <a:schemeClr val="dk1"/>
              </a:solidFill>
              <a:latin typeface="Calibri"/>
              <a:ea typeface="Calibri"/>
              <a:cs typeface="Calibri"/>
              <a:sym typeface="Calibri"/>
            </a:endParaRPr>
          </a:p>
          <a:p>
            <a:pPr indent="0" lvl="0" marL="0" rtl="0" algn="l">
              <a:spcBef>
                <a:spcPts val="0"/>
              </a:spcBef>
              <a:spcAft>
                <a:spcPts val="0"/>
              </a:spcAft>
              <a:buNone/>
            </a:pPr>
            <a:r>
              <a:t/>
            </a:r>
            <a:endParaRPr b="1" sz="400">
              <a:solidFill>
                <a:schemeClr val="dk1"/>
              </a:solidFill>
              <a:latin typeface="Calibri"/>
              <a:ea typeface="Calibri"/>
              <a:cs typeface="Calibri"/>
              <a:sym typeface="Calibri"/>
            </a:endParaRPr>
          </a:p>
          <a:p>
            <a:pPr indent="0" lvl="0" marL="0" rtl="0" algn="l">
              <a:spcBef>
                <a:spcPts val="0"/>
              </a:spcBef>
              <a:spcAft>
                <a:spcPts val="0"/>
              </a:spcAft>
              <a:buNone/>
            </a:pPr>
            <a:r>
              <a:rPr lang="en">
                <a:solidFill>
                  <a:schemeClr val="dk1"/>
                </a:solidFill>
                <a:latin typeface="Calibri"/>
                <a:ea typeface="Calibri"/>
                <a:cs typeface="Calibri"/>
                <a:sym typeface="Calibri"/>
              </a:rPr>
              <a:t>A.   30,40,50,60,70,…		B.   80,40,20,10,5,2.5,…		C.   1,3,7,15,31,…</a:t>
            </a:r>
            <a:endParaRPr>
              <a:solidFill>
                <a:schemeClr val="dk1"/>
              </a:solidFill>
              <a:latin typeface="Calibri"/>
              <a:ea typeface="Calibri"/>
              <a:cs typeface="Calibri"/>
              <a:sym typeface="Calibri"/>
            </a:endParaRPr>
          </a:p>
          <a:p>
            <a:pPr indent="0" lvl="0" marL="0" rtl="0" algn="l">
              <a:spcBef>
                <a:spcPts val="0"/>
              </a:spcBef>
              <a:spcAft>
                <a:spcPts val="0"/>
              </a:spcAft>
              <a:buNone/>
            </a:pPr>
            <a:r>
              <a:t/>
            </a:r>
            <a:endParaRPr sz="1800">
              <a:solidFill>
                <a:srgbClr val="424242"/>
              </a:solidFill>
              <a:latin typeface="Calibri"/>
              <a:ea typeface="Calibri"/>
              <a:cs typeface="Calibri"/>
              <a:sym typeface="Calibri"/>
            </a:endParaRPr>
          </a:p>
        </p:txBody>
      </p:sp>
      <p:pic>
        <p:nvPicPr>
          <p:cNvPr descr="Text graphic with a blue background and orange border reads: “Recursive definitions must include the first term”." id="222" name="Google Shape;222;p21" title="ChatGPT Image Aug 6, 2025, 11_13_26 AM.png"/>
          <p:cNvPicPr preferRelativeResize="0"/>
          <p:nvPr/>
        </p:nvPicPr>
        <p:blipFill>
          <a:blip r:embed="rId4">
            <a:alphaModFix/>
          </a:blip>
          <a:stretch>
            <a:fillRect/>
          </a:stretch>
        </p:blipFill>
        <p:spPr>
          <a:xfrm>
            <a:off x="6334725" y="525825"/>
            <a:ext cx="2002051" cy="200205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22"/>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8" name="Google Shape;228;p22"/>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29" name="Google Shape;229;p22"/>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0" name="Google Shape;230;p22"/>
          <p:cNvSpPr/>
          <p:nvPr/>
        </p:nvSpPr>
        <p:spPr>
          <a:xfrm>
            <a:off x="4005188" y="301986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1" name="Google Shape;231;p22"/>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232" name="Google Shape;232;p22"/>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233" name="Google Shape;233;p22"/>
          <p:cNvCxnSpPr>
            <a:stCxn id="227" idx="2"/>
            <a:endCxn id="229"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234" name="Google Shape;234;p22"/>
          <p:cNvCxnSpPr>
            <a:stCxn id="229" idx="3"/>
            <a:endCxn id="228"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235" name="Google Shape;235;p22"/>
          <p:cNvCxnSpPr>
            <a:stCxn id="228" idx="3"/>
            <a:endCxn id="230" idx="0"/>
          </p:cNvCxnSpPr>
          <p:nvPr/>
        </p:nvCxnSpPr>
        <p:spPr>
          <a:xfrm>
            <a:off x="4743650" y="2018788"/>
            <a:ext cx="267300" cy="1001100"/>
          </a:xfrm>
          <a:prstGeom prst="bentConnector2">
            <a:avLst/>
          </a:prstGeom>
          <a:noFill/>
          <a:ln cap="flat" cmpd="sng" w="19050">
            <a:solidFill>
              <a:srgbClr val="CCCCCC"/>
            </a:solidFill>
            <a:prstDash val="dash"/>
            <a:round/>
            <a:headEnd len="med" w="med" type="none"/>
            <a:tailEnd len="med" w="med" type="none"/>
          </a:ln>
        </p:spPr>
      </p:cxnSp>
      <p:cxnSp>
        <p:nvCxnSpPr>
          <p:cNvPr id="236" name="Google Shape;236;p22"/>
          <p:cNvCxnSpPr>
            <a:stCxn id="230" idx="3"/>
            <a:endCxn id="232"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237" name="Google Shape;237;p22"/>
          <p:cNvCxnSpPr>
            <a:stCxn id="232" idx="3"/>
            <a:endCxn id="231"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238" name="Google Shape;238;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239" name="Google Shape;239;p22"/>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240" name="Google Shape;240;p22" title="hugeicons_chart-down.png"/>
          <p:cNvPicPr preferRelativeResize="0"/>
          <p:nvPr/>
        </p:nvPicPr>
        <p:blipFill>
          <a:blip r:embed="rId3">
            <a:alphaModFix/>
          </a:blip>
          <a:stretch>
            <a:fillRect/>
          </a:stretch>
        </p:blipFill>
        <p:spPr>
          <a:xfrm>
            <a:off x="4902133" y="3200400"/>
            <a:ext cx="228600" cy="228600"/>
          </a:xfrm>
          <a:prstGeom prst="rect">
            <a:avLst/>
          </a:prstGeom>
          <a:noFill/>
          <a:ln>
            <a:noFill/>
          </a:ln>
        </p:spPr>
      </p:pic>
      <p:sp>
        <p:nvSpPr>
          <p:cNvPr id="241" name="Google Shape;241;p22"/>
          <p:cNvSpPr txBox="1"/>
          <p:nvPr/>
        </p:nvSpPr>
        <p:spPr>
          <a:xfrm>
            <a:off x="4096688"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Cool Down</a:t>
            </a:r>
            <a:endParaRPr sz="1800">
              <a:solidFill>
                <a:schemeClr val="dk2"/>
              </a:solidFill>
              <a:latin typeface="Calibri"/>
              <a:ea typeface="Calibri"/>
              <a:cs typeface="Calibri"/>
              <a:sym typeface="Calibri"/>
            </a:endParaRPr>
          </a:p>
        </p:txBody>
      </p:sp>
      <p:sp>
        <p:nvSpPr>
          <p:cNvPr id="242" name="Google Shape;242;p22"/>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243" name="Google Shape;243;p22"/>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244" name="Google Shape;244;p22" title="hugeicons_start-up-02.png"/>
          <p:cNvPicPr preferRelativeResize="0"/>
          <p:nvPr/>
        </p:nvPicPr>
        <p:blipFill>
          <a:blip r:embed="rId4">
            <a:alphaModFix/>
          </a:blip>
          <a:stretch>
            <a:fillRect/>
          </a:stretch>
        </p:blipFill>
        <p:spPr>
          <a:xfrm>
            <a:off x="1084454" y="1554480"/>
            <a:ext cx="228600" cy="228600"/>
          </a:xfrm>
          <a:prstGeom prst="rect">
            <a:avLst/>
          </a:prstGeom>
          <a:noFill/>
          <a:ln>
            <a:noFill/>
          </a:ln>
        </p:spPr>
      </p:pic>
      <p:sp>
        <p:nvSpPr>
          <p:cNvPr id="245" name="Google Shape;245;p22"/>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246" name="Google Shape;246;p22" title="hugeicons_centralized.png"/>
          <p:cNvPicPr preferRelativeResize="0"/>
          <p:nvPr/>
        </p:nvPicPr>
        <p:blipFill>
          <a:blip r:embed="rId5">
            <a:alphaModFix/>
          </a:blip>
          <a:stretch>
            <a:fillRect/>
          </a:stretch>
        </p:blipFill>
        <p:spPr>
          <a:xfrm>
            <a:off x="7799832" y="3200400"/>
            <a:ext cx="228600" cy="228600"/>
          </a:xfrm>
          <a:prstGeom prst="rect">
            <a:avLst/>
          </a:prstGeom>
          <a:noFill/>
          <a:ln>
            <a:noFill/>
          </a:ln>
        </p:spPr>
      </p:pic>
      <p:pic>
        <p:nvPicPr>
          <p:cNvPr id="247" name="Google Shape;247;p22" title="hugeicons_pencil.png"/>
          <p:cNvPicPr preferRelativeResize="0"/>
          <p:nvPr/>
        </p:nvPicPr>
        <p:blipFill>
          <a:blip r:embed="rId6">
            <a:alphaModFix/>
          </a:blip>
          <a:stretch>
            <a:fillRect/>
          </a:stretch>
        </p:blipFill>
        <p:spPr>
          <a:xfrm>
            <a:off x="6519672" y="1554480"/>
            <a:ext cx="228600" cy="228600"/>
          </a:xfrm>
          <a:prstGeom prst="rect">
            <a:avLst/>
          </a:prstGeom>
          <a:noFill/>
          <a:ln>
            <a:noFill/>
          </a:ln>
        </p:spPr>
      </p:pic>
      <p:sp>
        <p:nvSpPr>
          <p:cNvPr id="248" name="Google Shape;248;p22"/>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249" name="Google Shape;249;p22"/>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pic>
        <p:nvPicPr>
          <p:cNvPr id="250" name="Google Shape;250;p22" title="hugeicons_task-done-01.png"/>
          <p:cNvPicPr preferRelativeResize="0"/>
          <p:nvPr/>
        </p:nvPicPr>
        <p:blipFill>
          <a:blip r:embed="rId7">
            <a:alphaModFix/>
          </a:blip>
          <a:stretch>
            <a:fillRect/>
          </a:stretch>
        </p:blipFill>
        <p:spPr>
          <a:xfrm>
            <a:off x="3623168" y="1554480"/>
            <a:ext cx="228600" cy="228600"/>
          </a:xfrm>
          <a:prstGeom prst="rect">
            <a:avLst/>
          </a:prstGeom>
          <a:noFill/>
          <a:ln>
            <a:noFill/>
          </a:ln>
        </p:spPr>
      </p:pic>
      <p:pic>
        <p:nvPicPr>
          <p:cNvPr id="251" name="Google Shape;251;p22" title="hugeicons_task-done-01.png"/>
          <p:cNvPicPr preferRelativeResize="0"/>
          <p:nvPr/>
        </p:nvPicPr>
        <p:blipFill>
          <a:blip r:embed="rId7">
            <a:alphaModFix/>
          </a:blip>
          <a:stretch>
            <a:fillRect/>
          </a:stretch>
        </p:blipFill>
        <p:spPr>
          <a:xfrm>
            <a:off x="1844894" y="3200400"/>
            <a:ext cx="228600" cy="228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55" name="Shape 255"/>
        <p:cNvGrpSpPr/>
        <p:nvPr/>
      </p:nvGrpSpPr>
      <p:grpSpPr>
        <a:xfrm>
          <a:off x="0" y="0"/>
          <a:ext cx="0" cy="0"/>
          <a:chOff x="0" y="0"/>
          <a:chExt cx="0" cy="0"/>
        </a:xfrm>
      </p:grpSpPr>
      <p:sp>
        <p:nvSpPr>
          <p:cNvPr id="256" name="Google Shape;256;p23"/>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700"/>
              <a:t>Learning Strategies - </a:t>
            </a:r>
            <a:r>
              <a:rPr lang="en" sz="1900"/>
              <a:t>Problem and Data Cards</a:t>
            </a:r>
            <a:r>
              <a:rPr lang="en" sz="2500"/>
              <a:t> 🃏</a:t>
            </a:r>
            <a:endParaRPr sz="1900">
              <a:solidFill>
                <a:srgbClr val="005047"/>
              </a:solidFill>
            </a:endParaRPr>
          </a:p>
        </p:txBody>
      </p:sp>
      <p:sp>
        <p:nvSpPr>
          <p:cNvPr id="257" name="Google Shape;257;p2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58" name="Google Shape;258;p2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4.17.3: Ways to Represent a Sequence</a:t>
            </a:r>
            <a:endParaRPr/>
          </a:p>
        </p:txBody>
      </p:sp>
      <p:pic>
        <p:nvPicPr>
          <p:cNvPr id="259" name="Google Shape;259;p23" title="emojione_input-latin-letters (4).png"/>
          <p:cNvPicPr preferRelativeResize="0"/>
          <p:nvPr/>
        </p:nvPicPr>
        <p:blipFill>
          <a:blip r:embed="rId3">
            <a:alphaModFix/>
          </a:blip>
          <a:stretch>
            <a:fillRect/>
          </a:stretch>
        </p:blipFill>
        <p:spPr>
          <a:xfrm>
            <a:off x="8686800" y="140225"/>
            <a:ext cx="274320" cy="274320"/>
          </a:xfrm>
          <a:prstGeom prst="rect">
            <a:avLst/>
          </a:prstGeom>
          <a:noFill/>
          <a:ln>
            <a:noFill/>
          </a:ln>
        </p:spPr>
      </p:pic>
      <p:pic>
        <p:nvPicPr>
          <p:cNvPr id="260" name="Google Shape;260;p23" title="Frame 13.png"/>
          <p:cNvPicPr preferRelativeResize="0"/>
          <p:nvPr/>
        </p:nvPicPr>
        <p:blipFill>
          <a:blip r:embed="rId4">
            <a:alphaModFix/>
          </a:blip>
          <a:stretch>
            <a:fillRect/>
          </a:stretch>
        </p:blipFill>
        <p:spPr>
          <a:xfrm>
            <a:off x="8321040" y="140230"/>
            <a:ext cx="274320" cy="274320"/>
          </a:xfrm>
          <a:prstGeom prst="rect">
            <a:avLst/>
          </a:prstGeom>
          <a:noFill/>
          <a:ln>
            <a:noFill/>
          </a:ln>
        </p:spPr>
      </p:pic>
      <p:sp>
        <p:nvSpPr>
          <p:cNvPr id="261" name="Google Shape;261;p23"/>
          <p:cNvSpPr/>
          <p:nvPr/>
        </p:nvSpPr>
        <p:spPr>
          <a:xfrm>
            <a:off x="5034250" y="921900"/>
            <a:ext cx="3652500" cy="1565100"/>
          </a:xfrm>
          <a:prstGeom prst="wedgeRoundRectCallout">
            <a:avLst>
              <a:gd fmla="val -59471" name="adj1"/>
              <a:gd fmla="val -18796" name="adj2"/>
              <a:gd fmla="val 0" name="adj3"/>
            </a:avLst>
          </a:prstGeom>
          <a:solidFill>
            <a:srgbClr val="FDBD3E"/>
          </a:solidFill>
          <a:ln>
            <a:noFill/>
          </a:ln>
        </p:spPr>
        <p:txBody>
          <a:bodyPr anchorCtr="0" anchor="ctr" bIns="91425" lIns="91425" spcFirstLastPara="1" rIns="91425" wrap="square" tIns="91425">
            <a:noAutofit/>
          </a:bodyPr>
          <a:lstStyle/>
          <a:p>
            <a:pPr indent="-226059" lvl="0" marL="274320" rtl="0" algn="l">
              <a:spcBef>
                <a:spcPts val="0"/>
              </a:spcBef>
              <a:spcAft>
                <a:spcPts val="0"/>
              </a:spcAft>
              <a:buSzPts val="1400"/>
              <a:buFont typeface="Noto Sans Medium"/>
              <a:buAutoNum type="arabicPeriod"/>
            </a:pPr>
            <a:r>
              <a:rPr lang="en">
                <a:latin typeface="Noto Sans Medium"/>
                <a:ea typeface="Noto Sans Medium"/>
                <a:cs typeface="Noto Sans Medium"/>
                <a:sym typeface="Noto Sans Medium"/>
              </a:rPr>
              <a:t>“Can you tell me . . . _____________)?”</a:t>
            </a:r>
            <a:endParaRPr>
              <a:latin typeface="Noto Sans Medium"/>
              <a:ea typeface="Noto Sans Medium"/>
              <a:cs typeface="Noto Sans Medium"/>
              <a:sym typeface="Noto Sans Medium"/>
            </a:endParaRPr>
          </a:p>
          <a:p>
            <a:pPr indent="-226059" lvl="0" marL="274320" rtl="0" algn="l">
              <a:spcBef>
                <a:spcPts val="500"/>
              </a:spcBef>
              <a:spcAft>
                <a:spcPts val="0"/>
              </a:spcAft>
              <a:buSzPts val="1400"/>
              <a:buFont typeface="Noto Sans Medium"/>
              <a:buAutoNum type="arabicPeriod"/>
            </a:pPr>
            <a:r>
              <a:rPr lang="en">
                <a:latin typeface="Noto Sans Medium"/>
                <a:ea typeface="Noto Sans Medium"/>
                <a:cs typeface="Noto Sans Medium"/>
                <a:sym typeface="Noto Sans Medium"/>
              </a:rPr>
              <a:t>”Why do you need to know . . . ____?”</a:t>
            </a:r>
            <a:endParaRPr>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Information Gap</a:t>
            </a:r>
            <a:endParaRPr sz="1000">
              <a:latin typeface="Noto Sans Light"/>
              <a:ea typeface="Noto Sans Light"/>
              <a:cs typeface="Noto Sans Light"/>
              <a:sym typeface="Noto Sans Light"/>
            </a:endParaRPr>
          </a:p>
        </p:txBody>
      </p:sp>
      <p:sp>
        <p:nvSpPr>
          <p:cNvPr id="262" name="Google Shape;262;p23"/>
          <p:cNvSpPr/>
          <p:nvPr/>
        </p:nvSpPr>
        <p:spPr>
          <a:xfrm>
            <a:off x="5034300" y="2891221"/>
            <a:ext cx="3652500" cy="1243800"/>
          </a:xfrm>
          <a:prstGeom prst="wedgeRoundRectCallout">
            <a:avLst>
              <a:gd fmla="val -58476" name="adj1"/>
              <a:gd fmla="val -21281" name="adj2"/>
              <a:gd fmla="val 0" name="adj3"/>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Noto Sans Medium"/>
                <a:ea typeface="Noto Sans Medium"/>
                <a:cs typeface="Noto Sans Medium"/>
                <a:sym typeface="Noto Sans Medium"/>
              </a:rPr>
              <a:t>Can you rephrase the directions in their own words?</a:t>
            </a:r>
            <a:endParaRPr sz="1000">
              <a:solidFill>
                <a:schemeClr val="dk1"/>
              </a:solidFill>
              <a:latin typeface="Noto Sans Medium"/>
              <a:ea typeface="Noto Sans Medium"/>
              <a:cs typeface="Noto Sans Medium"/>
              <a:sym typeface="Noto Sans Medium"/>
            </a:endParaRPr>
          </a:p>
          <a:p>
            <a:pPr indent="0" lvl="0" marL="0" rtl="0" algn="r">
              <a:spcBef>
                <a:spcPts val="500"/>
              </a:spcBef>
              <a:spcAft>
                <a:spcPts val="0"/>
              </a:spcAft>
              <a:buNone/>
            </a:pPr>
            <a:r>
              <a:rPr lang="en" sz="1000">
                <a:solidFill>
                  <a:schemeClr val="dk1"/>
                </a:solidFill>
                <a:latin typeface="Noto Sans Light"/>
                <a:ea typeface="Noto Sans Light"/>
                <a:cs typeface="Noto Sans Light"/>
                <a:sym typeface="Noto Sans Light"/>
              </a:rPr>
              <a:t>Engagement</a:t>
            </a:r>
            <a:endParaRPr>
              <a:latin typeface="Noto Sans Light"/>
              <a:ea typeface="Noto Sans Light"/>
              <a:cs typeface="Noto Sans Light"/>
              <a:sym typeface="Noto Sans Light"/>
            </a:endParaRPr>
          </a:p>
        </p:txBody>
      </p:sp>
      <p:sp>
        <p:nvSpPr>
          <p:cNvPr id="263" name="Google Shape;263;p23"/>
          <p:cNvSpPr txBox="1"/>
          <p:nvPr>
            <p:ph idx="1" type="body"/>
          </p:nvPr>
        </p:nvSpPr>
        <p:spPr>
          <a:xfrm>
            <a:off x="311700" y="1152475"/>
            <a:ext cx="3999900" cy="2086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b="1" lang="en"/>
              <a:t>Teacher Instruction:</a:t>
            </a:r>
            <a:r>
              <a:rPr lang="en" sz="1600"/>
              <a:t> Use these strategies to adjust the activity to support </a:t>
            </a:r>
            <a:r>
              <a:rPr lang="en" sz="1600"/>
              <a:t>English</a:t>
            </a:r>
            <a:r>
              <a:rPr lang="en" sz="1600"/>
              <a:t> language learners and students with disabilities. </a:t>
            </a:r>
            <a:endParaRPr sz="1600"/>
          </a:p>
          <a:p>
            <a:pPr indent="-342900" lvl="0" marL="457200" rtl="0" algn="l">
              <a:lnSpc>
                <a:spcPct val="100000"/>
              </a:lnSpc>
              <a:spcBef>
                <a:spcPts val="1200"/>
              </a:spcBef>
              <a:spcAft>
                <a:spcPts val="0"/>
              </a:spcAft>
              <a:buSzPts val="1800"/>
              <a:buChar char="●"/>
            </a:pPr>
            <a:r>
              <a:rPr i="1" lang="en" sz="1600"/>
              <a:t>You can copy and paste the callouts directly on top of the activity or give the instructions aloud. </a:t>
            </a:r>
            <a:endParaRPr b="1"/>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pic>
        <p:nvPicPr>
          <p:cNvPr descr="A flowchart compares steps for Data Card Student and Problem Card Student, showing dialogue prompts, problem-solving tasks, and discussion steps in partnered activities using purple text boxes and arrows." id="268" name="Google Shape;268;p24"/>
          <p:cNvPicPr preferRelativeResize="0"/>
          <p:nvPr/>
        </p:nvPicPr>
        <p:blipFill>
          <a:blip r:embed="rId3">
            <a:alphaModFix/>
          </a:blip>
          <a:stretch>
            <a:fillRect/>
          </a:stretch>
        </p:blipFill>
        <p:spPr>
          <a:xfrm>
            <a:off x="3478542" y="1014428"/>
            <a:ext cx="4259574" cy="3864408"/>
          </a:xfrm>
          <a:prstGeom prst="rect">
            <a:avLst/>
          </a:prstGeom>
          <a:noFill/>
          <a:ln>
            <a:noFill/>
          </a:ln>
        </p:spPr>
      </p:pic>
      <p:sp>
        <p:nvSpPr>
          <p:cNvPr id="269" name="Google Shape;269;p24"/>
          <p:cNvSpPr txBox="1"/>
          <p:nvPr>
            <p:ph type="title"/>
          </p:nvPr>
        </p:nvSpPr>
        <p:spPr>
          <a:xfrm>
            <a:off x="311700" y="445025"/>
            <a:ext cx="8520600" cy="5694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1900">
                <a:solidFill>
                  <a:srgbClr val="005047"/>
                </a:solidFill>
              </a:rPr>
              <a:t>Le</a:t>
            </a:r>
            <a:r>
              <a:rPr lang="en" sz="1900">
                <a:solidFill>
                  <a:srgbClr val="005047"/>
                </a:solidFill>
              </a:rPr>
              <a:t>arning Activity - </a:t>
            </a:r>
            <a:r>
              <a:rPr lang="en" sz="1900"/>
              <a:t>Problem and Data Cards</a:t>
            </a:r>
            <a:r>
              <a:rPr lang="en" sz="2500">
                <a:solidFill>
                  <a:srgbClr val="005047"/>
                </a:solidFill>
              </a:rPr>
              <a:t> </a:t>
            </a:r>
            <a:r>
              <a:rPr lang="en" sz="2500"/>
              <a:t>🃏</a:t>
            </a:r>
            <a:endParaRPr sz="2500">
              <a:solidFill>
                <a:srgbClr val="005047"/>
              </a:solidFill>
            </a:endParaRPr>
          </a:p>
        </p:txBody>
      </p:sp>
      <p:sp>
        <p:nvSpPr>
          <p:cNvPr id="270" name="Google Shape;270;p24"/>
          <p:cNvSpPr txBox="1"/>
          <p:nvPr>
            <p:ph idx="1" type="body"/>
          </p:nvPr>
        </p:nvSpPr>
        <p:spPr>
          <a:xfrm>
            <a:off x="311700" y="1153800"/>
            <a:ext cx="3083700" cy="28359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Char char="●"/>
            </a:pPr>
            <a:r>
              <a:rPr lang="en"/>
              <a:t>Your teacher will give you either a problem card or a data card. </a:t>
            </a:r>
            <a:endParaRPr/>
          </a:p>
          <a:p>
            <a:pPr indent="-342900" lvl="0" marL="457200" rtl="0" algn="l">
              <a:lnSpc>
                <a:spcPct val="100000"/>
              </a:lnSpc>
              <a:spcBef>
                <a:spcPts val="1000"/>
              </a:spcBef>
              <a:spcAft>
                <a:spcPts val="0"/>
              </a:spcAft>
              <a:buSzPts val="1800"/>
              <a:buChar char="●"/>
            </a:pPr>
            <a:r>
              <a:rPr lang="en"/>
              <a:t>Do not show or read your card to your partner.</a:t>
            </a:r>
            <a:endParaRPr/>
          </a:p>
          <a:p>
            <a:pPr indent="-342900" lvl="0" marL="457200" rtl="0" algn="l">
              <a:lnSpc>
                <a:spcPct val="100000"/>
              </a:lnSpc>
              <a:spcBef>
                <a:spcPts val="1000"/>
              </a:spcBef>
              <a:spcAft>
                <a:spcPts val="0"/>
              </a:spcAft>
              <a:buSzPts val="1800"/>
              <a:buChar char="●"/>
            </a:pPr>
            <a:r>
              <a:rPr lang="en"/>
              <a:t>Follow the chart for directions how to complete your part of the activity</a:t>
            </a:r>
            <a:endParaRPr/>
          </a:p>
          <a:p>
            <a:pPr indent="0" lvl="0" marL="0" rtl="0" algn="l">
              <a:lnSpc>
                <a:spcPct val="100000"/>
              </a:lnSpc>
              <a:spcBef>
                <a:spcPts val="1000"/>
              </a:spcBef>
              <a:spcAft>
                <a:spcPts val="0"/>
              </a:spcAft>
              <a:buNone/>
            </a:pPr>
            <a:r>
              <a:t/>
            </a:r>
            <a:endParaRPr/>
          </a:p>
          <a:p>
            <a:pPr indent="0" lvl="0" marL="0" rtl="0" algn="l">
              <a:lnSpc>
                <a:spcPct val="100000"/>
              </a:lnSpc>
              <a:spcBef>
                <a:spcPts val="0"/>
              </a:spcBef>
              <a:spcAft>
                <a:spcPts val="0"/>
              </a:spcAft>
              <a:buNone/>
            </a:pPr>
            <a:r>
              <a:t/>
            </a:r>
            <a:endParaRPr/>
          </a:p>
          <a:p>
            <a:pPr indent="0" lvl="0" marL="457200" rtl="0" algn="l">
              <a:lnSpc>
                <a:spcPct val="100000"/>
              </a:lnSpc>
              <a:spcBef>
                <a:spcPts val="0"/>
              </a:spcBef>
              <a:spcAft>
                <a:spcPts val="0"/>
              </a:spcAft>
              <a:buNone/>
            </a:pPr>
            <a:r>
              <a:t/>
            </a:r>
            <a:endParaRPr/>
          </a:p>
          <a:p>
            <a:pPr indent="0" lvl="0" marL="457200" rtl="0" algn="l">
              <a:lnSpc>
                <a:spcPct val="100000"/>
              </a:lnSpc>
              <a:spcBef>
                <a:spcPts val="0"/>
              </a:spcBef>
              <a:spcAft>
                <a:spcPts val="0"/>
              </a:spcAft>
              <a:buNone/>
            </a:pPr>
            <a:r>
              <a:t/>
            </a:r>
            <a:endParaRPr/>
          </a:p>
        </p:txBody>
      </p:sp>
      <p:sp>
        <p:nvSpPr>
          <p:cNvPr id="271" name="Google Shape;271;p24"/>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72" name="Google Shape;272;p24"/>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4.17.3: Ways to Represent a Sequence</a:t>
            </a:r>
            <a:endParaRPr/>
          </a:p>
        </p:txBody>
      </p:sp>
      <p:sp>
        <p:nvSpPr>
          <p:cNvPr id="273" name="Google Shape;273;p24">
            <a:hlinkClick action="ppaction://hlinksldjump" r:id="rId4"/>
          </p:cNvPr>
          <p:cNvSpPr/>
          <p:nvPr/>
        </p:nvSpPr>
        <p:spPr>
          <a:xfrm>
            <a:off x="7370850" y="3496500"/>
            <a:ext cx="1689900" cy="1072800"/>
          </a:xfrm>
          <a:prstGeom prst="star16">
            <a:avLst>
              <a:gd fmla="val 42655"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Are you ready for more?</a:t>
            </a:r>
            <a:endParaRPr b="1" sz="1500">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77" name="Shape 277"/>
        <p:cNvGrpSpPr/>
        <p:nvPr/>
      </p:nvGrpSpPr>
      <p:grpSpPr>
        <a:xfrm>
          <a:off x="0" y="0"/>
          <a:ext cx="0" cy="0"/>
          <a:chOff x="0" y="0"/>
          <a:chExt cx="0" cy="0"/>
        </a:xfrm>
      </p:grpSpPr>
      <p:sp>
        <p:nvSpPr>
          <p:cNvPr id="278" name="Google Shape;278;p25"/>
          <p:cNvSpPr txBox="1"/>
          <p:nvPr>
            <p:ph type="title"/>
          </p:nvPr>
        </p:nvSpPr>
        <p:spPr>
          <a:xfrm>
            <a:off x="311700" y="445025"/>
            <a:ext cx="8520600" cy="877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000"/>
              <a:t>Learning Activity - </a:t>
            </a:r>
            <a:r>
              <a:rPr lang="en" sz="1900"/>
              <a:t>Problem and Data Cards</a:t>
            </a:r>
            <a:r>
              <a:rPr lang="en" sz="2500"/>
              <a:t> 🃏</a:t>
            </a:r>
            <a:endParaRPr sz="2000"/>
          </a:p>
          <a:p>
            <a:pPr indent="0" lvl="0" marL="0" rtl="0" algn="l">
              <a:spcBef>
                <a:spcPts val="0"/>
              </a:spcBef>
              <a:spcAft>
                <a:spcPts val="0"/>
              </a:spcAft>
              <a:buNone/>
            </a:pPr>
            <a:r>
              <a:t/>
            </a:r>
            <a:endParaRPr sz="2000"/>
          </a:p>
        </p:txBody>
      </p:sp>
      <p:sp>
        <p:nvSpPr>
          <p:cNvPr id="279" name="Google Shape;279;p2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0" name="Google Shape;280;p2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4.17.3: Ways to Represent a Sequence</a:t>
            </a:r>
            <a:endParaRPr/>
          </a:p>
        </p:txBody>
      </p:sp>
      <p:pic>
        <p:nvPicPr>
          <p:cNvPr descr="A worksheet with three pairs of cards. Each pair has a Problem Card asking about terms of a sequence and a Data Card providing sequence formulas or definitions, some with graphs and mathematical notation." id="281" name="Google Shape;281;p25"/>
          <p:cNvPicPr preferRelativeResize="0"/>
          <p:nvPr/>
        </p:nvPicPr>
        <p:blipFill>
          <a:blip r:embed="rId3">
            <a:alphaModFix/>
          </a:blip>
          <a:stretch>
            <a:fillRect/>
          </a:stretch>
        </p:blipFill>
        <p:spPr>
          <a:xfrm>
            <a:off x="2918988" y="1355288"/>
            <a:ext cx="2757333" cy="310072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85" name="Shape 285"/>
        <p:cNvGrpSpPr/>
        <p:nvPr/>
      </p:nvGrpSpPr>
      <p:grpSpPr>
        <a:xfrm>
          <a:off x="0" y="0"/>
          <a:ext cx="0" cy="0"/>
          <a:chOff x="0" y="0"/>
          <a:chExt cx="0" cy="0"/>
        </a:xfrm>
      </p:grpSpPr>
      <p:sp>
        <p:nvSpPr>
          <p:cNvPr id="286" name="Google Shape;286;p26"/>
          <p:cNvSpPr txBox="1"/>
          <p:nvPr>
            <p:ph type="title"/>
          </p:nvPr>
        </p:nvSpPr>
        <p:spPr>
          <a:xfrm>
            <a:off x="311700" y="445025"/>
            <a:ext cx="8520600" cy="8772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sz="2000"/>
              <a:t>Learning Activity - </a:t>
            </a:r>
            <a:r>
              <a:rPr lang="en" sz="1900"/>
              <a:t>Problem and Data Cards</a:t>
            </a:r>
            <a:r>
              <a:rPr lang="en" sz="2500"/>
              <a:t> 🃏</a:t>
            </a:r>
            <a:endParaRPr sz="2000"/>
          </a:p>
          <a:p>
            <a:pPr indent="0" lvl="0" marL="0" rtl="0" algn="l">
              <a:spcBef>
                <a:spcPts val="0"/>
              </a:spcBef>
              <a:spcAft>
                <a:spcPts val="0"/>
              </a:spcAft>
              <a:buNone/>
            </a:pPr>
            <a:r>
              <a:t/>
            </a:r>
            <a:endParaRPr sz="2000"/>
          </a:p>
        </p:txBody>
      </p:sp>
      <p:sp>
        <p:nvSpPr>
          <p:cNvPr id="287" name="Google Shape;287;p26"/>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288" name="Google Shape;288;p26"/>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4.17.3: Ways to Represent a Sequence</a:t>
            </a:r>
            <a:endParaRPr/>
          </a:p>
        </p:txBody>
      </p:sp>
      <p:sp>
        <p:nvSpPr>
          <p:cNvPr id="289" name="Google Shape;289;p26"/>
          <p:cNvSpPr txBox="1"/>
          <p:nvPr/>
        </p:nvSpPr>
        <p:spPr>
          <a:xfrm>
            <a:off x="271325" y="968400"/>
            <a:ext cx="8680200" cy="461700"/>
          </a:xfrm>
          <a:prstGeom prst="rect">
            <a:avLst/>
          </a:prstGeom>
          <a:noFill/>
          <a:ln>
            <a:noFill/>
          </a:ln>
        </p:spPr>
        <p:txBody>
          <a:bodyPr anchorCtr="0" anchor="t" bIns="91425" lIns="91425" spcFirstLastPara="1" rIns="91425" wrap="square" tIns="91425">
            <a:spAutoFit/>
          </a:bodyPr>
          <a:lstStyle/>
          <a:p>
            <a:pPr indent="0" lvl="0" marL="457200" rtl="0" algn="l">
              <a:spcBef>
                <a:spcPts val="0"/>
              </a:spcBef>
              <a:spcAft>
                <a:spcPts val="1200"/>
              </a:spcAft>
              <a:buNone/>
            </a:pPr>
            <a:r>
              <a:rPr b="1" lang="en" sz="1800">
                <a:solidFill>
                  <a:srgbClr val="424242"/>
                </a:solidFill>
                <a:latin typeface="Calibri"/>
                <a:ea typeface="Calibri"/>
                <a:cs typeface="Calibri"/>
                <a:sym typeface="Calibri"/>
              </a:rPr>
              <a:t>Answers</a:t>
            </a:r>
            <a:endParaRPr b="1" sz="1500"/>
          </a:p>
        </p:txBody>
      </p:sp>
      <p:sp>
        <p:nvSpPr>
          <p:cNvPr id="290" name="Google Shape;290;p26"/>
          <p:cNvSpPr txBox="1"/>
          <p:nvPr/>
        </p:nvSpPr>
        <p:spPr>
          <a:xfrm>
            <a:off x="934215" y="1566675"/>
            <a:ext cx="16689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Problem Card 1</a:t>
            </a:r>
            <a:endParaRPr sz="1800">
              <a:solidFill>
                <a:srgbClr val="424242"/>
              </a:solidFill>
              <a:latin typeface="Calibri"/>
              <a:ea typeface="Calibri"/>
              <a:cs typeface="Calibri"/>
              <a:sym typeface="Calibri"/>
            </a:endParaRPr>
          </a:p>
        </p:txBody>
      </p:sp>
      <p:pic>
        <p:nvPicPr>
          <p:cNvPr descr="A table with columns labeled n and f(n). Rows: (1,16), (2,8), (3,4), (4,2), (5,1)." id="291" name="Google Shape;291;p26"/>
          <p:cNvPicPr preferRelativeResize="0"/>
          <p:nvPr/>
        </p:nvPicPr>
        <p:blipFill>
          <a:blip r:embed="rId3">
            <a:alphaModFix/>
          </a:blip>
          <a:stretch>
            <a:fillRect/>
          </a:stretch>
        </p:blipFill>
        <p:spPr>
          <a:xfrm>
            <a:off x="183750" y="2001925"/>
            <a:ext cx="1478150" cy="2077175"/>
          </a:xfrm>
          <a:prstGeom prst="rect">
            <a:avLst/>
          </a:prstGeom>
          <a:noFill/>
          <a:ln>
            <a:noFill/>
          </a:ln>
        </p:spPr>
      </p:pic>
      <p:pic>
        <p:nvPicPr>
          <p:cNvPr descr="A scatter plot showing points that form a downward trend. The horizontal axis is labeled n and the vertical axis is labeled with values from 0 to 20. The function f is annotated near the data points." id="292" name="Google Shape;292;p26"/>
          <p:cNvPicPr preferRelativeResize="0"/>
          <p:nvPr/>
        </p:nvPicPr>
        <p:blipFill>
          <a:blip r:embed="rId4">
            <a:alphaModFix/>
          </a:blip>
          <a:stretch>
            <a:fillRect/>
          </a:stretch>
        </p:blipFill>
        <p:spPr>
          <a:xfrm>
            <a:off x="1661900" y="2214950"/>
            <a:ext cx="1638300" cy="1790700"/>
          </a:xfrm>
          <a:prstGeom prst="rect">
            <a:avLst/>
          </a:prstGeom>
          <a:noFill/>
          <a:ln>
            <a:noFill/>
          </a:ln>
        </p:spPr>
      </p:pic>
      <p:sp>
        <p:nvSpPr>
          <p:cNvPr id="293" name="Google Shape;293;p26"/>
          <p:cNvSpPr txBox="1"/>
          <p:nvPr/>
        </p:nvSpPr>
        <p:spPr>
          <a:xfrm>
            <a:off x="3845055" y="1563624"/>
            <a:ext cx="16689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Problem Card 2</a:t>
            </a:r>
            <a:endParaRPr sz="1800">
              <a:solidFill>
                <a:srgbClr val="424242"/>
              </a:solidFill>
              <a:latin typeface="Calibri"/>
              <a:ea typeface="Calibri"/>
              <a:cs typeface="Calibri"/>
              <a:sym typeface="Calibri"/>
            </a:endParaRPr>
          </a:p>
        </p:txBody>
      </p:sp>
      <p:pic>
        <p:nvPicPr>
          <p:cNvPr descr="A scatter plot showing points that form a downward trend. The horizontal axis is labeled n and the vertical axis is labeled with values from 0 to 20. The function f is annotated near the data points." id="294" name="Google Shape;294;p26"/>
          <p:cNvPicPr preferRelativeResize="0"/>
          <p:nvPr/>
        </p:nvPicPr>
        <p:blipFill>
          <a:blip r:embed="rId5">
            <a:alphaModFix/>
          </a:blip>
          <a:stretch>
            <a:fillRect/>
          </a:stretch>
        </p:blipFill>
        <p:spPr>
          <a:xfrm>
            <a:off x="4016465" y="2212848"/>
            <a:ext cx="1638300" cy="1790700"/>
          </a:xfrm>
          <a:prstGeom prst="rect">
            <a:avLst/>
          </a:prstGeom>
          <a:noFill/>
          <a:ln>
            <a:noFill/>
          </a:ln>
        </p:spPr>
      </p:pic>
      <p:sp>
        <p:nvSpPr>
          <p:cNvPr id="295" name="Google Shape;295;p26"/>
          <p:cNvSpPr txBox="1"/>
          <p:nvPr/>
        </p:nvSpPr>
        <p:spPr>
          <a:xfrm>
            <a:off x="3685040" y="2212848"/>
            <a:ext cx="426600" cy="2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2</a:t>
            </a:r>
            <a:endParaRPr sz="1800">
              <a:solidFill>
                <a:srgbClr val="424242"/>
              </a:solidFill>
              <a:latin typeface="Calibri"/>
              <a:ea typeface="Calibri"/>
              <a:cs typeface="Calibri"/>
              <a:sym typeface="Calibri"/>
            </a:endParaRPr>
          </a:p>
        </p:txBody>
      </p:sp>
      <p:sp>
        <p:nvSpPr>
          <p:cNvPr id="296" name="Google Shape;296;p26"/>
          <p:cNvSpPr txBox="1"/>
          <p:nvPr/>
        </p:nvSpPr>
        <p:spPr>
          <a:xfrm>
            <a:off x="5993890" y="1563624"/>
            <a:ext cx="1668900" cy="461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Problem Card 3</a:t>
            </a:r>
            <a:endParaRPr sz="1800">
              <a:solidFill>
                <a:srgbClr val="424242"/>
              </a:solidFill>
              <a:latin typeface="Calibri"/>
              <a:ea typeface="Calibri"/>
              <a:cs typeface="Calibri"/>
              <a:sym typeface="Calibri"/>
            </a:endParaRPr>
          </a:p>
        </p:txBody>
      </p:sp>
      <p:pic>
        <p:nvPicPr>
          <p:cNvPr descr="A table with two columns: n and Q(n). For n values 1 to 5, Q(n) values are 16, 11, 6, 1, and -4, respectively. The headers are in bold with n in blue." id="297" name="Google Shape;297;p26"/>
          <p:cNvPicPr preferRelativeResize="0"/>
          <p:nvPr/>
        </p:nvPicPr>
        <p:blipFill>
          <a:blip r:embed="rId6">
            <a:alphaModFix/>
          </a:blip>
          <a:stretch>
            <a:fillRect/>
          </a:stretch>
        </p:blipFill>
        <p:spPr>
          <a:xfrm>
            <a:off x="6040755" y="2002536"/>
            <a:ext cx="1481328" cy="2055343"/>
          </a:xfrm>
          <a:prstGeom prst="rect">
            <a:avLst/>
          </a:prstGeom>
          <a:noFill/>
          <a:ln>
            <a:noFill/>
          </a:ln>
        </p:spPr>
      </p:pic>
      <p:sp>
        <p:nvSpPr>
          <p:cNvPr id="298" name="Google Shape;298;p26"/>
          <p:cNvSpPr txBox="1"/>
          <p:nvPr/>
        </p:nvSpPr>
        <p:spPr>
          <a:xfrm>
            <a:off x="5654777" y="4079100"/>
            <a:ext cx="2484000" cy="282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200">
                <a:solidFill>
                  <a:srgbClr val="424242"/>
                </a:solidFill>
                <a:latin typeface="Calibri"/>
                <a:ea typeface="Calibri"/>
                <a:cs typeface="Calibri"/>
                <a:sym typeface="Calibri"/>
              </a:rPr>
              <a:t>Q</a:t>
            </a:r>
            <a:r>
              <a:rPr lang="en" sz="1200">
                <a:solidFill>
                  <a:srgbClr val="424242"/>
                </a:solidFill>
                <a:latin typeface="Calibri"/>
                <a:ea typeface="Calibri"/>
                <a:cs typeface="Calibri"/>
                <a:sym typeface="Calibri"/>
              </a:rPr>
              <a:t>(1) = 16, </a:t>
            </a:r>
            <a:r>
              <a:rPr i="1" lang="en" sz="1200">
                <a:solidFill>
                  <a:srgbClr val="424242"/>
                </a:solidFill>
                <a:latin typeface="Calibri"/>
                <a:ea typeface="Calibri"/>
                <a:cs typeface="Calibri"/>
                <a:sym typeface="Calibri"/>
              </a:rPr>
              <a:t>Q</a:t>
            </a:r>
            <a:r>
              <a:rPr lang="en" sz="1200">
                <a:solidFill>
                  <a:srgbClr val="424242"/>
                </a:solidFill>
                <a:latin typeface="Calibri"/>
                <a:ea typeface="Calibri"/>
                <a:cs typeface="Calibri"/>
                <a:sym typeface="Calibri"/>
              </a:rPr>
              <a:t>(</a:t>
            </a:r>
            <a:r>
              <a:rPr i="1" lang="en" sz="1200">
                <a:solidFill>
                  <a:srgbClr val="424242"/>
                </a:solidFill>
                <a:latin typeface="Calibri"/>
                <a:ea typeface="Calibri"/>
                <a:cs typeface="Calibri"/>
                <a:sym typeface="Calibri"/>
              </a:rPr>
              <a:t>n</a:t>
            </a:r>
            <a:r>
              <a:rPr lang="en" sz="1200">
                <a:solidFill>
                  <a:srgbClr val="424242"/>
                </a:solidFill>
                <a:latin typeface="Calibri"/>
                <a:ea typeface="Calibri"/>
                <a:cs typeface="Calibri"/>
                <a:sym typeface="Calibri"/>
              </a:rPr>
              <a:t>) = </a:t>
            </a:r>
            <a:r>
              <a:rPr i="1" lang="en" sz="1200">
                <a:solidFill>
                  <a:srgbClr val="424242"/>
                </a:solidFill>
                <a:latin typeface="Calibri"/>
                <a:ea typeface="Calibri"/>
                <a:cs typeface="Calibri"/>
                <a:sym typeface="Calibri"/>
              </a:rPr>
              <a:t>Q</a:t>
            </a:r>
            <a:r>
              <a:rPr lang="en" sz="1200">
                <a:solidFill>
                  <a:srgbClr val="424242"/>
                </a:solidFill>
                <a:latin typeface="Calibri"/>
                <a:ea typeface="Calibri"/>
                <a:cs typeface="Calibri"/>
                <a:sym typeface="Calibri"/>
              </a:rPr>
              <a:t>(</a:t>
            </a:r>
            <a:r>
              <a:rPr i="1" lang="en" sz="1200">
                <a:solidFill>
                  <a:srgbClr val="424242"/>
                </a:solidFill>
                <a:latin typeface="Calibri"/>
                <a:ea typeface="Calibri"/>
                <a:cs typeface="Calibri"/>
                <a:sym typeface="Calibri"/>
              </a:rPr>
              <a:t>n</a:t>
            </a:r>
            <a:r>
              <a:rPr lang="en" sz="1200">
                <a:solidFill>
                  <a:srgbClr val="424242"/>
                </a:solidFill>
                <a:latin typeface="Calibri"/>
                <a:ea typeface="Calibri"/>
                <a:cs typeface="Calibri"/>
                <a:sym typeface="Calibri"/>
              </a:rPr>
              <a:t>−1) − 5 for </a:t>
            </a:r>
            <a:r>
              <a:rPr i="1" lang="en" sz="1200">
                <a:solidFill>
                  <a:srgbClr val="424242"/>
                </a:solidFill>
                <a:latin typeface="Calibri"/>
                <a:ea typeface="Calibri"/>
                <a:cs typeface="Calibri"/>
                <a:sym typeface="Calibri"/>
              </a:rPr>
              <a:t>n </a:t>
            </a:r>
            <a:r>
              <a:rPr lang="en" sz="1200">
                <a:solidFill>
                  <a:srgbClr val="424242"/>
                </a:solidFill>
                <a:latin typeface="Calibri"/>
                <a:ea typeface="Calibri"/>
                <a:cs typeface="Calibri"/>
                <a:sym typeface="Calibri"/>
              </a:rPr>
              <a:t>≥ 2</a:t>
            </a:r>
            <a:endParaRPr sz="1200">
              <a:solidFill>
                <a:srgbClr val="424242"/>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02" name="Shape 302"/>
        <p:cNvGrpSpPr/>
        <p:nvPr/>
      </p:nvGrpSpPr>
      <p:grpSpPr>
        <a:xfrm>
          <a:off x="0" y="0"/>
          <a:ext cx="0" cy="0"/>
          <a:chOff x="0" y="0"/>
          <a:chExt cx="0" cy="0"/>
        </a:xfrm>
      </p:grpSpPr>
      <p:sp>
        <p:nvSpPr>
          <p:cNvPr id="303" name="Google Shape;303;p27"/>
          <p:cNvSpPr txBox="1"/>
          <p:nvPr>
            <p:ph type="title"/>
          </p:nvPr>
        </p:nvSpPr>
        <p:spPr>
          <a:xfrm>
            <a:off x="311700" y="445025"/>
            <a:ext cx="8520600" cy="457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sz="3000"/>
              <a:t>Extending Your Thinking</a:t>
            </a:r>
            <a:endParaRPr sz="3000"/>
          </a:p>
        </p:txBody>
      </p:sp>
      <p:sp>
        <p:nvSpPr>
          <p:cNvPr id="304" name="Google Shape;304;p27"/>
          <p:cNvSpPr txBox="1"/>
          <p:nvPr>
            <p:ph idx="1" type="body"/>
          </p:nvPr>
        </p:nvSpPr>
        <p:spPr>
          <a:xfrm>
            <a:off x="1174350" y="1112675"/>
            <a:ext cx="6246600" cy="17292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Make a visual pattern (for example, using dots or boxes), starting with Step 0, so the pattern for Step </a:t>
            </a:r>
            <a:r>
              <a:rPr i="1" lang="en">
                <a:latin typeface="Times New Roman"/>
                <a:ea typeface="Times New Roman"/>
                <a:cs typeface="Times New Roman"/>
                <a:sym typeface="Times New Roman"/>
              </a:rPr>
              <a:t>n</a:t>
            </a:r>
            <a:r>
              <a:rPr lang="en"/>
              <a:t> contains </a:t>
            </a:r>
            <a:r>
              <a:rPr i="1" lang="en">
                <a:latin typeface="Times New Roman"/>
                <a:ea typeface="Times New Roman"/>
                <a:cs typeface="Times New Roman"/>
                <a:sym typeface="Times New Roman"/>
              </a:rPr>
              <a:t>n</a:t>
            </a:r>
            <a:r>
              <a:rPr baseline="30000" lang="en"/>
              <a:t>2 </a:t>
            </a:r>
            <a:r>
              <a:rPr lang="en"/>
              <a:t>+ 3</a:t>
            </a:r>
            <a:r>
              <a:rPr i="1" lang="en">
                <a:latin typeface="Times New Roman"/>
                <a:ea typeface="Times New Roman"/>
                <a:cs typeface="Times New Roman"/>
                <a:sym typeface="Times New Roman"/>
              </a:rPr>
              <a:t>n</a:t>
            </a:r>
            <a:r>
              <a:rPr i="1" lang="en"/>
              <a:t> </a:t>
            </a:r>
            <a:r>
              <a:rPr lang="en"/>
              <a:t>+ 3 dots.</a:t>
            </a:r>
            <a:endParaRPr/>
          </a:p>
        </p:txBody>
      </p:sp>
      <p:sp>
        <p:nvSpPr>
          <p:cNvPr id="305" name="Google Shape;305;p2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06" name="Google Shape;306;p27"/>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4.17.3: Ways to Represent a Sequence</a:t>
            </a:r>
            <a:endParaRPr sz="1000"/>
          </a:p>
        </p:txBody>
      </p:sp>
      <p:pic>
        <p:nvPicPr>
          <p:cNvPr id="307" name="Google Shape;307;p27" title="extending your thinking-1.png"/>
          <p:cNvPicPr preferRelativeResize="0"/>
          <p:nvPr/>
        </p:nvPicPr>
        <p:blipFill>
          <a:blip r:embed="rId3">
            <a:alphaModFix/>
          </a:blip>
          <a:stretch>
            <a:fillRect/>
          </a:stretch>
        </p:blipFill>
        <p:spPr>
          <a:xfrm>
            <a:off x="8686800" y="137160"/>
            <a:ext cx="274320" cy="274320"/>
          </a:xfrm>
          <a:prstGeom prst="rect">
            <a:avLst/>
          </a:prstGeom>
          <a:noFill/>
          <a:ln>
            <a:noFill/>
          </a:ln>
        </p:spPr>
      </p:pic>
      <p:pic>
        <p:nvPicPr>
          <p:cNvPr descr="The words “Example Visual Pattern” appear above two groups of black dots; the left group has 2 dots, and the right group." id="308" name="Google Shape;308;p27" title="ChatGPT Image Aug 6, 2025, 11_18_56 AM.png"/>
          <p:cNvPicPr preferRelativeResize="0"/>
          <p:nvPr/>
        </p:nvPicPr>
        <p:blipFill>
          <a:blip r:embed="rId4">
            <a:alphaModFix/>
          </a:blip>
          <a:stretch>
            <a:fillRect/>
          </a:stretch>
        </p:blipFill>
        <p:spPr>
          <a:xfrm>
            <a:off x="2911588" y="1878825"/>
            <a:ext cx="2772124" cy="2772124"/>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2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Self Check</a:t>
            </a:r>
            <a:endParaRPr>
              <a:solidFill>
                <a:srgbClr val="005047"/>
              </a:solidFill>
            </a:endParaRPr>
          </a:p>
        </p:txBody>
      </p:sp>
      <p:sp>
        <p:nvSpPr>
          <p:cNvPr id="314" name="Google Shape;314;p2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15" name="Google Shape;315;p2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4.17.3: Ways to Represent a Sequence</a:t>
            </a:r>
            <a:endParaRPr sz="1000"/>
          </a:p>
        </p:txBody>
      </p:sp>
      <p:pic>
        <p:nvPicPr>
          <p:cNvPr id="316" name="Google Shape;316;p28" title="self-checl-1.png"/>
          <p:cNvPicPr preferRelativeResize="0"/>
          <p:nvPr/>
        </p:nvPicPr>
        <p:blipFill>
          <a:blip r:embed="rId3">
            <a:alphaModFix/>
          </a:blip>
          <a:stretch>
            <a:fillRect/>
          </a:stretch>
        </p:blipFill>
        <p:spPr>
          <a:xfrm>
            <a:off x="8686800" y="137160"/>
            <a:ext cx="274320" cy="274320"/>
          </a:xfrm>
          <a:prstGeom prst="rect">
            <a:avLst/>
          </a:prstGeom>
          <a:noFill/>
          <a:ln>
            <a:noFill/>
          </a:ln>
        </p:spPr>
      </p:pic>
      <p:sp>
        <p:nvSpPr>
          <p:cNvPr id="317" name="Google Shape;317;p28">
            <a:hlinkClick action="ppaction://hlinkshowjump?jump=nextslide"/>
          </p:cNvPr>
          <p:cNvSpPr/>
          <p:nvPr/>
        </p:nvSpPr>
        <p:spPr>
          <a:xfrm>
            <a:off x="7240475" y="4143376"/>
            <a:ext cx="1591800" cy="365700"/>
          </a:xfrm>
          <a:prstGeom prst="homePlate">
            <a:avLst>
              <a:gd fmla="val 50000" name="adj"/>
            </a:avLst>
          </a:prstGeom>
          <a:solidFill>
            <a:srgbClr val="FDBD3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 sz="1500">
                <a:latin typeface="Calibri"/>
                <a:ea typeface="Calibri"/>
                <a:cs typeface="Calibri"/>
                <a:sym typeface="Calibri"/>
              </a:rPr>
              <a:t>Let’s review!</a:t>
            </a:r>
            <a:endParaRPr b="1" sz="1500">
              <a:latin typeface="Calibri"/>
              <a:ea typeface="Calibri"/>
              <a:cs typeface="Calibri"/>
              <a:sym typeface="Calibri"/>
            </a:endParaRPr>
          </a:p>
        </p:txBody>
      </p:sp>
      <p:sp>
        <p:nvSpPr>
          <p:cNvPr id="318" name="Google Shape;318;p28"/>
          <p:cNvSpPr txBox="1"/>
          <p:nvPr/>
        </p:nvSpPr>
        <p:spPr>
          <a:xfrm>
            <a:off x="310896" y="951750"/>
            <a:ext cx="9059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solidFill>
                  <a:schemeClr val="dk1"/>
                </a:solidFill>
                <a:latin typeface="Calibri"/>
                <a:ea typeface="Calibri"/>
                <a:cs typeface="Calibri"/>
                <a:sym typeface="Calibri"/>
              </a:rPr>
              <a:t>Which of the following recursive definitions is represented by the graph below?</a:t>
            </a:r>
            <a:endParaRPr>
              <a:solidFill>
                <a:schemeClr val="dk1"/>
              </a:solidFill>
            </a:endParaRPr>
          </a:p>
        </p:txBody>
      </p:sp>
      <p:pic>
        <p:nvPicPr>
          <p:cNvPr descr="A scatter plot with five black dots. The horizontal axis is labeled n and the vertical axis ranges from -15 to 15. Dots are distributed in both positive and negative regions of the vertical axis.&#10;" id="319" name="Google Shape;319;p28"/>
          <p:cNvPicPr preferRelativeResize="0"/>
          <p:nvPr/>
        </p:nvPicPr>
        <p:blipFill>
          <a:blip r:embed="rId4">
            <a:alphaModFix/>
          </a:blip>
          <a:stretch>
            <a:fillRect/>
          </a:stretch>
        </p:blipFill>
        <p:spPr>
          <a:xfrm>
            <a:off x="310896" y="1507880"/>
            <a:ext cx="3399397" cy="2932700"/>
          </a:xfrm>
          <a:prstGeom prst="rect">
            <a:avLst/>
          </a:prstGeom>
          <a:noFill/>
          <a:ln>
            <a:noFill/>
          </a:ln>
        </p:spPr>
      </p:pic>
      <p:sp>
        <p:nvSpPr>
          <p:cNvPr id="320" name="Google Shape;320;p28"/>
          <p:cNvSpPr txBox="1"/>
          <p:nvPr/>
        </p:nvSpPr>
        <p:spPr>
          <a:xfrm>
            <a:off x="3543300" y="2135425"/>
            <a:ext cx="5200200" cy="1677600"/>
          </a:xfrm>
          <a:prstGeom prst="rect">
            <a:avLst/>
          </a:prstGeom>
          <a:noFill/>
          <a:ln>
            <a:noFill/>
          </a:ln>
        </p:spPr>
        <p:txBody>
          <a:bodyPr anchorCtr="0" anchor="t" bIns="91425" lIns="91425" spcFirstLastPara="1" rIns="91425" wrap="square" tIns="91425">
            <a:spAutoFit/>
          </a:bodyPr>
          <a:lstStyle/>
          <a:p>
            <a:pPr indent="-342900" lvl="0" marL="914400" rtl="0" algn="l">
              <a:spcBef>
                <a:spcPts val="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(1) = 11 and </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 4</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n</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− 1) for </a:t>
            </a:r>
            <a:r>
              <a:rPr i="1" lang="en" sz="1800">
                <a:solidFill>
                  <a:srgbClr val="424242"/>
                </a:solidFill>
                <a:latin typeface="Times New Roman"/>
                <a:ea typeface="Times New Roman"/>
                <a:cs typeface="Times New Roman"/>
                <a:sym typeface="Times New Roman"/>
              </a:rPr>
              <a:t>n</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2</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(1) = 11 and </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n</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− 1) − 4 for </a:t>
            </a:r>
            <a:r>
              <a:rPr i="1" lang="en" sz="1800">
                <a:solidFill>
                  <a:srgbClr val="424242"/>
                </a:solidFill>
                <a:latin typeface="Times New Roman"/>
                <a:ea typeface="Times New Roman"/>
                <a:cs typeface="Times New Roman"/>
                <a:sym typeface="Times New Roman"/>
              </a:rPr>
              <a:t>n</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2</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(11) = 1 and </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n</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− 1) − 4 for </a:t>
            </a:r>
            <a:r>
              <a:rPr i="1" lang="en" sz="1800">
                <a:solidFill>
                  <a:srgbClr val="424242"/>
                </a:solidFill>
                <a:latin typeface="Times New Roman"/>
                <a:ea typeface="Times New Roman"/>
                <a:cs typeface="Times New Roman"/>
                <a:sym typeface="Times New Roman"/>
              </a:rPr>
              <a:t>n</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2</a:t>
            </a:r>
            <a:endParaRPr sz="1800">
              <a:solidFill>
                <a:srgbClr val="424242"/>
              </a:solidFill>
              <a:latin typeface="Calibri"/>
              <a:ea typeface="Calibri"/>
              <a:cs typeface="Calibri"/>
              <a:sym typeface="Calibri"/>
            </a:endParaRPr>
          </a:p>
          <a:p>
            <a:pPr indent="-342900" lvl="0" marL="914400" rtl="0" algn="l">
              <a:spcBef>
                <a:spcPts val="1000"/>
              </a:spcBef>
              <a:spcAft>
                <a:spcPts val="0"/>
              </a:spcAft>
              <a:buClr>
                <a:srgbClr val="424242"/>
              </a:buClr>
              <a:buSzPts val="1800"/>
              <a:buFont typeface="Calibri"/>
              <a:buAutoNum type="alphaLcPeriod"/>
            </a:pP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(1) = 11 and </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 </a:t>
            </a:r>
            <a:r>
              <a:rPr i="1" lang="en" sz="1800">
                <a:solidFill>
                  <a:srgbClr val="424242"/>
                </a:solidFill>
                <a:latin typeface="Times New Roman"/>
                <a:ea typeface="Times New Roman"/>
                <a:cs typeface="Times New Roman"/>
                <a:sym typeface="Times New Roman"/>
              </a:rPr>
              <a:t>a</a:t>
            </a:r>
            <a:r>
              <a:rPr lang="en" sz="1800">
                <a:solidFill>
                  <a:srgbClr val="424242"/>
                </a:solidFill>
                <a:latin typeface="Calibri"/>
                <a:ea typeface="Calibri"/>
                <a:cs typeface="Calibri"/>
                <a:sym typeface="Calibri"/>
              </a:rPr>
              <a:t>(</a:t>
            </a:r>
            <a:r>
              <a:rPr i="1" lang="en" sz="1800">
                <a:solidFill>
                  <a:srgbClr val="424242"/>
                </a:solidFill>
                <a:latin typeface="Times New Roman"/>
                <a:ea typeface="Times New Roman"/>
                <a:cs typeface="Times New Roman"/>
                <a:sym typeface="Times New Roman"/>
              </a:rPr>
              <a:t>n</a:t>
            </a:r>
            <a:r>
              <a:rPr lang="en" sz="1800">
                <a:solidFill>
                  <a:srgbClr val="424242"/>
                </a:solidFill>
                <a:latin typeface="Calibri"/>
                <a:ea typeface="Calibri"/>
                <a:cs typeface="Calibri"/>
                <a:sym typeface="Calibri"/>
              </a:rPr>
              <a:t>) − 4 for </a:t>
            </a:r>
            <a:r>
              <a:rPr i="1" lang="en" sz="1800">
                <a:solidFill>
                  <a:srgbClr val="424242"/>
                </a:solidFill>
                <a:latin typeface="Times New Roman"/>
                <a:ea typeface="Times New Roman"/>
                <a:cs typeface="Times New Roman"/>
                <a:sym typeface="Times New Roman"/>
              </a:rPr>
              <a:t>n</a:t>
            </a:r>
            <a:r>
              <a:rPr i="1" lang="en" sz="1800">
                <a:solidFill>
                  <a:srgbClr val="424242"/>
                </a:solidFill>
                <a:latin typeface="Calibri"/>
                <a:ea typeface="Calibri"/>
                <a:cs typeface="Calibri"/>
                <a:sym typeface="Calibri"/>
              </a:rPr>
              <a:t> </a:t>
            </a:r>
            <a:r>
              <a:rPr lang="en" sz="1800">
                <a:solidFill>
                  <a:srgbClr val="424242"/>
                </a:solidFill>
                <a:latin typeface="Calibri"/>
                <a:ea typeface="Calibri"/>
                <a:cs typeface="Calibri"/>
                <a:sym typeface="Calibri"/>
              </a:rPr>
              <a:t>≥ 2</a:t>
            </a:r>
            <a:endParaRPr sz="1800">
              <a:solidFill>
                <a:srgbClr val="424242"/>
              </a:solidFill>
              <a:latin typeface="Calibri"/>
              <a:ea typeface="Calibri"/>
              <a:cs typeface="Calibri"/>
              <a:sym typeface="Calibri"/>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24" name="Shape 324"/>
        <p:cNvGrpSpPr/>
        <p:nvPr/>
      </p:nvGrpSpPr>
      <p:grpSpPr>
        <a:xfrm>
          <a:off x="0" y="0"/>
          <a:ext cx="0" cy="0"/>
          <a:chOff x="0" y="0"/>
          <a:chExt cx="0" cy="0"/>
        </a:xfrm>
      </p:grpSpPr>
      <p:sp>
        <p:nvSpPr>
          <p:cNvPr id="325" name="Google Shape;325;p29"/>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Check - </a:t>
            </a:r>
            <a:r>
              <a:rPr lang="en"/>
              <a:t>Review</a:t>
            </a:r>
            <a:endParaRPr/>
          </a:p>
        </p:txBody>
      </p:sp>
      <p:sp>
        <p:nvSpPr>
          <p:cNvPr id="326" name="Google Shape;326;p29"/>
          <p:cNvSpPr txBox="1"/>
          <p:nvPr>
            <p:ph idx="1" type="body"/>
          </p:nvPr>
        </p:nvSpPr>
        <p:spPr>
          <a:xfrm>
            <a:off x="311700" y="1000075"/>
            <a:ext cx="6460800" cy="895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1D2125"/>
                </a:solidFill>
              </a:rPr>
              <a:t>Representing Sequences</a:t>
            </a:r>
            <a:endParaRPr b="1">
              <a:solidFill>
                <a:srgbClr val="1D2125"/>
              </a:solidFill>
            </a:endParaRPr>
          </a:p>
          <a:p>
            <a:pPr indent="0" lvl="0" marL="0" rtl="0" algn="l">
              <a:spcBef>
                <a:spcPts val="0"/>
              </a:spcBef>
              <a:spcAft>
                <a:spcPts val="0"/>
              </a:spcAft>
              <a:buNone/>
            </a:pPr>
            <a:r>
              <a:rPr lang="en">
                <a:solidFill>
                  <a:srgbClr val="1D2125"/>
                </a:solidFill>
              </a:rPr>
              <a:t>Let’s</a:t>
            </a:r>
            <a:r>
              <a:rPr b="1" lang="en">
                <a:solidFill>
                  <a:srgbClr val="1D2125"/>
                </a:solidFill>
              </a:rPr>
              <a:t> </a:t>
            </a:r>
            <a:r>
              <a:rPr lang="en">
                <a:solidFill>
                  <a:srgbClr val="1D2125"/>
                </a:solidFill>
              </a:rPr>
              <a:t>explore recursive definitions for arithmetic </a:t>
            </a:r>
            <a:endParaRPr>
              <a:solidFill>
                <a:srgbClr val="1D2125"/>
              </a:solidFill>
            </a:endParaRPr>
          </a:p>
          <a:p>
            <a:pPr indent="0" lvl="0" marL="0" rtl="0" algn="l">
              <a:spcBef>
                <a:spcPts val="0"/>
              </a:spcBef>
              <a:spcAft>
                <a:spcPts val="0"/>
              </a:spcAft>
              <a:buNone/>
            </a:pPr>
            <a:r>
              <a:rPr lang="en">
                <a:solidFill>
                  <a:srgbClr val="1D2125"/>
                </a:solidFill>
              </a:rPr>
              <a:t>and geometric sequences and how to represent them.</a:t>
            </a:r>
            <a:endParaRPr>
              <a:solidFill>
                <a:srgbClr val="1D2125"/>
              </a:solidFill>
            </a:endParaRPr>
          </a:p>
        </p:txBody>
      </p:sp>
      <p:pic>
        <p:nvPicPr>
          <p:cNvPr id="327" name="Google Shape;327;p29" title="additional resource-1.png"/>
          <p:cNvPicPr preferRelativeResize="0"/>
          <p:nvPr/>
        </p:nvPicPr>
        <p:blipFill>
          <a:blip r:embed="rId3">
            <a:alphaModFix/>
          </a:blip>
          <a:stretch>
            <a:fillRect/>
          </a:stretch>
        </p:blipFill>
        <p:spPr>
          <a:xfrm>
            <a:off x="8686800" y="137972"/>
            <a:ext cx="274320" cy="274320"/>
          </a:xfrm>
          <a:prstGeom prst="rect">
            <a:avLst/>
          </a:prstGeom>
          <a:noFill/>
          <a:ln>
            <a:noFill/>
          </a:ln>
        </p:spPr>
      </p:pic>
      <p:sp>
        <p:nvSpPr>
          <p:cNvPr id="328" name="Google Shape;328;p29"/>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29" name="Google Shape;329;p29"/>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4.17.3: Ways to Represent a Sequence</a:t>
            </a:r>
            <a:r>
              <a:rPr lang="en" sz="1000"/>
              <a:t> - Additional Resources</a:t>
            </a:r>
            <a:endParaRPr sz="1000"/>
          </a:p>
        </p:txBody>
      </p:sp>
      <p:sp>
        <p:nvSpPr>
          <p:cNvPr id="330" name="Google Shape;330;p29"/>
          <p:cNvSpPr txBox="1"/>
          <p:nvPr>
            <p:ph idx="1" type="body"/>
          </p:nvPr>
        </p:nvSpPr>
        <p:spPr>
          <a:xfrm>
            <a:off x="311700" y="2008801"/>
            <a:ext cx="7276800" cy="27522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Clr>
                <a:schemeClr val="dk1"/>
              </a:buClr>
              <a:buSzPts val="1800"/>
              <a:buAutoNum type="arabicPeriod"/>
            </a:pPr>
            <a:r>
              <a:rPr lang="en">
                <a:solidFill>
                  <a:schemeClr val="dk1"/>
                </a:solidFill>
              </a:rPr>
              <a:t>An arithmetic sequence, </a:t>
            </a:r>
            <a:r>
              <a:rPr i="1" lang="en">
                <a:solidFill>
                  <a:schemeClr val="dk1"/>
                </a:solidFill>
                <a:latin typeface="Times New Roman"/>
                <a:ea typeface="Times New Roman"/>
                <a:cs typeface="Times New Roman"/>
                <a:sym typeface="Times New Roman"/>
              </a:rPr>
              <a:t>a</a:t>
            </a:r>
            <a:r>
              <a:rPr lang="en">
                <a:solidFill>
                  <a:schemeClr val="dk1"/>
                </a:solidFill>
              </a:rPr>
              <a:t>, begins 11, 7, . . .</a:t>
            </a:r>
            <a:endParaRPr>
              <a:solidFill>
                <a:schemeClr val="dk1"/>
              </a:solidFill>
            </a:endParaRPr>
          </a:p>
          <a:p>
            <a:pPr indent="-330200" lvl="1" marL="914400" rtl="0" algn="l">
              <a:lnSpc>
                <a:spcPct val="100000"/>
              </a:lnSpc>
              <a:spcBef>
                <a:spcPts val="0"/>
              </a:spcBef>
              <a:spcAft>
                <a:spcPts val="0"/>
              </a:spcAft>
              <a:buClr>
                <a:schemeClr val="dk1"/>
              </a:buClr>
              <a:buSzPts val="1600"/>
              <a:buAutoNum type="alphaLcPeriod"/>
            </a:pPr>
            <a:r>
              <a:rPr lang="en">
                <a:solidFill>
                  <a:schemeClr val="dk1"/>
                </a:solidFill>
              </a:rPr>
              <a:t>Write a recursive definition for this sequence using function notation.</a:t>
            </a:r>
            <a:endParaRPr>
              <a:solidFill>
                <a:schemeClr val="dk1"/>
              </a:solidFill>
            </a:endParaRPr>
          </a:p>
          <a:p>
            <a:pPr indent="-330200" lvl="1" marL="914400" rtl="0" algn="l">
              <a:lnSpc>
                <a:spcPct val="100000"/>
              </a:lnSpc>
              <a:spcBef>
                <a:spcPts val="0"/>
              </a:spcBef>
              <a:spcAft>
                <a:spcPts val="0"/>
              </a:spcAft>
              <a:buClr>
                <a:schemeClr val="dk1"/>
              </a:buClr>
              <a:buSzPts val="1600"/>
              <a:buAutoNum type="alphaLcPeriod"/>
            </a:pPr>
            <a:r>
              <a:rPr lang="en">
                <a:solidFill>
                  <a:schemeClr val="dk1"/>
                </a:solidFill>
              </a:rPr>
              <a:t>Sketch a graph of the first 5 terms of this sequence.</a:t>
            </a:r>
            <a:endParaRPr>
              <a:solidFill>
                <a:schemeClr val="dk1"/>
              </a:solidFill>
            </a:endParaRPr>
          </a:p>
          <a:p>
            <a:pPr indent="-330200" lvl="1" marL="914400" rtl="0" algn="l">
              <a:lnSpc>
                <a:spcPct val="100000"/>
              </a:lnSpc>
              <a:spcBef>
                <a:spcPts val="0"/>
              </a:spcBef>
              <a:spcAft>
                <a:spcPts val="0"/>
              </a:spcAft>
              <a:buClr>
                <a:schemeClr val="dk1"/>
              </a:buClr>
              <a:buSzPts val="1600"/>
              <a:buAutoNum type="alphaLcPeriod"/>
            </a:pPr>
            <a:r>
              <a:rPr lang="en">
                <a:solidFill>
                  <a:schemeClr val="dk1"/>
                </a:solidFill>
              </a:rPr>
              <a:t>Explain how to use the recursive definition to find </a:t>
            </a:r>
            <a:r>
              <a:rPr i="1" lang="en">
                <a:solidFill>
                  <a:schemeClr val="dk1"/>
                </a:solidFill>
              </a:rPr>
              <a:t>a</a:t>
            </a:r>
            <a:r>
              <a:rPr lang="en">
                <a:solidFill>
                  <a:schemeClr val="dk1"/>
                </a:solidFill>
              </a:rPr>
              <a:t>(100). (Don’t actually determine the value.)</a:t>
            </a:r>
            <a:endParaRPr>
              <a:solidFill>
                <a:schemeClr val="dk1"/>
              </a:solidFill>
            </a:endParaRPr>
          </a:p>
          <a:p>
            <a:pPr indent="-342900" lvl="0" marL="457200" rtl="0" algn="l">
              <a:lnSpc>
                <a:spcPct val="100000"/>
              </a:lnSpc>
              <a:spcBef>
                <a:spcPts val="0"/>
              </a:spcBef>
              <a:spcAft>
                <a:spcPts val="0"/>
              </a:spcAft>
              <a:buClr>
                <a:schemeClr val="dk1"/>
              </a:buClr>
              <a:buSzPts val="1800"/>
              <a:buAutoNum type="arabicPeriod"/>
            </a:pPr>
            <a:r>
              <a:rPr lang="en">
                <a:solidFill>
                  <a:schemeClr val="dk1"/>
                </a:solidFill>
              </a:rPr>
              <a:t>A geometric sequence, </a:t>
            </a:r>
            <a:r>
              <a:rPr i="1" lang="en">
                <a:solidFill>
                  <a:schemeClr val="dk1"/>
                </a:solidFill>
                <a:latin typeface="Times New Roman"/>
                <a:ea typeface="Times New Roman"/>
                <a:cs typeface="Times New Roman"/>
                <a:sym typeface="Times New Roman"/>
              </a:rPr>
              <a:t>g</a:t>
            </a:r>
            <a:r>
              <a:rPr lang="en">
                <a:solidFill>
                  <a:schemeClr val="dk1"/>
                </a:solidFill>
              </a:rPr>
              <a:t>, starts 80, 40, . . .</a:t>
            </a:r>
            <a:endParaRPr>
              <a:solidFill>
                <a:schemeClr val="dk1"/>
              </a:solidFill>
            </a:endParaRPr>
          </a:p>
          <a:p>
            <a:pPr indent="-330200" lvl="1" marL="914400" rtl="0" algn="l">
              <a:lnSpc>
                <a:spcPct val="100000"/>
              </a:lnSpc>
              <a:spcBef>
                <a:spcPts val="0"/>
              </a:spcBef>
              <a:spcAft>
                <a:spcPts val="0"/>
              </a:spcAft>
              <a:buClr>
                <a:schemeClr val="dk1"/>
              </a:buClr>
              <a:buSzPts val="1600"/>
              <a:buAutoNum type="alphaLcPeriod"/>
            </a:pPr>
            <a:r>
              <a:rPr lang="en">
                <a:solidFill>
                  <a:schemeClr val="dk1"/>
                </a:solidFill>
              </a:rPr>
              <a:t>Write a recursive definition for this sequence using function notation.</a:t>
            </a:r>
            <a:endParaRPr>
              <a:solidFill>
                <a:schemeClr val="dk1"/>
              </a:solidFill>
            </a:endParaRPr>
          </a:p>
          <a:p>
            <a:pPr indent="-330200" lvl="1" marL="914400" rtl="0" algn="l">
              <a:lnSpc>
                <a:spcPct val="100000"/>
              </a:lnSpc>
              <a:spcBef>
                <a:spcPts val="0"/>
              </a:spcBef>
              <a:spcAft>
                <a:spcPts val="0"/>
              </a:spcAft>
              <a:buClr>
                <a:schemeClr val="dk1"/>
              </a:buClr>
              <a:buSzPts val="1600"/>
              <a:buAutoNum type="alphaLcPeriod"/>
            </a:pPr>
            <a:r>
              <a:rPr lang="en">
                <a:solidFill>
                  <a:schemeClr val="dk1"/>
                </a:solidFill>
              </a:rPr>
              <a:t>Use your definition to make a table of values for </a:t>
            </a:r>
            <a:r>
              <a:rPr i="1" lang="en">
                <a:solidFill>
                  <a:schemeClr val="dk1"/>
                </a:solidFill>
              </a:rPr>
              <a:t>g</a:t>
            </a:r>
            <a:r>
              <a:rPr lang="en">
                <a:solidFill>
                  <a:schemeClr val="dk1"/>
                </a:solidFill>
              </a:rPr>
              <a:t>(</a:t>
            </a:r>
            <a:r>
              <a:rPr i="1" lang="en">
                <a:solidFill>
                  <a:schemeClr val="dk1"/>
                </a:solidFill>
              </a:rPr>
              <a:t>n</a:t>
            </a:r>
            <a:r>
              <a:rPr lang="en">
                <a:solidFill>
                  <a:schemeClr val="dk1"/>
                </a:solidFill>
              </a:rPr>
              <a:t>) for the first 6 terms.</a:t>
            </a:r>
            <a:endParaRPr>
              <a:solidFill>
                <a:schemeClr val="dk1"/>
              </a:solidFill>
            </a:endParaRPr>
          </a:p>
          <a:p>
            <a:pPr indent="-330200" lvl="1" marL="914400" rtl="0" algn="l">
              <a:lnSpc>
                <a:spcPct val="100000"/>
              </a:lnSpc>
              <a:spcBef>
                <a:spcPts val="0"/>
              </a:spcBef>
              <a:spcAft>
                <a:spcPts val="0"/>
              </a:spcAft>
              <a:buClr>
                <a:schemeClr val="dk1"/>
              </a:buClr>
              <a:buSzPts val="1600"/>
              <a:buAutoNum type="alphaLcPeriod"/>
            </a:pPr>
            <a:r>
              <a:rPr lang="en">
                <a:solidFill>
                  <a:schemeClr val="dk1"/>
                </a:solidFill>
              </a:rPr>
              <a:t>Explain how to use the recursive definition to find </a:t>
            </a:r>
            <a:r>
              <a:rPr i="1" lang="en">
                <a:solidFill>
                  <a:schemeClr val="dk1"/>
                </a:solidFill>
              </a:rPr>
              <a:t>g</a:t>
            </a:r>
            <a:r>
              <a:rPr lang="en">
                <a:solidFill>
                  <a:schemeClr val="dk1"/>
                </a:solidFill>
              </a:rPr>
              <a:t>(100). (Don’t actually determine the value.)</a:t>
            </a:r>
            <a:endParaRPr sz="1400">
              <a:solidFill>
                <a:schemeClr val="dk1"/>
              </a:solidFill>
            </a:endParaRPr>
          </a:p>
        </p:txBody>
      </p:sp>
      <p:pic>
        <p:nvPicPr>
          <p:cNvPr descr="A graphic, free to use, showing recursive definitions for arithmetic and geometric sequences. Arithmetic: circles in a row, formula aₙ = aₙ₋₁ + d. Geometric: circles increasing in size, formula gₙ = r gₙ₋₁." id="331" name="Google Shape;331;p29" title="ChatGPT Image Aug 6, 2025, 11_30_29 AM.png"/>
          <p:cNvPicPr preferRelativeResize="0"/>
          <p:nvPr/>
        </p:nvPicPr>
        <p:blipFill rotWithShape="1">
          <a:blip r:embed="rId4">
            <a:alphaModFix/>
          </a:blip>
          <a:srcRect b="14639" l="14173" r="12651" t="0"/>
          <a:stretch/>
        </p:blipFill>
        <p:spPr>
          <a:xfrm>
            <a:off x="5875474" y="196100"/>
            <a:ext cx="2632927" cy="2047601"/>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35" name="Shape 335"/>
        <p:cNvGrpSpPr/>
        <p:nvPr/>
      </p:nvGrpSpPr>
      <p:grpSpPr>
        <a:xfrm>
          <a:off x="0" y="0"/>
          <a:ext cx="0" cy="0"/>
          <a:chOff x="0" y="0"/>
          <a:chExt cx="0" cy="0"/>
        </a:xfrm>
      </p:grpSpPr>
      <p:sp>
        <p:nvSpPr>
          <p:cNvPr id="336" name="Google Shape;336;p30"/>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37" name="Google Shape;337;p30"/>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4.17.3: Ways to Represent a Sequence</a:t>
            </a:r>
            <a:r>
              <a:rPr lang="en" sz="1000"/>
              <a:t> - Additional Resources</a:t>
            </a:r>
            <a:endParaRPr/>
          </a:p>
        </p:txBody>
      </p:sp>
      <p:sp>
        <p:nvSpPr>
          <p:cNvPr id="338" name="Google Shape;338;p30"/>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Self Check - </a:t>
            </a:r>
            <a:r>
              <a:rPr lang="en"/>
              <a:t>Review</a:t>
            </a:r>
            <a:endParaRPr>
              <a:solidFill>
                <a:srgbClr val="005047"/>
              </a:solidFill>
            </a:endParaRPr>
          </a:p>
        </p:txBody>
      </p:sp>
      <p:sp>
        <p:nvSpPr>
          <p:cNvPr id="339" name="Google Shape;339;p30"/>
          <p:cNvSpPr/>
          <p:nvPr/>
        </p:nvSpPr>
        <p:spPr>
          <a:xfrm>
            <a:off x="2417308" y="4113438"/>
            <a:ext cx="3579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Image 1b</a:t>
            </a:r>
            <a:endParaRPr sz="1500">
              <a:latin typeface="Calibri"/>
              <a:ea typeface="Calibri"/>
              <a:cs typeface="Calibri"/>
              <a:sym typeface="Calibri"/>
            </a:endParaRPr>
          </a:p>
        </p:txBody>
      </p:sp>
      <p:pic>
        <p:nvPicPr>
          <p:cNvPr descr="A scatter plot with five black dots. The horizontal axis is labeled n and the vertical axis ranges from -15 to 15. Dots are distributed in both positive and negative regions of the vertical axis." id="340" name="Google Shape;340;p30"/>
          <p:cNvPicPr preferRelativeResize="0"/>
          <p:nvPr/>
        </p:nvPicPr>
        <p:blipFill>
          <a:blip r:embed="rId3">
            <a:alphaModFix/>
          </a:blip>
          <a:stretch>
            <a:fillRect/>
          </a:stretch>
        </p:blipFill>
        <p:spPr>
          <a:xfrm>
            <a:off x="2628283" y="1262175"/>
            <a:ext cx="3157659" cy="27241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1"/>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6" name="Google Shape;346;p31"/>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7" name="Google Shape;347;p31"/>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8" name="Google Shape;348;p31"/>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49" name="Google Shape;349;p31"/>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50" name="Google Shape;350;p31"/>
          <p:cNvSpPr/>
          <p:nvPr/>
        </p:nvSpPr>
        <p:spPr>
          <a:xfrm>
            <a:off x="5629650" y="13506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51" name="Google Shape;351;p31"/>
          <p:cNvCxnSpPr>
            <a:stCxn id="345" idx="2"/>
            <a:endCxn id="347"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352" name="Google Shape;352;p31"/>
          <p:cNvCxnSpPr>
            <a:stCxn id="347" idx="3"/>
            <a:endCxn id="346"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353" name="Google Shape;353;p31"/>
          <p:cNvCxnSpPr>
            <a:stCxn id="346" idx="3"/>
            <a:endCxn id="348"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354" name="Google Shape;354;p31"/>
          <p:cNvCxnSpPr>
            <a:stCxn id="348" idx="3"/>
            <a:endCxn id="350" idx="2"/>
          </p:cNvCxnSpPr>
          <p:nvPr/>
        </p:nvCxnSpPr>
        <p:spPr>
          <a:xfrm flipH="1" rot="10800000">
            <a:off x="6016988" y="2676663"/>
            <a:ext cx="618600" cy="1006200"/>
          </a:xfrm>
          <a:prstGeom prst="bentConnector2">
            <a:avLst/>
          </a:prstGeom>
          <a:noFill/>
          <a:ln cap="flat" cmpd="sng" w="19050">
            <a:solidFill>
              <a:srgbClr val="CCCCCC"/>
            </a:solidFill>
            <a:prstDash val="dash"/>
            <a:round/>
            <a:headEnd len="med" w="med" type="none"/>
            <a:tailEnd len="med" w="med" type="none"/>
          </a:ln>
        </p:spPr>
      </p:cxnSp>
      <p:cxnSp>
        <p:nvCxnSpPr>
          <p:cNvPr id="355" name="Google Shape;355;p31"/>
          <p:cNvCxnSpPr>
            <a:stCxn id="350" idx="3"/>
            <a:endCxn id="349"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356" name="Google Shape;356;p3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357" name="Google Shape;357;p31"/>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358" name="Google Shape;358;p31"/>
          <p:cNvSpPr txBox="1"/>
          <p:nvPr/>
        </p:nvSpPr>
        <p:spPr>
          <a:xfrm>
            <a:off x="5721150" y="1831722"/>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Practice</a:t>
            </a:r>
            <a:endParaRPr sz="1800">
              <a:solidFill>
                <a:schemeClr val="dk2"/>
              </a:solidFill>
              <a:latin typeface="Calibri"/>
              <a:ea typeface="Calibri"/>
              <a:cs typeface="Calibri"/>
              <a:sym typeface="Calibri"/>
            </a:endParaRPr>
          </a:p>
        </p:txBody>
      </p:sp>
      <p:sp>
        <p:nvSpPr>
          <p:cNvPr id="359" name="Google Shape;359;p31"/>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sz="1800">
              <a:solidFill>
                <a:schemeClr val="dk2"/>
              </a:solidFill>
              <a:latin typeface="Calibri"/>
              <a:ea typeface="Calibri"/>
              <a:cs typeface="Calibri"/>
              <a:sym typeface="Calibri"/>
            </a:endParaRPr>
          </a:p>
        </p:txBody>
      </p:sp>
      <p:pic>
        <p:nvPicPr>
          <p:cNvPr id="360" name="Google Shape;360;p31"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361" name="Google Shape;361;p31"/>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362" name="Google Shape;362;p31"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pic>
        <p:nvPicPr>
          <p:cNvPr id="363" name="Google Shape;363;p31" title="hugeicons_pencil.png"/>
          <p:cNvPicPr preferRelativeResize="0"/>
          <p:nvPr/>
        </p:nvPicPr>
        <p:blipFill>
          <a:blip r:embed="rId5">
            <a:alphaModFix/>
          </a:blip>
          <a:stretch>
            <a:fillRect/>
          </a:stretch>
        </p:blipFill>
        <p:spPr>
          <a:xfrm>
            <a:off x="6519672" y="1554480"/>
            <a:ext cx="228600" cy="228600"/>
          </a:xfrm>
          <a:prstGeom prst="rect">
            <a:avLst/>
          </a:prstGeom>
          <a:noFill/>
          <a:ln>
            <a:noFill/>
          </a:ln>
        </p:spPr>
      </p:pic>
      <p:sp>
        <p:nvSpPr>
          <p:cNvPr id="364" name="Google Shape;364;p31"/>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5" name="Google Shape;365;p31"/>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366" name="Google Shape;366;p31"/>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pic>
        <p:nvPicPr>
          <p:cNvPr id="367" name="Google Shape;367;p31" title="hugeicons_task-done-01.png"/>
          <p:cNvPicPr preferRelativeResize="0"/>
          <p:nvPr/>
        </p:nvPicPr>
        <p:blipFill>
          <a:blip r:embed="rId6">
            <a:alphaModFix/>
          </a:blip>
          <a:stretch>
            <a:fillRect/>
          </a:stretch>
        </p:blipFill>
        <p:spPr>
          <a:xfrm>
            <a:off x="3623168" y="1554480"/>
            <a:ext cx="228600" cy="228600"/>
          </a:xfrm>
          <a:prstGeom prst="rect">
            <a:avLst/>
          </a:prstGeom>
          <a:noFill/>
          <a:ln>
            <a:noFill/>
          </a:ln>
        </p:spPr>
      </p:pic>
      <p:pic>
        <p:nvPicPr>
          <p:cNvPr id="368" name="Google Shape;368;p31" title="hugeicons_task-done-01.png"/>
          <p:cNvPicPr preferRelativeResize="0"/>
          <p:nvPr/>
        </p:nvPicPr>
        <p:blipFill>
          <a:blip r:embed="rId6">
            <a:alphaModFix/>
          </a:blip>
          <a:stretch>
            <a:fillRect/>
          </a:stretch>
        </p:blipFill>
        <p:spPr>
          <a:xfrm>
            <a:off x="1844894" y="3200400"/>
            <a:ext cx="228600" cy="228600"/>
          </a:xfrm>
          <a:prstGeom prst="rect">
            <a:avLst/>
          </a:prstGeom>
          <a:noFill/>
          <a:ln>
            <a:noFill/>
          </a:ln>
        </p:spPr>
      </p:pic>
      <p:pic>
        <p:nvPicPr>
          <p:cNvPr id="369" name="Google Shape;369;p31"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3" name="Shape 373"/>
        <p:cNvGrpSpPr/>
        <p:nvPr/>
      </p:nvGrpSpPr>
      <p:grpSpPr>
        <a:xfrm>
          <a:off x="0" y="0"/>
          <a:ext cx="0" cy="0"/>
          <a:chOff x="0" y="0"/>
          <a:chExt cx="0" cy="0"/>
        </a:xfrm>
      </p:grpSpPr>
      <p:sp>
        <p:nvSpPr>
          <p:cNvPr id="374" name="Google Shape;374;p32"/>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Cool Down</a:t>
            </a:r>
            <a:endParaRPr sz="3000">
              <a:solidFill>
                <a:srgbClr val="005047"/>
              </a:solidFill>
            </a:endParaRPr>
          </a:p>
        </p:txBody>
      </p:sp>
      <p:sp>
        <p:nvSpPr>
          <p:cNvPr id="375" name="Google Shape;375;p32"/>
          <p:cNvSpPr txBox="1"/>
          <p:nvPr>
            <p:ph idx="1" type="body"/>
          </p:nvPr>
        </p:nvSpPr>
        <p:spPr>
          <a:xfrm>
            <a:off x="311700" y="1457275"/>
            <a:ext cx="5369700" cy="21933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AutoNum type="arabicPeriod"/>
            </a:pPr>
            <a:r>
              <a:rPr lang="en"/>
              <a:t>Write a recursive definition for sequence G</a:t>
            </a:r>
            <a:endParaRPr/>
          </a:p>
          <a:p>
            <a:pPr indent="-342900" lvl="0" marL="457200" rtl="0" algn="l">
              <a:lnSpc>
                <a:spcPct val="100000"/>
              </a:lnSpc>
              <a:spcBef>
                <a:spcPts val="0"/>
              </a:spcBef>
              <a:spcAft>
                <a:spcPts val="0"/>
              </a:spcAft>
              <a:buSzPts val="1800"/>
              <a:buAutoNum type="arabicPeriod"/>
            </a:pPr>
            <a:r>
              <a:rPr lang="en"/>
              <a:t>Sketch a graph representing the first 5 terms of sequence </a:t>
            </a:r>
            <a:r>
              <a:rPr i="1" lang="en">
                <a:latin typeface="Times New Roman"/>
                <a:ea typeface="Times New Roman"/>
                <a:cs typeface="Times New Roman"/>
                <a:sym typeface="Times New Roman"/>
              </a:rPr>
              <a:t>G</a:t>
            </a:r>
            <a:endParaRPr i="1">
              <a:latin typeface="Times New Roman"/>
              <a:ea typeface="Times New Roman"/>
              <a:cs typeface="Times New Roman"/>
              <a:sym typeface="Times New Roman"/>
            </a:endParaRPr>
          </a:p>
        </p:txBody>
      </p:sp>
      <p:sp>
        <p:nvSpPr>
          <p:cNvPr id="376" name="Google Shape;376;p32"/>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77" name="Google Shape;377;p32"/>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4.17.4: Geometric Recursive Definitions</a:t>
            </a:r>
            <a:endParaRPr/>
          </a:p>
        </p:txBody>
      </p:sp>
      <p:sp>
        <p:nvSpPr>
          <p:cNvPr id="378" name="Google Shape;378;p32"/>
          <p:cNvSpPr txBox="1"/>
          <p:nvPr/>
        </p:nvSpPr>
        <p:spPr>
          <a:xfrm>
            <a:off x="310900" y="1143000"/>
            <a:ext cx="58731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1200"/>
              </a:spcAft>
              <a:buNone/>
            </a:pPr>
            <a:r>
              <a:rPr lang="en" sz="1800">
                <a:solidFill>
                  <a:srgbClr val="424242"/>
                </a:solidFill>
                <a:latin typeface="Calibri"/>
                <a:ea typeface="Calibri"/>
                <a:cs typeface="Calibri"/>
                <a:sym typeface="Calibri"/>
              </a:rPr>
              <a:t>The geometric sequence </a:t>
            </a:r>
            <a:r>
              <a:rPr i="1" lang="en" sz="1800">
                <a:solidFill>
                  <a:srgbClr val="424242"/>
                </a:solidFill>
                <a:latin typeface="Times New Roman"/>
                <a:ea typeface="Times New Roman"/>
                <a:cs typeface="Times New Roman"/>
                <a:sym typeface="Times New Roman"/>
              </a:rPr>
              <a:t>G</a:t>
            </a:r>
            <a:r>
              <a:rPr lang="en" sz="1800">
                <a:solidFill>
                  <a:srgbClr val="424242"/>
                </a:solidFill>
                <a:latin typeface="Calibri"/>
                <a:ea typeface="Calibri"/>
                <a:cs typeface="Calibri"/>
                <a:sym typeface="Calibri"/>
              </a:rPr>
              <a:t> starts 12, 6, . . .</a:t>
            </a:r>
            <a:endParaRPr sz="1800">
              <a:solidFill>
                <a:srgbClr val="424242"/>
              </a:solidFill>
              <a:latin typeface="Calibri"/>
              <a:ea typeface="Calibri"/>
              <a:cs typeface="Calibri"/>
              <a:sym typeface="Calibri"/>
            </a:endParaRPr>
          </a:p>
        </p:txBody>
      </p:sp>
      <p:pic>
        <p:nvPicPr>
          <p:cNvPr descr="Text on a beige background reads: The geometric sequence G starts 12, 6, .." id="379" name="Google Shape;379;p32" title="ChatGPT Image Aug 6, 2025, 11_21_39 AM.png"/>
          <p:cNvPicPr preferRelativeResize="0"/>
          <p:nvPr/>
        </p:nvPicPr>
        <p:blipFill>
          <a:blip r:embed="rId3">
            <a:alphaModFix/>
          </a:blip>
          <a:stretch>
            <a:fillRect/>
          </a:stretch>
        </p:blipFill>
        <p:spPr>
          <a:xfrm>
            <a:off x="5397050" y="1143000"/>
            <a:ext cx="3046249" cy="304624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383" name="Shape 383"/>
        <p:cNvGrpSpPr/>
        <p:nvPr/>
      </p:nvGrpSpPr>
      <p:grpSpPr>
        <a:xfrm>
          <a:off x="0" y="0"/>
          <a:ext cx="0" cy="0"/>
          <a:chOff x="0" y="0"/>
          <a:chExt cx="0" cy="0"/>
        </a:xfrm>
      </p:grpSpPr>
      <p:sp>
        <p:nvSpPr>
          <p:cNvPr id="384" name="Google Shape;384;p33"/>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385" name="Google Shape;385;p33"/>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4.17.4: Geometric Recursive Definitions</a:t>
            </a:r>
            <a:endParaRPr/>
          </a:p>
        </p:txBody>
      </p:sp>
      <p:sp>
        <p:nvSpPr>
          <p:cNvPr id="386" name="Google Shape;386;p33"/>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en"/>
              <a:t>Cool Down</a:t>
            </a:r>
            <a:endParaRPr>
              <a:solidFill>
                <a:srgbClr val="005047"/>
              </a:solidFill>
            </a:endParaRPr>
          </a:p>
        </p:txBody>
      </p:sp>
      <p:sp>
        <p:nvSpPr>
          <p:cNvPr id="387" name="Google Shape;387;p33"/>
          <p:cNvSpPr/>
          <p:nvPr/>
        </p:nvSpPr>
        <p:spPr>
          <a:xfrm>
            <a:off x="2417308" y="4113438"/>
            <a:ext cx="3579600" cy="410400"/>
          </a:xfrm>
          <a:prstGeom prst="roundRect">
            <a:avLst>
              <a:gd fmla="val 16667" name="adj"/>
            </a:avLst>
          </a:prstGeom>
          <a:solidFill>
            <a:srgbClr val="F1F1F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500">
                <a:latin typeface="Calibri"/>
                <a:ea typeface="Calibri"/>
                <a:cs typeface="Calibri"/>
                <a:sym typeface="Calibri"/>
              </a:rPr>
              <a:t>Image 1</a:t>
            </a:r>
            <a:endParaRPr sz="1500">
              <a:latin typeface="Calibri"/>
              <a:ea typeface="Calibri"/>
              <a:cs typeface="Calibri"/>
              <a:sym typeface="Calibri"/>
            </a:endParaRPr>
          </a:p>
        </p:txBody>
      </p:sp>
      <p:pic>
        <p:nvPicPr>
          <p:cNvPr descr="A scatter plot with points showing a decreasing trend. The horizontal axis is labeled n and the vertical axis is labeled 0. The variable g is written near the data points" id="388" name="Google Shape;388;p33"/>
          <p:cNvPicPr preferRelativeResize="0"/>
          <p:nvPr/>
        </p:nvPicPr>
        <p:blipFill>
          <a:blip r:embed="rId3">
            <a:alphaModFix/>
          </a:blip>
          <a:stretch>
            <a:fillRect/>
          </a:stretch>
        </p:blipFill>
        <p:spPr>
          <a:xfrm>
            <a:off x="2633825" y="1138953"/>
            <a:ext cx="3327650" cy="299487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34"/>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4" name="Google Shape;394;p34"/>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5" name="Google Shape;395;p34"/>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6" name="Google Shape;396;p34"/>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7" name="Google Shape;397;p34"/>
          <p:cNvSpPr/>
          <p:nvPr/>
        </p:nvSpPr>
        <p:spPr>
          <a:xfrm>
            <a:off x="6905038" y="3006913"/>
            <a:ext cx="2011800" cy="1326000"/>
          </a:xfrm>
          <a:prstGeom prst="roundRect">
            <a:avLst>
              <a:gd fmla="val 9608" name="adj"/>
            </a:avLst>
          </a:prstGeom>
          <a:solidFill>
            <a:srgbClr val="F5F5F5"/>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398" name="Google Shape;398;p34"/>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399" name="Google Shape;399;p34"/>
          <p:cNvCxnSpPr>
            <a:stCxn id="393" idx="2"/>
            <a:endCxn id="395"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00" name="Google Shape;400;p34"/>
          <p:cNvCxnSpPr>
            <a:stCxn id="395" idx="3"/>
            <a:endCxn id="394"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01" name="Google Shape;401;p34"/>
          <p:cNvCxnSpPr>
            <a:stCxn id="394" idx="3"/>
            <a:endCxn id="396"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02" name="Google Shape;402;p34"/>
          <p:cNvCxnSpPr>
            <a:stCxn id="396" idx="3"/>
            <a:endCxn id="398"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03" name="Google Shape;403;p34"/>
          <p:cNvCxnSpPr>
            <a:stCxn id="398" idx="3"/>
            <a:endCxn id="397" idx="0"/>
          </p:cNvCxnSpPr>
          <p:nvPr/>
        </p:nvCxnSpPr>
        <p:spPr>
          <a:xfrm>
            <a:off x="7641450" y="2013613"/>
            <a:ext cx="269400" cy="993300"/>
          </a:xfrm>
          <a:prstGeom prst="bentConnector2">
            <a:avLst/>
          </a:prstGeom>
          <a:noFill/>
          <a:ln cap="flat" cmpd="sng" w="19050">
            <a:solidFill>
              <a:srgbClr val="CCCCCC"/>
            </a:solidFill>
            <a:prstDash val="dash"/>
            <a:round/>
            <a:headEnd len="med" w="med" type="none"/>
            <a:tailEnd len="med" w="med" type="none"/>
          </a:ln>
        </p:spPr>
      </p:cxnSp>
      <p:sp>
        <p:nvSpPr>
          <p:cNvPr id="404" name="Google Shape;404;p3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05" name="Google Shape;405;p34"/>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sp>
        <p:nvSpPr>
          <p:cNvPr id="406" name="Google Shape;406;p34"/>
          <p:cNvSpPr txBox="1"/>
          <p:nvPr/>
        </p:nvSpPr>
        <p:spPr>
          <a:xfrm>
            <a:off x="699655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chemeClr val="dk2"/>
                </a:solidFill>
                <a:latin typeface="Calibri"/>
                <a:ea typeface="Calibri"/>
                <a:cs typeface="Calibri"/>
                <a:sym typeface="Calibri"/>
              </a:rPr>
              <a:t>Lesson Synthesis</a:t>
            </a:r>
            <a:endParaRPr b="1" sz="1800">
              <a:solidFill>
                <a:schemeClr val="dk2"/>
              </a:solidFill>
              <a:latin typeface="Calibri"/>
              <a:ea typeface="Calibri"/>
              <a:cs typeface="Calibri"/>
              <a:sym typeface="Calibri"/>
            </a:endParaRPr>
          </a:p>
        </p:txBody>
      </p:sp>
      <p:pic>
        <p:nvPicPr>
          <p:cNvPr id="407" name="Google Shape;407;p34" title="hugeicons_start-up-02.png"/>
          <p:cNvPicPr preferRelativeResize="0"/>
          <p:nvPr/>
        </p:nvPicPr>
        <p:blipFill>
          <a:blip r:embed="rId3">
            <a:alphaModFix/>
          </a:blip>
          <a:stretch>
            <a:fillRect/>
          </a:stretch>
        </p:blipFill>
        <p:spPr>
          <a:xfrm>
            <a:off x="1084454" y="1554480"/>
            <a:ext cx="228600" cy="228600"/>
          </a:xfrm>
          <a:prstGeom prst="rect">
            <a:avLst/>
          </a:prstGeom>
          <a:noFill/>
          <a:ln>
            <a:noFill/>
          </a:ln>
        </p:spPr>
      </p:pic>
      <p:sp>
        <p:nvSpPr>
          <p:cNvPr id="408" name="Google Shape;408;p34"/>
          <p:cNvSpPr txBox="1"/>
          <p:nvPr/>
        </p:nvSpPr>
        <p:spPr>
          <a:xfrm>
            <a:off x="284350" y="1828800"/>
            <a:ext cx="1828800" cy="369300"/>
          </a:xfrm>
          <a:prstGeom prst="rect">
            <a:avLst/>
          </a:prstGeom>
          <a:noFill/>
          <a:ln>
            <a:noFill/>
          </a:ln>
        </p:spPr>
        <p:txBody>
          <a:bodyPr anchorCtr="0" anchor="t" bIns="0" lIns="91425" spcFirstLastPara="1" rIns="91425" wrap="square" tIns="91425">
            <a:no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pic>
        <p:nvPicPr>
          <p:cNvPr id="409" name="Google Shape;409;p34" title="hugeicons_centralized.png"/>
          <p:cNvPicPr preferRelativeResize="0"/>
          <p:nvPr/>
        </p:nvPicPr>
        <p:blipFill>
          <a:blip r:embed="rId4">
            <a:alphaModFix/>
          </a:blip>
          <a:stretch>
            <a:fillRect/>
          </a:stretch>
        </p:blipFill>
        <p:spPr>
          <a:xfrm>
            <a:off x="7799832" y="3200400"/>
            <a:ext cx="228600" cy="228600"/>
          </a:xfrm>
          <a:prstGeom prst="rect">
            <a:avLst/>
          </a:prstGeom>
          <a:noFill/>
          <a:ln>
            <a:noFill/>
          </a:ln>
        </p:spPr>
      </p:pic>
      <p:sp>
        <p:nvSpPr>
          <p:cNvPr id="410" name="Google Shape;410;p34"/>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1" name="Google Shape;411;p34"/>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12" name="Google Shape;412;p34"/>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13" name="Google Shape;413;p34"/>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pic>
        <p:nvPicPr>
          <p:cNvPr id="414" name="Google Shape;414;p34" title="hugeicons_task-done-01.png"/>
          <p:cNvPicPr preferRelativeResize="0"/>
          <p:nvPr/>
        </p:nvPicPr>
        <p:blipFill>
          <a:blip r:embed="rId5">
            <a:alphaModFix/>
          </a:blip>
          <a:stretch>
            <a:fillRect/>
          </a:stretch>
        </p:blipFill>
        <p:spPr>
          <a:xfrm>
            <a:off x="3623168" y="1554480"/>
            <a:ext cx="228600" cy="228600"/>
          </a:xfrm>
          <a:prstGeom prst="rect">
            <a:avLst/>
          </a:prstGeom>
          <a:noFill/>
          <a:ln>
            <a:noFill/>
          </a:ln>
        </p:spPr>
      </p:pic>
      <p:pic>
        <p:nvPicPr>
          <p:cNvPr id="415" name="Google Shape;415;p34" title="hugeicons_task-done-01.png"/>
          <p:cNvPicPr preferRelativeResize="0"/>
          <p:nvPr/>
        </p:nvPicPr>
        <p:blipFill>
          <a:blip r:embed="rId5">
            <a:alphaModFix/>
          </a:blip>
          <a:stretch>
            <a:fillRect/>
          </a:stretch>
        </p:blipFill>
        <p:spPr>
          <a:xfrm>
            <a:off x="1844894" y="3200400"/>
            <a:ext cx="228600" cy="228600"/>
          </a:xfrm>
          <a:prstGeom prst="rect">
            <a:avLst/>
          </a:prstGeom>
          <a:noFill/>
          <a:ln>
            <a:noFill/>
          </a:ln>
        </p:spPr>
      </p:pic>
      <p:pic>
        <p:nvPicPr>
          <p:cNvPr id="416" name="Google Shape;416;p34" title="hugeicons_pencil.png"/>
          <p:cNvPicPr preferRelativeResize="0"/>
          <p:nvPr/>
        </p:nvPicPr>
        <p:blipFill>
          <a:blip r:embed="rId6">
            <a:alphaModFix/>
          </a:blip>
          <a:stretch>
            <a:fillRect/>
          </a:stretch>
        </p:blipFill>
        <p:spPr>
          <a:xfrm>
            <a:off x="6512672" y="1554480"/>
            <a:ext cx="228600" cy="228600"/>
          </a:xfrm>
          <a:prstGeom prst="rect">
            <a:avLst/>
          </a:prstGeom>
          <a:noFill/>
          <a:ln>
            <a:noFill/>
          </a:ln>
        </p:spPr>
      </p:pic>
      <p:pic>
        <p:nvPicPr>
          <p:cNvPr id="417" name="Google Shape;417;p34" title="hugeicons_chart-down.png"/>
          <p:cNvPicPr preferRelativeResize="0"/>
          <p:nvPr/>
        </p:nvPicPr>
        <p:blipFill>
          <a:blip r:embed="rId7">
            <a:alphaModFix/>
          </a:blip>
          <a:stretch>
            <a:fillRect/>
          </a:stretch>
        </p:blipFill>
        <p:spPr>
          <a:xfrm>
            <a:off x="4908134" y="3200400"/>
            <a:ext cx="228600" cy="228600"/>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1" name="Shape 421"/>
        <p:cNvGrpSpPr/>
        <p:nvPr/>
      </p:nvGrpSpPr>
      <p:grpSpPr>
        <a:xfrm>
          <a:off x="0" y="0"/>
          <a:ext cx="0" cy="0"/>
          <a:chOff x="0" y="0"/>
          <a:chExt cx="0" cy="0"/>
        </a:xfrm>
      </p:grpSpPr>
      <p:sp>
        <p:nvSpPr>
          <p:cNvPr id="422" name="Google Shape;422;p35"/>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Practice</a:t>
            </a:r>
            <a:endParaRPr sz="3000">
              <a:solidFill>
                <a:srgbClr val="005047"/>
              </a:solidFill>
            </a:endParaRPr>
          </a:p>
        </p:txBody>
      </p:sp>
      <p:sp>
        <p:nvSpPr>
          <p:cNvPr id="423" name="Google Shape;423;p35"/>
          <p:cNvSpPr txBox="1"/>
          <p:nvPr>
            <p:ph idx="1" type="body"/>
          </p:nvPr>
        </p:nvSpPr>
        <p:spPr>
          <a:xfrm>
            <a:off x="311700" y="1152475"/>
            <a:ext cx="4131600" cy="34164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1200"/>
              </a:spcAft>
              <a:buNone/>
            </a:pPr>
            <a:r>
              <a:rPr lang="en"/>
              <a:t>Put your hard work to action, practice what you’ve learned! </a:t>
            </a:r>
            <a:endParaRPr/>
          </a:p>
        </p:txBody>
      </p:sp>
      <p:sp>
        <p:nvSpPr>
          <p:cNvPr id="424" name="Google Shape;424;p35"/>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25" name="Google Shape;425;p35"/>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4.17</a:t>
            </a:r>
            <a:r>
              <a:rPr lang="en"/>
              <a:t>.5 Practice</a:t>
            </a:r>
            <a:endParaRPr/>
          </a:p>
        </p:txBody>
      </p:sp>
      <p:pic>
        <p:nvPicPr>
          <p:cNvPr descr="Student working at a desk with a checklist on screen, showing progress, organization, and staying on task with assignments." id="426" name="Google Shape;426;p35" title="Practice-4.png"/>
          <p:cNvPicPr preferRelativeResize="0"/>
          <p:nvPr/>
        </p:nvPicPr>
        <p:blipFill rotWithShape="1">
          <a:blip r:embed="rId3">
            <a:alphaModFix/>
          </a:blip>
          <a:srcRect b="0" l="6597" r="6597" t="0"/>
          <a:stretch/>
        </p:blipFill>
        <p:spPr>
          <a:xfrm>
            <a:off x="5577675" y="1152475"/>
            <a:ext cx="3254625" cy="325462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6"/>
          <p:cNvSpPr/>
          <p:nvPr/>
        </p:nvSpPr>
        <p:spPr>
          <a:xfrm>
            <a:off x="207938" y="1354300"/>
            <a:ext cx="2011800" cy="1329000"/>
          </a:xfrm>
          <a:prstGeom prst="roundRect">
            <a:avLst>
              <a:gd fmla="val 9608" name="adj"/>
            </a:avLst>
          </a:prstGeom>
          <a:solidFill>
            <a:srgbClr val="005047"/>
          </a:solidFill>
          <a:ln cap="flat" cmpd="sng" w="9525">
            <a:solidFill>
              <a:srgbClr val="B7B7B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2" name="Google Shape;432;p36"/>
          <p:cNvSpPr/>
          <p:nvPr/>
        </p:nvSpPr>
        <p:spPr>
          <a:xfrm>
            <a:off x="2731850" y="1355788"/>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3" name="Google Shape;433;p36"/>
          <p:cNvSpPr/>
          <p:nvPr/>
        </p:nvSpPr>
        <p:spPr>
          <a:xfrm>
            <a:off x="944775"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4" name="Google Shape;434;p36"/>
          <p:cNvSpPr/>
          <p:nvPr/>
        </p:nvSpPr>
        <p:spPr>
          <a:xfrm>
            <a:off x="4005188" y="301986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5" name="Google Shape;435;p36"/>
          <p:cNvSpPr/>
          <p:nvPr/>
        </p:nvSpPr>
        <p:spPr>
          <a:xfrm>
            <a:off x="6905038" y="30069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sp>
        <p:nvSpPr>
          <p:cNvPr id="436" name="Google Shape;436;p36"/>
          <p:cNvSpPr/>
          <p:nvPr/>
        </p:nvSpPr>
        <p:spPr>
          <a:xfrm>
            <a:off x="5629650" y="1350613"/>
            <a:ext cx="2011800" cy="1326000"/>
          </a:xfrm>
          <a:prstGeom prst="roundRect">
            <a:avLst>
              <a:gd fmla="val 9608" name="adj"/>
            </a:avLst>
          </a:prstGeom>
          <a:solidFill>
            <a:srgbClr val="005047"/>
          </a:solidFill>
          <a:ln cap="flat" cmpd="sng" w="9525">
            <a:solidFill>
              <a:srgbClr val="D9D9D9"/>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latin typeface="Noto Sans"/>
              <a:ea typeface="Noto Sans"/>
              <a:cs typeface="Noto Sans"/>
              <a:sym typeface="Noto Sans"/>
            </a:endParaRPr>
          </a:p>
        </p:txBody>
      </p:sp>
      <p:cxnSp>
        <p:nvCxnSpPr>
          <p:cNvPr id="437" name="Google Shape;437;p36"/>
          <p:cNvCxnSpPr>
            <a:stCxn id="431" idx="2"/>
            <a:endCxn id="433" idx="0"/>
          </p:cNvCxnSpPr>
          <p:nvPr/>
        </p:nvCxnSpPr>
        <p:spPr>
          <a:xfrm flipH="1" rot="-5400000">
            <a:off x="1413938" y="2483200"/>
            <a:ext cx="336600" cy="736800"/>
          </a:xfrm>
          <a:prstGeom prst="bentConnector3">
            <a:avLst>
              <a:gd fmla="val 49994" name="adj1"/>
            </a:avLst>
          </a:prstGeom>
          <a:noFill/>
          <a:ln cap="flat" cmpd="sng" w="19050">
            <a:solidFill>
              <a:srgbClr val="005047"/>
            </a:solidFill>
            <a:prstDash val="dash"/>
            <a:round/>
            <a:headEnd len="med" w="med" type="none"/>
            <a:tailEnd len="med" w="med" type="none"/>
          </a:ln>
        </p:spPr>
      </p:cxnSp>
      <p:cxnSp>
        <p:nvCxnSpPr>
          <p:cNvPr id="438" name="Google Shape;438;p36"/>
          <p:cNvCxnSpPr>
            <a:stCxn id="433" idx="3"/>
            <a:endCxn id="432" idx="2"/>
          </p:cNvCxnSpPr>
          <p:nvPr/>
        </p:nvCxnSpPr>
        <p:spPr>
          <a:xfrm flipH="1" rot="10800000">
            <a:off x="2956575" y="2681763"/>
            <a:ext cx="781200" cy="1001100"/>
          </a:xfrm>
          <a:prstGeom prst="bentConnector2">
            <a:avLst/>
          </a:prstGeom>
          <a:noFill/>
          <a:ln cap="flat" cmpd="sng" w="19050">
            <a:solidFill>
              <a:srgbClr val="005047"/>
            </a:solidFill>
            <a:prstDash val="dash"/>
            <a:round/>
            <a:headEnd len="med" w="med" type="none"/>
            <a:tailEnd len="med" w="med" type="none"/>
          </a:ln>
        </p:spPr>
      </p:cxnSp>
      <p:cxnSp>
        <p:nvCxnSpPr>
          <p:cNvPr id="439" name="Google Shape;439;p36"/>
          <p:cNvCxnSpPr>
            <a:stCxn id="432" idx="3"/>
            <a:endCxn id="434" idx="0"/>
          </p:cNvCxnSpPr>
          <p:nvPr/>
        </p:nvCxnSpPr>
        <p:spPr>
          <a:xfrm>
            <a:off x="4743650" y="2018788"/>
            <a:ext cx="267300" cy="1001100"/>
          </a:xfrm>
          <a:prstGeom prst="bentConnector2">
            <a:avLst/>
          </a:prstGeom>
          <a:noFill/>
          <a:ln cap="flat" cmpd="sng" w="19050">
            <a:solidFill>
              <a:srgbClr val="005047"/>
            </a:solidFill>
            <a:prstDash val="dash"/>
            <a:round/>
            <a:headEnd len="med" w="med" type="none"/>
            <a:tailEnd len="med" w="med" type="none"/>
          </a:ln>
        </p:spPr>
      </p:cxnSp>
      <p:cxnSp>
        <p:nvCxnSpPr>
          <p:cNvPr id="440" name="Google Shape;440;p36"/>
          <p:cNvCxnSpPr>
            <a:stCxn id="434" idx="3"/>
            <a:endCxn id="436" idx="2"/>
          </p:cNvCxnSpPr>
          <p:nvPr/>
        </p:nvCxnSpPr>
        <p:spPr>
          <a:xfrm flipH="1" rot="10800000">
            <a:off x="6016988" y="2676663"/>
            <a:ext cx="618600" cy="1006200"/>
          </a:xfrm>
          <a:prstGeom prst="bentConnector2">
            <a:avLst/>
          </a:prstGeom>
          <a:noFill/>
          <a:ln cap="flat" cmpd="sng" w="19050">
            <a:solidFill>
              <a:srgbClr val="005047"/>
            </a:solidFill>
            <a:prstDash val="dash"/>
            <a:round/>
            <a:headEnd len="med" w="med" type="none"/>
            <a:tailEnd len="med" w="med" type="none"/>
          </a:ln>
        </p:spPr>
      </p:cxnSp>
      <p:cxnSp>
        <p:nvCxnSpPr>
          <p:cNvPr id="441" name="Google Shape;441;p36"/>
          <p:cNvCxnSpPr>
            <a:stCxn id="436" idx="3"/>
            <a:endCxn id="435" idx="0"/>
          </p:cNvCxnSpPr>
          <p:nvPr/>
        </p:nvCxnSpPr>
        <p:spPr>
          <a:xfrm>
            <a:off x="7641450" y="2013613"/>
            <a:ext cx="269400" cy="993300"/>
          </a:xfrm>
          <a:prstGeom prst="bentConnector2">
            <a:avLst/>
          </a:prstGeom>
          <a:noFill/>
          <a:ln cap="flat" cmpd="sng" w="19050">
            <a:solidFill>
              <a:srgbClr val="005047"/>
            </a:solidFill>
            <a:prstDash val="dash"/>
            <a:round/>
            <a:headEnd len="med" w="med" type="none"/>
            <a:tailEnd len="med" w="med" type="none"/>
          </a:ln>
        </p:spPr>
      </p:cxnSp>
      <p:sp>
        <p:nvSpPr>
          <p:cNvPr id="442" name="Google Shape;442;p3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p>
            <a:pPr indent="0" lvl="0" marL="0" rtl="0" algn="r">
              <a:spcBef>
                <a:spcPts val="0"/>
              </a:spcBef>
              <a:spcAft>
                <a:spcPts val="0"/>
              </a:spcAft>
              <a:buNone/>
            </a:pPr>
            <a:fld id="{00000000-1234-1234-1234-123412341234}" type="slidenum">
              <a:rPr lang="en"/>
              <a:t>‹#›</a:t>
            </a:fld>
            <a:endParaRPr/>
          </a:p>
        </p:txBody>
      </p:sp>
      <p:sp>
        <p:nvSpPr>
          <p:cNvPr id="443" name="Google Shape;443;p36"/>
          <p:cNvSpPr txBox="1"/>
          <p:nvPr/>
        </p:nvSpPr>
        <p:spPr>
          <a:xfrm>
            <a:off x="1043225"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44" name="Google Shape;444;p36"/>
          <p:cNvSpPr txBox="1"/>
          <p:nvPr/>
        </p:nvSpPr>
        <p:spPr>
          <a:xfrm>
            <a:off x="2816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Learning Activity</a:t>
            </a:r>
            <a:endParaRPr b="1" sz="1800">
              <a:solidFill>
                <a:srgbClr val="FDBD3E"/>
              </a:solidFill>
              <a:latin typeface="Calibri"/>
              <a:ea typeface="Calibri"/>
              <a:cs typeface="Calibri"/>
              <a:sym typeface="Calibri"/>
            </a:endParaRPr>
          </a:p>
        </p:txBody>
      </p:sp>
      <p:sp>
        <p:nvSpPr>
          <p:cNvPr id="445" name="Google Shape;445;p36"/>
          <p:cNvSpPr txBox="1"/>
          <p:nvPr/>
        </p:nvSpPr>
        <p:spPr>
          <a:xfrm>
            <a:off x="4103650" y="347472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Cool Down</a:t>
            </a:r>
            <a:endParaRPr b="1" sz="1800">
              <a:solidFill>
                <a:srgbClr val="FDBD3E"/>
              </a:solidFill>
              <a:latin typeface="Calibri"/>
              <a:ea typeface="Calibri"/>
              <a:cs typeface="Calibri"/>
              <a:sym typeface="Calibri"/>
            </a:endParaRPr>
          </a:p>
        </p:txBody>
      </p:sp>
      <p:sp>
        <p:nvSpPr>
          <p:cNvPr id="446" name="Google Shape;446;p36"/>
          <p:cNvSpPr txBox="1"/>
          <p:nvPr/>
        </p:nvSpPr>
        <p:spPr>
          <a:xfrm>
            <a:off x="5714150" y="182880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Practice</a:t>
            </a:r>
            <a:endParaRPr b="1" sz="1800">
              <a:solidFill>
                <a:srgbClr val="FDBD3E"/>
              </a:solidFill>
              <a:latin typeface="Calibri"/>
              <a:ea typeface="Calibri"/>
              <a:cs typeface="Calibri"/>
              <a:sym typeface="Calibri"/>
            </a:endParaRPr>
          </a:p>
        </p:txBody>
      </p:sp>
      <p:sp>
        <p:nvSpPr>
          <p:cNvPr id="447" name="Google Shape;447;p36"/>
          <p:cNvSpPr txBox="1"/>
          <p:nvPr/>
        </p:nvSpPr>
        <p:spPr>
          <a:xfrm>
            <a:off x="7003500" y="3474720"/>
            <a:ext cx="1828800" cy="369300"/>
          </a:xfrm>
          <a:prstGeom prst="rect">
            <a:avLst/>
          </a:prstGeom>
          <a:noFill/>
          <a:ln>
            <a:noFill/>
          </a:ln>
        </p:spPr>
        <p:txBody>
          <a:bodyPr anchorCtr="0" anchor="t" bIns="0" lIns="0" spcFirstLastPara="1" rIns="0"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Lesson Synthesis</a:t>
            </a:r>
            <a:endParaRPr b="1" sz="1800">
              <a:solidFill>
                <a:srgbClr val="FDBD3E"/>
              </a:solidFill>
              <a:latin typeface="Calibri"/>
              <a:ea typeface="Calibri"/>
              <a:cs typeface="Calibri"/>
              <a:sym typeface="Calibri"/>
            </a:endParaRPr>
          </a:p>
        </p:txBody>
      </p:sp>
      <p:pic>
        <p:nvPicPr>
          <p:cNvPr id="448" name="Google Shape;448;p36" title="hugeicons_task-done-01.png"/>
          <p:cNvPicPr preferRelativeResize="0"/>
          <p:nvPr/>
        </p:nvPicPr>
        <p:blipFill>
          <a:blip r:embed="rId3">
            <a:alphaModFix/>
          </a:blip>
          <a:stretch>
            <a:fillRect/>
          </a:stretch>
        </p:blipFill>
        <p:spPr>
          <a:xfrm>
            <a:off x="3623168" y="1554480"/>
            <a:ext cx="228600" cy="228600"/>
          </a:xfrm>
          <a:prstGeom prst="rect">
            <a:avLst/>
          </a:prstGeom>
          <a:noFill/>
          <a:ln>
            <a:noFill/>
          </a:ln>
        </p:spPr>
      </p:pic>
      <p:pic>
        <p:nvPicPr>
          <p:cNvPr id="449" name="Google Shape;449;p36" title="hugeicons_chart-down.png"/>
          <p:cNvPicPr preferRelativeResize="0"/>
          <p:nvPr/>
        </p:nvPicPr>
        <p:blipFill>
          <a:blip r:embed="rId4">
            <a:alphaModFix/>
          </a:blip>
          <a:stretch>
            <a:fillRect/>
          </a:stretch>
        </p:blipFill>
        <p:spPr>
          <a:xfrm>
            <a:off x="4908134" y="3200400"/>
            <a:ext cx="228600" cy="228600"/>
          </a:xfrm>
          <a:prstGeom prst="rect">
            <a:avLst/>
          </a:prstGeom>
          <a:noFill/>
          <a:ln>
            <a:noFill/>
          </a:ln>
        </p:spPr>
      </p:pic>
      <p:pic>
        <p:nvPicPr>
          <p:cNvPr id="450" name="Google Shape;450;p36" title="hugeicons_task-done-01.png"/>
          <p:cNvPicPr preferRelativeResize="0"/>
          <p:nvPr/>
        </p:nvPicPr>
        <p:blipFill>
          <a:blip r:embed="rId3">
            <a:alphaModFix/>
          </a:blip>
          <a:stretch>
            <a:fillRect/>
          </a:stretch>
        </p:blipFill>
        <p:spPr>
          <a:xfrm>
            <a:off x="1844894" y="3200400"/>
            <a:ext cx="228600" cy="228600"/>
          </a:xfrm>
          <a:prstGeom prst="rect">
            <a:avLst/>
          </a:prstGeom>
          <a:noFill/>
          <a:ln>
            <a:noFill/>
          </a:ln>
        </p:spPr>
      </p:pic>
      <p:pic>
        <p:nvPicPr>
          <p:cNvPr id="451" name="Google Shape;451;p36" title="hugeicons_pencil.png"/>
          <p:cNvPicPr preferRelativeResize="0"/>
          <p:nvPr/>
        </p:nvPicPr>
        <p:blipFill>
          <a:blip r:embed="rId5">
            <a:alphaModFix/>
          </a:blip>
          <a:stretch>
            <a:fillRect/>
          </a:stretch>
        </p:blipFill>
        <p:spPr>
          <a:xfrm>
            <a:off x="6512672" y="1554480"/>
            <a:ext cx="228600" cy="228600"/>
          </a:xfrm>
          <a:prstGeom prst="rect">
            <a:avLst/>
          </a:prstGeom>
          <a:noFill/>
          <a:ln>
            <a:noFill/>
          </a:ln>
        </p:spPr>
      </p:pic>
      <p:pic>
        <p:nvPicPr>
          <p:cNvPr id="452" name="Google Shape;452;p36" title="hugeicons_centralized.png"/>
          <p:cNvPicPr preferRelativeResize="0"/>
          <p:nvPr/>
        </p:nvPicPr>
        <p:blipFill>
          <a:blip r:embed="rId6">
            <a:alphaModFix/>
          </a:blip>
          <a:stretch>
            <a:fillRect/>
          </a:stretch>
        </p:blipFill>
        <p:spPr>
          <a:xfrm>
            <a:off x="7806782" y="3200400"/>
            <a:ext cx="228600" cy="228600"/>
          </a:xfrm>
          <a:prstGeom prst="rect">
            <a:avLst/>
          </a:prstGeom>
          <a:noFill/>
          <a:ln>
            <a:noFill/>
          </a:ln>
        </p:spPr>
      </p:pic>
      <p:sp>
        <p:nvSpPr>
          <p:cNvPr id="453" name="Google Shape;453;p36"/>
          <p:cNvSpPr txBox="1"/>
          <p:nvPr>
            <p:ph idx="4294967295" type="title"/>
          </p:nvPr>
        </p:nvSpPr>
        <p:spPr>
          <a:xfrm>
            <a:off x="0" y="0"/>
            <a:ext cx="9144000" cy="1160100"/>
          </a:xfrm>
          <a:prstGeom prst="rect">
            <a:avLst/>
          </a:prstGeom>
          <a:solidFill>
            <a:srgbClr val="005047"/>
          </a:solidFill>
        </p:spPr>
        <p:txBody>
          <a:bodyPr anchorCtr="0" anchor="b" bIns="182875" lIns="91425" spcFirstLastPara="1" rIns="91425" wrap="square" tIns="91425">
            <a:noAutofit/>
          </a:bodyPr>
          <a:lstStyle/>
          <a:p>
            <a:pPr indent="0" lvl="0" marL="0" rtl="0" algn="ctr">
              <a:spcBef>
                <a:spcPts val="0"/>
              </a:spcBef>
              <a:spcAft>
                <a:spcPts val="0"/>
              </a:spcAft>
              <a:buNone/>
            </a:pPr>
            <a:r>
              <a:rPr lang="en" sz="3000">
                <a:solidFill>
                  <a:srgbClr val="FDBD3E"/>
                </a:solidFill>
              </a:rPr>
              <a:t>Lesson </a:t>
            </a:r>
            <a:r>
              <a:rPr lang="en">
                <a:solidFill>
                  <a:srgbClr val="FDBD3E"/>
                </a:solidFill>
              </a:rPr>
              <a:t>Journey</a:t>
            </a:r>
            <a:endParaRPr>
              <a:solidFill>
                <a:srgbClr val="FDBD3E"/>
              </a:solidFill>
            </a:endParaRPr>
          </a:p>
        </p:txBody>
      </p:sp>
      <p:pic>
        <p:nvPicPr>
          <p:cNvPr id="454" name="Google Shape;454;p36" title="hugeicons_start-up-02.png"/>
          <p:cNvPicPr preferRelativeResize="0"/>
          <p:nvPr/>
        </p:nvPicPr>
        <p:blipFill>
          <a:blip r:embed="rId7">
            <a:alphaModFix/>
          </a:blip>
          <a:stretch>
            <a:fillRect/>
          </a:stretch>
        </p:blipFill>
        <p:spPr>
          <a:xfrm>
            <a:off x="1084454" y="1554480"/>
            <a:ext cx="228600" cy="228600"/>
          </a:xfrm>
          <a:prstGeom prst="rect">
            <a:avLst/>
          </a:prstGeom>
          <a:noFill/>
          <a:ln>
            <a:noFill/>
          </a:ln>
        </p:spPr>
      </p:pic>
      <p:sp>
        <p:nvSpPr>
          <p:cNvPr id="455" name="Google Shape;455;p36"/>
          <p:cNvSpPr txBox="1"/>
          <p:nvPr/>
        </p:nvSpPr>
        <p:spPr>
          <a:xfrm>
            <a:off x="284350" y="1828800"/>
            <a:ext cx="1828800" cy="369300"/>
          </a:xfrm>
          <a:prstGeom prst="rect">
            <a:avLst/>
          </a:prstGeom>
          <a:noFill/>
          <a:ln>
            <a:noFill/>
          </a:ln>
        </p:spPr>
        <p:txBody>
          <a:bodyPr anchorCtr="0" anchor="t" bIns="0" lIns="91425" spcFirstLastPara="1" rIns="91425" wrap="square" tIns="91425">
            <a:spAutoFit/>
          </a:bodyPr>
          <a:lstStyle/>
          <a:p>
            <a:pPr indent="0" lvl="0" marL="0" rtl="0" algn="ctr">
              <a:spcBef>
                <a:spcPts val="0"/>
              </a:spcBef>
              <a:spcAft>
                <a:spcPts val="1000"/>
              </a:spcAft>
              <a:buNone/>
            </a:pPr>
            <a:r>
              <a:rPr b="1" lang="en" sz="1800">
                <a:solidFill>
                  <a:srgbClr val="FDBD3E"/>
                </a:solidFill>
                <a:latin typeface="Calibri"/>
                <a:ea typeface="Calibri"/>
                <a:cs typeface="Calibri"/>
                <a:sym typeface="Calibri"/>
              </a:rPr>
              <a:t>Warm Up</a:t>
            </a:r>
            <a:endParaRPr sz="1800">
              <a:solidFill>
                <a:srgbClr val="FDBD3E"/>
              </a:solidFill>
              <a:latin typeface="Calibri"/>
              <a:ea typeface="Calibri"/>
              <a:cs typeface="Calibri"/>
              <a:sym typeface="Calibri"/>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9" name="Shape 459"/>
        <p:cNvGrpSpPr/>
        <p:nvPr/>
      </p:nvGrpSpPr>
      <p:grpSpPr>
        <a:xfrm>
          <a:off x="0" y="0"/>
          <a:ext cx="0" cy="0"/>
          <a:chOff x="0" y="0"/>
          <a:chExt cx="0" cy="0"/>
        </a:xfrm>
      </p:grpSpPr>
      <p:sp>
        <p:nvSpPr>
          <p:cNvPr id="460" name="Google Shape;460;p37"/>
          <p:cNvSpPr txBox="1"/>
          <p:nvPr>
            <p:ph type="title"/>
          </p:nvPr>
        </p:nvSpPr>
        <p:spPr>
          <a:xfrm>
            <a:off x="311700" y="445025"/>
            <a:ext cx="8520600" cy="615600"/>
          </a:xfrm>
          <a:prstGeom prst="rect">
            <a:avLst/>
          </a:prstGeom>
        </p:spPr>
        <p:txBody>
          <a:bodyPr anchorCtr="0" anchor="t" bIns="91425" lIns="91425" spcFirstLastPara="1" rIns="91425" wrap="square" tIns="91425">
            <a:spAutoFit/>
          </a:bodyPr>
          <a:lstStyle/>
          <a:p>
            <a:pPr indent="0" lvl="0" marL="0" rtl="0" algn="l">
              <a:spcBef>
                <a:spcPts val="0"/>
              </a:spcBef>
              <a:spcAft>
                <a:spcPts val="0"/>
              </a:spcAft>
              <a:buNone/>
            </a:pPr>
            <a:r>
              <a:rPr lang="en"/>
              <a:t>Lesson Synthesis</a:t>
            </a:r>
            <a:endParaRPr sz="3000">
              <a:solidFill>
                <a:srgbClr val="005047"/>
              </a:solidFill>
            </a:endParaRPr>
          </a:p>
        </p:txBody>
      </p:sp>
      <p:sp>
        <p:nvSpPr>
          <p:cNvPr id="461" name="Google Shape;461;p37"/>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62" name="Google Shape;462;p37"/>
          <p:cNvSpPr txBox="1"/>
          <p:nvPr>
            <p:ph idx="3"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4.17: Representing Sequences</a:t>
            </a:r>
            <a:endParaRPr/>
          </a:p>
        </p:txBody>
      </p:sp>
      <p:sp>
        <p:nvSpPr>
          <p:cNvPr id="463" name="Google Shape;463;p37"/>
          <p:cNvSpPr txBox="1"/>
          <p:nvPr/>
        </p:nvSpPr>
        <p:spPr>
          <a:xfrm>
            <a:off x="311700" y="1152475"/>
            <a:ext cx="8520600" cy="73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The geometric sequence </a:t>
            </a:r>
            <a:r>
              <a:rPr i="1" lang="en" sz="1800">
                <a:solidFill>
                  <a:srgbClr val="424242"/>
                </a:solidFill>
                <a:latin typeface="Times New Roman"/>
                <a:ea typeface="Times New Roman"/>
                <a:cs typeface="Times New Roman"/>
                <a:sym typeface="Times New Roman"/>
              </a:rPr>
              <a:t>J</a:t>
            </a:r>
            <a:r>
              <a:rPr lang="en" sz="1800">
                <a:solidFill>
                  <a:srgbClr val="424242"/>
                </a:solidFill>
                <a:latin typeface="Calibri"/>
                <a:ea typeface="Calibri"/>
                <a:cs typeface="Calibri"/>
                <a:sym typeface="Calibri"/>
              </a:rPr>
              <a:t> begins with 2, 8, 32, 128, ...</a:t>
            </a:r>
            <a:endParaRPr sz="1800">
              <a:solidFill>
                <a:srgbClr val="424242"/>
              </a:solidFill>
              <a:latin typeface="Calibri"/>
              <a:ea typeface="Calibri"/>
              <a:cs typeface="Calibri"/>
              <a:sym typeface="Calibri"/>
            </a:endParaRPr>
          </a:p>
          <a:p>
            <a:pPr indent="0" lvl="0" marL="0" rtl="0" algn="l">
              <a:spcBef>
                <a:spcPts val="1200"/>
              </a:spcBef>
              <a:spcAft>
                <a:spcPts val="1200"/>
              </a:spcAft>
              <a:buNone/>
            </a:pPr>
            <a:r>
              <a:rPr lang="en" sz="1800">
                <a:solidFill>
                  <a:srgbClr val="424242"/>
                </a:solidFill>
                <a:latin typeface="Calibri"/>
                <a:ea typeface="Calibri"/>
                <a:cs typeface="Calibri"/>
                <a:sym typeface="Calibri"/>
              </a:rPr>
              <a:t>Represent it in as many ways as you can think of.</a:t>
            </a:r>
            <a:endParaRPr sz="1800">
              <a:solidFill>
                <a:srgbClr val="424242"/>
              </a:solidFill>
              <a:latin typeface="Calibri"/>
              <a:ea typeface="Calibri"/>
              <a:cs typeface="Calibri"/>
              <a:sym typeface="Calibri"/>
            </a:endParaRPr>
          </a:p>
        </p:txBody>
      </p:sp>
      <p:pic>
        <p:nvPicPr>
          <p:cNvPr descr="Text on a beige background reads: The geometric sequence J begins with 2, 8, 32, 128, ... in bold, dark letters." id="464" name="Google Shape;464;p37" title="ChatGPT Image Aug 6, 2025, 11_26_10 AM.png"/>
          <p:cNvPicPr preferRelativeResize="0"/>
          <p:nvPr/>
        </p:nvPicPr>
        <p:blipFill rotWithShape="1">
          <a:blip r:embed="rId3">
            <a:alphaModFix/>
          </a:blip>
          <a:srcRect b="27701" l="0" r="0" t="10945"/>
          <a:stretch/>
        </p:blipFill>
        <p:spPr>
          <a:xfrm>
            <a:off x="2578663" y="2109525"/>
            <a:ext cx="3986675" cy="244594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p3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Self Assessment</a:t>
            </a:r>
            <a:endParaRPr/>
          </a:p>
        </p:txBody>
      </p:sp>
      <p:sp>
        <p:nvSpPr>
          <p:cNvPr id="470" name="Google Shape;470;p38"/>
          <p:cNvSpPr txBox="1"/>
          <p:nvPr>
            <p:ph idx="1" type="body"/>
          </p:nvPr>
        </p:nvSpPr>
        <p:spPr>
          <a:xfrm>
            <a:off x="311700" y="1152475"/>
            <a:ext cx="8520600" cy="461700"/>
          </a:xfrm>
          <a:prstGeom prst="rect">
            <a:avLst/>
          </a:prstGeom>
        </p:spPr>
        <p:txBody>
          <a:bodyPr anchorCtr="0" anchor="t" bIns="91425" lIns="91425" spcFirstLastPara="1" rIns="91425" wrap="square" tIns="91425">
            <a:spAutoFit/>
          </a:bodyPr>
          <a:lstStyle/>
          <a:p>
            <a:pPr indent="0" lvl="0" marL="0" rtl="0" algn="l">
              <a:spcBef>
                <a:spcPts val="0"/>
              </a:spcBef>
              <a:spcAft>
                <a:spcPts val="1200"/>
              </a:spcAft>
              <a:buNone/>
            </a:pPr>
            <a:r>
              <a:rPr b="1" lang="en"/>
              <a:t>How much do you agree with the following statements?</a:t>
            </a:r>
            <a:endParaRPr b="1"/>
          </a:p>
        </p:txBody>
      </p:sp>
      <p:sp>
        <p:nvSpPr>
          <p:cNvPr id="471" name="Google Shape;471;p38"/>
          <p:cNvSpPr txBox="1"/>
          <p:nvPr>
            <p:ph idx="12" type="sldNum"/>
          </p:nvPr>
        </p:nvSpPr>
        <p:spPr>
          <a:xfrm>
            <a:off x="8283608" y="4650942"/>
            <a:ext cx="548700" cy="354000"/>
          </a:xfrm>
          <a:prstGeom prst="rect">
            <a:avLst/>
          </a:prstGeom>
        </p:spPr>
        <p:txBody>
          <a:bodyPr anchorCtr="0" anchor="ctr" bIns="91425" lIns="91425" spcFirstLastPara="1" rIns="91425" wrap="square" tIns="91425">
            <a:spAutoFit/>
          </a:bodyPr>
          <a:lstStyle/>
          <a:p>
            <a:pPr indent="0" lvl="0" marL="0" rtl="0" algn="r">
              <a:spcBef>
                <a:spcPts val="0"/>
              </a:spcBef>
              <a:spcAft>
                <a:spcPts val="0"/>
              </a:spcAft>
              <a:buNone/>
            </a:pPr>
            <a:fld id="{00000000-1234-1234-1234-123412341234}" type="slidenum">
              <a:rPr lang="en"/>
              <a:t>‹#›</a:t>
            </a:fld>
            <a:endParaRPr/>
          </a:p>
        </p:txBody>
      </p:sp>
      <p:sp>
        <p:nvSpPr>
          <p:cNvPr id="472" name="Google Shape;472;p38"/>
          <p:cNvSpPr txBox="1"/>
          <p:nvPr>
            <p:ph idx="2" type="sldNum"/>
          </p:nvPr>
        </p:nvSpPr>
        <p:spPr>
          <a:xfrm>
            <a:off x="311700" y="4650950"/>
            <a:ext cx="7971900" cy="354000"/>
          </a:xfrm>
          <a:prstGeom prst="rect">
            <a:avLst/>
          </a:prstGeom>
        </p:spPr>
        <p:txBody>
          <a:bodyPr anchorCtr="0" anchor="ctr" bIns="91425" lIns="91425" spcFirstLastPara="1" rIns="91425" wrap="square" tIns="91425">
            <a:spAutoFit/>
          </a:bodyPr>
          <a:lstStyle/>
          <a:p>
            <a:pPr indent="0" lvl="0" marL="0" rtl="0" algn="l">
              <a:spcBef>
                <a:spcPts val="0"/>
              </a:spcBef>
              <a:spcAft>
                <a:spcPts val="0"/>
              </a:spcAft>
              <a:buNone/>
            </a:pPr>
            <a:r>
              <a:rPr lang="en"/>
              <a:t>4.17: Representing Sequences</a:t>
            </a:r>
            <a:endParaRPr/>
          </a:p>
        </p:txBody>
      </p:sp>
      <p:graphicFrame>
        <p:nvGraphicFramePr>
          <p:cNvPr id="473" name="Google Shape;473;p38"/>
          <p:cNvGraphicFramePr/>
          <p:nvPr/>
        </p:nvGraphicFramePr>
        <p:xfrm>
          <a:off x="311700" y="1764100"/>
          <a:ext cx="3000000" cy="3000000"/>
        </p:xfrm>
        <a:graphic>
          <a:graphicData uri="http://schemas.openxmlformats.org/drawingml/2006/table">
            <a:tbl>
              <a:tblPr>
                <a:noFill/>
                <a:tableStyleId>{353A2B47-5A7E-4C8A-8957-5B74CE43A2F4}</a:tableStyleId>
              </a:tblPr>
              <a:tblGrid>
                <a:gridCol w="5107700"/>
                <a:gridCol w="1137625"/>
                <a:gridCol w="1137625"/>
                <a:gridCol w="1137625"/>
              </a:tblGrid>
              <a:tr h="381000">
                <a:tc>
                  <a:txBody>
                    <a:bodyPr/>
                    <a:lstStyle/>
                    <a:p>
                      <a:pPr indent="0" lvl="0" marL="0" rtl="0" algn="l">
                        <a:spcBef>
                          <a:spcPts val="0"/>
                        </a:spcBef>
                        <a:spcAft>
                          <a:spcPts val="0"/>
                        </a:spcAft>
                        <a:buClr>
                          <a:srgbClr val="000000"/>
                        </a:buClr>
                        <a:buSzPts val="1100"/>
                        <a:buFont typeface="Arial"/>
                        <a:buNone/>
                      </a:pPr>
                      <a:r>
                        <a:rPr b="1" lang="en" sz="1800">
                          <a:solidFill>
                            <a:srgbClr val="FFFFFF"/>
                          </a:solidFill>
                          <a:latin typeface="Calibri"/>
                          <a:ea typeface="Calibri"/>
                          <a:cs typeface="Calibri"/>
                          <a:sym typeface="Calibri"/>
                        </a:rPr>
                        <a:t>I can…</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I can</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Almost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c>
                  <a:txBody>
                    <a:bodyPr/>
                    <a:lstStyle/>
                    <a:p>
                      <a:pPr indent="0" lvl="0" marL="0" rtl="0" algn="ctr">
                        <a:spcBef>
                          <a:spcPts val="0"/>
                        </a:spcBef>
                        <a:spcAft>
                          <a:spcPts val="0"/>
                        </a:spcAft>
                        <a:buNone/>
                      </a:pPr>
                      <a:r>
                        <a:rPr b="1" lang="en" sz="1800">
                          <a:solidFill>
                            <a:srgbClr val="FFFFFF"/>
                          </a:solidFill>
                          <a:latin typeface="Calibri"/>
                          <a:ea typeface="Calibri"/>
                          <a:cs typeface="Calibri"/>
                          <a:sym typeface="Calibri"/>
                        </a:rPr>
                        <a:t>Not yet</a:t>
                      </a:r>
                      <a:endParaRPr b="1" sz="1800">
                        <a:solidFill>
                          <a:srgbClr val="FFFFFF"/>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005047"/>
                    </a:solidFill>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Define arithmetic and geometric sequences recursively using function notation.</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Represent a sequence in different ways.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r h="381000">
                <a:tc>
                  <a:txBody>
                    <a:bodyPr/>
                    <a:lstStyle/>
                    <a:p>
                      <a:pPr indent="0" lvl="0" marL="0" rtl="0" algn="l">
                        <a:spcBef>
                          <a:spcPts val="0"/>
                        </a:spcBef>
                        <a:spcAft>
                          <a:spcPts val="0"/>
                        </a:spcAft>
                        <a:buNone/>
                      </a:pPr>
                      <a:r>
                        <a:rPr lang="en" sz="1800">
                          <a:solidFill>
                            <a:srgbClr val="424242"/>
                          </a:solidFill>
                          <a:latin typeface="Calibri"/>
                          <a:ea typeface="Calibri"/>
                          <a:cs typeface="Calibri"/>
                          <a:sym typeface="Calibri"/>
                        </a:rPr>
                        <a:t>Ask questions to get the information needed to represent a sequence in different ways.</a:t>
                      </a:r>
                      <a:endParaRPr sz="1800">
                        <a:solidFill>
                          <a:srgbClr val="424242"/>
                        </a:solidFill>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solidFill>
                      <a:srgbClr val="F5F5F5"/>
                    </a:solidFill>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c>
                  <a:txBody>
                    <a:bodyPr/>
                    <a:lstStyle/>
                    <a:p>
                      <a:pPr indent="0" lvl="0" marL="0" rtl="0" algn="l">
                        <a:spcBef>
                          <a:spcPts val="0"/>
                        </a:spcBef>
                        <a:spcAft>
                          <a:spcPts val="0"/>
                        </a:spcAft>
                        <a:buNone/>
                      </a:pPr>
                      <a:r>
                        <a:t/>
                      </a:r>
                      <a:endParaRPr sz="1800">
                        <a:latin typeface="Calibri"/>
                        <a:ea typeface="Calibri"/>
                        <a:cs typeface="Calibri"/>
                        <a:sym typeface="Calibri"/>
                      </a:endParaRPr>
                    </a:p>
                  </a:txBody>
                  <a:tcPr marT="91425" marB="91425" marR="91425" marL="91425">
                    <a:lnL cap="flat" cmpd="sng" w="9525">
                      <a:solidFill>
                        <a:srgbClr val="5E5E5E"/>
                      </a:solidFill>
                      <a:prstDash val="solid"/>
                      <a:round/>
                      <a:headEnd len="sm" w="sm" type="none"/>
                      <a:tailEnd len="sm" w="sm" type="none"/>
                    </a:lnL>
                    <a:lnR cap="flat" cmpd="sng" w="9525">
                      <a:solidFill>
                        <a:srgbClr val="5E5E5E"/>
                      </a:solidFill>
                      <a:prstDash val="solid"/>
                      <a:round/>
                      <a:headEnd len="sm" w="sm" type="none"/>
                      <a:tailEnd len="sm" w="sm" type="none"/>
                    </a:lnR>
                    <a:lnT cap="flat" cmpd="sng" w="9525">
                      <a:solidFill>
                        <a:srgbClr val="5E5E5E"/>
                      </a:solidFill>
                      <a:prstDash val="solid"/>
                      <a:round/>
                      <a:headEnd len="sm" w="sm" type="none"/>
                      <a:tailEnd len="sm" w="sm" type="none"/>
                    </a:lnT>
                    <a:lnB cap="flat" cmpd="sng" w="9525">
                      <a:solidFill>
                        <a:srgbClr val="5E5E5E"/>
                      </a:solidFill>
                      <a:prstDash val="solid"/>
                      <a:round/>
                      <a:headEnd len="sm" w="sm" type="none"/>
                      <a:tailEnd len="sm" w="sm" type="none"/>
                    </a:lnB>
                  </a:tcPr>
                </a:tc>
              </a:tr>
            </a:tbl>
          </a:graphicData>
        </a:graphic>
      </p:graphicFrame>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