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B007F90-204B-4810-B570-65BB03011E61}">
  <a:tblStyle styleId="{CB007F90-204B-4810-B570-65BB03011E6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CFC47B22-A1EB-4319-B43E-ADF74FBCCF77}"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194743/raise-unit-2-spn-vocabulary-flash-cards/?i=5eauv9&amp;x=1jqt" TargetMode="External"/><Relationship Id="rId4" Type="http://schemas.openxmlformats.org/officeDocument/2006/relationships/hyperlink" Target="https://quizlet.com/881145916/raise-unit-2-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dumorlnlcc"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lzlzsbfux8"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1piyojbgcp" TargetMode="External"/><Relationship Id="rId3" Type="http://schemas.openxmlformats.org/officeDocument/2006/relationships/hyperlink" Target="https://www.desmos.com/calculator/ixfg5otjtx"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v6ae2rfwcs"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qc98f4e79d" TargetMode="External"/><Relationship Id="rId3" Type="http://schemas.openxmlformats.org/officeDocument/2006/relationships/hyperlink" Target="https://www.desmos.com/calculator/0ipogl7yy6" TargetMode="External"/><Relationship Id="rId4" Type="http://schemas.openxmlformats.org/officeDocument/2006/relationships/hyperlink" Target="https://www.desmos.com/calculator/slhvultbac" TargetMode="External"/><Relationship Id="rId5" Type="http://schemas.openxmlformats.org/officeDocument/2006/relationships/hyperlink" Target="https://www.desmos.com/calculator/9ns1sl2hk4"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8k5i7kge8r" TargetMode="External"/><Relationship Id="rId3" Type="http://schemas.openxmlformats.org/officeDocument/2006/relationships/hyperlink" Target="https://www.desmos.com/calculator/ylri2akueb"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extend their work with linear equations and inequalities to systems of inequalities, recognizing that solutions are the values satisfying both constraints and represented graphically by the overlapping region. They apply this understanding to mathematical and real-world problems, practicing perseverance in solving under multiple constraints.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If using graphing technology:</a:t>
            </a:r>
            <a:endParaRPr>
              <a:solidFill>
                <a:schemeClr val="dk1"/>
              </a:solidFill>
              <a:latin typeface="Noto Sans"/>
              <a:ea typeface="Noto Sans"/>
              <a:cs typeface="Noto Sans"/>
              <a:sym typeface="Noto Sans"/>
            </a:endParaRPr>
          </a:p>
          <a:p>
            <a:pPr indent="-298450" lvl="0" marL="9144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298450" lvl="0" marL="9144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Teacher only device: </a:t>
            </a:r>
            <a:r>
              <a:rPr lang="en">
                <a:solidFill>
                  <a:schemeClr val="dk1"/>
                </a:solidFill>
                <a:latin typeface="Noto Sans"/>
                <a:ea typeface="Noto Sans"/>
                <a:cs typeface="Noto Sans"/>
                <a:sym typeface="Noto Sans"/>
              </a:rPr>
              <a:t>Be prepared to display an embedded applet for all to see.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If available, g</a:t>
            </a:r>
            <a:r>
              <a:rPr lang="en">
                <a:solidFill>
                  <a:schemeClr val="dk1"/>
                </a:solidFill>
                <a:latin typeface="Noto Sans"/>
                <a:ea typeface="Noto Sans"/>
                <a:cs typeface="Noto Sans"/>
                <a:sym typeface="Noto Sans"/>
              </a:rPr>
              <a:t>raphing technology</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Optional: notecards</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 paper</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A2(H) </a:t>
            </a:r>
            <a:r>
              <a:rPr lang="en" u="sng">
                <a:solidFill>
                  <a:schemeClr val="dk1"/>
                </a:solidFill>
                <a:latin typeface="Noto Sans"/>
                <a:ea typeface="Noto Sans"/>
                <a:cs typeface="Noto Sans"/>
                <a:sym typeface="Noto Sans"/>
              </a:rPr>
              <a:t>write linear inequalities in two variables given </a:t>
            </a:r>
            <a:r>
              <a:rPr lang="en">
                <a:solidFill>
                  <a:schemeClr val="dk1"/>
                </a:solidFill>
                <a:latin typeface="Noto Sans"/>
                <a:ea typeface="Noto Sans"/>
                <a:cs typeface="Noto Sans"/>
                <a:sym typeface="Noto Sans"/>
              </a:rPr>
              <a:t>a table of values, a graph, and </a:t>
            </a:r>
            <a:r>
              <a:rPr lang="en" u="sng">
                <a:solidFill>
                  <a:schemeClr val="dk1"/>
                </a:solidFill>
                <a:latin typeface="Noto Sans"/>
                <a:ea typeface="Noto Sans"/>
                <a:cs typeface="Noto Sans"/>
                <a:sym typeface="Noto Sans"/>
              </a:rPr>
              <a:t>a verbal description</a:t>
            </a:r>
            <a:endParaRPr u="sng">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A3(H) graph the solution set of systems of two linear inequalities in two variables on the coordinate plane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Familiarize students with the vocabulary words they will see throughout the lesson. Encourage students to look for these words and notice their use and meanings.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Encourage students to use key vocabulary words in “math talk” and their written and oral explanations.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Utilize a word wall. Sample cards are located here: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2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2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1(F) use accessible language and learn new and essential language in the process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3(H) narrate, describe, and explain with increasing specificity and detail as more English is acquired</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5ead94c5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5ead94c5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reminds students that a solution to a linear equation in two variables is any pair of numbers that makes the equation true, and that a solution to a system of two equations in two variables is a pair of numbers that makes both equations true. Encourage students to attempt to solve the problem algebraically.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2.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Students can share their answers to the riddle with their partner: “Did they come up with the same answer?”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Use the questions in the activity synthesis to further facilitate discussion.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i="1" lang="en" sz="1300">
                <a:solidFill>
                  <a:schemeClr val="dk1"/>
                </a:solidFill>
                <a:latin typeface="Calibri"/>
                <a:ea typeface="Calibri"/>
                <a:cs typeface="Calibri"/>
                <a:sym typeface="Calibri"/>
              </a:rPr>
              <a:t>Continue scrolling down for the activity answers, misconceptions, and synthesis questions. </a:t>
            </a:r>
            <a:endParaRPr b="1" i="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 and 3.678</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 and 0.124</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Let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represent the numbers: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5.678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9.876.</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two numbers are 7.777 and − 2.099.</a:t>
            </a:r>
            <a:endParaRPr sz="1300">
              <a:solidFill>
                <a:schemeClr val="dk1"/>
              </a:solidFill>
              <a:latin typeface="Calibri"/>
              <a:ea typeface="Calibri"/>
              <a:cs typeface="Calibri"/>
              <a:sym typeface="Calibri"/>
            </a:endParaRPr>
          </a:p>
          <a:p>
            <a:pPr indent="-311150" lvl="0" marL="9144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Adding the two equations eliminates the 𝑦-variable and gives 2𝑥 = 15.554 or 𝑥 = 7.777.</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Substituting this 𝑥-value into either equation gives 𝑦 = − 2.099.</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Graphing the two equations gives two lines that intersect at (7.777, − 2.099). </a:t>
            </a:r>
            <a:r>
              <a:rPr lang="en" sz="1300" u="sng">
                <a:solidFill>
                  <a:schemeClr val="hlink"/>
                </a:solidFill>
                <a:latin typeface="Calibri"/>
                <a:ea typeface="Calibri"/>
                <a:cs typeface="Calibri"/>
                <a:sym typeface="Calibri"/>
                <a:hlinkClick r:id="rId2"/>
              </a:rPr>
              <a:t>Desmos Graph</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Students who graph the system of equations using technology may estimate from the graph and offer (8, −2) as a solution. Ask them to check whether 8 + (− 2) really does equal 5.678.</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using different methods to briefly describe their solving process. Record and display their reasoning (including a graph) for all to see. If not mentioned in students’ explanations, highlight that the riddle can be solved by writing and solving a system of equations. Each equation represents a constraint.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constraints do the two equations represent?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first equation represents a constraint about the sum of the two numbers. The second represents a constraint about the difference of the two numbers.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does a solution to the system represent?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solution is a pair of numbers that simultaneously meets both constraints or makes both equations true.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many pairs of numbers meet both constraints at the same time?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Only one pair. The graphs of the equations intersect at one point.</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35ead94c50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35ead94c50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Engagement: Develop Effort and Persistence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Encourage and support opportunities for peer interactions. During the time spent on the two questions in the launch, invite students to brainstorm with a partner before sharing with the whole class. Display sentence frames that elicit descriptive observations: “I notice that . . .” as well as frames that support interpretation and representation: “_____ represents _____ because . .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Language; Social-emotional skills</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see how two inequalities on separate graphs make it hard to find values that satisfy both, motivating the need to place both on the same graph.</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try substituting values, estimating visually, or graphing both inequalities on one plane to find overlapping solutions. Select students using these strategies to share in discussion.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Give students a moment to read the task statement and look at the two graphs. Ask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are the two constraints in this situation?” (A length constraint and a cost constraint)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graph represents which constraint? How do you know?” (The first graph represents the length constraint. Possible explanations: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graph intersects the vertical and horizontal axes at approximately 9.5, which means that if the quilter bought 0 yards of one color, he will need at least 9.5 yards of the other color.</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length constraint says “at least 9.5 yards,” so the lengths must include values greater than 9.5, which is shown by the shaded region of the first graph.</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second graph represents the cost constraint. If the quilter bought 0 yards of the light color, he could buy up to 110/13, or about 8.5, yards of the dark color fabric. This corresponds to the vertical intercept of the second graph.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cost constraint says “up to $110,” so the lengths must be below certain limits. The solution region of the second graph shows values below a boundary.)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Arrange students in groups of 2 and provide access to graphing technology, in case it is requested.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pause briefly after they have written both inequalities.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Verify that the inequalities students have written accurately represent the constraints before they proceed to the rest of the activity.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9.5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(5, 5)</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(7.5, 3.5)</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d. (12, 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9</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+ 13y ≤ 110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(1,1)</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 (4,5)</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d. (10,1)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2 yards of each color costs $44, which is less than $110, so it satisfies this constraint. However, this is only 4 yards altogether, which is not at least 9.5 yards.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 (10, 1), (8, 2), and (6.5, 3.5) (any point that is in the intersection of the two inequalities).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10, 1) means 10 yards of light fabric and 1 yard of dark fabric. This is 11 yards of fabric altogether, which is more than 9.5. It costs $103 because 9(10) + 1(13) = 103. This is less than the $110 maximum.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9</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+ 13</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110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9.5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Focus on the last two questions, having selected students explain how they found values meeting both constraints, presented from less to more systematic methods.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Have students who graphed both inequalities share their graphs with the class.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no one did, display the Desmos graph, showing one inequality, then the other, and finally both together by toggling the colored circles.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u="sng">
                <a:solidFill>
                  <a:schemeClr val="hlink"/>
                </a:solidFill>
                <a:latin typeface="Calibri"/>
                <a:ea typeface="Calibri"/>
                <a:cs typeface="Calibri"/>
                <a:sym typeface="Calibri"/>
                <a:hlinkClick r:id="rId2"/>
              </a:rPr>
              <a:t>Desmos Graph</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Desmos graphs show both variables being restricted to positive values, but students are not expected to do this when graphing. Consider discussing with students why it makes sense in this situation to disregard negative values.)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Discuss that a solution is a pair of values meeting both inequalities—for example, fabric amounts that satisfy length and cost. Explain that two inequalities form a system, and its solutions are all points in the overlapping region of their graphs, since those values make both inequalities true.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ticket combination makes $350 for seats and $825 for the standing room, totaling only $1,175, which is less than $1,200.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ticket combination is less than 60 tickets.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ticket combination makes $250 for seats and $900 for the standing room, totaling only $1,150, which is less than $1,200.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combination represents 70 tickets sold and makes $500 for seats and $750 for the standing room, totaling $1,250, which is more than $1,200.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b="1" lang="en" sz="1300">
                <a:solidFill>
                  <a:schemeClr val="dk1"/>
                </a:solidFill>
                <a:latin typeface="Calibri"/>
                <a:ea typeface="Calibri"/>
                <a:cs typeface="Calibri"/>
                <a:sym typeface="Calibri"/>
              </a:rPr>
              <a:t>Self Check Review Questions and answers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454edb4d20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454edb4d20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Determine whether the ordered pair is a solution to this system:</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We substitute both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4 into both </a:t>
            </a:r>
            <a:r>
              <a:rPr lang="en" sz="1300">
                <a:solidFill>
                  <a:schemeClr val="dk1"/>
                </a:solidFill>
                <a:latin typeface="Calibri"/>
                <a:ea typeface="Calibri"/>
                <a:cs typeface="Calibri"/>
                <a:sym typeface="Calibri"/>
              </a:rPr>
              <a:t>inequalities</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	(-2) + 4(4) ≳ 10		3(-2) - 2(4) &lt; 12</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 	(-2) + 16 ≳ 10		-6 - 8 &lt; 12</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	18 ≳ 10</a:t>
            </a:r>
            <a:r>
              <a:rPr b="1" lang="en" sz="1300">
                <a:solidFill>
                  <a:schemeClr val="dk1"/>
                </a:solidFill>
                <a:latin typeface="Calibri"/>
                <a:ea typeface="Calibri"/>
                <a:cs typeface="Calibri"/>
                <a:sym typeface="Calibri"/>
              </a:rPr>
              <a:t> </a:t>
            </a:r>
            <a:r>
              <a:rPr b="1" lang="en" sz="1300">
                <a:solidFill>
                  <a:schemeClr val="accent2"/>
                </a:solidFill>
                <a:latin typeface="Calibri"/>
                <a:ea typeface="Calibri"/>
                <a:cs typeface="Calibri"/>
                <a:sym typeface="Calibri"/>
              </a:rPr>
              <a:t>(TRUE)</a:t>
            </a:r>
            <a:r>
              <a:rPr lang="en" sz="1300">
                <a:solidFill>
                  <a:schemeClr val="dk1"/>
                </a:solidFill>
                <a:latin typeface="Calibri"/>
                <a:ea typeface="Calibri"/>
                <a:cs typeface="Calibri"/>
                <a:sym typeface="Calibri"/>
              </a:rPr>
              <a:t>		-14 &lt; 12 </a:t>
            </a:r>
            <a:r>
              <a:rPr b="1" lang="en" sz="1300">
                <a:solidFill>
                  <a:schemeClr val="accent2"/>
                </a:solidFill>
                <a:latin typeface="Calibri"/>
                <a:ea typeface="Calibri"/>
                <a:cs typeface="Calibri"/>
                <a:sym typeface="Calibri"/>
              </a:rPr>
              <a:t>(TRUE)</a:t>
            </a:r>
            <a:endParaRPr b="1" sz="1300">
              <a:solidFill>
                <a:schemeClr val="accent2"/>
              </a:solidFill>
              <a:latin typeface="Calibri"/>
              <a:ea typeface="Calibri"/>
              <a:cs typeface="Calibri"/>
              <a:sym typeface="Calibri"/>
            </a:endParaRPr>
          </a:p>
          <a:p>
            <a:pPr indent="45720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The ordered pair (−2 , 4) made both inequalities true. Therefore (−2 , 4) is a solution to this system.</a:t>
            </a:r>
            <a:endParaRPr sz="1300">
              <a:solidFill>
                <a:schemeClr val="dk1"/>
              </a:solidFill>
              <a:latin typeface="Calibri"/>
              <a:ea typeface="Calibri"/>
              <a:cs typeface="Calibri"/>
              <a:sym typeface="Calibri"/>
            </a:endParaRPr>
          </a:p>
          <a:p>
            <a:pPr indent="45720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We substitute both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3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1 into both inequalities</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	(3) + 4(1) ≳ 10		3(3) - 2(1) &lt; 12</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 	(3) + 4 ≳ 10			9 - 2 &lt; 12</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	7 ≳ 10	 </a:t>
            </a:r>
            <a:r>
              <a:rPr b="1" lang="en" sz="1300">
                <a:solidFill>
                  <a:srgbClr val="FF0000"/>
                </a:solidFill>
                <a:latin typeface="Calibri"/>
                <a:ea typeface="Calibri"/>
                <a:cs typeface="Calibri"/>
                <a:sym typeface="Calibri"/>
              </a:rPr>
              <a:t>(FALSE)</a:t>
            </a:r>
            <a:r>
              <a:rPr lang="en" sz="1300">
                <a:solidFill>
                  <a:schemeClr val="dk1"/>
                </a:solidFill>
                <a:latin typeface="Calibri"/>
                <a:ea typeface="Calibri"/>
                <a:cs typeface="Calibri"/>
                <a:sym typeface="Calibri"/>
              </a:rPr>
              <a:t>		7 &lt; 12 </a:t>
            </a:r>
            <a:r>
              <a:rPr b="1" lang="en" sz="1300">
                <a:solidFill>
                  <a:schemeClr val="accent2"/>
                </a:solidFill>
                <a:latin typeface="Calibri"/>
                <a:ea typeface="Calibri"/>
                <a:cs typeface="Calibri"/>
                <a:sym typeface="Calibri"/>
              </a:rPr>
              <a:t>(TRUE)</a:t>
            </a:r>
            <a:endParaRPr sz="1300">
              <a:solidFill>
                <a:schemeClr val="dk1"/>
              </a:solidFill>
              <a:latin typeface="Calibri"/>
              <a:ea typeface="Calibri"/>
              <a:cs typeface="Calibri"/>
              <a:sym typeface="Calibri"/>
            </a:endParaRPr>
          </a:p>
          <a:p>
            <a:pPr indent="45720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The ordered pair (3,1) made one inequality true, but it makes the other one false. Therefore (3,1)</a:t>
            </a:r>
            <a:endParaRPr sz="1300">
              <a:solidFill>
                <a:schemeClr val="dk1"/>
              </a:solidFill>
              <a:latin typeface="Calibri"/>
              <a:ea typeface="Calibri"/>
              <a:cs typeface="Calibri"/>
              <a:sym typeface="Calibri"/>
            </a:endParaRPr>
          </a:p>
          <a:p>
            <a:pPr indent="45720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 is not a solution to this system.</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This activity challenges you to complete a very difficult task!</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more you know about the situation, the closer you are to being able to solve this problem mathematically instead of guessing and checking to see if you are correct.</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35ead94c50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35ead94c50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Speaking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small-group discussion. At the appropriate time, give students 2-3 minutes to plan what they will say when they present their responses and graph to their group. Encourage students to consider what details are important to share and to think about how they will explain their reasoning using mathematical language.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 Maximize meta-awareness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Action and Expression: Internalize Executive Functions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development of organizational skills, check in with students within the first 2-3 minutes of work time. Look for students who are organizing their information, understanding the need for two equations, and strategizing as to how to overlay them onto a single graph.</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Memory; Organization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write systems of inequalities that represent situations and find the solutions by graphing. Students have encountered the same situations and constraints in a previous lesson, so the main work here is on thinking about each pair of constraints as a system, finding the solution region of each inequality, and identifying a point in the region where the graphs overlap as a solution to the system.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Arrange students in groups of 2 – 4. Explain to students that they will now revisit some situations they have seen and graphed in an earlier lesson. Assign one situation to each group member (or allow them to choose one situation) and ask them to answer the questions. Provide access to graphing technology.</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Give students 5 – 6 minutes of quiet work time, and then give them time to discuss their responses and graph with their group.</a:t>
            </a:r>
            <a:endParaRPr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Activity questions answers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Working with either the Bank Account or Concert Situation: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Write a system of inequalities to represent the constraints.</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Bank Account:</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600 </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50</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Concert:</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i="1" lang="en" sz="1300">
                <a:solidFill>
                  <a:schemeClr val="dk1"/>
                </a:solidFill>
                <a:latin typeface="Calibri"/>
                <a:ea typeface="Calibri"/>
                <a:cs typeface="Calibri"/>
                <a:sym typeface="Calibri"/>
              </a:rPr>
              <a:t>L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S </a:t>
            </a:r>
            <a:r>
              <a:rPr lang="en" sz="1300">
                <a:solidFill>
                  <a:schemeClr val="dk1"/>
                </a:solidFill>
                <a:latin typeface="Calibri"/>
                <a:ea typeface="Calibri"/>
                <a:cs typeface="Calibri"/>
                <a:sym typeface="Calibri"/>
              </a:rPr>
              <a:t>&lt;400</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30</a:t>
            </a:r>
            <a:r>
              <a:rPr i="1" lang="en" sz="1300">
                <a:solidFill>
                  <a:schemeClr val="dk1"/>
                </a:solidFill>
                <a:latin typeface="Calibri"/>
                <a:ea typeface="Calibri"/>
                <a:cs typeface="Calibri"/>
                <a:sym typeface="Calibri"/>
              </a:rPr>
              <a:t>L </a:t>
            </a:r>
            <a:r>
              <a:rPr lang="en" sz="1300">
                <a:solidFill>
                  <a:schemeClr val="dk1"/>
                </a:solidFill>
                <a:latin typeface="Calibri"/>
                <a:ea typeface="Calibri"/>
                <a:cs typeface="Calibri"/>
                <a:sym typeface="Calibri"/>
              </a:rPr>
              <a:t>+ 50</a:t>
            </a:r>
            <a:r>
              <a:rPr i="1" lang="en" sz="1300">
                <a:solidFill>
                  <a:schemeClr val="dk1"/>
                </a:solidFill>
                <a:latin typeface="Calibri"/>
                <a:ea typeface="Calibri"/>
                <a:cs typeface="Calibri"/>
                <a:sym typeface="Calibri"/>
              </a:rPr>
              <a:t>S </a:t>
            </a:r>
            <a:r>
              <a:rPr lang="en" sz="1300">
                <a:solidFill>
                  <a:schemeClr val="dk1"/>
                </a:solidFill>
                <a:latin typeface="Calibri"/>
                <a:ea typeface="Calibri"/>
                <a:cs typeface="Calibri"/>
                <a:sym typeface="Calibri"/>
              </a:rPr>
              <a:t>≥ 14,000</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LcPeriod" startAt="2"/>
            </a:pPr>
            <a:r>
              <a:rPr lang="en" sz="1300">
                <a:solidFill>
                  <a:schemeClr val="dk1"/>
                </a:solidFill>
                <a:latin typeface="Calibri"/>
                <a:ea typeface="Calibri"/>
                <a:cs typeface="Calibri"/>
                <a:sym typeface="Calibri"/>
              </a:rPr>
              <a:t>Specify what each variable represents.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Bank Account:</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represents the amount deposited in the checking account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represents the amount deposited in the savings account.</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Concert:</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i="1" lang="en" sz="1300">
                <a:solidFill>
                  <a:schemeClr val="dk1"/>
                </a:solidFill>
                <a:latin typeface="Calibri"/>
                <a:ea typeface="Calibri"/>
                <a:cs typeface="Calibri"/>
                <a:sym typeface="Calibri"/>
              </a:rPr>
              <a:t>L</a:t>
            </a:r>
            <a:r>
              <a:rPr lang="en" sz="1300">
                <a:solidFill>
                  <a:schemeClr val="dk1"/>
                </a:solidFill>
                <a:latin typeface="Calibri"/>
                <a:ea typeface="Calibri"/>
                <a:cs typeface="Calibri"/>
                <a:sym typeface="Calibri"/>
              </a:rPr>
              <a:t> represents the number of lawn tickets and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represents the number of seat tickets.</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LcPeriod" startAt="2"/>
            </a:pPr>
            <a:r>
              <a:rPr lang="en" sz="1300">
                <a:solidFill>
                  <a:schemeClr val="dk1"/>
                </a:solidFill>
                <a:latin typeface="Calibri"/>
                <a:ea typeface="Calibri"/>
                <a:cs typeface="Calibri"/>
                <a:sym typeface="Calibri"/>
              </a:rPr>
              <a:t>Use technology or paper to graph the systems of  inequalities you identified in the previous questions. Be sure to alter the scale along each axis to fit the data in the scenario.</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Bank Account:</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u="sng">
                <a:solidFill>
                  <a:schemeClr val="hlink"/>
                </a:solidFill>
                <a:latin typeface="Calibri"/>
                <a:ea typeface="Calibri"/>
                <a:cs typeface="Calibri"/>
                <a:sym typeface="Calibri"/>
                <a:hlinkClick r:id="rId2"/>
              </a:rPr>
              <a:t>Link to Graph</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Concert:</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u="sng">
                <a:solidFill>
                  <a:schemeClr val="hlink"/>
                </a:solidFill>
                <a:latin typeface="Calibri"/>
                <a:ea typeface="Calibri"/>
                <a:cs typeface="Calibri"/>
                <a:sym typeface="Calibri"/>
                <a:hlinkClick r:id="rId3"/>
              </a:rPr>
              <a:t>Link to Graph</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LcPeriod" startAt="2"/>
            </a:pPr>
            <a:r>
              <a:rPr lang="en" sz="1300">
                <a:solidFill>
                  <a:schemeClr val="dk1"/>
                </a:solidFill>
                <a:latin typeface="Calibri"/>
                <a:ea typeface="Calibri"/>
                <a:cs typeface="Calibri"/>
                <a:sym typeface="Calibri"/>
              </a:rPr>
              <a:t>Review the graphs you created for each system of inequalities in the previous questions. Use these graphs to help find the solutions to each scenario.</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sz="1300">
              <a:solidFill>
                <a:schemeClr val="dk1"/>
              </a:solidFill>
              <a:latin typeface="Calibri"/>
              <a:ea typeface="Calibri"/>
              <a:cs typeface="Calibri"/>
              <a:sym typeface="Calibri"/>
            </a:endParaRPr>
          </a:p>
          <a:p>
            <a:pPr indent="45720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Bank Account:</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Your answer may vary, but here is a sample. (150,300) or $150 in the checking account and $300 in the savings account. This combinations meets both requirements. The account owner deposits more than $50 in the savings account and no more that $600 all together.</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Concert:</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Your answer may vary, but here is a sample. (100,250) or 100 lawn tickets and 250 seat tickets. This combination of lawn tickets and seat tickets meets both constraints. The sum of tickets is 350, so it is fewer than 400. The dollar amount earned would be 100(30)+250(50), which is 3,000 + 12,500, or 15,500. This is more than $14,000.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need reminding what “a solution to the system” would be in these specific contexts. (First find a point where the total money in the two accounts totals less than or equal to $600. Now make sure the money in the savings account is also at least $50.)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Much of the discussion would have happened in small groups. During the whole-class discussion, emphasize the meaning of a point in the region where two graphs of linear inequalities overlap. Make sure students understand that all the points in that region represent values that simultaneously meet both constraints in the situation.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If time permits, ask students: “Why does it make sense to think of the two inequalities in each situation as a system and find the solutions to the system, instead of only to individual inequalities?” (If both constraints in the situation must be met, then we need to find values that satisfy both inequalities.)</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80"/>
              </a:spcAft>
              <a:buClr>
                <a:schemeClr val="dk1"/>
              </a:buClr>
              <a:buSzPts val="1100"/>
              <a:buFont typeface="Arial"/>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weight of the instruments must be less than 120.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number of guitars is represented by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the number of snare drums is represented by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weight of the instruments must be less than 120. The number of instruments shipped must be more than 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weight of the guitars at 6 pounds each and the weight of snare drums at 14 pounds each must be less than or equal to 120 pounds. The number of instruments shipped must be more than 10. This is the correct system of inequalities.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298450" lvl="0" marL="457200" rtl="0" algn="l">
              <a:lnSpc>
                <a:spcPct val="115000"/>
              </a:lnSpc>
              <a:spcBef>
                <a:spcPts val="1200"/>
              </a:spcBef>
              <a:spcAft>
                <a:spcPts val="0"/>
              </a:spcAft>
              <a:buClr>
                <a:srgbClr val="1D2125"/>
              </a:buClr>
              <a:buSzPts val="1100"/>
              <a:buFont typeface="Noto Sans"/>
              <a:buAutoNum type="arabicPeriod"/>
            </a:pPr>
            <a:r>
              <a:rPr lang="en">
                <a:solidFill>
                  <a:srgbClr val="1D2125"/>
                </a:solidFill>
                <a:latin typeface="Noto Sans"/>
                <a:ea typeface="Noto Sans"/>
                <a:cs typeface="Noto Sans"/>
                <a:sym typeface="Noto Sans"/>
              </a:rPr>
              <a:t>Write a system of inequalities to model this situation.</a:t>
            </a:r>
            <a:endParaRPr>
              <a:solidFill>
                <a:srgbClr val="1D2125"/>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rgbClr val="1D2125"/>
              </a:solidFill>
              <a:latin typeface="Noto Sans"/>
              <a:ea typeface="Noto Sans"/>
              <a:cs typeface="Noto Sans"/>
              <a:sym typeface="Noto Sans"/>
            </a:endParaRPr>
          </a:p>
          <a:p>
            <a:pPr indent="457200" lvl="0" marL="0" rtl="0" algn="l">
              <a:lnSpc>
                <a:spcPct val="115000"/>
              </a:lnSpc>
              <a:spcBef>
                <a:spcPts val="0"/>
              </a:spcBef>
              <a:spcAft>
                <a:spcPts val="0"/>
              </a:spcAft>
              <a:buNone/>
            </a:pPr>
            <a:r>
              <a:rPr b="1" lang="en">
                <a:solidFill>
                  <a:srgbClr val="1D2125"/>
                </a:solidFill>
                <a:latin typeface="Noto Sans"/>
                <a:ea typeface="Noto Sans"/>
                <a:cs typeface="Noto Sans"/>
                <a:sym typeface="Noto Sans"/>
              </a:rPr>
              <a:t>Step 1</a:t>
            </a:r>
            <a:r>
              <a:rPr lang="en">
                <a:solidFill>
                  <a:srgbClr val="1D2125"/>
                </a:solidFill>
                <a:latin typeface="Noto Sans"/>
                <a:ea typeface="Noto Sans"/>
                <a:cs typeface="Noto Sans"/>
                <a:sym typeface="Noto Sans"/>
              </a:rPr>
              <a:t> - Identify the Variables.</a:t>
            </a:r>
            <a:endParaRPr>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None/>
            </a:pPr>
            <a:r>
              <a:rPr lang="en">
                <a:solidFill>
                  <a:srgbClr val="1D2125"/>
                </a:solidFill>
                <a:latin typeface="Noto Sans"/>
                <a:ea typeface="Noto Sans"/>
                <a:cs typeface="Noto Sans"/>
                <a:sym typeface="Noto Sans"/>
              </a:rPr>
              <a:t>Let </a:t>
            </a:r>
            <a:r>
              <a:rPr i="1" lang="en">
                <a:solidFill>
                  <a:srgbClr val="1D2125"/>
                </a:solidFill>
                <a:latin typeface="Noto Sans"/>
                <a:ea typeface="Noto Sans"/>
                <a:cs typeface="Noto Sans"/>
                <a:sym typeface="Noto Sans"/>
              </a:rPr>
              <a:t>x </a:t>
            </a:r>
            <a:r>
              <a:rPr lang="en">
                <a:solidFill>
                  <a:srgbClr val="1D2125"/>
                </a:solidFill>
                <a:latin typeface="Noto Sans"/>
                <a:ea typeface="Noto Sans"/>
                <a:cs typeface="Noto Sans"/>
                <a:sym typeface="Noto Sans"/>
              </a:rPr>
              <a:t>= the number of small photos.</a:t>
            </a:r>
            <a:endParaRPr>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None/>
            </a:pPr>
            <a:r>
              <a:rPr lang="en">
                <a:solidFill>
                  <a:srgbClr val="1D2125"/>
                </a:solidFill>
                <a:latin typeface="Noto Sans"/>
                <a:ea typeface="Noto Sans"/>
                <a:cs typeface="Noto Sans"/>
                <a:sym typeface="Noto Sans"/>
              </a:rPr>
              <a:t>Let </a:t>
            </a:r>
            <a:r>
              <a:rPr i="1" lang="en">
                <a:solidFill>
                  <a:srgbClr val="1D2125"/>
                </a:solidFill>
                <a:latin typeface="Noto Sans"/>
                <a:ea typeface="Noto Sans"/>
                <a:cs typeface="Noto Sans"/>
                <a:sym typeface="Noto Sans"/>
              </a:rPr>
              <a:t>y </a:t>
            </a:r>
            <a:r>
              <a:rPr lang="en">
                <a:solidFill>
                  <a:srgbClr val="1D2125"/>
                </a:solidFill>
                <a:latin typeface="Noto Sans"/>
                <a:ea typeface="Noto Sans"/>
                <a:cs typeface="Noto Sans"/>
                <a:sym typeface="Noto Sans"/>
              </a:rPr>
              <a:t>= the number of large photos.</a:t>
            </a:r>
            <a:endParaRPr>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None/>
            </a:pPr>
            <a:r>
              <a:t/>
            </a:r>
            <a:endParaRPr>
              <a:solidFill>
                <a:srgbClr val="1D2125"/>
              </a:solidFill>
              <a:latin typeface="Noto Sans"/>
              <a:ea typeface="Noto Sans"/>
              <a:cs typeface="Noto Sans"/>
              <a:sym typeface="Noto Sans"/>
            </a:endParaRPr>
          </a:p>
          <a:p>
            <a:pPr indent="457200" lvl="0" marL="0" rtl="0" algn="l">
              <a:lnSpc>
                <a:spcPct val="115000"/>
              </a:lnSpc>
              <a:spcBef>
                <a:spcPts val="0"/>
              </a:spcBef>
              <a:spcAft>
                <a:spcPts val="0"/>
              </a:spcAft>
              <a:buNone/>
            </a:pPr>
            <a:r>
              <a:rPr b="1" lang="en">
                <a:solidFill>
                  <a:srgbClr val="1D2125"/>
                </a:solidFill>
                <a:latin typeface="Noto Sans"/>
                <a:ea typeface="Noto Sans"/>
                <a:cs typeface="Noto Sans"/>
                <a:sym typeface="Noto Sans"/>
              </a:rPr>
              <a:t>Step 2</a:t>
            </a:r>
            <a:r>
              <a:rPr lang="en">
                <a:solidFill>
                  <a:srgbClr val="1D2125"/>
                </a:solidFill>
                <a:latin typeface="Noto Sans"/>
                <a:ea typeface="Noto Sans"/>
                <a:cs typeface="Noto Sans"/>
                <a:sym typeface="Noto Sans"/>
              </a:rPr>
              <a:t> - To find the system of equations, translate the information. </a:t>
            </a:r>
            <a:endParaRPr>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None/>
            </a:pPr>
            <a:r>
              <a:t/>
            </a:r>
            <a:endParaRPr>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None/>
            </a:pPr>
            <a:r>
              <a:rPr lang="en">
                <a:solidFill>
                  <a:srgbClr val="1D2125"/>
                </a:solidFill>
                <a:latin typeface="Noto Sans"/>
                <a:ea typeface="Noto Sans"/>
                <a:cs typeface="Noto Sans"/>
                <a:sym typeface="Noto Sans"/>
              </a:rPr>
              <a:t>She wants to have at least 25 photos. </a:t>
            </a:r>
            <a:endParaRPr>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None/>
            </a:pPr>
            <a:r>
              <a:rPr lang="en">
                <a:solidFill>
                  <a:srgbClr val="1D2125"/>
                </a:solidFill>
                <a:latin typeface="Noto Sans"/>
                <a:ea typeface="Noto Sans"/>
                <a:cs typeface="Noto Sans"/>
                <a:sym typeface="Noto Sans"/>
              </a:rPr>
              <a:t>The number of small plus the number of large should be at least 25.</a:t>
            </a:r>
            <a:endParaRPr>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None/>
            </a:pPr>
            <a:r>
              <a:rPr i="1" lang="en">
                <a:solidFill>
                  <a:srgbClr val="1D2125"/>
                </a:solidFill>
                <a:latin typeface="Noto Sans"/>
                <a:ea typeface="Noto Sans"/>
                <a:cs typeface="Noto Sans"/>
                <a:sym typeface="Noto Sans"/>
              </a:rPr>
              <a:t>x </a:t>
            </a:r>
            <a:r>
              <a:rPr lang="en">
                <a:solidFill>
                  <a:srgbClr val="1D2125"/>
                </a:solidFill>
                <a:latin typeface="Noto Sans"/>
                <a:ea typeface="Noto Sans"/>
                <a:cs typeface="Noto Sans"/>
                <a:sym typeface="Noto Sans"/>
              </a:rPr>
              <a:t>+ </a:t>
            </a:r>
            <a:r>
              <a:rPr i="1" lang="en">
                <a:solidFill>
                  <a:srgbClr val="1D2125"/>
                </a:solidFill>
                <a:latin typeface="Noto Sans"/>
                <a:ea typeface="Noto Sans"/>
                <a:cs typeface="Noto Sans"/>
                <a:sym typeface="Noto Sans"/>
              </a:rPr>
              <a:t>y </a:t>
            </a:r>
            <a:r>
              <a:rPr lang="en">
                <a:solidFill>
                  <a:srgbClr val="1D2125"/>
                </a:solidFill>
                <a:latin typeface="Noto Sans"/>
                <a:ea typeface="Noto Sans"/>
                <a:cs typeface="Noto Sans"/>
                <a:sym typeface="Noto Sans"/>
              </a:rPr>
              <a:t>≥ 25</a:t>
            </a:r>
            <a:endParaRPr>
              <a:solidFill>
                <a:srgbClr val="1D2125"/>
              </a:solidFill>
              <a:latin typeface="Noto Sans"/>
              <a:ea typeface="Noto Sans"/>
              <a:cs typeface="Noto Sans"/>
              <a:sym typeface="Noto Sans"/>
            </a:endParaRPr>
          </a:p>
          <a:p>
            <a:pPr indent="457200" lvl="0" marL="457200" rtl="0" algn="l">
              <a:lnSpc>
                <a:spcPct val="115000"/>
              </a:lnSpc>
              <a:spcBef>
                <a:spcPts val="1200"/>
              </a:spcBef>
              <a:spcAft>
                <a:spcPts val="0"/>
              </a:spcAft>
              <a:buNone/>
            </a:pPr>
            <a:r>
              <a:rPr lang="en">
                <a:solidFill>
                  <a:srgbClr val="1D2125"/>
                </a:solidFill>
                <a:latin typeface="Noto Sans"/>
                <a:ea typeface="Noto Sans"/>
                <a:cs typeface="Noto Sans"/>
                <a:sym typeface="Noto Sans"/>
              </a:rPr>
              <a:t>$4 for each small and $10 for each large must be no more than $200.</a:t>
            </a:r>
            <a:endParaRPr>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None/>
            </a:pPr>
            <a:r>
              <a:rPr lang="en">
                <a:solidFill>
                  <a:srgbClr val="1D2125"/>
                </a:solidFill>
                <a:latin typeface="Noto Sans"/>
                <a:ea typeface="Noto Sans"/>
                <a:cs typeface="Noto Sans"/>
                <a:sym typeface="Noto Sans"/>
              </a:rPr>
              <a:t>4</a:t>
            </a:r>
            <a:r>
              <a:rPr i="1" lang="en">
                <a:solidFill>
                  <a:srgbClr val="1D2125"/>
                </a:solidFill>
                <a:latin typeface="Noto Sans"/>
                <a:ea typeface="Noto Sans"/>
                <a:cs typeface="Noto Sans"/>
                <a:sym typeface="Noto Sans"/>
              </a:rPr>
              <a:t>x </a:t>
            </a:r>
            <a:r>
              <a:rPr lang="en">
                <a:solidFill>
                  <a:srgbClr val="1D2125"/>
                </a:solidFill>
                <a:latin typeface="Noto Sans"/>
                <a:ea typeface="Noto Sans"/>
                <a:cs typeface="Noto Sans"/>
                <a:sym typeface="Noto Sans"/>
              </a:rPr>
              <a:t>+ 10</a:t>
            </a:r>
            <a:r>
              <a:rPr i="1" lang="en">
                <a:solidFill>
                  <a:srgbClr val="1D2125"/>
                </a:solidFill>
                <a:latin typeface="Noto Sans"/>
                <a:ea typeface="Noto Sans"/>
                <a:cs typeface="Noto Sans"/>
                <a:sym typeface="Noto Sans"/>
              </a:rPr>
              <a:t>y </a:t>
            </a:r>
            <a:r>
              <a:rPr lang="en">
                <a:solidFill>
                  <a:srgbClr val="1D2125"/>
                </a:solidFill>
                <a:latin typeface="Noto Sans"/>
                <a:ea typeface="Noto Sans"/>
                <a:cs typeface="Noto Sans"/>
                <a:sym typeface="Noto Sans"/>
              </a:rPr>
              <a:t>≤ 200</a:t>
            </a:r>
            <a:endParaRPr>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None/>
            </a:pPr>
            <a:r>
              <a:t/>
            </a:r>
            <a:endParaRPr>
              <a:solidFill>
                <a:srgbClr val="1D2125"/>
              </a:solidFill>
              <a:latin typeface="Noto Sans"/>
              <a:ea typeface="Noto Sans"/>
              <a:cs typeface="Noto Sans"/>
              <a:sym typeface="Noto Sans"/>
            </a:endParaRPr>
          </a:p>
          <a:p>
            <a:pPr indent="457200" lvl="0" marL="0" rtl="0" algn="l">
              <a:lnSpc>
                <a:spcPct val="115000"/>
              </a:lnSpc>
              <a:spcBef>
                <a:spcPts val="0"/>
              </a:spcBef>
              <a:spcAft>
                <a:spcPts val="0"/>
              </a:spcAft>
              <a:buNone/>
            </a:pPr>
            <a:r>
              <a:rPr b="1" lang="en">
                <a:solidFill>
                  <a:srgbClr val="1D2125"/>
                </a:solidFill>
                <a:latin typeface="Noto Sans"/>
                <a:ea typeface="Noto Sans"/>
                <a:cs typeface="Noto Sans"/>
                <a:sym typeface="Noto Sans"/>
              </a:rPr>
              <a:t>Step 3</a:t>
            </a:r>
            <a:r>
              <a:rPr lang="en">
                <a:solidFill>
                  <a:srgbClr val="1D2125"/>
                </a:solidFill>
                <a:latin typeface="Noto Sans"/>
                <a:ea typeface="Noto Sans"/>
                <a:cs typeface="Noto Sans"/>
                <a:sym typeface="Noto Sans"/>
              </a:rPr>
              <a:t> - Identify constraints based on the context.</a:t>
            </a:r>
            <a:endParaRPr>
              <a:solidFill>
                <a:srgbClr val="1D2125"/>
              </a:solidFill>
              <a:latin typeface="Noto Sans"/>
              <a:ea typeface="Noto Sans"/>
              <a:cs typeface="Noto Sans"/>
              <a:sym typeface="Noto Sans"/>
            </a:endParaRPr>
          </a:p>
          <a:p>
            <a:pPr indent="457200" lvl="0" marL="457200" rtl="0" algn="l">
              <a:lnSpc>
                <a:spcPct val="115000"/>
              </a:lnSpc>
              <a:spcBef>
                <a:spcPts val="1200"/>
              </a:spcBef>
              <a:spcAft>
                <a:spcPts val="0"/>
              </a:spcAft>
              <a:buNone/>
            </a:pPr>
            <a:r>
              <a:rPr lang="en">
                <a:solidFill>
                  <a:srgbClr val="1D2125"/>
                </a:solidFill>
                <a:latin typeface="Noto Sans"/>
                <a:ea typeface="Noto Sans"/>
                <a:cs typeface="Noto Sans"/>
                <a:sym typeface="Noto Sans"/>
              </a:rPr>
              <a:t>The number of small photos must be greater than or equal to 0.</a:t>
            </a:r>
            <a:endParaRPr>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None/>
            </a:pPr>
            <a:r>
              <a:rPr i="1" lang="en">
                <a:solidFill>
                  <a:srgbClr val="1D2125"/>
                </a:solidFill>
                <a:latin typeface="Noto Sans"/>
                <a:ea typeface="Noto Sans"/>
                <a:cs typeface="Noto Sans"/>
                <a:sym typeface="Noto Sans"/>
              </a:rPr>
              <a:t>x </a:t>
            </a:r>
            <a:r>
              <a:rPr lang="en">
                <a:solidFill>
                  <a:srgbClr val="1D2125"/>
                </a:solidFill>
                <a:latin typeface="Noto Sans"/>
                <a:ea typeface="Noto Sans"/>
                <a:cs typeface="Noto Sans"/>
                <a:sym typeface="Noto Sans"/>
              </a:rPr>
              <a:t>≥ 0</a:t>
            </a:r>
            <a:endParaRPr>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None/>
            </a:pPr>
            <a:r>
              <a:t/>
            </a:r>
            <a:endParaRPr>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None/>
            </a:pPr>
            <a:r>
              <a:rPr lang="en">
                <a:solidFill>
                  <a:srgbClr val="1D2125"/>
                </a:solidFill>
                <a:latin typeface="Noto Sans"/>
                <a:ea typeface="Noto Sans"/>
                <a:cs typeface="Noto Sans"/>
                <a:sym typeface="Noto Sans"/>
              </a:rPr>
              <a:t>The number of large photos must be greater than or equal to 0.</a:t>
            </a:r>
            <a:endParaRPr>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None/>
            </a:pPr>
            <a:r>
              <a:rPr i="1" lang="en">
                <a:solidFill>
                  <a:srgbClr val="1D2125"/>
                </a:solidFill>
                <a:latin typeface="Noto Sans"/>
                <a:ea typeface="Noto Sans"/>
                <a:cs typeface="Noto Sans"/>
                <a:sym typeface="Noto Sans"/>
              </a:rPr>
              <a:t>y </a:t>
            </a:r>
            <a:r>
              <a:rPr lang="en">
                <a:solidFill>
                  <a:srgbClr val="1D2125"/>
                </a:solidFill>
                <a:latin typeface="Noto Sans"/>
                <a:ea typeface="Noto Sans"/>
                <a:cs typeface="Noto Sans"/>
                <a:sym typeface="Noto Sans"/>
              </a:rPr>
              <a:t>≥ 0</a:t>
            </a:r>
            <a:endParaRPr>
              <a:solidFill>
                <a:srgbClr val="1D2125"/>
              </a:solidFill>
              <a:latin typeface="Noto Sans"/>
              <a:ea typeface="Noto Sans"/>
              <a:cs typeface="Noto Sans"/>
              <a:sym typeface="Noto Sans"/>
            </a:endParaRPr>
          </a:p>
          <a:p>
            <a:pPr indent="457200" lvl="0" marL="0" rtl="0" algn="l">
              <a:lnSpc>
                <a:spcPct val="115000"/>
              </a:lnSpc>
              <a:spcBef>
                <a:spcPts val="0"/>
              </a:spcBef>
              <a:spcAft>
                <a:spcPts val="0"/>
              </a:spcAft>
              <a:buNone/>
            </a:pPr>
            <a:r>
              <a:t/>
            </a:r>
            <a:endParaRPr>
              <a:solidFill>
                <a:srgbClr val="1D2125"/>
              </a:solidFill>
              <a:latin typeface="Noto Sans"/>
              <a:ea typeface="Noto Sans"/>
              <a:cs typeface="Noto Sans"/>
              <a:sym typeface="Noto Sans"/>
            </a:endParaRPr>
          </a:p>
          <a:p>
            <a:pPr indent="457200" lvl="0" marL="0" rtl="0" algn="l">
              <a:lnSpc>
                <a:spcPct val="115000"/>
              </a:lnSpc>
              <a:spcBef>
                <a:spcPts val="1200"/>
              </a:spcBef>
              <a:spcAft>
                <a:spcPts val="0"/>
              </a:spcAft>
              <a:buNone/>
            </a:pPr>
            <a:r>
              <a:rPr b="1" lang="en">
                <a:solidFill>
                  <a:srgbClr val="1D2125"/>
                </a:solidFill>
                <a:latin typeface="Noto Sans"/>
                <a:ea typeface="Noto Sans"/>
                <a:cs typeface="Noto Sans"/>
                <a:sym typeface="Noto Sans"/>
              </a:rPr>
              <a:t>Step 4</a:t>
            </a:r>
            <a:r>
              <a:rPr lang="en">
                <a:solidFill>
                  <a:srgbClr val="1D2125"/>
                </a:solidFill>
                <a:latin typeface="Noto Sans"/>
                <a:ea typeface="Noto Sans"/>
                <a:cs typeface="Noto Sans"/>
                <a:sym typeface="Noto Sans"/>
              </a:rPr>
              <a:t> - Write the system of inequalities.</a:t>
            </a:r>
            <a:endParaRPr>
              <a:solidFill>
                <a:srgbClr val="1D2125"/>
              </a:solidFill>
              <a:latin typeface="Noto Sans"/>
              <a:ea typeface="Noto Sans"/>
              <a:cs typeface="Noto Sans"/>
              <a:sym typeface="Noto Sans"/>
            </a:endParaRPr>
          </a:p>
          <a:p>
            <a:pPr indent="457200" lvl="0" marL="457200" rtl="0" algn="l">
              <a:lnSpc>
                <a:spcPct val="115000"/>
              </a:lnSpc>
              <a:spcBef>
                <a:spcPts val="1200"/>
              </a:spcBef>
              <a:spcAft>
                <a:spcPts val="0"/>
              </a:spcAft>
              <a:buNone/>
            </a:pPr>
            <a:r>
              <a:rPr lang="en">
                <a:solidFill>
                  <a:srgbClr val="1D2125"/>
                </a:solidFill>
                <a:latin typeface="Noto Sans"/>
                <a:ea typeface="Noto Sans"/>
                <a:cs typeface="Noto Sans"/>
                <a:sym typeface="Noto Sans"/>
              </a:rPr>
              <a:t>We have our system of equations.</a:t>
            </a:r>
            <a:endParaRPr>
              <a:solidFill>
                <a:srgbClr val="1D2125"/>
              </a:solidFill>
              <a:latin typeface="Noto Sans"/>
              <a:ea typeface="Noto Sans"/>
              <a:cs typeface="Noto Sans"/>
              <a:sym typeface="Noto Sans"/>
            </a:endParaRPr>
          </a:p>
          <a:p>
            <a:pPr indent="457200" lvl="0" marL="457200" rtl="0" algn="l">
              <a:lnSpc>
                <a:spcPct val="115000"/>
              </a:lnSpc>
              <a:spcBef>
                <a:spcPts val="1200"/>
              </a:spcBef>
              <a:spcAft>
                <a:spcPts val="0"/>
              </a:spcAft>
              <a:buClr>
                <a:schemeClr val="dk1"/>
              </a:buClr>
              <a:buSzPts val="1100"/>
              <a:buFont typeface="Arial"/>
              <a:buNone/>
            </a:pPr>
            <a:r>
              <a:rPr lang="en">
                <a:solidFill>
                  <a:srgbClr val="1D2125"/>
                </a:solidFill>
                <a:latin typeface="Noto Sans"/>
                <a:ea typeface="Noto Sans"/>
                <a:cs typeface="Noto Sans"/>
                <a:sym typeface="Noto Sans"/>
              </a:rPr>
              <a:t>⎧  </a:t>
            </a:r>
            <a:r>
              <a:rPr i="1" lang="en">
                <a:solidFill>
                  <a:srgbClr val="1D2125"/>
                </a:solidFill>
                <a:latin typeface="Noto Sans"/>
                <a:ea typeface="Noto Sans"/>
                <a:cs typeface="Noto Sans"/>
                <a:sym typeface="Noto Sans"/>
              </a:rPr>
              <a:t>x</a:t>
            </a:r>
            <a:r>
              <a:rPr lang="en">
                <a:solidFill>
                  <a:srgbClr val="1D2125"/>
                </a:solidFill>
                <a:latin typeface="Noto Sans"/>
                <a:ea typeface="Noto Sans"/>
                <a:cs typeface="Noto Sans"/>
                <a:sym typeface="Noto Sans"/>
              </a:rPr>
              <a:t> + </a:t>
            </a:r>
            <a:r>
              <a:rPr i="1" lang="en">
                <a:solidFill>
                  <a:srgbClr val="1D2125"/>
                </a:solidFill>
                <a:latin typeface="Noto Sans"/>
                <a:ea typeface="Noto Sans"/>
                <a:cs typeface="Noto Sans"/>
                <a:sym typeface="Noto Sans"/>
              </a:rPr>
              <a:t>y</a:t>
            </a:r>
            <a:r>
              <a:rPr lang="en">
                <a:solidFill>
                  <a:srgbClr val="1D2125"/>
                </a:solidFill>
                <a:latin typeface="Noto Sans"/>
                <a:ea typeface="Noto Sans"/>
                <a:cs typeface="Noto Sans"/>
                <a:sym typeface="Noto Sans"/>
              </a:rPr>
              <a:t> &gt; 25</a:t>
            </a:r>
            <a:endParaRPr>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Clr>
                <a:schemeClr val="dk1"/>
              </a:buClr>
              <a:buSzPts val="1100"/>
              <a:buFont typeface="Arial"/>
              <a:buNone/>
            </a:pPr>
            <a:r>
              <a:rPr lang="en">
                <a:solidFill>
                  <a:srgbClr val="1D2125"/>
                </a:solidFill>
                <a:latin typeface="Noto Sans"/>
                <a:ea typeface="Noto Sans"/>
                <a:cs typeface="Noto Sans"/>
                <a:sym typeface="Noto Sans"/>
              </a:rPr>
              <a:t>⎪  4</a:t>
            </a:r>
            <a:r>
              <a:rPr i="1" lang="en">
                <a:solidFill>
                  <a:srgbClr val="1D2125"/>
                </a:solidFill>
                <a:latin typeface="Noto Sans"/>
                <a:ea typeface="Noto Sans"/>
                <a:cs typeface="Noto Sans"/>
                <a:sym typeface="Noto Sans"/>
              </a:rPr>
              <a:t>x</a:t>
            </a:r>
            <a:r>
              <a:rPr lang="en">
                <a:solidFill>
                  <a:srgbClr val="1D2125"/>
                </a:solidFill>
                <a:latin typeface="Noto Sans"/>
                <a:ea typeface="Noto Sans"/>
                <a:cs typeface="Noto Sans"/>
                <a:sym typeface="Noto Sans"/>
              </a:rPr>
              <a:t> + 10</a:t>
            </a:r>
            <a:r>
              <a:rPr i="1" lang="en">
                <a:solidFill>
                  <a:srgbClr val="1D2125"/>
                </a:solidFill>
                <a:latin typeface="Noto Sans"/>
                <a:ea typeface="Noto Sans"/>
                <a:cs typeface="Noto Sans"/>
                <a:sym typeface="Noto Sans"/>
              </a:rPr>
              <a:t>y</a:t>
            </a:r>
            <a:r>
              <a:rPr lang="en">
                <a:solidFill>
                  <a:srgbClr val="1D2125"/>
                </a:solidFill>
                <a:latin typeface="Noto Sans"/>
                <a:ea typeface="Noto Sans"/>
                <a:cs typeface="Noto Sans"/>
                <a:sym typeface="Noto Sans"/>
              </a:rPr>
              <a:t> &lt; 200</a:t>
            </a:r>
            <a:endParaRPr>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Clr>
                <a:schemeClr val="dk1"/>
              </a:buClr>
              <a:buSzPts val="1100"/>
              <a:buFont typeface="Arial"/>
              <a:buNone/>
            </a:pPr>
            <a:r>
              <a:rPr lang="en">
                <a:solidFill>
                  <a:srgbClr val="1D2125"/>
                </a:solidFill>
                <a:latin typeface="Noto Sans"/>
                <a:ea typeface="Noto Sans"/>
                <a:cs typeface="Noto Sans"/>
                <a:sym typeface="Noto Sans"/>
              </a:rPr>
              <a:t>⎨  </a:t>
            </a:r>
            <a:r>
              <a:rPr i="1" lang="en">
                <a:solidFill>
                  <a:srgbClr val="1D2125"/>
                </a:solidFill>
                <a:latin typeface="Noto Sans"/>
                <a:ea typeface="Noto Sans"/>
                <a:cs typeface="Noto Sans"/>
                <a:sym typeface="Noto Sans"/>
              </a:rPr>
              <a:t>x</a:t>
            </a:r>
            <a:r>
              <a:rPr lang="en">
                <a:solidFill>
                  <a:srgbClr val="1D2125"/>
                </a:solidFill>
                <a:latin typeface="Noto Sans"/>
                <a:ea typeface="Noto Sans"/>
                <a:cs typeface="Noto Sans"/>
                <a:sym typeface="Noto Sans"/>
              </a:rPr>
              <a:t> &gt; 0</a:t>
            </a:r>
            <a:endParaRPr>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Clr>
                <a:schemeClr val="dk1"/>
              </a:buClr>
              <a:buSzPts val="1100"/>
              <a:buFont typeface="Arial"/>
              <a:buNone/>
            </a:pPr>
            <a:r>
              <a:rPr lang="en">
                <a:solidFill>
                  <a:srgbClr val="1D2125"/>
                </a:solidFill>
                <a:latin typeface="Noto Sans"/>
                <a:ea typeface="Noto Sans"/>
                <a:cs typeface="Noto Sans"/>
                <a:sym typeface="Noto Sans"/>
              </a:rPr>
              <a:t>⎪  </a:t>
            </a:r>
            <a:r>
              <a:rPr i="1" lang="en">
                <a:solidFill>
                  <a:srgbClr val="1D2125"/>
                </a:solidFill>
                <a:latin typeface="Noto Sans"/>
                <a:ea typeface="Noto Sans"/>
                <a:cs typeface="Noto Sans"/>
                <a:sym typeface="Noto Sans"/>
              </a:rPr>
              <a:t>y</a:t>
            </a:r>
            <a:r>
              <a:rPr lang="en">
                <a:solidFill>
                  <a:srgbClr val="1D2125"/>
                </a:solidFill>
                <a:latin typeface="Noto Sans"/>
                <a:ea typeface="Noto Sans"/>
                <a:cs typeface="Noto Sans"/>
                <a:sym typeface="Noto Sans"/>
              </a:rPr>
              <a:t> ≥ 20</a:t>
            </a:r>
            <a:endParaRPr>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Clr>
                <a:schemeClr val="dk1"/>
              </a:buClr>
              <a:buSzPts val="1100"/>
              <a:buFont typeface="Arial"/>
              <a:buNone/>
            </a:pP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None/>
            </a:pPr>
            <a:r>
              <a:t/>
            </a:r>
            <a:endParaRPr>
              <a:solidFill>
                <a:srgbClr val="1D2125"/>
              </a:solidFill>
              <a:latin typeface="Noto Sans"/>
              <a:ea typeface="Noto Sans"/>
              <a:cs typeface="Noto Sans"/>
              <a:sym typeface="Noto Sans"/>
            </a:endParaRPr>
          </a:p>
          <a:p>
            <a:pPr indent="-298450" lvl="0" marL="457200" rtl="0" algn="l">
              <a:lnSpc>
                <a:spcPct val="115000"/>
              </a:lnSpc>
              <a:spcBef>
                <a:spcPts val="1200"/>
              </a:spcBef>
              <a:spcAft>
                <a:spcPts val="0"/>
              </a:spcAft>
              <a:buClr>
                <a:srgbClr val="1D2125"/>
              </a:buClr>
              <a:buSzPts val="1100"/>
              <a:buFont typeface="Noto Sans"/>
              <a:buAutoNum type="arabicPeriod"/>
            </a:pPr>
            <a:r>
              <a:rPr lang="en">
                <a:solidFill>
                  <a:srgbClr val="1D2125"/>
                </a:solidFill>
                <a:latin typeface="Noto Sans"/>
                <a:ea typeface="Noto Sans"/>
                <a:cs typeface="Noto Sans"/>
                <a:sym typeface="Noto Sans"/>
              </a:rPr>
              <a:t> Graph the system.</a:t>
            </a:r>
            <a:endParaRPr>
              <a:solidFill>
                <a:srgbClr val="1D2125"/>
              </a:solidFill>
              <a:latin typeface="Noto Sans"/>
              <a:ea typeface="Noto Sans"/>
              <a:cs typeface="Noto Sans"/>
              <a:sym typeface="Noto Sans"/>
            </a:endParaRPr>
          </a:p>
          <a:p>
            <a:pPr indent="0" lvl="0" marL="457200" rtl="0" algn="l">
              <a:lnSpc>
                <a:spcPct val="115000"/>
              </a:lnSpc>
              <a:spcBef>
                <a:spcPts val="1200"/>
              </a:spcBef>
              <a:spcAft>
                <a:spcPts val="0"/>
              </a:spcAft>
              <a:buNone/>
            </a:pPr>
            <a:r>
              <a:rPr lang="en">
                <a:solidFill>
                  <a:srgbClr val="1D2125"/>
                </a:solidFill>
                <a:latin typeface="Noto Sans"/>
                <a:ea typeface="Noto Sans"/>
                <a:cs typeface="Noto Sans"/>
                <a:sym typeface="Noto Sans"/>
              </a:rPr>
              <a:t>Since </a:t>
            </a:r>
            <a:r>
              <a:rPr i="1" lang="en">
                <a:solidFill>
                  <a:srgbClr val="1D2125"/>
                </a:solidFill>
                <a:latin typeface="Noto Sans"/>
                <a:ea typeface="Noto Sans"/>
                <a:cs typeface="Noto Sans"/>
                <a:sym typeface="Noto Sans"/>
              </a:rPr>
              <a:t>x </a:t>
            </a:r>
            <a:r>
              <a:rPr lang="en">
                <a:solidFill>
                  <a:srgbClr val="1D2125"/>
                </a:solidFill>
                <a:latin typeface="Noto Sans"/>
                <a:ea typeface="Noto Sans"/>
                <a:cs typeface="Noto Sans"/>
                <a:sym typeface="Noto Sans"/>
              </a:rPr>
              <a:t>≥ 0 and y ≥ 0 (both are greater than or equal to zero), all solutions will be in the first quadrant. As a result, our graph shows only quadrant one.</a:t>
            </a:r>
            <a:endParaRPr>
              <a:solidFill>
                <a:srgbClr val="1D2125"/>
              </a:solidFill>
              <a:latin typeface="Noto Sans"/>
              <a:ea typeface="Noto Sans"/>
              <a:cs typeface="Noto Sans"/>
              <a:sym typeface="Noto Sans"/>
            </a:endParaRPr>
          </a:p>
          <a:p>
            <a:pPr indent="0" lvl="0" marL="457200" rtl="0" algn="l">
              <a:lnSpc>
                <a:spcPct val="115000"/>
              </a:lnSpc>
              <a:spcBef>
                <a:spcPts val="1200"/>
              </a:spcBef>
              <a:spcAft>
                <a:spcPts val="0"/>
              </a:spcAft>
              <a:buNone/>
            </a:pPr>
            <a:r>
              <a:rPr lang="en">
                <a:solidFill>
                  <a:srgbClr val="1D2125"/>
                </a:solidFill>
                <a:latin typeface="Noto Sans"/>
                <a:ea typeface="Noto Sans"/>
                <a:cs typeface="Noto Sans"/>
                <a:sym typeface="Noto Sans"/>
              </a:rPr>
              <a:t>To graph </a:t>
            </a:r>
            <a:r>
              <a:rPr i="1" lang="en">
                <a:solidFill>
                  <a:srgbClr val="1D2125"/>
                </a:solidFill>
                <a:latin typeface="Noto Sans"/>
                <a:ea typeface="Noto Sans"/>
                <a:cs typeface="Noto Sans"/>
                <a:sym typeface="Noto Sans"/>
              </a:rPr>
              <a:t>x </a:t>
            </a:r>
            <a:r>
              <a:rPr lang="en">
                <a:solidFill>
                  <a:srgbClr val="1D2125"/>
                </a:solidFill>
                <a:latin typeface="Noto Sans"/>
                <a:ea typeface="Noto Sans"/>
                <a:cs typeface="Noto Sans"/>
                <a:sym typeface="Noto Sans"/>
              </a:rPr>
              <a:t>+ </a:t>
            </a:r>
            <a:r>
              <a:rPr i="1" lang="en">
                <a:solidFill>
                  <a:srgbClr val="1D2125"/>
                </a:solidFill>
                <a:latin typeface="Noto Sans"/>
                <a:ea typeface="Noto Sans"/>
                <a:cs typeface="Noto Sans"/>
                <a:sym typeface="Noto Sans"/>
              </a:rPr>
              <a:t>y </a:t>
            </a:r>
            <a:r>
              <a:rPr lang="en">
                <a:solidFill>
                  <a:srgbClr val="1D2125"/>
                </a:solidFill>
                <a:latin typeface="Noto Sans"/>
                <a:ea typeface="Noto Sans"/>
                <a:cs typeface="Noto Sans"/>
                <a:sym typeface="Noto Sans"/>
              </a:rPr>
              <a:t>≥ 25, graph </a:t>
            </a:r>
            <a:r>
              <a:rPr i="1" lang="en">
                <a:solidFill>
                  <a:srgbClr val="1D2125"/>
                </a:solidFill>
                <a:latin typeface="Noto Sans"/>
                <a:ea typeface="Noto Sans"/>
                <a:cs typeface="Noto Sans"/>
                <a:sym typeface="Noto Sans"/>
              </a:rPr>
              <a:t>x </a:t>
            </a:r>
            <a:r>
              <a:rPr lang="en">
                <a:solidFill>
                  <a:srgbClr val="1D2125"/>
                </a:solidFill>
                <a:latin typeface="Noto Sans"/>
                <a:ea typeface="Noto Sans"/>
                <a:cs typeface="Noto Sans"/>
                <a:sym typeface="Noto Sans"/>
              </a:rPr>
              <a:t>+ </a:t>
            </a:r>
            <a:r>
              <a:rPr i="1" lang="en">
                <a:solidFill>
                  <a:srgbClr val="1D2125"/>
                </a:solidFill>
                <a:latin typeface="Noto Sans"/>
                <a:ea typeface="Noto Sans"/>
                <a:cs typeface="Noto Sans"/>
                <a:sym typeface="Noto Sans"/>
              </a:rPr>
              <a:t>y </a:t>
            </a:r>
            <a:r>
              <a:rPr lang="en">
                <a:solidFill>
                  <a:srgbClr val="1D2125"/>
                </a:solidFill>
                <a:latin typeface="Noto Sans"/>
                <a:ea typeface="Noto Sans"/>
                <a:cs typeface="Noto Sans"/>
                <a:sym typeface="Noto Sans"/>
              </a:rPr>
              <a:t>= 25 as a solid line. Choose (0,0) as a test point. Since it does not make the inequality true, shade (red) the side that does not include the point (0,0).</a:t>
            </a:r>
            <a:endParaRPr>
              <a:solidFill>
                <a:srgbClr val="1D2125"/>
              </a:solidFill>
              <a:latin typeface="Noto Sans"/>
              <a:ea typeface="Noto Sans"/>
              <a:cs typeface="Noto Sans"/>
              <a:sym typeface="Noto Sans"/>
            </a:endParaRPr>
          </a:p>
          <a:p>
            <a:pPr indent="0" lvl="0" marL="457200" rtl="0" algn="l">
              <a:lnSpc>
                <a:spcPct val="115000"/>
              </a:lnSpc>
              <a:spcBef>
                <a:spcPts val="1200"/>
              </a:spcBef>
              <a:spcAft>
                <a:spcPts val="0"/>
              </a:spcAft>
              <a:buNone/>
            </a:pPr>
            <a:r>
              <a:rPr lang="en">
                <a:solidFill>
                  <a:srgbClr val="1D2125"/>
                </a:solidFill>
                <a:latin typeface="Noto Sans"/>
                <a:ea typeface="Noto Sans"/>
                <a:cs typeface="Noto Sans"/>
                <a:sym typeface="Noto Sans"/>
              </a:rPr>
              <a:t>To graph 4</a:t>
            </a:r>
            <a:r>
              <a:rPr i="1" lang="en">
                <a:solidFill>
                  <a:srgbClr val="1D2125"/>
                </a:solidFill>
                <a:latin typeface="Noto Sans"/>
                <a:ea typeface="Noto Sans"/>
                <a:cs typeface="Noto Sans"/>
                <a:sym typeface="Noto Sans"/>
              </a:rPr>
              <a:t>x </a:t>
            </a:r>
            <a:r>
              <a:rPr lang="en">
                <a:solidFill>
                  <a:srgbClr val="1D2125"/>
                </a:solidFill>
                <a:latin typeface="Noto Sans"/>
                <a:ea typeface="Noto Sans"/>
                <a:cs typeface="Noto Sans"/>
                <a:sym typeface="Noto Sans"/>
              </a:rPr>
              <a:t>+ 10</a:t>
            </a:r>
            <a:r>
              <a:rPr i="1" lang="en">
                <a:solidFill>
                  <a:srgbClr val="1D2125"/>
                </a:solidFill>
                <a:latin typeface="Noto Sans"/>
                <a:ea typeface="Noto Sans"/>
                <a:cs typeface="Noto Sans"/>
                <a:sym typeface="Noto Sans"/>
              </a:rPr>
              <a:t>y </a:t>
            </a:r>
            <a:r>
              <a:rPr lang="en">
                <a:solidFill>
                  <a:srgbClr val="1D2125"/>
                </a:solidFill>
                <a:latin typeface="Noto Sans"/>
                <a:ea typeface="Noto Sans"/>
                <a:cs typeface="Noto Sans"/>
                <a:sym typeface="Noto Sans"/>
              </a:rPr>
              <a:t>≤200, graph 4</a:t>
            </a:r>
            <a:r>
              <a:rPr i="1" lang="en">
                <a:solidFill>
                  <a:srgbClr val="1D2125"/>
                </a:solidFill>
                <a:latin typeface="Noto Sans"/>
                <a:ea typeface="Noto Sans"/>
                <a:cs typeface="Noto Sans"/>
                <a:sym typeface="Noto Sans"/>
              </a:rPr>
              <a:t>x </a:t>
            </a:r>
            <a:r>
              <a:rPr lang="en">
                <a:solidFill>
                  <a:srgbClr val="1D2125"/>
                </a:solidFill>
                <a:latin typeface="Noto Sans"/>
                <a:ea typeface="Noto Sans"/>
                <a:cs typeface="Noto Sans"/>
                <a:sym typeface="Noto Sans"/>
              </a:rPr>
              <a:t>+ 10 </a:t>
            </a:r>
            <a:r>
              <a:rPr i="1" lang="en">
                <a:solidFill>
                  <a:srgbClr val="1D2125"/>
                </a:solidFill>
                <a:latin typeface="Noto Sans"/>
                <a:ea typeface="Noto Sans"/>
                <a:cs typeface="Noto Sans"/>
                <a:sym typeface="Noto Sans"/>
              </a:rPr>
              <a:t>y </a:t>
            </a:r>
            <a:r>
              <a:rPr lang="en">
                <a:solidFill>
                  <a:srgbClr val="1D2125"/>
                </a:solidFill>
                <a:latin typeface="Noto Sans"/>
                <a:ea typeface="Noto Sans"/>
                <a:cs typeface="Noto Sans"/>
                <a:sym typeface="Noto Sans"/>
              </a:rPr>
              <a:t>= 200 as a solid line. Choose (0,0) as a test point. Since it does make the inequality true, shade (blue) the side that includes the point (0,0).</a:t>
            </a:r>
            <a:endParaRPr>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None/>
            </a:pPr>
            <a:r>
              <a:rPr lang="en">
                <a:solidFill>
                  <a:srgbClr val="1D2125"/>
                </a:solidFill>
                <a:latin typeface="Noto Sans"/>
                <a:ea typeface="Noto Sans"/>
                <a:cs typeface="Noto Sans"/>
                <a:sym typeface="Noto Sans"/>
              </a:rPr>
              <a:t>	</a:t>
            </a:r>
            <a:r>
              <a:rPr lang="en" u="sng">
                <a:solidFill>
                  <a:schemeClr val="hlink"/>
                </a:solidFill>
                <a:latin typeface="Noto Sans"/>
                <a:ea typeface="Noto Sans"/>
                <a:cs typeface="Noto Sans"/>
                <a:sym typeface="Noto Sans"/>
                <a:hlinkClick r:id="rId2"/>
              </a:rPr>
              <a:t>Link to Graph</a:t>
            </a:r>
            <a:endParaRPr>
              <a:solidFill>
                <a:srgbClr val="1D2125"/>
              </a:solidFill>
              <a:latin typeface="Noto Sans"/>
              <a:ea typeface="Noto Sans"/>
              <a:cs typeface="Noto Sans"/>
              <a:sym typeface="Noto Sans"/>
            </a:endParaRPr>
          </a:p>
          <a:p>
            <a:pPr indent="-298450" lvl="0" marL="457200" rtl="0" algn="l">
              <a:lnSpc>
                <a:spcPct val="115000"/>
              </a:lnSpc>
              <a:spcBef>
                <a:spcPts val="1200"/>
              </a:spcBef>
              <a:spcAft>
                <a:spcPts val="0"/>
              </a:spcAft>
              <a:buClr>
                <a:srgbClr val="1D2125"/>
              </a:buClr>
              <a:buSzPts val="1100"/>
              <a:buFont typeface="Noto Sans"/>
              <a:buAutoNum type="arabicPeriod"/>
            </a:pPr>
            <a:r>
              <a:rPr lang="en">
                <a:solidFill>
                  <a:srgbClr val="1D2125"/>
                </a:solidFill>
                <a:latin typeface="Noto Sans"/>
                <a:ea typeface="Noto Sans"/>
                <a:cs typeface="Noto Sans"/>
                <a:sym typeface="Noto Sans"/>
              </a:rPr>
              <a:t> Could she display 10 small and 20 large photos?</a:t>
            </a:r>
            <a:endParaRPr>
              <a:solidFill>
                <a:srgbClr val="1D2125"/>
              </a:solidFill>
              <a:latin typeface="Noto Sans"/>
              <a:ea typeface="Noto Sans"/>
              <a:cs typeface="Noto Sans"/>
              <a:sym typeface="Noto Sans"/>
            </a:endParaRPr>
          </a:p>
          <a:p>
            <a:pPr indent="0" lvl="0" marL="457200" rtl="0" algn="l">
              <a:lnSpc>
                <a:spcPct val="115000"/>
              </a:lnSpc>
              <a:spcBef>
                <a:spcPts val="1200"/>
              </a:spcBef>
              <a:spcAft>
                <a:spcPts val="0"/>
              </a:spcAft>
              <a:buNone/>
            </a:pPr>
            <a:r>
              <a:rPr lang="en">
                <a:solidFill>
                  <a:srgbClr val="1D2125"/>
                </a:solidFill>
                <a:latin typeface="Noto Sans"/>
                <a:ea typeface="Noto Sans"/>
                <a:cs typeface="Noto Sans"/>
                <a:sym typeface="Noto Sans"/>
              </a:rPr>
              <a:t>The solution of the system is the region of the graph that is shaded the darkest. The boundary line sections that border the darkly shaded section are included in the solution, as are the points on the </a:t>
            </a:r>
            <a:r>
              <a:rPr i="1" lang="en">
                <a:solidFill>
                  <a:srgbClr val="1D2125"/>
                </a:solidFill>
                <a:latin typeface="Noto Sans"/>
                <a:ea typeface="Noto Sans"/>
                <a:cs typeface="Noto Sans"/>
                <a:sym typeface="Noto Sans"/>
              </a:rPr>
              <a:t>x</a:t>
            </a:r>
            <a:r>
              <a:rPr lang="en">
                <a:solidFill>
                  <a:srgbClr val="1D2125"/>
                </a:solidFill>
                <a:latin typeface="Noto Sans"/>
                <a:ea typeface="Noto Sans"/>
                <a:cs typeface="Noto Sans"/>
                <a:sym typeface="Noto Sans"/>
              </a:rPr>
              <a:t>-axis from (25,0) to (50,0).</a:t>
            </a:r>
            <a:endParaRPr>
              <a:solidFill>
                <a:srgbClr val="1D2125"/>
              </a:solidFill>
              <a:latin typeface="Noto Sans"/>
              <a:ea typeface="Noto Sans"/>
              <a:cs typeface="Noto Sans"/>
              <a:sym typeface="Noto Sans"/>
            </a:endParaRPr>
          </a:p>
          <a:p>
            <a:pPr indent="0" lvl="0" marL="457200" rtl="0" algn="l">
              <a:lnSpc>
                <a:spcPct val="115000"/>
              </a:lnSpc>
              <a:spcBef>
                <a:spcPts val="1200"/>
              </a:spcBef>
              <a:spcAft>
                <a:spcPts val="0"/>
              </a:spcAft>
              <a:buNone/>
            </a:pPr>
            <a:r>
              <a:rPr lang="en">
                <a:solidFill>
                  <a:srgbClr val="1D2125"/>
                </a:solidFill>
                <a:latin typeface="Noto Sans"/>
                <a:ea typeface="Noto Sans"/>
                <a:cs typeface="Noto Sans"/>
                <a:sym typeface="Noto Sans"/>
              </a:rPr>
              <a:t>To determine if 10 small and 20 large photos would work, we look at the graph to see if the point (10,20)  is in the solution region. We could also test the point to see if it is a solution of both equations.</a:t>
            </a:r>
            <a:endParaRPr>
              <a:solidFill>
                <a:srgbClr val="1D2125"/>
              </a:solidFill>
              <a:latin typeface="Noto Sans"/>
              <a:ea typeface="Noto Sans"/>
              <a:cs typeface="Noto Sans"/>
              <a:sym typeface="Noto Sans"/>
            </a:endParaRPr>
          </a:p>
          <a:p>
            <a:pPr indent="457200" lvl="0" marL="0" rtl="0" algn="l">
              <a:lnSpc>
                <a:spcPct val="115000"/>
              </a:lnSpc>
              <a:spcBef>
                <a:spcPts val="1200"/>
              </a:spcBef>
              <a:spcAft>
                <a:spcPts val="0"/>
              </a:spcAft>
              <a:buNone/>
            </a:pPr>
            <a:r>
              <a:rPr lang="en">
                <a:solidFill>
                  <a:srgbClr val="1D2125"/>
                </a:solidFill>
                <a:latin typeface="Noto Sans"/>
                <a:ea typeface="Noto Sans"/>
                <a:cs typeface="Noto Sans"/>
                <a:sym typeface="Noto Sans"/>
              </a:rPr>
              <a:t>It is not, so Christy would not display 10 small and 20 large photos.</a:t>
            </a:r>
            <a:endParaRPr>
              <a:solidFill>
                <a:srgbClr val="1D2125"/>
              </a:solidFill>
              <a:latin typeface="Noto Sans"/>
              <a:ea typeface="Noto Sans"/>
              <a:cs typeface="Noto Sans"/>
              <a:sym typeface="Noto Sans"/>
            </a:endParaRPr>
          </a:p>
          <a:p>
            <a:pPr indent="457200" lvl="0" marL="0" rtl="0" algn="l">
              <a:lnSpc>
                <a:spcPct val="115000"/>
              </a:lnSpc>
              <a:spcBef>
                <a:spcPts val="1200"/>
              </a:spcBef>
              <a:spcAft>
                <a:spcPts val="0"/>
              </a:spcAft>
              <a:buNone/>
            </a:pPr>
            <a:r>
              <a:t/>
            </a:r>
            <a:endParaRPr>
              <a:solidFill>
                <a:srgbClr val="1D2125"/>
              </a:solidFill>
              <a:latin typeface="Noto Sans"/>
              <a:ea typeface="Noto Sans"/>
              <a:cs typeface="Noto Sans"/>
              <a:sym typeface="Noto Sans"/>
            </a:endParaRPr>
          </a:p>
          <a:p>
            <a:pPr indent="-298450" lvl="0" marL="457200" rtl="0" algn="l">
              <a:lnSpc>
                <a:spcPct val="115000"/>
              </a:lnSpc>
              <a:spcBef>
                <a:spcPts val="1200"/>
              </a:spcBef>
              <a:spcAft>
                <a:spcPts val="0"/>
              </a:spcAft>
              <a:buClr>
                <a:srgbClr val="1D2125"/>
              </a:buClr>
              <a:buSzPts val="1100"/>
              <a:buFont typeface="Noto Sans"/>
              <a:buAutoNum type="arabicPeriod"/>
            </a:pPr>
            <a:r>
              <a:rPr lang="en">
                <a:solidFill>
                  <a:srgbClr val="1D2125"/>
                </a:solidFill>
                <a:latin typeface="Noto Sans"/>
                <a:ea typeface="Noto Sans"/>
                <a:cs typeface="Noto Sans"/>
                <a:sym typeface="Noto Sans"/>
              </a:rPr>
              <a:t> Could she display 20 large and 10 small photos?</a:t>
            </a:r>
            <a:endParaRPr>
              <a:solidFill>
                <a:srgbClr val="1D2125"/>
              </a:solidFill>
              <a:latin typeface="Noto Sans"/>
              <a:ea typeface="Noto Sans"/>
              <a:cs typeface="Noto Sans"/>
              <a:sym typeface="Noto Sans"/>
            </a:endParaRPr>
          </a:p>
          <a:p>
            <a:pPr indent="0" lvl="0" marL="457200" rtl="0" algn="l">
              <a:lnSpc>
                <a:spcPct val="115000"/>
              </a:lnSpc>
              <a:spcBef>
                <a:spcPts val="1200"/>
              </a:spcBef>
              <a:spcAft>
                <a:spcPts val="0"/>
              </a:spcAft>
              <a:buNone/>
            </a:pPr>
            <a:r>
              <a:rPr lang="en">
                <a:solidFill>
                  <a:srgbClr val="1D2125"/>
                </a:solidFill>
                <a:latin typeface="Noto Sans"/>
                <a:ea typeface="Noto Sans"/>
                <a:cs typeface="Noto Sans"/>
                <a:sym typeface="Noto Sans"/>
              </a:rPr>
              <a:t>To determine if 20 small and 10 large photos would work, we look at the graph to see if the point (20,10)  is in the solution region. We could also test the point to see if it is a solution of both equations.</a:t>
            </a:r>
            <a:endParaRPr>
              <a:solidFill>
                <a:srgbClr val="1D2125"/>
              </a:solidFill>
              <a:latin typeface="Noto Sans"/>
              <a:ea typeface="Noto Sans"/>
              <a:cs typeface="Noto Sans"/>
              <a:sym typeface="Noto Sans"/>
            </a:endParaRPr>
          </a:p>
          <a:p>
            <a:pPr indent="0" lvl="0" marL="457200" rtl="0" algn="l">
              <a:lnSpc>
                <a:spcPct val="115000"/>
              </a:lnSpc>
              <a:spcBef>
                <a:spcPts val="1200"/>
              </a:spcBef>
              <a:spcAft>
                <a:spcPts val="0"/>
              </a:spcAft>
              <a:buNone/>
            </a:pPr>
            <a:r>
              <a:rPr lang="en">
                <a:solidFill>
                  <a:srgbClr val="1D2125"/>
                </a:solidFill>
                <a:latin typeface="Noto Sans"/>
                <a:ea typeface="Noto Sans"/>
                <a:cs typeface="Noto Sans"/>
                <a:sym typeface="Noto Sans"/>
              </a:rPr>
              <a:t>It is, so Christy could choose to display 20 small and 10 large photos.</a:t>
            </a:r>
            <a:endParaRPr>
              <a:solidFill>
                <a:srgbClr val="1D2125"/>
              </a:solidFill>
              <a:latin typeface="Noto Sans"/>
              <a:ea typeface="Noto Sans"/>
              <a:cs typeface="Noto Sans"/>
              <a:sym typeface="Noto Sans"/>
            </a:endParaRPr>
          </a:p>
          <a:p>
            <a:pPr indent="0" lvl="0" marL="457200" rtl="0" algn="l">
              <a:lnSpc>
                <a:spcPct val="115000"/>
              </a:lnSpc>
              <a:spcBef>
                <a:spcPts val="1200"/>
              </a:spcBef>
              <a:spcAft>
                <a:spcPts val="0"/>
              </a:spcAft>
              <a:buNone/>
            </a:pPr>
            <a:r>
              <a:rPr lang="en">
                <a:solidFill>
                  <a:srgbClr val="1D2125"/>
                </a:solidFill>
                <a:latin typeface="Noto Sans"/>
                <a:ea typeface="Noto Sans"/>
                <a:cs typeface="Noto Sans"/>
                <a:sym typeface="Noto Sans"/>
              </a:rPr>
              <a:t>Notice that we could also test the possible solutions by substituting the values into each inequality.</a:t>
            </a:r>
            <a:endParaRPr>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35ead94c50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35ead94c50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7259ebaa4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37259ebaa4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reinforces the idea that the solutions to a system of inequalities can be effectively represented by a region on the graphs of the inequalities in the system. The activity is designed to be completed without the use of graphing technology.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put away any devices. Provide students with graph paper to complete the scavenger hunt activity.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7259ebaa42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7259ebaa42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Clue 1: </a:t>
            </a:r>
            <a:r>
              <a:rPr lang="en" sz="1300" u="sng">
                <a:solidFill>
                  <a:schemeClr val="hlink"/>
                </a:solidFill>
                <a:latin typeface="Calibri"/>
                <a:ea typeface="Calibri"/>
                <a:cs typeface="Calibri"/>
                <a:sym typeface="Calibri"/>
                <a:hlinkClick r:id="rId2"/>
              </a:rPr>
              <a:t>Link to Graph</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b="1" lang="en" sz="1300">
                <a:solidFill>
                  <a:schemeClr val="dk1"/>
                </a:solidFill>
                <a:latin typeface="Calibri"/>
                <a:ea typeface="Calibri"/>
                <a:cs typeface="Calibri"/>
                <a:sym typeface="Calibri"/>
              </a:rPr>
              <a:t>Clue 2: </a:t>
            </a:r>
            <a:r>
              <a:rPr lang="en" sz="1300" u="sng">
                <a:solidFill>
                  <a:schemeClr val="hlink"/>
                </a:solidFill>
                <a:latin typeface="Calibri"/>
                <a:ea typeface="Calibri"/>
                <a:cs typeface="Calibri"/>
                <a:sym typeface="Calibri"/>
                <a:hlinkClick r:id="rId3"/>
              </a:rPr>
              <a:t>Link to Graph</a:t>
            </a:r>
            <a:endParaRPr b="1" sz="1300">
              <a:solidFill>
                <a:schemeClr val="dk1"/>
              </a:solidFill>
              <a:latin typeface="Calibri"/>
              <a:ea typeface="Calibri"/>
              <a:cs typeface="Calibri"/>
              <a:sym typeface="Calibri"/>
            </a:endParaRPr>
          </a:p>
          <a:p>
            <a:pPr indent="0" lvl="0" marL="0" rtl="0" algn="l">
              <a:spcBef>
                <a:spcPts val="1000"/>
              </a:spcBef>
              <a:spcAft>
                <a:spcPts val="0"/>
              </a:spcAft>
              <a:buNone/>
            </a:pPr>
            <a:r>
              <a:rPr b="1" lang="en" sz="1300">
                <a:solidFill>
                  <a:schemeClr val="dk1"/>
                </a:solidFill>
                <a:latin typeface="Calibri"/>
                <a:ea typeface="Calibri"/>
                <a:cs typeface="Calibri"/>
                <a:sym typeface="Calibri"/>
              </a:rPr>
              <a:t>Clue 3: </a:t>
            </a:r>
            <a:r>
              <a:rPr lang="en" sz="1300" u="sng">
                <a:solidFill>
                  <a:schemeClr val="hlink"/>
                </a:solidFill>
                <a:latin typeface="Calibri"/>
                <a:ea typeface="Calibri"/>
                <a:cs typeface="Calibri"/>
                <a:sym typeface="Calibri"/>
                <a:hlinkClick r:id="rId4"/>
              </a:rPr>
              <a:t>Link to Graph</a:t>
            </a:r>
            <a:endParaRPr b="1"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Clue 4: </a:t>
            </a:r>
            <a:r>
              <a:rPr lang="en" sz="1300" u="sng">
                <a:solidFill>
                  <a:schemeClr val="hlink"/>
                </a:solidFill>
                <a:latin typeface="Calibri"/>
                <a:ea typeface="Calibri"/>
                <a:cs typeface="Calibri"/>
                <a:sym typeface="Calibri"/>
                <a:hlinkClick r:id="rId5"/>
              </a:rPr>
              <a:t>Link to Graph</a:t>
            </a:r>
            <a:endParaRPr b="1" sz="1300">
              <a:solidFill>
                <a:schemeClr val="dk1"/>
              </a:solidFill>
              <a:latin typeface="Calibri"/>
              <a:ea typeface="Calibri"/>
              <a:cs typeface="Calibri"/>
              <a:sym typeface="Calibri"/>
            </a:endParaRPr>
          </a:p>
          <a:p>
            <a:pPr indent="0" lvl="0" marL="0" rtl="0" algn="l">
              <a:spcBef>
                <a:spcPts val="1000"/>
              </a:spcBef>
              <a:spcAft>
                <a:spcPts val="0"/>
              </a:spcAft>
              <a:buNone/>
            </a:pPr>
            <a:r>
              <a:rPr b="1" lang="en" sz="1300">
                <a:solidFill>
                  <a:schemeClr val="dk1"/>
                </a:solidFill>
                <a:latin typeface="Calibri"/>
                <a:ea typeface="Calibri"/>
                <a:cs typeface="Calibri"/>
                <a:sym typeface="Calibri"/>
              </a:rPr>
              <a:t>Reflect:</a:t>
            </a:r>
            <a:r>
              <a:rPr lang="en" sz="1300">
                <a:solidFill>
                  <a:schemeClr val="dk1"/>
                </a:solidFill>
                <a:latin typeface="Calibri"/>
                <a:ea typeface="Calibri"/>
                <a:cs typeface="Calibri"/>
                <a:sym typeface="Calibri"/>
              </a:rPr>
              <a:t> Where the shaded regions overlap.</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have trouble interpreting the graph of the fourth system, wondering if a point in either of the shaded regions on the graph could be where an item is hidden. Ask them to pick a point on the graph and consider whether it satisfies the first inequality, and then whether it satisfies the second inequality. Remind them that a solution to a system needs to satisfy both.</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share their graphs and strategies for finding the solution regions. In particular, discuss how they found out which system had no solutions.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Remind students that a system of linear equations has no solutions if the graphs of the equations are two parallel lines that never intersect. Explain that a system of linear inequalities has no solutions if their regions are bound by two parallel lines and the solution region of each one is on the “outside” of the parallel lines, as is the case with the last given system.</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 and any inequality of the form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ax</a:t>
            </a:r>
            <a:r>
              <a:rPr lang="en" sz="1300">
                <a:solidFill>
                  <a:schemeClr val="dk1"/>
                </a:solidFill>
                <a:latin typeface="Calibri"/>
                <a:ea typeface="Calibri"/>
                <a:cs typeface="Calibri"/>
                <a:sym typeface="Calibri"/>
              </a:rPr>
              <a:t>, where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negative.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7259ebaa42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7259ebaa42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Notice that the graph is shaded to the right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 which represents greater than or equal to 2 and that is not the inequality listed in the system.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graph is shaded to the right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 with a solid line border, and the graph is shaded above the line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 with a dashed line border.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Notice that the graph is shaded above the line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a:t>
            </a:r>
            <a:r>
              <a:rPr lang="en" sz="1300">
                <a:solidFill>
                  <a:schemeClr val="dk1"/>
                </a:solidFill>
                <a:latin typeface="Calibri"/>
                <a:ea typeface="Calibri"/>
                <a:cs typeface="Calibri"/>
                <a:sym typeface="Calibri"/>
              </a:rPr>
              <a:t>. The inequality in the system represents values where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is less than or equal to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A line is solid when the inequality has “equal to” included and dashed when it does not have an equal sign with it.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7259ebaa42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37259ebaa42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rgbClr val="1D2125"/>
                </a:solidFill>
                <a:latin typeface="Calibri"/>
                <a:ea typeface="Calibri"/>
                <a:cs typeface="Calibri"/>
                <a:sym typeface="Calibri"/>
              </a:rPr>
              <a:t>Step 1</a:t>
            </a:r>
            <a:r>
              <a:rPr lang="en" sz="1300">
                <a:solidFill>
                  <a:srgbClr val="1D2125"/>
                </a:solidFill>
                <a:latin typeface="Calibri"/>
                <a:ea typeface="Calibri"/>
                <a:cs typeface="Calibri"/>
                <a:sym typeface="Calibri"/>
              </a:rPr>
              <a:t> </a:t>
            </a:r>
            <a:r>
              <a:rPr lang="en" sz="1300">
                <a:solidFill>
                  <a:srgbClr val="1D2125"/>
                </a:solidFill>
                <a:latin typeface="Calibri"/>
                <a:ea typeface="Calibri"/>
                <a:cs typeface="Calibri"/>
                <a:sym typeface="Calibri"/>
              </a:rPr>
              <a:t>- Graph the first inequality.</a:t>
            </a:r>
            <a:endParaRPr sz="1300">
              <a:solidFill>
                <a:srgbClr val="1D2125"/>
              </a:solidFill>
              <a:latin typeface="Calibri"/>
              <a:ea typeface="Calibri"/>
              <a:cs typeface="Calibri"/>
              <a:sym typeface="Calibri"/>
            </a:endParaRPr>
          </a:p>
          <a:p>
            <a:pPr indent="-311150" lvl="0" marL="457200" rtl="0" algn="l">
              <a:lnSpc>
                <a:spcPct val="115000"/>
              </a:lnSpc>
              <a:spcBef>
                <a:spcPts val="12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Graph the boundary line.</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Shade in the side of the boundary line where the inequality is true.</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We will graph </a:t>
            </a:r>
            <a:r>
              <a:rPr i="1" lang="en" sz="1300">
                <a:solidFill>
                  <a:srgbClr val="1D2125"/>
                </a:solidFill>
                <a:latin typeface="Calibri"/>
                <a:ea typeface="Calibri"/>
                <a:cs typeface="Calibri"/>
                <a:sym typeface="Calibri"/>
              </a:rPr>
              <a:t>y </a:t>
            </a:r>
            <a:r>
              <a:rPr lang="en" sz="1300">
                <a:solidFill>
                  <a:srgbClr val="1D2125"/>
                </a:solidFill>
                <a:latin typeface="Calibri"/>
                <a:ea typeface="Calibri"/>
                <a:cs typeface="Calibri"/>
                <a:sym typeface="Calibri"/>
              </a:rPr>
              <a:t>≥ 2</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− 1</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We graph the line </a:t>
            </a:r>
            <a:r>
              <a:rPr i="1" lang="en" sz="1300">
                <a:solidFill>
                  <a:srgbClr val="1D2125"/>
                </a:solidFill>
                <a:latin typeface="Calibri"/>
                <a:ea typeface="Calibri"/>
                <a:cs typeface="Calibri"/>
                <a:sym typeface="Calibri"/>
              </a:rPr>
              <a:t>y </a:t>
            </a:r>
            <a:r>
              <a:rPr lang="en" sz="1300">
                <a:solidFill>
                  <a:srgbClr val="1D2125"/>
                </a:solidFill>
                <a:latin typeface="Calibri"/>
                <a:ea typeface="Calibri"/>
                <a:cs typeface="Calibri"/>
                <a:sym typeface="Calibri"/>
              </a:rPr>
              <a:t>= 2</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− 1</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It is a solid line because the inequality sign is ≥.</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We choose (0 , 0) as a test point. It is a solution to </a:t>
            </a:r>
            <a:r>
              <a:rPr i="1" lang="en" sz="1300">
                <a:solidFill>
                  <a:srgbClr val="1D2125"/>
                </a:solidFill>
                <a:latin typeface="Calibri"/>
                <a:ea typeface="Calibri"/>
                <a:cs typeface="Calibri"/>
                <a:sym typeface="Calibri"/>
              </a:rPr>
              <a:t>y </a:t>
            </a:r>
            <a:r>
              <a:rPr lang="en" sz="1300">
                <a:solidFill>
                  <a:srgbClr val="1D2125"/>
                </a:solidFill>
                <a:latin typeface="Calibri"/>
                <a:ea typeface="Calibri"/>
                <a:cs typeface="Calibri"/>
                <a:sym typeface="Calibri"/>
              </a:rPr>
              <a:t>≥ 2</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− 1</a:t>
            </a:r>
            <a:r>
              <a:rPr lang="en" sz="1300">
                <a:solidFill>
                  <a:srgbClr val="1D2125"/>
                </a:solidFill>
                <a:latin typeface="Calibri"/>
                <a:ea typeface="Calibri"/>
                <a:cs typeface="Calibri"/>
                <a:sym typeface="Calibri"/>
              </a:rPr>
              <a:t>, so we shade in above the boundary line.</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FF0000"/>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2"/>
              </a:rPr>
              <a:t>Link to Graph</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rgbClr val="1D2125"/>
                </a:solidFill>
                <a:latin typeface="Calibri"/>
                <a:ea typeface="Calibri"/>
                <a:cs typeface="Calibri"/>
                <a:sym typeface="Calibri"/>
              </a:rPr>
              <a:t>Step 2</a:t>
            </a:r>
            <a:r>
              <a:rPr lang="en" sz="1300">
                <a:solidFill>
                  <a:srgbClr val="1D2125"/>
                </a:solidFill>
                <a:latin typeface="Calibri"/>
                <a:ea typeface="Calibri"/>
                <a:cs typeface="Calibri"/>
                <a:sym typeface="Calibri"/>
              </a:rPr>
              <a:t> - On the same grid, graph the second inequality.</a:t>
            </a:r>
            <a:endParaRPr sz="1300">
              <a:solidFill>
                <a:srgbClr val="1D2125"/>
              </a:solidFill>
              <a:latin typeface="Calibri"/>
              <a:ea typeface="Calibri"/>
              <a:cs typeface="Calibri"/>
              <a:sym typeface="Calibri"/>
            </a:endParaRPr>
          </a:p>
          <a:p>
            <a:pPr indent="-311150" lvl="0" marL="457200" rtl="0" algn="l">
              <a:lnSpc>
                <a:spcPct val="115000"/>
              </a:lnSpc>
              <a:spcBef>
                <a:spcPts val="12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Graph the boundary line.</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Shade the side of that boundary line where the inequality is true.</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We will graph </a:t>
            </a:r>
            <a:r>
              <a:rPr i="1" lang="en" sz="1300">
                <a:solidFill>
                  <a:srgbClr val="1D2125"/>
                </a:solidFill>
                <a:latin typeface="Calibri"/>
                <a:ea typeface="Calibri"/>
                <a:cs typeface="Calibri"/>
                <a:sym typeface="Calibri"/>
              </a:rPr>
              <a:t>y </a:t>
            </a:r>
            <a:r>
              <a:rPr lang="en" sz="1300">
                <a:solidFill>
                  <a:srgbClr val="1D2125"/>
                </a:solidFill>
                <a:latin typeface="Calibri"/>
                <a:ea typeface="Calibri"/>
                <a:cs typeface="Calibri"/>
                <a:sym typeface="Calibri"/>
              </a:rPr>
              <a:t>&lt; </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+ 1 on the same grid.</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We graph the line</a:t>
            </a:r>
            <a:r>
              <a:rPr lang="en" sz="1300">
                <a:solidFill>
                  <a:srgbClr val="1D2125"/>
                </a:solidFill>
                <a:latin typeface="Calibri"/>
                <a:ea typeface="Calibri"/>
                <a:cs typeface="Calibri"/>
                <a:sym typeface="Calibri"/>
              </a:rPr>
              <a:t> </a:t>
            </a:r>
            <a:r>
              <a:rPr i="1" lang="en" sz="1300">
                <a:solidFill>
                  <a:srgbClr val="1D2125"/>
                </a:solidFill>
                <a:latin typeface="Calibri"/>
                <a:ea typeface="Calibri"/>
                <a:cs typeface="Calibri"/>
                <a:sym typeface="Calibri"/>
              </a:rPr>
              <a:t>y </a:t>
            </a:r>
            <a:r>
              <a:rPr lang="en" sz="1300">
                <a:solidFill>
                  <a:srgbClr val="1D2125"/>
                </a:solidFill>
                <a:latin typeface="Calibri"/>
                <a:ea typeface="Calibri"/>
                <a:cs typeface="Calibri"/>
                <a:sym typeface="Calibri"/>
              </a:rPr>
              <a:t>= </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+ 1. </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It is a dotted line because the inequality sign is &lt;.</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Again, we use (0 , 0) as a test point. It is a solution so we shade in that side of the line </a:t>
            </a:r>
            <a:r>
              <a:rPr i="1" lang="en" sz="1300">
                <a:solidFill>
                  <a:srgbClr val="1D2125"/>
                </a:solidFill>
                <a:latin typeface="Calibri"/>
                <a:ea typeface="Calibri"/>
                <a:cs typeface="Calibri"/>
                <a:sym typeface="Calibri"/>
              </a:rPr>
              <a:t>y </a:t>
            </a:r>
            <a:r>
              <a:rPr lang="en" sz="1300">
                <a:solidFill>
                  <a:srgbClr val="1D2125"/>
                </a:solidFill>
                <a:latin typeface="Calibri"/>
                <a:ea typeface="Calibri"/>
                <a:cs typeface="Calibri"/>
                <a:sym typeface="Calibri"/>
              </a:rPr>
              <a:t>= </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+ 1.</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u="sng">
                <a:solidFill>
                  <a:schemeClr val="hlink"/>
                </a:solidFill>
                <a:latin typeface="Calibri"/>
                <a:ea typeface="Calibri"/>
                <a:cs typeface="Calibri"/>
                <a:sym typeface="Calibri"/>
                <a:hlinkClick r:id="rId3"/>
              </a:rPr>
              <a:t>Link to Graph</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rgbClr val="1D2125"/>
                </a:solidFill>
                <a:latin typeface="Calibri"/>
                <a:ea typeface="Calibri"/>
                <a:cs typeface="Calibri"/>
                <a:sym typeface="Calibri"/>
              </a:rPr>
              <a:t>Step 3</a:t>
            </a:r>
            <a:r>
              <a:rPr lang="en" sz="1300">
                <a:solidFill>
                  <a:srgbClr val="1D2125"/>
                </a:solidFill>
                <a:latin typeface="Calibri"/>
                <a:ea typeface="Calibri"/>
                <a:cs typeface="Calibri"/>
                <a:sym typeface="Calibri"/>
              </a:rPr>
              <a:t> - The solution is the region where the shading overlaps.</a:t>
            </a:r>
            <a:endParaRPr sz="1300">
              <a:solidFill>
                <a:srgbClr val="1D2125"/>
              </a:solidFill>
              <a:latin typeface="Calibri"/>
              <a:ea typeface="Calibri"/>
              <a:cs typeface="Calibri"/>
              <a:sym typeface="Calibri"/>
            </a:endParaRPr>
          </a:p>
          <a:p>
            <a:pPr indent="45720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The point where the boundary lines intersect is not a solution because it is not a solution to y&lt;x+1.</a:t>
            </a:r>
            <a:endParaRPr sz="1300">
              <a:solidFill>
                <a:srgbClr val="1D2125"/>
              </a:solidFill>
              <a:latin typeface="Calibri"/>
              <a:ea typeface="Calibri"/>
              <a:cs typeface="Calibri"/>
              <a:sym typeface="Calibri"/>
            </a:endParaRPr>
          </a:p>
          <a:p>
            <a:pPr indent="45720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The solution is all points in the area shaded twice, which appears as the darkest shaded region.</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rgbClr val="1D2125"/>
                </a:solidFill>
                <a:latin typeface="Calibri"/>
                <a:ea typeface="Calibri"/>
                <a:cs typeface="Calibri"/>
                <a:sym typeface="Calibri"/>
              </a:rPr>
              <a:t>Step 4</a:t>
            </a:r>
            <a:r>
              <a:rPr lang="en" sz="1300">
                <a:solidFill>
                  <a:srgbClr val="1D2125"/>
                </a:solidFill>
                <a:latin typeface="Calibri"/>
                <a:ea typeface="Calibri"/>
                <a:cs typeface="Calibri"/>
                <a:sym typeface="Calibri"/>
              </a:rPr>
              <a:t> - Check by choosing a test point.</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We’ll use (−1 , −1) as a test point.</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Is (−1 , 1) a solution to </a:t>
            </a:r>
            <a:r>
              <a:rPr i="1" lang="en" sz="1300">
                <a:solidFill>
                  <a:srgbClr val="1D2125"/>
                </a:solidFill>
                <a:latin typeface="Calibri"/>
                <a:ea typeface="Calibri"/>
                <a:cs typeface="Calibri"/>
                <a:sym typeface="Calibri"/>
              </a:rPr>
              <a:t>y </a:t>
            </a:r>
            <a:r>
              <a:rPr lang="en" sz="1300">
                <a:solidFill>
                  <a:srgbClr val="1D2125"/>
                </a:solidFill>
                <a:latin typeface="Calibri"/>
                <a:ea typeface="Calibri"/>
                <a:cs typeface="Calibri"/>
                <a:sym typeface="Calibri"/>
              </a:rPr>
              <a:t>≥ 2</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− 1?</a:t>
            </a:r>
            <a:endParaRPr sz="1300">
              <a:solidFill>
                <a:srgbClr val="1D2125"/>
              </a:solidFill>
              <a:latin typeface="Calibri"/>
              <a:ea typeface="Calibri"/>
              <a:cs typeface="Calibri"/>
              <a:sym typeface="Calibri"/>
            </a:endParaRPr>
          </a:p>
          <a:p>
            <a:pPr indent="45720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−1 ≥ ? 2(−1) − 1</a:t>
            </a:r>
            <a:endParaRPr sz="1300">
              <a:solidFill>
                <a:srgbClr val="1D2125"/>
              </a:solidFill>
              <a:latin typeface="Calibri"/>
              <a:ea typeface="Calibri"/>
              <a:cs typeface="Calibri"/>
              <a:sym typeface="Calibri"/>
            </a:endParaRPr>
          </a:p>
          <a:p>
            <a:pPr indent="45720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−1 ≥ −3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Is (−1 , −1) a solution to </a:t>
            </a:r>
            <a:r>
              <a:rPr i="1" lang="en" sz="1300">
                <a:solidFill>
                  <a:srgbClr val="1D2125"/>
                </a:solidFill>
                <a:latin typeface="Calibri"/>
                <a:ea typeface="Calibri"/>
                <a:cs typeface="Calibri"/>
                <a:sym typeface="Calibri"/>
              </a:rPr>
              <a:t>y </a:t>
            </a:r>
            <a:r>
              <a:rPr lang="en" sz="1300">
                <a:solidFill>
                  <a:srgbClr val="1D2125"/>
                </a:solidFill>
                <a:latin typeface="Calibri"/>
                <a:ea typeface="Calibri"/>
                <a:cs typeface="Calibri"/>
                <a:sym typeface="Calibri"/>
              </a:rPr>
              <a:t>&lt; </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+ 1?</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−1≥ ?−1 + 1</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−1 &lt; 0 ✓</a:t>
            </a:r>
            <a:endParaRPr sz="1300">
              <a:solidFill>
                <a:srgbClr val="1D2125"/>
              </a:solidFill>
              <a:latin typeface="Calibri"/>
              <a:ea typeface="Calibri"/>
              <a:cs typeface="Calibri"/>
              <a:sym typeface="Calibri"/>
            </a:endParaRPr>
          </a:p>
          <a:p>
            <a:pPr indent="0" lvl="0" marL="457200" rtl="0" algn="l">
              <a:lnSpc>
                <a:spcPct val="115000"/>
              </a:lnSpc>
              <a:spcBef>
                <a:spcPts val="1200"/>
              </a:spcBef>
              <a:spcAft>
                <a:spcPts val="0"/>
              </a:spcAft>
              <a:buNone/>
            </a:pPr>
            <a:r>
              <a:rPr lang="en" sz="1300">
                <a:solidFill>
                  <a:srgbClr val="1D2125"/>
                </a:solidFill>
                <a:latin typeface="Calibri"/>
                <a:ea typeface="Calibri"/>
                <a:cs typeface="Calibri"/>
                <a:sym typeface="Calibri"/>
              </a:rPr>
              <a:t>The region containing (−1 , −1) is the solution to this system.</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35ead94c50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335ead94c50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&lt; 2;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&gt;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region with solid blue shading represents the first clue. The region with line shading represents the second clue.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will vary, here are some samples.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(1.5, 0). The sum is 1.5, which is less than 2. The difference is 1.5, which is greater than 1. The point (1.5, 0) is located in the region where the two shaded regions overlap, which means it is a solution to both inequalities in the system.</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(2, −1). The sum is 1, which is less than 2. The difference is 3, which is greater than 1. The point (2, −1) is located in the region where the two shaded regions overlap, which means it is a solution to both inequalities in the system.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35ead94c50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335ead94c50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9" name="Google Shape;489;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335ead94c50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8" name="Google Shape;498;g335ead94c50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Help students make connections between systems of equations and systems of inequalities, by displaying and discussing the two graphs for all to see.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They have the same two lines. They can tell us about the solutions to individual equations or inequalities, as well as the solutions to systems.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first set of graphs shows two regions that overlap, bounded by dotted lines. The second set shows two intersecting lines, and the lines are solid. One set represents the solutions to a system of linear inequalities.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graphs representing a system of equations shows one point of intersection, so there is only one solution. The graphs representing a system of inequalities show one region of overlap, but there are many points in that region. This means that there are many solutions.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4.png"/><Relationship Id="rId7" Type="http://schemas.openxmlformats.org/officeDocument/2006/relationships/image" Target="../media/image3.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16.png"/><Relationship Id="rId7"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0.jpg"/><Relationship Id="rId4" Type="http://schemas.openxmlformats.org/officeDocument/2006/relationships/image" Target="../media/image3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16.png"/><Relationship Id="rId7" Type="http://schemas.openxmlformats.org/officeDocument/2006/relationships/image" Target="../media/image9.png"/><Relationship Id="rId8"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0.jp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0.jpg"/><Relationship Id="rId4" Type="http://schemas.openxmlformats.org/officeDocument/2006/relationships/image" Target="../media/image28.png"/><Relationship Id="rId5"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3.png"/><Relationship Id="rId5" Type="http://schemas.openxmlformats.org/officeDocument/2006/relationships/image" Target="../media/image3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8.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6.png"/><Relationship Id="rId6" Type="http://schemas.openxmlformats.org/officeDocument/2006/relationships/image" Target="../media/image9.png"/><Relationship Id="rId7" Type="http://schemas.openxmlformats.org/officeDocument/2006/relationships/image" Target="../media/image11.png"/><Relationship Id="rId8"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0.jpg"/><Relationship Id="rId4" Type="http://schemas.openxmlformats.org/officeDocument/2006/relationships/image" Target="../media/image38.png"/><Relationship Id="rId5" Type="http://schemas.openxmlformats.org/officeDocument/2006/relationships/image" Target="../media/image4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50.png"/><Relationship Id="rId5" Type="http://schemas.openxmlformats.org/officeDocument/2006/relationships/image" Target="../media/image4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0.jpg"/><Relationship Id="rId4" Type="http://schemas.openxmlformats.org/officeDocument/2006/relationships/hyperlink" Target="https://www.youtube.com/watch?v=OJzMk5-ISYg" TargetMode="External"/><Relationship Id="rId5" Type="http://schemas.openxmlformats.org/officeDocument/2006/relationships/hyperlink" Target="https://www.youtube.com/watch?v=OJzMk5-ISYg" TargetMode="External"/><Relationship Id="rId6"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6.png"/><Relationship Id="rId6" Type="http://schemas.openxmlformats.org/officeDocument/2006/relationships/image" Target="../media/image9.png"/><Relationship Id="rId7"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0.jp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0.jpg"/><Relationship Id="rId4" Type="http://schemas.openxmlformats.org/officeDocument/2006/relationships/slide" Target="/ppt/slides/slide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4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0.png"/><Relationship Id="rId4" Type="http://schemas.openxmlformats.org/officeDocument/2006/relationships/image" Target="../media/image3.png"/><Relationship Id="rId5" Type="http://schemas.openxmlformats.org/officeDocument/2006/relationships/image" Target="../media/image4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5.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9.png"/><Relationship Id="rId6" Type="http://schemas.openxmlformats.org/officeDocument/2006/relationships/image" Target="../media/image13.png"/><Relationship Id="rId7"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0.jpg"/><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13.png"/><Relationship Id="rId6" Type="http://schemas.openxmlformats.org/officeDocument/2006/relationships/image" Target="../media/image26.png"/><Relationship Id="rId7"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0.jp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8.png"/><Relationship Id="rId4" Type="http://schemas.openxmlformats.org/officeDocument/2006/relationships/image" Target="../media/image13.png"/><Relationship Id="rId5" Type="http://schemas.openxmlformats.org/officeDocument/2006/relationships/image" Target="../media/image26.png"/><Relationship Id="rId6" Type="http://schemas.openxmlformats.org/officeDocument/2006/relationships/image" Target="../media/image29.png"/><Relationship Id="rId7" Type="http://schemas.openxmlformats.org/officeDocument/2006/relationships/image" Target="../media/image3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0.jpg"/><Relationship Id="rId4" Type="http://schemas.openxmlformats.org/officeDocument/2006/relationships/image" Target="../media/image47.png"/><Relationship Id="rId5" Type="http://schemas.openxmlformats.org/officeDocument/2006/relationships/image" Target="../media/image4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2 Linear Inequalities and Systems</a:t>
            </a:r>
            <a:endParaRPr sz="3000">
              <a:solidFill>
                <a:srgbClr val="FDBD3E"/>
              </a:solidFill>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2</a:t>
            </a:r>
            <a:r>
              <a:rPr lang="en" sz="1800">
                <a:solidFill>
                  <a:srgbClr val="424242"/>
                </a:solidFill>
                <a:latin typeface="Calibri"/>
                <a:ea typeface="Calibri"/>
                <a:cs typeface="Calibri"/>
                <a:sym typeface="Calibri"/>
              </a:rPr>
              <a:t>.</a:t>
            </a:r>
            <a:r>
              <a:rPr lang="en" sz="1800"/>
              <a:t>14</a:t>
            </a:r>
            <a:r>
              <a:rPr lang="en" sz="1800">
                <a:solidFill>
                  <a:srgbClr val="424242"/>
                </a:solidFill>
                <a:latin typeface="Calibri"/>
                <a:ea typeface="Calibri"/>
                <a:cs typeface="Calibri"/>
                <a:sym typeface="Calibri"/>
              </a:rPr>
              <a:t> </a:t>
            </a:r>
            <a:r>
              <a:rPr lang="en" sz="1800"/>
              <a:t>Solutions to Systems of Linear Inequalities in Two Variables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a:t>
            </a:r>
            <a:r>
              <a:rPr lang="en"/>
              <a:t>2.14 Solutions to Systems of Linear Inequalities in Two Variables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{CB007F90-204B-4810-B570-65BB03011E61}</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076275"/>
            <a:ext cx="4823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Write a system of inequalities </a:t>
            </a:r>
            <a:r>
              <a:rPr lang="en">
                <a:solidFill>
                  <a:srgbClr val="F3F3F3"/>
                </a:solidFill>
              </a:rPr>
              <a:t>to describe a situation, </a:t>
            </a:r>
            <a:r>
              <a:rPr b="1" lang="en">
                <a:solidFill>
                  <a:srgbClr val="F3F3F3"/>
                </a:solidFill>
              </a:rPr>
              <a:t>find the solution</a:t>
            </a:r>
            <a:r>
              <a:rPr lang="en">
                <a:solidFill>
                  <a:srgbClr val="F3F3F3"/>
                </a:solidFill>
              </a:rPr>
              <a:t> by graphing, and </a:t>
            </a:r>
            <a:r>
              <a:rPr b="1" lang="en">
                <a:solidFill>
                  <a:srgbClr val="F3F3F3"/>
                </a:solidFill>
              </a:rPr>
              <a:t>interpret</a:t>
            </a:r>
            <a:r>
              <a:rPr lang="en">
                <a:solidFill>
                  <a:srgbClr val="F3F3F3"/>
                </a:solidFill>
              </a:rPr>
              <a:t> the solution points.</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 “the solutions to a system of inequalities” </a:t>
            </a:r>
            <a:r>
              <a:rPr lang="en">
                <a:solidFill>
                  <a:srgbClr val="F3F3F3"/>
                </a:solidFill>
              </a:rPr>
              <a:t>and describe the graphs that represent the solutions.</a:t>
            </a:r>
            <a:endParaRPr>
              <a:solidFill>
                <a:srgbClr val="F3F3F3"/>
              </a:solidFill>
            </a:endParaRPr>
          </a:p>
          <a:p>
            <a:pPr indent="-342900" lvl="0" marL="457200" rtl="0" algn="l">
              <a:lnSpc>
                <a:spcPct val="100000"/>
              </a:lnSpc>
              <a:spcBef>
                <a:spcPts val="1000"/>
              </a:spcBef>
              <a:spcAft>
                <a:spcPts val="1000"/>
              </a:spcAft>
              <a:buClr>
                <a:srgbClr val="F3F3F3"/>
              </a:buClr>
              <a:buSzPts val="1800"/>
              <a:buFont typeface="Helvetica Neue"/>
              <a:buChar char="●"/>
            </a:pPr>
            <a:r>
              <a:rPr b="1" lang="en">
                <a:solidFill>
                  <a:srgbClr val="F3F3F3"/>
                </a:solidFill>
              </a:rPr>
              <a:t>Find values that satisfy </a:t>
            </a:r>
            <a:r>
              <a:rPr lang="en">
                <a:solidFill>
                  <a:srgbClr val="F3F3F3"/>
                </a:solidFill>
              </a:rPr>
              <a:t>each constraint individually and together, when given descriptions and graphs that represent two different constraints.</a:t>
            </a:r>
            <a:endParaRPr>
              <a:solidFill>
                <a:srgbClr val="F3F3F3"/>
              </a:solidFill>
            </a:endParaRPr>
          </a:p>
        </p:txBody>
      </p:sp>
      <p:sp>
        <p:nvSpPr>
          <p:cNvPr id="68" name="Google Shape;68;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69" name="Google Shape;69;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2.14 Solutions to Systems of Linear Inequalities in Two Variables</a:t>
            </a:r>
            <a:endParaRPr>
              <a:solidFill>
                <a:srgbClr val="EFEFEF"/>
              </a:solidFill>
            </a:endParaRPr>
          </a:p>
        </p:txBody>
      </p:sp>
      <p:pic>
        <p:nvPicPr>
          <p:cNvPr descr="Student riding a skateboard up a rising bar graph, representing progress, momentum, and confidence in math growth." id="70" name="Google Shape;70;p10" title="Goals-5.png"/>
          <p:cNvPicPr preferRelativeResize="0"/>
          <p:nvPr/>
        </p:nvPicPr>
        <p:blipFill>
          <a:blip r:embed="rId3">
            <a:alphaModFix/>
          </a:blip>
          <a:stretch>
            <a:fillRect/>
          </a:stretch>
        </p:blipFill>
        <p:spPr>
          <a:xfrm>
            <a:off x="4787997" y="1201658"/>
            <a:ext cx="4166225" cy="277501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Boundary line</a:t>
            </a:r>
            <a:endParaRPr/>
          </a:p>
          <a:p>
            <a:pPr indent="-330200" lvl="1" marL="914400" rtl="0" algn="l">
              <a:spcBef>
                <a:spcPts val="0"/>
              </a:spcBef>
              <a:spcAft>
                <a:spcPts val="0"/>
              </a:spcAft>
              <a:buSzPts val="1600"/>
              <a:buChar char="○"/>
            </a:pPr>
            <a:r>
              <a:rPr lang="en"/>
              <a:t>A line that separates the coordinate plane into regions.</a:t>
            </a:r>
            <a:endParaRPr/>
          </a:p>
          <a:p>
            <a:pPr indent="-342900" lvl="0" marL="457200" rtl="0" algn="l">
              <a:spcBef>
                <a:spcPts val="1000"/>
              </a:spcBef>
              <a:spcAft>
                <a:spcPts val="0"/>
              </a:spcAft>
              <a:buSzPts val="1800"/>
              <a:buChar char="●"/>
            </a:pPr>
            <a:r>
              <a:rPr lang="en"/>
              <a:t>System of inequalities</a:t>
            </a:r>
            <a:endParaRPr/>
          </a:p>
          <a:p>
            <a:pPr indent="-330200" lvl="1" marL="914400" rtl="0" algn="l">
              <a:spcBef>
                <a:spcPts val="0"/>
              </a:spcBef>
              <a:spcAft>
                <a:spcPts val="0"/>
              </a:spcAft>
              <a:buSzPts val="1600"/>
              <a:buChar char="○"/>
            </a:pPr>
            <a:r>
              <a:rPr lang="en"/>
              <a:t>Two or more inequalities that represent the constraints in the same situation.</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2.14 Solutions to Systems of Linear Inequalities in Two Variables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Solution to a system of inequalities</a:t>
            </a:r>
            <a:endParaRPr/>
          </a:p>
          <a:p>
            <a:pPr indent="-330200" lvl="1" marL="914400" rtl="0" algn="l">
              <a:spcBef>
                <a:spcPts val="0"/>
              </a:spcBef>
              <a:spcAft>
                <a:spcPts val="0"/>
              </a:spcAft>
              <a:buSzPts val="1600"/>
              <a:buChar char="○"/>
            </a:pPr>
            <a:r>
              <a:rPr lang="en"/>
              <a:t>All pairs of values that make the inequalities in a system true. It is represented by the points in the region where the graphs of the two inequalities overlap.</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 name="Shape 83"/>
        <p:cNvGrpSpPr/>
        <p:nvPr/>
      </p:nvGrpSpPr>
      <p:grpSpPr>
        <a:xfrm>
          <a:off x="0" y="0"/>
          <a:ext cx="0" cy="0"/>
          <a:chOff x="0" y="0"/>
          <a:chExt cx="0" cy="0"/>
        </a:xfrm>
      </p:grpSpPr>
      <p:sp>
        <p:nvSpPr>
          <p:cNvPr id="84" name="Google Shape;84;p1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5" name="Google Shape;85;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6" name="Google Shape;86;p1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1" name="Google Shape;91;p1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2" name="Google Shape;92;p12"/>
          <p:cNvCxnSpPr>
            <a:stCxn id="86" idx="2"/>
            <a:endCxn id="88" idx="1"/>
          </p:cNvCxnSpPr>
          <p:nvPr/>
        </p:nvCxnSpPr>
        <p:spPr>
          <a:xfrm flipH="1" rot="-5400000">
            <a:off x="748362" y="3059650"/>
            <a:ext cx="999600" cy="2469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8" idx="3"/>
            <a:endCxn id="87"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9" idx="3"/>
            <a:endCxn id="8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84" idx="3"/>
            <a:endCxn id="9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98" name="Google Shape;98;p1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00" name="Google Shape;100;p1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02" name="Google Shape;102;p1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06" name="Google Shape;106;p1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09" name="Google Shape;109;p12"/>
          <p:cNvCxnSpPr>
            <a:stCxn id="90" idx="3"/>
            <a:endCxn id="9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10" name="Google Shape;110;p12"/>
          <p:cNvCxnSpPr>
            <a:stCxn id="87" idx="3"/>
            <a:endCxn id="89"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11" name="Google Shape;111;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12" name="Google Shape;112;p1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6" name="Shape 116"/>
        <p:cNvGrpSpPr/>
        <p:nvPr/>
      </p:nvGrpSpPr>
      <p:grpSpPr>
        <a:xfrm>
          <a:off x="0" y="0"/>
          <a:ext cx="0" cy="0"/>
          <a:chOff x="0" y="0"/>
          <a:chExt cx="0" cy="0"/>
        </a:xfrm>
      </p:grpSpPr>
      <p:sp>
        <p:nvSpPr>
          <p:cNvPr id="117" name="Google Shape;117;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Number Riddle</a:t>
            </a:r>
            <a:r>
              <a:rPr lang="en" sz="3000">
                <a:solidFill>
                  <a:srgbClr val="005047"/>
                </a:solidFill>
              </a:rPr>
              <a:t> </a:t>
            </a:r>
            <a:r>
              <a:rPr lang="en" sz="3000"/>
              <a:t>🔢</a:t>
            </a:r>
            <a:endParaRPr>
              <a:solidFill>
                <a:srgbClr val="005047"/>
              </a:solidFill>
            </a:endParaRPr>
          </a:p>
        </p:txBody>
      </p:sp>
      <p:sp>
        <p:nvSpPr>
          <p:cNvPr id="118" name="Google Shape;118;p13"/>
          <p:cNvSpPr txBox="1"/>
          <p:nvPr>
            <p:ph idx="1" type="body"/>
          </p:nvPr>
        </p:nvSpPr>
        <p:spPr>
          <a:xfrm>
            <a:off x="311700" y="1152475"/>
            <a:ext cx="8450100" cy="3424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2200"/>
              <a:t>Here is a riddle: “I am thinking of two numbers that add up to 5.678. The difference between them is 9.876. What are the two numbers?”</a:t>
            </a:r>
            <a:endParaRPr sz="2200"/>
          </a:p>
          <a:p>
            <a:pPr indent="0" lvl="0" marL="0" rtl="0" algn="l">
              <a:lnSpc>
                <a:spcPct val="100000"/>
              </a:lnSpc>
              <a:spcBef>
                <a:spcPts val="0"/>
              </a:spcBef>
              <a:spcAft>
                <a:spcPts val="0"/>
              </a:spcAft>
              <a:buNone/>
            </a:pPr>
            <a:r>
              <a:t/>
            </a:r>
            <a:endParaRPr sz="2200"/>
          </a:p>
          <a:p>
            <a:pPr indent="0" lvl="0" marL="0" rtl="0" algn="l">
              <a:lnSpc>
                <a:spcPct val="100000"/>
              </a:lnSpc>
              <a:spcBef>
                <a:spcPts val="0"/>
              </a:spcBef>
              <a:spcAft>
                <a:spcPts val="0"/>
              </a:spcAft>
              <a:buNone/>
            </a:pPr>
            <a:r>
              <a:rPr lang="en" sz="2200"/>
              <a:t>Find pairs of numbers that fit each condition.</a:t>
            </a:r>
            <a:endParaRPr sz="2200"/>
          </a:p>
          <a:p>
            <a:pPr indent="-368300" lvl="0" marL="457200" rtl="0" algn="l">
              <a:lnSpc>
                <a:spcPct val="100000"/>
              </a:lnSpc>
              <a:spcBef>
                <a:spcPts val="0"/>
              </a:spcBef>
              <a:spcAft>
                <a:spcPts val="0"/>
              </a:spcAft>
              <a:buSzPts val="2200"/>
              <a:buAutoNum type="arabicPeriod"/>
            </a:pPr>
            <a:r>
              <a:rPr lang="en" sz="2200"/>
              <a:t>Name any pair of numbers whose sum is 5.678.</a:t>
            </a:r>
            <a:endParaRPr sz="2200"/>
          </a:p>
          <a:p>
            <a:pPr indent="-368300" lvl="0" marL="457200" rtl="0" algn="l">
              <a:lnSpc>
                <a:spcPct val="100000"/>
              </a:lnSpc>
              <a:spcBef>
                <a:spcPts val="0"/>
              </a:spcBef>
              <a:spcAft>
                <a:spcPts val="0"/>
              </a:spcAft>
              <a:buSzPts val="2200"/>
              <a:buAutoNum type="arabicPeriod"/>
            </a:pPr>
            <a:r>
              <a:rPr lang="en" sz="2200"/>
              <a:t>Name any pair of numbers whose difference is 9.876.</a:t>
            </a:r>
            <a:endParaRPr sz="2200"/>
          </a:p>
          <a:p>
            <a:pPr indent="-368300" lvl="0" marL="457200" rtl="0" algn="l">
              <a:lnSpc>
                <a:spcPct val="100000"/>
              </a:lnSpc>
              <a:spcBef>
                <a:spcPts val="0"/>
              </a:spcBef>
              <a:spcAft>
                <a:spcPts val="0"/>
              </a:spcAft>
              <a:buSzPts val="2200"/>
              <a:buAutoNum type="arabicPeriod"/>
            </a:pPr>
            <a:r>
              <a:rPr lang="en" sz="2200"/>
              <a:t>The riddle can be represented with two equations. Write the equations.</a:t>
            </a:r>
            <a:endParaRPr sz="2200"/>
          </a:p>
          <a:p>
            <a:pPr indent="-368300" lvl="0" marL="457200" rtl="0" algn="l">
              <a:lnSpc>
                <a:spcPct val="100000"/>
              </a:lnSpc>
              <a:spcBef>
                <a:spcPts val="0"/>
              </a:spcBef>
              <a:spcAft>
                <a:spcPts val="0"/>
              </a:spcAft>
              <a:buSzPts val="2200"/>
              <a:buAutoNum type="arabicPeriod"/>
            </a:pPr>
            <a:r>
              <a:rPr lang="en" sz="2200"/>
              <a:t>Solve the riddle. Be prepared to show your reasoning.</a:t>
            </a:r>
            <a:endParaRPr/>
          </a:p>
        </p:txBody>
      </p:sp>
      <p:sp>
        <p:nvSpPr>
          <p:cNvPr id="119" name="Google Shape;119;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0" name="Google Shape;120;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2.14.1 Modeling Equations to Solve a Riddle</a:t>
            </a:r>
            <a:endParaRPr/>
          </a:p>
        </p:txBody>
      </p:sp>
      <p:pic>
        <p:nvPicPr>
          <p:cNvPr descr="Pop art style sticker (Provided by Getty Images)" id="121" name="Google Shape;121;p13"/>
          <p:cNvPicPr preferRelativeResize="0"/>
          <p:nvPr/>
        </p:nvPicPr>
        <p:blipFill>
          <a:blip r:embed="rId4">
            <a:alphaModFix/>
          </a:blip>
          <a:stretch>
            <a:fillRect/>
          </a:stretch>
        </p:blipFill>
        <p:spPr>
          <a:xfrm>
            <a:off x="7652725" y="1874776"/>
            <a:ext cx="1326075" cy="11965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5" name="Shape 125"/>
        <p:cNvGrpSpPr/>
        <p:nvPr/>
      </p:nvGrpSpPr>
      <p:grpSpPr>
        <a:xfrm>
          <a:off x="0" y="0"/>
          <a:ext cx="0" cy="0"/>
          <a:chOff x="0" y="0"/>
          <a:chExt cx="0" cy="0"/>
        </a:xfrm>
      </p:grpSpPr>
      <p:sp>
        <p:nvSpPr>
          <p:cNvPr id="126" name="Google Shape;126;p14"/>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28" name="Google Shape;128;p1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9" name="Google Shape;129;p14"/>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0" name="Google Shape;130;p14"/>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1" name="Google Shape;131;p14"/>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2" name="Google Shape;132;p14"/>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3" name="Google Shape;133;p1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4" name="Google Shape;134;p14"/>
          <p:cNvCxnSpPr>
            <a:stCxn id="128" idx="2"/>
            <a:endCxn id="130"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135" name="Google Shape;135;p14"/>
          <p:cNvCxnSpPr>
            <a:stCxn id="130" idx="3"/>
            <a:endCxn id="129"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36" name="Google Shape;136;p14"/>
          <p:cNvCxnSpPr>
            <a:stCxn id="131" idx="3"/>
            <a:endCxn id="126"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37" name="Google Shape;137;p14"/>
          <p:cNvCxnSpPr>
            <a:stCxn id="126" idx="3"/>
            <a:endCxn id="132"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38" name="Google Shape;138;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9" name="Google Shape;139;p14"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40" name="Google Shape;140;p1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1" name="Google Shape;141;p14"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42" name="Google Shape;142;p14"/>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3" name="Google Shape;143;p1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4" name="Google Shape;144;p14"/>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5" name="Google Shape;145;p14"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46" name="Google Shape;146;p1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7" name="Google Shape;147;p14"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48" name="Google Shape;148;p14"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49" name="Google Shape;149;p14"/>
          <p:cNvCxnSpPr>
            <a:stCxn id="132" idx="3"/>
            <a:endCxn id="133"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50" name="Google Shape;150;p14"/>
          <p:cNvCxnSpPr>
            <a:stCxn id="129" idx="3"/>
            <a:endCxn id="131"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51" name="Google Shape;151;p14"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52" name="Google Shape;152;p1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153" name="Google Shape;153;p1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54" name="Google Shape;154;p14"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8" name="Shape 158"/>
        <p:cNvGrpSpPr/>
        <p:nvPr/>
      </p:nvGrpSpPr>
      <p:grpSpPr>
        <a:xfrm>
          <a:off x="0" y="0"/>
          <a:ext cx="0" cy="0"/>
          <a:chOff x="0" y="0"/>
          <a:chExt cx="0" cy="0"/>
        </a:xfrm>
      </p:grpSpPr>
      <p:sp>
        <p:nvSpPr>
          <p:cNvPr id="159" name="Google Shape;159;p1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a:t>Quilt Making 🛏️</a:t>
            </a:r>
            <a:endParaRPr sz="2600">
              <a:solidFill>
                <a:srgbClr val="005047"/>
              </a:solidFill>
            </a:endParaRPr>
          </a:p>
        </p:txBody>
      </p:sp>
      <p:sp>
        <p:nvSpPr>
          <p:cNvPr id="160" name="Google Shape;160;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1" name="Google Shape;161;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2.14.2 Finding a Pair of Values that Satisfies Multiple Inequalities</a:t>
            </a:r>
            <a:endParaRPr/>
          </a:p>
        </p:txBody>
      </p:sp>
      <p:pic>
        <p:nvPicPr>
          <p:cNvPr id="162" name="Google Shape;162;p15"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63" name="Google Shape;163;p15"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64" name="Google Shape;164;p15"/>
          <p:cNvSpPr/>
          <p:nvPr/>
        </p:nvSpPr>
        <p:spPr>
          <a:xfrm>
            <a:off x="5034250" y="1292700"/>
            <a:ext cx="3652500" cy="1896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Talk with a partner before sharing your ideas.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“I notice that . . .”</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“_____ represents _____ because . .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Engagement</a:t>
            </a:r>
            <a:endParaRPr sz="1000">
              <a:latin typeface="Calibri"/>
              <a:ea typeface="Calibri"/>
              <a:cs typeface="Calibri"/>
              <a:sym typeface="Calibri"/>
            </a:endParaRPr>
          </a:p>
        </p:txBody>
      </p:sp>
      <p:sp>
        <p:nvSpPr>
          <p:cNvPr id="165" name="Google Shape;165;p15"/>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 directly on top of the activity or give the instructions aloud. </a:t>
            </a:r>
            <a:endParaRPr b="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9" name="Shape 169"/>
        <p:cNvGrpSpPr/>
        <p:nvPr/>
      </p:nvGrpSpPr>
      <p:grpSpPr>
        <a:xfrm>
          <a:off x="0" y="0"/>
          <a:ext cx="0" cy="0"/>
          <a:chOff x="0" y="0"/>
          <a:chExt cx="0" cy="0"/>
        </a:xfrm>
      </p:grpSpPr>
      <p:sp>
        <p:nvSpPr>
          <p:cNvPr id="170" name="Google Shape;170;p1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Quilt Making 🛏️</a:t>
            </a:r>
            <a:endParaRPr>
              <a:solidFill>
                <a:srgbClr val="005047"/>
              </a:solidFill>
            </a:endParaRPr>
          </a:p>
        </p:txBody>
      </p:sp>
      <p:sp>
        <p:nvSpPr>
          <p:cNvPr id="171" name="Google Shape;171;p16"/>
          <p:cNvSpPr txBox="1"/>
          <p:nvPr>
            <p:ph idx="1" type="body"/>
          </p:nvPr>
        </p:nvSpPr>
        <p:spPr>
          <a:xfrm>
            <a:off x="311700" y="1152475"/>
            <a:ext cx="8142900" cy="6156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a:t>To make a quilt, a quilter is buying fabric in two colors, light and dark. He needs at least 9.5 yards of fabric in total.</a:t>
            </a:r>
            <a:endParaRPr/>
          </a:p>
          <a:p>
            <a:pPr indent="0" lvl="0" marL="0" rtl="0" algn="l">
              <a:lnSpc>
                <a:spcPct val="90000"/>
              </a:lnSpc>
              <a:spcBef>
                <a:spcPts val="1000"/>
              </a:spcBef>
              <a:spcAft>
                <a:spcPts val="0"/>
              </a:spcAft>
              <a:buNone/>
            </a:pPr>
            <a:r>
              <a:rPr lang="en"/>
              <a:t>                                                     </a:t>
            </a:r>
            <a:endParaRPr/>
          </a:p>
          <a:p>
            <a:pPr indent="0" lvl="0" marL="0" rtl="0" algn="l">
              <a:lnSpc>
                <a:spcPct val="90000"/>
              </a:lnSpc>
              <a:spcBef>
                <a:spcPts val="1000"/>
              </a:spcBef>
              <a:spcAft>
                <a:spcPts val="0"/>
              </a:spcAft>
              <a:buNone/>
            </a:pPr>
            <a:r>
              <a:t/>
            </a:r>
            <a:endParaRPr/>
          </a:p>
          <a:p>
            <a:pPr indent="0" lvl="0" marL="0" rtl="0" algn="l">
              <a:lnSpc>
                <a:spcPct val="90000"/>
              </a:lnSpc>
              <a:spcBef>
                <a:spcPts val="1000"/>
              </a:spcBef>
              <a:spcAft>
                <a:spcPts val="0"/>
              </a:spcAft>
              <a:buNone/>
            </a:pPr>
            <a:r>
              <a:t/>
            </a:r>
            <a:endParaRPr/>
          </a:p>
          <a:p>
            <a:pPr indent="0" lvl="0" marL="0" rtl="0" algn="l">
              <a:lnSpc>
                <a:spcPct val="90000"/>
              </a:lnSpc>
              <a:spcBef>
                <a:spcPts val="1000"/>
              </a:spcBef>
              <a:spcAft>
                <a:spcPts val="1200"/>
              </a:spcAft>
              <a:buNone/>
            </a:pPr>
            <a:r>
              <a:t/>
            </a:r>
            <a:endParaRPr b="1"/>
          </a:p>
        </p:txBody>
      </p:sp>
      <p:sp>
        <p:nvSpPr>
          <p:cNvPr id="172" name="Google Shape;172;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3" name="Google Shape;173;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2.14.2 Finding a Pair of Values that Satisfies Multiple Inequalities</a:t>
            </a:r>
            <a:endParaRPr/>
          </a:p>
        </p:txBody>
      </p:sp>
      <p:sp>
        <p:nvSpPr>
          <p:cNvPr id="174" name="Google Shape;174;p16"/>
          <p:cNvSpPr/>
          <p:nvPr/>
        </p:nvSpPr>
        <p:spPr>
          <a:xfrm>
            <a:off x="3777975" y="1865200"/>
            <a:ext cx="1808700" cy="2313300"/>
          </a:xfrm>
          <a:prstGeom prst="mathMultiply">
            <a:avLst>
              <a:gd fmla="val 23520" name="adj1"/>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175" name="Google Shape;175;p16"/>
          <p:cNvPicPr preferRelativeResize="0"/>
          <p:nvPr/>
        </p:nvPicPr>
        <p:blipFill>
          <a:blip r:embed="rId4">
            <a:alphaModFix/>
          </a:blip>
          <a:stretch>
            <a:fillRect/>
          </a:stretch>
        </p:blipFill>
        <p:spPr>
          <a:xfrm>
            <a:off x="3963775" y="1680332"/>
            <a:ext cx="4264450" cy="2683050"/>
          </a:xfrm>
          <a:prstGeom prst="rect">
            <a:avLst/>
          </a:prstGeom>
          <a:noFill/>
          <a:ln>
            <a:noFill/>
          </a:ln>
        </p:spPr>
      </p:pic>
      <p:sp>
        <p:nvSpPr>
          <p:cNvPr id="176" name="Google Shape;176;p16"/>
          <p:cNvSpPr txBox="1"/>
          <p:nvPr/>
        </p:nvSpPr>
        <p:spPr>
          <a:xfrm>
            <a:off x="310900" y="2143825"/>
            <a:ext cx="3633600" cy="1549500"/>
          </a:xfrm>
          <a:prstGeom prst="rect">
            <a:avLst/>
          </a:prstGeom>
          <a:noFill/>
          <a:ln>
            <a:noFill/>
          </a:ln>
        </p:spPr>
        <p:txBody>
          <a:bodyPr anchorCtr="0" anchor="t" bIns="91425" lIns="91425" spcFirstLastPara="1" rIns="91425" wrap="square" tIns="91425">
            <a:spAutoFit/>
          </a:bodyPr>
          <a:lstStyle/>
          <a:p>
            <a:pPr indent="-342900" lvl="0" marL="457200" rtl="0" algn="l">
              <a:lnSpc>
                <a:spcPct val="100000"/>
              </a:lnSpc>
              <a:spcBef>
                <a:spcPts val="0"/>
              </a:spcBef>
              <a:spcAft>
                <a:spcPts val="0"/>
              </a:spcAft>
              <a:buClr>
                <a:srgbClr val="424242"/>
              </a:buClr>
              <a:buSzPts val="1800"/>
              <a:buFont typeface="Calibri"/>
              <a:buChar char="●"/>
            </a:pPr>
            <a:r>
              <a:rPr lang="en" sz="1800">
                <a:solidFill>
                  <a:srgbClr val="424242"/>
                </a:solidFill>
                <a:latin typeface="Calibri"/>
                <a:ea typeface="Calibri"/>
                <a:cs typeface="Calibri"/>
                <a:sym typeface="Calibri"/>
              </a:rPr>
              <a:t>The light color costs $9 a yard. </a:t>
            </a:r>
            <a:endParaRPr sz="1800">
              <a:solidFill>
                <a:srgbClr val="424242"/>
              </a:solidFill>
              <a:latin typeface="Calibri"/>
              <a:ea typeface="Calibri"/>
              <a:cs typeface="Calibri"/>
              <a:sym typeface="Calibri"/>
            </a:endParaRPr>
          </a:p>
          <a:p>
            <a:pPr indent="-342900" lvl="0" marL="457200" rtl="0" algn="l">
              <a:lnSpc>
                <a:spcPct val="100000"/>
              </a:lnSpc>
              <a:spcBef>
                <a:spcPts val="1000"/>
              </a:spcBef>
              <a:spcAft>
                <a:spcPts val="0"/>
              </a:spcAft>
              <a:buClr>
                <a:srgbClr val="424242"/>
              </a:buClr>
              <a:buSzPts val="1800"/>
              <a:buFont typeface="Calibri"/>
              <a:buChar char="●"/>
            </a:pPr>
            <a:r>
              <a:rPr lang="en" sz="1800">
                <a:solidFill>
                  <a:srgbClr val="424242"/>
                </a:solidFill>
                <a:latin typeface="Calibri"/>
                <a:ea typeface="Calibri"/>
                <a:cs typeface="Calibri"/>
                <a:sym typeface="Calibri"/>
              </a:rPr>
              <a:t>The dark color costs $13 a yard. </a:t>
            </a:r>
            <a:endParaRPr sz="1800">
              <a:solidFill>
                <a:srgbClr val="424242"/>
              </a:solidFill>
              <a:latin typeface="Calibri"/>
              <a:ea typeface="Calibri"/>
              <a:cs typeface="Calibri"/>
              <a:sym typeface="Calibri"/>
            </a:endParaRPr>
          </a:p>
          <a:p>
            <a:pPr indent="-342900" lvl="0" marL="457200" rtl="0" algn="l">
              <a:lnSpc>
                <a:spcPct val="100000"/>
              </a:lnSpc>
              <a:spcBef>
                <a:spcPts val="1000"/>
              </a:spcBef>
              <a:spcAft>
                <a:spcPts val="1000"/>
              </a:spcAft>
              <a:buClr>
                <a:srgbClr val="424242"/>
              </a:buClr>
              <a:buSzPts val="1800"/>
              <a:buFont typeface="Calibri"/>
              <a:buChar char="●"/>
            </a:pPr>
            <a:r>
              <a:rPr lang="en" sz="1800">
                <a:solidFill>
                  <a:srgbClr val="424242"/>
                </a:solidFill>
                <a:latin typeface="Calibri"/>
                <a:ea typeface="Calibri"/>
                <a:cs typeface="Calibri"/>
                <a:sym typeface="Calibri"/>
              </a:rPr>
              <a:t>The quilter can spend up to </a:t>
            </a:r>
            <a:r>
              <a:rPr lang="en" sz="1800">
                <a:solidFill>
                  <a:srgbClr val="424242"/>
                </a:solidFill>
                <a:latin typeface="Calibri"/>
                <a:ea typeface="Calibri"/>
                <a:cs typeface="Calibri"/>
                <a:sym typeface="Calibri"/>
              </a:rPr>
              <a:t>$</a:t>
            </a:r>
            <a:r>
              <a:rPr lang="en" sz="1800">
                <a:solidFill>
                  <a:srgbClr val="424242"/>
                </a:solidFill>
                <a:latin typeface="Calibri"/>
                <a:ea typeface="Calibri"/>
                <a:cs typeface="Calibri"/>
                <a:sym typeface="Calibri"/>
              </a:rPr>
              <a:t>110 on fabric.</a:t>
            </a:r>
            <a:endParaRPr sz="1800">
              <a:solidFill>
                <a:srgbClr val="424242"/>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0" name="Shape 180"/>
        <p:cNvGrpSpPr/>
        <p:nvPr/>
      </p:nvGrpSpPr>
      <p:grpSpPr>
        <a:xfrm>
          <a:off x="0" y="0"/>
          <a:ext cx="0" cy="0"/>
          <a:chOff x="0" y="0"/>
          <a:chExt cx="0" cy="0"/>
        </a:xfrm>
      </p:grpSpPr>
      <p:sp>
        <p:nvSpPr>
          <p:cNvPr id="181" name="Google Shape;181;p1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Learning Activity </a:t>
            </a:r>
            <a:r>
              <a:rPr lang="en"/>
              <a:t>- Quilt Making 🛏️</a:t>
            </a:r>
            <a:endParaRPr sz="3000">
              <a:solidFill>
                <a:srgbClr val="005047"/>
              </a:solidFill>
            </a:endParaRPr>
          </a:p>
        </p:txBody>
      </p:sp>
      <p:sp>
        <p:nvSpPr>
          <p:cNvPr id="182" name="Google Shape;182;p17"/>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3" name="Google Shape;183;p17"/>
          <p:cNvSpPr txBox="1"/>
          <p:nvPr>
            <p:ph idx="3"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2.14.2 Finding a Pair of Values that Satisfies Multiple Inequalities</a:t>
            </a:r>
            <a:endParaRPr/>
          </a:p>
        </p:txBody>
      </p:sp>
      <p:sp>
        <p:nvSpPr>
          <p:cNvPr id="184" name="Google Shape;184;p17"/>
          <p:cNvSpPr txBox="1"/>
          <p:nvPr>
            <p:ph idx="1" type="body"/>
          </p:nvPr>
        </p:nvSpPr>
        <p:spPr>
          <a:xfrm>
            <a:off x="125925" y="1134338"/>
            <a:ext cx="6619500" cy="3416400"/>
          </a:xfrm>
          <a:prstGeom prst="rect">
            <a:avLst/>
          </a:prstGeom>
        </p:spPr>
        <p:txBody>
          <a:bodyPr anchorCtr="0" anchor="t" bIns="91425" lIns="91425" spcFirstLastPara="1" rIns="91425" wrap="square" tIns="91425">
            <a:noAutofit/>
          </a:bodyPr>
          <a:lstStyle/>
          <a:p>
            <a:pPr indent="-320716" lvl="0" marL="457200" rtl="0" algn="l">
              <a:lnSpc>
                <a:spcPct val="100000"/>
              </a:lnSpc>
              <a:spcBef>
                <a:spcPts val="0"/>
              </a:spcBef>
              <a:spcAft>
                <a:spcPts val="0"/>
              </a:spcAft>
              <a:buSzPts val="1451"/>
              <a:buAutoNum type="arabicPeriod"/>
            </a:pPr>
            <a:r>
              <a:rPr lang="en" sz="1450"/>
              <a:t>Write an inequality to represent the length constraint. Let </a:t>
            </a:r>
            <a:r>
              <a:rPr i="1" lang="en" sz="1450">
                <a:latin typeface="Times New Roman"/>
                <a:ea typeface="Times New Roman"/>
                <a:cs typeface="Times New Roman"/>
                <a:sym typeface="Times New Roman"/>
              </a:rPr>
              <a:t>x</a:t>
            </a:r>
            <a:r>
              <a:rPr lang="en" sz="1450"/>
              <a:t> represent </a:t>
            </a:r>
            <a:endParaRPr sz="1450"/>
          </a:p>
          <a:p>
            <a:pPr indent="457200" lvl="0" marL="0" rtl="0" algn="l">
              <a:lnSpc>
                <a:spcPct val="100000"/>
              </a:lnSpc>
              <a:spcBef>
                <a:spcPts val="0"/>
              </a:spcBef>
              <a:spcAft>
                <a:spcPts val="0"/>
              </a:spcAft>
              <a:buNone/>
            </a:pPr>
            <a:r>
              <a:rPr lang="en" sz="1450"/>
              <a:t>the yards of light fabric and </a:t>
            </a:r>
            <a:r>
              <a:rPr i="1" lang="en" sz="1450">
                <a:latin typeface="Times New Roman"/>
                <a:ea typeface="Times New Roman"/>
                <a:cs typeface="Times New Roman"/>
                <a:sym typeface="Times New Roman"/>
              </a:rPr>
              <a:t>y</a:t>
            </a:r>
            <a:r>
              <a:rPr lang="en" sz="1450"/>
              <a:t> represent the yards of dark fabric.</a:t>
            </a:r>
            <a:endParaRPr sz="1450"/>
          </a:p>
          <a:p>
            <a:pPr indent="-320716" lvl="0" marL="457200" rtl="0" algn="l">
              <a:lnSpc>
                <a:spcPct val="100000"/>
              </a:lnSpc>
              <a:spcBef>
                <a:spcPts val="1000"/>
              </a:spcBef>
              <a:spcAft>
                <a:spcPts val="0"/>
              </a:spcAft>
              <a:buSzPts val="1451"/>
              <a:buAutoNum type="arabicPeriod"/>
            </a:pPr>
            <a:r>
              <a:rPr lang="en" sz="1450"/>
              <a:t>Select </a:t>
            </a:r>
            <a:r>
              <a:rPr b="1" lang="en" sz="1450"/>
              <a:t>three </a:t>
            </a:r>
            <a:r>
              <a:rPr lang="en" sz="1450"/>
              <a:t>pairs that satisfy the length constraint.</a:t>
            </a:r>
            <a:endParaRPr sz="1450"/>
          </a:p>
          <a:p>
            <a:pPr indent="0" lvl="0" marL="457200" rtl="0" algn="l">
              <a:lnSpc>
                <a:spcPct val="100000"/>
              </a:lnSpc>
              <a:spcBef>
                <a:spcPts val="0"/>
              </a:spcBef>
              <a:spcAft>
                <a:spcPts val="0"/>
              </a:spcAft>
              <a:buNone/>
            </a:pPr>
            <a:r>
              <a:rPr lang="en" sz="1385"/>
              <a:t>a. </a:t>
            </a:r>
            <a:r>
              <a:rPr lang="en" sz="1385"/>
              <a:t>(5, 5)  		c.  </a:t>
            </a:r>
            <a:r>
              <a:rPr lang="en" sz="1385"/>
              <a:t>(7.5, 3.5)</a:t>
            </a:r>
            <a:endParaRPr sz="1385"/>
          </a:p>
          <a:p>
            <a:pPr indent="0" lvl="0" marL="457200" rtl="0" algn="l">
              <a:lnSpc>
                <a:spcPct val="100000"/>
              </a:lnSpc>
              <a:spcBef>
                <a:spcPts val="0"/>
              </a:spcBef>
              <a:spcAft>
                <a:spcPts val="0"/>
              </a:spcAft>
              <a:buNone/>
            </a:pPr>
            <a:r>
              <a:rPr lang="en" sz="1385"/>
              <a:t>b</a:t>
            </a:r>
            <a:r>
              <a:rPr lang="en" sz="1385"/>
              <a:t>. (2.5, 4.5) 		d.  </a:t>
            </a:r>
            <a:r>
              <a:rPr lang="en" sz="1385"/>
              <a:t>(12, 10)</a:t>
            </a:r>
            <a:endParaRPr sz="1385"/>
          </a:p>
          <a:p>
            <a:pPr indent="0" lvl="0" marL="457200" rtl="0" algn="l">
              <a:lnSpc>
                <a:spcPct val="100000"/>
              </a:lnSpc>
              <a:spcBef>
                <a:spcPts val="0"/>
              </a:spcBef>
              <a:spcAft>
                <a:spcPts val="0"/>
              </a:spcAft>
              <a:buNone/>
            </a:pPr>
            <a:r>
              <a:t/>
            </a:r>
            <a:endParaRPr sz="885"/>
          </a:p>
          <a:p>
            <a:pPr indent="-320716" lvl="0" marL="457200" rtl="0" algn="l">
              <a:lnSpc>
                <a:spcPct val="100000"/>
              </a:lnSpc>
              <a:spcBef>
                <a:spcPts val="0"/>
              </a:spcBef>
              <a:spcAft>
                <a:spcPts val="0"/>
              </a:spcAft>
              <a:buSzPts val="1451"/>
              <a:buAutoNum type="arabicPeriod"/>
            </a:pPr>
            <a:r>
              <a:rPr lang="en" sz="1450"/>
              <a:t>Write an inequality to represent the cost constraint.</a:t>
            </a:r>
            <a:endParaRPr sz="1450"/>
          </a:p>
          <a:p>
            <a:pPr indent="-320716" lvl="0" marL="457200" rtl="0" algn="l">
              <a:lnSpc>
                <a:spcPct val="100000"/>
              </a:lnSpc>
              <a:spcBef>
                <a:spcPts val="500"/>
              </a:spcBef>
              <a:spcAft>
                <a:spcPts val="0"/>
              </a:spcAft>
              <a:buSzPts val="1451"/>
              <a:buAutoNum type="arabicPeriod"/>
            </a:pPr>
            <a:r>
              <a:rPr lang="en" sz="1450"/>
              <a:t>Select </a:t>
            </a:r>
            <a:r>
              <a:rPr b="1" lang="en" sz="1450"/>
              <a:t>three</a:t>
            </a:r>
            <a:r>
              <a:rPr lang="en" sz="1450"/>
              <a:t> pairs that satisfy the cost constraint.</a:t>
            </a:r>
            <a:endParaRPr sz="1450"/>
          </a:p>
          <a:p>
            <a:pPr indent="0" lvl="0" marL="457200" rtl="0" algn="l">
              <a:lnSpc>
                <a:spcPct val="100000"/>
              </a:lnSpc>
              <a:spcBef>
                <a:spcPts val="0"/>
              </a:spcBef>
              <a:spcAft>
                <a:spcPts val="0"/>
              </a:spcAft>
              <a:buNone/>
            </a:pPr>
            <a:r>
              <a:rPr lang="en" sz="1385"/>
              <a:t>a. </a:t>
            </a:r>
            <a:r>
              <a:rPr lang="en" sz="1385"/>
              <a:t>(1, 1) 	c. </a:t>
            </a:r>
            <a:r>
              <a:rPr lang="en" sz="1385"/>
              <a:t>(8, 3)</a:t>
            </a:r>
            <a:endParaRPr sz="1385"/>
          </a:p>
          <a:p>
            <a:pPr indent="0" lvl="0" marL="457200" rtl="0" algn="l">
              <a:lnSpc>
                <a:spcPct val="100000"/>
              </a:lnSpc>
              <a:spcBef>
                <a:spcPts val="0"/>
              </a:spcBef>
              <a:spcAft>
                <a:spcPts val="0"/>
              </a:spcAft>
              <a:buNone/>
            </a:pPr>
            <a:r>
              <a:rPr lang="en" sz="1385"/>
              <a:t>b. (4, 5) 	d. </a:t>
            </a:r>
            <a:r>
              <a:rPr lang="en" sz="1385"/>
              <a:t>(10, 1)</a:t>
            </a:r>
            <a:endParaRPr sz="1385"/>
          </a:p>
          <a:p>
            <a:pPr indent="0" lvl="0" marL="457200" rtl="0" algn="l">
              <a:lnSpc>
                <a:spcPct val="100000"/>
              </a:lnSpc>
              <a:spcBef>
                <a:spcPts val="0"/>
              </a:spcBef>
              <a:spcAft>
                <a:spcPts val="0"/>
              </a:spcAft>
              <a:buNone/>
            </a:pPr>
            <a:r>
              <a:t/>
            </a:r>
            <a:endParaRPr sz="385"/>
          </a:p>
          <a:p>
            <a:pPr indent="-320716" lvl="0" marL="457200" rtl="0" algn="l">
              <a:lnSpc>
                <a:spcPct val="100000"/>
              </a:lnSpc>
              <a:spcBef>
                <a:spcPts val="0"/>
              </a:spcBef>
              <a:spcAft>
                <a:spcPts val="0"/>
              </a:spcAft>
              <a:buSzPts val="1451"/>
              <a:buAutoNum type="arabicPeriod"/>
            </a:pPr>
            <a:r>
              <a:rPr lang="en" sz="1450"/>
              <a:t>Explain why (2, 2) satisfies the cost constraint but not the length constraint.</a:t>
            </a:r>
            <a:endParaRPr sz="1450"/>
          </a:p>
          <a:p>
            <a:pPr indent="-320716" lvl="0" marL="457200" rtl="0" algn="l">
              <a:lnSpc>
                <a:spcPct val="100000"/>
              </a:lnSpc>
              <a:spcBef>
                <a:spcPts val="500"/>
              </a:spcBef>
              <a:spcAft>
                <a:spcPts val="0"/>
              </a:spcAft>
              <a:buSzPts val="1451"/>
              <a:buAutoNum type="arabicPeriod"/>
            </a:pPr>
            <a:r>
              <a:rPr lang="en" sz="1450"/>
              <a:t>Find at least one pair of numbers that satisfies both constraints. </a:t>
            </a:r>
            <a:endParaRPr sz="1450"/>
          </a:p>
          <a:p>
            <a:pPr indent="-320716" lvl="0" marL="457200" rtl="0" algn="l">
              <a:lnSpc>
                <a:spcPct val="100000"/>
              </a:lnSpc>
              <a:spcBef>
                <a:spcPts val="500"/>
              </a:spcBef>
              <a:spcAft>
                <a:spcPts val="0"/>
              </a:spcAft>
              <a:buSzPts val="1451"/>
              <a:buAutoNum type="arabicPeriod"/>
            </a:pPr>
            <a:r>
              <a:rPr lang="en" sz="1450"/>
              <a:t>What does the pair of numbers represent in this situation?</a:t>
            </a:r>
            <a:endParaRPr sz="1450"/>
          </a:p>
          <a:p>
            <a:pPr indent="-320716" lvl="0" marL="457200" rtl="0" algn="l">
              <a:lnSpc>
                <a:spcPct val="100000"/>
              </a:lnSpc>
              <a:spcBef>
                <a:spcPts val="500"/>
              </a:spcBef>
              <a:spcAft>
                <a:spcPts val="500"/>
              </a:spcAft>
              <a:buSzPts val="1451"/>
              <a:buAutoNum type="arabicPeriod"/>
            </a:pPr>
            <a:r>
              <a:rPr lang="en" sz="1450"/>
              <a:t>Write the two inequalities together as a system of inequalities.</a:t>
            </a:r>
            <a:endParaRPr b="1" sz="685"/>
          </a:p>
        </p:txBody>
      </p:sp>
      <p:pic>
        <p:nvPicPr>
          <p:cNvPr descr="A graph shows the region above the line 12 − x, shaded blue, representing possible combinations of dark and light fabric (in yards). The x-axis shows light fabric; the y-axis shows dark fabric, both from 0 to 12." id="185" name="Google Shape;185;p17"/>
          <p:cNvPicPr preferRelativeResize="0"/>
          <p:nvPr/>
        </p:nvPicPr>
        <p:blipFill>
          <a:blip r:embed="rId4">
            <a:alphaModFix/>
          </a:blip>
          <a:stretch>
            <a:fillRect/>
          </a:stretch>
        </p:blipFill>
        <p:spPr>
          <a:xfrm>
            <a:off x="6649575" y="1309788"/>
            <a:ext cx="1580997" cy="1188720"/>
          </a:xfrm>
          <a:prstGeom prst="rect">
            <a:avLst/>
          </a:prstGeom>
          <a:noFill/>
          <a:ln>
            <a:noFill/>
          </a:ln>
        </p:spPr>
      </p:pic>
      <p:pic>
        <p:nvPicPr>
          <p:cNvPr id="186" name="Google Shape;186;p17"/>
          <p:cNvPicPr preferRelativeResize="0"/>
          <p:nvPr/>
        </p:nvPicPr>
        <p:blipFill>
          <a:blip r:embed="rId5">
            <a:alphaModFix/>
          </a:blip>
          <a:stretch>
            <a:fillRect/>
          </a:stretch>
        </p:blipFill>
        <p:spPr>
          <a:xfrm>
            <a:off x="6653169" y="2583058"/>
            <a:ext cx="1580997" cy="1188720"/>
          </a:xfrm>
          <a:prstGeom prst="rect">
            <a:avLst/>
          </a:prstGeom>
          <a:noFill/>
          <a:ln>
            <a:noFill/>
          </a:ln>
        </p:spPr>
      </p:pic>
      <p:sp>
        <p:nvSpPr>
          <p:cNvPr id="187" name="Google Shape;187;p17"/>
          <p:cNvSpPr/>
          <p:nvPr/>
        </p:nvSpPr>
        <p:spPr>
          <a:xfrm>
            <a:off x="6534775" y="3856313"/>
            <a:ext cx="2058300" cy="10560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The graphs represent the two constraints: Graph A = </a:t>
            </a:r>
            <a:r>
              <a:rPr lang="en" sz="1500">
                <a:latin typeface="Calibri"/>
                <a:ea typeface="Calibri"/>
                <a:cs typeface="Calibri"/>
                <a:sym typeface="Calibri"/>
              </a:rPr>
              <a:t>Length Graph B = Cost</a:t>
            </a:r>
            <a:endParaRPr sz="1500">
              <a:latin typeface="Calibri"/>
              <a:ea typeface="Calibri"/>
              <a:cs typeface="Calibri"/>
              <a:sym typeface="Calibri"/>
            </a:endParaRPr>
          </a:p>
        </p:txBody>
      </p:sp>
      <p:sp>
        <p:nvSpPr>
          <p:cNvPr id="188" name="Google Shape;188;p17"/>
          <p:cNvSpPr/>
          <p:nvPr/>
        </p:nvSpPr>
        <p:spPr>
          <a:xfrm>
            <a:off x="7383330" y="1340001"/>
            <a:ext cx="805200" cy="288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Graph A</a:t>
            </a:r>
            <a:endParaRPr>
              <a:latin typeface="Calibri"/>
              <a:ea typeface="Calibri"/>
              <a:cs typeface="Calibri"/>
              <a:sym typeface="Calibri"/>
            </a:endParaRPr>
          </a:p>
        </p:txBody>
      </p:sp>
      <p:sp>
        <p:nvSpPr>
          <p:cNvPr id="189" name="Google Shape;189;p17"/>
          <p:cNvSpPr/>
          <p:nvPr/>
        </p:nvSpPr>
        <p:spPr>
          <a:xfrm>
            <a:off x="7383330" y="2620663"/>
            <a:ext cx="805200" cy="288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Graph B</a:t>
            </a:r>
            <a:endParaRPr>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3" name="Shape 193"/>
        <p:cNvGrpSpPr/>
        <p:nvPr/>
      </p:nvGrpSpPr>
      <p:grpSpPr>
        <a:xfrm>
          <a:off x="0" y="0"/>
          <a:ext cx="0" cy="0"/>
          <a:chOff x="0" y="0"/>
          <a:chExt cx="0" cy="0"/>
        </a:xfrm>
      </p:grpSpPr>
      <p:sp>
        <p:nvSpPr>
          <p:cNvPr id="194" name="Google Shape;194;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95" name="Google Shape;195;p18"/>
          <p:cNvSpPr txBox="1"/>
          <p:nvPr>
            <p:ph idx="1" type="body"/>
          </p:nvPr>
        </p:nvSpPr>
        <p:spPr>
          <a:xfrm>
            <a:off x="311700" y="921467"/>
            <a:ext cx="64917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A singer sold two types of tickets to a performance, seated tickets and standing-room tickets.</a:t>
            </a:r>
            <a:endParaRPr sz="1600"/>
          </a:p>
          <a:p>
            <a:pPr indent="-330200" lvl="0" marL="457200" rtl="0" algn="l">
              <a:lnSpc>
                <a:spcPct val="100000"/>
              </a:lnSpc>
              <a:spcBef>
                <a:spcPts val="1200"/>
              </a:spcBef>
              <a:spcAft>
                <a:spcPts val="0"/>
              </a:spcAft>
              <a:buSzPts val="1600"/>
              <a:buChar char="●"/>
            </a:pPr>
            <a:r>
              <a:rPr lang="en" sz="1600"/>
              <a:t>Seated tickets cost $25.</a:t>
            </a:r>
            <a:endParaRPr sz="1600"/>
          </a:p>
          <a:p>
            <a:pPr indent="-330200" lvl="0" marL="457200" rtl="0" algn="l">
              <a:lnSpc>
                <a:spcPct val="100000"/>
              </a:lnSpc>
              <a:spcBef>
                <a:spcPts val="0"/>
              </a:spcBef>
              <a:spcAft>
                <a:spcPts val="0"/>
              </a:spcAft>
              <a:buSzPts val="1600"/>
              <a:buChar char="●"/>
            </a:pPr>
            <a:r>
              <a:rPr lang="en" sz="1600"/>
              <a:t>Standing-room tickets cost $15.</a:t>
            </a:r>
            <a:endParaRPr sz="1600"/>
          </a:p>
          <a:p>
            <a:pPr indent="-330200" lvl="0" marL="457200" rtl="0" algn="l">
              <a:lnSpc>
                <a:spcPct val="100000"/>
              </a:lnSpc>
              <a:spcBef>
                <a:spcPts val="0"/>
              </a:spcBef>
              <a:spcAft>
                <a:spcPts val="0"/>
              </a:spcAft>
              <a:buSzPts val="1600"/>
              <a:buChar char="●"/>
            </a:pPr>
            <a:r>
              <a:rPr lang="en" sz="1600"/>
              <a:t>More than 60 tickets were sold.</a:t>
            </a:r>
            <a:endParaRPr sz="1600"/>
          </a:p>
          <a:p>
            <a:pPr indent="-330200" lvl="0" marL="457200" rtl="0" algn="l">
              <a:lnSpc>
                <a:spcPct val="100000"/>
              </a:lnSpc>
              <a:spcBef>
                <a:spcPts val="0"/>
              </a:spcBef>
              <a:spcAft>
                <a:spcPts val="0"/>
              </a:spcAft>
              <a:buSzPts val="1600"/>
              <a:buChar char="●"/>
            </a:pPr>
            <a:r>
              <a:rPr lang="en" sz="1600"/>
              <a:t>More than $1,200 was made from selling tickets.</a:t>
            </a:r>
            <a:endParaRPr sz="1600"/>
          </a:p>
          <a:p>
            <a:pPr indent="0" lvl="0" marL="0" rtl="0" algn="l">
              <a:lnSpc>
                <a:spcPct val="100000"/>
              </a:lnSpc>
              <a:spcBef>
                <a:spcPts val="1200"/>
              </a:spcBef>
              <a:spcAft>
                <a:spcPts val="0"/>
              </a:spcAft>
              <a:buNone/>
            </a:pPr>
            <a:r>
              <a:rPr lang="en" sz="1600"/>
              <a:t>Which of the following ticket combinations is possible given the situation described here?</a:t>
            </a:r>
            <a:endParaRPr sz="1600"/>
          </a:p>
          <a:p>
            <a:pPr indent="-330200" lvl="0" marL="914400" rtl="0" algn="l">
              <a:lnSpc>
                <a:spcPct val="100000"/>
              </a:lnSpc>
              <a:spcBef>
                <a:spcPts val="1200"/>
              </a:spcBef>
              <a:spcAft>
                <a:spcPts val="0"/>
              </a:spcAft>
              <a:buClr>
                <a:srgbClr val="424242"/>
              </a:buClr>
              <a:buSzPts val="1600"/>
              <a:buFont typeface="Calibri"/>
              <a:buAutoNum type="alphaLcPeriod"/>
            </a:pPr>
            <a:r>
              <a:rPr lang="en" sz="1600"/>
              <a:t>14 seated tickets and 55 standing-room tickets</a:t>
            </a:r>
            <a:endParaRPr sz="1600">
              <a:solidFill>
                <a:srgbClr val="424242"/>
              </a:solidFill>
            </a:endParaRPr>
          </a:p>
          <a:p>
            <a:pPr indent="-330200" lvl="0" marL="914400" rtl="0" algn="l">
              <a:lnSpc>
                <a:spcPct val="100000"/>
              </a:lnSpc>
              <a:spcBef>
                <a:spcPts val="500"/>
              </a:spcBef>
              <a:spcAft>
                <a:spcPts val="0"/>
              </a:spcAft>
              <a:buClr>
                <a:srgbClr val="424242"/>
              </a:buClr>
              <a:buSzPts val="1600"/>
              <a:buFont typeface="Calibri"/>
              <a:buAutoNum type="alphaLcPeriod"/>
            </a:pPr>
            <a:r>
              <a:rPr lang="en" sz="1600"/>
              <a:t>40 seated tickets and 19 standing-room tickets</a:t>
            </a:r>
            <a:endParaRPr sz="1600">
              <a:solidFill>
                <a:srgbClr val="424242"/>
              </a:solidFill>
            </a:endParaRPr>
          </a:p>
          <a:p>
            <a:pPr indent="-330200" lvl="0" marL="914400" rtl="0" algn="l">
              <a:lnSpc>
                <a:spcPct val="100000"/>
              </a:lnSpc>
              <a:spcBef>
                <a:spcPts val="500"/>
              </a:spcBef>
              <a:spcAft>
                <a:spcPts val="0"/>
              </a:spcAft>
              <a:buClr>
                <a:srgbClr val="424242"/>
              </a:buClr>
              <a:buSzPts val="1600"/>
              <a:buFont typeface="Calibri"/>
              <a:buAutoNum type="alphaLcPeriod"/>
            </a:pPr>
            <a:r>
              <a:rPr lang="en" sz="1600"/>
              <a:t>10 seated tickets and 60 standing-room tickets</a:t>
            </a:r>
            <a:endParaRPr sz="1600">
              <a:solidFill>
                <a:srgbClr val="424242"/>
              </a:solidFill>
            </a:endParaRPr>
          </a:p>
          <a:p>
            <a:pPr indent="-330200" lvl="0" marL="914400" rtl="0" algn="l">
              <a:lnSpc>
                <a:spcPct val="100000"/>
              </a:lnSpc>
              <a:spcBef>
                <a:spcPts val="500"/>
              </a:spcBef>
              <a:spcAft>
                <a:spcPts val="500"/>
              </a:spcAft>
              <a:buClr>
                <a:srgbClr val="424242"/>
              </a:buClr>
              <a:buSzPts val="1600"/>
              <a:buFont typeface="Calibri"/>
              <a:buAutoNum type="alphaLcPeriod"/>
            </a:pPr>
            <a:r>
              <a:rPr lang="en" sz="1600"/>
              <a:t>20 seated tickets and 50 standing-room tickets</a:t>
            </a:r>
            <a:endParaRPr sz="1600">
              <a:solidFill>
                <a:srgbClr val="424242"/>
              </a:solidFill>
            </a:endParaRPr>
          </a:p>
        </p:txBody>
      </p:sp>
      <p:sp>
        <p:nvSpPr>
          <p:cNvPr id="196" name="Google Shape;196;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7" name="Google Shape;197;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2.14.2 Finding a Pair of Values that Satisfies Multiple Inequalities</a:t>
            </a:r>
            <a:endParaRPr/>
          </a:p>
        </p:txBody>
      </p:sp>
      <p:pic>
        <p:nvPicPr>
          <p:cNvPr id="198" name="Google Shape;198;p18"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199" name="Google Shape;199;p18">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200" name="Google Shape;200;p18"/>
          <p:cNvPicPr preferRelativeResize="0"/>
          <p:nvPr/>
        </p:nvPicPr>
        <p:blipFill>
          <a:blip r:embed="rId5">
            <a:alphaModFix/>
          </a:blip>
          <a:stretch>
            <a:fillRect/>
          </a:stretch>
        </p:blipFill>
        <p:spPr>
          <a:xfrm>
            <a:off x="6639200" y="1547950"/>
            <a:ext cx="2047601" cy="20476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4" name="Shape 204"/>
        <p:cNvGrpSpPr/>
        <p:nvPr/>
      </p:nvGrpSpPr>
      <p:grpSpPr>
        <a:xfrm>
          <a:off x="0" y="0"/>
          <a:ext cx="0" cy="0"/>
          <a:chOff x="0" y="0"/>
          <a:chExt cx="0" cy="0"/>
        </a:xfrm>
      </p:grpSpPr>
      <p:sp>
        <p:nvSpPr>
          <p:cNvPr id="205" name="Google Shape;205;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06" name="Google Shape;206;p19"/>
          <p:cNvSpPr txBox="1"/>
          <p:nvPr>
            <p:ph idx="1" type="body"/>
          </p:nvPr>
        </p:nvSpPr>
        <p:spPr>
          <a:xfrm>
            <a:off x="394275" y="1209325"/>
            <a:ext cx="8235900" cy="327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System of Linear Inequalities</a:t>
            </a:r>
            <a:endParaRPr b="1"/>
          </a:p>
          <a:p>
            <a:pPr indent="0" lvl="0" marL="0" rtl="0" algn="l">
              <a:spcBef>
                <a:spcPts val="1200"/>
              </a:spcBef>
              <a:spcAft>
                <a:spcPts val="0"/>
              </a:spcAft>
              <a:buNone/>
            </a:pPr>
            <a:r>
              <a:rPr lang="en"/>
              <a:t>Two or more linear inequalities grouped together form a system of linear inequalities.</a:t>
            </a:r>
            <a:endParaRPr/>
          </a:p>
          <a:p>
            <a:pPr indent="0" lvl="0" marL="0" rtl="0" algn="l">
              <a:spcBef>
                <a:spcPts val="1200"/>
              </a:spcBef>
              <a:spcAft>
                <a:spcPts val="0"/>
              </a:spcAft>
              <a:buNone/>
            </a:pPr>
            <a:r>
              <a:rPr lang="en"/>
              <a:t>A system of linear inequalities looks like a system of </a:t>
            </a:r>
            <a:endParaRPr/>
          </a:p>
          <a:p>
            <a:pPr indent="0" lvl="0" marL="0" rtl="0" algn="l">
              <a:spcBef>
                <a:spcPts val="0"/>
              </a:spcBef>
              <a:spcAft>
                <a:spcPts val="0"/>
              </a:spcAft>
              <a:buNone/>
            </a:pPr>
            <a:r>
              <a:rPr lang="en"/>
              <a:t>linear equations, but it has inequalities instead of equations.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 solve a system of linear inequalities, we will find values of the variables that are solutions to both inequalities. We solve the system by using the graphs of each inequality and show the solution as a graph. We will find the region on the plane that contains all ordered pairs (</a:t>
            </a:r>
            <a:r>
              <a:rPr i="1" lang="en">
                <a:latin typeface="Times New Roman"/>
                <a:ea typeface="Times New Roman"/>
                <a:cs typeface="Times New Roman"/>
                <a:sym typeface="Times New Roman"/>
              </a:rPr>
              <a:t>x</a:t>
            </a:r>
            <a:r>
              <a:rPr i="1" lang="en"/>
              <a:t> </a:t>
            </a:r>
            <a:r>
              <a:rPr lang="en"/>
              <a:t>, </a:t>
            </a:r>
            <a:r>
              <a:rPr i="1" lang="en">
                <a:latin typeface="Times New Roman"/>
                <a:ea typeface="Times New Roman"/>
                <a:cs typeface="Times New Roman"/>
                <a:sym typeface="Times New Roman"/>
              </a:rPr>
              <a:t>y</a:t>
            </a:r>
            <a:r>
              <a:rPr lang="en"/>
              <a:t>) that make both inequalities true. </a:t>
            </a:r>
            <a:endParaRPr sz="1600"/>
          </a:p>
        </p:txBody>
      </p:sp>
      <p:sp>
        <p:nvSpPr>
          <p:cNvPr id="207" name="Google Shape;207;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8" name="Google Shape;208;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2.14.2 Finding a Pair of Values that Satisfies Multiple Inequalities </a:t>
            </a:r>
            <a:r>
              <a:rPr lang="en" sz="1000"/>
              <a:t>- Additional Resources</a:t>
            </a:r>
            <a:endParaRPr/>
          </a:p>
        </p:txBody>
      </p:sp>
      <p:pic>
        <p:nvPicPr>
          <p:cNvPr id="209" name="Google Shape;209;p1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pic>
        <p:nvPicPr>
          <p:cNvPr id="210" name="Google Shape;210;p19"/>
          <p:cNvPicPr preferRelativeResize="0"/>
          <p:nvPr/>
        </p:nvPicPr>
        <p:blipFill>
          <a:blip r:embed="rId4">
            <a:alphaModFix/>
          </a:blip>
          <a:stretch>
            <a:fillRect/>
          </a:stretch>
        </p:blipFill>
        <p:spPr>
          <a:xfrm>
            <a:off x="6292875" y="2171700"/>
            <a:ext cx="1990725" cy="8001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14" name="Shape 214"/>
        <p:cNvGrpSpPr/>
        <p:nvPr/>
      </p:nvGrpSpPr>
      <p:grpSpPr>
        <a:xfrm>
          <a:off x="0" y="0"/>
          <a:ext cx="0" cy="0"/>
          <a:chOff x="0" y="0"/>
          <a:chExt cx="0" cy="0"/>
        </a:xfrm>
      </p:grpSpPr>
      <p:pic>
        <p:nvPicPr>
          <p:cNvPr id="215" name="Google Shape;215;p20"/>
          <p:cNvPicPr preferRelativeResize="0"/>
          <p:nvPr/>
        </p:nvPicPr>
        <p:blipFill>
          <a:blip r:embed="rId3">
            <a:alphaModFix/>
          </a:blip>
          <a:stretch>
            <a:fillRect/>
          </a:stretch>
        </p:blipFill>
        <p:spPr>
          <a:xfrm>
            <a:off x="6034718" y="2186368"/>
            <a:ext cx="1990725" cy="800100"/>
          </a:xfrm>
          <a:prstGeom prst="rect">
            <a:avLst/>
          </a:prstGeom>
          <a:noFill/>
          <a:ln>
            <a:noFill/>
          </a:ln>
        </p:spPr>
      </p:pic>
      <p:sp>
        <p:nvSpPr>
          <p:cNvPr id="216" name="Google Shape;216;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17" name="Google Shape;217;p20"/>
          <p:cNvSpPr txBox="1"/>
          <p:nvPr>
            <p:ph idx="1" type="body"/>
          </p:nvPr>
        </p:nvSpPr>
        <p:spPr>
          <a:xfrm>
            <a:off x="311700" y="1168150"/>
            <a:ext cx="5166000" cy="3332400"/>
          </a:xfrm>
          <a:prstGeom prst="rect">
            <a:avLst/>
          </a:prstGeom>
          <a:solidFill>
            <a:schemeClr val="lt2"/>
          </a:solidFill>
        </p:spPr>
        <p:txBody>
          <a:bodyPr anchorCtr="0" anchor="t" bIns="91425" lIns="91425" spcFirstLastPara="1" rIns="91425" wrap="square" tIns="91425">
            <a:noAutofit/>
          </a:bodyPr>
          <a:lstStyle/>
          <a:p>
            <a:pPr indent="0" lvl="0" marL="0" rtl="0" algn="l">
              <a:spcBef>
                <a:spcPts val="0"/>
              </a:spcBef>
              <a:spcAft>
                <a:spcPts val="0"/>
              </a:spcAft>
              <a:buNone/>
            </a:pPr>
            <a:r>
              <a:rPr b="1" lang="en"/>
              <a:t>Solutions of A System of Linear Inequalities</a:t>
            </a:r>
            <a:endParaRPr b="1"/>
          </a:p>
          <a:p>
            <a:pPr indent="0" lvl="0" marL="0" rtl="0" algn="l">
              <a:lnSpc>
                <a:spcPct val="100000"/>
              </a:lnSpc>
              <a:spcBef>
                <a:spcPts val="1200"/>
              </a:spcBef>
              <a:spcAft>
                <a:spcPts val="0"/>
              </a:spcAft>
              <a:buNone/>
            </a:pPr>
            <a:r>
              <a:rPr lang="en"/>
              <a:t>Solutions of a system of linear inequalities are the values of the variables that make all the inequalities true.</a:t>
            </a:r>
            <a:endParaRPr/>
          </a:p>
          <a:p>
            <a:pPr indent="0" lvl="0" marL="0" rtl="0" algn="l">
              <a:lnSpc>
                <a:spcPct val="100000"/>
              </a:lnSpc>
              <a:spcBef>
                <a:spcPts val="1200"/>
              </a:spcBef>
              <a:spcAft>
                <a:spcPts val="1200"/>
              </a:spcAft>
              <a:buNone/>
            </a:pPr>
            <a:r>
              <a:rPr lang="en"/>
              <a:t>To determine if an ordered pair is a solution to a system of two inequalities, we substitute the values of the variables into each inequality. If the ordered pair makes both inequalities true, it is a solution to the system.</a:t>
            </a:r>
            <a:endParaRPr/>
          </a:p>
        </p:txBody>
      </p:sp>
      <p:sp>
        <p:nvSpPr>
          <p:cNvPr id="218" name="Google Shape;218;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9" name="Google Shape;219;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2.14.2 Finding a Pair of Values that Satisfies Multiple Inequalities - Additional Resources</a:t>
            </a:r>
            <a:endParaRPr/>
          </a:p>
        </p:txBody>
      </p:sp>
      <p:pic>
        <p:nvPicPr>
          <p:cNvPr id="220" name="Google Shape;220;p20" title="additional resource-1.png"/>
          <p:cNvPicPr preferRelativeResize="0"/>
          <p:nvPr/>
        </p:nvPicPr>
        <p:blipFill>
          <a:blip r:embed="rId4">
            <a:alphaModFix/>
          </a:blip>
          <a:stretch>
            <a:fillRect/>
          </a:stretch>
        </p:blipFill>
        <p:spPr>
          <a:xfrm>
            <a:off x="8686800" y="137972"/>
            <a:ext cx="274320" cy="274320"/>
          </a:xfrm>
          <a:prstGeom prst="rect">
            <a:avLst/>
          </a:prstGeom>
          <a:noFill/>
          <a:ln>
            <a:noFill/>
          </a:ln>
        </p:spPr>
      </p:pic>
      <p:sp>
        <p:nvSpPr>
          <p:cNvPr id="221" name="Google Shape;221;p20"/>
          <p:cNvSpPr txBox="1"/>
          <p:nvPr/>
        </p:nvSpPr>
        <p:spPr>
          <a:xfrm>
            <a:off x="5646788" y="1170432"/>
            <a:ext cx="3282900" cy="10989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Determine whether the ordered pair is a solution to this system:</a:t>
            </a:r>
            <a:endParaRPr sz="1800">
              <a:solidFill>
                <a:srgbClr val="424242"/>
              </a:solidFill>
              <a:latin typeface="Calibri"/>
              <a:ea typeface="Calibri"/>
              <a:cs typeface="Calibri"/>
              <a:sym typeface="Calibri"/>
            </a:endParaRPr>
          </a:p>
        </p:txBody>
      </p:sp>
      <p:sp>
        <p:nvSpPr>
          <p:cNvPr id="222" name="Google Shape;222;p20"/>
          <p:cNvSpPr txBox="1"/>
          <p:nvPr/>
        </p:nvSpPr>
        <p:spPr>
          <a:xfrm>
            <a:off x="6035052" y="3024007"/>
            <a:ext cx="2797200" cy="15459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Is the ordered pair (−2,4) a solution?</a:t>
            </a:r>
            <a:endParaRPr sz="1800">
              <a:solidFill>
                <a:srgbClr val="424242"/>
              </a:solidFill>
              <a:latin typeface="Calibri"/>
              <a:ea typeface="Calibri"/>
              <a:cs typeface="Calibri"/>
              <a:sym typeface="Calibri"/>
            </a:endParaRPr>
          </a:p>
          <a:p>
            <a:pPr indent="-342900" lvl="0" marL="457200" rtl="0" algn="l">
              <a:lnSpc>
                <a:spcPct val="115000"/>
              </a:lnSpc>
              <a:spcBef>
                <a:spcPts val="1000"/>
              </a:spcBef>
              <a:spcAft>
                <a:spcPts val="1000"/>
              </a:spcAft>
              <a:buClr>
                <a:srgbClr val="424242"/>
              </a:buClr>
              <a:buSzPts val="1800"/>
              <a:buFont typeface="Calibri"/>
              <a:buAutoNum type="alphaLcPeriod"/>
            </a:pPr>
            <a:r>
              <a:rPr lang="en" sz="1800">
                <a:solidFill>
                  <a:srgbClr val="424242"/>
                </a:solidFill>
                <a:latin typeface="Calibri"/>
                <a:ea typeface="Calibri"/>
                <a:cs typeface="Calibri"/>
                <a:sym typeface="Calibri"/>
              </a:rPr>
              <a:t>Is the ordered pair (3,1) a solution?</a:t>
            </a:r>
            <a:endParaRPr sz="1800">
              <a:solidFill>
                <a:srgbClr val="424242"/>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26" name="Shape 226"/>
        <p:cNvGrpSpPr/>
        <p:nvPr/>
      </p:nvGrpSpPr>
      <p:grpSpPr>
        <a:xfrm>
          <a:off x="0" y="0"/>
          <a:ext cx="0" cy="0"/>
          <a:chOff x="0" y="0"/>
          <a:chExt cx="0" cy="0"/>
        </a:xfrm>
      </p:grpSpPr>
      <p:sp>
        <p:nvSpPr>
          <p:cNvPr id="227" name="Google Shape;227;p21"/>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8" name="Google Shape;228;p2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29" name="Google Shape;229;p21"/>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0" name="Google Shape;230;p21"/>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1" name="Google Shape;231;p21"/>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2" name="Google Shape;232;p21"/>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3" name="Google Shape;233;p21"/>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4" name="Google Shape;234;p21"/>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35" name="Google Shape;235;p21"/>
          <p:cNvCxnSpPr>
            <a:stCxn id="229" idx="2"/>
            <a:endCxn id="231"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36" name="Google Shape;236;p21"/>
          <p:cNvCxnSpPr>
            <a:stCxn id="231" idx="3"/>
            <a:endCxn id="230"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237" name="Google Shape;237;p21"/>
          <p:cNvCxnSpPr>
            <a:stCxn id="232" idx="3"/>
            <a:endCxn id="227"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238" name="Google Shape;238;p21"/>
          <p:cNvCxnSpPr>
            <a:stCxn id="227" idx="3"/>
            <a:endCxn id="233"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239" name="Google Shape;239;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40" name="Google Shape;240;p21"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241" name="Google Shape;241;p21"/>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42" name="Google Shape;242;p21"/>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43" name="Google Shape;243;p21"/>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44" name="Google Shape;244;p21"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245" name="Google Shape;245;p21"/>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46" name="Google Shape;246;p21"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247" name="Google Shape;247;p21"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248" name="Google Shape;248;p21"/>
          <p:cNvCxnSpPr>
            <a:stCxn id="233" idx="3"/>
            <a:endCxn id="234"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249" name="Google Shape;249;p21"/>
          <p:cNvCxnSpPr>
            <a:stCxn id="230" idx="3"/>
            <a:endCxn id="232"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250" name="Google Shape;250;p21" title="hugeicons_task-done-01.png"/>
          <p:cNvPicPr preferRelativeResize="0"/>
          <p:nvPr/>
        </p:nvPicPr>
        <p:blipFill>
          <a:blip r:embed="rId7">
            <a:alphaModFix/>
          </a:blip>
          <a:stretch>
            <a:fillRect/>
          </a:stretch>
        </p:blipFill>
        <p:spPr>
          <a:xfrm>
            <a:off x="4457695" y="3227832"/>
            <a:ext cx="228600" cy="228600"/>
          </a:xfrm>
          <a:prstGeom prst="rect">
            <a:avLst/>
          </a:prstGeom>
          <a:noFill/>
          <a:ln>
            <a:noFill/>
          </a:ln>
        </p:spPr>
      </p:pic>
      <p:sp>
        <p:nvSpPr>
          <p:cNvPr id="251" name="Google Shape;251;p21"/>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252" name="Google Shape;252;p21"/>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253" name="Google Shape;253;p21"/>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54" name="Google Shape;254;p21" title="hugeicons_task-done-01.png"/>
          <p:cNvPicPr preferRelativeResize="0"/>
          <p:nvPr/>
        </p:nvPicPr>
        <p:blipFill>
          <a:blip r:embed="rId8">
            <a:alphaModFix/>
          </a:blip>
          <a:stretch>
            <a:fillRect/>
          </a:stretch>
        </p:blipFill>
        <p:spPr>
          <a:xfrm>
            <a:off x="3328416" y="1554480"/>
            <a:ext cx="228600" cy="228600"/>
          </a:xfrm>
          <a:prstGeom prst="rect">
            <a:avLst/>
          </a:prstGeom>
          <a:noFill/>
          <a:ln>
            <a:noFill/>
          </a:ln>
        </p:spPr>
      </p:pic>
      <p:pic>
        <p:nvPicPr>
          <p:cNvPr id="255" name="Google Shape;255;p21"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59" name="Shape 259"/>
        <p:cNvGrpSpPr/>
        <p:nvPr/>
      </p:nvGrpSpPr>
      <p:grpSpPr>
        <a:xfrm>
          <a:off x="0" y="0"/>
          <a:ext cx="0" cy="0"/>
          <a:chOff x="0" y="0"/>
          <a:chExt cx="0" cy="0"/>
        </a:xfrm>
      </p:grpSpPr>
      <p:sp>
        <p:nvSpPr>
          <p:cNvPr id="260" name="Google Shape;260;p2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a:t>
            </a:r>
            <a:r>
              <a:rPr lang="en" sz="2600"/>
              <a:t> - </a:t>
            </a:r>
            <a:r>
              <a:rPr lang="en"/>
              <a:t>Money Situations 💵</a:t>
            </a:r>
            <a:endParaRPr sz="2600">
              <a:solidFill>
                <a:srgbClr val="005047"/>
              </a:solidFill>
            </a:endParaRPr>
          </a:p>
        </p:txBody>
      </p:sp>
      <p:sp>
        <p:nvSpPr>
          <p:cNvPr id="261" name="Google Shape;261;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2" name="Google Shape;262;p22"/>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2.14.3 Writing Systems of Inequalities that Represent Situations</a:t>
            </a:r>
            <a:endParaRPr/>
          </a:p>
        </p:txBody>
      </p:sp>
      <p:pic>
        <p:nvPicPr>
          <p:cNvPr id="263" name="Google Shape;263;p22"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64" name="Google Shape;264;p22"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65" name="Google Shape;265;p22"/>
          <p:cNvSpPr/>
          <p:nvPr/>
        </p:nvSpPr>
        <p:spPr>
          <a:xfrm>
            <a:off x="4779300" y="1160325"/>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Take 2-3 minutes to plan what you want to say to the group about your graph.</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What details are important to share?</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Practice using clear, mathematical language when presenting.</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Supports</a:t>
            </a:r>
            <a:endParaRPr sz="1000">
              <a:latin typeface="Calibri"/>
              <a:ea typeface="Calibri"/>
              <a:cs typeface="Calibri"/>
              <a:sym typeface="Calibri"/>
            </a:endParaRPr>
          </a:p>
        </p:txBody>
      </p:sp>
      <p:sp>
        <p:nvSpPr>
          <p:cNvPr id="266" name="Google Shape;266;p22"/>
          <p:cNvSpPr/>
          <p:nvPr/>
        </p:nvSpPr>
        <p:spPr>
          <a:xfrm>
            <a:off x="4779300" y="3077001"/>
            <a:ext cx="3907500" cy="15297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We will check in with each other after 3 minutes of work time.</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How are you organizing your information?</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How many equations do we need.  How would you graph them?</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id="267" name="Google Shape;267;p22"/>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1" name="Shape 271"/>
        <p:cNvGrpSpPr/>
        <p:nvPr/>
      </p:nvGrpSpPr>
      <p:grpSpPr>
        <a:xfrm>
          <a:off x="0" y="0"/>
          <a:ext cx="0" cy="0"/>
          <a:chOff x="0" y="0"/>
          <a:chExt cx="0" cy="0"/>
        </a:xfrm>
      </p:grpSpPr>
      <p:sp>
        <p:nvSpPr>
          <p:cNvPr id="272" name="Google Shape;272;p23"/>
          <p:cNvSpPr txBox="1"/>
          <p:nvPr>
            <p:ph type="title"/>
          </p:nvPr>
        </p:nvSpPr>
        <p:spPr>
          <a:xfrm>
            <a:off x="311700" y="2926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Money Situations 💵</a:t>
            </a:r>
            <a:endParaRPr>
              <a:solidFill>
                <a:srgbClr val="005047"/>
              </a:solidFill>
            </a:endParaRPr>
          </a:p>
        </p:txBody>
      </p:sp>
      <p:sp>
        <p:nvSpPr>
          <p:cNvPr id="273" name="Google Shape;273;p23"/>
          <p:cNvSpPr txBox="1"/>
          <p:nvPr>
            <p:ph idx="1" type="body"/>
          </p:nvPr>
        </p:nvSpPr>
        <p:spPr>
          <a:xfrm>
            <a:off x="311700" y="1486406"/>
            <a:ext cx="6543300" cy="3148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500"/>
              <a:t>Bank Accounts</a:t>
            </a:r>
            <a:endParaRPr sz="1500"/>
          </a:p>
          <a:p>
            <a:pPr indent="-323850" lvl="0" marL="457200" rtl="0" algn="l">
              <a:lnSpc>
                <a:spcPct val="100000"/>
              </a:lnSpc>
              <a:spcBef>
                <a:spcPts val="0"/>
              </a:spcBef>
              <a:spcAft>
                <a:spcPts val="0"/>
              </a:spcAft>
              <a:buSzPts val="1500"/>
              <a:buChar char="●"/>
            </a:pPr>
            <a:r>
              <a:rPr lang="en" sz="1500"/>
              <a:t>A customer opens a checking account and a savings account at a bank. They will deposit a maximum of $600 will be deposited into the two accounts, some in the checking account and some in the savings account. (They might not deposit all of it and keep some of the money as cash.)</a:t>
            </a:r>
            <a:endParaRPr sz="1500"/>
          </a:p>
          <a:p>
            <a:pPr indent="-323850" lvl="0" marL="457200" rtl="0" algn="l">
              <a:lnSpc>
                <a:spcPct val="100000"/>
              </a:lnSpc>
              <a:spcBef>
                <a:spcPts val="0"/>
              </a:spcBef>
              <a:spcAft>
                <a:spcPts val="0"/>
              </a:spcAft>
              <a:buSzPts val="1500"/>
              <a:buChar char="●"/>
            </a:pPr>
            <a:r>
              <a:rPr lang="en" sz="1500"/>
              <a:t>The bank requires a minimum balance of $50 in the savings account. It does not matter how much money is kept in the checking account.</a:t>
            </a:r>
            <a:endParaRPr sz="1500"/>
          </a:p>
          <a:p>
            <a:pPr indent="0" lvl="0" marL="0" rtl="0" algn="l">
              <a:lnSpc>
                <a:spcPct val="100000"/>
              </a:lnSpc>
              <a:spcBef>
                <a:spcPts val="0"/>
              </a:spcBef>
              <a:spcAft>
                <a:spcPts val="0"/>
              </a:spcAft>
              <a:buNone/>
            </a:pPr>
            <a:r>
              <a:t/>
            </a:r>
            <a:endParaRPr sz="1500"/>
          </a:p>
          <a:p>
            <a:pPr indent="0" lvl="0" marL="0" rtl="0" algn="l">
              <a:lnSpc>
                <a:spcPct val="100000"/>
              </a:lnSpc>
              <a:spcBef>
                <a:spcPts val="0"/>
              </a:spcBef>
              <a:spcAft>
                <a:spcPts val="0"/>
              </a:spcAft>
              <a:buNone/>
            </a:pPr>
            <a:r>
              <a:rPr lang="en" sz="1500"/>
              <a:t>Concert</a:t>
            </a:r>
            <a:r>
              <a:rPr lang="en" sz="1500"/>
              <a:t> Tickets</a:t>
            </a:r>
            <a:endParaRPr sz="1500"/>
          </a:p>
          <a:p>
            <a:pPr indent="-323850" lvl="0" marL="457200" rtl="0" algn="l">
              <a:lnSpc>
                <a:spcPct val="100000"/>
              </a:lnSpc>
              <a:spcBef>
                <a:spcPts val="0"/>
              </a:spcBef>
              <a:spcAft>
                <a:spcPts val="0"/>
              </a:spcAft>
              <a:buSzPts val="1500"/>
              <a:buChar char="●"/>
            </a:pPr>
            <a:r>
              <a:rPr lang="en" sz="1500"/>
              <a:t>Two kinds of tickets to an outdoor concert were sold: lawn tickets and seat tickets. Fewer than 400 tickets in total were sold.</a:t>
            </a:r>
            <a:endParaRPr sz="1500"/>
          </a:p>
          <a:p>
            <a:pPr indent="-323850" lvl="0" marL="457200" rtl="0" algn="l">
              <a:lnSpc>
                <a:spcPct val="100000"/>
              </a:lnSpc>
              <a:spcBef>
                <a:spcPts val="0"/>
              </a:spcBef>
              <a:spcAft>
                <a:spcPts val="0"/>
              </a:spcAft>
              <a:buSzPts val="1500"/>
              <a:buChar char="●"/>
            </a:pPr>
            <a:r>
              <a:rPr lang="en" sz="1500"/>
              <a:t>Lawn tickets cost $30 each, and seat tickets cost $50 each. The organizers want to make at least $14,000 from ticket sales.</a:t>
            </a:r>
            <a:endParaRPr sz="1500"/>
          </a:p>
          <a:p>
            <a:pPr indent="0" lvl="0" marL="457200" rtl="0" algn="l">
              <a:lnSpc>
                <a:spcPct val="100000"/>
              </a:lnSpc>
              <a:spcBef>
                <a:spcPts val="0"/>
              </a:spcBef>
              <a:spcAft>
                <a:spcPts val="0"/>
              </a:spcAft>
              <a:buNone/>
            </a:pPr>
            <a:r>
              <a:t/>
            </a:r>
            <a:endParaRPr sz="1300"/>
          </a:p>
        </p:txBody>
      </p:sp>
      <p:sp>
        <p:nvSpPr>
          <p:cNvPr id="274" name="Google Shape;274;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5" name="Google Shape;275;p23"/>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2.14.3 Writing Systems of Inequalities that Represent Situations</a:t>
            </a:r>
            <a:endParaRPr/>
          </a:p>
        </p:txBody>
      </p:sp>
      <p:pic>
        <p:nvPicPr>
          <p:cNvPr id="276" name="Google Shape;276;p23"/>
          <p:cNvPicPr preferRelativeResize="0"/>
          <p:nvPr/>
        </p:nvPicPr>
        <p:blipFill>
          <a:blip r:embed="rId4">
            <a:alphaModFix/>
          </a:blip>
          <a:stretch>
            <a:fillRect/>
          </a:stretch>
        </p:blipFill>
        <p:spPr>
          <a:xfrm>
            <a:off x="6942950" y="3462406"/>
            <a:ext cx="1216801" cy="1216801"/>
          </a:xfrm>
          <a:prstGeom prst="rect">
            <a:avLst/>
          </a:prstGeom>
          <a:noFill/>
          <a:ln>
            <a:noFill/>
          </a:ln>
        </p:spPr>
      </p:pic>
      <p:pic>
        <p:nvPicPr>
          <p:cNvPr id="277" name="Google Shape;277;p23" title="ChatGPT Image Aug 16, 2025, 07_54_47 PM.png"/>
          <p:cNvPicPr preferRelativeResize="0"/>
          <p:nvPr/>
        </p:nvPicPr>
        <p:blipFill>
          <a:blip r:embed="rId5">
            <a:alphaModFix/>
          </a:blip>
          <a:stretch>
            <a:fillRect/>
          </a:stretch>
        </p:blipFill>
        <p:spPr>
          <a:xfrm>
            <a:off x="6943276" y="1873407"/>
            <a:ext cx="1216151" cy="1216151"/>
          </a:xfrm>
          <a:prstGeom prst="rect">
            <a:avLst/>
          </a:prstGeom>
          <a:noFill/>
          <a:ln>
            <a:noFill/>
          </a:ln>
        </p:spPr>
      </p:pic>
      <p:sp>
        <p:nvSpPr>
          <p:cNvPr id="278" name="Google Shape;278;p23"/>
          <p:cNvSpPr txBox="1"/>
          <p:nvPr/>
        </p:nvSpPr>
        <p:spPr>
          <a:xfrm>
            <a:off x="310896" y="854039"/>
            <a:ext cx="85206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rgbClr val="424242"/>
                </a:solidFill>
                <a:latin typeface="Calibri"/>
                <a:ea typeface="Calibri"/>
                <a:cs typeface="Calibri"/>
                <a:sym typeface="Calibri"/>
              </a:rPr>
              <a:t>In this </a:t>
            </a:r>
            <a:r>
              <a:rPr lang="en" sz="1500">
                <a:solidFill>
                  <a:srgbClr val="424242"/>
                </a:solidFill>
                <a:latin typeface="Calibri"/>
                <a:ea typeface="Calibri"/>
                <a:cs typeface="Calibri"/>
                <a:sym typeface="Calibri"/>
              </a:rPr>
              <a:t>activity</a:t>
            </a:r>
            <a:r>
              <a:rPr lang="en" sz="1500">
                <a:solidFill>
                  <a:srgbClr val="424242"/>
                </a:solidFill>
                <a:latin typeface="Calibri"/>
                <a:ea typeface="Calibri"/>
                <a:cs typeface="Calibri"/>
                <a:sym typeface="Calibri"/>
              </a:rPr>
              <a:t> you will be writing systems of inequalities and finding the solutions by graphing. Your teacher will give you instructions on which situations you will be working on.</a:t>
            </a:r>
            <a:endParaRPr sz="1500">
              <a:solidFill>
                <a:srgbClr val="424242"/>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2" name="Shape 282"/>
        <p:cNvGrpSpPr/>
        <p:nvPr/>
      </p:nvGrpSpPr>
      <p:grpSpPr>
        <a:xfrm>
          <a:off x="0" y="0"/>
          <a:ext cx="0" cy="0"/>
          <a:chOff x="0" y="0"/>
          <a:chExt cx="0" cy="0"/>
        </a:xfrm>
      </p:grpSpPr>
      <p:sp>
        <p:nvSpPr>
          <p:cNvPr id="283" name="Google Shape;283;p2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Money Situations 💵</a:t>
            </a:r>
            <a:endParaRPr>
              <a:solidFill>
                <a:srgbClr val="005047"/>
              </a:solidFill>
            </a:endParaRPr>
          </a:p>
        </p:txBody>
      </p:sp>
      <p:sp>
        <p:nvSpPr>
          <p:cNvPr id="284" name="Google Shape;284;p24"/>
          <p:cNvSpPr txBox="1"/>
          <p:nvPr>
            <p:ph idx="1" type="body"/>
          </p:nvPr>
        </p:nvSpPr>
        <p:spPr>
          <a:xfrm>
            <a:off x="311700" y="1152475"/>
            <a:ext cx="5335800" cy="34200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t>Working with either the </a:t>
            </a:r>
            <a:r>
              <a:rPr lang="en"/>
              <a:t>Bank Account or Concert Situation:</a:t>
            </a:r>
            <a:endParaRPr/>
          </a:p>
          <a:p>
            <a:pPr indent="-330200" lvl="1" marL="914400" rtl="0" algn="l">
              <a:lnSpc>
                <a:spcPct val="100000"/>
              </a:lnSpc>
              <a:spcBef>
                <a:spcPts val="500"/>
              </a:spcBef>
              <a:spcAft>
                <a:spcPts val="0"/>
              </a:spcAft>
              <a:buSzPts val="1600"/>
              <a:buAutoNum type="alphaLcPeriod"/>
            </a:pPr>
            <a:r>
              <a:rPr lang="en"/>
              <a:t>W</a:t>
            </a:r>
            <a:r>
              <a:rPr lang="en"/>
              <a:t>rite a system of inequalities to represent the constraints. </a:t>
            </a:r>
            <a:endParaRPr/>
          </a:p>
          <a:p>
            <a:pPr indent="-330200" lvl="1" marL="914400" rtl="0" algn="l">
              <a:lnSpc>
                <a:spcPct val="100000"/>
              </a:lnSpc>
              <a:spcBef>
                <a:spcPts val="500"/>
              </a:spcBef>
              <a:spcAft>
                <a:spcPts val="0"/>
              </a:spcAft>
              <a:buSzPts val="1600"/>
              <a:buAutoNum type="alphaLcPeriod"/>
            </a:pPr>
            <a:r>
              <a:rPr lang="en"/>
              <a:t>Specify what each variable represents.</a:t>
            </a:r>
            <a:endParaRPr/>
          </a:p>
          <a:p>
            <a:pPr indent="-330200" lvl="1" marL="914400" rtl="0" algn="l">
              <a:lnSpc>
                <a:spcPct val="100000"/>
              </a:lnSpc>
              <a:spcBef>
                <a:spcPts val="500"/>
              </a:spcBef>
              <a:spcAft>
                <a:spcPts val="0"/>
              </a:spcAft>
              <a:buSzPts val="1600"/>
              <a:buAutoNum type="alphaLcPeriod"/>
            </a:pPr>
            <a:r>
              <a:rPr lang="en"/>
              <a:t>U</a:t>
            </a:r>
            <a:r>
              <a:rPr lang="en"/>
              <a:t>se technology or paper to graph the systems of  inequalities you identified in the previous questions. Be sure to alter the scale along each axis to fit the data in the scenario.</a:t>
            </a:r>
            <a:endParaRPr/>
          </a:p>
          <a:p>
            <a:pPr indent="-330200" lvl="1" marL="914400" rtl="0" algn="l">
              <a:lnSpc>
                <a:spcPct val="100000"/>
              </a:lnSpc>
              <a:spcBef>
                <a:spcPts val="500"/>
              </a:spcBef>
              <a:spcAft>
                <a:spcPts val="500"/>
              </a:spcAft>
              <a:buSzPts val="1600"/>
              <a:buAutoNum type="alphaLcPeriod"/>
            </a:pPr>
            <a:r>
              <a:rPr lang="en"/>
              <a:t>Review the graphs you created for each system of inequalities in the previous questions. Use these graphs to help find the solutions to each scenario.</a:t>
            </a:r>
            <a:endParaRPr/>
          </a:p>
        </p:txBody>
      </p:sp>
      <p:sp>
        <p:nvSpPr>
          <p:cNvPr id="285" name="Google Shape;285;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6" name="Google Shape;286;p24"/>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2.14.3 Writing Systems of Inequalities that Represent Situations</a:t>
            </a:r>
            <a:endParaRPr/>
          </a:p>
        </p:txBody>
      </p:sp>
      <p:pic>
        <p:nvPicPr>
          <p:cNvPr id="287" name="Google Shape;287;p24" title="ChatGPT Image Aug 17, 2025, 11_58_27 AM.png"/>
          <p:cNvPicPr preferRelativeResize="0"/>
          <p:nvPr/>
        </p:nvPicPr>
        <p:blipFill>
          <a:blip r:embed="rId4">
            <a:alphaModFix/>
          </a:blip>
          <a:stretch>
            <a:fillRect/>
          </a:stretch>
        </p:blipFill>
        <p:spPr>
          <a:xfrm>
            <a:off x="5791900" y="1246375"/>
            <a:ext cx="1755648" cy="1755648"/>
          </a:xfrm>
          <a:prstGeom prst="rect">
            <a:avLst/>
          </a:prstGeom>
          <a:noFill/>
          <a:ln>
            <a:noFill/>
          </a:ln>
        </p:spPr>
      </p:pic>
      <p:pic>
        <p:nvPicPr>
          <p:cNvPr id="288" name="Google Shape;288;p24" title="ChatGPT Image Aug 17, 2025, 11_59_26 AM.png"/>
          <p:cNvPicPr preferRelativeResize="0"/>
          <p:nvPr/>
        </p:nvPicPr>
        <p:blipFill>
          <a:blip r:embed="rId5">
            <a:alphaModFix/>
          </a:blip>
          <a:stretch>
            <a:fillRect/>
          </a:stretch>
        </p:blipFill>
        <p:spPr>
          <a:xfrm>
            <a:off x="6840526" y="2813550"/>
            <a:ext cx="1758925" cy="17589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2" name="Shape 292"/>
        <p:cNvGrpSpPr/>
        <p:nvPr/>
      </p:nvGrpSpPr>
      <p:grpSpPr>
        <a:xfrm>
          <a:off x="0" y="0"/>
          <a:ext cx="0" cy="0"/>
          <a:chOff x="0" y="0"/>
          <a:chExt cx="0" cy="0"/>
        </a:xfrm>
      </p:grpSpPr>
      <p:sp>
        <p:nvSpPr>
          <p:cNvPr id="293" name="Google Shape;293;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94" name="Google Shape;294;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Concert Tickets</a:t>
            </a:r>
            <a:endParaRPr b="1"/>
          </a:p>
        </p:txBody>
      </p:sp>
      <p:pic>
        <p:nvPicPr>
          <p:cNvPr id="295" name="Google Shape;295;p25" title="Screenshot 2025-08-16 175315.png">
            <a:hlinkClick r:id="rId5"/>
          </p:cNvPr>
          <p:cNvPicPr preferRelativeResize="0"/>
          <p:nvPr/>
        </p:nvPicPr>
        <p:blipFill rotWithShape="1">
          <a:blip r:embed="rId6">
            <a:alphaModFix/>
          </a:blip>
          <a:srcRect b="0" l="7476" r="7467" t="0"/>
          <a:stretch/>
        </p:blipFill>
        <p:spPr>
          <a:xfrm>
            <a:off x="1695488" y="482875"/>
            <a:ext cx="5753024" cy="32189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9" name="Shape 299"/>
        <p:cNvGrpSpPr/>
        <p:nvPr/>
      </p:nvGrpSpPr>
      <p:grpSpPr>
        <a:xfrm>
          <a:off x="0" y="0"/>
          <a:ext cx="0" cy="0"/>
          <a:chOff x="0" y="0"/>
          <a:chExt cx="0" cy="0"/>
        </a:xfrm>
      </p:grpSpPr>
      <p:sp>
        <p:nvSpPr>
          <p:cNvPr id="300" name="Google Shape;300;p26"/>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01" name="Google Shape;301;p26"/>
          <p:cNvSpPr txBox="1"/>
          <p:nvPr>
            <p:ph idx="1" type="body"/>
          </p:nvPr>
        </p:nvSpPr>
        <p:spPr>
          <a:xfrm>
            <a:off x="311700" y="865325"/>
            <a:ext cx="5340300" cy="3703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A music store is shipping guitars and snare drums. </a:t>
            </a:r>
            <a:endParaRPr sz="2000"/>
          </a:p>
          <a:p>
            <a:pPr indent="-355600" lvl="0" marL="457200" rtl="0" algn="l">
              <a:lnSpc>
                <a:spcPct val="100000"/>
              </a:lnSpc>
              <a:spcBef>
                <a:spcPts val="1200"/>
              </a:spcBef>
              <a:spcAft>
                <a:spcPts val="0"/>
              </a:spcAft>
              <a:buSzPts val="2000"/>
              <a:buChar char="●"/>
            </a:pPr>
            <a:r>
              <a:rPr lang="en" sz="2000"/>
              <a:t>Each guitar weighs 6 pounds.</a:t>
            </a:r>
            <a:endParaRPr sz="2000"/>
          </a:p>
          <a:p>
            <a:pPr indent="-355600" lvl="0" marL="457200" rtl="0" algn="l">
              <a:lnSpc>
                <a:spcPct val="100000"/>
              </a:lnSpc>
              <a:spcBef>
                <a:spcPts val="0"/>
              </a:spcBef>
              <a:spcAft>
                <a:spcPts val="0"/>
              </a:spcAft>
              <a:buSzPts val="2000"/>
              <a:buChar char="●"/>
            </a:pPr>
            <a:r>
              <a:rPr lang="en" sz="2000"/>
              <a:t>Each snare drum weighs 14 pounds. </a:t>
            </a:r>
            <a:endParaRPr sz="2000"/>
          </a:p>
          <a:p>
            <a:pPr indent="-355600" lvl="0" marL="457200" rtl="0" algn="l">
              <a:lnSpc>
                <a:spcPct val="100000"/>
              </a:lnSpc>
              <a:spcBef>
                <a:spcPts val="0"/>
              </a:spcBef>
              <a:spcAft>
                <a:spcPts val="0"/>
              </a:spcAft>
              <a:buSzPts val="2000"/>
              <a:buChar char="●"/>
            </a:pPr>
            <a:r>
              <a:rPr lang="en" sz="2000"/>
              <a:t>The maximum weight of guitars and snare drums cannot be more than 120 pounds.</a:t>
            </a:r>
            <a:endParaRPr sz="2000"/>
          </a:p>
          <a:p>
            <a:pPr indent="-355600" lvl="0" marL="457200" rtl="0" algn="l">
              <a:lnSpc>
                <a:spcPct val="100000"/>
              </a:lnSpc>
              <a:spcBef>
                <a:spcPts val="0"/>
              </a:spcBef>
              <a:spcAft>
                <a:spcPts val="0"/>
              </a:spcAft>
              <a:buSzPts val="2000"/>
              <a:buChar char="●"/>
            </a:pPr>
            <a:r>
              <a:rPr lang="en" sz="2000"/>
              <a:t>The store needs to ship more than 10 total instruments.</a:t>
            </a:r>
            <a:endParaRPr sz="2000"/>
          </a:p>
          <a:p>
            <a:pPr indent="0" lvl="0" marL="0" rtl="0" algn="l">
              <a:lnSpc>
                <a:spcPct val="100000"/>
              </a:lnSpc>
              <a:spcBef>
                <a:spcPts val="1200"/>
              </a:spcBef>
              <a:spcAft>
                <a:spcPts val="1200"/>
              </a:spcAft>
              <a:buNone/>
            </a:pPr>
            <a:r>
              <a:rPr lang="en" sz="2000"/>
              <a:t>Which of the following systems of inequalities describes the situation if </a:t>
            </a:r>
            <a:r>
              <a:rPr i="1" lang="en" sz="2000">
                <a:latin typeface="Times New Roman"/>
                <a:ea typeface="Times New Roman"/>
                <a:cs typeface="Times New Roman"/>
                <a:sym typeface="Times New Roman"/>
              </a:rPr>
              <a:t>x</a:t>
            </a:r>
            <a:r>
              <a:rPr lang="en" sz="2000"/>
              <a:t> is the number of guitars and </a:t>
            </a:r>
            <a:r>
              <a:rPr i="1" lang="en" sz="2000">
                <a:latin typeface="Times New Roman"/>
                <a:ea typeface="Times New Roman"/>
                <a:cs typeface="Times New Roman"/>
                <a:sym typeface="Times New Roman"/>
              </a:rPr>
              <a:t>y</a:t>
            </a:r>
            <a:r>
              <a:rPr lang="en" sz="2000"/>
              <a:t> is the number of snare drums?</a:t>
            </a:r>
            <a:endParaRPr sz="2200">
              <a:latin typeface="Noto Sans"/>
              <a:ea typeface="Noto Sans"/>
              <a:cs typeface="Noto Sans"/>
              <a:sym typeface="Noto Sans"/>
            </a:endParaRPr>
          </a:p>
        </p:txBody>
      </p:sp>
      <p:sp>
        <p:nvSpPr>
          <p:cNvPr id="302" name="Google Shape;302;p26"/>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3" name="Google Shape;303;p26"/>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2.14.3 Writing Systems of Inequalities that Represent Situations</a:t>
            </a:r>
            <a:endParaRPr/>
          </a:p>
        </p:txBody>
      </p:sp>
      <p:pic>
        <p:nvPicPr>
          <p:cNvPr id="304" name="Google Shape;304;p26"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05" name="Google Shape;305;p26">
            <a:hlinkClick action="ppaction://hlinkshowjump?jump=nextslide"/>
          </p:cNvPr>
          <p:cNvSpPr/>
          <p:nvPr/>
        </p:nvSpPr>
        <p:spPr>
          <a:xfrm>
            <a:off x="6478475" y="4676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306" name="Google Shape;306;p26"/>
          <p:cNvSpPr txBox="1"/>
          <p:nvPr>
            <p:ph idx="1" type="body"/>
          </p:nvPr>
        </p:nvSpPr>
        <p:spPr>
          <a:xfrm>
            <a:off x="5880650" y="933900"/>
            <a:ext cx="3316500" cy="35511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Font typeface="Noto Sans"/>
              <a:buAutoNum type="alphaLcPeriod"/>
            </a:pPr>
            <a:r>
              <a:rPr lang="en" sz="1600"/>
              <a:t> </a:t>
            </a:r>
            <a:endParaRPr sz="1600"/>
          </a:p>
          <a:p>
            <a:pPr indent="0" lvl="0" marL="0" rtl="0" algn="l">
              <a:lnSpc>
                <a:spcPct val="100000"/>
              </a:lnSpc>
              <a:spcBef>
                <a:spcPts val="1200"/>
              </a:spcBef>
              <a:spcAft>
                <a:spcPts val="0"/>
              </a:spcAft>
              <a:buNone/>
            </a:pPr>
            <a:r>
              <a:t/>
            </a:r>
            <a:endParaRPr sz="1600"/>
          </a:p>
          <a:p>
            <a:pPr indent="-355600" lvl="0" marL="457200" rtl="0" algn="l">
              <a:lnSpc>
                <a:spcPct val="100000"/>
              </a:lnSpc>
              <a:spcBef>
                <a:spcPts val="1200"/>
              </a:spcBef>
              <a:spcAft>
                <a:spcPts val="0"/>
              </a:spcAft>
              <a:buSzPts val="2000"/>
              <a:buAutoNum type="alphaLcPeriod"/>
            </a:pPr>
            <a:r>
              <a:rPr lang="en" sz="1600"/>
              <a:t> </a:t>
            </a:r>
            <a:endParaRPr sz="1600"/>
          </a:p>
          <a:p>
            <a:pPr indent="0" lvl="0" marL="0" rtl="0" algn="l">
              <a:lnSpc>
                <a:spcPct val="100000"/>
              </a:lnSpc>
              <a:spcBef>
                <a:spcPts val="1200"/>
              </a:spcBef>
              <a:spcAft>
                <a:spcPts val="0"/>
              </a:spcAft>
              <a:buNone/>
            </a:pPr>
            <a:r>
              <a:t/>
            </a:r>
            <a:endParaRPr sz="1600"/>
          </a:p>
          <a:p>
            <a:pPr indent="-355600" lvl="0" marL="457200" rtl="0" algn="l">
              <a:lnSpc>
                <a:spcPct val="100000"/>
              </a:lnSpc>
              <a:spcBef>
                <a:spcPts val="1200"/>
              </a:spcBef>
              <a:spcAft>
                <a:spcPts val="0"/>
              </a:spcAft>
              <a:buSzPts val="2000"/>
              <a:buAutoNum type="alphaLcPeriod"/>
            </a:pPr>
            <a:r>
              <a:rPr lang="en" sz="1600"/>
              <a:t> </a:t>
            </a:r>
            <a:endParaRPr sz="1600"/>
          </a:p>
          <a:p>
            <a:pPr indent="0" lvl="0" marL="0" rtl="0" algn="l">
              <a:lnSpc>
                <a:spcPct val="100000"/>
              </a:lnSpc>
              <a:spcBef>
                <a:spcPts val="1200"/>
              </a:spcBef>
              <a:spcAft>
                <a:spcPts val="0"/>
              </a:spcAft>
              <a:buNone/>
            </a:pPr>
            <a:r>
              <a:t/>
            </a:r>
            <a:endParaRPr sz="1600"/>
          </a:p>
          <a:p>
            <a:pPr indent="-355600" lvl="0" marL="457200" rtl="0" algn="l">
              <a:lnSpc>
                <a:spcPct val="100000"/>
              </a:lnSpc>
              <a:spcBef>
                <a:spcPts val="1200"/>
              </a:spcBef>
              <a:spcAft>
                <a:spcPts val="0"/>
              </a:spcAft>
              <a:buSzPts val="2000"/>
              <a:buAutoNum type="alphaLcPeriod"/>
            </a:pPr>
            <a:r>
              <a:t/>
            </a:r>
            <a:endParaRPr sz="1600"/>
          </a:p>
        </p:txBody>
      </p:sp>
      <p:graphicFrame>
        <p:nvGraphicFramePr>
          <p:cNvPr id="307" name="Google Shape;307;p26"/>
          <p:cNvGraphicFramePr/>
          <p:nvPr/>
        </p:nvGraphicFramePr>
        <p:xfrm>
          <a:off x="6353275" y="1007913"/>
          <a:ext cx="3000000" cy="3000000"/>
        </p:xfrm>
        <a:graphic>
          <a:graphicData uri="http://schemas.openxmlformats.org/drawingml/2006/table">
            <a:tbl>
              <a:tblPr>
                <a:noFill/>
                <a:tableStyleId>{CFC47B22-A1EB-4319-B43E-ADF74FBCCF77}</a:tableStyleId>
              </a:tblPr>
              <a:tblGrid>
                <a:gridCol w="2670025"/>
              </a:tblGrid>
              <a:tr h="381000">
                <a:tc>
                  <a:txBody>
                    <a:bodyPr/>
                    <a:lstStyle/>
                    <a:p>
                      <a:pPr indent="0" lvl="0" marL="0" rtl="0" algn="l">
                        <a:lnSpc>
                          <a:spcPct val="115000"/>
                        </a:lnSpc>
                        <a:spcBef>
                          <a:spcPts val="0"/>
                        </a:spcBef>
                        <a:spcAft>
                          <a:spcPts val="0"/>
                        </a:spcAft>
                        <a:buNone/>
                      </a:pPr>
                      <a:r>
                        <a:rPr lang="en" sz="1600">
                          <a:solidFill>
                            <a:srgbClr val="424242"/>
                          </a:solidFill>
                          <a:latin typeface="Calibri"/>
                          <a:ea typeface="Calibri"/>
                          <a:cs typeface="Calibri"/>
                          <a:sym typeface="Calibri"/>
                        </a:rPr>
                        <a:t> </a:t>
                      </a:r>
                      <a:r>
                        <a:rPr lang="en" sz="2000">
                          <a:solidFill>
                            <a:srgbClr val="424242"/>
                          </a:solidFill>
                          <a:latin typeface="Calibri"/>
                          <a:ea typeface="Calibri"/>
                          <a:cs typeface="Calibri"/>
                          <a:sym typeface="Calibri"/>
                        </a:rPr>
                        <a:t>6</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+ 14</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120</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&gt; 10</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308" name="Google Shape;308;p26"/>
          <p:cNvGraphicFramePr/>
          <p:nvPr/>
        </p:nvGraphicFramePr>
        <p:xfrm>
          <a:off x="6353275" y="1905363"/>
          <a:ext cx="3000000" cy="3000000"/>
        </p:xfrm>
        <a:graphic>
          <a:graphicData uri="http://schemas.openxmlformats.org/drawingml/2006/table">
            <a:tbl>
              <a:tblPr>
                <a:noFill/>
                <a:tableStyleId>{CFC47B22-A1EB-4319-B43E-ADF74FBCCF77}</a:tableStyleId>
              </a:tblPr>
              <a:tblGrid>
                <a:gridCol w="2670025"/>
              </a:tblGrid>
              <a:tr h="381000">
                <a:tc>
                  <a:txBody>
                    <a:bodyPr/>
                    <a:lstStyle/>
                    <a:p>
                      <a:pPr indent="0" lvl="0" marL="0" rtl="0" algn="l">
                        <a:lnSpc>
                          <a:spcPct val="115000"/>
                        </a:lnSpc>
                        <a:spcBef>
                          <a:spcPts val="0"/>
                        </a:spcBef>
                        <a:spcAft>
                          <a:spcPts val="0"/>
                        </a:spcAft>
                        <a:buNone/>
                      </a:pPr>
                      <a:r>
                        <a:rPr lang="en" sz="1600">
                          <a:solidFill>
                            <a:srgbClr val="424242"/>
                          </a:solidFill>
                          <a:latin typeface="Calibri"/>
                          <a:ea typeface="Calibri"/>
                          <a:cs typeface="Calibri"/>
                          <a:sym typeface="Calibri"/>
                        </a:rPr>
                        <a:t> </a:t>
                      </a:r>
                      <a:r>
                        <a:rPr lang="en" sz="2000">
                          <a:solidFill>
                            <a:srgbClr val="424242"/>
                          </a:solidFill>
                          <a:latin typeface="Calibri"/>
                          <a:ea typeface="Calibri"/>
                          <a:cs typeface="Calibri"/>
                          <a:sym typeface="Calibri"/>
                        </a:rPr>
                        <a:t>14</a:t>
                      </a:r>
                      <a:r>
                        <a:rPr i="1" lang="en" sz="2000">
                          <a:solidFill>
                            <a:srgbClr val="424242"/>
                          </a:solidFill>
                          <a:latin typeface="Times New Roman"/>
                          <a:ea typeface="Times New Roman"/>
                          <a:cs typeface="Times New Roman"/>
                          <a:sym typeface="Times New Roman"/>
                        </a:rPr>
                        <a:t>x </a:t>
                      </a:r>
                      <a:r>
                        <a:rPr lang="en" sz="2000">
                          <a:solidFill>
                            <a:srgbClr val="424242"/>
                          </a:solidFill>
                          <a:latin typeface="Calibri"/>
                          <a:ea typeface="Calibri"/>
                          <a:cs typeface="Calibri"/>
                          <a:sym typeface="Calibri"/>
                        </a:rPr>
                        <a:t>+ 6</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a:t>
                      </a:r>
                      <a:r>
                        <a:rPr lang="en" sz="1800">
                          <a:solidFill>
                            <a:srgbClr val="424242"/>
                          </a:solidFill>
                          <a:highlight>
                            <a:srgbClr val="FFFFFF"/>
                          </a:highlight>
                        </a:rPr>
                        <a:t>≤</a:t>
                      </a:r>
                      <a:r>
                        <a:rPr lang="en" sz="2000">
                          <a:solidFill>
                            <a:srgbClr val="424242"/>
                          </a:solidFill>
                          <a:latin typeface="Calibri"/>
                          <a:ea typeface="Calibri"/>
                          <a:cs typeface="Calibri"/>
                          <a:sym typeface="Calibri"/>
                        </a:rPr>
                        <a:t> 120</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&gt; 10</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309" name="Google Shape;309;p26"/>
          <p:cNvGraphicFramePr/>
          <p:nvPr/>
        </p:nvGraphicFramePr>
        <p:xfrm>
          <a:off x="6353275" y="2789708"/>
          <a:ext cx="3000000" cy="3000000"/>
        </p:xfrm>
        <a:graphic>
          <a:graphicData uri="http://schemas.openxmlformats.org/drawingml/2006/table">
            <a:tbl>
              <a:tblPr>
                <a:noFill/>
                <a:tableStyleId>{CFC47B22-A1EB-4319-B43E-ADF74FBCCF77}</a:tableStyleId>
              </a:tblPr>
              <a:tblGrid>
                <a:gridCol w="2670025"/>
              </a:tblGrid>
              <a:tr h="381000">
                <a:tc>
                  <a:txBody>
                    <a:bodyPr/>
                    <a:lstStyle/>
                    <a:p>
                      <a:pPr indent="0" lvl="0" marL="0" rtl="0" algn="l">
                        <a:lnSpc>
                          <a:spcPct val="115000"/>
                        </a:lnSpc>
                        <a:spcBef>
                          <a:spcPts val="0"/>
                        </a:spcBef>
                        <a:spcAft>
                          <a:spcPts val="0"/>
                        </a:spcAft>
                        <a:buNone/>
                      </a:pPr>
                      <a:r>
                        <a:rPr lang="en" sz="1600">
                          <a:solidFill>
                            <a:srgbClr val="424242"/>
                          </a:solidFill>
                          <a:latin typeface="Calibri"/>
                          <a:ea typeface="Calibri"/>
                          <a:cs typeface="Calibri"/>
                          <a:sym typeface="Calibri"/>
                        </a:rPr>
                        <a:t> </a:t>
                      </a:r>
                      <a:r>
                        <a:rPr lang="en" sz="2000">
                          <a:solidFill>
                            <a:srgbClr val="424242"/>
                          </a:solidFill>
                          <a:latin typeface="Calibri"/>
                          <a:ea typeface="Calibri"/>
                          <a:cs typeface="Calibri"/>
                          <a:sym typeface="Calibri"/>
                        </a:rPr>
                        <a:t>14</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+ 6</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a:t>
                      </a:r>
                      <a:r>
                        <a:rPr lang="en" sz="1800">
                          <a:solidFill>
                            <a:srgbClr val="424242"/>
                          </a:solidFill>
                          <a:highlight>
                            <a:srgbClr val="FFFFFF"/>
                          </a:highlight>
                        </a:rPr>
                        <a:t>≥</a:t>
                      </a:r>
                      <a:r>
                        <a:rPr lang="en" sz="2000">
                          <a:solidFill>
                            <a:srgbClr val="424242"/>
                          </a:solidFill>
                          <a:latin typeface="Calibri"/>
                          <a:ea typeface="Calibri"/>
                          <a:cs typeface="Calibri"/>
                          <a:sym typeface="Calibri"/>
                        </a:rPr>
                        <a:t> 120</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&lt; 10</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310" name="Google Shape;310;p26"/>
          <p:cNvGraphicFramePr/>
          <p:nvPr/>
        </p:nvGraphicFramePr>
        <p:xfrm>
          <a:off x="6353275" y="3673341"/>
          <a:ext cx="3000000" cy="3000000"/>
        </p:xfrm>
        <a:graphic>
          <a:graphicData uri="http://schemas.openxmlformats.org/drawingml/2006/table">
            <a:tbl>
              <a:tblPr>
                <a:noFill/>
                <a:tableStyleId>{CFC47B22-A1EB-4319-B43E-ADF74FBCCF77}</a:tableStyleId>
              </a:tblPr>
              <a:tblGrid>
                <a:gridCol w="2670025"/>
              </a:tblGrid>
              <a:tr h="381000">
                <a:tc>
                  <a:txBody>
                    <a:bodyPr/>
                    <a:lstStyle/>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6</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+ 14</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a:t>
                      </a:r>
                      <a:r>
                        <a:rPr lang="en" sz="1800">
                          <a:solidFill>
                            <a:srgbClr val="424242"/>
                          </a:solidFill>
                          <a:highlight>
                            <a:srgbClr val="FFFFFF"/>
                          </a:highlight>
                        </a:rPr>
                        <a:t>≤</a:t>
                      </a:r>
                      <a:r>
                        <a:rPr lang="en" sz="2000">
                          <a:solidFill>
                            <a:srgbClr val="424242"/>
                          </a:solidFill>
                          <a:latin typeface="Calibri"/>
                          <a:ea typeface="Calibri"/>
                          <a:cs typeface="Calibri"/>
                          <a:sym typeface="Calibri"/>
                        </a:rPr>
                        <a:t> 120</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&gt; 10</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4" name="Shape 314"/>
        <p:cNvGrpSpPr/>
        <p:nvPr/>
      </p:nvGrpSpPr>
      <p:grpSpPr>
        <a:xfrm>
          <a:off x="0" y="0"/>
          <a:ext cx="0" cy="0"/>
          <a:chOff x="0" y="0"/>
          <a:chExt cx="0" cy="0"/>
        </a:xfrm>
      </p:grpSpPr>
      <p:sp>
        <p:nvSpPr>
          <p:cNvPr id="315" name="Google Shape;315;p27"/>
          <p:cNvSpPr txBox="1"/>
          <p:nvPr/>
        </p:nvSpPr>
        <p:spPr>
          <a:xfrm>
            <a:off x="310902" y="2781892"/>
            <a:ext cx="6100200" cy="1719300"/>
          </a:xfrm>
          <a:prstGeom prst="rect">
            <a:avLst/>
          </a:prstGeom>
          <a:noFill/>
          <a:ln>
            <a:noFill/>
          </a:ln>
        </p:spPr>
        <p:txBody>
          <a:bodyPr anchorCtr="0" anchor="t" bIns="91425" lIns="91425" spcFirstLastPara="1" rIns="91425" wrap="square" tIns="91425">
            <a:spAutoFit/>
          </a:bodyPr>
          <a:lstStyle/>
          <a:p>
            <a:pPr indent="-342900" lvl="0" marL="457200" rtl="0" algn="l">
              <a:lnSpc>
                <a:spcPct val="105000"/>
              </a:lnSpc>
              <a:spcBef>
                <a:spcPts val="0"/>
              </a:spcBef>
              <a:spcAft>
                <a:spcPts val="0"/>
              </a:spcAft>
              <a:buClr>
                <a:srgbClr val="1D2125"/>
              </a:buClr>
              <a:buSzPts val="1800"/>
              <a:buFont typeface="Calibri"/>
              <a:buAutoNum type="arabicPeriod"/>
            </a:pPr>
            <a:r>
              <a:rPr lang="en" sz="1800">
                <a:solidFill>
                  <a:srgbClr val="1D2125"/>
                </a:solidFill>
                <a:latin typeface="Calibri"/>
                <a:ea typeface="Calibri"/>
                <a:cs typeface="Calibri"/>
                <a:sym typeface="Calibri"/>
              </a:rPr>
              <a:t>Write a system of inequalities to model this situation.</a:t>
            </a:r>
            <a:endParaRPr sz="1800">
              <a:solidFill>
                <a:srgbClr val="1D2125"/>
              </a:solidFill>
              <a:latin typeface="Calibri"/>
              <a:ea typeface="Calibri"/>
              <a:cs typeface="Calibri"/>
              <a:sym typeface="Calibri"/>
            </a:endParaRPr>
          </a:p>
          <a:p>
            <a:pPr indent="-342900" lvl="0" marL="457200" rtl="0" algn="l">
              <a:lnSpc>
                <a:spcPct val="105000"/>
              </a:lnSpc>
              <a:spcBef>
                <a:spcPts val="1000"/>
              </a:spcBef>
              <a:spcAft>
                <a:spcPts val="0"/>
              </a:spcAft>
              <a:buClr>
                <a:srgbClr val="1D2125"/>
              </a:buClr>
              <a:buSzPts val="1800"/>
              <a:buFont typeface="Calibri"/>
              <a:buAutoNum type="arabicPeriod"/>
            </a:pPr>
            <a:r>
              <a:rPr lang="en" sz="1800">
                <a:solidFill>
                  <a:srgbClr val="1D2125"/>
                </a:solidFill>
                <a:latin typeface="Calibri"/>
                <a:ea typeface="Calibri"/>
                <a:cs typeface="Calibri"/>
                <a:sym typeface="Calibri"/>
              </a:rPr>
              <a:t>Graph the system.</a:t>
            </a:r>
            <a:endParaRPr sz="1800">
              <a:solidFill>
                <a:srgbClr val="1D2125"/>
              </a:solidFill>
              <a:latin typeface="Calibri"/>
              <a:ea typeface="Calibri"/>
              <a:cs typeface="Calibri"/>
              <a:sym typeface="Calibri"/>
            </a:endParaRPr>
          </a:p>
          <a:p>
            <a:pPr indent="-342900" lvl="0" marL="457200" rtl="0" algn="l">
              <a:lnSpc>
                <a:spcPct val="105000"/>
              </a:lnSpc>
              <a:spcBef>
                <a:spcPts val="1000"/>
              </a:spcBef>
              <a:spcAft>
                <a:spcPts val="0"/>
              </a:spcAft>
              <a:buClr>
                <a:srgbClr val="1D2125"/>
              </a:buClr>
              <a:buSzPts val="1800"/>
              <a:buFont typeface="Calibri"/>
              <a:buAutoNum type="arabicPeriod"/>
            </a:pPr>
            <a:r>
              <a:rPr lang="en" sz="1800">
                <a:solidFill>
                  <a:srgbClr val="1D2125"/>
                </a:solidFill>
                <a:latin typeface="Calibri"/>
                <a:ea typeface="Calibri"/>
                <a:cs typeface="Calibri"/>
                <a:sym typeface="Calibri"/>
              </a:rPr>
              <a:t>Could she display 10 small and 20 large photos?</a:t>
            </a:r>
            <a:endParaRPr sz="1800">
              <a:solidFill>
                <a:srgbClr val="1D2125"/>
              </a:solidFill>
              <a:latin typeface="Calibri"/>
              <a:ea typeface="Calibri"/>
              <a:cs typeface="Calibri"/>
              <a:sym typeface="Calibri"/>
            </a:endParaRPr>
          </a:p>
          <a:p>
            <a:pPr indent="-342900" lvl="0" marL="457200" rtl="0" algn="l">
              <a:lnSpc>
                <a:spcPct val="105000"/>
              </a:lnSpc>
              <a:spcBef>
                <a:spcPts val="1000"/>
              </a:spcBef>
              <a:spcAft>
                <a:spcPts val="1000"/>
              </a:spcAft>
              <a:buClr>
                <a:srgbClr val="1D2125"/>
              </a:buClr>
              <a:buSzPts val="1800"/>
              <a:buFont typeface="Calibri"/>
              <a:buAutoNum type="arabicPeriod"/>
            </a:pPr>
            <a:r>
              <a:rPr lang="en" sz="1800">
                <a:solidFill>
                  <a:srgbClr val="1D2125"/>
                </a:solidFill>
                <a:latin typeface="Calibri"/>
                <a:ea typeface="Calibri"/>
                <a:cs typeface="Calibri"/>
                <a:sym typeface="Calibri"/>
              </a:rPr>
              <a:t>Could she display 20 large and 10 small photos?</a:t>
            </a:r>
            <a:endParaRPr sz="1800">
              <a:solidFill>
                <a:srgbClr val="1D2125"/>
              </a:solidFill>
              <a:latin typeface="Calibri"/>
              <a:ea typeface="Calibri"/>
              <a:cs typeface="Calibri"/>
              <a:sym typeface="Calibri"/>
            </a:endParaRPr>
          </a:p>
        </p:txBody>
      </p:sp>
      <p:sp>
        <p:nvSpPr>
          <p:cNvPr id="316" name="Google Shape;316;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317" name="Google Shape;317;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18" name="Google Shape;318;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9" name="Google Shape;319;p2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2.14.3 Writing Systems of Inequalities that Represent Situations </a:t>
            </a:r>
            <a:r>
              <a:rPr lang="en" sz="1000"/>
              <a:t>- Additional Resources</a:t>
            </a:r>
            <a:endParaRPr/>
          </a:p>
        </p:txBody>
      </p:sp>
      <p:sp>
        <p:nvSpPr>
          <p:cNvPr id="320" name="Google Shape;320;p27"/>
          <p:cNvSpPr txBox="1"/>
          <p:nvPr/>
        </p:nvSpPr>
        <p:spPr>
          <a:xfrm>
            <a:off x="310899" y="1126900"/>
            <a:ext cx="6100200" cy="1625400"/>
          </a:xfrm>
          <a:prstGeom prst="rect">
            <a:avLst/>
          </a:prstGeom>
          <a:noFill/>
          <a:ln>
            <a:noFill/>
          </a:ln>
        </p:spPr>
        <p:txBody>
          <a:bodyPr anchorCtr="0" anchor="t" bIns="91425" lIns="91425" spcFirstLastPara="1" rIns="91425" wrap="square" tIns="91425">
            <a:spAutoFit/>
          </a:bodyPr>
          <a:lstStyle/>
          <a:p>
            <a:pPr indent="0" lvl="0" marL="0" rtl="0" algn="l">
              <a:lnSpc>
                <a:spcPct val="105000"/>
              </a:lnSpc>
              <a:spcBef>
                <a:spcPts val="0"/>
              </a:spcBef>
              <a:spcAft>
                <a:spcPts val="300"/>
              </a:spcAft>
              <a:buClr>
                <a:schemeClr val="dk1"/>
              </a:buClr>
              <a:buSzPts val="1100"/>
              <a:buFont typeface="Arial"/>
              <a:buNone/>
            </a:pPr>
            <a:r>
              <a:rPr lang="en" sz="1800">
                <a:solidFill>
                  <a:srgbClr val="1D2125"/>
                </a:solidFill>
                <a:latin typeface="Calibri"/>
                <a:ea typeface="Calibri"/>
                <a:cs typeface="Calibri"/>
                <a:sym typeface="Calibri"/>
              </a:rPr>
              <a:t>Christy sells her photographs at a booth at a street fair. At the start of the day, she wants to have at least 25 photos to display at her booth. Each small photo she displays costs her $4, and each large photo costs her $10. She doesn’t want to spend more than $200 on photos to display.</a:t>
            </a:r>
            <a:endParaRPr sz="1800">
              <a:solidFill>
                <a:srgbClr val="424242"/>
              </a:solidFill>
              <a:latin typeface="Calibri"/>
              <a:ea typeface="Calibri"/>
              <a:cs typeface="Calibri"/>
              <a:sym typeface="Calibri"/>
            </a:endParaRPr>
          </a:p>
        </p:txBody>
      </p:sp>
      <p:pic>
        <p:nvPicPr>
          <p:cNvPr descr="Woman with long brown hair selling photographs at a street fair booth. Image generated by AI using OpenAI’s DALL·E (2025)" id="321" name="Google Shape;321;p27" title="Screenshot 2025-08-16 190230.png"/>
          <p:cNvPicPr preferRelativeResize="0"/>
          <p:nvPr/>
        </p:nvPicPr>
        <p:blipFill>
          <a:blip r:embed="rId4">
            <a:alphaModFix/>
          </a:blip>
          <a:stretch>
            <a:fillRect/>
          </a:stretch>
        </p:blipFill>
        <p:spPr>
          <a:xfrm>
            <a:off x="6340075" y="1124695"/>
            <a:ext cx="2394352" cy="34472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25" name="Shape 325"/>
        <p:cNvGrpSpPr/>
        <p:nvPr/>
      </p:nvGrpSpPr>
      <p:grpSpPr>
        <a:xfrm>
          <a:off x="0" y="0"/>
          <a:ext cx="0" cy="0"/>
          <a:chOff x="0" y="0"/>
          <a:chExt cx="0" cy="0"/>
        </a:xfrm>
      </p:grpSpPr>
      <p:sp>
        <p:nvSpPr>
          <p:cNvPr id="326" name="Google Shape;326;p28"/>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7" name="Google Shape;327;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28" name="Google Shape;328;p2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9" name="Google Shape;329;p28"/>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0" name="Google Shape;330;p28"/>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1" name="Google Shape;331;p28"/>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2" name="Google Shape;332;p28"/>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3" name="Google Shape;333;p28"/>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34" name="Google Shape;334;p28"/>
          <p:cNvCxnSpPr>
            <a:stCxn id="328" idx="2"/>
            <a:endCxn id="330"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35" name="Google Shape;335;p28"/>
          <p:cNvCxnSpPr>
            <a:stCxn id="330" idx="3"/>
            <a:endCxn id="329"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36" name="Google Shape;336;p28"/>
          <p:cNvCxnSpPr>
            <a:stCxn id="331" idx="3"/>
            <a:endCxn id="326"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337" name="Google Shape;337;p28"/>
          <p:cNvCxnSpPr>
            <a:stCxn id="326" idx="3"/>
            <a:endCxn id="332"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38" name="Google Shape;338;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39" name="Google Shape;339;p28"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340" name="Google Shape;340;p28"/>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341" name="Google Shape;341;p2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42" name="Google Shape;342;p28"/>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43" name="Google Shape;343;p28"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344" name="Google Shape;344;p2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45" name="Google Shape;345;p28"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346" name="Google Shape;346;p28"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347" name="Google Shape;347;p28"/>
          <p:cNvCxnSpPr>
            <a:stCxn id="332" idx="3"/>
            <a:endCxn id="333"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48" name="Google Shape;348;p28"/>
          <p:cNvCxnSpPr>
            <a:stCxn id="329" idx="3"/>
            <a:endCxn id="331"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49" name="Google Shape;349;p2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350" name="Google Shape;350;p2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1" name="Google Shape;351;p28"/>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52" name="Google Shape;352;p28"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353" name="Google Shape;353;p28"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354" name="Google Shape;354;p28"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8" name="Shape 358"/>
        <p:cNvGrpSpPr/>
        <p:nvPr/>
      </p:nvGrpSpPr>
      <p:grpSpPr>
        <a:xfrm>
          <a:off x="0" y="0"/>
          <a:ext cx="0" cy="0"/>
          <a:chOff x="0" y="0"/>
          <a:chExt cx="0" cy="0"/>
        </a:xfrm>
      </p:grpSpPr>
      <p:sp>
        <p:nvSpPr>
          <p:cNvPr id="359" name="Google Shape;359;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Scavenger Hunt 🕵️</a:t>
            </a:r>
            <a:endParaRPr>
              <a:solidFill>
                <a:srgbClr val="005047"/>
              </a:solidFill>
            </a:endParaRPr>
          </a:p>
        </p:txBody>
      </p:sp>
      <p:sp>
        <p:nvSpPr>
          <p:cNvPr id="360" name="Google Shape;360;p29"/>
          <p:cNvSpPr txBox="1"/>
          <p:nvPr>
            <p:ph idx="1" type="body"/>
          </p:nvPr>
        </p:nvSpPr>
        <p:spPr>
          <a:xfrm>
            <a:off x="311700" y="1076275"/>
            <a:ext cx="8288100" cy="795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950"/>
              <a:t>Members of a high school math club have a scavenger hunt. Three items are hidden in the park, which is a rectangle that measures 50 meters by 20 meters.</a:t>
            </a:r>
            <a:endParaRPr sz="1950"/>
          </a:p>
          <a:p>
            <a:pPr indent="0" lvl="0" marL="0" rtl="0" algn="l">
              <a:lnSpc>
                <a:spcPct val="100000"/>
              </a:lnSpc>
              <a:spcBef>
                <a:spcPts val="1200"/>
              </a:spcBef>
              <a:spcAft>
                <a:spcPts val="1200"/>
              </a:spcAft>
              <a:buNone/>
            </a:pPr>
            <a:r>
              <a:t/>
            </a:r>
            <a:endParaRPr sz="1950"/>
          </a:p>
        </p:txBody>
      </p:sp>
      <p:sp>
        <p:nvSpPr>
          <p:cNvPr id="361" name="Google Shape;361;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2" name="Google Shape;362;p29"/>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2.14.4 Graphing Solutions of Systems of Inequalities</a:t>
            </a:r>
            <a:endParaRPr/>
          </a:p>
        </p:txBody>
      </p:sp>
      <p:sp>
        <p:nvSpPr>
          <p:cNvPr id="363" name="Google Shape;363;p29"/>
          <p:cNvSpPr txBox="1"/>
          <p:nvPr/>
        </p:nvSpPr>
        <p:spPr>
          <a:xfrm>
            <a:off x="310896" y="1985693"/>
            <a:ext cx="4445400" cy="2414100"/>
          </a:xfrm>
          <a:prstGeom prst="rect">
            <a:avLst/>
          </a:prstGeom>
          <a:noFill/>
          <a:ln>
            <a:noFill/>
          </a:ln>
        </p:spPr>
        <p:txBody>
          <a:bodyPr anchorCtr="0" anchor="t" bIns="91425" lIns="91425" spcFirstLastPara="1" rIns="91425" wrap="square" tIns="91425">
            <a:spAutoFit/>
          </a:bodyPr>
          <a:lstStyle/>
          <a:p>
            <a:pPr indent="-352425" lvl="0" marL="457200" rtl="0" algn="l">
              <a:spcBef>
                <a:spcPts val="0"/>
              </a:spcBef>
              <a:spcAft>
                <a:spcPts val="0"/>
              </a:spcAft>
              <a:buClr>
                <a:srgbClr val="424242"/>
              </a:buClr>
              <a:buSzPts val="1950"/>
              <a:buFont typeface="Calibri"/>
              <a:buChar char="●"/>
            </a:pPr>
            <a:r>
              <a:rPr lang="en" sz="1950">
                <a:solidFill>
                  <a:srgbClr val="424242"/>
                </a:solidFill>
                <a:latin typeface="Calibri"/>
                <a:ea typeface="Calibri"/>
                <a:cs typeface="Calibri"/>
                <a:sym typeface="Calibri"/>
              </a:rPr>
              <a:t>The clues are written as systems of inequalities. One system has no solutions.</a:t>
            </a:r>
            <a:endParaRPr sz="1950">
              <a:solidFill>
                <a:srgbClr val="424242"/>
              </a:solidFill>
              <a:latin typeface="Calibri"/>
              <a:ea typeface="Calibri"/>
              <a:cs typeface="Calibri"/>
              <a:sym typeface="Calibri"/>
            </a:endParaRPr>
          </a:p>
          <a:p>
            <a:pPr indent="-352425" lvl="0" marL="457200" rtl="0" algn="l">
              <a:spcBef>
                <a:spcPts val="1000"/>
              </a:spcBef>
              <a:spcAft>
                <a:spcPts val="1000"/>
              </a:spcAft>
              <a:buClr>
                <a:srgbClr val="424242"/>
              </a:buClr>
              <a:buSzPts val="1950"/>
              <a:buFont typeface="Calibri"/>
              <a:buChar char="●"/>
            </a:pPr>
            <a:r>
              <a:rPr lang="en" sz="1950">
                <a:solidFill>
                  <a:srgbClr val="424242"/>
                </a:solidFill>
                <a:latin typeface="Calibri"/>
                <a:ea typeface="Calibri"/>
                <a:cs typeface="Calibri"/>
                <a:sym typeface="Calibri"/>
              </a:rPr>
              <a:t>The locations of the items can be narrowed down by solving the systems. A coordinate plane can be used to describe the solutions.</a:t>
            </a:r>
            <a:endParaRPr sz="1800">
              <a:solidFill>
                <a:srgbClr val="424242"/>
              </a:solidFill>
              <a:latin typeface="Calibri"/>
              <a:ea typeface="Calibri"/>
              <a:cs typeface="Calibri"/>
              <a:sym typeface="Calibri"/>
            </a:endParaRPr>
          </a:p>
        </p:txBody>
      </p:sp>
      <p:pic>
        <p:nvPicPr>
          <p:cNvPr id="364" name="Google Shape;364;p29" title="ChatGPT Image Aug 17, 2025, 12_57_15 PM.png"/>
          <p:cNvPicPr preferRelativeResize="0"/>
          <p:nvPr/>
        </p:nvPicPr>
        <p:blipFill>
          <a:blip r:embed="rId4">
            <a:alphaModFix/>
          </a:blip>
          <a:stretch>
            <a:fillRect/>
          </a:stretch>
        </p:blipFill>
        <p:spPr>
          <a:xfrm>
            <a:off x="4908696" y="2024575"/>
            <a:ext cx="2473976" cy="247397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8" name="Shape 368"/>
        <p:cNvGrpSpPr/>
        <p:nvPr/>
      </p:nvGrpSpPr>
      <p:grpSpPr>
        <a:xfrm>
          <a:off x="0" y="0"/>
          <a:ext cx="0" cy="0"/>
          <a:chOff x="0" y="0"/>
          <a:chExt cx="0" cy="0"/>
        </a:xfrm>
      </p:grpSpPr>
      <p:sp>
        <p:nvSpPr>
          <p:cNvPr id="369" name="Google Shape;369;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Scavenger Hunt 🕵️</a:t>
            </a:r>
            <a:endParaRPr>
              <a:solidFill>
                <a:srgbClr val="005047"/>
              </a:solidFill>
            </a:endParaRPr>
          </a:p>
        </p:txBody>
      </p:sp>
      <p:sp>
        <p:nvSpPr>
          <p:cNvPr id="370" name="Google Shape;370;p30"/>
          <p:cNvSpPr txBox="1"/>
          <p:nvPr>
            <p:ph idx="1" type="body"/>
          </p:nvPr>
        </p:nvSpPr>
        <p:spPr>
          <a:xfrm>
            <a:off x="311700" y="1152475"/>
            <a:ext cx="7879800" cy="3420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rPr lang="en" sz="1950"/>
              <a:t>Can you find the hidden items? Sketch a graph to show where each item could be hidden. For each clue, graph each inequality separately on the same coordinate grid.</a:t>
            </a:r>
            <a:endParaRPr sz="1950"/>
          </a:p>
          <a:p>
            <a:pPr indent="0" lvl="0" marL="0" rtl="0" algn="l">
              <a:lnSpc>
                <a:spcPct val="100000"/>
              </a:lnSpc>
              <a:spcBef>
                <a:spcPts val="1200"/>
              </a:spcBef>
              <a:spcAft>
                <a:spcPts val="0"/>
              </a:spcAft>
              <a:buNone/>
            </a:pPr>
            <a:r>
              <a:rPr b="1" lang="en" sz="1900"/>
              <a:t>Clue 1</a:t>
            </a:r>
            <a:r>
              <a:rPr lang="en" sz="1900"/>
              <a:t>: </a:t>
            </a:r>
            <a:r>
              <a:rPr i="1" lang="en" sz="1900">
                <a:latin typeface="Times New Roman"/>
                <a:ea typeface="Times New Roman"/>
                <a:cs typeface="Times New Roman"/>
                <a:sym typeface="Times New Roman"/>
              </a:rPr>
              <a:t>y</a:t>
            </a:r>
            <a:r>
              <a:rPr lang="en" sz="1900"/>
              <a:t> &gt; 14; </a:t>
            </a:r>
            <a:r>
              <a:rPr i="1" lang="en" sz="1900">
                <a:latin typeface="Times New Roman"/>
                <a:ea typeface="Times New Roman"/>
                <a:cs typeface="Times New Roman"/>
                <a:sym typeface="Times New Roman"/>
              </a:rPr>
              <a:t>x</a:t>
            </a:r>
            <a:r>
              <a:rPr lang="en" sz="1900"/>
              <a:t> &lt; 10                                       </a:t>
            </a:r>
            <a:r>
              <a:rPr b="1" lang="en" sz="1900"/>
              <a:t>Clue 2:</a:t>
            </a:r>
            <a:r>
              <a:rPr lang="en" sz="1900"/>
              <a:t> </a:t>
            </a:r>
            <a:r>
              <a:rPr i="1" lang="en" sz="1900">
                <a:latin typeface="Times New Roman"/>
                <a:ea typeface="Times New Roman"/>
                <a:cs typeface="Times New Roman"/>
                <a:sym typeface="Times New Roman"/>
              </a:rPr>
              <a:t>x</a:t>
            </a:r>
            <a:r>
              <a:rPr lang="en" sz="1900"/>
              <a:t> + </a:t>
            </a:r>
            <a:r>
              <a:rPr i="1" lang="en" sz="1900">
                <a:latin typeface="Times New Roman"/>
                <a:ea typeface="Times New Roman"/>
                <a:cs typeface="Times New Roman"/>
                <a:sym typeface="Times New Roman"/>
              </a:rPr>
              <a:t>y</a:t>
            </a:r>
            <a:r>
              <a:rPr lang="en" sz="1900"/>
              <a:t> &lt; 20; </a:t>
            </a:r>
            <a:r>
              <a:rPr i="1" lang="en" sz="1900">
                <a:latin typeface="Times New Roman"/>
                <a:ea typeface="Times New Roman"/>
                <a:cs typeface="Times New Roman"/>
                <a:sym typeface="Times New Roman"/>
              </a:rPr>
              <a:t>x</a:t>
            </a:r>
            <a:r>
              <a:rPr lang="en" sz="1900"/>
              <a:t> &gt; 6  </a:t>
            </a:r>
            <a:endParaRPr sz="1900"/>
          </a:p>
          <a:p>
            <a:pPr indent="0" lvl="0" marL="0" rtl="0" algn="l">
              <a:lnSpc>
                <a:spcPct val="100000"/>
              </a:lnSpc>
              <a:spcBef>
                <a:spcPts val="500"/>
              </a:spcBef>
              <a:spcAft>
                <a:spcPts val="0"/>
              </a:spcAft>
              <a:buNone/>
            </a:pPr>
            <a:r>
              <a:t/>
            </a:r>
            <a:endParaRPr sz="1900"/>
          </a:p>
          <a:p>
            <a:pPr indent="0" lvl="0" marL="0" rtl="0" algn="l">
              <a:lnSpc>
                <a:spcPct val="100000"/>
              </a:lnSpc>
              <a:spcBef>
                <a:spcPts val="500"/>
              </a:spcBef>
              <a:spcAft>
                <a:spcPts val="0"/>
              </a:spcAft>
              <a:buNone/>
            </a:pPr>
            <a:r>
              <a:rPr b="1" lang="en" sz="1900"/>
              <a:t>Clue 3</a:t>
            </a:r>
            <a:r>
              <a:rPr lang="en" sz="1900"/>
              <a:t>: </a:t>
            </a:r>
            <a:r>
              <a:rPr i="1" lang="en" sz="1900">
                <a:latin typeface="Times New Roman"/>
                <a:ea typeface="Times New Roman"/>
                <a:cs typeface="Times New Roman"/>
                <a:sym typeface="Times New Roman"/>
              </a:rPr>
              <a:t>y</a:t>
            </a:r>
            <a:r>
              <a:rPr lang="en" sz="1900"/>
              <a:t> &lt; -2</a:t>
            </a:r>
            <a:r>
              <a:rPr i="1" lang="en" sz="1900">
                <a:latin typeface="Times New Roman"/>
                <a:ea typeface="Times New Roman"/>
                <a:cs typeface="Times New Roman"/>
                <a:sym typeface="Times New Roman"/>
              </a:rPr>
              <a:t>x</a:t>
            </a:r>
            <a:r>
              <a:rPr lang="en" sz="1900"/>
              <a:t> +20; </a:t>
            </a:r>
            <a:r>
              <a:rPr i="1" lang="en" sz="1900">
                <a:latin typeface="Times New Roman"/>
                <a:ea typeface="Times New Roman"/>
                <a:cs typeface="Times New Roman"/>
                <a:sym typeface="Times New Roman"/>
              </a:rPr>
              <a:t>y</a:t>
            </a:r>
            <a:r>
              <a:rPr lang="en" sz="1900"/>
              <a:t> &lt; -2</a:t>
            </a:r>
            <a:r>
              <a:rPr i="1" lang="en" sz="1900">
                <a:latin typeface="Times New Roman"/>
                <a:ea typeface="Times New Roman"/>
                <a:cs typeface="Times New Roman"/>
                <a:sym typeface="Times New Roman"/>
              </a:rPr>
              <a:t>x</a:t>
            </a:r>
            <a:r>
              <a:rPr lang="en" sz="1900"/>
              <a:t> + 10                  </a:t>
            </a:r>
            <a:r>
              <a:rPr b="1" lang="en" sz="1900"/>
              <a:t>  Clue 4</a:t>
            </a:r>
            <a:r>
              <a:rPr lang="en" sz="1900"/>
              <a:t>: </a:t>
            </a:r>
            <a:r>
              <a:rPr i="1" lang="en" sz="1900">
                <a:latin typeface="Times New Roman"/>
                <a:ea typeface="Times New Roman"/>
                <a:cs typeface="Times New Roman"/>
                <a:sym typeface="Times New Roman"/>
              </a:rPr>
              <a:t>y</a:t>
            </a:r>
            <a:r>
              <a:rPr lang="en" sz="1900"/>
              <a:t> ≥ </a:t>
            </a:r>
            <a:r>
              <a:rPr i="1" lang="en" sz="1900">
                <a:latin typeface="Times New Roman"/>
                <a:ea typeface="Times New Roman"/>
                <a:cs typeface="Times New Roman"/>
                <a:sym typeface="Times New Roman"/>
              </a:rPr>
              <a:t>x</a:t>
            </a:r>
            <a:r>
              <a:rPr lang="en" sz="1900"/>
              <a:t> + 10; </a:t>
            </a:r>
            <a:r>
              <a:rPr i="1" lang="en" sz="1900">
                <a:latin typeface="Times New Roman"/>
                <a:ea typeface="Times New Roman"/>
                <a:cs typeface="Times New Roman"/>
                <a:sym typeface="Times New Roman"/>
              </a:rPr>
              <a:t>x</a:t>
            </a:r>
            <a:r>
              <a:rPr lang="en" sz="1900"/>
              <a:t> &gt; </a:t>
            </a:r>
            <a:r>
              <a:rPr i="1" lang="en" sz="1900">
                <a:latin typeface="Times New Roman"/>
                <a:ea typeface="Times New Roman"/>
                <a:cs typeface="Times New Roman"/>
                <a:sym typeface="Times New Roman"/>
              </a:rPr>
              <a:t>y</a:t>
            </a:r>
            <a:endParaRPr i="1" sz="1900">
              <a:latin typeface="Times New Roman"/>
              <a:ea typeface="Times New Roman"/>
              <a:cs typeface="Times New Roman"/>
              <a:sym typeface="Times New Roman"/>
            </a:endParaRPr>
          </a:p>
          <a:p>
            <a:pPr indent="0" lvl="0" marL="0" rtl="0" algn="l">
              <a:lnSpc>
                <a:spcPct val="100000"/>
              </a:lnSpc>
              <a:spcBef>
                <a:spcPts val="500"/>
              </a:spcBef>
              <a:spcAft>
                <a:spcPts val="0"/>
              </a:spcAft>
              <a:buNone/>
            </a:pPr>
            <a:r>
              <a:t/>
            </a:r>
            <a:endParaRPr sz="1900"/>
          </a:p>
          <a:p>
            <a:pPr indent="0" lvl="0" marL="0" rtl="0" algn="l">
              <a:lnSpc>
                <a:spcPct val="100000"/>
              </a:lnSpc>
              <a:spcBef>
                <a:spcPts val="0"/>
              </a:spcBef>
              <a:spcAft>
                <a:spcPts val="0"/>
              </a:spcAft>
              <a:buNone/>
            </a:pPr>
            <a:r>
              <a:rPr b="1" lang="en"/>
              <a:t>Reflect:</a:t>
            </a:r>
            <a:r>
              <a:rPr lang="en"/>
              <a:t> When you graphed each pair of inequalities, you created a </a:t>
            </a:r>
            <a:endParaRPr/>
          </a:p>
          <a:p>
            <a:pPr indent="0" lvl="0" marL="0" rtl="0" algn="l">
              <a:lnSpc>
                <a:spcPct val="100000"/>
              </a:lnSpc>
              <a:spcBef>
                <a:spcPts val="0"/>
              </a:spcBef>
              <a:spcAft>
                <a:spcPts val="0"/>
              </a:spcAft>
              <a:buNone/>
            </a:pPr>
            <a:r>
              <a:rPr lang="en"/>
              <a:t>system of inequalities. Where did the possible solutions lie on the graph?</a:t>
            </a:r>
            <a:endParaRPr/>
          </a:p>
        </p:txBody>
      </p:sp>
      <p:sp>
        <p:nvSpPr>
          <p:cNvPr id="371" name="Google Shape;371;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2" name="Google Shape;372;p30"/>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2.14.4 Graphing Solutions of Systems of Inequalities</a:t>
            </a:r>
            <a:endParaRPr/>
          </a:p>
        </p:txBody>
      </p:sp>
      <p:sp>
        <p:nvSpPr>
          <p:cNvPr id="373" name="Google Shape;373;p30">
            <a:hlinkClick action="ppaction://hlinksldjump" r:id="rId4"/>
          </p:cNvPr>
          <p:cNvSpPr/>
          <p:nvPr/>
        </p:nvSpPr>
        <p:spPr>
          <a:xfrm>
            <a:off x="7270806" y="3307759"/>
            <a:ext cx="1561500" cy="11472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77" name="Shape 377"/>
        <p:cNvGrpSpPr/>
        <p:nvPr/>
      </p:nvGrpSpPr>
      <p:grpSpPr>
        <a:xfrm>
          <a:off x="0" y="0"/>
          <a:ext cx="0" cy="0"/>
          <a:chOff x="0" y="0"/>
          <a:chExt cx="0" cy="0"/>
        </a:xfrm>
      </p:grpSpPr>
      <p:sp>
        <p:nvSpPr>
          <p:cNvPr id="378" name="Google Shape;378;p31"/>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379" name="Google Shape;379;p31"/>
          <p:cNvSpPr txBox="1"/>
          <p:nvPr>
            <p:ph idx="1" type="body"/>
          </p:nvPr>
        </p:nvSpPr>
        <p:spPr>
          <a:xfrm>
            <a:off x="311700" y="1152475"/>
            <a:ext cx="8267700" cy="3416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424242"/>
              </a:buClr>
              <a:buSzPts val="1800"/>
              <a:buAutoNum type="arabicPeriod"/>
            </a:pPr>
            <a:r>
              <a:rPr lang="en"/>
              <a:t>Two non-negative numbers </a:t>
            </a:r>
            <a:r>
              <a:rPr i="1" lang="en">
                <a:latin typeface="Times New Roman"/>
                <a:ea typeface="Times New Roman"/>
                <a:cs typeface="Times New Roman"/>
                <a:sym typeface="Times New Roman"/>
              </a:rPr>
              <a:t>x</a:t>
            </a:r>
            <a:r>
              <a:rPr lang="en"/>
              <a:t> and </a:t>
            </a:r>
            <a:r>
              <a:rPr i="1" lang="en">
                <a:latin typeface="Times New Roman"/>
                <a:ea typeface="Times New Roman"/>
                <a:cs typeface="Times New Roman"/>
                <a:sym typeface="Times New Roman"/>
              </a:rPr>
              <a:t>y</a:t>
            </a:r>
            <a:r>
              <a:rPr lang="en"/>
              <a:t> satisfy </a:t>
            </a:r>
            <a:r>
              <a:rPr i="1" lang="en">
                <a:latin typeface="Times New Roman"/>
                <a:ea typeface="Times New Roman"/>
                <a:cs typeface="Times New Roman"/>
                <a:sym typeface="Times New Roman"/>
              </a:rPr>
              <a:t>x</a:t>
            </a:r>
            <a:r>
              <a:rPr lang="en"/>
              <a:t> + </a:t>
            </a:r>
            <a:r>
              <a:rPr i="1" lang="en">
                <a:latin typeface="Times New Roman"/>
                <a:ea typeface="Times New Roman"/>
                <a:cs typeface="Times New Roman"/>
                <a:sym typeface="Times New Roman"/>
              </a:rPr>
              <a:t>y</a:t>
            </a:r>
            <a:r>
              <a:rPr lang="en"/>
              <a:t> ≤ 1. Find a second inequality, also using </a:t>
            </a:r>
            <a:r>
              <a:rPr i="1" lang="en">
                <a:latin typeface="Times New Roman"/>
                <a:ea typeface="Times New Roman"/>
                <a:cs typeface="Times New Roman"/>
                <a:sym typeface="Times New Roman"/>
              </a:rPr>
              <a:t>x</a:t>
            </a:r>
            <a:r>
              <a:rPr lang="en"/>
              <a:t> and </a:t>
            </a:r>
            <a:r>
              <a:rPr i="1" lang="en">
                <a:latin typeface="Times New Roman"/>
                <a:ea typeface="Times New Roman"/>
                <a:cs typeface="Times New Roman"/>
                <a:sym typeface="Times New Roman"/>
              </a:rPr>
              <a:t>y</a:t>
            </a:r>
            <a:r>
              <a:rPr lang="en"/>
              <a:t> values greater than or equal to zero, to make a system of inequalities with exactly one solution.</a:t>
            </a:r>
            <a:endParaRPr/>
          </a:p>
          <a:p>
            <a:pPr indent="0" lvl="0" marL="0" rtl="0" algn="l">
              <a:lnSpc>
                <a:spcPct val="100000"/>
              </a:lnSpc>
              <a:spcBef>
                <a:spcPts val="1200"/>
              </a:spcBef>
              <a:spcAft>
                <a:spcPts val="0"/>
              </a:spcAft>
              <a:buNone/>
            </a:pPr>
            <a:r>
              <a:t/>
            </a:r>
            <a:endParaRPr/>
          </a:p>
          <a:p>
            <a:pPr indent="-342900" lvl="0" marL="457200" rtl="0" algn="l">
              <a:lnSpc>
                <a:spcPct val="100000"/>
              </a:lnSpc>
              <a:spcBef>
                <a:spcPts val="1200"/>
              </a:spcBef>
              <a:spcAft>
                <a:spcPts val="0"/>
              </a:spcAft>
              <a:buSzPts val="1800"/>
              <a:buAutoNum type="arabicPeriod"/>
            </a:pPr>
            <a:r>
              <a:rPr lang="en"/>
              <a:t>Two non-negative numbers </a:t>
            </a:r>
            <a:r>
              <a:rPr i="1" lang="en">
                <a:latin typeface="Times New Roman"/>
                <a:ea typeface="Times New Roman"/>
                <a:cs typeface="Times New Roman"/>
                <a:sym typeface="Times New Roman"/>
              </a:rPr>
              <a:t>x</a:t>
            </a:r>
            <a:r>
              <a:rPr lang="en"/>
              <a:t> and </a:t>
            </a:r>
            <a:r>
              <a:rPr i="1" lang="en">
                <a:latin typeface="Times New Roman"/>
                <a:ea typeface="Times New Roman"/>
                <a:cs typeface="Times New Roman"/>
                <a:sym typeface="Times New Roman"/>
              </a:rPr>
              <a:t>y</a:t>
            </a:r>
            <a:r>
              <a:rPr lang="en"/>
              <a:t> </a:t>
            </a:r>
            <a:endParaRPr/>
          </a:p>
          <a:p>
            <a:pPr indent="457200" lvl="0" marL="0" rtl="0" algn="l">
              <a:lnSpc>
                <a:spcPct val="100000"/>
              </a:lnSpc>
              <a:spcBef>
                <a:spcPts val="0"/>
              </a:spcBef>
              <a:spcAft>
                <a:spcPts val="0"/>
              </a:spcAft>
              <a:buNone/>
            </a:pPr>
            <a:r>
              <a:rPr lang="en"/>
              <a:t>satisfy </a:t>
            </a:r>
            <a:r>
              <a:rPr i="1" lang="en">
                <a:latin typeface="Times New Roman"/>
                <a:ea typeface="Times New Roman"/>
                <a:cs typeface="Times New Roman"/>
                <a:sym typeface="Times New Roman"/>
              </a:rPr>
              <a:t>x</a:t>
            </a:r>
            <a:r>
              <a:rPr lang="en"/>
              <a:t> + </a:t>
            </a:r>
            <a:r>
              <a:rPr i="1" lang="en">
                <a:latin typeface="Times New Roman"/>
                <a:ea typeface="Times New Roman"/>
                <a:cs typeface="Times New Roman"/>
                <a:sym typeface="Times New Roman"/>
              </a:rPr>
              <a:t>y</a:t>
            </a:r>
            <a:r>
              <a:rPr lang="en"/>
              <a:t> ≤ 1. Find as many ways to</a:t>
            </a:r>
            <a:endParaRPr/>
          </a:p>
          <a:p>
            <a:pPr indent="457200" lvl="0" marL="0" rtl="0" algn="l">
              <a:lnSpc>
                <a:spcPct val="100000"/>
              </a:lnSpc>
              <a:spcBef>
                <a:spcPts val="0"/>
              </a:spcBef>
              <a:spcAft>
                <a:spcPts val="0"/>
              </a:spcAft>
              <a:buNone/>
            </a:pPr>
            <a:r>
              <a:rPr lang="en"/>
              <a:t>identify the answers to this question</a:t>
            </a:r>
            <a:endParaRPr/>
          </a:p>
          <a:p>
            <a:pPr indent="457200" lvl="0" marL="0" rtl="0" algn="l">
              <a:lnSpc>
                <a:spcPct val="100000"/>
              </a:lnSpc>
              <a:spcBef>
                <a:spcPts val="0"/>
              </a:spcBef>
              <a:spcAft>
                <a:spcPts val="0"/>
              </a:spcAft>
              <a:buNone/>
            </a:pPr>
            <a:r>
              <a:rPr lang="en"/>
              <a:t>as you can.</a:t>
            </a:r>
            <a:endParaRPr/>
          </a:p>
        </p:txBody>
      </p:sp>
      <p:sp>
        <p:nvSpPr>
          <p:cNvPr id="380" name="Google Shape;380;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1" name="Google Shape;381;p3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2.14.4 Graphing Solutions of Systems of Inequalities</a:t>
            </a:r>
            <a:endParaRPr/>
          </a:p>
        </p:txBody>
      </p:sp>
      <p:pic>
        <p:nvPicPr>
          <p:cNvPr id="382" name="Google Shape;382;p31"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id="383" name="Google Shape;383;p31"/>
          <p:cNvPicPr preferRelativeResize="0"/>
          <p:nvPr/>
        </p:nvPicPr>
        <p:blipFill>
          <a:blip r:embed="rId5">
            <a:alphaModFix/>
          </a:blip>
          <a:stretch>
            <a:fillRect/>
          </a:stretch>
        </p:blipFill>
        <p:spPr>
          <a:xfrm>
            <a:off x="4997225" y="1905925"/>
            <a:ext cx="2993650" cy="22203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7" name="Shape 387"/>
        <p:cNvGrpSpPr/>
        <p:nvPr/>
      </p:nvGrpSpPr>
      <p:grpSpPr>
        <a:xfrm>
          <a:off x="0" y="0"/>
          <a:ext cx="0" cy="0"/>
          <a:chOff x="0" y="0"/>
          <a:chExt cx="0" cy="0"/>
        </a:xfrm>
      </p:grpSpPr>
      <p:sp>
        <p:nvSpPr>
          <p:cNvPr id="388" name="Google Shape;388;p32"/>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89" name="Google Shape;389;p32"/>
          <p:cNvSpPr txBox="1"/>
          <p:nvPr>
            <p:ph idx="1" type="body"/>
          </p:nvPr>
        </p:nvSpPr>
        <p:spPr>
          <a:xfrm>
            <a:off x="311700" y="789125"/>
            <a:ext cx="4788300" cy="983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2200"/>
              <a:t>Which two inequalities are graphed in the system of inequalities?</a:t>
            </a:r>
            <a:endParaRPr sz="2000">
              <a:latin typeface="Noto Sans"/>
              <a:ea typeface="Noto Sans"/>
              <a:cs typeface="Noto Sans"/>
              <a:sym typeface="Noto Sans"/>
            </a:endParaRPr>
          </a:p>
        </p:txBody>
      </p:sp>
      <p:sp>
        <p:nvSpPr>
          <p:cNvPr id="390" name="Google Shape;390;p32"/>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1" name="Google Shape;391;p32"/>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2.14.4 Graphing Solutions of Systems of Inequalities</a:t>
            </a:r>
            <a:endParaRPr/>
          </a:p>
        </p:txBody>
      </p:sp>
      <p:pic>
        <p:nvPicPr>
          <p:cNvPr id="392" name="Google Shape;392;p3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93" name="Google Shape;393;p32">
            <a:hlinkClick action="ppaction://hlinkshowjump?jump=nextslide"/>
          </p:cNvPr>
          <p:cNvSpPr/>
          <p:nvPr/>
        </p:nvSpPr>
        <p:spPr>
          <a:xfrm>
            <a:off x="6096000" y="4645101"/>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394" name="Google Shape;394;p32" title="98f309c938b4c05a87eb641f2075ade1dc760157.jpg"/>
          <p:cNvPicPr preferRelativeResize="0"/>
          <p:nvPr/>
        </p:nvPicPr>
        <p:blipFill>
          <a:blip r:embed="rId5">
            <a:alphaModFix/>
          </a:blip>
          <a:stretch>
            <a:fillRect/>
          </a:stretch>
        </p:blipFill>
        <p:spPr>
          <a:xfrm>
            <a:off x="5628100" y="975375"/>
            <a:ext cx="3058700" cy="3105826"/>
          </a:xfrm>
          <a:prstGeom prst="rect">
            <a:avLst/>
          </a:prstGeom>
          <a:noFill/>
          <a:ln>
            <a:noFill/>
          </a:ln>
        </p:spPr>
      </p:pic>
      <p:graphicFrame>
        <p:nvGraphicFramePr>
          <p:cNvPr id="395" name="Google Shape;395;p32"/>
          <p:cNvGraphicFramePr/>
          <p:nvPr/>
        </p:nvGraphicFramePr>
        <p:xfrm>
          <a:off x="657650" y="1995913"/>
          <a:ext cx="3000000" cy="3000000"/>
        </p:xfrm>
        <a:graphic>
          <a:graphicData uri="http://schemas.openxmlformats.org/drawingml/2006/table">
            <a:tbl>
              <a:tblPr>
                <a:noFill/>
                <a:tableStyleId>{CFC47B22-A1EB-4319-B43E-ADF74FBCCF77}</a:tableStyleId>
              </a:tblPr>
              <a:tblGrid>
                <a:gridCol w="1391400"/>
              </a:tblGrid>
              <a:tr h="381000">
                <a:tc>
                  <a:txBody>
                    <a:bodyPr/>
                    <a:lstStyle/>
                    <a:p>
                      <a:pPr indent="0" lvl="0" marL="0" rtl="0" algn="l">
                        <a:lnSpc>
                          <a:spcPct val="115000"/>
                        </a:lnSpc>
                        <a:spcBef>
                          <a:spcPts val="0"/>
                        </a:spcBef>
                        <a:spcAft>
                          <a:spcPts val="0"/>
                        </a:spcAft>
                        <a:buNone/>
                      </a:pPr>
                      <a:r>
                        <a:rPr lang="en" sz="16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a:t>
                      </a:r>
                      <a:r>
                        <a:rPr lang="en" sz="2000" u="sng">
                          <a:solidFill>
                            <a:srgbClr val="424242"/>
                          </a:solidFill>
                          <a:latin typeface="Calibri"/>
                          <a:ea typeface="Calibri"/>
                          <a:cs typeface="Calibri"/>
                          <a:sym typeface="Calibri"/>
                        </a:rPr>
                        <a:t>&lt;</a:t>
                      </a:r>
                      <a:r>
                        <a:rPr lang="en" sz="2000">
                          <a:solidFill>
                            <a:srgbClr val="424242"/>
                          </a:solidFill>
                          <a:latin typeface="Calibri"/>
                          <a:ea typeface="Calibri"/>
                          <a:cs typeface="Calibri"/>
                          <a:sym typeface="Calibri"/>
                        </a:rPr>
                        <a:t> 2</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&gt; 3</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1</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396" name="Google Shape;396;p32"/>
          <p:cNvGraphicFramePr/>
          <p:nvPr/>
        </p:nvGraphicFramePr>
        <p:xfrm>
          <a:off x="657650" y="3162013"/>
          <a:ext cx="3000000" cy="3000000"/>
        </p:xfrm>
        <a:graphic>
          <a:graphicData uri="http://schemas.openxmlformats.org/drawingml/2006/table">
            <a:tbl>
              <a:tblPr>
                <a:noFill/>
                <a:tableStyleId>{CFC47B22-A1EB-4319-B43E-ADF74FBCCF77}</a:tableStyleId>
              </a:tblPr>
              <a:tblGrid>
                <a:gridCol w="1391400"/>
              </a:tblGrid>
              <a:tr h="381000">
                <a:tc>
                  <a:txBody>
                    <a:bodyPr/>
                    <a:lstStyle/>
                    <a:p>
                      <a:pPr indent="0" lvl="0" marL="0" rtl="0" algn="l">
                        <a:lnSpc>
                          <a:spcPct val="115000"/>
                        </a:lnSpc>
                        <a:spcBef>
                          <a:spcPts val="0"/>
                        </a:spcBef>
                        <a:spcAft>
                          <a:spcPts val="0"/>
                        </a:spcAft>
                        <a:buNone/>
                      </a:pPr>
                      <a:r>
                        <a:rPr lang="en" sz="16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a:t>
                      </a:r>
                      <a:r>
                        <a:rPr lang="en" sz="2000" u="sng">
                          <a:solidFill>
                            <a:srgbClr val="424242"/>
                          </a:solidFill>
                          <a:latin typeface="Calibri"/>
                          <a:ea typeface="Calibri"/>
                          <a:cs typeface="Calibri"/>
                          <a:sym typeface="Calibri"/>
                        </a:rPr>
                        <a:t>&gt;</a:t>
                      </a:r>
                      <a:r>
                        <a:rPr lang="en" sz="2000">
                          <a:solidFill>
                            <a:srgbClr val="424242"/>
                          </a:solidFill>
                          <a:latin typeface="Calibri"/>
                          <a:ea typeface="Calibri"/>
                          <a:cs typeface="Calibri"/>
                          <a:sym typeface="Calibri"/>
                        </a:rPr>
                        <a:t> 2</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&lt; 3</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1</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397" name="Google Shape;397;p32"/>
          <p:cNvGraphicFramePr/>
          <p:nvPr/>
        </p:nvGraphicFramePr>
        <p:xfrm>
          <a:off x="3048000" y="1995913"/>
          <a:ext cx="3000000" cy="3000000"/>
        </p:xfrm>
        <a:graphic>
          <a:graphicData uri="http://schemas.openxmlformats.org/drawingml/2006/table">
            <a:tbl>
              <a:tblPr>
                <a:noFill/>
                <a:tableStyleId>{CFC47B22-A1EB-4319-B43E-ADF74FBCCF77}</a:tableStyleId>
              </a:tblPr>
              <a:tblGrid>
                <a:gridCol w="1391400"/>
              </a:tblGrid>
              <a:tr h="381000">
                <a:tc>
                  <a:txBody>
                    <a:bodyPr/>
                    <a:lstStyle/>
                    <a:p>
                      <a:pPr indent="0" lvl="0" marL="0" rtl="0" algn="l">
                        <a:lnSpc>
                          <a:spcPct val="115000"/>
                        </a:lnSpc>
                        <a:spcBef>
                          <a:spcPts val="0"/>
                        </a:spcBef>
                        <a:spcAft>
                          <a:spcPts val="0"/>
                        </a:spcAft>
                        <a:buNone/>
                      </a:pPr>
                      <a:r>
                        <a:rPr lang="en" sz="16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a:t>
                      </a:r>
                      <a:r>
                        <a:rPr lang="en" sz="2000" u="sng">
                          <a:solidFill>
                            <a:srgbClr val="424242"/>
                          </a:solidFill>
                          <a:latin typeface="Calibri"/>
                          <a:ea typeface="Calibri"/>
                          <a:cs typeface="Calibri"/>
                          <a:sym typeface="Calibri"/>
                        </a:rPr>
                        <a:t>&gt;</a:t>
                      </a:r>
                      <a:r>
                        <a:rPr lang="en" sz="2000">
                          <a:solidFill>
                            <a:srgbClr val="424242"/>
                          </a:solidFill>
                          <a:latin typeface="Calibri"/>
                          <a:ea typeface="Calibri"/>
                          <a:cs typeface="Calibri"/>
                          <a:sym typeface="Calibri"/>
                        </a:rPr>
                        <a:t> 2</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&gt; 3</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1</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398" name="Google Shape;398;p32"/>
          <p:cNvGraphicFramePr/>
          <p:nvPr/>
        </p:nvGraphicFramePr>
        <p:xfrm>
          <a:off x="3048000" y="3162013"/>
          <a:ext cx="3000000" cy="3000000"/>
        </p:xfrm>
        <a:graphic>
          <a:graphicData uri="http://schemas.openxmlformats.org/drawingml/2006/table">
            <a:tbl>
              <a:tblPr>
                <a:noFill/>
                <a:tableStyleId>{CFC47B22-A1EB-4319-B43E-ADF74FBCCF77}</a:tableStyleId>
              </a:tblPr>
              <a:tblGrid>
                <a:gridCol w="1391400"/>
              </a:tblGrid>
              <a:tr h="381000">
                <a:tc>
                  <a:txBody>
                    <a:bodyPr/>
                    <a:lstStyle/>
                    <a:p>
                      <a:pPr indent="0" lvl="0" marL="0" rtl="0" algn="l">
                        <a:lnSpc>
                          <a:spcPct val="115000"/>
                        </a:lnSpc>
                        <a:spcBef>
                          <a:spcPts val="0"/>
                        </a:spcBef>
                        <a:spcAft>
                          <a:spcPts val="0"/>
                        </a:spcAft>
                        <a:buNone/>
                      </a:pPr>
                      <a:r>
                        <a:rPr lang="en" sz="16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&gt; 2</a:t>
                      </a:r>
                      <a:endParaRPr sz="20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a:t>
                      </a:r>
                      <a:r>
                        <a:rPr lang="en" sz="2000" u="sng">
                          <a:solidFill>
                            <a:srgbClr val="424242"/>
                          </a:solidFill>
                          <a:latin typeface="Calibri"/>
                          <a:ea typeface="Calibri"/>
                          <a:cs typeface="Calibri"/>
                          <a:sym typeface="Calibri"/>
                        </a:rPr>
                        <a:t>&gt;</a:t>
                      </a:r>
                      <a:r>
                        <a:rPr lang="en" sz="2000">
                          <a:solidFill>
                            <a:srgbClr val="424242"/>
                          </a:solidFill>
                          <a:latin typeface="Calibri"/>
                          <a:ea typeface="Calibri"/>
                          <a:cs typeface="Calibri"/>
                          <a:sym typeface="Calibri"/>
                        </a:rPr>
                        <a:t> 3</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1</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
        <p:nvSpPr>
          <p:cNvPr id="399" name="Google Shape;399;p32"/>
          <p:cNvSpPr txBox="1"/>
          <p:nvPr/>
        </p:nvSpPr>
        <p:spPr>
          <a:xfrm>
            <a:off x="203425" y="1772525"/>
            <a:ext cx="1714500" cy="251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rgbClr val="424242"/>
                </a:solidFill>
                <a:latin typeface="Calibri"/>
                <a:ea typeface="Calibri"/>
                <a:cs typeface="Calibri"/>
                <a:sym typeface="Calibri"/>
              </a:rPr>
              <a:t>a.</a:t>
            </a:r>
            <a:endParaRPr sz="2200">
              <a:solidFill>
                <a:srgbClr val="424242"/>
              </a:solidFill>
              <a:latin typeface="Calibri"/>
              <a:ea typeface="Calibri"/>
              <a:cs typeface="Calibri"/>
              <a:sym typeface="Calibri"/>
            </a:endParaRPr>
          </a:p>
          <a:p>
            <a:pPr indent="0" lvl="0" marL="0" rtl="0" algn="l">
              <a:spcBef>
                <a:spcPts val="0"/>
              </a:spcBef>
              <a:spcAft>
                <a:spcPts val="0"/>
              </a:spcAft>
              <a:buNone/>
            </a:pPr>
            <a:r>
              <a:t/>
            </a:r>
            <a:endParaRPr sz="2200">
              <a:solidFill>
                <a:srgbClr val="424242"/>
              </a:solidFill>
              <a:latin typeface="Calibri"/>
              <a:ea typeface="Calibri"/>
              <a:cs typeface="Calibri"/>
              <a:sym typeface="Calibri"/>
            </a:endParaRPr>
          </a:p>
          <a:p>
            <a:pPr indent="0" lvl="0" marL="0" rtl="0" algn="l">
              <a:spcBef>
                <a:spcPts val="0"/>
              </a:spcBef>
              <a:spcAft>
                <a:spcPts val="0"/>
              </a:spcAft>
              <a:buNone/>
            </a:pPr>
            <a:r>
              <a:t/>
            </a:r>
            <a:endParaRPr sz="22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None/>
            </a:pPr>
            <a:r>
              <a:rPr lang="en" sz="2200">
                <a:solidFill>
                  <a:srgbClr val="424242"/>
                </a:solidFill>
                <a:latin typeface="Calibri"/>
                <a:ea typeface="Calibri"/>
                <a:cs typeface="Calibri"/>
                <a:sym typeface="Calibri"/>
              </a:rPr>
              <a:t>c.</a:t>
            </a:r>
            <a:endParaRPr sz="2200">
              <a:solidFill>
                <a:srgbClr val="424242"/>
              </a:solidFill>
              <a:latin typeface="Calibri"/>
              <a:ea typeface="Calibri"/>
              <a:cs typeface="Calibri"/>
              <a:sym typeface="Calibri"/>
            </a:endParaRPr>
          </a:p>
        </p:txBody>
      </p:sp>
      <p:sp>
        <p:nvSpPr>
          <p:cNvPr id="400" name="Google Shape;400;p32"/>
          <p:cNvSpPr txBox="1"/>
          <p:nvPr/>
        </p:nvSpPr>
        <p:spPr>
          <a:xfrm>
            <a:off x="2572500" y="1772525"/>
            <a:ext cx="1714500" cy="251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rgbClr val="424242"/>
                </a:solidFill>
                <a:latin typeface="Calibri"/>
                <a:ea typeface="Calibri"/>
                <a:cs typeface="Calibri"/>
                <a:sym typeface="Calibri"/>
              </a:rPr>
              <a:t>b</a:t>
            </a:r>
            <a:r>
              <a:rPr lang="en" sz="2200">
                <a:solidFill>
                  <a:srgbClr val="424242"/>
                </a:solidFill>
                <a:latin typeface="Calibri"/>
                <a:ea typeface="Calibri"/>
                <a:cs typeface="Calibri"/>
                <a:sym typeface="Calibri"/>
              </a:rPr>
              <a:t>.</a:t>
            </a:r>
            <a:endParaRPr sz="2200">
              <a:solidFill>
                <a:srgbClr val="424242"/>
              </a:solidFill>
              <a:latin typeface="Calibri"/>
              <a:ea typeface="Calibri"/>
              <a:cs typeface="Calibri"/>
              <a:sym typeface="Calibri"/>
            </a:endParaRPr>
          </a:p>
          <a:p>
            <a:pPr indent="0" lvl="0" marL="0" rtl="0" algn="l">
              <a:spcBef>
                <a:spcPts val="0"/>
              </a:spcBef>
              <a:spcAft>
                <a:spcPts val="0"/>
              </a:spcAft>
              <a:buNone/>
            </a:pPr>
            <a:r>
              <a:t/>
            </a:r>
            <a:endParaRPr sz="2200">
              <a:solidFill>
                <a:srgbClr val="424242"/>
              </a:solidFill>
              <a:latin typeface="Calibri"/>
              <a:ea typeface="Calibri"/>
              <a:cs typeface="Calibri"/>
              <a:sym typeface="Calibri"/>
            </a:endParaRPr>
          </a:p>
          <a:p>
            <a:pPr indent="0" lvl="0" marL="0" rtl="0" algn="l">
              <a:spcBef>
                <a:spcPts val="0"/>
              </a:spcBef>
              <a:spcAft>
                <a:spcPts val="0"/>
              </a:spcAft>
              <a:buNone/>
            </a:pPr>
            <a:r>
              <a:t/>
            </a:r>
            <a:endParaRPr sz="22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None/>
            </a:pPr>
            <a:r>
              <a:rPr lang="en" sz="2200">
                <a:solidFill>
                  <a:srgbClr val="424242"/>
                </a:solidFill>
                <a:latin typeface="Calibri"/>
                <a:ea typeface="Calibri"/>
                <a:cs typeface="Calibri"/>
                <a:sym typeface="Calibri"/>
              </a:rPr>
              <a:t>d</a:t>
            </a:r>
            <a:r>
              <a:rPr lang="en" sz="2200">
                <a:solidFill>
                  <a:srgbClr val="424242"/>
                </a:solidFill>
                <a:latin typeface="Calibri"/>
                <a:ea typeface="Calibri"/>
                <a:cs typeface="Calibri"/>
                <a:sym typeface="Calibri"/>
              </a:rPr>
              <a:t>.</a:t>
            </a:r>
            <a:endParaRPr sz="2200">
              <a:solidFill>
                <a:srgbClr val="424242"/>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4" name="Shape 404"/>
        <p:cNvGrpSpPr/>
        <p:nvPr/>
      </p:nvGrpSpPr>
      <p:grpSpPr>
        <a:xfrm>
          <a:off x="0" y="0"/>
          <a:ext cx="0" cy="0"/>
          <a:chOff x="0" y="0"/>
          <a:chExt cx="0" cy="0"/>
        </a:xfrm>
      </p:grpSpPr>
      <p:sp>
        <p:nvSpPr>
          <p:cNvPr id="405" name="Google Shape;405;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406" name="Google Shape;406;p33"/>
          <p:cNvSpPr txBox="1"/>
          <p:nvPr>
            <p:ph idx="1" type="body"/>
          </p:nvPr>
        </p:nvSpPr>
        <p:spPr>
          <a:xfrm>
            <a:off x="311700" y="1152475"/>
            <a:ext cx="8565900" cy="3619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1D2125"/>
                </a:solidFill>
              </a:rPr>
              <a:t>The solution to a linear inequality is the region on one side of its boundary line containing all true points. For a system of two inequalities, the solution is the overlapping region where both are true, found by graphing each inequality and identifying their intersection.</a:t>
            </a:r>
            <a:endParaRPr>
              <a:solidFill>
                <a:srgbClr val="1D2125"/>
              </a:solidFill>
            </a:endParaRPr>
          </a:p>
          <a:p>
            <a:pPr indent="0" lvl="0" marL="0" rtl="0" algn="l">
              <a:spcBef>
                <a:spcPts val="1200"/>
              </a:spcBef>
              <a:spcAft>
                <a:spcPts val="0"/>
              </a:spcAft>
              <a:buNone/>
            </a:pPr>
            <a:r>
              <a:rPr lang="en">
                <a:solidFill>
                  <a:srgbClr val="1D2125"/>
                </a:solidFill>
              </a:rPr>
              <a:t> The solution is always represented graphically.</a:t>
            </a:r>
            <a:endParaRPr>
              <a:solidFill>
                <a:srgbClr val="1D2125"/>
              </a:solidFill>
            </a:endParaRPr>
          </a:p>
          <a:p>
            <a:pPr indent="0" lvl="0" marL="0" rtl="0" algn="l">
              <a:spcBef>
                <a:spcPts val="1200"/>
              </a:spcBef>
              <a:spcAft>
                <a:spcPts val="0"/>
              </a:spcAft>
              <a:buNone/>
            </a:pPr>
            <a:r>
              <a:rPr lang="en">
                <a:solidFill>
                  <a:srgbClr val="1D2125"/>
                </a:solidFill>
              </a:rPr>
              <a:t>Solve the system by graphing:</a:t>
            </a:r>
            <a:endParaRPr>
              <a:solidFill>
                <a:srgbClr val="1D2125"/>
              </a:solidFill>
            </a:endParaRPr>
          </a:p>
          <a:p>
            <a:pPr indent="0" lvl="0" marL="0" rtl="0" algn="l">
              <a:spcBef>
                <a:spcPts val="1200"/>
              </a:spcBef>
              <a:spcAft>
                <a:spcPts val="0"/>
              </a:spcAft>
              <a:buNone/>
            </a:pPr>
            <a:r>
              <a:t/>
            </a:r>
            <a:endParaRPr>
              <a:solidFill>
                <a:srgbClr val="1D2125"/>
              </a:solidFill>
            </a:endParaRPr>
          </a:p>
          <a:p>
            <a:pPr indent="0" lvl="0" marL="0" rtl="0" algn="l">
              <a:spcBef>
                <a:spcPts val="1200"/>
              </a:spcBef>
              <a:spcAft>
                <a:spcPts val="0"/>
              </a:spcAft>
              <a:buNone/>
            </a:pPr>
            <a:r>
              <a:t/>
            </a:r>
            <a:endParaRPr>
              <a:solidFill>
                <a:srgbClr val="1D2125"/>
              </a:solidFill>
            </a:endParaRPr>
          </a:p>
          <a:p>
            <a:pPr indent="0" lvl="0" marL="0" rtl="0" algn="l">
              <a:lnSpc>
                <a:spcPct val="105000"/>
              </a:lnSpc>
              <a:spcBef>
                <a:spcPts val="1200"/>
              </a:spcBef>
              <a:spcAft>
                <a:spcPts val="300"/>
              </a:spcAft>
              <a:buNone/>
            </a:pPr>
            <a:r>
              <a:t/>
            </a:r>
            <a:endParaRPr>
              <a:solidFill>
                <a:srgbClr val="1D2125"/>
              </a:solidFill>
            </a:endParaRPr>
          </a:p>
        </p:txBody>
      </p:sp>
      <p:pic>
        <p:nvPicPr>
          <p:cNvPr id="407" name="Google Shape;407;p33"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408" name="Google Shape;408;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9" name="Google Shape;409;p33"/>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2.14.4 Graphing Solutions of Systems of Inequalities </a:t>
            </a:r>
            <a:r>
              <a:rPr lang="en" sz="1000"/>
              <a:t>- Additional Resources</a:t>
            </a:r>
            <a:endParaRPr/>
          </a:p>
        </p:txBody>
      </p:sp>
      <p:pic>
        <p:nvPicPr>
          <p:cNvPr id="410" name="Google Shape;410;p33"/>
          <p:cNvPicPr preferRelativeResize="0"/>
          <p:nvPr/>
        </p:nvPicPr>
        <p:blipFill rotWithShape="1">
          <a:blip r:embed="rId4">
            <a:alphaModFix/>
          </a:blip>
          <a:srcRect b="0" l="0" r="43026" t="0"/>
          <a:stretch/>
        </p:blipFill>
        <p:spPr>
          <a:xfrm>
            <a:off x="923275" y="3082300"/>
            <a:ext cx="1627975" cy="1104900"/>
          </a:xfrm>
          <a:prstGeom prst="rect">
            <a:avLst/>
          </a:prstGeom>
          <a:noFill/>
          <a:ln>
            <a:noFill/>
          </a:ln>
        </p:spPr>
      </p:pic>
      <p:sp>
        <p:nvSpPr>
          <p:cNvPr id="411" name="Google Shape;411;p33"/>
          <p:cNvSpPr txBox="1"/>
          <p:nvPr/>
        </p:nvSpPr>
        <p:spPr>
          <a:xfrm>
            <a:off x="3345925" y="2794005"/>
            <a:ext cx="5340900" cy="1496400"/>
          </a:xfrm>
          <a:prstGeom prst="rect">
            <a:avLst/>
          </a:prstGeom>
          <a:solidFill>
            <a:schemeClr val="lt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424242"/>
                </a:solidFill>
                <a:latin typeface="Calibri"/>
                <a:ea typeface="Calibri"/>
                <a:cs typeface="Calibri"/>
                <a:sym typeface="Calibri"/>
              </a:rPr>
              <a:t>Step 1</a:t>
            </a:r>
            <a:r>
              <a:rPr lang="en" sz="1600">
                <a:solidFill>
                  <a:srgbClr val="424242"/>
                </a:solidFill>
                <a:latin typeface="Calibri"/>
                <a:ea typeface="Calibri"/>
                <a:cs typeface="Calibri"/>
                <a:sym typeface="Calibri"/>
              </a:rPr>
              <a:t> - Graph the first inequality.</a:t>
            </a:r>
            <a:endParaRPr sz="1600">
              <a:solidFill>
                <a:srgbClr val="424242"/>
              </a:solidFill>
              <a:latin typeface="Calibri"/>
              <a:ea typeface="Calibri"/>
              <a:cs typeface="Calibri"/>
              <a:sym typeface="Calibri"/>
            </a:endParaRPr>
          </a:p>
          <a:p>
            <a:pPr indent="0" lvl="0" marL="0" rtl="0" algn="l">
              <a:spcBef>
                <a:spcPts val="1000"/>
              </a:spcBef>
              <a:spcAft>
                <a:spcPts val="0"/>
              </a:spcAft>
              <a:buNone/>
            </a:pPr>
            <a:r>
              <a:rPr b="1" lang="en" sz="1600">
                <a:solidFill>
                  <a:srgbClr val="424242"/>
                </a:solidFill>
                <a:latin typeface="Calibri"/>
                <a:ea typeface="Calibri"/>
                <a:cs typeface="Calibri"/>
                <a:sym typeface="Calibri"/>
              </a:rPr>
              <a:t>Step 2</a:t>
            </a:r>
            <a:r>
              <a:rPr lang="en" sz="1600">
                <a:solidFill>
                  <a:srgbClr val="424242"/>
                </a:solidFill>
                <a:latin typeface="Calibri"/>
                <a:ea typeface="Calibri"/>
                <a:cs typeface="Calibri"/>
                <a:sym typeface="Calibri"/>
              </a:rPr>
              <a:t> - On the same grid, graph the second inequality.</a:t>
            </a:r>
            <a:endParaRPr sz="1600">
              <a:solidFill>
                <a:srgbClr val="424242"/>
              </a:solidFill>
              <a:latin typeface="Calibri"/>
              <a:ea typeface="Calibri"/>
              <a:cs typeface="Calibri"/>
              <a:sym typeface="Calibri"/>
            </a:endParaRPr>
          </a:p>
          <a:p>
            <a:pPr indent="0" lvl="0" marL="0" rtl="0" algn="l">
              <a:spcBef>
                <a:spcPts val="1000"/>
              </a:spcBef>
              <a:spcAft>
                <a:spcPts val="0"/>
              </a:spcAft>
              <a:buNone/>
            </a:pPr>
            <a:r>
              <a:rPr b="1" lang="en" sz="1600">
                <a:solidFill>
                  <a:srgbClr val="424242"/>
                </a:solidFill>
                <a:latin typeface="Calibri"/>
                <a:ea typeface="Calibri"/>
                <a:cs typeface="Calibri"/>
                <a:sym typeface="Calibri"/>
              </a:rPr>
              <a:t>Step 3 </a:t>
            </a:r>
            <a:r>
              <a:rPr lang="en" sz="1600">
                <a:solidFill>
                  <a:srgbClr val="424242"/>
                </a:solidFill>
                <a:latin typeface="Calibri"/>
                <a:ea typeface="Calibri"/>
                <a:cs typeface="Calibri"/>
                <a:sym typeface="Calibri"/>
              </a:rPr>
              <a:t>- The solution is the region where the shading overlaps.</a:t>
            </a:r>
            <a:endParaRPr sz="1600">
              <a:solidFill>
                <a:srgbClr val="424242"/>
              </a:solidFill>
              <a:latin typeface="Calibri"/>
              <a:ea typeface="Calibri"/>
              <a:cs typeface="Calibri"/>
              <a:sym typeface="Calibri"/>
            </a:endParaRPr>
          </a:p>
          <a:p>
            <a:pPr indent="0" lvl="0" marL="0" rtl="0" algn="l">
              <a:spcBef>
                <a:spcPts val="1000"/>
              </a:spcBef>
              <a:spcAft>
                <a:spcPts val="1000"/>
              </a:spcAft>
              <a:buNone/>
            </a:pPr>
            <a:r>
              <a:rPr b="1" lang="en" sz="1600">
                <a:solidFill>
                  <a:srgbClr val="424242"/>
                </a:solidFill>
                <a:latin typeface="Calibri"/>
                <a:ea typeface="Calibri"/>
                <a:cs typeface="Calibri"/>
                <a:sym typeface="Calibri"/>
              </a:rPr>
              <a:t>Step 4</a:t>
            </a:r>
            <a:r>
              <a:rPr lang="en" sz="1600">
                <a:solidFill>
                  <a:srgbClr val="424242"/>
                </a:solidFill>
                <a:latin typeface="Calibri"/>
                <a:ea typeface="Calibri"/>
                <a:cs typeface="Calibri"/>
                <a:sym typeface="Calibri"/>
              </a:rPr>
              <a:t> - Check by choosing a test point.</a:t>
            </a:r>
            <a:endParaRPr sz="1600">
              <a:solidFill>
                <a:srgbClr val="424242"/>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15" name="Shape 415"/>
        <p:cNvGrpSpPr/>
        <p:nvPr/>
      </p:nvGrpSpPr>
      <p:grpSpPr>
        <a:xfrm>
          <a:off x="0" y="0"/>
          <a:ext cx="0" cy="0"/>
          <a:chOff x="0" y="0"/>
          <a:chExt cx="0" cy="0"/>
        </a:xfrm>
      </p:grpSpPr>
      <p:sp>
        <p:nvSpPr>
          <p:cNvPr id="416" name="Google Shape;416;p34"/>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7" name="Google Shape;417;p3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18" name="Google Shape;418;p3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9" name="Google Shape;419;p34"/>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0" name="Google Shape;420;p34"/>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1" name="Google Shape;421;p34"/>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2" name="Google Shape;422;p34"/>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3" name="Google Shape;423;p3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24" name="Google Shape;424;p34"/>
          <p:cNvCxnSpPr>
            <a:stCxn id="418" idx="2"/>
            <a:endCxn id="420"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25" name="Google Shape;425;p34"/>
          <p:cNvCxnSpPr>
            <a:stCxn id="420" idx="3"/>
            <a:endCxn id="419"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26" name="Google Shape;426;p34"/>
          <p:cNvCxnSpPr>
            <a:stCxn id="421" idx="3"/>
            <a:endCxn id="416"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27" name="Google Shape;427;p34"/>
          <p:cNvCxnSpPr>
            <a:stCxn id="416" idx="3"/>
            <a:endCxn id="422"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428" name="Google Shape;428;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29" name="Google Shape;429;p3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430" name="Google Shape;430;p34"/>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31" name="Google Shape;431;p34"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32" name="Google Shape;432;p3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33" name="Google Shape;433;p34"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pic>
        <p:nvPicPr>
          <p:cNvPr id="434" name="Google Shape;434;p34" title="hugeicons_pencil.png"/>
          <p:cNvPicPr preferRelativeResize="0"/>
          <p:nvPr/>
        </p:nvPicPr>
        <p:blipFill>
          <a:blip r:embed="rId5">
            <a:alphaModFix/>
          </a:blip>
          <a:stretch>
            <a:fillRect/>
          </a:stretch>
        </p:blipFill>
        <p:spPr>
          <a:xfrm>
            <a:off x="6743697" y="3227832"/>
            <a:ext cx="228600" cy="228600"/>
          </a:xfrm>
          <a:prstGeom prst="rect">
            <a:avLst/>
          </a:prstGeom>
          <a:noFill/>
          <a:ln>
            <a:noFill/>
          </a:ln>
        </p:spPr>
      </p:pic>
      <p:cxnSp>
        <p:nvCxnSpPr>
          <p:cNvPr id="435" name="Google Shape;435;p34"/>
          <p:cNvCxnSpPr>
            <a:stCxn id="422" idx="3"/>
            <a:endCxn id="423"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36" name="Google Shape;436;p34"/>
          <p:cNvCxnSpPr>
            <a:stCxn id="419" idx="3"/>
            <a:endCxn id="421"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37" name="Google Shape;437;p3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38" name="Google Shape;438;p3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39" name="Google Shape;439;p34"/>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40" name="Google Shape;440;p3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41" name="Google Shape;441;p34" title="hugeicons_task-done-01.png"/>
          <p:cNvPicPr preferRelativeResize="0"/>
          <p:nvPr/>
        </p:nvPicPr>
        <p:blipFill>
          <a:blip r:embed="rId6">
            <a:alphaModFix/>
          </a:blip>
          <a:stretch>
            <a:fillRect/>
          </a:stretch>
        </p:blipFill>
        <p:spPr>
          <a:xfrm>
            <a:off x="3328416" y="1554480"/>
            <a:ext cx="228600" cy="228600"/>
          </a:xfrm>
          <a:prstGeom prst="rect">
            <a:avLst/>
          </a:prstGeom>
          <a:noFill/>
          <a:ln>
            <a:noFill/>
          </a:ln>
        </p:spPr>
      </p:pic>
      <p:pic>
        <p:nvPicPr>
          <p:cNvPr id="442" name="Google Shape;442;p34" title="hugeicons_chart-down.png"/>
          <p:cNvPicPr preferRelativeResize="0"/>
          <p:nvPr/>
        </p:nvPicPr>
        <p:blipFill>
          <a:blip r:embed="rId7">
            <a:alphaModFix/>
          </a:blip>
          <a:stretch>
            <a:fillRect/>
          </a:stretch>
        </p:blipFill>
        <p:spPr>
          <a:xfrm>
            <a:off x="5623560" y="1554480"/>
            <a:ext cx="228600" cy="228600"/>
          </a:xfrm>
          <a:prstGeom prst="rect">
            <a:avLst/>
          </a:prstGeom>
          <a:noFill/>
          <a:ln>
            <a:noFill/>
          </a:ln>
        </p:spPr>
      </p:pic>
      <p:pic>
        <p:nvPicPr>
          <p:cNvPr id="443" name="Google Shape;443;p34" title="hugeicons_task-done-01.png"/>
          <p:cNvPicPr preferRelativeResize="0"/>
          <p:nvPr/>
        </p:nvPicPr>
        <p:blipFill>
          <a:blip r:embed="rId6">
            <a:alphaModFix/>
          </a:blip>
          <a:stretch>
            <a:fillRect/>
          </a:stretch>
        </p:blipFill>
        <p:spPr>
          <a:xfrm>
            <a:off x="2167128" y="3227832"/>
            <a:ext cx="228600" cy="228600"/>
          </a:xfrm>
          <a:prstGeom prst="rect">
            <a:avLst/>
          </a:prstGeom>
          <a:noFill/>
          <a:ln>
            <a:noFill/>
          </a:ln>
        </p:spPr>
      </p:pic>
      <p:pic>
        <p:nvPicPr>
          <p:cNvPr id="444" name="Google Shape;444;p34" title="hugeicons_task-done-01.png"/>
          <p:cNvPicPr preferRelativeResize="0"/>
          <p:nvPr/>
        </p:nvPicPr>
        <p:blipFill>
          <a:blip r:embed="rId6">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8" name="Shape 448"/>
        <p:cNvGrpSpPr/>
        <p:nvPr/>
      </p:nvGrpSpPr>
      <p:grpSpPr>
        <a:xfrm>
          <a:off x="0" y="0"/>
          <a:ext cx="0" cy="0"/>
          <a:chOff x="0" y="0"/>
          <a:chExt cx="0" cy="0"/>
        </a:xfrm>
      </p:grpSpPr>
      <p:sp>
        <p:nvSpPr>
          <p:cNvPr id="449" name="Google Shape;449;p35"/>
          <p:cNvSpPr txBox="1"/>
          <p:nvPr>
            <p:ph type="title"/>
          </p:nvPr>
        </p:nvSpPr>
        <p:spPr>
          <a:xfrm>
            <a:off x="311700" y="2164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450" name="Google Shape;450;p35"/>
          <p:cNvSpPr txBox="1"/>
          <p:nvPr>
            <p:ph idx="1" type="body"/>
          </p:nvPr>
        </p:nvSpPr>
        <p:spPr>
          <a:xfrm>
            <a:off x="311700" y="847675"/>
            <a:ext cx="6512400" cy="3922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900"/>
              <a:t>Here is another riddle:</a:t>
            </a:r>
            <a:endParaRPr sz="1900"/>
          </a:p>
          <a:p>
            <a:pPr indent="-349250" lvl="0" marL="457200" rtl="0" algn="l">
              <a:lnSpc>
                <a:spcPct val="100000"/>
              </a:lnSpc>
              <a:spcBef>
                <a:spcPts val="1200"/>
              </a:spcBef>
              <a:spcAft>
                <a:spcPts val="0"/>
              </a:spcAft>
              <a:buSzPts val="1900"/>
              <a:buChar char="●"/>
            </a:pPr>
            <a:r>
              <a:rPr lang="en" sz="1900"/>
              <a:t>The sum of two numbers is less than 2.</a:t>
            </a:r>
            <a:endParaRPr sz="1900"/>
          </a:p>
          <a:p>
            <a:pPr indent="-349250" lvl="0" marL="457200" rtl="0" algn="l">
              <a:lnSpc>
                <a:spcPct val="100000"/>
              </a:lnSpc>
              <a:spcBef>
                <a:spcPts val="0"/>
              </a:spcBef>
              <a:spcAft>
                <a:spcPts val="0"/>
              </a:spcAft>
              <a:buSzPts val="1900"/>
              <a:buChar char="●"/>
            </a:pPr>
            <a:r>
              <a:rPr lang="en" sz="1900"/>
              <a:t>If we subtract the second number from the first, the difference is greater than 1.</a:t>
            </a:r>
            <a:endParaRPr sz="1900"/>
          </a:p>
          <a:p>
            <a:pPr indent="0" lvl="0" marL="0" rtl="0" algn="l">
              <a:lnSpc>
                <a:spcPct val="100000"/>
              </a:lnSpc>
              <a:spcBef>
                <a:spcPts val="1200"/>
              </a:spcBef>
              <a:spcAft>
                <a:spcPts val="0"/>
              </a:spcAft>
              <a:buNone/>
            </a:pPr>
            <a:r>
              <a:rPr lang="en" sz="1900"/>
              <a:t>What are the two numbers?</a:t>
            </a:r>
            <a:endParaRPr sz="1900"/>
          </a:p>
          <a:p>
            <a:pPr indent="-349250" lvl="0" marL="457200" rtl="0" algn="l">
              <a:lnSpc>
                <a:spcPct val="100000"/>
              </a:lnSpc>
              <a:spcBef>
                <a:spcPts val="1200"/>
              </a:spcBef>
              <a:spcAft>
                <a:spcPts val="0"/>
              </a:spcAft>
              <a:buClr>
                <a:srgbClr val="424242"/>
              </a:buClr>
              <a:buSzPts val="1900"/>
              <a:buFont typeface="Noto Sans"/>
              <a:buAutoNum type="arabicPeriod"/>
            </a:pPr>
            <a:r>
              <a:rPr lang="en" sz="1900"/>
              <a:t>The riddle can be represented by a system of </a:t>
            </a:r>
            <a:br>
              <a:rPr lang="en" sz="1900"/>
            </a:br>
            <a:r>
              <a:rPr lang="en" sz="1900"/>
              <a:t>inequalities. Write an inequality for each statement.</a:t>
            </a:r>
            <a:endParaRPr sz="1900"/>
          </a:p>
          <a:p>
            <a:pPr indent="-349250" lvl="0" marL="457200" rtl="0" algn="l">
              <a:lnSpc>
                <a:spcPct val="100000"/>
              </a:lnSpc>
              <a:spcBef>
                <a:spcPts val="1000"/>
              </a:spcBef>
              <a:spcAft>
                <a:spcPts val="0"/>
              </a:spcAft>
              <a:buSzPts val="1900"/>
              <a:buAutoNum type="arabicPeriod"/>
            </a:pPr>
            <a:r>
              <a:rPr lang="en" sz="1900"/>
              <a:t>The graphs (at right) represent the inequalities in the system. Which graph represents which inequality?</a:t>
            </a:r>
            <a:endParaRPr sz="1900"/>
          </a:p>
          <a:p>
            <a:pPr indent="-349250" lvl="0" marL="457200" rtl="0" algn="l">
              <a:lnSpc>
                <a:spcPct val="100000"/>
              </a:lnSpc>
              <a:spcBef>
                <a:spcPts val="1000"/>
              </a:spcBef>
              <a:spcAft>
                <a:spcPts val="0"/>
              </a:spcAft>
              <a:buSzPts val="1900"/>
              <a:buAutoNum type="arabicPeriod"/>
            </a:pPr>
            <a:r>
              <a:rPr lang="en" sz="1900"/>
              <a:t>Name a possible solution to the riddle. Explain or </a:t>
            </a:r>
            <a:br>
              <a:rPr lang="en" sz="1900"/>
            </a:br>
            <a:r>
              <a:rPr lang="en" sz="1900"/>
              <a:t>show how you know.</a:t>
            </a:r>
            <a:endParaRPr sz="1900"/>
          </a:p>
        </p:txBody>
      </p:sp>
      <p:sp>
        <p:nvSpPr>
          <p:cNvPr id="451" name="Google Shape;451;p35"/>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52" name="Google Shape;452;p35"/>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2.14.5 Writing Inequalities for Situations and Representing on a Graph</a:t>
            </a:r>
            <a:endParaRPr/>
          </a:p>
        </p:txBody>
      </p:sp>
      <p:pic>
        <p:nvPicPr>
          <p:cNvPr id="453" name="Google Shape;453;p35"/>
          <p:cNvPicPr preferRelativeResize="0"/>
          <p:nvPr/>
        </p:nvPicPr>
        <p:blipFill>
          <a:blip r:embed="rId4">
            <a:alphaModFix/>
          </a:blip>
          <a:stretch>
            <a:fillRect/>
          </a:stretch>
        </p:blipFill>
        <p:spPr>
          <a:xfrm>
            <a:off x="6256350" y="1484187"/>
            <a:ext cx="2743200" cy="27432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57" name="Shape 457"/>
        <p:cNvGrpSpPr/>
        <p:nvPr/>
      </p:nvGrpSpPr>
      <p:grpSpPr>
        <a:xfrm>
          <a:off x="0" y="0"/>
          <a:ext cx="0" cy="0"/>
          <a:chOff x="0" y="0"/>
          <a:chExt cx="0" cy="0"/>
        </a:xfrm>
      </p:grpSpPr>
      <p:sp>
        <p:nvSpPr>
          <p:cNvPr id="458" name="Google Shape;458;p36"/>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9" name="Google Shape;459;p3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60" name="Google Shape;460;p36"/>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1" name="Google Shape;461;p36"/>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2" name="Google Shape;462;p36"/>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3" name="Google Shape;463;p36"/>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4" name="Google Shape;464;p36"/>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5" name="Google Shape;465;p36"/>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66" name="Google Shape;466;p36"/>
          <p:cNvCxnSpPr>
            <a:stCxn id="460" idx="2"/>
            <a:endCxn id="462"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67" name="Google Shape;467;p36"/>
          <p:cNvCxnSpPr>
            <a:stCxn id="462" idx="3"/>
            <a:endCxn id="461"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68" name="Google Shape;468;p36"/>
          <p:cNvCxnSpPr>
            <a:stCxn id="463" idx="3"/>
            <a:endCxn id="458"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69" name="Google Shape;469;p36"/>
          <p:cNvCxnSpPr>
            <a:stCxn id="458" idx="3"/>
            <a:endCxn id="464"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70" name="Google Shape;470;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71" name="Google Shape;471;p36"/>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72" name="Google Shape;472;p36"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73" name="Google Shape;473;p36"/>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74" name="Google Shape;474;p36"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cxnSp>
        <p:nvCxnSpPr>
          <p:cNvPr id="475" name="Google Shape;475;p36"/>
          <p:cNvCxnSpPr>
            <a:stCxn id="464" idx="3"/>
            <a:endCxn id="465"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76" name="Google Shape;476;p36"/>
          <p:cNvCxnSpPr>
            <a:stCxn id="461" idx="3"/>
            <a:endCxn id="463"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77" name="Google Shape;477;p36"/>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78" name="Google Shape;478;p36"/>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79" name="Google Shape;479;p36"/>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80" name="Google Shape;480;p36"/>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81" name="Google Shape;481;p36"/>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82" name="Google Shape;482;p36" title="hugeicons_task-done-01.png"/>
          <p:cNvPicPr preferRelativeResize="0"/>
          <p:nvPr/>
        </p:nvPicPr>
        <p:blipFill>
          <a:blip r:embed="rId5">
            <a:alphaModFix/>
          </a:blip>
          <a:stretch>
            <a:fillRect/>
          </a:stretch>
        </p:blipFill>
        <p:spPr>
          <a:xfrm>
            <a:off x="3328416" y="1554480"/>
            <a:ext cx="228600" cy="228600"/>
          </a:xfrm>
          <a:prstGeom prst="rect">
            <a:avLst/>
          </a:prstGeom>
          <a:noFill/>
          <a:ln>
            <a:noFill/>
          </a:ln>
        </p:spPr>
      </p:pic>
      <p:pic>
        <p:nvPicPr>
          <p:cNvPr id="483" name="Google Shape;483;p36" title="hugeicons_chart-down.png"/>
          <p:cNvPicPr preferRelativeResize="0"/>
          <p:nvPr/>
        </p:nvPicPr>
        <p:blipFill>
          <a:blip r:embed="rId6">
            <a:alphaModFix/>
          </a:blip>
          <a:stretch>
            <a:fillRect/>
          </a:stretch>
        </p:blipFill>
        <p:spPr>
          <a:xfrm>
            <a:off x="5623560" y="1554480"/>
            <a:ext cx="228600" cy="228600"/>
          </a:xfrm>
          <a:prstGeom prst="rect">
            <a:avLst/>
          </a:prstGeom>
          <a:noFill/>
          <a:ln>
            <a:noFill/>
          </a:ln>
        </p:spPr>
      </p:pic>
      <p:pic>
        <p:nvPicPr>
          <p:cNvPr id="484" name="Google Shape;484;p36" title="hugeicons_pencil.png"/>
          <p:cNvPicPr preferRelativeResize="0"/>
          <p:nvPr/>
        </p:nvPicPr>
        <p:blipFill>
          <a:blip r:embed="rId7">
            <a:alphaModFix/>
          </a:blip>
          <a:stretch>
            <a:fillRect/>
          </a:stretch>
        </p:blipFill>
        <p:spPr>
          <a:xfrm>
            <a:off x="6739128" y="3227832"/>
            <a:ext cx="228600" cy="228600"/>
          </a:xfrm>
          <a:prstGeom prst="rect">
            <a:avLst/>
          </a:prstGeom>
          <a:noFill/>
          <a:ln>
            <a:noFill/>
          </a:ln>
        </p:spPr>
      </p:pic>
      <p:pic>
        <p:nvPicPr>
          <p:cNvPr id="485" name="Google Shape;485;p36" title="hugeicons_task-done-01.png"/>
          <p:cNvPicPr preferRelativeResize="0"/>
          <p:nvPr/>
        </p:nvPicPr>
        <p:blipFill>
          <a:blip r:embed="rId5">
            <a:alphaModFix/>
          </a:blip>
          <a:stretch>
            <a:fillRect/>
          </a:stretch>
        </p:blipFill>
        <p:spPr>
          <a:xfrm>
            <a:off x="2167128" y="3227832"/>
            <a:ext cx="228600" cy="228600"/>
          </a:xfrm>
          <a:prstGeom prst="rect">
            <a:avLst/>
          </a:prstGeom>
          <a:noFill/>
          <a:ln>
            <a:noFill/>
          </a:ln>
        </p:spPr>
      </p:pic>
      <p:pic>
        <p:nvPicPr>
          <p:cNvPr id="486" name="Google Shape;486;p36" title="hugeicons_task-done-01.png"/>
          <p:cNvPicPr preferRelativeResize="0"/>
          <p:nvPr/>
        </p:nvPicPr>
        <p:blipFill>
          <a:blip r:embed="rId5">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0" name="Shape 490"/>
        <p:cNvGrpSpPr/>
        <p:nvPr/>
      </p:nvGrpSpPr>
      <p:grpSpPr>
        <a:xfrm>
          <a:off x="0" y="0"/>
          <a:ext cx="0" cy="0"/>
          <a:chOff x="0" y="0"/>
          <a:chExt cx="0" cy="0"/>
        </a:xfrm>
      </p:grpSpPr>
      <p:sp>
        <p:nvSpPr>
          <p:cNvPr id="491" name="Google Shape;491;p3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92" name="Google Shape;492;p37"/>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93" name="Google Shape;493;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94" name="Google Shape;494;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2.14.6 </a:t>
            </a:r>
            <a:r>
              <a:rPr lang="en"/>
              <a:t>Practice</a:t>
            </a:r>
            <a:endParaRPr/>
          </a:p>
        </p:txBody>
      </p:sp>
      <p:pic>
        <p:nvPicPr>
          <p:cNvPr id="495" name="Google Shape;495;p37" title="Practice-3.png"/>
          <p:cNvPicPr preferRelativeResize="0"/>
          <p:nvPr/>
        </p:nvPicPr>
        <p:blipFill>
          <a:blip r:embed="rId4">
            <a:alphaModFix/>
          </a:blip>
          <a:stretch>
            <a:fillRect/>
          </a:stretch>
        </p:blipFill>
        <p:spPr>
          <a:xfrm>
            <a:off x="5260413" y="785800"/>
            <a:ext cx="3571875" cy="35718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99" name="Shape 499"/>
        <p:cNvGrpSpPr/>
        <p:nvPr/>
      </p:nvGrpSpPr>
      <p:grpSpPr>
        <a:xfrm>
          <a:off x="0" y="0"/>
          <a:ext cx="0" cy="0"/>
          <a:chOff x="0" y="0"/>
          <a:chExt cx="0" cy="0"/>
        </a:xfrm>
      </p:grpSpPr>
      <p:sp>
        <p:nvSpPr>
          <p:cNvPr id="500" name="Google Shape;500;p38"/>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1" name="Google Shape;501;p3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502" name="Google Shape;502;p3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3" name="Google Shape;503;p38"/>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4" name="Google Shape;504;p38"/>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5" name="Google Shape;505;p38"/>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6" name="Google Shape;506;p38"/>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7" name="Google Shape;507;p38"/>
          <p:cNvSpPr/>
          <p:nvPr/>
        </p:nvSpPr>
        <p:spPr>
          <a:xfrm>
            <a:off x="7123176" y="13504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08" name="Google Shape;508;p38"/>
          <p:cNvCxnSpPr>
            <a:stCxn id="502" idx="2"/>
            <a:endCxn id="504"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509" name="Google Shape;509;p38"/>
          <p:cNvCxnSpPr>
            <a:stCxn id="504" idx="3"/>
            <a:endCxn id="503"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510" name="Google Shape;510;p38"/>
          <p:cNvCxnSpPr>
            <a:stCxn id="505" idx="3"/>
            <a:endCxn id="500"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511" name="Google Shape;511;p38"/>
          <p:cNvCxnSpPr>
            <a:stCxn id="500" idx="3"/>
            <a:endCxn id="506"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512" name="Google Shape;512;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13" name="Google Shape;513;p3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514" name="Google Shape;514;p3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15" name="Google Shape;515;p38"/>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516" name="Google Shape;516;p3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517" name="Google Shape;517;p38"/>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518" name="Google Shape;518;p38"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519" name="Google Shape;519;p3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cxnSp>
        <p:nvCxnSpPr>
          <p:cNvPr id="520" name="Google Shape;520;p38"/>
          <p:cNvCxnSpPr>
            <a:stCxn id="506" idx="3"/>
            <a:endCxn id="507" idx="2"/>
          </p:cNvCxnSpPr>
          <p:nvPr/>
        </p:nvCxnSpPr>
        <p:spPr>
          <a:xfrm flipH="1" rot="10800000">
            <a:off x="7772400" y="2676420"/>
            <a:ext cx="265200" cy="1004100"/>
          </a:xfrm>
          <a:prstGeom prst="bentConnector2">
            <a:avLst/>
          </a:prstGeom>
          <a:noFill/>
          <a:ln cap="flat" cmpd="sng" w="19050">
            <a:solidFill>
              <a:srgbClr val="005047"/>
            </a:solidFill>
            <a:prstDash val="dash"/>
            <a:round/>
            <a:headEnd len="med" w="med" type="none"/>
            <a:tailEnd len="med" w="med" type="none"/>
          </a:ln>
        </p:spPr>
      </p:cxnSp>
      <p:cxnSp>
        <p:nvCxnSpPr>
          <p:cNvPr id="521" name="Google Shape;521;p38"/>
          <p:cNvCxnSpPr>
            <a:stCxn id="503" idx="3"/>
            <a:endCxn id="505"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522" name="Google Shape;522;p38"/>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23" name="Google Shape;523;p38" title="hugeicons_task-done-01.png"/>
          <p:cNvPicPr preferRelativeResize="0"/>
          <p:nvPr/>
        </p:nvPicPr>
        <p:blipFill>
          <a:blip r:embed="rId4">
            <a:alphaModFix/>
          </a:blip>
          <a:stretch>
            <a:fillRect/>
          </a:stretch>
        </p:blipFill>
        <p:spPr>
          <a:xfrm>
            <a:off x="3328416" y="1554480"/>
            <a:ext cx="228600" cy="228600"/>
          </a:xfrm>
          <a:prstGeom prst="rect">
            <a:avLst/>
          </a:prstGeom>
          <a:noFill/>
          <a:ln>
            <a:noFill/>
          </a:ln>
        </p:spPr>
      </p:pic>
      <p:pic>
        <p:nvPicPr>
          <p:cNvPr id="524" name="Google Shape;524;p38" title="hugeicons_chart-down.png"/>
          <p:cNvPicPr preferRelativeResize="0"/>
          <p:nvPr/>
        </p:nvPicPr>
        <p:blipFill>
          <a:blip r:embed="rId5">
            <a:alphaModFix/>
          </a:blip>
          <a:stretch>
            <a:fillRect/>
          </a:stretch>
        </p:blipFill>
        <p:spPr>
          <a:xfrm>
            <a:off x="5623560" y="1554480"/>
            <a:ext cx="228600" cy="228600"/>
          </a:xfrm>
          <a:prstGeom prst="rect">
            <a:avLst/>
          </a:prstGeom>
          <a:noFill/>
          <a:ln>
            <a:noFill/>
          </a:ln>
        </p:spPr>
      </p:pic>
      <p:pic>
        <p:nvPicPr>
          <p:cNvPr id="525" name="Google Shape;525;p38" title="hugeicons_pencil.png"/>
          <p:cNvPicPr preferRelativeResize="0"/>
          <p:nvPr/>
        </p:nvPicPr>
        <p:blipFill>
          <a:blip r:embed="rId6">
            <a:alphaModFix/>
          </a:blip>
          <a:stretch>
            <a:fillRect/>
          </a:stretch>
        </p:blipFill>
        <p:spPr>
          <a:xfrm>
            <a:off x="6739128" y="3227832"/>
            <a:ext cx="228600" cy="228600"/>
          </a:xfrm>
          <a:prstGeom prst="rect">
            <a:avLst/>
          </a:prstGeom>
          <a:noFill/>
          <a:ln>
            <a:noFill/>
          </a:ln>
        </p:spPr>
      </p:pic>
      <p:pic>
        <p:nvPicPr>
          <p:cNvPr id="526" name="Google Shape;526;p38" title="hugeicons_centralized.png"/>
          <p:cNvPicPr preferRelativeResize="0"/>
          <p:nvPr/>
        </p:nvPicPr>
        <p:blipFill>
          <a:blip r:embed="rId7">
            <a:alphaModFix/>
          </a:blip>
          <a:stretch>
            <a:fillRect/>
          </a:stretch>
        </p:blipFill>
        <p:spPr>
          <a:xfrm>
            <a:off x="7927848" y="1554480"/>
            <a:ext cx="228600" cy="228600"/>
          </a:xfrm>
          <a:prstGeom prst="rect">
            <a:avLst/>
          </a:prstGeom>
          <a:noFill/>
          <a:ln>
            <a:noFill/>
          </a:ln>
        </p:spPr>
      </p:pic>
      <p:pic>
        <p:nvPicPr>
          <p:cNvPr id="527" name="Google Shape;527;p38" title="hugeicons_task-done-01.png"/>
          <p:cNvPicPr preferRelativeResize="0"/>
          <p:nvPr/>
        </p:nvPicPr>
        <p:blipFill>
          <a:blip r:embed="rId4">
            <a:alphaModFix/>
          </a:blip>
          <a:stretch>
            <a:fillRect/>
          </a:stretch>
        </p:blipFill>
        <p:spPr>
          <a:xfrm>
            <a:off x="2167128" y="3227832"/>
            <a:ext cx="228600" cy="228600"/>
          </a:xfrm>
          <a:prstGeom prst="rect">
            <a:avLst/>
          </a:prstGeom>
          <a:noFill/>
          <a:ln>
            <a:noFill/>
          </a:ln>
        </p:spPr>
      </p:pic>
      <p:pic>
        <p:nvPicPr>
          <p:cNvPr id="528" name="Google Shape;528;p38" title="hugeicons_task-done-01.png"/>
          <p:cNvPicPr preferRelativeResize="0"/>
          <p:nvPr/>
        </p:nvPicPr>
        <p:blipFill>
          <a:blip r:embed="rId4">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2" name="Shape 532"/>
        <p:cNvGrpSpPr/>
        <p:nvPr/>
      </p:nvGrpSpPr>
      <p:grpSpPr>
        <a:xfrm>
          <a:off x="0" y="0"/>
          <a:ext cx="0" cy="0"/>
          <a:chOff x="0" y="0"/>
          <a:chExt cx="0" cy="0"/>
        </a:xfrm>
      </p:grpSpPr>
      <p:sp>
        <p:nvSpPr>
          <p:cNvPr id="533" name="Google Shape;533;p3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534" name="Google Shape;534;p39"/>
          <p:cNvSpPr txBox="1"/>
          <p:nvPr>
            <p:ph idx="1" type="body"/>
          </p:nvPr>
        </p:nvSpPr>
        <p:spPr>
          <a:xfrm>
            <a:off x="311700" y="1152475"/>
            <a:ext cx="8390100" cy="3447300"/>
          </a:xfrm>
          <a:prstGeom prst="rect">
            <a:avLst/>
          </a:prstGeom>
        </p:spPr>
        <p:txBody>
          <a:bodyPr anchorCtr="0" anchor="t" bIns="91425" lIns="91425" spcFirstLastPara="1" rIns="91425" wrap="square" tIns="91425">
            <a:normAutofit lnSpcReduction="20000"/>
          </a:bodyPr>
          <a:lstStyle/>
          <a:p>
            <a:pPr indent="0" lvl="0" marL="457200" rtl="0" algn="l">
              <a:lnSpc>
                <a:spcPct val="115000"/>
              </a:lnSpc>
              <a:spcBef>
                <a:spcPts val="0"/>
              </a:spcBef>
              <a:spcAft>
                <a:spcPts val="0"/>
              </a:spcAft>
              <a:buNone/>
            </a:pPr>
            <a:r>
              <a:t/>
            </a:r>
            <a:endParaRPr sz="2000"/>
          </a:p>
          <a:p>
            <a:pPr indent="0" lvl="0" marL="457200" rtl="0" algn="l">
              <a:lnSpc>
                <a:spcPct val="115000"/>
              </a:lnSpc>
              <a:spcBef>
                <a:spcPts val="1200"/>
              </a:spcBef>
              <a:spcAft>
                <a:spcPts val="0"/>
              </a:spcAft>
              <a:buNone/>
            </a:pPr>
            <a:r>
              <a:t/>
            </a:r>
            <a:endParaRPr sz="2000"/>
          </a:p>
          <a:p>
            <a:pPr indent="0" lvl="0" marL="457200" rtl="0" algn="l">
              <a:lnSpc>
                <a:spcPct val="115000"/>
              </a:lnSpc>
              <a:spcBef>
                <a:spcPts val="1200"/>
              </a:spcBef>
              <a:spcAft>
                <a:spcPts val="0"/>
              </a:spcAft>
              <a:buNone/>
            </a:pPr>
            <a:r>
              <a:t/>
            </a:r>
            <a:endParaRPr sz="2000"/>
          </a:p>
          <a:p>
            <a:pPr indent="0" lvl="0" marL="457200" rtl="0" algn="l">
              <a:lnSpc>
                <a:spcPct val="115000"/>
              </a:lnSpc>
              <a:spcBef>
                <a:spcPts val="1200"/>
              </a:spcBef>
              <a:spcAft>
                <a:spcPts val="0"/>
              </a:spcAft>
              <a:buNone/>
            </a:pPr>
            <a:r>
              <a:t/>
            </a:r>
            <a:endParaRPr sz="2000"/>
          </a:p>
          <a:p>
            <a:pPr indent="0" lvl="0" marL="457200" rtl="0" algn="l">
              <a:lnSpc>
                <a:spcPct val="115000"/>
              </a:lnSpc>
              <a:spcBef>
                <a:spcPts val="1200"/>
              </a:spcBef>
              <a:spcAft>
                <a:spcPts val="0"/>
              </a:spcAft>
              <a:buNone/>
            </a:pPr>
            <a:r>
              <a:t/>
            </a:r>
            <a:endParaRPr sz="2000"/>
          </a:p>
          <a:p>
            <a:pPr indent="-355600" lvl="0" marL="457200" rtl="0" algn="l">
              <a:lnSpc>
                <a:spcPct val="115000"/>
              </a:lnSpc>
              <a:spcBef>
                <a:spcPts val="1200"/>
              </a:spcBef>
              <a:spcAft>
                <a:spcPts val="0"/>
              </a:spcAft>
              <a:buSzPts val="2000"/>
              <a:buAutoNum type="arabicPeriod"/>
            </a:pPr>
            <a:r>
              <a:rPr lang="en" sz="2000"/>
              <a:t>How are the two sets of graphs alike?</a:t>
            </a:r>
            <a:endParaRPr sz="2000"/>
          </a:p>
          <a:p>
            <a:pPr indent="-355600" lvl="0" marL="457200" rtl="0" algn="l">
              <a:lnSpc>
                <a:spcPct val="115000"/>
              </a:lnSpc>
              <a:spcBef>
                <a:spcPts val="0"/>
              </a:spcBef>
              <a:spcAft>
                <a:spcPts val="0"/>
              </a:spcAft>
              <a:buSzPts val="2000"/>
              <a:buAutoNum type="arabicPeriod"/>
            </a:pPr>
            <a:r>
              <a:rPr lang="en" sz="2000"/>
              <a:t>How are they different?</a:t>
            </a:r>
            <a:endParaRPr sz="2000"/>
          </a:p>
          <a:p>
            <a:pPr indent="-355600" lvl="0" marL="457200" rtl="0" algn="l">
              <a:lnSpc>
                <a:spcPct val="115000"/>
              </a:lnSpc>
              <a:spcBef>
                <a:spcPts val="0"/>
              </a:spcBef>
              <a:spcAft>
                <a:spcPts val="0"/>
              </a:spcAft>
              <a:buSzPts val="2000"/>
              <a:buAutoNum type="arabicPeriod"/>
            </a:pPr>
            <a:r>
              <a:rPr lang="en" sz="2000"/>
              <a:t>How can we tell the number of solutions from each set of graphs?</a:t>
            </a:r>
            <a:endParaRPr sz="2000"/>
          </a:p>
        </p:txBody>
      </p:sp>
      <p:sp>
        <p:nvSpPr>
          <p:cNvPr id="535" name="Google Shape;535;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36" name="Google Shape;536;p39"/>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2.14 Solutions to Systems of Linear Inequalities in Two Variables</a:t>
            </a:r>
            <a:endParaRPr/>
          </a:p>
        </p:txBody>
      </p:sp>
      <p:pic>
        <p:nvPicPr>
          <p:cNvPr id="537" name="Google Shape;537;p39"/>
          <p:cNvPicPr preferRelativeResize="0"/>
          <p:nvPr/>
        </p:nvPicPr>
        <p:blipFill>
          <a:blip r:embed="rId4">
            <a:alphaModFix/>
          </a:blip>
          <a:stretch>
            <a:fillRect/>
          </a:stretch>
        </p:blipFill>
        <p:spPr>
          <a:xfrm>
            <a:off x="653827" y="1276877"/>
            <a:ext cx="3223800" cy="1920800"/>
          </a:xfrm>
          <a:prstGeom prst="rect">
            <a:avLst/>
          </a:prstGeom>
          <a:noFill/>
          <a:ln>
            <a:noFill/>
          </a:ln>
        </p:spPr>
      </p:pic>
      <p:pic>
        <p:nvPicPr>
          <p:cNvPr id="538" name="Google Shape;538;p39"/>
          <p:cNvPicPr preferRelativeResize="0"/>
          <p:nvPr/>
        </p:nvPicPr>
        <p:blipFill>
          <a:blip r:embed="rId5">
            <a:alphaModFix/>
          </a:blip>
          <a:stretch>
            <a:fillRect/>
          </a:stretch>
        </p:blipFill>
        <p:spPr>
          <a:xfrm>
            <a:off x="4729150" y="1276877"/>
            <a:ext cx="3223800" cy="192080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544" name="Google Shape;544;p40"/>
          <p:cNvSpPr txBox="1"/>
          <p:nvPr>
            <p:ph idx="1" type="body"/>
          </p:nvPr>
        </p:nvSpPr>
        <p:spPr>
          <a:xfrm>
            <a:off x="311700" y="929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45" name="Google Shape;545;p40"/>
          <p:cNvSpPr txBox="1"/>
          <p:nvPr>
            <p:ph idx="12" type="sldNum"/>
          </p:nvPr>
        </p:nvSpPr>
        <p:spPr>
          <a:xfrm>
            <a:off x="8283608" y="481999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46" name="Google Shape;546;p40"/>
          <p:cNvSpPr txBox="1"/>
          <p:nvPr>
            <p:ph idx="2" type="sldNum"/>
          </p:nvPr>
        </p:nvSpPr>
        <p:spPr>
          <a:xfrm>
            <a:off x="311700" y="482000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2.14 Solutions to Systems of Linear Inequalities in Two Variables</a:t>
            </a:r>
            <a:endParaRPr/>
          </a:p>
        </p:txBody>
      </p:sp>
      <p:graphicFrame>
        <p:nvGraphicFramePr>
          <p:cNvPr id="547" name="Google Shape;547;p40"/>
          <p:cNvGraphicFramePr/>
          <p:nvPr/>
        </p:nvGraphicFramePr>
        <p:xfrm>
          <a:off x="311713" y="1391175"/>
          <a:ext cx="3000000" cy="3000000"/>
        </p:xfrm>
        <a:graphic>
          <a:graphicData uri="http://schemas.openxmlformats.org/drawingml/2006/table">
            <a:tbl>
              <a:tblPr>
                <a:noFill/>
                <a:tableStyleId>{CB007F90-204B-4810-B570-65BB03011E61}</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600">
                          <a:solidFill>
                            <a:srgbClr val="424242"/>
                          </a:solidFill>
                          <a:latin typeface="Calibri"/>
                          <a:ea typeface="Calibri"/>
                          <a:cs typeface="Calibri"/>
                          <a:sym typeface="Calibri"/>
                        </a:rPr>
                        <a:t>Write a system of inequalities to describe a situation, find the solution by graphing, and interpret points in the solution.</a:t>
                      </a:r>
                      <a:endParaRPr sz="16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600">
                          <a:solidFill>
                            <a:srgbClr val="424242"/>
                          </a:solidFill>
                          <a:latin typeface="Calibri"/>
                          <a:ea typeface="Calibri"/>
                          <a:cs typeface="Calibri"/>
                          <a:sym typeface="Calibri"/>
                        </a:rPr>
                        <a:t>Explain what is meant by “the solutions to a system of inequalities” and describe the graphs that represent the solutions.</a:t>
                      </a:r>
                      <a:endParaRPr sz="16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600">
                          <a:solidFill>
                            <a:srgbClr val="424242"/>
                          </a:solidFill>
                          <a:latin typeface="Calibri"/>
                          <a:ea typeface="Calibri"/>
                          <a:cs typeface="Calibri"/>
                          <a:sym typeface="Calibri"/>
                        </a:rPr>
                        <a:t>Find values that satisfy each constraint individually, and values that satisfy both constraints at once, when given descriptions and graphs that represent two different constraints.</a:t>
                      </a:r>
                      <a:endParaRPr sz="16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