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48822B0-645E-469C-B8F8-DB77FA8CE3D0}">
  <a:tblStyle styleId="{848822B0-645E-469C-B8F8-DB77FA8CE3D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c35eeff4e70133c7cf602deb5bbb9317ef4fe80" TargetMode="External"/><Relationship Id="rId3" Type="http://schemas.openxmlformats.org/officeDocument/2006/relationships/hyperlink" Target="https://k12.openstax.org/contents/raise/resources/1c35eeff4e70133c7cf602deb5bbb9317ef4fe80"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hyperlink" Target="https://k12.openstax.org/contents/raise/resources/1c35eeff4e70133c7cf602deb5bbb9317ef4fe80"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TwA8dUpL_shNmIbSf1s0Urq0YyNFjK2IS5w_GaI2Y80/edit?usp=sharing"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continue to examine situations characterized by exponential decay. The emphasis here is on analyzing graphs representing such situations.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copies of the </a:t>
            </a:r>
            <a:r>
              <a:rPr lang="en" sz="1300" u="sng">
                <a:solidFill>
                  <a:schemeClr val="hlink"/>
                </a:solidFill>
                <a:latin typeface="Calibri"/>
                <a:ea typeface="Calibri"/>
                <a:cs typeface="Calibri"/>
                <a:sym typeface="Calibri"/>
                <a:hlinkClick r:id="rId2"/>
              </a:rPr>
              <a:t>blackline master</a:t>
            </a:r>
            <a:r>
              <a:rPr lang="en" sz="1300">
                <a:solidFill>
                  <a:schemeClr val="dk1"/>
                </a:solidFill>
                <a:latin typeface="Calibri"/>
                <a:ea typeface="Calibri"/>
                <a:cs typeface="Calibri"/>
                <a:sym typeface="Calibri"/>
              </a:rPr>
              <a:t> for the Matching Descriptions to Graphs activity, 1 copy for every 2 students.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Cut up the slips and separate into sets ahead of time.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Pre-printed slips, cut from copies of the </a:t>
            </a:r>
            <a:r>
              <a:rPr lang="en" sz="1300" u="sng">
                <a:solidFill>
                  <a:schemeClr val="hlink"/>
                </a:solidFill>
                <a:latin typeface="Calibri"/>
                <a:ea typeface="Calibri"/>
                <a:cs typeface="Calibri"/>
                <a:sym typeface="Calibri"/>
                <a:hlinkClick r:id="rId3"/>
              </a:rPr>
              <a:t>blackline master</a:t>
            </a:r>
            <a:r>
              <a:rPr lang="en" sz="1300">
                <a:solidFill>
                  <a:schemeClr val="dk1"/>
                </a:solidFill>
                <a:latin typeface="Calibri"/>
                <a:ea typeface="Calibri"/>
                <a:cs typeface="Calibri"/>
                <a:sym typeface="Calibri"/>
              </a:rPr>
              <a:t> card sort: Matching Descriptions to Graphs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A9(C) write exponential functions in the form</a:t>
            </a:r>
            <a:r>
              <a:rPr lang="en">
                <a:solidFill>
                  <a:schemeClr val="dk1"/>
                </a:solidFill>
                <a:latin typeface="Noto Sans"/>
                <a:ea typeface="Noto Sans"/>
                <a:cs typeface="Noto Sans"/>
                <a:sym typeface="Noto Sans"/>
              </a:rPr>
              <a:t> 𝑓(𝑥) = 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a:t>
            </a:r>
            <a:r>
              <a:rPr lang="en" sz="1300">
                <a:solidFill>
                  <a:schemeClr val="dk1"/>
                </a:solidFill>
                <a:latin typeface="Calibri"/>
                <a:ea typeface="Calibri"/>
                <a:cs typeface="Calibri"/>
                <a:sym typeface="Calibri"/>
              </a:rPr>
              <a:t>(where 𝑏 is a rational number) to describe problems arising from mathematical and real-world situations, including growth and decay. </a:t>
            </a:r>
            <a:endParaRPr sz="1300">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A9(D) graph exponential functions that model growth and decay and identify key features, including </a:t>
            </a:r>
            <a:r>
              <a:rPr lang="en">
                <a:solidFill>
                  <a:schemeClr val="dk1"/>
                </a:solidFill>
                <a:latin typeface="Noto Sans"/>
                <a:ea typeface="Noto Sans"/>
                <a:cs typeface="Noto Sans"/>
                <a:sym typeface="Noto Sans"/>
              </a:rPr>
              <a:t>𝑦</a:t>
            </a:r>
            <a:r>
              <a:rPr lang="en" sz="1300">
                <a:solidFill>
                  <a:schemeClr val="dk1"/>
                </a:solidFill>
                <a:latin typeface="Calibri"/>
                <a:ea typeface="Calibri"/>
                <a:cs typeface="Calibri"/>
                <a:sym typeface="Calibri"/>
              </a:rPr>
              <a:t>-intercept and asymptote, in mathematical and real-world problems.</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encourages students to look for patterns in real numbers, namely the decimal expansions of powers of ½. Students are likely to recognize the 5, 25, 125 in the decimal expansion as powers of 5 and use that insight to describe the pattern, to extend it, and to notice other related patterns. In this warm up, they are not expected to reason about why the non-zero digits of the decimal expansions of powers of ½ are related to powers of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how to launch the activity, answers, and synthesis questions.</a:t>
            </a:r>
            <a:r>
              <a:rPr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them to think quietly for a minute before sharing their responses with their partner.</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 0.0625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 = 0.03125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are some samples: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number is half of the previous number. We can find the next number by multiplying the current number by ½  or by 0.5, or by dividing by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non-zero digits of the decimals are powers of 5 (5</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etc.), and each time there is an additional decimal place.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0.5 can be written as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0.25 as </a:t>
            </a:r>
            <a:r>
              <a:rPr baseline="30000" lang="en" sz="1300">
                <a:solidFill>
                  <a:schemeClr val="dk1"/>
                </a:solidFill>
                <a:latin typeface="Calibri"/>
                <a:ea typeface="Calibri"/>
                <a:cs typeface="Calibri"/>
                <a:sym typeface="Calibri"/>
              </a:rPr>
              <a:t>25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100</a:t>
            </a:r>
            <a:r>
              <a:rPr lang="en" sz="1300">
                <a:solidFill>
                  <a:schemeClr val="dk1"/>
                </a:solidFill>
                <a:latin typeface="Calibri"/>
                <a:ea typeface="Calibri"/>
                <a:cs typeface="Calibri"/>
                <a:sym typeface="Calibri"/>
              </a:rPr>
              <a:t>, and 0.125 as </a:t>
            </a:r>
            <a:r>
              <a:rPr baseline="30000" lang="en" sz="1300">
                <a:solidFill>
                  <a:schemeClr val="dk1"/>
                </a:solidFill>
                <a:latin typeface="Calibri"/>
                <a:ea typeface="Calibri"/>
                <a:cs typeface="Calibri"/>
                <a:sym typeface="Calibri"/>
              </a:rPr>
              <a:t>125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1,000</a:t>
            </a:r>
            <a:r>
              <a:rPr lang="en" sz="1300">
                <a:solidFill>
                  <a:schemeClr val="dk1"/>
                </a:solidFill>
                <a:latin typeface="Calibri"/>
                <a:ea typeface="Calibri"/>
                <a:cs typeface="Calibri"/>
                <a:sym typeface="Calibri"/>
              </a:rPr>
              <a:t>. The numerators are powers of 5, and the denominators are powers of 10, so the next two numbers are 5</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/10</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which is </a:t>
            </a:r>
            <a:r>
              <a:rPr baseline="30000" lang="en" sz="1300">
                <a:solidFill>
                  <a:schemeClr val="dk1"/>
                </a:solidFill>
                <a:latin typeface="Calibri"/>
                <a:ea typeface="Calibri"/>
                <a:cs typeface="Calibri"/>
                <a:sym typeface="Calibri"/>
              </a:rPr>
              <a:t>65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10,000</a:t>
            </a:r>
            <a:r>
              <a:rPr lang="en" sz="1300">
                <a:solidFill>
                  <a:schemeClr val="dk1"/>
                </a:solidFill>
                <a:latin typeface="Calibri"/>
                <a:ea typeface="Calibri"/>
                <a:cs typeface="Calibri"/>
                <a:sym typeface="Calibri"/>
              </a:rPr>
              <a:t> or 0.0625, and 5</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/10</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which is </a:t>
            </a:r>
            <a:r>
              <a:rPr baseline="30000" lang="en" sz="1300">
                <a:solidFill>
                  <a:schemeClr val="dk1"/>
                </a:solidFill>
                <a:latin typeface="Calibri"/>
                <a:ea typeface="Calibri"/>
                <a:cs typeface="Calibri"/>
                <a:sym typeface="Calibri"/>
              </a:rPr>
              <a:t>3,125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100,000</a:t>
            </a:r>
            <a:r>
              <a:rPr lang="en" sz="1300">
                <a:solidFill>
                  <a:schemeClr val="dk1"/>
                </a:solidFill>
                <a:latin typeface="Calibri"/>
                <a:ea typeface="Calibri"/>
                <a:cs typeface="Calibri"/>
                <a:sym typeface="Calibri"/>
              </a:rPr>
              <a:t> or 0.03125.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denominators in the fractions are powers of 2.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a few students (or groups) to share their responses. If not already mentioned by students, discuss: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 successive numbers exhibiting linear or exponential change? How do you know?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 successive numbers getting larger or smaller? How do you know?</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consider asking: Why do powers of 5 show up in the decimals?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2 Collect and Display: Conversing </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the whole-class discussion, give students time to discuss their reasoning for determining which phone falls in value more quickly. Listen for and collect vocabulary and phrases students use to describe depreciation. Write the students’ words on a visual display and update it throughout the remainder of the lesson. Be sure to emphasize the term “growth factor” along with associated words used to calculate it, such as “consecutive values” and “dividing.” Remind students to borrow language from the display as needed. This will help students read and use mathematical language during their partner and whole-group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Develop Language and Symbols</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or build an anchor chart with an exponential function and the meaning of each variable. To increase access to the chart, each variable can be color coded. Students can be encouraged to use the chart by highlighting key values and parts of their own equations and graphs with the same colors displayed on the chart.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analyze graphs representing the depreciation of the values of two cell phones and write equations to represent the relationship between time and value for each cell phone. To represent the relationships with equations, students need to know the initial value of each phone (which can be read from the graph) and the growth factor (which must be calculated).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key points students need to learn, directions for how to launch the activity, and answers to these questions.</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conclude that Phone A is decreasing in value more quickly than Phone B by comparing the graphs visually. They may also reason in one of the following ways: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Phone A, the annual differences in value are 400, 240, and 144 for the first few years. For Phone B, the annual differences are 210, 157.5, and 118.12. The differences for Phone A are greater than the differences for Phone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Phone A loses ⅖ of its value each year, while Phone B loses ¼ of its value. Therefore, the value of Phone A is decreasing more quickly.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quantities that change exponentially, the second way of reasoning is more appropriate (the former is suitable for quantities changing linearly). If the starting price of Phone B had been substantially higher than the starting price of Phone A, then Phone B would, at least at the beginning, have higher annual differences even if it is losing a smaller fraction of its value each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give students an overview of the context, consider sharing a news clip or advertisement on the latest release of a popular cell phone or asking students to share what they know about the latest models of some phones.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Solicit ideas from students about how they think the value of a phone changes after it is released. Students are likely to be familiar with the idea that phones decrease in value over time (especially as newer ones come along).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an example of how a popular phone might have cost, for instance, $600 when it was first available to the public, but the same type of phone (in new condition) might cost several hundred dollars less a couple of years later.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of the meaning of the words </a:t>
            </a:r>
            <a:r>
              <a:rPr b="1" i="1" lang="en" sz="1300">
                <a:solidFill>
                  <a:schemeClr val="dk1"/>
                </a:solidFill>
                <a:latin typeface="Calibri"/>
                <a:ea typeface="Calibri"/>
                <a:cs typeface="Calibri"/>
                <a:sym typeface="Calibri"/>
              </a:rPr>
              <a:t>depreciate</a:t>
            </a:r>
            <a:r>
              <a:rPr lang="en" sz="1300">
                <a:solidFill>
                  <a:schemeClr val="dk1"/>
                </a:solidFill>
                <a:latin typeface="Calibri"/>
                <a:ea typeface="Calibri"/>
                <a:cs typeface="Calibri"/>
                <a:sym typeface="Calibri"/>
              </a:rPr>
              <a:t> or </a:t>
            </a:r>
            <a:r>
              <a:rPr b="1" i="1" lang="en" sz="1300">
                <a:solidFill>
                  <a:schemeClr val="dk1"/>
                </a:solidFill>
                <a:latin typeface="Calibri"/>
                <a:ea typeface="Calibri"/>
                <a:cs typeface="Calibri"/>
                <a:sym typeface="Calibri"/>
              </a:rPr>
              <a:t>depreciation</a:t>
            </a:r>
            <a:r>
              <a:rPr lang="en" sz="1300">
                <a:solidFill>
                  <a:schemeClr val="dk1"/>
                </a:solidFill>
                <a:latin typeface="Calibri"/>
                <a:ea typeface="Calibri"/>
                <a:cs typeface="Calibri"/>
                <a:sym typeface="Calibri"/>
              </a:rPr>
              <a:t>, which should be familiar from a previous lesson about the value of a car.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Phone A costs $1,000 and Phone B costs $840, so Phone A is more expensive.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Phone A is depreciating more quickly than phone B. This was determined by comparing the value of the phones each year. For instance, after one year, phone A was only worth $600 compared to phone B’s value of $630. And, again, after three years, phone A was valued at $216 compared to phone B’s value of $354.38.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Phone A loses $400 in the first year, which is ⅖ (or 0.4 or 40%) of the original value. It loses $240 in the second year, which is ⅖ (or 0.4 or 40%) of $600. Phone B loses $210 in the first year, which is ¼ (or 0.25 or 25%) of the original value, and $157.50 in the second year, which is ¼ of $630.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NOTE: Questions 3 &amp; 4 from the online textbook were combined into one question on the slide.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(aligns with </a:t>
            </a:r>
            <a:r>
              <a:rPr lang="en" sz="1300">
                <a:solidFill>
                  <a:schemeClr val="dk1"/>
                </a:solidFill>
                <a:latin typeface="Calibri"/>
                <a:ea typeface="Calibri"/>
                <a:cs typeface="Calibri"/>
                <a:sym typeface="Calibri"/>
              </a:rPr>
              <a:t>question</a:t>
            </a:r>
            <a:r>
              <a:rPr lang="en" sz="1300">
                <a:solidFill>
                  <a:schemeClr val="dk1"/>
                </a:solidFill>
                <a:latin typeface="Calibri"/>
                <a:ea typeface="Calibri"/>
                <a:cs typeface="Calibri"/>
                <a:sym typeface="Calibri"/>
              </a:rPr>
              <a:t> 5 in the online textbook)</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⅗ 𑇐 $216 = $129.60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¾ </a:t>
            </a:r>
            <a:r>
              <a:rPr lang="en" sz="1300">
                <a:solidFill>
                  <a:schemeClr val="dk1"/>
                </a:solidFill>
                <a:latin typeface="Calibri"/>
                <a:ea typeface="Calibri"/>
                <a:cs typeface="Calibri"/>
                <a:sym typeface="Calibri"/>
              </a:rPr>
              <a:t>𑇐</a:t>
            </a:r>
            <a:r>
              <a:rPr lang="en" sz="1300">
                <a:solidFill>
                  <a:schemeClr val="dk1"/>
                </a:solidFill>
                <a:latin typeface="Calibri"/>
                <a:ea typeface="Calibri"/>
                <a:cs typeface="Calibri"/>
                <a:sym typeface="Calibri"/>
              </a:rPr>
              <a:t> $354.38 ≈ $265.79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(aligns with question 6 in the online textbook)</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1,000 </a:t>
            </a:r>
            <a:r>
              <a:rPr lang="en" sz="1300">
                <a:solidFill>
                  <a:schemeClr val="dk1"/>
                </a:solidFill>
                <a:latin typeface="Calibri"/>
                <a:ea typeface="Calibri"/>
                <a:cs typeface="Calibri"/>
                <a:sym typeface="Calibri"/>
              </a:rPr>
              <a:t>𑇐 (⅗)</a:t>
            </a:r>
            <a:r>
              <a:rPr baseline="30000" i="1" lang="en" sz="1300">
                <a:solidFill>
                  <a:schemeClr val="dk1"/>
                </a:solidFill>
                <a:latin typeface="Times New Roman"/>
                <a:ea typeface="Times New Roman"/>
                <a:cs typeface="Times New Roman"/>
                <a:sym typeface="Times New Roman"/>
              </a:rPr>
              <a:t>t </a:t>
            </a:r>
            <a:endParaRPr i="1" sz="1300">
              <a:solidFill>
                <a:schemeClr val="dk1"/>
              </a:solidFill>
              <a:latin typeface="Times New Roman"/>
              <a:ea typeface="Times New Roman"/>
              <a:cs typeface="Times New Roman"/>
              <a:sym typeface="Times New Roman"/>
            </a:endParaRPr>
          </a:p>
          <a:p>
            <a:pPr indent="0" lvl="0" marL="4572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w</a:t>
            </a:r>
            <a:r>
              <a:rPr lang="en" sz="1300">
                <a:solidFill>
                  <a:schemeClr val="dk1"/>
                </a:solidFill>
                <a:latin typeface="Calibri"/>
                <a:ea typeface="Calibri"/>
                <a:cs typeface="Calibri"/>
                <a:sym typeface="Calibri"/>
              </a:rPr>
              <a:t> = 840 𑇐 (¾)</a:t>
            </a:r>
            <a:r>
              <a:rPr baseline="30000" i="1" lang="en" sz="1300">
                <a:solidFill>
                  <a:schemeClr val="dk1"/>
                </a:solidFill>
                <a:latin typeface="Times New Roman"/>
                <a:ea typeface="Times New Roman"/>
                <a:cs typeface="Times New Roman"/>
                <a:sym typeface="Times New Roman"/>
              </a:rPr>
              <a:t>t</a:t>
            </a:r>
            <a:endParaRPr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not see, especially for the second graph, that the relationship is exponential. Ask them by what factor the value of each phone decreases in the first year. What about in the second year? Ask them what these numbers tell them about the growth factor.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responses. Focus the conversation on how they determined which phone loses value more quickly and how they wrote the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recognize that to tell which phone depreciates more quickly, we need to identify a </a:t>
            </a:r>
            <a:r>
              <a:rPr i="1" lang="en" sz="1300">
                <a:solidFill>
                  <a:schemeClr val="dk1"/>
                </a:solidFill>
                <a:latin typeface="Calibri"/>
                <a:ea typeface="Calibri"/>
                <a:cs typeface="Calibri"/>
                <a:sym typeface="Calibri"/>
              </a:rPr>
              <a:t>growth factor</a:t>
            </a:r>
            <a:r>
              <a:rPr lang="en" sz="1300">
                <a:solidFill>
                  <a:schemeClr val="dk1"/>
                </a:solidFill>
                <a:latin typeface="Calibri"/>
                <a:ea typeface="Calibri"/>
                <a:cs typeface="Calibri"/>
                <a:sym typeface="Calibri"/>
              </a:rPr>
              <a:t> and cannot simply find the differences between consecutive values. Instead of subtracting, we should be dividing the value of one year by that of the previous year. Once the initial amount and the growth factor are identified, we can write an equation to predict the value of the phone at a later time (assuming the mathematical model still applies, e.g., the technology is not considered obsolete or the phone doesn’t somehow become more valuable because of other extraneous reasons).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298450" lvl="0" marL="457200" rtl="0" algn="l">
              <a:spcBef>
                <a:spcPts val="0"/>
              </a:spcBef>
              <a:spcAft>
                <a:spcPts val="0"/>
              </a:spcAft>
              <a:buSzPts val="1100"/>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933 – 259</a:t>
            </a:r>
            <a:r>
              <a:rPr i="1" lang="en" sz="1300">
                <a:solidFill>
                  <a:schemeClr val="dk1"/>
                </a:solidFill>
                <a:latin typeface="Times New Roman"/>
                <a:ea typeface="Times New Roman"/>
                <a:cs typeface="Times New Roman"/>
                <a:sym typeface="Times New Roman"/>
              </a:rPr>
              <a:t>t</a:t>
            </a:r>
            <a:endParaRPr i="1" sz="13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a:t>
            </a:r>
            <a:r>
              <a:rPr i="1" lang="en" sz="1300">
                <a:solidFill>
                  <a:schemeClr val="dk1"/>
                </a:solidFill>
                <a:latin typeface="Times New Roman"/>
                <a:ea typeface="Times New Roman"/>
                <a:cs typeface="Times New Roman"/>
                <a:sym typeface="Times New Roman"/>
              </a:rPr>
              <a:t> w</a:t>
            </a:r>
            <a:r>
              <a:rPr lang="en" sz="1300">
                <a:solidFill>
                  <a:schemeClr val="dk1"/>
                </a:solidFill>
                <a:latin typeface="Calibri"/>
                <a:ea typeface="Calibri"/>
                <a:cs typeface="Calibri"/>
                <a:sym typeface="Calibri"/>
              </a:rPr>
              <a:t> = 816 – 161</a:t>
            </a:r>
            <a:r>
              <a:rPr i="1" lang="en" sz="1300">
                <a:solidFill>
                  <a:schemeClr val="dk1"/>
                </a:solidFill>
                <a:latin typeface="Times New Roman"/>
                <a:ea typeface="Times New Roman"/>
                <a:cs typeface="Times New Roman"/>
                <a:sym typeface="Times New Roman"/>
              </a:rPr>
              <a:t>t</a:t>
            </a:r>
            <a:endParaRPr i="1" sz="13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A linear model would quickly lead to negative phone values. For example, Phone A would cost about –$103 four years after its initial release. It makes more sense that the phone would lose a fraction of its value each year.</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initial value of an exponential function is the same as its 𝑦-intercept on the graph, so a higher 𝑦-intercept is a greater initial value.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initial value of an exponential function is the same as its 𝑦-intercept on the graph, so a higher 𝑦-intercept is a greater initial value.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initial value of an exponential function is the same as its 𝑦-intercept on the graph, not the growth rate.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Forest B does have a greater growth rate, but the growth rate does not determine the initial value. The initial value of an exponential function is the same as its 𝑦-intercept on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using the form 𝑦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it is important to remember that 𝑎 is the initial value, or the 𝑦-intercept, and 𝑏 is the growth factor. The growth factor reflects an exponential growth function when the value is greater than one. The growth factor reflects an exponential decay function when the value is between zero and one.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question 1, you are looking for the largest growth factor, which would mean an exponential growth function that is increasing the most rapidly. First, identify the graphs that reflect exponential growth, which would be D, E, and F, and then decide which is the steepest. Graph D increases much faster than both graphs E and F.</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question 2, you are looking for the smallest growth factor, or the exponential decay function that is decaying slower than the other graphs. The decay graphs are A, B, and C, and graph A is decaying much more slowly than the other graphs.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question 3, you are looking for the largest initial value or 𝑦-intercept. This could be with a growth or decay function; it just needs to cross the 𝑦-axis higher than the other graphs. Graph C has the highest 𝑎 value.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question 4, you are looking for the smallest initial value or 𝑦-intercept. This could be a growth or decay function; it just needs to cross the 𝑦-axis lower than the other graphs. Graph F has the lowest 𝑎 value.</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 </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Students should take turns finding a match and explaining their reasoning to their partner. Display the following sentence frames for all to see: “ _____ and _____ represent the same situation because . . .” and “I noticed _____ , so I matched . . . .” Encourage students to challenge each other when they disagree. This will help students clarify their reasoning about using the growth factor to match an exponential situation represented by a description or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 two-column graphic organizer to record deeper understandings about the features of exponential graphs and the related findings revealed in the card sort discussion.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match four descriptions of situations characterized by exponential change with four graphs. To make a correct match, students will need to attend to whether the growth factor is greater than 1 or less than 1 and determine the growth factor from the graph with enough precision to distinguish between two possibilities.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each group a set of slips or cards from the </a:t>
            </a:r>
            <a:r>
              <a:rPr lang="en" sz="1300" u="sng">
                <a:solidFill>
                  <a:schemeClr val="hlink"/>
                </a:solidFill>
                <a:latin typeface="Calibri"/>
                <a:ea typeface="Calibri"/>
                <a:cs typeface="Calibri"/>
                <a:sym typeface="Calibri"/>
                <a:hlinkClick r:id="rId3"/>
              </a:rPr>
              <a:t>Blackline Master</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take turns.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first partner identifies a match and explains why they think it is a match, while the other listens and works to understand. Then they switch roles. Before students begin working, demonstrate this routine if necessary.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students work together, look for those using one of the following approaches. Ask them to share their thinking later:</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Separate the cards and descriptions into situations that grow or decay, and then analyze the graphs more closely to compare their growth factors.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information in the descriptions to draw conclusions about the coordinates of points on the graphs.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1 matches Card 7</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2 matches Card 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5 matches Card 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Card 6 matches Card 8</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Card 1 &amp; Card 7 =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𑇐 2^(</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/4)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value of the stock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s</a:t>
            </a:r>
            <a:r>
              <a:rPr lang="en" sz="1300">
                <a:solidFill>
                  <a:schemeClr val="dk1"/>
                </a:solidFill>
                <a:latin typeface="Calibri"/>
                <a:ea typeface="Calibri"/>
                <a:cs typeface="Calibri"/>
                <a:sym typeface="Calibri"/>
              </a:rPr>
              <a:t> = initial price of the stock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time in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the number of doubling even for every four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Card 2 &amp; Card 3 =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 – ¼)</a:t>
            </a:r>
            <a:r>
              <a:rPr baseline="30000" i="1" lang="en" sz="1300">
                <a:solidFill>
                  <a:schemeClr val="dk1"/>
                </a:solidFill>
                <a:latin typeface="Times New Roman"/>
                <a:ea typeface="Times New Roman"/>
                <a:cs typeface="Times New Roman"/>
                <a:sym typeface="Times New Roman"/>
              </a:rPr>
              <a:t>t </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or</a:t>
            </a: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(¾)</a:t>
            </a:r>
            <a:r>
              <a:rPr baseline="30000" i="1" lang="en" sz="1300">
                <a:solidFill>
                  <a:schemeClr val="dk1"/>
                </a:solidFill>
                <a:latin typeface="Times New Roman"/>
                <a:ea typeface="Times New Roman"/>
                <a:cs typeface="Times New Roman"/>
                <a:sym typeface="Times New Roman"/>
              </a:rPr>
              <a:t>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value of the car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initial price of the car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time in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¼ = fraction by which the car loses its value every year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Card 5 &amp; Card 4 =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𑇐 3^(</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/8)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current value of the stock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initial value of the stock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number of years since the initial value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equation, we raise 3 to the power of </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 to calculate the value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years.  This represents the stock tripling in value approximately every eight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Card 6 &amp; Card 8 =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 – ⅖)</a:t>
            </a:r>
            <a:r>
              <a:rPr baseline="30000"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or</a:t>
            </a: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(⅗)</a:t>
            </a:r>
            <a:r>
              <a:rPr baseline="30000" i="1" lang="en" sz="1300">
                <a:solidFill>
                  <a:schemeClr val="dk1"/>
                </a:solidFill>
                <a:latin typeface="Times New Roman"/>
                <a:ea typeface="Times New Roman"/>
                <a:cs typeface="Times New Roman"/>
                <a:sym typeface="Times New Roman"/>
              </a:rPr>
              <a:t>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 = current value of the laptop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years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initial purchase value of the laptop</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number of years since the purchase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equation, the laptop loses ⅖ (or retains ⅗ of its remaining value) every year. We raise (⅗) to the power of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to calculate the value after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years.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identify the correct graphs, ask them to look carefully at the scales. What do they notice? Once they see that the scales are the same, ask them how the graphs compare. Which one grows or decays faster? Then ask them which of the description cards represent growth and which represent decay. Which situation grows (or decays) faster?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also struggle to determine the equation for cards 5-7 and cards 1-4 because the growth is not annual. As a result,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must be divided by when the stock actually achieves the multiplying factor. If needed, a </a:t>
            </a:r>
            <a:r>
              <a:rPr lang="en" sz="1300" u="sng">
                <a:solidFill>
                  <a:schemeClr val="hlink"/>
                </a:solidFill>
                <a:latin typeface="Calibri"/>
                <a:ea typeface="Calibri"/>
                <a:cs typeface="Calibri"/>
                <a:sym typeface="Calibri"/>
                <a:hlinkClick r:id="rId2"/>
              </a:rPr>
              <a:t>Google Sheet</a:t>
            </a:r>
            <a:r>
              <a:rPr lang="en" sz="1300">
                <a:solidFill>
                  <a:schemeClr val="dk1"/>
                </a:solidFill>
                <a:latin typeface="Calibri"/>
                <a:ea typeface="Calibri"/>
                <a:cs typeface="Calibri"/>
                <a:sym typeface="Calibri"/>
              </a:rPr>
              <a:t> is provided that includes approximated data lists for all scatter plots.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use their equations to check the accuracy of their matches with each graph.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students have not adjusted the exponents on cards 5-7 or 1-4, projection tables have also been listed for cards 1 and 5.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Note that year 8 is identified as an “easy” comparison year. Ask students why year 8 would be a good year to use for comparison.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this be used to help them identify which graph to use or verify their graph?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a Think Aloud to help students understand that equations such as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100(3)</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100(2)</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represent stock that triple or double every year. The stock that is being described do the same thing, but over a longer period of time. The process in the scenarios is taking a lot longer so we need to slow down what is happening in the annual equations or look at “subsets” of the annual equations. That is why we divide the the exponents. What used to take a year now takes 4 years or 8 years. So, after one year,  the stock has only achieved what typically happens in ¼ the time or ⅛ the time – so </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or </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groups who did not previously share their plans to share the expressions they wrote. Select students to share their strategies, starting with the cards that suggest a growth factor that is greater than 1 (Card 1 and Card 5) and moving to cards that suggest a growth factor that is positive and less than 1 (Card 2 and Card 6).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not mentioned by students,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we use the vertical intercepts to make a match? (No, that information is not given in the descriptions of the situations. In the descriptions of situations with exponential decay, although a car is likely to cost more than a laptop, a used car might cost less than a new high-end laptop, so we can’t be sure.)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can we tell about the growth factor in each situation? (The growth happens more quickly for the situation in Card 1 than in Card 5 because that stock quadruples every 8 years. For cards 2 and 6, the phone loses ⅖ of its value every year, while the car only loses ¼ of its value each year.)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various problems from the card sort in activity 5.7.3.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labels show you are comparing money over time, and the initial value is around $500.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graph shows exponential growth, but the situation is exponential decay. Also, the graph’s labels are time and months.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graph’s labels are time in months and total amount in dollars.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graph shows exponential growth, but the situation is exponential decay.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Since each graph represents exponential growth, and they both have the same labels, you have to look more closely at each.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biggest difference is the 𝑦-intercept or initial value.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1 has an initial value of 100, and Graph 2 has a very small initial value.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you reread the situations, you can see that Situation 1 starts with 100 bacteria, and Situation 2 starts with 1 female turtle.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helps you see that Situation 1 belongs to Graph 1 and Situation 2 belongs to Graph 2.</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camera loses ⅖  of its value every year after purchase; the relationship between the number of years since purchasing the camera and the value of the camera.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cannot represent Description A because the phone is retaining only ⅕ of its value, which is less than half, and the vertical coordinate of the second point on the graph is more than half of the vertical intercept.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camera loses ⅖  of its value each year, then its value is ⅗ that of the previous year. The vertical intercept seems to be 1,200, and ⅗ of 1,200 is about 700, which is roughly the vertical coordinate of the second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a significant number of students choose option a, consider doing a think aloud in class to determine the rate of decay. Assign a practice problem from this lesson for students to consolidate their thinking. If students struggle to explain their reasoning, select a few examples of student work and discuss as a class what makes the reasoning clear or how the reasoning might be strengthened.</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Display the graph from an earlier activity in the lesson. Review how we can gather key information about situations from graphs representing them using the provided questions.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19.png"/><Relationship Id="rId7" Type="http://schemas.openxmlformats.org/officeDocument/2006/relationships/image" Target="../media/image15.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36.png"/><Relationship Id="rId5"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image" Target="../media/image36.png"/><Relationship Id="rId5" Type="http://schemas.openxmlformats.org/officeDocument/2006/relationships/image" Target="../media/image23.png"/><Relationship Id="rId6"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jp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7.jpg"/><Relationship Id="rId4" Type="http://schemas.openxmlformats.org/officeDocument/2006/relationships/hyperlink" Target="https://youtu.be/--Y5tzn-Sm4" TargetMode="External"/><Relationship Id="rId5" Type="http://schemas.openxmlformats.org/officeDocument/2006/relationships/hyperlink" Target="http://www.youtube.com/watch?v=--Y5tzn-Sm4" TargetMode="External"/><Relationship Id="rId6" Type="http://schemas.openxmlformats.org/officeDocument/2006/relationships/image" Target="../media/image3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32.png"/><Relationship Id="rId5"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jp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7.jp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jp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 Introduction to Exponential Functions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5.7 Analyzing Graphs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{848822B0-645E-469C-B8F8-DB77FA8CE3D0}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4899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graphs to compare and contrast</a:t>
            </a:r>
            <a:r>
              <a:rPr lang="en">
                <a:solidFill>
                  <a:srgbClr val="F3F3F3"/>
                </a:solidFill>
              </a:rPr>
              <a:t> situations that involve exponential decay.</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lang="en">
                <a:solidFill>
                  <a:srgbClr val="F3F3F3"/>
                </a:solidFill>
              </a:rPr>
              <a:t>Use information from a graph to </a:t>
            </a:r>
            <a:r>
              <a:rPr b="1" lang="en">
                <a:solidFill>
                  <a:srgbClr val="F3F3F3"/>
                </a:solidFill>
              </a:rPr>
              <a:t>write an equation</a:t>
            </a:r>
            <a:r>
              <a:rPr lang="en">
                <a:solidFill>
                  <a:srgbClr val="F3F3F3"/>
                </a:solidFill>
              </a:rPr>
              <a:t> that represents exponential decay.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5.7 Analyzing Graphs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57292"/>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209150" y="640650"/>
            <a:ext cx="4648500" cy="41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55600" lvl="0" marL="457200" rtl="0" algn="l">
              <a:spcBef>
                <a:spcPts val="0"/>
              </a:spcBef>
              <a:spcAft>
                <a:spcPts val="0"/>
              </a:spcAft>
              <a:buSzPts val="2000"/>
              <a:buChar char="●"/>
            </a:pPr>
            <a:r>
              <a:rPr b="1" lang="en" sz="2000"/>
              <a:t>Equation</a:t>
            </a:r>
            <a:endParaRPr b="1" sz="2000"/>
          </a:p>
          <a:p>
            <a:pPr indent="-342900" lvl="1" marL="914400" rtl="0" algn="l">
              <a:spcBef>
                <a:spcPts val="0"/>
              </a:spcBef>
              <a:spcAft>
                <a:spcPts val="0"/>
              </a:spcAft>
              <a:buSzPts val="1800"/>
              <a:buChar char="○"/>
            </a:pPr>
            <a:r>
              <a:rPr lang="en" sz="1800"/>
              <a:t>A math statement stating two numbers, expressions, or other objects are equal.</a:t>
            </a:r>
            <a:endParaRPr i="1" sz="1800"/>
          </a:p>
          <a:p>
            <a:pPr indent="-355600" lvl="0" marL="457200" rtl="0" algn="l">
              <a:spcBef>
                <a:spcPts val="0"/>
              </a:spcBef>
              <a:spcAft>
                <a:spcPts val="0"/>
              </a:spcAft>
              <a:buSzPts val="2000"/>
              <a:buChar char="●"/>
            </a:pPr>
            <a:r>
              <a:rPr b="1" lang="en" sz="2000"/>
              <a:t>Expression</a:t>
            </a:r>
            <a:endParaRPr b="1" sz="2000"/>
          </a:p>
          <a:p>
            <a:pPr indent="-342900" lvl="1" marL="914400" rtl="0" algn="l">
              <a:spcBef>
                <a:spcPts val="0"/>
              </a:spcBef>
              <a:spcAft>
                <a:spcPts val="0"/>
              </a:spcAft>
              <a:buSzPts val="1800"/>
              <a:buChar char="○"/>
            </a:pPr>
            <a:r>
              <a:rPr lang="en" sz="1800"/>
              <a:t>The sum of products of numbers and variables. The variables can be raised to different powers.</a:t>
            </a:r>
            <a:endParaRPr sz="1800"/>
          </a:p>
          <a:p>
            <a:pPr indent="-355600" lvl="0" marL="457200" rtl="0" algn="l">
              <a:spcBef>
                <a:spcPts val="0"/>
              </a:spcBef>
              <a:spcAft>
                <a:spcPts val="0"/>
              </a:spcAft>
              <a:buSzPts val="2000"/>
              <a:buChar char="●"/>
            </a:pPr>
            <a:r>
              <a:rPr b="1" lang="en" sz="2000"/>
              <a:t>Variable</a:t>
            </a:r>
            <a:endParaRPr b="1" sz="2000"/>
          </a:p>
          <a:p>
            <a:pPr indent="-342900" lvl="1" marL="914400" rtl="0" algn="l">
              <a:spcBef>
                <a:spcPts val="0"/>
              </a:spcBef>
              <a:spcAft>
                <a:spcPts val="0"/>
              </a:spcAft>
              <a:buSzPts val="1800"/>
              <a:buChar char="○"/>
            </a:pPr>
            <a:r>
              <a:rPr lang="en" sz="1800"/>
              <a:t>A quantity that can take on different values.</a:t>
            </a:r>
            <a:endParaRPr sz="1800"/>
          </a:p>
        </p:txBody>
      </p:sp>
      <p:sp>
        <p:nvSpPr>
          <p:cNvPr id="131" name="Google Shape;131;p19"/>
          <p:cNvSpPr txBox="1"/>
          <p:nvPr>
            <p:ph idx="2" type="body"/>
          </p:nvPr>
        </p:nvSpPr>
        <p:spPr>
          <a:xfrm>
            <a:off x="4928242" y="640648"/>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55600" lvl="0" marL="457200" rtl="0" algn="l">
              <a:spcBef>
                <a:spcPts val="0"/>
              </a:spcBef>
              <a:spcAft>
                <a:spcPts val="0"/>
              </a:spcAft>
              <a:buSzPts val="2000"/>
              <a:buChar char="●"/>
            </a:pPr>
            <a:r>
              <a:rPr b="1" lang="en" sz="2000"/>
              <a:t>Growth factor</a:t>
            </a:r>
            <a:endParaRPr b="1" sz="2000"/>
          </a:p>
          <a:p>
            <a:pPr indent="-342900" lvl="1" marL="914400" rtl="0" algn="l">
              <a:spcBef>
                <a:spcPts val="0"/>
              </a:spcBef>
              <a:spcAft>
                <a:spcPts val="0"/>
              </a:spcAft>
              <a:buSzPts val="1800"/>
              <a:buChar char="○"/>
            </a:pPr>
            <a:r>
              <a:rPr lang="en" sz="1800"/>
              <a:t>In an exponential function, the output is multiplied by the same factor every time the input increases by one. This value is the multiplier.</a:t>
            </a:r>
            <a:endParaRPr sz="1800"/>
          </a:p>
        </p:txBody>
      </p:sp>
      <p:sp>
        <p:nvSpPr>
          <p:cNvPr id="132" name="Google Shape;132;p19"/>
          <p:cNvSpPr txBox="1"/>
          <p:nvPr>
            <p:ph idx="12" type="sldNum"/>
          </p:nvPr>
        </p:nvSpPr>
        <p:spPr>
          <a:xfrm>
            <a:off x="8283608" y="474678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74679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5.7 Analyzing Graphs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i="1" lang="en" sz="3000">
                <a:latin typeface="Times New Roman"/>
                <a:ea typeface="Times New Roman"/>
                <a:cs typeface="Times New Roman"/>
                <a:sym typeface="Times New Roman"/>
              </a:rPr>
              <a:t>a</a:t>
            </a:r>
            <a:r>
              <a:rPr lang="en" sz="3000"/>
              <a:t>, </a:t>
            </a:r>
            <a:r>
              <a:rPr i="1" lang="en" sz="3000">
                <a:latin typeface="Times New Roman"/>
                <a:ea typeface="Times New Roman"/>
                <a:cs typeface="Times New Roman"/>
                <a:sym typeface="Times New Roman"/>
              </a:rPr>
              <a:t>b</a:t>
            </a:r>
            <a:r>
              <a:rPr lang="en" sz="3000"/>
              <a:t>, … What Else Do You See?</a:t>
            </a:r>
            <a:endParaRPr>
              <a:solidFill>
                <a:srgbClr val="005047"/>
              </a:solidFill>
            </a:endParaRPr>
          </a:p>
        </p:txBody>
      </p:sp>
      <p:sp>
        <p:nvSpPr>
          <p:cNvPr id="146" name="Google Shape;146;p21"/>
          <p:cNvSpPr txBox="1"/>
          <p:nvPr>
            <p:ph idx="1" type="body"/>
          </p:nvPr>
        </p:nvSpPr>
        <p:spPr>
          <a:xfrm>
            <a:off x="311700" y="1160325"/>
            <a:ext cx="5469300" cy="3457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Find as many patterns as you can in the given table. Use one or more patterns to help you complete the table. Be </a:t>
            </a:r>
            <a:r>
              <a:rPr lang="en"/>
              <a:t>prepared</a:t>
            </a:r>
            <a:r>
              <a:rPr lang="en"/>
              <a:t> to share your reasoning. </a:t>
            </a:r>
            <a:endParaRPr/>
          </a:p>
          <a:p>
            <a:pPr indent="-368300" lvl="0" marL="457200" rtl="0" algn="l">
              <a:lnSpc>
                <a:spcPct val="100000"/>
              </a:lnSpc>
              <a:spcBef>
                <a:spcPts val="1000"/>
              </a:spcBef>
              <a:spcAft>
                <a:spcPts val="0"/>
              </a:spcAft>
              <a:buSzPts val="2200"/>
              <a:buAutoNum type="arabicPeriod"/>
            </a:pPr>
            <a:r>
              <a:rPr lang="en"/>
              <a:t>What is the value for </a:t>
            </a:r>
            <a:r>
              <a:rPr i="1" lang="en">
                <a:latin typeface="Times New Roman"/>
                <a:ea typeface="Times New Roman"/>
                <a:cs typeface="Times New Roman"/>
                <a:sym typeface="Times New Roman"/>
              </a:rPr>
              <a:t>a</a:t>
            </a:r>
            <a:r>
              <a:rPr lang="en"/>
              <a:t>?</a:t>
            </a:r>
            <a:endParaRPr/>
          </a:p>
          <a:p>
            <a:pPr indent="-368300" lvl="0" marL="457200" rtl="0" algn="l">
              <a:lnSpc>
                <a:spcPct val="100000"/>
              </a:lnSpc>
              <a:spcBef>
                <a:spcPts val="1000"/>
              </a:spcBef>
              <a:spcAft>
                <a:spcPts val="0"/>
              </a:spcAft>
              <a:buSzPts val="2200"/>
              <a:buAutoNum type="arabicPeriod"/>
            </a:pPr>
            <a:r>
              <a:rPr lang="en"/>
              <a:t>What</a:t>
            </a:r>
            <a:r>
              <a:rPr lang="en"/>
              <a:t> is the value for</a:t>
            </a:r>
            <a:r>
              <a:rPr i="1" lang="en">
                <a:latin typeface="Times New Roman"/>
                <a:ea typeface="Times New Roman"/>
                <a:cs typeface="Times New Roman"/>
                <a:sym typeface="Times New Roman"/>
              </a:rPr>
              <a:t> b</a:t>
            </a:r>
            <a:r>
              <a:rPr lang="en"/>
              <a:t>?</a:t>
            </a:r>
            <a:endParaRPr/>
          </a:p>
          <a:p>
            <a:pPr indent="-368300" lvl="0" marL="457200" rtl="0" algn="l">
              <a:lnSpc>
                <a:spcPct val="100000"/>
              </a:lnSpc>
              <a:spcBef>
                <a:spcPts val="1000"/>
              </a:spcBef>
              <a:spcAft>
                <a:spcPts val="0"/>
              </a:spcAft>
              <a:buSzPts val="2200"/>
              <a:buAutoNum type="arabicPeriod"/>
            </a:pPr>
            <a:r>
              <a:rPr lang="en"/>
              <a:t>Describe the pattern you used to find </a:t>
            </a:r>
            <a:r>
              <a:rPr i="1" lang="en">
                <a:latin typeface="Times New Roman"/>
                <a:ea typeface="Times New Roman"/>
                <a:cs typeface="Times New Roman"/>
                <a:sym typeface="Times New Roman"/>
              </a:rPr>
              <a:t>a</a:t>
            </a:r>
            <a:r>
              <a:rPr lang="en"/>
              <a:t> and </a:t>
            </a:r>
            <a:r>
              <a:rPr i="1" lang="en">
                <a:latin typeface="Times New Roman"/>
                <a:ea typeface="Times New Roman"/>
                <a:cs typeface="Times New Roman"/>
                <a:sym typeface="Times New Roman"/>
              </a:rPr>
              <a:t> b</a:t>
            </a:r>
            <a:r>
              <a:rPr lang="en"/>
              <a:t>. </a:t>
            </a:r>
            <a:endParaRPr/>
          </a:p>
        </p:txBody>
      </p:sp>
      <p:graphicFrame>
        <p:nvGraphicFramePr>
          <p:cNvPr id="147" name="Google Shape;147;p21"/>
          <p:cNvGraphicFramePr/>
          <p:nvPr/>
        </p:nvGraphicFramePr>
        <p:xfrm>
          <a:off x="5781009" y="1027299"/>
          <a:ext cx="3000000" cy="3000000"/>
        </p:xfrm>
        <a:graphic>
          <a:graphicData uri="http://schemas.openxmlformats.org/drawingml/2006/table">
            <a:tbl>
              <a:tblPr>
                <a:noFill/>
                <a:tableStyleId>{848822B0-645E-469C-B8F8-DB77FA8CE3D0}</a:tableStyleId>
              </a:tblPr>
              <a:tblGrid>
                <a:gridCol w="1549075"/>
                <a:gridCol w="1549075"/>
              </a:tblGrid>
              <a:tr h="838200">
                <a:tc>
                  <a:txBody>
                    <a:bodyPr/>
                    <a:lstStyle/>
                    <a:p>
                      <a:pPr indent="0" lvl="0" marL="0" rtl="0" algn="ctr">
                        <a:spcBef>
                          <a:spcPts val="0"/>
                        </a:spcBef>
                        <a:spcAft>
                          <a:spcPts val="0"/>
                        </a:spcAft>
                        <a:buNone/>
                      </a:pPr>
                      <a:r>
                        <a:rPr b="1" lang="en" sz="2200">
                          <a:solidFill>
                            <a:srgbClr val="FFFFFF"/>
                          </a:solidFill>
                          <a:latin typeface="Calibri"/>
                          <a:ea typeface="Calibri"/>
                          <a:cs typeface="Calibri"/>
                          <a:sym typeface="Calibri"/>
                        </a:rPr>
                        <a:t>Fraction</a:t>
                      </a:r>
                      <a:endParaRPr b="1" sz="2200">
                        <a:solidFill>
                          <a:srgbClr val="FFFFFF"/>
                        </a:solidFill>
                        <a:latin typeface="Calibri"/>
                        <a:ea typeface="Calibri"/>
                        <a:cs typeface="Calibri"/>
                        <a:sym typeface="Calibri"/>
                      </a:endParaRPr>
                    </a:p>
                  </a:txBody>
                  <a:tcPr marT="91425" marB="91425" marR="91425" marL="91425" anchor="ctr">
                    <a:solidFill>
                      <a:srgbClr val="0B5B51"/>
                    </a:solidFill>
                  </a:tcPr>
                </a:tc>
                <a:tc>
                  <a:txBody>
                    <a:bodyPr/>
                    <a:lstStyle/>
                    <a:p>
                      <a:pPr indent="0" lvl="0" marL="0" rtl="0" algn="ctr">
                        <a:spcBef>
                          <a:spcPts val="0"/>
                        </a:spcBef>
                        <a:spcAft>
                          <a:spcPts val="0"/>
                        </a:spcAft>
                        <a:buClr>
                          <a:schemeClr val="dk1"/>
                        </a:buClr>
                        <a:buSzPts val="1100"/>
                        <a:buFont typeface="Arial"/>
                        <a:buNone/>
                      </a:pPr>
                      <a:r>
                        <a:rPr b="1" lang="en" sz="2200">
                          <a:solidFill>
                            <a:schemeClr val="lt1"/>
                          </a:solidFill>
                          <a:latin typeface="Calibri"/>
                          <a:ea typeface="Calibri"/>
                          <a:cs typeface="Calibri"/>
                          <a:sym typeface="Calibri"/>
                        </a:rPr>
                        <a:t>Decimal</a:t>
                      </a:r>
                      <a:endParaRPr b="1" sz="1800">
                        <a:solidFill>
                          <a:srgbClr val="FFFFFF"/>
                        </a:solidFill>
                        <a:latin typeface="Noto Sans"/>
                        <a:ea typeface="Noto Sans"/>
                        <a:cs typeface="Noto Sans"/>
                        <a:sym typeface="Noto Sans"/>
                      </a:endParaRPr>
                    </a:p>
                  </a:txBody>
                  <a:tcPr marT="91425" marB="91425" marR="91425" marL="91425" anchor="ctr">
                    <a:solidFill>
                      <a:srgbClr val="0B5B51"/>
                    </a:solidFill>
                  </a:tcPr>
                </a:tc>
              </a:tr>
              <a:tr h="523850">
                <a:tc>
                  <a:txBody>
                    <a:bodyPr/>
                    <a:lstStyle/>
                    <a:p>
                      <a:pPr indent="0" lvl="0" marL="0" rtl="0" algn="ctr">
                        <a:spcBef>
                          <a:spcPts val="0"/>
                        </a:spcBef>
                        <a:spcAft>
                          <a:spcPts val="0"/>
                        </a:spcAft>
                        <a:buNone/>
                      </a:pPr>
                      <a:r>
                        <a:rPr lang="en" sz="2100">
                          <a:latin typeface="Noto Sans"/>
                          <a:ea typeface="Noto Sans"/>
                          <a:cs typeface="Noto Sans"/>
                          <a:sym typeface="Noto Sans"/>
                        </a:rPr>
                        <a:t>½ </a:t>
                      </a:r>
                      <a:endParaRPr sz="21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100">
                          <a:latin typeface="Noto Sans"/>
                          <a:ea typeface="Noto Sans"/>
                          <a:cs typeface="Noto Sans"/>
                          <a:sym typeface="Noto Sans"/>
                        </a:rPr>
                        <a:t>0.5</a:t>
                      </a:r>
                      <a:endParaRPr sz="2100">
                        <a:latin typeface="Noto Sans"/>
                        <a:ea typeface="Noto Sans"/>
                        <a:cs typeface="Noto Sans"/>
                        <a:sym typeface="Noto Sans"/>
                      </a:endParaRPr>
                    </a:p>
                  </a:txBody>
                  <a:tcPr marT="91425" marB="91425" marR="91425" marL="91425"/>
                </a:tc>
              </a:tr>
              <a:tr h="523850">
                <a:tc>
                  <a:txBody>
                    <a:bodyPr/>
                    <a:lstStyle/>
                    <a:p>
                      <a:pPr indent="0" lvl="0" marL="0" rtl="0" algn="ctr">
                        <a:spcBef>
                          <a:spcPts val="0"/>
                        </a:spcBef>
                        <a:spcAft>
                          <a:spcPts val="0"/>
                        </a:spcAft>
                        <a:buNone/>
                      </a:pPr>
                      <a:r>
                        <a:rPr lang="en" sz="2100">
                          <a:latin typeface="Noto Sans"/>
                          <a:ea typeface="Noto Sans"/>
                          <a:cs typeface="Noto Sans"/>
                          <a:sym typeface="Noto Sans"/>
                        </a:rPr>
                        <a:t>¼ </a:t>
                      </a:r>
                      <a:endParaRPr sz="21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100">
                          <a:latin typeface="Noto Sans"/>
                          <a:ea typeface="Noto Sans"/>
                          <a:cs typeface="Noto Sans"/>
                          <a:sym typeface="Noto Sans"/>
                        </a:rPr>
                        <a:t>0.25</a:t>
                      </a:r>
                      <a:endParaRPr sz="2100">
                        <a:latin typeface="Noto Sans"/>
                        <a:ea typeface="Noto Sans"/>
                        <a:cs typeface="Noto Sans"/>
                        <a:sym typeface="Noto Sans"/>
                      </a:endParaRPr>
                    </a:p>
                  </a:txBody>
                  <a:tcPr marT="91425" marB="91425" marR="91425" marL="91425"/>
                </a:tc>
              </a:tr>
              <a:tr h="523850">
                <a:tc>
                  <a:txBody>
                    <a:bodyPr/>
                    <a:lstStyle/>
                    <a:p>
                      <a:pPr indent="0" lvl="0" marL="0" rtl="0" algn="ctr">
                        <a:spcBef>
                          <a:spcPts val="0"/>
                        </a:spcBef>
                        <a:spcAft>
                          <a:spcPts val="0"/>
                        </a:spcAft>
                        <a:buNone/>
                      </a:pPr>
                      <a:r>
                        <a:rPr lang="en" sz="2100">
                          <a:latin typeface="Noto Sans"/>
                          <a:ea typeface="Noto Sans"/>
                          <a:cs typeface="Noto Sans"/>
                          <a:sym typeface="Noto Sans"/>
                        </a:rPr>
                        <a:t>⅛ </a:t>
                      </a:r>
                      <a:endParaRPr sz="21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100">
                          <a:latin typeface="Noto Sans"/>
                          <a:ea typeface="Noto Sans"/>
                          <a:cs typeface="Noto Sans"/>
                          <a:sym typeface="Noto Sans"/>
                        </a:rPr>
                        <a:t>0.125</a:t>
                      </a:r>
                      <a:endParaRPr sz="2100">
                        <a:latin typeface="Noto Sans"/>
                        <a:ea typeface="Noto Sans"/>
                        <a:cs typeface="Noto Sans"/>
                        <a:sym typeface="Noto Sans"/>
                      </a:endParaRPr>
                    </a:p>
                  </a:txBody>
                  <a:tcPr marT="91425" marB="91425" marR="91425" marL="91425"/>
                </a:tc>
              </a:tr>
              <a:tr h="523850">
                <a:tc>
                  <a:txBody>
                    <a:bodyPr/>
                    <a:lstStyle/>
                    <a:p>
                      <a:pPr indent="0" lvl="0" marL="0" rtl="0" algn="ctr">
                        <a:spcBef>
                          <a:spcPts val="0"/>
                        </a:spcBef>
                        <a:spcAft>
                          <a:spcPts val="0"/>
                        </a:spcAft>
                        <a:buNone/>
                      </a:pPr>
                      <a:r>
                        <a:rPr lang="en" sz="2100">
                          <a:latin typeface="Noto Sans"/>
                          <a:ea typeface="Noto Sans"/>
                          <a:cs typeface="Noto Sans"/>
                          <a:sym typeface="Noto Sans"/>
                        </a:rPr>
                        <a:t>⅟₁</a:t>
                      </a:r>
                      <a:r>
                        <a:rPr lang="en" sz="2100">
                          <a:latin typeface="Noto Sans"/>
                          <a:ea typeface="Noto Sans"/>
                          <a:cs typeface="Noto Sans"/>
                          <a:sym typeface="Noto Sans"/>
                        </a:rPr>
                        <a:t>₆</a:t>
                      </a:r>
                      <a:r>
                        <a:rPr lang="en" sz="2100">
                          <a:latin typeface="Noto Sans"/>
                          <a:ea typeface="Noto Sans"/>
                          <a:cs typeface="Noto Sans"/>
                          <a:sym typeface="Noto Sans"/>
                        </a:rPr>
                        <a:t> </a:t>
                      </a:r>
                      <a:endParaRPr sz="21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1000"/>
                        </a:spcAft>
                        <a:buNone/>
                      </a:pPr>
                      <a:r>
                        <a:rPr i="1" lang="en" sz="2500">
                          <a:solidFill>
                            <a:schemeClr val="dk1"/>
                          </a:solidFill>
                          <a:latin typeface="Times New Roman"/>
                          <a:ea typeface="Times New Roman"/>
                          <a:cs typeface="Times New Roman"/>
                          <a:sym typeface="Times New Roman"/>
                        </a:rPr>
                        <a:t>a</a:t>
                      </a:r>
                      <a:endParaRPr sz="2100">
                        <a:latin typeface="Noto Sans"/>
                        <a:ea typeface="Noto Sans"/>
                        <a:cs typeface="Noto Sans"/>
                        <a:sym typeface="Noto Sans"/>
                      </a:endParaRPr>
                    </a:p>
                  </a:txBody>
                  <a:tcPr marT="91425" marB="91425" marR="91425" marL="91425"/>
                </a:tc>
              </a:tr>
              <a:tr h="523850">
                <a:tc>
                  <a:txBody>
                    <a:bodyPr/>
                    <a:lstStyle/>
                    <a:p>
                      <a:pPr indent="0" lvl="0" marL="0" rtl="0" algn="ctr">
                        <a:spcBef>
                          <a:spcPts val="0"/>
                        </a:spcBef>
                        <a:spcAft>
                          <a:spcPts val="0"/>
                        </a:spcAft>
                        <a:buClr>
                          <a:schemeClr val="dk1"/>
                        </a:buClr>
                        <a:buSzPts val="1100"/>
                        <a:buFont typeface="Arial"/>
                        <a:buNone/>
                      </a:pPr>
                      <a:r>
                        <a:rPr lang="en" sz="2100">
                          <a:solidFill>
                            <a:schemeClr val="dk1"/>
                          </a:solidFill>
                          <a:latin typeface="Noto Sans"/>
                          <a:ea typeface="Noto Sans"/>
                          <a:cs typeface="Noto Sans"/>
                          <a:sym typeface="Noto Sans"/>
                        </a:rPr>
                        <a:t>⅟₃₂</a:t>
                      </a:r>
                      <a:endParaRPr sz="21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1000"/>
                        </a:spcAft>
                        <a:buNone/>
                      </a:pPr>
                      <a:r>
                        <a:rPr i="1" lang="en" sz="2500">
                          <a:solidFill>
                            <a:schemeClr val="dk1"/>
                          </a:solidFill>
                          <a:latin typeface="Times New Roman"/>
                          <a:ea typeface="Times New Roman"/>
                          <a:cs typeface="Times New Roman"/>
                          <a:sym typeface="Times New Roman"/>
                        </a:rPr>
                        <a:t>b</a:t>
                      </a:r>
                      <a:endParaRPr sz="2100">
                        <a:latin typeface="Noto Sans"/>
                        <a:ea typeface="Noto Sans"/>
                        <a:cs typeface="Noto Sans"/>
                        <a:sym typeface="Noto Sans"/>
                      </a:endParaRPr>
                    </a:p>
                  </a:txBody>
                  <a:tcPr marT="91425" marB="91425" marR="91425" marL="91425"/>
                </a:tc>
              </a:tr>
            </a:tbl>
          </a:graphicData>
        </a:graphic>
      </p:graphicFrame>
      <p:sp>
        <p:nvSpPr>
          <p:cNvPr id="148" name="Google Shape;148;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5.7.1 Patterns in Real Numbers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5" name="Google Shape;155;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6" name="Google Shape;15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0" name="Shape 160"/>
        <p:cNvGrpSpPr/>
        <p:nvPr/>
      </p:nvGrpSpPr>
      <p:grpSpPr>
        <a:xfrm>
          <a:off x="0" y="0"/>
          <a:ext cx="0" cy="0"/>
          <a:chOff x="0" y="0"/>
          <a:chExt cx="0" cy="0"/>
        </a:xfrm>
      </p:grpSpPr>
      <p:pic>
        <p:nvPicPr>
          <p:cNvPr descr="Icon indicating the slide contains a support for students with disabilities" id="161" name="Google Shape;161;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2" name="Google Shape;162;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3" name="Google Shape;163;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Choices! Choices! 📱</a:t>
            </a:r>
            <a:endParaRPr sz="2600">
              <a:solidFill>
                <a:srgbClr val="005047"/>
              </a:solidFill>
            </a:endParaRPr>
          </a:p>
        </p:txBody>
      </p:sp>
      <p:sp>
        <p:nvSpPr>
          <p:cNvPr id="164" name="Google Shape;164;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65" name="Google Shape;165;p23" title="ELL callout box"/>
          <p:cNvSpPr/>
          <p:nvPr/>
        </p:nvSpPr>
        <p:spPr>
          <a:xfrm>
            <a:off x="4832400" y="500325"/>
            <a:ext cx="41268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Prepare to share your thinking with the class.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Listen and watch for words and phrases that connect ideas for you.</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Identify how the same ideas can be expressed differently.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Collect and Display</a:t>
            </a:r>
            <a:endParaRPr sz="1000">
              <a:latin typeface="Noto Sans"/>
              <a:ea typeface="Noto Sans"/>
              <a:cs typeface="Noto Sans"/>
              <a:sym typeface="Noto Sans"/>
            </a:endParaRPr>
          </a:p>
        </p:txBody>
      </p:sp>
      <p:sp>
        <p:nvSpPr>
          <p:cNvPr descr="A callout providing support steps for students based on universal designs for learning. " id="166" name="Google Shape;166;p23" title="UDL callout box"/>
          <p:cNvSpPr/>
          <p:nvPr/>
        </p:nvSpPr>
        <p:spPr>
          <a:xfrm>
            <a:off x="4832400" y="2614700"/>
            <a:ext cx="4126800" cy="21726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latin typeface="Noto Sans"/>
                <a:ea typeface="Noto Sans"/>
                <a:cs typeface="Noto Sans"/>
                <a:sym typeface="Noto Sans"/>
              </a:rPr>
              <a:t>Examine the Anchor Chart for the graph of the Exponential Function.</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What is the initial value? </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What is the growth factor? How do we find it? </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solidFill>
                  <a:schemeClr val="dk1"/>
                </a:solidFill>
                <a:latin typeface="Noto Sans"/>
                <a:ea typeface="Noto Sans"/>
                <a:cs typeface="Noto Sans"/>
                <a:sym typeface="Noto Sans"/>
              </a:rPr>
              <a:t>Where are these values in the equation?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67" name="Google Shape;167;p23"/>
          <p:cNvSpPr txBox="1"/>
          <p:nvPr>
            <p:ph idx="12" type="sldNum"/>
          </p:nvPr>
        </p:nvSpPr>
        <p:spPr>
          <a:xfrm>
            <a:off x="8283608" y="472958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8" name="Google Shape;168;p23"/>
          <p:cNvSpPr txBox="1"/>
          <p:nvPr>
            <p:ph idx="2" type="sldNum"/>
          </p:nvPr>
        </p:nvSpPr>
        <p:spPr>
          <a:xfrm>
            <a:off x="311700" y="472959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5.7.2 Comparing Graphs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11700" y="55875"/>
            <a:ext cx="45774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Choices! Choices! 📱</a:t>
            </a:r>
            <a:endParaRPr>
              <a:solidFill>
                <a:srgbClr val="005047"/>
              </a:solidFill>
            </a:endParaRPr>
          </a:p>
        </p:txBody>
      </p:sp>
      <p:sp>
        <p:nvSpPr>
          <p:cNvPr id="174" name="Google Shape;174;p24"/>
          <p:cNvSpPr txBox="1"/>
          <p:nvPr>
            <p:ph idx="1" type="body"/>
          </p:nvPr>
        </p:nvSpPr>
        <p:spPr>
          <a:xfrm>
            <a:off x="311700" y="878775"/>
            <a:ext cx="4577400" cy="39840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2000"/>
              <a:t>The value of some cell phones changes exponentially after initial release.</a:t>
            </a:r>
            <a:endParaRPr sz="2000"/>
          </a:p>
          <a:p>
            <a:pPr indent="-355600" lvl="0" marL="457200" rtl="0" algn="l">
              <a:lnSpc>
                <a:spcPct val="90000"/>
              </a:lnSpc>
              <a:spcBef>
                <a:spcPts val="1200"/>
              </a:spcBef>
              <a:spcAft>
                <a:spcPts val="0"/>
              </a:spcAft>
              <a:buSzPts val="2000"/>
              <a:buAutoNum type="arabicPeriod"/>
            </a:pPr>
            <a:r>
              <a:rPr lang="en" sz="2000"/>
              <a:t>Which phone is more expensive to buy when it is first released?</a:t>
            </a:r>
            <a:endParaRPr sz="2000"/>
          </a:p>
          <a:p>
            <a:pPr indent="-355600" lvl="0" marL="457200" rtl="0" algn="l">
              <a:lnSpc>
                <a:spcPct val="90000"/>
              </a:lnSpc>
              <a:spcBef>
                <a:spcPts val="1200"/>
              </a:spcBef>
              <a:spcAft>
                <a:spcPts val="0"/>
              </a:spcAft>
              <a:buSzPts val="2000"/>
              <a:buAutoNum type="arabicPeriod"/>
            </a:pPr>
            <a:r>
              <a:rPr lang="en" sz="2000"/>
              <a:t>Which graph depicts the value of the cell phone falling in value more quickly? Explain </a:t>
            </a:r>
            <a:r>
              <a:rPr lang="en" sz="2000"/>
              <a:t>how</a:t>
            </a:r>
            <a:r>
              <a:rPr lang="en" sz="2000"/>
              <a:t> you know.</a:t>
            </a:r>
            <a:endParaRPr sz="2000"/>
          </a:p>
          <a:p>
            <a:pPr indent="-355600" lvl="0" marL="457200" rtl="0" algn="l">
              <a:lnSpc>
                <a:spcPct val="90000"/>
              </a:lnSpc>
              <a:spcBef>
                <a:spcPts val="1200"/>
              </a:spcBef>
              <a:spcAft>
                <a:spcPts val="0"/>
              </a:spcAft>
              <a:buSzPts val="2000"/>
              <a:buAutoNum type="arabicPeriod"/>
            </a:pPr>
            <a:r>
              <a:rPr lang="en" sz="2000"/>
              <a:t>How does the value of  each phone change with every passing year? </a:t>
            </a:r>
            <a:endParaRPr sz="2000"/>
          </a:p>
        </p:txBody>
      </p:sp>
      <p:sp>
        <p:nvSpPr>
          <p:cNvPr descr="Phone A label for graph" id="175" name="Google Shape;175;p24"/>
          <p:cNvSpPr txBox="1"/>
          <p:nvPr/>
        </p:nvSpPr>
        <p:spPr>
          <a:xfrm>
            <a:off x="7504201" y="140522"/>
            <a:ext cx="1289100" cy="354000"/>
          </a:xfrm>
          <a:prstGeom prst="rect">
            <a:avLst/>
          </a:prstGeom>
          <a:solidFill>
            <a:schemeClr val="lt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Phone A</a:t>
            </a:r>
            <a:endParaRPr sz="2000">
              <a:solidFill>
                <a:schemeClr val="dk1"/>
              </a:solidFill>
              <a:latin typeface="Noto Sans"/>
              <a:ea typeface="Noto Sans"/>
              <a:cs typeface="Noto Sans"/>
              <a:sym typeface="Noto Sans"/>
            </a:endParaRPr>
          </a:p>
        </p:txBody>
      </p:sp>
      <p:pic>
        <p:nvPicPr>
          <p:cNvPr descr="A graph labeled Phone A showing exponential decay with points (0, 1000), (1, 600), (2, 360), and (3, 216). The x-axis is labeled time (years) and the y-axis is labeled value (dollars)." id="176" name="Google Shape;176;p24"/>
          <p:cNvPicPr preferRelativeResize="0"/>
          <p:nvPr/>
        </p:nvPicPr>
        <p:blipFill>
          <a:blip r:embed="rId4">
            <a:alphaModFix/>
          </a:blip>
          <a:stretch>
            <a:fillRect/>
          </a:stretch>
        </p:blipFill>
        <p:spPr>
          <a:xfrm>
            <a:off x="5828601" y="267822"/>
            <a:ext cx="2431725" cy="2218675"/>
          </a:xfrm>
          <a:prstGeom prst="rect">
            <a:avLst/>
          </a:prstGeom>
          <a:noFill/>
          <a:ln>
            <a:noFill/>
          </a:ln>
        </p:spPr>
      </p:pic>
      <p:sp>
        <p:nvSpPr>
          <p:cNvPr descr="Phone B label for graph" id="177" name="Google Shape;177;p24"/>
          <p:cNvSpPr txBox="1"/>
          <p:nvPr/>
        </p:nvSpPr>
        <p:spPr>
          <a:xfrm>
            <a:off x="7504201" y="2475697"/>
            <a:ext cx="1289100" cy="354000"/>
          </a:xfrm>
          <a:prstGeom prst="rect">
            <a:avLst/>
          </a:prstGeom>
          <a:solidFill>
            <a:schemeClr val="lt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Phone B</a:t>
            </a:r>
            <a:endParaRPr sz="2000">
              <a:solidFill>
                <a:schemeClr val="dk1"/>
              </a:solidFill>
              <a:latin typeface="Noto Sans"/>
              <a:ea typeface="Noto Sans"/>
              <a:cs typeface="Noto Sans"/>
              <a:sym typeface="Noto Sans"/>
            </a:endParaRPr>
          </a:p>
        </p:txBody>
      </p:sp>
      <p:pic>
        <p:nvPicPr>
          <p:cNvPr descr="A graph labeled Phone B shows decreasing dollar values over time in years. Drawn on the graph are points: (0, 840), (1, 630), (2, 472.5), and (3, 354.38). The x-axis is time (years), the y-axis is value (dollars)." id="178" name="Google Shape;178;p24"/>
          <p:cNvPicPr preferRelativeResize="0"/>
          <p:nvPr/>
        </p:nvPicPr>
        <p:blipFill>
          <a:blip r:embed="rId5">
            <a:alphaModFix/>
          </a:blip>
          <a:stretch>
            <a:fillRect/>
          </a:stretch>
        </p:blipFill>
        <p:spPr>
          <a:xfrm>
            <a:off x="5934052" y="2638897"/>
            <a:ext cx="2326275" cy="2115445"/>
          </a:xfrm>
          <a:prstGeom prst="rect">
            <a:avLst/>
          </a:prstGeom>
          <a:noFill/>
          <a:ln>
            <a:noFill/>
          </a:ln>
        </p:spPr>
      </p:pic>
      <p:sp>
        <p:nvSpPr>
          <p:cNvPr id="179" name="Google Shape;179;p24"/>
          <p:cNvSpPr txBox="1"/>
          <p:nvPr>
            <p:ph idx="12" type="sldNum"/>
          </p:nvPr>
        </p:nvSpPr>
        <p:spPr>
          <a:xfrm>
            <a:off x="8283608" y="473221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0" name="Google Shape;180;p24"/>
          <p:cNvSpPr txBox="1"/>
          <p:nvPr>
            <p:ph idx="2" type="sldNum"/>
          </p:nvPr>
        </p:nvSpPr>
        <p:spPr>
          <a:xfrm>
            <a:off x="311700" y="473222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5.7.2 Comparing Graphs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5"/>
          <p:cNvSpPr txBox="1"/>
          <p:nvPr>
            <p:ph type="title"/>
          </p:nvPr>
        </p:nvSpPr>
        <p:spPr>
          <a:xfrm>
            <a:off x="311700" y="42774"/>
            <a:ext cx="5022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Choices! Choices! 📱</a:t>
            </a:r>
            <a:endParaRPr sz="3000">
              <a:solidFill>
                <a:srgbClr val="005047"/>
              </a:solidFill>
            </a:endParaRPr>
          </a:p>
        </p:txBody>
      </p:sp>
      <p:sp>
        <p:nvSpPr>
          <p:cNvPr id="186" name="Google Shape;186;p25"/>
          <p:cNvSpPr txBox="1"/>
          <p:nvPr>
            <p:ph idx="4294967295" type="body"/>
          </p:nvPr>
        </p:nvSpPr>
        <p:spPr>
          <a:xfrm>
            <a:off x="311700" y="878775"/>
            <a:ext cx="4577400" cy="39840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4"/>
            </a:pPr>
            <a:r>
              <a:rPr lang="en" sz="2000"/>
              <a:t>If the phones continue to depreciate by the same factor each year, what will the value of each phone be 4 years after its initial release?</a:t>
            </a:r>
            <a:endParaRPr sz="2000"/>
          </a:p>
          <a:p>
            <a:pPr indent="-355600" lvl="0" marL="457200" rtl="0" algn="l">
              <a:lnSpc>
                <a:spcPct val="100000"/>
              </a:lnSpc>
              <a:spcBef>
                <a:spcPts val="1000"/>
              </a:spcBef>
              <a:spcAft>
                <a:spcPts val="0"/>
              </a:spcAft>
              <a:buSzPts val="2000"/>
              <a:buAutoNum type="arabicPeriod" startAt="4"/>
            </a:pPr>
            <a:r>
              <a:rPr lang="en" sz="2000"/>
              <a:t>For each cell phone, write an equation that relates the value of the phone in dollars to the years since release, 𝑡. Use 𝑣 for the value of Phone A and 𝑤 for the value of Phone B.</a:t>
            </a:r>
            <a:endParaRPr sz="2000"/>
          </a:p>
        </p:txBody>
      </p:sp>
      <p:sp>
        <p:nvSpPr>
          <p:cNvPr descr="Phone A label for graph" id="187" name="Google Shape;187;p25"/>
          <p:cNvSpPr txBox="1"/>
          <p:nvPr/>
        </p:nvSpPr>
        <p:spPr>
          <a:xfrm>
            <a:off x="7771600" y="61875"/>
            <a:ext cx="1289100" cy="354000"/>
          </a:xfrm>
          <a:prstGeom prst="rect">
            <a:avLst/>
          </a:prstGeom>
          <a:solidFill>
            <a:schemeClr val="lt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Phone A</a:t>
            </a:r>
            <a:endParaRPr sz="2000">
              <a:solidFill>
                <a:schemeClr val="dk1"/>
              </a:solidFill>
              <a:latin typeface="Noto Sans"/>
              <a:ea typeface="Noto Sans"/>
              <a:cs typeface="Noto Sans"/>
              <a:sym typeface="Noto Sans"/>
            </a:endParaRPr>
          </a:p>
        </p:txBody>
      </p:sp>
      <p:pic>
        <p:nvPicPr>
          <p:cNvPr descr="A graph labeled Phone A showing exponential decay with points (0, 1000), (1, 600), (2, 360), and (3, 216). The x-axis is labeled time (years) and the y-axis is labeled value (dollars)." id="188" name="Google Shape;188;p25"/>
          <p:cNvPicPr preferRelativeResize="0"/>
          <p:nvPr/>
        </p:nvPicPr>
        <p:blipFill>
          <a:blip r:embed="rId4">
            <a:alphaModFix/>
          </a:blip>
          <a:stretch>
            <a:fillRect/>
          </a:stretch>
        </p:blipFill>
        <p:spPr>
          <a:xfrm>
            <a:off x="6096000" y="189175"/>
            <a:ext cx="2431725" cy="2218675"/>
          </a:xfrm>
          <a:prstGeom prst="rect">
            <a:avLst/>
          </a:prstGeom>
          <a:noFill/>
          <a:ln>
            <a:noFill/>
          </a:ln>
        </p:spPr>
      </p:pic>
      <p:sp>
        <p:nvSpPr>
          <p:cNvPr descr="Phone B label for graph" id="189" name="Google Shape;189;p25"/>
          <p:cNvSpPr txBox="1"/>
          <p:nvPr/>
        </p:nvSpPr>
        <p:spPr>
          <a:xfrm>
            <a:off x="7771600" y="2397050"/>
            <a:ext cx="1289100" cy="354000"/>
          </a:xfrm>
          <a:prstGeom prst="rect">
            <a:avLst/>
          </a:prstGeom>
          <a:solidFill>
            <a:schemeClr val="lt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solidFill>
                  <a:schemeClr val="dk1"/>
                </a:solidFill>
                <a:latin typeface="Noto Sans"/>
                <a:ea typeface="Noto Sans"/>
                <a:cs typeface="Noto Sans"/>
                <a:sym typeface="Noto Sans"/>
              </a:rPr>
              <a:t>Phone B</a:t>
            </a:r>
            <a:endParaRPr sz="2000">
              <a:solidFill>
                <a:schemeClr val="dk1"/>
              </a:solidFill>
              <a:latin typeface="Noto Sans"/>
              <a:ea typeface="Noto Sans"/>
              <a:cs typeface="Noto Sans"/>
              <a:sym typeface="Noto Sans"/>
            </a:endParaRPr>
          </a:p>
        </p:txBody>
      </p:sp>
      <p:pic>
        <p:nvPicPr>
          <p:cNvPr descr="A graph labeled Phone B shows decreasing dollar values over time in years. Drawn on the graph are points: (0, 840), (1, 630), (2, 472.5), and (3, 354.38). The x-axis is time (years), the y-axis is value (dollars)." id="190" name="Google Shape;190;p25"/>
          <p:cNvPicPr preferRelativeResize="0"/>
          <p:nvPr/>
        </p:nvPicPr>
        <p:blipFill>
          <a:blip r:embed="rId5">
            <a:alphaModFix/>
          </a:blip>
          <a:stretch>
            <a:fillRect/>
          </a:stretch>
        </p:blipFill>
        <p:spPr>
          <a:xfrm>
            <a:off x="6201451" y="2560250"/>
            <a:ext cx="2326275" cy="2115445"/>
          </a:xfrm>
          <a:prstGeom prst="rect">
            <a:avLst/>
          </a:prstGeom>
          <a:noFill/>
          <a:ln>
            <a:noFill/>
          </a:ln>
        </p:spPr>
      </p:pic>
      <p:sp>
        <p:nvSpPr>
          <p:cNvPr id="191" name="Google Shape;19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5.7.2 Comparing Graphs</a:t>
            </a:r>
            <a:endParaRPr/>
          </a:p>
        </p:txBody>
      </p:sp>
      <p:sp>
        <p:nvSpPr>
          <p:cNvPr descr="Icon links to another slide containing a challenge activity that increases the depth and/or complexity of this activity" id="193" name="Google Shape;193;p25" title="Are you ready for more? icon">
            <a:hlinkClick action="ppaction://hlinksldjump" r:id="rId6"/>
          </p:cNvPr>
          <p:cNvSpPr/>
          <p:nvPr/>
        </p:nvSpPr>
        <p:spPr>
          <a:xfrm rot="-406838">
            <a:off x="4692439" y="4202587"/>
            <a:ext cx="1461019" cy="896711"/>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Are you ready for more?</a:t>
            </a:r>
            <a:endParaRPr b="1">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7" name="Shape 197"/>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98" name="Google Shape;198;p2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99" name="Google Shape;199;p26"/>
          <p:cNvSpPr txBox="1"/>
          <p:nvPr>
            <p:ph type="title"/>
          </p:nvPr>
        </p:nvSpPr>
        <p:spPr>
          <a:xfrm>
            <a:off x="311700" y="23098"/>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00" name="Google Shape;200;p26"/>
          <p:cNvSpPr txBox="1"/>
          <p:nvPr>
            <p:ph idx="1" type="body"/>
          </p:nvPr>
        </p:nvSpPr>
        <p:spPr>
          <a:xfrm>
            <a:off x="311700" y="960125"/>
            <a:ext cx="83970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When given data, it is not always clear how to best model it. In this case, we were told the value of the cell phones was changing exponentially. Suppose, however, we were instead just given the initial values of the cell phones when released and the values after each of the first three years.</a:t>
            </a:r>
            <a:endParaRPr sz="1900"/>
          </a:p>
          <a:p>
            <a:pPr indent="-349250" lvl="0" marL="457200" rtl="0" algn="l">
              <a:spcBef>
                <a:spcPts val="1200"/>
              </a:spcBef>
              <a:spcAft>
                <a:spcPts val="0"/>
              </a:spcAft>
              <a:buSzPts val="1900"/>
              <a:buAutoNum type="arabicPeriod"/>
            </a:pPr>
            <a:r>
              <a:rPr lang="en" sz="1900"/>
              <a:t>Use technology to compute the best fit line for each cell phone. Round any numbers to the nearest dollar.</a:t>
            </a:r>
            <a:endParaRPr sz="1900"/>
          </a:p>
          <a:p>
            <a:pPr indent="-349250" lvl="0" marL="457200" rtl="0" algn="l">
              <a:spcBef>
                <a:spcPts val="0"/>
              </a:spcBef>
              <a:spcAft>
                <a:spcPts val="0"/>
              </a:spcAft>
              <a:buSzPts val="1900"/>
              <a:buAutoNum type="arabicPeriod"/>
            </a:pPr>
            <a:r>
              <a:rPr lang="en" sz="1900"/>
              <a:t>Explain why, in this situation, an exponential model might be more appropriate than the linear model you just created.</a:t>
            </a:r>
            <a:endParaRPr sz="1900"/>
          </a:p>
        </p:txBody>
      </p:sp>
      <p:sp>
        <p:nvSpPr>
          <p:cNvPr id="201" name="Google Shape;20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2" name="Google Shape;202;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5.7.2 Comparing Graphs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descr="Icon indicating the slide contains a check for understanding question for students " id="207" name="Google Shape;207;p27"/>
          <p:cNvSpPr txBox="1"/>
          <p:nvPr>
            <p:ph type="title"/>
          </p:nvPr>
        </p:nvSpPr>
        <p:spPr>
          <a:xfrm>
            <a:off x="311700" y="23098"/>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08" name="Google Shape;208;p27"/>
          <p:cNvSpPr txBox="1"/>
          <p:nvPr>
            <p:ph idx="1" type="body"/>
          </p:nvPr>
        </p:nvSpPr>
        <p:spPr>
          <a:xfrm>
            <a:off x="153900" y="846000"/>
            <a:ext cx="7181700" cy="3900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For each year </a:t>
            </a:r>
            <a:r>
              <a:rPr i="1" lang="en" sz="2000">
                <a:latin typeface="Times New Roman"/>
                <a:ea typeface="Times New Roman"/>
                <a:cs typeface="Times New Roman"/>
                <a:sym typeface="Times New Roman"/>
              </a:rPr>
              <a:t>t</a:t>
            </a:r>
            <a:r>
              <a:rPr lang="en" sz="2000"/>
              <a:t>, the population of trees in </a:t>
            </a:r>
            <a:br>
              <a:rPr lang="en" sz="2000"/>
            </a:br>
            <a:r>
              <a:rPr lang="en" sz="2000"/>
              <a:t>Forest A is represented by the function </a:t>
            </a:r>
            <a:br>
              <a:rPr lang="en" sz="2000"/>
            </a:br>
            <a:r>
              <a:rPr b="1" i="1" lang="en" sz="2000">
                <a:latin typeface="Times New Roman"/>
                <a:ea typeface="Times New Roman"/>
                <a:cs typeface="Times New Roman"/>
                <a:sym typeface="Times New Roman"/>
              </a:rPr>
              <a:t>A</a:t>
            </a:r>
            <a:r>
              <a:rPr b="1" lang="en" sz="2000"/>
              <a:t>(</a:t>
            </a:r>
            <a:r>
              <a:rPr b="1" i="1" lang="en" sz="2000">
                <a:latin typeface="Times New Roman"/>
                <a:ea typeface="Times New Roman"/>
                <a:cs typeface="Times New Roman"/>
                <a:sym typeface="Times New Roman"/>
              </a:rPr>
              <a:t>t</a:t>
            </a:r>
            <a:r>
              <a:rPr b="1" lang="en" sz="2000"/>
              <a:t>) = 115(1.025)</a:t>
            </a:r>
            <a:r>
              <a:rPr b="1" baseline="30000" i="1" lang="en" sz="2000">
                <a:latin typeface="Times New Roman"/>
                <a:ea typeface="Times New Roman"/>
                <a:cs typeface="Times New Roman"/>
                <a:sym typeface="Times New Roman"/>
              </a:rPr>
              <a:t>t</a:t>
            </a:r>
            <a:r>
              <a:rPr lang="en" sz="2000"/>
              <a:t>,</a:t>
            </a:r>
            <a:r>
              <a:rPr b="1" lang="en" sz="2000"/>
              <a:t> (red curve).</a:t>
            </a:r>
            <a:r>
              <a:rPr lang="en" sz="2000"/>
              <a:t> In a neighboring </a:t>
            </a:r>
            <a:br>
              <a:rPr lang="en" sz="2000"/>
            </a:br>
            <a:r>
              <a:rPr lang="en" sz="2000"/>
              <a:t>forest, Forest B, the population of the same </a:t>
            </a:r>
            <a:br>
              <a:rPr lang="en" sz="2000"/>
            </a:br>
            <a:r>
              <a:rPr lang="en" sz="2000"/>
              <a:t>type of tree is represented by the function </a:t>
            </a:r>
            <a:br>
              <a:rPr lang="en" sz="2000"/>
            </a:br>
            <a:r>
              <a:rPr b="1" i="1" lang="en" sz="2000">
                <a:latin typeface="Times New Roman"/>
                <a:ea typeface="Times New Roman"/>
                <a:cs typeface="Times New Roman"/>
                <a:sym typeface="Times New Roman"/>
              </a:rPr>
              <a:t>B</a:t>
            </a:r>
            <a:r>
              <a:rPr b="1" lang="en" sz="2000"/>
              <a:t>(</a:t>
            </a:r>
            <a:r>
              <a:rPr b="1" i="1" lang="en" sz="2000">
                <a:latin typeface="Times New Roman"/>
                <a:ea typeface="Times New Roman"/>
                <a:cs typeface="Times New Roman"/>
                <a:sym typeface="Times New Roman"/>
              </a:rPr>
              <a:t>t</a:t>
            </a:r>
            <a:r>
              <a:rPr b="1" lang="en" sz="2000"/>
              <a:t>) = 82(1.029)</a:t>
            </a:r>
            <a:r>
              <a:rPr b="1" baseline="30000" i="1" lang="en" sz="2000">
                <a:latin typeface="Times New Roman"/>
                <a:ea typeface="Times New Roman"/>
                <a:cs typeface="Times New Roman"/>
                <a:sym typeface="Times New Roman"/>
              </a:rPr>
              <a:t>t</a:t>
            </a:r>
            <a:r>
              <a:rPr lang="en" sz="2000"/>
              <a:t>,</a:t>
            </a:r>
            <a:r>
              <a:rPr b="1" lang="en" sz="2000"/>
              <a:t> (blue curve)</a:t>
            </a:r>
            <a:r>
              <a:rPr lang="en" sz="2000"/>
              <a:t>. Looking at the </a:t>
            </a:r>
            <a:br>
              <a:rPr lang="en" sz="2000"/>
            </a:br>
            <a:r>
              <a:rPr lang="en" sz="2000"/>
              <a:t>graph provided, which forest had a greater </a:t>
            </a:r>
            <a:br>
              <a:rPr lang="en" sz="2000"/>
            </a:br>
            <a:r>
              <a:rPr lang="en" sz="2000"/>
              <a:t>number of trees initially?</a:t>
            </a:r>
            <a:endParaRPr sz="2000"/>
          </a:p>
          <a:p>
            <a:pPr indent="-355600" lvl="0" marL="457200" rtl="0" algn="l">
              <a:lnSpc>
                <a:spcPct val="100000"/>
              </a:lnSpc>
              <a:spcBef>
                <a:spcPts val="1200"/>
              </a:spcBef>
              <a:spcAft>
                <a:spcPts val="0"/>
              </a:spcAft>
              <a:buSzPts val="2000"/>
              <a:buFont typeface="Calibri"/>
              <a:buAutoNum type="alphaLcPeriod"/>
            </a:pPr>
            <a:r>
              <a:rPr lang="en" sz="2000"/>
              <a:t>Both forests started with the same number of trees.</a:t>
            </a:r>
            <a:endParaRPr sz="2000"/>
          </a:p>
          <a:p>
            <a:pPr indent="-355600" lvl="0" marL="457200" rtl="0" algn="l">
              <a:lnSpc>
                <a:spcPct val="100000"/>
              </a:lnSpc>
              <a:spcBef>
                <a:spcPts val="0"/>
              </a:spcBef>
              <a:spcAft>
                <a:spcPts val="0"/>
              </a:spcAft>
              <a:buSzPts val="2000"/>
              <a:buFont typeface="Calibri"/>
              <a:buAutoNum type="alphaLcPeriod"/>
            </a:pPr>
            <a:r>
              <a:rPr lang="en" sz="2000"/>
              <a:t>Forest A, because it starts higher on the </a:t>
            </a:r>
            <a:r>
              <a:rPr i="1" lang="en" sz="2000">
                <a:latin typeface="Times New Roman"/>
                <a:ea typeface="Times New Roman"/>
                <a:cs typeface="Times New Roman"/>
                <a:sym typeface="Times New Roman"/>
              </a:rPr>
              <a:t>y</a:t>
            </a:r>
            <a:r>
              <a:rPr lang="en" sz="2000"/>
              <a:t>-axis.</a:t>
            </a:r>
            <a:endParaRPr sz="2000"/>
          </a:p>
          <a:p>
            <a:pPr indent="-355600" lvl="0" marL="457200" rtl="0" algn="l">
              <a:lnSpc>
                <a:spcPct val="100000"/>
              </a:lnSpc>
              <a:spcBef>
                <a:spcPts val="0"/>
              </a:spcBef>
              <a:spcAft>
                <a:spcPts val="0"/>
              </a:spcAft>
              <a:buSzPts val="2000"/>
              <a:buFont typeface="Calibri"/>
              <a:buAutoNum type="alphaLcPeriod"/>
            </a:pPr>
            <a:r>
              <a:rPr lang="en" sz="2000"/>
              <a:t>Forest A, because it has a greater growth rate.</a:t>
            </a:r>
            <a:endParaRPr sz="2000"/>
          </a:p>
          <a:p>
            <a:pPr indent="-355600" lvl="0" marL="457200" rtl="0" algn="l">
              <a:lnSpc>
                <a:spcPct val="100000"/>
              </a:lnSpc>
              <a:spcBef>
                <a:spcPts val="0"/>
              </a:spcBef>
              <a:spcAft>
                <a:spcPts val="0"/>
              </a:spcAft>
              <a:buSzPts val="2000"/>
              <a:buFont typeface="Calibri"/>
              <a:buAutoNum type="alphaLcPeriod"/>
            </a:pPr>
            <a:r>
              <a:rPr lang="en" sz="2000"/>
              <a:t>Forest B, because it has a greater growth rate. </a:t>
            </a:r>
            <a:endParaRPr sz="2000"/>
          </a:p>
        </p:txBody>
      </p:sp>
      <p:pic>
        <p:nvPicPr>
          <p:cNvPr descr="Graph of two exponential functions. The function a of t in red has a y-intercept of 115. The function of b of t in blue has a y-intercept of 82. Both graphs grow at about the same rate with the blue function growing a tiny bit faster." id="209" name="Google Shape;209;p27"/>
          <p:cNvPicPr preferRelativeResize="0"/>
          <p:nvPr/>
        </p:nvPicPr>
        <p:blipFill>
          <a:blip r:embed="rId4">
            <a:alphaModFix/>
          </a:blip>
          <a:stretch>
            <a:fillRect/>
          </a:stretch>
        </p:blipFill>
        <p:spPr>
          <a:xfrm>
            <a:off x="6047850" y="752850"/>
            <a:ext cx="2955700" cy="2805725"/>
          </a:xfrm>
          <a:prstGeom prst="rect">
            <a:avLst/>
          </a:prstGeom>
          <a:noFill/>
          <a:ln>
            <a:noFill/>
          </a:ln>
        </p:spPr>
      </p:pic>
      <p:sp>
        <p:nvSpPr>
          <p:cNvPr id="210" name="Google Shape;210;p27"/>
          <p:cNvSpPr txBox="1"/>
          <p:nvPr>
            <p:ph idx="12" type="sldNum"/>
          </p:nvPr>
        </p:nvSpPr>
        <p:spPr>
          <a:xfrm>
            <a:off x="8283608" y="47459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p27"/>
          <p:cNvSpPr txBox="1"/>
          <p:nvPr>
            <p:ph idx="2" type="sldNum"/>
          </p:nvPr>
        </p:nvSpPr>
        <p:spPr>
          <a:xfrm>
            <a:off x="311700" y="474600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a:t>
            </a:r>
            <a:r>
              <a:rPr lang="en"/>
              <a:t>.2 Comparing Graphs</a:t>
            </a:r>
            <a:endParaRPr/>
          </a:p>
        </p:txBody>
      </p:sp>
      <p:sp>
        <p:nvSpPr>
          <p:cNvPr descr="An arrow icon reads &quot;Let's review!&quot; and links to a slide that reviews the content that was assessed in the self check question. " id="212" name="Google Shape;212;p27" title="Review icon">
            <a:hlinkClick action="ppaction://hlinkshowjump?jump=nextslide"/>
          </p:cNvPr>
          <p:cNvSpPr/>
          <p:nvPr/>
        </p:nvSpPr>
        <p:spPr>
          <a:xfrm>
            <a:off x="7335546" y="4664113"/>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6" name="Shape 216"/>
        <p:cNvGrpSpPr/>
        <p:nvPr/>
      </p:nvGrpSpPr>
      <p:grpSpPr>
        <a:xfrm>
          <a:off x="0" y="0"/>
          <a:ext cx="0" cy="0"/>
          <a:chOff x="0" y="0"/>
          <a:chExt cx="0" cy="0"/>
        </a:xfrm>
      </p:grpSpPr>
      <p:pic>
        <p:nvPicPr>
          <p:cNvPr descr="Icon indicating the slide contains a additional resources for students who struggled with the check for understanding (self check) question" id="217" name="Google Shape;217;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18" name="Google Shape;218;p28"/>
          <p:cNvSpPr txBox="1"/>
          <p:nvPr>
            <p:ph type="title"/>
          </p:nvPr>
        </p:nvSpPr>
        <p:spPr>
          <a:xfrm>
            <a:off x="311700" y="5851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9" name="Google Shape;219;p28"/>
          <p:cNvSpPr txBox="1"/>
          <p:nvPr>
            <p:ph idx="1" type="body"/>
          </p:nvPr>
        </p:nvSpPr>
        <p:spPr>
          <a:xfrm>
            <a:off x="311700" y="959075"/>
            <a:ext cx="4581600" cy="3657600"/>
          </a:xfrm>
          <a:prstGeom prst="rect">
            <a:avLst/>
          </a:prstGeom>
          <a:ln cap="flat" cmpd="sng" w="9525">
            <a:solidFill>
              <a:srgbClr val="FDBD3E"/>
            </a:solidFill>
            <a:prstDash val="solid"/>
            <a:round/>
            <a:headEnd len="sm" w="sm" type="none"/>
            <a:tailEnd len="sm" w="sm" type="none"/>
          </a:ln>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a:pPr>
            <a:r>
              <a:rPr lang="en" sz="2200"/>
              <a:t>Which graph has the largest value for 𝑏?</a:t>
            </a:r>
            <a:endParaRPr sz="2200"/>
          </a:p>
          <a:p>
            <a:pPr indent="-368300" lvl="0" marL="457200" rtl="0" algn="l">
              <a:lnSpc>
                <a:spcPct val="100000"/>
              </a:lnSpc>
              <a:spcBef>
                <a:spcPts val="1000"/>
              </a:spcBef>
              <a:spcAft>
                <a:spcPts val="0"/>
              </a:spcAft>
              <a:buSzPts val="2200"/>
              <a:buAutoNum type="arabicPeriod"/>
            </a:pPr>
            <a:r>
              <a:rPr lang="en" sz="2200"/>
              <a:t>Which graph has the smallest growth factor or value for 𝑏 which is closest to 1?</a:t>
            </a:r>
            <a:endParaRPr sz="2200"/>
          </a:p>
          <a:p>
            <a:pPr indent="-368300" lvl="0" marL="457200" rtl="0" algn="l">
              <a:lnSpc>
                <a:spcPct val="100000"/>
              </a:lnSpc>
              <a:spcBef>
                <a:spcPts val="1000"/>
              </a:spcBef>
              <a:spcAft>
                <a:spcPts val="0"/>
              </a:spcAft>
              <a:buSzPts val="2200"/>
              <a:buAutoNum type="arabicPeriod"/>
            </a:pPr>
            <a:r>
              <a:rPr lang="en" sz="2200"/>
              <a:t>Which graph has the largest value for 𝑎?</a:t>
            </a:r>
            <a:endParaRPr sz="2200"/>
          </a:p>
          <a:p>
            <a:pPr indent="-368300" lvl="0" marL="457200" rtl="0" algn="l">
              <a:lnSpc>
                <a:spcPct val="100000"/>
              </a:lnSpc>
              <a:spcBef>
                <a:spcPts val="1000"/>
              </a:spcBef>
              <a:spcAft>
                <a:spcPts val="0"/>
              </a:spcAft>
              <a:buSzPts val="2200"/>
              <a:buAutoNum type="arabicPeriod"/>
            </a:pPr>
            <a:r>
              <a:rPr lang="en" sz="2200"/>
              <a:t>Which graph has the smallest value for 𝑎?</a:t>
            </a:r>
            <a:endParaRPr sz="2200"/>
          </a:p>
        </p:txBody>
      </p:sp>
      <p:pic>
        <p:nvPicPr>
          <p:cNvPr descr="Six differently colored arrows labeled A–F curve and cross on a grid with x- and y-axes. Arrows point in various directions, illustrating different equations or trajectories. Each label is color-matched to its arrow." id="220" name="Google Shape;220;p28"/>
          <p:cNvPicPr preferRelativeResize="0"/>
          <p:nvPr/>
        </p:nvPicPr>
        <p:blipFill>
          <a:blip r:embed="rId4">
            <a:alphaModFix/>
          </a:blip>
          <a:stretch>
            <a:fillRect/>
          </a:stretch>
        </p:blipFill>
        <p:spPr>
          <a:xfrm>
            <a:off x="5548925" y="1033813"/>
            <a:ext cx="3375871" cy="3574842"/>
          </a:xfrm>
          <a:prstGeom prst="rect">
            <a:avLst/>
          </a:prstGeom>
          <a:noFill/>
          <a:ln>
            <a:noFill/>
          </a:ln>
        </p:spPr>
      </p:pic>
      <p:sp>
        <p:nvSpPr>
          <p:cNvPr id="221" name="Google Shape;221;p28"/>
          <p:cNvSpPr txBox="1"/>
          <p:nvPr>
            <p:ph idx="12" type="sldNum"/>
          </p:nvPr>
        </p:nvSpPr>
        <p:spPr>
          <a:xfrm>
            <a:off x="8283608" y="476104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2" name="Google Shape;222;p28"/>
          <p:cNvSpPr txBox="1"/>
          <p:nvPr>
            <p:ph idx="2" type="sldNum"/>
          </p:nvPr>
        </p:nvSpPr>
        <p:spPr>
          <a:xfrm>
            <a:off x="311700" y="476105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5.7.2 Comparing Graphs - Additional Resources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8" name="Google Shape;228;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9" name="Google Shape;22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3" name="Shape 233"/>
        <p:cNvGrpSpPr/>
        <p:nvPr/>
      </p:nvGrpSpPr>
      <p:grpSpPr>
        <a:xfrm>
          <a:off x="0" y="0"/>
          <a:ext cx="0" cy="0"/>
          <a:chOff x="0" y="0"/>
          <a:chExt cx="0" cy="0"/>
        </a:xfrm>
      </p:grpSpPr>
      <p:pic>
        <p:nvPicPr>
          <p:cNvPr descr="Icon indicating the slide contains a support for students with disabilities" id="234" name="Google Shape;234;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35" name="Google Shape;235;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6" name="Google Shape;236;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Make A Match! 💑</a:t>
            </a:r>
            <a:endParaRPr sz="2400"/>
          </a:p>
        </p:txBody>
      </p:sp>
      <p:sp>
        <p:nvSpPr>
          <p:cNvPr id="237" name="Google Shape;237;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38" name="Google Shape;238;p30" title="ELL callout box"/>
          <p:cNvSpPr/>
          <p:nvPr/>
        </p:nvSpPr>
        <p:spPr>
          <a:xfrm>
            <a:off x="4779300" y="975150"/>
            <a:ext cx="3907500" cy="1486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1800">
                <a:solidFill>
                  <a:schemeClr val="dk1"/>
                </a:solidFill>
                <a:latin typeface="Noto Sans"/>
                <a:ea typeface="Noto Sans"/>
                <a:cs typeface="Noto Sans"/>
                <a:sym typeface="Noto Sans"/>
              </a:rPr>
              <a:t>“____ and ____ represent the same situation because …”</a:t>
            </a:r>
            <a:r>
              <a:rPr i="1" lang="en" sz="1800">
                <a:solidFill>
                  <a:schemeClr val="dk1"/>
                </a:solidFill>
                <a:latin typeface="Noto Sans"/>
                <a:ea typeface="Noto Sans"/>
                <a:cs typeface="Noto Sans"/>
                <a:sym typeface="Noto Sans"/>
              </a:rPr>
              <a:t> </a:t>
            </a:r>
            <a:endParaRPr i="1" sz="1800">
              <a:solidFill>
                <a:schemeClr val="dk1"/>
              </a:solidFill>
              <a:latin typeface="Noto Sans"/>
              <a:ea typeface="Noto Sans"/>
              <a:cs typeface="Noto Sans"/>
              <a:sym typeface="Noto Sans"/>
            </a:endParaRPr>
          </a:p>
          <a:p>
            <a:pPr indent="0" lvl="0" marL="0" rtl="0" algn="l">
              <a:spcBef>
                <a:spcPts val="1800"/>
              </a:spcBef>
              <a:spcAft>
                <a:spcPts val="0"/>
              </a:spcAft>
              <a:buNone/>
            </a:pPr>
            <a:r>
              <a:rPr i="1" lang="en" sz="1800">
                <a:solidFill>
                  <a:schemeClr val="dk1"/>
                </a:solidFill>
                <a:latin typeface="Noto Sans"/>
                <a:ea typeface="Noto Sans"/>
                <a:cs typeface="Noto Sans"/>
                <a:sym typeface="Noto Sans"/>
              </a:rPr>
              <a:t>“I noticed ____, so I matched …”</a:t>
            </a:r>
            <a:endParaRPr sz="1500">
              <a:latin typeface="Calibri"/>
              <a:ea typeface="Calibri"/>
              <a:cs typeface="Calibri"/>
              <a:sym typeface="Calibri"/>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39" name="Google Shape;239;p30" title="UDL callout box"/>
          <p:cNvSpPr/>
          <p:nvPr/>
        </p:nvSpPr>
        <p:spPr>
          <a:xfrm>
            <a:off x="4779300" y="2772375"/>
            <a:ext cx="3907500" cy="20514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30200" lvl="0" marL="457200" rtl="0" algn="l">
              <a:spcBef>
                <a:spcPts val="0"/>
              </a:spcBef>
              <a:spcAft>
                <a:spcPts val="0"/>
              </a:spcAft>
              <a:buSzPts val="1600"/>
              <a:buFont typeface="Calibri"/>
              <a:buAutoNum type="arabicPeriod"/>
            </a:pPr>
            <a:r>
              <a:rPr lang="en" sz="1600">
                <a:solidFill>
                  <a:schemeClr val="dk1"/>
                </a:solidFill>
                <a:latin typeface="Noto Sans"/>
                <a:ea typeface="Noto Sans"/>
                <a:cs typeface="Noto Sans"/>
                <a:sym typeface="Noto Sans"/>
              </a:rPr>
              <a:t>Create a T-chart</a:t>
            </a:r>
            <a:r>
              <a:rPr lang="en" sz="1600">
                <a:solidFill>
                  <a:schemeClr val="dk1"/>
                </a:solidFill>
                <a:latin typeface="Noto Sans"/>
                <a:ea typeface="Noto Sans"/>
                <a:cs typeface="Noto Sans"/>
                <a:sym typeface="Noto Sans"/>
              </a:rPr>
              <a:t>.</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Noto Sans"/>
                <a:ea typeface="Noto Sans"/>
                <a:cs typeface="Noto Sans"/>
                <a:sym typeface="Noto Sans"/>
              </a:rPr>
              <a:t>On one side, record findings about exponential functions that grow.</a:t>
            </a:r>
            <a:endParaRPr sz="1600">
              <a:latin typeface="Noto Sans"/>
              <a:ea typeface="Noto Sans"/>
              <a:cs typeface="Noto Sans"/>
              <a:sym typeface="Noto Sans"/>
            </a:endParaRPr>
          </a:p>
          <a:p>
            <a:pPr indent="-330200" lvl="0" marL="457200" rtl="0" algn="l">
              <a:spcBef>
                <a:spcPts val="0"/>
              </a:spcBef>
              <a:spcAft>
                <a:spcPts val="0"/>
              </a:spcAft>
              <a:buSzPts val="1600"/>
              <a:buFont typeface="Noto Sans"/>
              <a:buAutoNum type="arabicPeriod"/>
            </a:pPr>
            <a:r>
              <a:rPr lang="en" sz="1600">
                <a:latin typeface="Noto Sans"/>
                <a:ea typeface="Noto Sans"/>
                <a:cs typeface="Noto Sans"/>
                <a:sym typeface="Noto Sans"/>
              </a:rPr>
              <a:t>On the other side, record findings about exponential functions that decay. </a:t>
            </a:r>
            <a:endParaRPr sz="16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40" name="Google Shape;240;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1" name="Google Shape;241;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a:t>
            </a:r>
            <a:r>
              <a:rPr lang="en"/>
              <a:t>.3 Describing Graphs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31"/>
          <p:cNvSpPr txBox="1"/>
          <p:nvPr>
            <p:ph type="title"/>
          </p:nvPr>
        </p:nvSpPr>
        <p:spPr>
          <a:xfrm>
            <a:off x="311700" y="63250"/>
            <a:ext cx="47682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Make A Match! 💑</a:t>
            </a:r>
            <a:endParaRPr>
              <a:solidFill>
                <a:srgbClr val="005047"/>
              </a:solidFill>
            </a:endParaRPr>
          </a:p>
        </p:txBody>
      </p:sp>
      <p:sp>
        <p:nvSpPr>
          <p:cNvPr id="247" name="Google Shape;247;p31"/>
          <p:cNvSpPr txBox="1"/>
          <p:nvPr>
            <p:ph idx="1" type="body"/>
          </p:nvPr>
        </p:nvSpPr>
        <p:spPr>
          <a:xfrm>
            <a:off x="311700" y="959075"/>
            <a:ext cx="3796800" cy="3562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u="sng"/>
              <a:t>Part 1 -</a:t>
            </a:r>
            <a:r>
              <a:rPr lang="en"/>
              <a:t> </a:t>
            </a:r>
            <a:endParaRPr/>
          </a:p>
          <a:p>
            <a:pPr indent="0" lvl="0" marL="0" rtl="0" algn="l">
              <a:lnSpc>
                <a:spcPct val="100000"/>
              </a:lnSpc>
              <a:spcBef>
                <a:spcPts val="1200"/>
              </a:spcBef>
              <a:spcAft>
                <a:spcPts val="0"/>
              </a:spcAft>
              <a:buNone/>
            </a:pPr>
            <a:r>
              <a:rPr lang="en"/>
              <a:t>Match each graph representation to the description of the situation characterized by exponential change. </a:t>
            </a:r>
            <a:endParaRPr/>
          </a:p>
        </p:txBody>
      </p:sp>
      <p:pic>
        <p:nvPicPr>
          <p:cNvPr descr="Image of 8 cards from a card sort. Cards 1, 2, 5, and 6 have scenarios described on them while the remaining four cards have graphs of scatter plots. " id="248" name="Google Shape;248;p31"/>
          <p:cNvPicPr preferRelativeResize="0"/>
          <p:nvPr/>
        </p:nvPicPr>
        <p:blipFill>
          <a:blip r:embed="rId4">
            <a:alphaModFix/>
          </a:blip>
          <a:stretch>
            <a:fillRect/>
          </a:stretch>
        </p:blipFill>
        <p:spPr>
          <a:xfrm>
            <a:off x="4889775" y="275275"/>
            <a:ext cx="3985676" cy="4449576"/>
          </a:xfrm>
          <a:prstGeom prst="rect">
            <a:avLst/>
          </a:prstGeom>
          <a:noFill/>
          <a:ln cap="flat" cmpd="sng" w="9525">
            <a:solidFill>
              <a:schemeClr val="dk2"/>
            </a:solidFill>
            <a:prstDash val="solid"/>
            <a:round/>
            <a:headEnd len="sm" w="sm" type="none"/>
            <a:tailEnd len="sm" w="sm" type="none"/>
          </a:ln>
        </p:spPr>
      </p:pic>
      <p:sp>
        <p:nvSpPr>
          <p:cNvPr id="249" name="Google Shape;249;p31"/>
          <p:cNvSpPr txBox="1"/>
          <p:nvPr>
            <p:ph idx="12" type="sldNum"/>
          </p:nvPr>
        </p:nvSpPr>
        <p:spPr>
          <a:xfrm>
            <a:off x="8283608" y="472485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50" name="Google Shape;250;p31"/>
          <p:cNvSpPr txBox="1"/>
          <p:nvPr>
            <p:ph idx="2" type="sldNum"/>
          </p:nvPr>
        </p:nvSpPr>
        <p:spPr>
          <a:xfrm>
            <a:off x="311700" y="472486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5.7.3 Describing Graphs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 name="Shape 254"/>
        <p:cNvGrpSpPr/>
        <p:nvPr/>
      </p:nvGrpSpPr>
      <p:grpSpPr>
        <a:xfrm>
          <a:off x="0" y="0"/>
          <a:ext cx="0" cy="0"/>
          <a:chOff x="0" y="0"/>
          <a:chExt cx="0" cy="0"/>
        </a:xfrm>
      </p:grpSpPr>
      <p:sp>
        <p:nvSpPr>
          <p:cNvPr id="255" name="Google Shape;255;p32"/>
          <p:cNvSpPr txBox="1"/>
          <p:nvPr>
            <p:ph type="title"/>
          </p:nvPr>
        </p:nvSpPr>
        <p:spPr>
          <a:xfrm>
            <a:off x="311700" y="137150"/>
            <a:ext cx="43353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Make A Match! 💑</a:t>
            </a:r>
            <a:endParaRPr>
              <a:solidFill>
                <a:srgbClr val="005047"/>
              </a:solidFill>
            </a:endParaRPr>
          </a:p>
        </p:txBody>
      </p:sp>
      <p:sp>
        <p:nvSpPr>
          <p:cNvPr id="256" name="Google Shape;256;p32"/>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u="sng"/>
              <a:t>Part 2 -</a:t>
            </a:r>
            <a:r>
              <a:rPr lang="en"/>
              <a:t> </a:t>
            </a:r>
            <a:endParaRPr/>
          </a:p>
          <a:p>
            <a:pPr indent="0" lvl="0" marL="0" rtl="0" algn="l">
              <a:lnSpc>
                <a:spcPct val="100000"/>
              </a:lnSpc>
              <a:spcBef>
                <a:spcPts val="500"/>
              </a:spcBef>
              <a:spcAft>
                <a:spcPts val="0"/>
              </a:spcAft>
              <a:buNone/>
            </a:pPr>
            <a:r>
              <a:rPr lang="en"/>
              <a:t>Determine the equation for a function that could represent a graph for each scenario.</a:t>
            </a:r>
            <a:endParaRPr/>
          </a:p>
          <a:p>
            <a:pPr indent="0" lvl="0" marL="0" rtl="0" algn="l">
              <a:lnSpc>
                <a:spcPct val="100000"/>
              </a:lnSpc>
              <a:spcBef>
                <a:spcPts val="5000"/>
              </a:spcBef>
              <a:spcAft>
                <a:spcPts val="0"/>
              </a:spcAft>
              <a:buNone/>
            </a:pPr>
            <a:r>
              <a:rPr lang="en"/>
              <a:t>Hints: </a:t>
            </a:r>
            <a:endParaRPr/>
          </a:p>
          <a:p>
            <a:pPr indent="-381000" lvl="0" marL="457200" rtl="0" algn="l">
              <a:lnSpc>
                <a:spcPct val="100000"/>
              </a:lnSpc>
              <a:spcBef>
                <a:spcPts val="1200"/>
              </a:spcBef>
              <a:spcAft>
                <a:spcPts val="0"/>
              </a:spcAft>
              <a:buSzPts val="2400"/>
              <a:buChar char="●"/>
            </a:pPr>
            <a:r>
              <a:rPr lang="en"/>
              <a:t>What is the </a:t>
            </a:r>
            <a:r>
              <a:rPr lang="en"/>
              <a:t>initial</a:t>
            </a:r>
            <a:r>
              <a:rPr lang="en"/>
              <a:t> value? </a:t>
            </a:r>
            <a:endParaRPr/>
          </a:p>
          <a:p>
            <a:pPr indent="-381000" lvl="0" marL="457200" rtl="0" algn="l">
              <a:lnSpc>
                <a:spcPct val="100000"/>
              </a:lnSpc>
              <a:spcBef>
                <a:spcPts val="0"/>
              </a:spcBef>
              <a:spcAft>
                <a:spcPts val="0"/>
              </a:spcAft>
              <a:buSzPts val="2400"/>
              <a:buChar char="●"/>
            </a:pPr>
            <a:r>
              <a:rPr lang="en"/>
              <a:t>What is the growth factor? </a:t>
            </a:r>
            <a:endParaRPr/>
          </a:p>
        </p:txBody>
      </p:sp>
      <p:sp>
        <p:nvSpPr>
          <p:cNvPr id="257" name="Google Shape;25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58" name="Google Shape;258;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5.7.3 Describing Graphs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33"/>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64" name="Google Shape;264;p33"/>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Analyzing Graphs of Exponential Scenarios</a:t>
            </a:r>
            <a:endParaRPr/>
          </a:p>
        </p:txBody>
      </p:sp>
      <p:pic>
        <p:nvPicPr>
          <p:cNvPr id="265" name="Google Shape;265;p33" title="6.7.3">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66" name="Google Shape;266;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7" name="Google Shape;267;p33"/>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5.7.3 Describing Graphs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pic>
        <p:nvPicPr>
          <p:cNvPr descr="Icon indicating the slide contains a check for understanding question for students " id="272" name="Google Shape;272;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3" name="Google Shape;273;p34"/>
          <p:cNvSpPr txBox="1"/>
          <p:nvPr>
            <p:ph type="title"/>
          </p:nvPr>
        </p:nvSpPr>
        <p:spPr>
          <a:xfrm>
            <a:off x="311700" y="23098"/>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74" name="Google Shape;274;p34"/>
          <p:cNvSpPr txBox="1"/>
          <p:nvPr>
            <p:ph idx="1" type="body"/>
          </p:nvPr>
        </p:nvSpPr>
        <p:spPr>
          <a:xfrm>
            <a:off x="134875" y="764050"/>
            <a:ext cx="8551800" cy="379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t>Which scenario could be represented by the given graph?</a:t>
            </a:r>
            <a:endParaRPr sz="1900"/>
          </a:p>
          <a:p>
            <a:pPr indent="-349250" lvl="0" marL="457200" rtl="0" algn="l">
              <a:lnSpc>
                <a:spcPct val="100000"/>
              </a:lnSpc>
              <a:spcBef>
                <a:spcPts val="1000"/>
              </a:spcBef>
              <a:spcAft>
                <a:spcPts val="0"/>
              </a:spcAft>
              <a:buSzPts val="1900"/>
              <a:buFont typeface="Noto Sans"/>
              <a:buAutoNum type="alphaLcPeriod"/>
            </a:pPr>
            <a:r>
              <a:rPr lang="en" sz="1900"/>
              <a:t>A recent graduate’s credit card balance </a:t>
            </a:r>
            <a:br>
              <a:rPr lang="en" sz="1900"/>
            </a:br>
            <a:r>
              <a:rPr lang="en" sz="1900"/>
              <a:t>started around $500 and increases at a </a:t>
            </a:r>
            <a:br>
              <a:rPr lang="en" sz="1900"/>
            </a:br>
            <a:r>
              <a:rPr lang="en" sz="1900"/>
              <a:t>rate of approximately 20% each month.</a:t>
            </a:r>
            <a:endParaRPr baseline="30000" sz="1900">
              <a:latin typeface="Noto Sans"/>
              <a:ea typeface="Noto Sans"/>
              <a:cs typeface="Noto Sans"/>
              <a:sym typeface="Noto Sans"/>
            </a:endParaRPr>
          </a:p>
          <a:p>
            <a:pPr indent="-349250" lvl="0" marL="457200" rtl="0" algn="l">
              <a:lnSpc>
                <a:spcPct val="100000"/>
              </a:lnSpc>
              <a:spcBef>
                <a:spcPts val="1000"/>
              </a:spcBef>
              <a:spcAft>
                <a:spcPts val="0"/>
              </a:spcAft>
              <a:buSzPts val="1900"/>
              <a:buFont typeface="Noto Sans"/>
              <a:buAutoNum type="alphaLcPeriod"/>
            </a:pPr>
            <a:r>
              <a:rPr lang="en" sz="1900"/>
              <a:t>The population of sea birds started at 518 </a:t>
            </a:r>
            <a:br>
              <a:rPr lang="en" sz="1900"/>
            </a:br>
            <a:r>
              <a:rPr lang="en" sz="1900"/>
              <a:t>and is decreasing exponentially each month.</a:t>
            </a:r>
            <a:endParaRPr sz="1900">
              <a:latin typeface="Noto Sans"/>
              <a:ea typeface="Noto Sans"/>
              <a:cs typeface="Noto Sans"/>
              <a:sym typeface="Noto Sans"/>
            </a:endParaRPr>
          </a:p>
          <a:p>
            <a:pPr indent="-349250" lvl="0" marL="457200" rtl="0" algn="l">
              <a:lnSpc>
                <a:spcPct val="100000"/>
              </a:lnSpc>
              <a:spcBef>
                <a:spcPts val="1000"/>
              </a:spcBef>
              <a:spcAft>
                <a:spcPts val="0"/>
              </a:spcAft>
              <a:buSzPts val="1900"/>
              <a:buFont typeface="Noto Sans"/>
              <a:buAutoNum type="alphaLcPeriod"/>
            </a:pPr>
            <a:r>
              <a:rPr lang="en" sz="1900"/>
              <a:t>The population of sea birds started at 518 </a:t>
            </a:r>
            <a:br>
              <a:rPr lang="en" sz="1900"/>
            </a:br>
            <a:r>
              <a:rPr lang="en" sz="1900"/>
              <a:t>and is increasing exponentially each month.</a:t>
            </a:r>
            <a:endParaRPr sz="1900"/>
          </a:p>
          <a:p>
            <a:pPr indent="-349250" lvl="0" marL="457200" rtl="0" algn="l">
              <a:lnSpc>
                <a:spcPct val="100000"/>
              </a:lnSpc>
              <a:spcBef>
                <a:spcPts val="1000"/>
              </a:spcBef>
              <a:spcAft>
                <a:spcPts val="1000"/>
              </a:spcAft>
              <a:buSzPts val="1900"/>
              <a:buFont typeface="Noto Sans"/>
              <a:buAutoNum type="alphaLcPeriod"/>
            </a:pPr>
            <a:r>
              <a:rPr lang="en" sz="1900"/>
              <a:t>A recent graduate’s credit card balance started </a:t>
            </a:r>
            <a:br>
              <a:rPr lang="en" sz="1900"/>
            </a:br>
            <a:r>
              <a:rPr lang="en" sz="1900"/>
              <a:t>around $500 and decreases at a rate of </a:t>
            </a:r>
            <a:br>
              <a:rPr lang="en" sz="1900"/>
            </a:br>
            <a:r>
              <a:rPr lang="en" sz="1900"/>
              <a:t>approximately 20% each month.</a:t>
            </a:r>
            <a:endParaRPr sz="1900"/>
          </a:p>
        </p:txBody>
      </p:sp>
      <p:pic>
        <p:nvPicPr>
          <p:cNvPr descr="Graph of an increasing exponential function that shows the total amount in dollars as a function of time in months. The function has a y-intercept of approximately 500." id="275" name="Google Shape;275;p34"/>
          <p:cNvPicPr preferRelativeResize="0"/>
          <p:nvPr/>
        </p:nvPicPr>
        <p:blipFill>
          <a:blip r:embed="rId5">
            <a:alphaModFix/>
          </a:blip>
          <a:stretch>
            <a:fillRect/>
          </a:stretch>
        </p:blipFill>
        <p:spPr>
          <a:xfrm>
            <a:off x="6028629" y="1244150"/>
            <a:ext cx="2993775" cy="2974376"/>
          </a:xfrm>
          <a:prstGeom prst="rect">
            <a:avLst/>
          </a:prstGeom>
          <a:noFill/>
          <a:ln>
            <a:noFill/>
          </a:ln>
        </p:spPr>
      </p:pic>
      <p:sp>
        <p:nvSpPr>
          <p:cNvPr id="276" name="Google Shape;276;p34"/>
          <p:cNvSpPr txBox="1"/>
          <p:nvPr>
            <p:ph idx="12" type="sldNum"/>
          </p:nvPr>
        </p:nvSpPr>
        <p:spPr>
          <a:xfrm>
            <a:off x="8283608" y="476500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7" name="Google Shape;277;p34"/>
          <p:cNvSpPr txBox="1"/>
          <p:nvPr>
            <p:ph idx="2" type="sldNum"/>
          </p:nvPr>
        </p:nvSpPr>
        <p:spPr>
          <a:xfrm>
            <a:off x="311700" y="476501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a:t>
            </a:r>
            <a:r>
              <a:rPr lang="en"/>
              <a:t>.3 Describing Graphs</a:t>
            </a:r>
            <a:endParaRPr/>
          </a:p>
        </p:txBody>
      </p:sp>
      <p:sp>
        <p:nvSpPr>
          <p:cNvPr descr="An arrow icon reads &quot;Let's review!&quot; and links to a slide that reviews the content that was assessed in the self check question. " id="278" name="Google Shape;278;p34" title="Review icon">
            <a:hlinkClick action="ppaction://hlinkshowjump?jump=nextslide"/>
          </p:cNvPr>
          <p:cNvSpPr/>
          <p:nvPr/>
        </p:nvSpPr>
        <p:spPr>
          <a:xfrm>
            <a:off x="7658225" y="4308925"/>
            <a:ext cx="13641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2" name="Shape 28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83" name="Google Shape;283;p3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84" name="Google Shape;284;p35"/>
          <p:cNvSpPr txBox="1"/>
          <p:nvPr>
            <p:ph type="title"/>
          </p:nvPr>
        </p:nvSpPr>
        <p:spPr>
          <a:xfrm>
            <a:off x="311700" y="34575"/>
            <a:ext cx="44814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85" name="Google Shape;285;p35"/>
          <p:cNvSpPr txBox="1"/>
          <p:nvPr>
            <p:ph idx="1" type="body"/>
          </p:nvPr>
        </p:nvSpPr>
        <p:spPr>
          <a:xfrm>
            <a:off x="311700" y="959075"/>
            <a:ext cx="5784300" cy="3657600"/>
          </a:xfrm>
          <a:prstGeom prst="rect">
            <a:avLst/>
          </a:prstGeom>
        </p:spPr>
        <p:txBody>
          <a:bodyPr anchorCtr="0" anchor="t" bIns="91425" lIns="91425" spcFirstLastPara="1" rIns="91425" wrap="square" tIns="91425">
            <a:normAutofit/>
          </a:bodyPr>
          <a:lstStyle/>
          <a:p>
            <a:pPr indent="0" lvl="0" marL="0" rtl="0" algn="l">
              <a:lnSpc>
                <a:spcPct val="85000"/>
              </a:lnSpc>
              <a:spcBef>
                <a:spcPts val="0"/>
              </a:spcBef>
              <a:spcAft>
                <a:spcPts val="0"/>
              </a:spcAft>
              <a:buSzPts val="1018"/>
              <a:buNone/>
            </a:pPr>
            <a:r>
              <a:rPr b="1" lang="en" sz="1820">
                <a:solidFill>
                  <a:srgbClr val="1D2125"/>
                </a:solidFill>
              </a:rPr>
              <a:t>Situation 1:</a:t>
            </a:r>
            <a:r>
              <a:rPr lang="en" sz="1820">
                <a:solidFill>
                  <a:srgbClr val="1D2125"/>
                </a:solidFill>
              </a:rPr>
              <a:t> A dangerous bacterial compound forms in a closed environment but is immediately detected. This bacteria is known to double in concentration in a closed environment every hour and can be modeled by the function 𝑃(𝑡) = 100 𑇐 2</a:t>
            </a:r>
            <a:r>
              <a:rPr baseline="30000" lang="en" sz="1820">
                <a:solidFill>
                  <a:srgbClr val="1D2125"/>
                </a:solidFill>
              </a:rPr>
              <a:t>𝑡</a:t>
            </a:r>
            <a:r>
              <a:rPr lang="en" sz="1820">
                <a:solidFill>
                  <a:srgbClr val="1D2125"/>
                </a:solidFill>
              </a:rPr>
              <a:t>, where 𝑡 is measured in hours.</a:t>
            </a:r>
            <a:endParaRPr sz="1820">
              <a:solidFill>
                <a:srgbClr val="1D2125"/>
              </a:solidFill>
            </a:endParaRPr>
          </a:p>
          <a:p>
            <a:pPr indent="0" lvl="0" marL="0" rtl="0" algn="l">
              <a:lnSpc>
                <a:spcPct val="85000"/>
              </a:lnSpc>
              <a:spcBef>
                <a:spcPts val="1000"/>
              </a:spcBef>
              <a:spcAft>
                <a:spcPts val="0"/>
              </a:spcAft>
              <a:buSzPts val="1018"/>
              <a:buNone/>
            </a:pPr>
            <a:r>
              <a:rPr b="1" lang="en" sz="1820">
                <a:solidFill>
                  <a:srgbClr val="1D2125"/>
                </a:solidFill>
              </a:rPr>
              <a:t>Situation 2:</a:t>
            </a:r>
            <a:r>
              <a:rPr lang="en" sz="1820" u="sng">
                <a:solidFill>
                  <a:srgbClr val="1D2125"/>
                </a:solidFill>
              </a:rPr>
              <a:t> </a:t>
            </a:r>
            <a:r>
              <a:rPr lang="en" sz="1820">
                <a:solidFill>
                  <a:srgbClr val="1D2125"/>
                </a:solidFill>
              </a:rPr>
              <a:t>Loggerhead turtles reproduce every 2 to 4 years, laying approximately 120 eggs in a clutch. As is often the case in biological studies, we will count only the female turtles. If we start with a population of one female turtle in a protected area and assume that all turtles survive, we can roughly approximate the population of female turtles by 𝑃(𝑡) = 5</a:t>
            </a:r>
            <a:r>
              <a:rPr baseline="30000" lang="en" sz="1820">
                <a:solidFill>
                  <a:srgbClr val="1D2125"/>
                </a:solidFill>
              </a:rPr>
              <a:t>𝑡</a:t>
            </a:r>
            <a:r>
              <a:rPr lang="en" sz="1820">
                <a:solidFill>
                  <a:srgbClr val="1D2125"/>
                </a:solidFill>
              </a:rPr>
              <a:t>.</a:t>
            </a:r>
            <a:endParaRPr sz="1820">
              <a:solidFill>
                <a:srgbClr val="1D2125"/>
              </a:solidFill>
            </a:endParaRPr>
          </a:p>
        </p:txBody>
      </p:sp>
      <p:pic>
        <p:nvPicPr>
          <p:cNvPr descr="Graph 1 shows an increasing exponential function with a y-intercept of 100 and passing through the points (2, 400) and (3, 800)." id="286" name="Google Shape;286;p35"/>
          <p:cNvPicPr preferRelativeResize="0"/>
          <p:nvPr/>
        </p:nvPicPr>
        <p:blipFill>
          <a:blip r:embed="rId4">
            <a:alphaModFix/>
          </a:blip>
          <a:stretch>
            <a:fillRect/>
          </a:stretch>
        </p:blipFill>
        <p:spPr>
          <a:xfrm>
            <a:off x="6610100" y="574875"/>
            <a:ext cx="1899824" cy="1992350"/>
          </a:xfrm>
          <a:prstGeom prst="rect">
            <a:avLst/>
          </a:prstGeom>
          <a:noFill/>
          <a:ln>
            <a:noFill/>
          </a:ln>
        </p:spPr>
      </p:pic>
      <p:sp>
        <p:nvSpPr>
          <p:cNvPr descr="Label for graph 1" id="287" name="Google Shape;287;p35"/>
          <p:cNvSpPr txBox="1"/>
          <p:nvPr/>
        </p:nvSpPr>
        <p:spPr>
          <a:xfrm>
            <a:off x="8098500" y="574875"/>
            <a:ext cx="918900" cy="609000"/>
          </a:xfrm>
          <a:prstGeom prst="rect">
            <a:avLst/>
          </a:prstGeom>
          <a:solidFill>
            <a:schemeClr val="lt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Noto Sans"/>
                <a:ea typeface="Noto Sans"/>
                <a:cs typeface="Noto Sans"/>
                <a:sym typeface="Noto Sans"/>
              </a:rPr>
              <a:t>Graph 1</a:t>
            </a:r>
            <a:endParaRPr sz="1600">
              <a:solidFill>
                <a:schemeClr val="dk1"/>
              </a:solidFill>
              <a:latin typeface="Noto Sans"/>
              <a:ea typeface="Noto Sans"/>
              <a:cs typeface="Noto Sans"/>
              <a:sym typeface="Noto Sans"/>
            </a:endParaRPr>
          </a:p>
        </p:txBody>
      </p:sp>
      <p:pic>
        <p:nvPicPr>
          <p:cNvPr descr="Graph 2 shows an increasing exponential function with a y-intercept of 1 and passing through the points (1, 5) and (2, 25)." id="288" name="Google Shape;288;p35"/>
          <p:cNvPicPr preferRelativeResize="0"/>
          <p:nvPr/>
        </p:nvPicPr>
        <p:blipFill>
          <a:blip r:embed="rId5">
            <a:alphaModFix/>
          </a:blip>
          <a:stretch>
            <a:fillRect/>
          </a:stretch>
        </p:blipFill>
        <p:spPr>
          <a:xfrm>
            <a:off x="6715800" y="2719625"/>
            <a:ext cx="1794135" cy="1881502"/>
          </a:xfrm>
          <a:prstGeom prst="rect">
            <a:avLst/>
          </a:prstGeom>
          <a:noFill/>
          <a:ln>
            <a:noFill/>
          </a:ln>
        </p:spPr>
      </p:pic>
      <p:sp>
        <p:nvSpPr>
          <p:cNvPr descr="Label for graph 2" id="289" name="Google Shape;289;p35"/>
          <p:cNvSpPr txBox="1"/>
          <p:nvPr/>
        </p:nvSpPr>
        <p:spPr>
          <a:xfrm>
            <a:off x="8098488" y="2719625"/>
            <a:ext cx="918900" cy="609000"/>
          </a:xfrm>
          <a:prstGeom prst="rect">
            <a:avLst/>
          </a:prstGeom>
          <a:solidFill>
            <a:schemeClr val="lt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Noto Sans"/>
                <a:ea typeface="Noto Sans"/>
                <a:cs typeface="Noto Sans"/>
                <a:sym typeface="Noto Sans"/>
              </a:rPr>
              <a:t>Graph 2</a:t>
            </a:r>
            <a:endParaRPr sz="1600">
              <a:solidFill>
                <a:schemeClr val="dk1"/>
              </a:solidFill>
              <a:latin typeface="Noto Sans"/>
              <a:ea typeface="Noto Sans"/>
              <a:cs typeface="Noto Sans"/>
              <a:sym typeface="Noto Sans"/>
            </a:endParaRPr>
          </a:p>
        </p:txBody>
      </p:sp>
      <p:sp>
        <p:nvSpPr>
          <p:cNvPr id="290" name="Google Shape;290;p35"/>
          <p:cNvSpPr txBox="1"/>
          <p:nvPr>
            <p:ph idx="12" type="sldNum"/>
          </p:nvPr>
        </p:nvSpPr>
        <p:spPr>
          <a:xfrm>
            <a:off x="8283608" y="475351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1" name="Google Shape;291;p35"/>
          <p:cNvSpPr txBox="1"/>
          <p:nvPr>
            <p:ph idx="2" type="sldNum"/>
          </p:nvPr>
        </p:nvSpPr>
        <p:spPr>
          <a:xfrm>
            <a:off x="311700" y="475352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5.7.3 Describing Graphs - Additional Resources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97" name="Google Shape;297;p36"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8" name="Google Shape;298;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7"/>
          <p:cNvSpPr txBox="1"/>
          <p:nvPr>
            <p:ph type="title"/>
          </p:nvPr>
        </p:nvSpPr>
        <p:spPr>
          <a:xfrm>
            <a:off x="311700" y="4087"/>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04" name="Google Shape;304;p37"/>
          <p:cNvSpPr txBox="1"/>
          <p:nvPr>
            <p:ph idx="1" type="body"/>
          </p:nvPr>
        </p:nvSpPr>
        <p:spPr>
          <a:xfrm>
            <a:off x="311700" y="497925"/>
            <a:ext cx="8736900" cy="41721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Which description is represented </a:t>
            </a:r>
            <a:br>
              <a:rPr lang="en" sz="2000"/>
            </a:br>
            <a:r>
              <a:rPr lang="en" sz="2000"/>
              <a:t>by the graph?</a:t>
            </a:r>
            <a:endParaRPr sz="2000"/>
          </a:p>
          <a:p>
            <a:pPr indent="-342900" lvl="1" marL="914400" rtl="0" algn="l">
              <a:lnSpc>
                <a:spcPct val="100000"/>
              </a:lnSpc>
              <a:spcBef>
                <a:spcPts val="1000"/>
              </a:spcBef>
              <a:spcAft>
                <a:spcPts val="0"/>
              </a:spcAft>
              <a:buSzPts val="1800"/>
              <a:buAutoNum type="alphaLcPeriod"/>
            </a:pPr>
            <a:r>
              <a:rPr lang="en" sz="1800"/>
              <a:t>A phone loses ⅘ of its value every </a:t>
            </a:r>
            <a:br>
              <a:rPr lang="en" sz="1800"/>
            </a:br>
            <a:r>
              <a:rPr lang="en" sz="1800"/>
              <a:t>year after purchase; the </a:t>
            </a:r>
            <a:r>
              <a:rPr lang="en" sz="1800"/>
              <a:t>relationship </a:t>
            </a:r>
            <a:br>
              <a:rPr lang="en" sz="1800"/>
            </a:br>
            <a:r>
              <a:rPr lang="en" sz="1800"/>
              <a:t>between the number of years since </a:t>
            </a:r>
            <a:br>
              <a:rPr lang="en" sz="1800"/>
            </a:br>
            <a:r>
              <a:rPr lang="en" sz="1800"/>
              <a:t>purchasing the phone and the value of the phone.</a:t>
            </a:r>
            <a:endParaRPr sz="1800"/>
          </a:p>
          <a:p>
            <a:pPr indent="-342900" lvl="1" marL="914400" rtl="0" algn="l">
              <a:lnSpc>
                <a:spcPct val="100000"/>
              </a:lnSpc>
              <a:spcBef>
                <a:spcPts val="1000"/>
              </a:spcBef>
              <a:spcAft>
                <a:spcPts val="0"/>
              </a:spcAft>
              <a:buSzPts val="1800"/>
              <a:buAutoNum type="alphaLcPeriod"/>
            </a:pPr>
            <a:r>
              <a:rPr lang="en" sz="1800"/>
              <a:t>The number of stores a company has tripled approximately every 5 years; the relationship between the number of years and the number of stores. </a:t>
            </a:r>
            <a:endParaRPr sz="1800"/>
          </a:p>
          <a:p>
            <a:pPr indent="-342900" lvl="1" marL="914400" rtl="0" algn="l">
              <a:lnSpc>
                <a:spcPct val="100000"/>
              </a:lnSpc>
              <a:spcBef>
                <a:spcPts val="1000"/>
              </a:spcBef>
              <a:spcAft>
                <a:spcPts val="0"/>
              </a:spcAft>
              <a:buSzPts val="1800"/>
              <a:buAutoNum type="alphaLcPeriod"/>
            </a:pPr>
            <a:r>
              <a:rPr lang="en" sz="1800"/>
              <a:t>A camera loses ⅖ of its value every year after purchase; the relationship between the number of years since purchasing the camera and the value of the camera.</a:t>
            </a:r>
            <a:endParaRPr sz="1800"/>
          </a:p>
          <a:p>
            <a:pPr indent="-381000" lvl="0" marL="457200" rtl="0" algn="l">
              <a:lnSpc>
                <a:spcPct val="100000"/>
              </a:lnSpc>
              <a:spcBef>
                <a:spcPts val="1000"/>
              </a:spcBef>
              <a:spcAft>
                <a:spcPts val="0"/>
              </a:spcAft>
              <a:buSzPts val="2400"/>
              <a:buAutoNum type="arabicPeriod"/>
            </a:pPr>
            <a:r>
              <a:rPr lang="en" sz="2000"/>
              <a:t>Explain your answer choice.</a:t>
            </a:r>
            <a:r>
              <a:rPr lang="en"/>
              <a:t> </a:t>
            </a:r>
            <a:endParaRPr/>
          </a:p>
        </p:txBody>
      </p:sp>
      <p:pic>
        <p:nvPicPr>
          <p:cNvPr descr="Scatter plot showing a steep decline in value (dollars) over time (years) from about $700 at year 1 to near $0 by year 10, indicating rapid decrease followed by stabilization." id="305" name="Google Shape;305;p37"/>
          <p:cNvPicPr preferRelativeResize="0"/>
          <p:nvPr/>
        </p:nvPicPr>
        <p:blipFill>
          <a:blip r:embed="rId4">
            <a:alphaModFix/>
          </a:blip>
          <a:stretch>
            <a:fillRect/>
          </a:stretch>
        </p:blipFill>
        <p:spPr>
          <a:xfrm>
            <a:off x="5937850" y="61108"/>
            <a:ext cx="3110775" cy="2299825"/>
          </a:xfrm>
          <a:prstGeom prst="rect">
            <a:avLst/>
          </a:prstGeom>
          <a:noFill/>
          <a:ln>
            <a:noFill/>
          </a:ln>
        </p:spPr>
      </p:pic>
      <p:sp>
        <p:nvSpPr>
          <p:cNvPr id="306" name="Google Shape;306;p37"/>
          <p:cNvSpPr txBox="1"/>
          <p:nvPr>
            <p:ph idx="12" type="sldNum"/>
          </p:nvPr>
        </p:nvSpPr>
        <p:spPr>
          <a:xfrm>
            <a:off x="8283608" y="476500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7" name="Google Shape;307;p37"/>
          <p:cNvSpPr txBox="1"/>
          <p:nvPr>
            <p:ph idx="2" type="sldNum"/>
          </p:nvPr>
        </p:nvSpPr>
        <p:spPr>
          <a:xfrm>
            <a:off x="311700" y="476501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a:t>
            </a:r>
            <a:r>
              <a:rPr lang="en"/>
              <a:t>.4 Quantities that Change Exponentially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13" name="Google Shape;313;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4" name="Google Shape;314;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20" name="Google Shape;320;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21" name="Google Shape;321;p3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22" name="Google Shape;322;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5.7</a:t>
            </a:r>
            <a:r>
              <a:rPr lang="en"/>
              <a:t>.5 Practice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9" name="Google Shape;329;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30" name="Google Shape;330;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sp>
        <p:nvSpPr>
          <p:cNvPr id="335" name="Google Shape;335;p41"/>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6" name="Google Shape;336;p41"/>
          <p:cNvSpPr txBox="1"/>
          <p:nvPr>
            <p:ph idx="1" type="body"/>
          </p:nvPr>
        </p:nvSpPr>
        <p:spPr>
          <a:xfrm>
            <a:off x="311700" y="960125"/>
            <a:ext cx="48990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How can you use the graph to determine the </a:t>
            </a:r>
            <a:r>
              <a:rPr b="1" lang="en"/>
              <a:t>initial</a:t>
            </a:r>
            <a:r>
              <a:rPr b="1" lang="en"/>
              <a:t> amount</a:t>
            </a:r>
            <a:r>
              <a:rPr lang="en"/>
              <a:t>? </a:t>
            </a:r>
            <a:endParaRPr/>
          </a:p>
          <a:p>
            <a:pPr indent="0" lvl="0" marL="0" rtl="0" algn="l">
              <a:lnSpc>
                <a:spcPct val="100000"/>
              </a:lnSpc>
              <a:spcBef>
                <a:spcPts val="1200"/>
              </a:spcBef>
              <a:spcAft>
                <a:spcPts val="0"/>
              </a:spcAft>
              <a:buNone/>
            </a:pPr>
            <a:r>
              <a:rPr lang="en"/>
              <a:t>How can you tell </a:t>
            </a:r>
            <a:r>
              <a:rPr lang="en"/>
              <a:t>whether</a:t>
            </a:r>
            <a:r>
              <a:rPr lang="en"/>
              <a:t> the </a:t>
            </a:r>
            <a:r>
              <a:rPr b="1" lang="en"/>
              <a:t>growth factor is &gt;1 or &lt;1</a:t>
            </a:r>
            <a:r>
              <a:rPr lang="en"/>
              <a:t>?</a:t>
            </a:r>
            <a:endParaRPr/>
          </a:p>
          <a:p>
            <a:pPr indent="0" lvl="0" marL="0" rtl="0" algn="l">
              <a:lnSpc>
                <a:spcPct val="100000"/>
              </a:lnSpc>
              <a:spcBef>
                <a:spcPts val="1200"/>
              </a:spcBef>
              <a:spcAft>
                <a:spcPts val="0"/>
              </a:spcAft>
              <a:buNone/>
            </a:pPr>
            <a:r>
              <a:rPr lang="en"/>
              <a:t>How can you use the graph to determine the </a:t>
            </a:r>
            <a:r>
              <a:rPr b="1" lang="en"/>
              <a:t>growth factor</a:t>
            </a:r>
            <a:r>
              <a:rPr lang="en"/>
              <a:t>?</a:t>
            </a:r>
            <a:endParaRPr/>
          </a:p>
          <a:p>
            <a:pPr indent="0" lvl="0" marL="0" rtl="0" algn="l">
              <a:lnSpc>
                <a:spcPct val="100000"/>
              </a:lnSpc>
              <a:spcBef>
                <a:spcPts val="1200"/>
              </a:spcBef>
              <a:spcAft>
                <a:spcPts val="1200"/>
              </a:spcAft>
              <a:buNone/>
            </a:pPr>
            <a:r>
              <a:rPr lang="en"/>
              <a:t>How can you </a:t>
            </a:r>
            <a:r>
              <a:rPr b="1" lang="en"/>
              <a:t>construct an equation</a:t>
            </a:r>
            <a:r>
              <a:rPr lang="en"/>
              <a:t> to represent the relationship? </a:t>
            </a:r>
            <a:endParaRPr/>
          </a:p>
        </p:txBody>
      </p:sp>
      <p:pic>
        <p:nvPicPr>
          <p:cNvPr descr="Graph shows an increasing exponential function with a y-intercept of 100 and passing through the points (2, 400) and (3, 800)." id="337" name="Google Shape;337;p41"/>
          <p:cNvPicPr preferRelativeResize="0"/>
          <p:nvPr/>
        </p:nvPicPr>
        <p:blipFill>
          <a:blip r:embed="rId4">
            <a:alphaModFix/>
          </a:blip>
          <a:stretch>
            <a:fillRect/>
          </a:stretch>
        </p:blipFill>
        <p:spPr>
          <a:xfrm>
            <a:off x="4812025" y="327250"/>
            <a:ext cx="4104500" cy="4304375"/>
          </a:xfrm>
          <a:prstGeom prst="rect">
            <a:avLst/>
          </a:prstGeom>
          <a:noFill/>
          <a:ln>
            <a:noFill/>
          </a:ln>
        </p:spPr>
      </p:pic>
      <p:sp>
        <p:nvSpPr>
          <p:cNvPr id="338" name="Google Shape;338;p41"/>
          <p:cNvSpPr txBox="1"/>
          <p:nvPr>
            <p:ph idx="12" type="sldNum"/>
          </p:nvPr>
        </p:nvSpPr>
        <p:spPr>
          <a:xfrm>
            <a:off x="8283608" y="478401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41"/>
          <p:cNvSpPr txBox="1"/>
          <p:nvPr>
            <p:ph idx="3" type="sldNum"/>
          </p:nvPr>
        </p:nvSpPr>
        <p:spPr>
          <a:xfrm>
            <a:off x="311700" y="478402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5.7 Analyzing Graphs</a:t>
            </a:r>
            <a:endParaRPr>
              <a:latin typeface="Noto Sans"/>
              <a:ea typeface="Noto Sans"/>
              <a:cs typeface="Noto Sans"/>
              <a:sym typeface="Noto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45" name="Google Shape;345;p4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6" name="Google Shape;346;p42" title="Student Self Assessment table"/>
          <p:cNvGraphicFramePr/>
          <p:nvPr/>
        </p:nvGraphicFramePr>
        <p:xfrm>
          <a:off x="403153" y="1764100"/>
          <a:ext cx="3000000" cy="3000000"/>
        </p:xfrm>
        <a:graphic>
          <a:graphicData uri="http://schemas.openxmlformats.org/drawingml/2006/table">
            <a:tbl>
              <a:tblPr>
                <a:noFill/>
                <a:tableStyleId>{848822B0-645E-469C-B8F8-DB77FA8CE3D0}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graphs to compare and contrast situations that involve exponential decay.</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Use information from a graph to write an equation that represents exponential decay.</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7" name="Google Shape;347;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8" name="Google Shape;348;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5.7 Analyzing Graphs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