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D07A670-8414-42C2-92BB-0460884E07EB}">
  <a:tblStyle styleId="{7D07A670-8414-42C2-92BB-0460884E07EB}"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341dc2b6e2fd20036e481064dbc4f33acaf2a9ae"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raise-unit-8-spn-vocabulary-flash-cards/?i=5eauv9&amp;x=1jqt" TargetMode="External"/><Relationship Id="rId4" Type="http://schemas.openxmlformats.org/officeDocument/2006/relationships/hyperlink" Target="https://quizlet.com/881565975/raise-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PF8fRA107OA;&amp;rel=0" TargetMode="External"/><Relationship Id="rId3" Type="http://schemas.openxmlformats.org/officeDocument/2006/relationships/hyperlink" Target="https://k12.openstax.org/contents/raise/resources/cd42f6dfe23e48d50c003bbdc11d758914a4acf0" TargetMode="External"/><Relationship Id="rId4" Type="http://schemas.openxmlformats.org/officeDocument/2006/relationships/hyperlink" Target="https://k12.openstax.org/contents/raise/resources/dd41dd1a4057402964bff003365e7e89158db868"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3.xml"/><Relationship Id="rId4" Type="http://schemas.openxmlformats.org/officeDocument/2006/relationships/hyperlink" Target="https://k12.openstax.org/contents/raise/resources/341dc2b6e2fd20036e481064dbc4f33acaf2a9ae" TargetMode="External"/><Relationship Id="rId5" Type="http://schemas.openxmlformats.org/officeDocument/2006/relationships/hyperlink" Target="https://k12.openstax.org/contents/raise/resources/341dc2b6e2fd20036e481064dbc4f33acaf2a9ae" TargetMode="External"/><Relationship Id="rId6" Type="http://schemas.openxmlformats.org/officeDocument/2006/relationships/hyperlink" Target="https://k12.openstax.org/contents/raise/resources/341dc2b6e2fd20036e481064dbc4f33acaf2a9ae" TargetMode="Externa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Q2PGJThrG2Q;&amp;rel=0" TargetMode="External"/><Relationship Id="rId3" Type="http://schemas.openxmlformats.org/officeDocument/2006/relationships/hyperlink" Target="https://k12.openstax.org/contents/raise/resources/d06f41d621f7c5fe2f275ba6cc956ce663dae903" TargetMode="External"/><Relationship Id="rId4" Type="http://schemas.openxmlformats.org/officeDocument/2006/relationships/hyperlink" Target="https://k12.openstax.org/contents/raise/resources/895ef6d4c2cd06b81386e10e16ccddf3716a0d65"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Narrative</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the previous unit, students explored quadratic functions by building expressions, writing equivalents, and using graphs to solve problems. They focused on both finding outputs and reasoning backward to find inputs—mainly by analyzing graphs. This lesson builds on that foundation. Students now face a problem that can’t be solved easily with estimation or guess-and-check. They’ll write a quadratic equation and interpret its solution in context, highlighting why solving quadratic equations is important. The next lesson will extend this by introducing variations and new applications.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Preparation</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Print the cut-out pictures</a:t>
            </a:r>
            <a:r>
              <a:rPr lang="en" sz="1300">
                <a:solidFill>
                  <a:schemeClr val="dk1"/>
                </a:solidFill>
                <a:latin typeface="Calibri"/>
                <a:ea typeface="Calibri"/>
                <a:cs typeface="Calibri"/>
                <a:sym typeface="Calibri"/>
              </a:rPr>
              <a:t> — each picture should measure 7 inches by 4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Cut colored paper into pieces measuring 4 inches by 2.5 inches. These will represent framing material.</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students will need 1 picture and 1 piece of colored paper. However, we recommend cutting extra framing material in case of mistakes.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Required Materials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Paper and pencil</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Classroom set of scissors (1 per student if possible)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Classroom set of rulers (1 per student if possible)</a:t>
            </a:r>
            <a:endParaRPr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Cut-out pictures (1 per student)</a:t>
            </a:r>
            <a:endParaRPr sz="1300">
              <a:solidFill>
                <a:schemeClr val="dk1"/>
              </a:solidFill>
              <a:latin typeface="Calibri"/>
              <a:ea typeface="Calibri"/>
              <a:cs typeface="Calibri"/>
              <a:sym typeface="Calibri"/>
            </a:endParaRPr>
          </a:p>
          <a:p>
            <a:pPr indent="-314325" lvl="0" marL="457200" rtl="0" algn="l">
              <a:lnSpc>
                <a:spcPct val="115000"/>
              </a:lnSpc>
              <a:spcBef>
                <a:spcPts val="0"/>
              </a:spcBef>
              <a:spcAft>
                <a:spcPts val="0"/>
              </a:spcAft>
              <a:buClr>
                <a:schemeClr val="dk1"/>
              </a:buClr>
              <a:buSzPts val="1350"/>
              <a:buFont typeface="Calibri"/>
              <a:buChar char="●"/>
            </a:pPr>
            <a:r>
              <a:rPr lang="en" sz="1300">
                <a:solidFill>
                  <a:schemeClr val="dk1"/>
                </a:solidFill>
                <a:latin typeface="Calibri"/>
                <a:ea typeface="Calibri"/>
                <a:cs typeface="Calibri"/>
                <a:sym typeface="Calibri"/>
              </a:rPr>
              <a:t>Colored paper/Framing material (1-3 per student)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Texas Essential Knowledge and Skills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A1(A) apply mathematics to problems arising in everyday life, society, and the workplace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Math process coverage: Lesson provides content that supports this TEKS.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A1(F) analyze mathematical relationships to connect and communicate mathematical ideas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Math process coverage: Lesson provides content that supports this TEKS.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A8(A) solve quadratic equations having real solutions by factoring, taking square roots, completing the square, and applying the quadratic formula.</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Foundational: Lesson provides foundational content necessary for students to be able to perform this TEKS in later lessons.</a:t>
            </a:r>
            <a:endParaRPr sz="13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0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8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8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2(I) demonstrate listening comprehension of increasingly complex spoken English by following directions, retelling or summarizing spoken messages, responding to questions and requests, collaborating with peers, and taking notes commensurate with content and grade-level needs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4(G) demonstrate comprehension of increasingly complex English by participating in shared reading, retelling or summarizing material, responding to questions, and taking notes commensurate with content area and grade level needs</a:t>
            </a:r>
            <a:endParaRPr sz="1300">
              <a:solidFill>
                <a:schemeClr val="dk1"/>
              </a:solidFill>
              <a:latin typeface="Calibri"/>
              <a:ea typeface="Calibri"/>
              <a:cs typeface="Calibri"/>
              <a:sym typeface="Calibri"/>
            </a:endParaRPr>
          </a:p>
          <a:p>
            <a:pPr indent="0" lvl="0" marL="0" rtl="0" algn="l">
              <a:lnSpc>
                <a:spcPct val="100000"/>
              </a:lnSpc>
              <a:spcBef>
                <a:spcPts val="1200"/>
              </a:spcBef>
              <a:spcAft>
                <a:spcPts val="0"/>
              </a:spcAft>
              <a:buNone/>
            </a:pPr>
            <a:r>
              <a:t/>
            </a:r>
            <a:endParaRPr sz="13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task reinforces how graphs can help interpret real-world situations. Each question can be answered—or estimated—by analyzing the graph. Watch for students who also use the equation to verify answers, such as evaluating ℎ(1) or ℎ(8). Invite them to share these strategies during the synthesis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Students are likely familiar with projectile motion from earlier work. If needed, briefly explain the context: some devices use compressed air to launch potatoes or similar objects. Read the problem together, then have students complete the tasks independently.</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height of the potato 1 second after launch will be 96 feet. </a:t>
            </a:r>
            <a:endParaRPr sz="1300">
              <a:solidFill>
                <a:schemeClr val="dk1"/>
              </a:solidFill>
              <a:latin typeface="Calibri"/>
              <a:ea typeface="Calibri"/>
              <a:cs typeface="Calibri"/>
              <a:sym typeface="Calibri"/>
            </a:endParaRPr>
          </a:p>
          <a:p>
            <a:pPr indent="-311150" lvl="1" marL="9144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Substituting 1 second into the function 𝘩(𝑡) yields:</a:t>
            </a:r>
            <a:endParaRPr sz="1300">
              <a:solidFill>
                <a:schemeClr val="dk1"/>
              </a:solidFill>
              <a:latin typeface="Calibri"/>
              <a:ea typeface="Calibri"/>
              <a:cs typeface="Calibri"/>
              <a:sym typeface="Calibri"/>
            </a:endParaRPr>
          </a:p>
          <a:p>
            <a:pPr indent="0" lvl="0" marL="914400" rtl="0" algn="l">
              <a:lnSpc>
                <a:spcPct val="100000"/>
              </a:lnSpc>
              <a:spcBef>
                <a:spcPts val="80"/>
              </a:spcBef>
              <a:spcAft>
                <a:spcPts val="0"/>
              </a:spcAft>
              <a:buNone/>
            </a:pPr>
            <a:r>
              <a:rPr lang="en" sz="1300">
                <a:solidFill>
                  <a:schemeClr val="dk1"/>
                </a:solidFill>
                <a:latin typeface="Calibri"/>
                <a:ea typeface="Calibri"/>
                <a:cs typeface="Calibri"/>
                <a:sym typeface="Calibri"/>
              </a:rPr>
              <a:t>𝘩(1) =  -16 (1)2 + 92 (1) + 2</a:t>
            </a:r>
            <a:endParaRPr sz="1300">
              <a:solidFill>
                <a:schemeClr val="dk1"/>
              </a:solidFill>
              <a:latin typeface="Calibri"/>
              <a:ea typeface="Calibri"/>
              <a:cs typeface="Calibri"/>
              <a:sym typeface="Calibri"/>
            </a:endParaRPr>
          </a:p>
          <a:p>
            <a:pPr indent="0" lvl="0" marL="914400" rtl="0" algn="l">
              <a:lnSpc>
                <a:spcPct val="100000"/>
              </a:lnSpc>
              <a:spcBef>
                <a:spcPts val="80"/>
              </a:spcBef>
              <a:spcAft>
                <a:spcPts val="0"/>
              </a:spcAft>
              <a:buNone/>
            </a:pPr>
            <a:r>
              <a:rPr lang="en" sz="1300">
                <a:solidFill>
                  <a:schemeClr val="dk1"/>
                </a:solidFill>
                <a:latin typeface="Calibri"/>
                <a:ea typeface="Calibri"/>
                <a:cs typeface="Calibri"/>
                <a:sym typeface="Calibri"/>
              </a:rPr>
              <a:t>         =  -16 + 92 +20</a:t>
            </a:r>
            <a:endParaRPr sz="1300">
              <a:solidFill>
                <a:schemeClr val="dk1"/>
              </a:solidFill>
              <a:latin typeface="Calibri"/>
              <a:ea typeface="Calibri"/>
              <a:cs typeface="Calibri"/>
              <a:sym typeface="Calibri"/>
            </a:endParaRPr>
          </a:p>
          <a:p>
            <a:pPr indent="0" lvl="0" marL="914400" rtl="0" algn="l">
              <a:lnSpc>
                <a:spcPct val="100000"/>
              </a:lnSpc>
              <a:spcBef>
                <a:spcPts val="80"/>
              </a:spcBef>
              <a:spcAft>
                <a:spcPts val="0"/>
              </a:spcAft>
              <a:buNone/>
            </a:pPr>
            <a:r>
              <a:rPr lang="en" sz="1300">
                <a:solidFill>
                  <a:schemeClr val="dk1"/>
                </a:solidFill>
                <a:latin typeface="Calibri"/>
                <a:ea typeface="Calibri"/>
                <a:cs typeface="Calibri"/>
                <a:sym typeface="Calibri"/>
              </a:rPr>
              <a:t>         =  96</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from the graph, we can see the potato will land before 8 seconds after the 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from the graph, we can see the potato’s height will be 120 feet at two times: approximately 1.5 seconds and 4.3 seconds after 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 can see from the graph the potato will hit the ground, or have a height of zero feet, after approximately 6 seconds.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Guide discussion toward how students used the graph to answer the questions. Encourage precise math vocabulary. Invite students who used the equation—not just the graph—to share their reasoning. Emphasize that while graphs provide helpful information, they often give estimates rather than exact answers.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there a way to get more exact answers?”</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Some questions, like where the potato is at 1 or 8 seconds, can be answered by evaluating the function. Others—like when it reaches 120 feet—are harder to calculate and require estimation from the graph.</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verify when the potato is 120 feet up, or when it hits the ground exactly?”</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By solving ℎ(𝑡) = 120 or ℎ(𝑡) = 0, we find the exact values for those moments. Explain that in this unit, students will learn to solve such equations to find precise answers instead of relying on estimation or guesswork.</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 name="Google Shape;160;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MLR 7 Compare and Connect: Representing,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prepare students for the whole-class discussion. Invite students to quietly circulate and examine at least two other “frames” in the room. Give students quiet think time to consider what is the same and what is different about the constructed frames. Next, ask students to find a partner to discuss what they noticed. Listen for and amplify observations that include connections across approaches, challenges faced identifying dimensions of framing material, and the need for more sophisticated strategies for solving this problem using quadratic equations.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Cultivate conversation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and read the directions aloud. Students who both listen to and read the information will benefit from additional processing time. Check for understanding by inviting students to rephrase directions in their own words.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Memory</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task introduces the need to write and solve a quadratic equation. Students try to create a frame with uniform width using a piece of “framing material” that is smaller and differently proportioned than the picture. Since it can’t just be centered, and trial and error won’t work well, students should begin to feel the need for a more precise method. Some may attempt to write an equation, but they don’t yet have the tools to solve it—especially because the solution is irrational and unlikely to be guessed.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if students have ever had a picture custom-framed. If not, explain that it’s expensive due to the precision and labor involved. Use this to emphasize the value of using all material correctly.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Distribute to each student: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Scissors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ruler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The “picture” measurin</a:t>
            </a:r>
            <a:r>
              <a:rPr lang="en" sz="1300" u="sng">
                <a:solidFill>
                  <a:schemeClr val="hlink"/>
                </a:solidFill>
                <a:latin typeface="Calibri"/>
                <a:ea typeface="Calibri"/>
                <a:cs typeface="Calibri"/>
                <a:sym typeface="Calibri"/>
                <a:hlinkClick r:id="rId5"/>
              </a:rPr>
              <a:t>g 7 inches by</a:t>
            </a:r>
            <a:r>
              <a:rPr lang="en" sz="1300" u="sng">
                <a:solidFill>
                  <a:schemeClr val="hlink"/>
                </a:solidFill>
                <a:latin typeface="Calibri"/>
                <a:ea typeface="Calibri"/>
                <a:cs typeface="Calibri"/>
                <a:sym typeface="Calibri"/>
                <a:hlinkClick r:id="rId6"/>
              </a:rPr>
              <a:t> 4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“framing material” (colored paper measuring 4 inches by 2.5 inches)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Explain to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They must use the entire piece.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It cannot overlap or cover the picture.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frame must have a uniform width.</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Let them know extra pieces are available if needed, but they must remove all of the original material before starting again.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1" name="Google Shape;181;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Here are some examples of the process shown in images. Only some of the attempts are correct while others are not. </a:t>
            </a:r>
            <a:r>
              <a:rPr lang="en" sz="1300">
                <a:solidFill>
                  <a:schemeClr val="dk1"/>
                </a:solidFill>
                <a:latin typeface="Calibri"/>
                <a:ea typeface="Calibri"/>
                <a:cs typeface="Calibri"/>
                <a:sym typeface="Calibri"/>
              </a:rPr>
              <a:t>Now that you have completed the activity, can you think of any mathematical method to solve the problem?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a few students to share their frames. Use guiding questions like: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decide how thick the frame should be?”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did you know what would be too large or too small?”</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“Were all the strips the same size?”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“Is it possible to determine the width with no leftover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might describe trying different widths and noticing whether the material ran out or left extra. Highlight their thinking about perimeter, area, and spreading material evenly.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Emphasize that trial and error isn’t efficient—and that today’s challenge shows why we need better strategies. Explain that using what they know, they’ll learn to write a quadratic equation to model the situation and solve for the exact frame width—without guessing. (The solution is about 0.342 inches.)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0" name="Google Shape;190;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 Juan is not correct because 9 pieces would not be enough to go around the frame. While the total length of those pieces is enough to surround the picture, he will need at least two pieces for each short side to cover 4 inches and at least 3 pieces for each long side to cover 7 inches. This adds up to 10 pieces, as shown below.</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frame cannot have the same dimensions as the picture. Its dimensions will be longer to include the width of the frame. The true statement is that the total area of the framed picture will be 36 square inches: 24 square inches for the picture and 12 square inches for the frame. 24+12=36 square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area of the picture by itself is 8⋅3, or 24 square inches. The area of the framing material is 12 square inches. To find the total area, these values must be added together. The answer is the total area of the framed picture will be 24+12, or 36 square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perimeter of the picture by itself is 8+8+3+3, or 22 inches. The framed picture will have a larger perimeter than 22 inches. The true statement is that the total area of the framed picture will be 36 square inches: 24 square inches for the picture and 12 square inches for the frame. 24+12=36 square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area of the picture is 8⋅3, or 24 square inches. The area of the frame material is 12 square inches. So, the total area of the framed picture will be 24+12, or 36 square inches.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activity challenges you to complete a very difficult task!</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more you know about the situation, the closer you are to being able to solve this problem mathematically instead of guessing and checking to see if you are correct.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We will use this information in later activities to set up a quadratic equation that can be used to solve the problem.</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0" name="Google Shape;220;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6 Three Reads: Reading, Listening,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reading comprehension, without solving, for students. Use the first read to orient students to the situation. Ask students to describe what the situation is about without using numbers (creating a frame for a rectangular picture). If students understand the situation based on their work in the prior activity, skip to the next read. After the second read, students list any quantities that can be counted or measured, without focusing on specific values (dimensions of the picture and framing materials). During the third read, the question or prompt is revealed. Invite students to brainstorm possible strategies, referencing the relevant quantities named after the second read. This helps students connect the language in the word problem and the reasoning needed to solve the problem while keeping the cognitive demand of the task.</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Learn more about this routine </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View the instructional video</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and</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r:id="rId3"/>
              </a:rPr>
              <a:t>follow along with the materials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assist you with learning this routine.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4"/>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by using diagrams. Provide students with graph paper and suggest that they draw and label their diagrams with everything they know so far. Invite students to suggest types of diagrams that might be helpful to draw, such as the strips of framing material, and the picture both with and without the frame.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Visual-spatial processing</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activity, students begin modeling the framing task by writing an equation—though they’re not expected to solve it yet. The open-ended prompt allows for multiple valid approaches. Some may model the total dimensions as (7 + 2𝑥)(4 + 2𝑥) = 38, using the picture and frame’s full dimensions. Others may build the equation by adding the picture’s area (28 in²) and the frame’s decomposed parts: 4𝑥² (corners), 2(7𝑥) (top/bottom), and 2(4𝑥) (sides), leading to 4𝑥² + 22𝑥 + 28 = 38.</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As students work, observe different strategies and plan to have contrasting approaches shared during discussion.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Let students know they’ll now write an equation to represent the framing scenario. Have them think individually first, then discuss in pairs. If stuck, encourage them to label the diagram and ask scaffolding questions like: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the area of a 7×4 picture? (28)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What’s the total area with the frame? (38)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adding a frame affect the length and width? (Increases by 2𝑥)</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can we show a uniform frame width? (Use 𝑥 on all sides)</a:t>
            </a:r>
            <a:endParaRPr b="1" i="1"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2𝑥+4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2𝑥+7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(2𝑥+7)(2𝑥+4)=38 or 4𝑥</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+22𝑥+28=38 (or equivalent)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solution would represent the width of the frame when all of the framing material is used.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Some students may struggle to express the overall length and width using variables. To support them, draw a segment made of three parts—1.5, 10, and 1.5 inches—and ask for the total length. Then replace 1.5 with 𝑥 to arrive at 10 + 2𝑥. If students confuse 𝑥 + 𝑥 with 𝑥², use a square with side length 𝑥 to show how area (𝑥²) differs from perimeter (adding sides). Continue using visual breakdowns to help students build expressions by combining parts.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share the equations they wrote and how they approached the problem. If key strategies from the activity narrative don’t surface, introduce them. Discuss whether equations like (7 + 2𝑥)(4 + 2𝑥) = 38 and 4𝑥² + 22𝑥 + 28 = 38 are equivalent, and how students could check this. Clarify that solving these equations will reveal the frame’s width when all 10 in² of framing material is used.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ideas for how they might solve the equations: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Graphing and finding when 𝑦 = 38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Testing values for 𝑥 until the expression equals 38</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a spreadsheet to evaluate the expression at different 𝑥 values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lang="en" sz="1300">
                <a:solidFill>
                  <a:schemeClr val="dk1"/>
                </a:solidFill>
                <a:latin typeface="Calibri"/>
                <a:ea typeface="Calibri"/>
                <a:cs typeface="Calibri"/>
                <a:sym typeface="Calibri"/>
              </a:rPr>
              <a:t>Explain that both equations are quadratic. Define a quadratic equation as one that fits the form 𝑎𝑥² + 𝑏𝑥 + 𝑐 = 0 (where 𝑎 ≠ 0). Let students know they’ll explore algebraic strategies to solve these in the next lesson.</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length of one side of the frame is 2𝑥+5. The area of the framed picture is (2𝑥+5)(2𝑥+5). Set this equal to the total area, 25+11, or 36 square inches. So, the equation to represent the total area is (2𝑥+5)(2𝑥+5)=36, or 4𝑥2+20𝑥+25=36.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The length of one side of the frame is 2𝑥+5. So the area of the framed picture is (2𝑥+5)(2𝑥+5). Remember to add the product of the inner terms and outer terms when multiplying the binomials. Set this equal to the total area, 25+11, or 36 square inches. The answer, or the equation to represent the total area, is (2𝑥+5)(2𝑥+5)=36, or 4𝑥2+20𝑥+25=36.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represents only part of the frame. The length of one side of the frame is 2𝑥+5. So the area of the framed picture is (2𝑥+5)(2𝑥+5). Set this equal to the total area, 25+11, or 36 square inches. The answer, or the equation to represent the total area, is (2𝑥+5)(2𝑥+5)=36, or 4𝑥2+20𝑥+25=36</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length of one side of the frame is 2𝑥+5. So the area of the framed picture is (2𝑥+5)(2𝑥+5). Set this equal to the total area, 25+11, or 36 square inches. Remember to add the product of the last terms of each binomial when multiplying the two binomials. The answer, or the equation to represent the total area, is (2𝑥+5)(2𝑥+5)=36, or 4𝑥2+20𝑥+25=36.</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Remind Students: </a:t>
            </a:r>
            <a:r>
              <a:rPr lang="en" sz="1300">
                <a:solidFill>
                  <a:srgbClr val="1D2125"/>
                </a:solidFill>
                <a:latin typeface="Calibri"/>
                <a:ea typeface="Calibri"/>
                <a:cs typeface="Calibri"/>
                <a:sym typeface="Calibri"/>
              </a:rPr>
              <a:t>This is a quadratic equation - one that can be written in the form of 𝑎𝑥</a:t>
            </a:r>
            <a:r>
              <a:rPr baseline="30000" lang="en" sz="1300">
                <a:solidFill>
                  <a:srgbClr val="1D2125"/>
                </a:solidFill>
                <a:latin typeface="Calibri"/>
                <a:ea typeface="Calibri"/>
                <a:cs typeface="Calibri"/>
                <a:sym typeface="Calibri"/>
              </a:rPr>
              <a:t>2</a:t>
            </a:r>
            <a:r>
              <a:rPr lang="en" sz="1300">
                <a:solidFill>
                  <a:srgbClr val="1D2125"/>
                </a:solidFill>
                <a:latin typeface="Calibri"/>
                <a:ea typeface="Calibri"/>
                <a:cs typeface="Calibri"/>
                <a:sym typeface="Calibri"/>
              </a:rPr>
              <a:t>+𝑏𝑥+𝑐=0 where 𝑎 is not 0.</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9" name="Google Shape;309;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8" name="Google Shape;338;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8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10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solution would represent the thickness of a frame that results in a total area of 100 square inches.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revisit these concepts in upcoming lessons, so there's no need to slow down or add extra work now. Instead, use the results of this cool down to guide your focus in future lessons—pay attention to common gaps and emphasize those areas to help students deepen their understanding over time.</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In this lesson, we saw a few examples where we knew the output of a function and were interested in finding the input that produced it.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potato’s heights or distances from the ground.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times at which the potato was at certain heights.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total area of the framed picture, which was 38 square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width of the frame that would produce that total area.</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An equation helps us see the relationship between the quantities in the problem, including those whose values are unknown. We can solve for those values.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width of the frame would produce a total area of 50 square inches.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equation has a quadratic expression in it. Each one relates quantities in a quadratic function.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 </a:t>
            </a:r>
            <a:r>
              <a:rPr lang="en" sz="1300">
                <a:solidFill>
                  <a:schemeClr val="dk1"/>
                </a:solidFill>
                <a:latin typeface="Calibri"/>
                <a:ea typeface="Calibri"/>
                <a:cs typeface="Calibri"/>
                <a:sym typeface="Calibri"/>
              </a:rPr>
              <a:t>Quadratic equations will be defined more formally in the next lesson. It is fine and expected that students have an informal or partial understanding of what they are at this point.</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teachers.raiselearning.org/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14.png"/><Relationship Id="rId6" Type="http://schemas.openxmlformats.org/officeDocument/2006/relationships/image" Target="../media/image20.png"/><Relationship Id="rId7" Type="http://schemas.openxmlformats.org/officeDocument/2006/relationships/image" Target="../media/image13.png"/><Relationship Id="rId8"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8.jpg"/><Relationship Id="rId4" Type="http://schemas.openxmlformats.org/officeDocument/2006/relationships/image" Target="../media/image3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8.jpg"/><Relationship Id="rId4" Type="http://schemas.openxmlformats.org/officeDocument/2006/relationships/image" Target="../media/image3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8.jpg"/><Relationship Id="rId4" Type="http://schemas.openxmlformats.org/officeDocument/2006/relationships/image" Target="../media/image4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8.jpg"/><Relationship Id="rId4" Type="http://schemas.openxmlformats.org/officeDocument/2006/relationships/image" Target="../media/image43.png"/><Relationship Id="rId5"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 Id="rId4" Type="http://schemas.openxmlformats.org/officeDocument/2006/relationships/image" Target="../media/image20.png"/><Relationship Id="rId5" Type="http://schemas.openxmlformats.org/officeDocument/2006/relationships/image" Target="../media/image3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4.png"/><Relationship Id="rId5"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8.jpg"/><Relationship Id="rId4" Type="http://schemas.openxmlformats.org/officeDocument/2006/relationships/hyperlink" Target="https://www.youtube.com/watch?v=AiRDmslchoU" TargetMode="External"/><Relationship Id="rId5" Type="http://schemas.openxmlformats.org/officeDocument/2006/relationships/hyperlink" Target="https://www.youtube.com/watch?v=AiRDmslchoU" TargetMode="External"/><Relationship Id="rId6" Type="http://schemas.openxmlformats.org/officeDocument/2006/relationships/image" Target="../media/image3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8.jp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8.jpg"/><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6.png"/><Relationship Id="rId4" Type="http://schemas.openxmlformats.org/officeDocument/2006/relationships/image" Target="../media/image13.png"/><Relationship Id="rId5" Type="http://schemas.openxmlformats.org/officeDocument/2006/relationships/image" Target="../media/image3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png"/><Relationship Id="rId4" Type="http://schemas.openxmlformats.org/officeDocument/2006/relationships/image" Target="../media/image40.jpg"/><Relationship Id="rId5" Type="http://schemas.openxmlformats.org/officeDocument/2006/relationships/image" Target="../media/image3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8.png"/><Relationship Id="rId6" Type="http://schemas.openxmlformats.org/officeDocument/2006/relationships/image" Target="../media/image12.png"/><Relationship Id="rId7" Type="http://schemas.openxmlformats.org/officeDocument/2006/relationships/image" Target="../media/image2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2.png"/><Relationship Id="rId6" Type="http://schemas.openxmlformats.org/officeDocument/2006/relationships/image" Target="../media/image27.png"/><Relationship Id="rId7" Type="http://schemas.openxmlformats.org/officeDocument/2006/relationships/image" Target="../media/image2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8.jpg"/><Relationship Id="rId4" Type="http://schemas.openxmlformats.org/officeDocument/2006/relationships/image" Target="../media/image3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12.png"/><Relationship Id="rId4" Type="http://schemas.openxmlformats.org/officeDocument/2006/relationships/image" Target="../media/image24.png"/><Relationship Id="rId5" Type="http://schemas.openxmlformats.org/officeDocument/2006/relationships/image" Target="../media/image27.png"/><Relationship Id="rId6" Type="http://schemas.openxmlformats.org/officeDocument/2006/relationships/image" Target="../media/image29.png"/><Relationship Id="rId7" Type="http://schemas.openxmlformats.org/officeDocument/2006/relationships/image" Target="../media/image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8.jpg"/><Relationship Id="rId4" Type="http://schemas.openxmlformats.org/officeDocument/2006/relationships/image" Target="../media/image38.png"/><Relationship Id="rId5" Type="http://schemas.openxmlformats.org/officeDocument/2006/relationships/image" Target="../media/image4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latin typeface="Roboto Slab"/>
                <a:ea typeface="Roboto Slab"/>
                <a:cs typeface="Roboto Slab"/>
                <a:sym typeface="Roboto Slab"/>
              </a:rPr>
              <a:t>Algebra </a:t>
            </a:r>
            <a:r>
              <a:rPr lang="en" sz="3000">
                <a:solidFill>
                  <a:srgbClr val="FDBD3E"/>
                </a:solidFill>
                <a:latin typeface="Roboto Slab"/>
                <a:ea typeface="Roboto Slab"/>
                <a:cs typeface="Roboto Slab"/>
                <a:sym typeface="Roboto Slab"/>
              </a:rPr>
              <a:t>1</a:t>
            </a:r>
            <a:endParaRPr sz="3000">
              <a:solidFill>
                <a:srgbClr val="FDBD3E"/>
              </a:solidFill>
              <a:latin typeface="Roboto Slab"/>
              <a:ea typeface="Roboto Slab"/>
              <a:cs typeface="Roboto Slab"/>
              <a:sym typeface="Roboto Slab"/>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a:t>
            </a:r>
            <a:r>
              <a:rPr lang="en" sz="1900">
                <a:solidFill>
                  <a:srgbClr val="FDBD3E"/>
                </a:solidFill>
                <a:latin typeface="Calibri"/>
                <a:ea typeface="Calibri"/>
                <a:cs typeface="Calibri"/>
                <a:sym typeface="Calibri"/>
              </a:rPr>
              <a:t> 8 Quadratic Equations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8.1 Finding Unknown Inputs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8.1 Finding Unknown Inputs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{7D07A670-8414-42C2-92BB-0460884E07EB}</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Explain the meaning of a solution </a:t>
            </a:r>
            <a:r>
              <a:rPr lang="en">
                <a:solidFill>
                  <a:srgbClr val="F3F3F3"/>
                </a:solidFill>
              </a:rPr>
              <a:t>to an equation in terms of a situation.</a:t>
            </a:r>
            <a:endParaRPr>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Write a quadratic equation</a:t>
            </a:r>
            <a:r>
              <a:rPr lang="en">
                <a:solidFill>
                  <a:srgbClr val="F3F3F3"/>
                </a:solidFill>
              </a:rPr>
              <a:t> that represents a situation. </a:t>
            </a:r>
            <a:endParaRPr>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8.1 Finding Unknown Inputs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b="1" lang="en"/>
              <a:t>Q</a:t>
            </a:r>
            <a:r>
              <a:rPr b="1" lang="en"/>
              <a:t>uadratic function</a:t>
            </a:r>
            <a:endParaRPr b="1"/>
          </a:p>
          <a:p>
            <a:pPr indent="-330200" lvl="1" marL="914400" rtl="0" algn="l">
              <a:spcBef>
                <a:spcPts val="0"/>
              </a:spcBef>
              <a:spcAft>
                <a:spcPts val="0"/>
              </a:spcAft>
              <a:buSzPts val="1600"/>
              <a:buChar char="○"/>
            </a:pPr>
            <a:r>
              <a:rPr lang="en"/>
              <a:t>A function where the output is given by a quadratic expression in the input </a:t>
            </a:r>
            <a:r>
              <a:rPr lang="en"/>
              <a:t>𝑓(</a:t>
            </a:r>
            <a:r>
              <a:rPr lang="en"/>
              <a:t>𝑥</a:t>
            </a:r>
            <a:r>
              <a:rPr lang="en"/>
              <a:t>) = </a:t>
            </a:r>
            <a:r>
              <a:rPr lang="en"/>
              <a:t>𝑎𝑥</a:t>
            </a:r>
            <a:r>
              <a:rPr baseline="30000" lang="en"/>
              <a:t>2</a:t>
            </a:r>
            <a:r>
              <a:rPr lang="en"/>
              <a:t> + </a:t>
            </a:r>
            <a:r>
              <a:rPr lang="en"/>
              <a:t>𝑏𝑥</a:t>
            </a:r>
            <a:r>
              <a:rPr lang="en"/>
              <a:t> + </a:t>
            </a:r>
            <a:r>
              <a:rPr lang="en"/>
              <a:t>𝑐</a:t>
            </a:r>
            <a:r>
              <a:rPr lang="en"/>
              <a:t>.</a:t>
            </a:r>
            <a:endParaRPr i="1"/>
          </a:p>
          <a:p>
            <a:pPr indent="-342900" lvl="0" marL="457200" rtl="0" algn="l">
              <a:spcBef>
                <a:spcPts val="0"/>
              </a:spcBef>
              <a:spcAft>
                <a:spcPts val="0"/>
              </a:spcAft>
              <a:buSzPts val="1800"/>
              <a:buChar char="●"/>
            </a:pPr>
            <a:r>
              <a:rPr b="1" lang="en"/>
              <a:t>Function</a:t>
            </a:r>
            <a:endParaRPr b="1"/>
          </a:p>
          <a:p>
            <a:pPr indent="-330200" lvl="1" marL="914400" rtl="0" algn="l">
              <a:spcBef>
                <a:spcPts val="0"/>
              </a:spcBef>
              <a:spcAft>
                <a:spcPts val="0"/>
              </a:spcAft>
              <a:buSzPts val="1600"/>
              <a:buChar char="○"/>
            </a:pPr>
            <a:r>
              <a:rPr lang="en"/>
              <a:t>A relation that takes inputs from one set and assigns them to outputs from another set, assigning exactly one output to each input.</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 Finding Unknown Inputs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b="1" lang="en"/>
              <a:t>Quadratic equation</a:t>
            </a:r>
            <a:endParaRPr b="1"/>
          </a:p>
          <a:p>
            <a:pPr indent="-330200" lvl="1" marL="914400" rtl="0" algn="l">
              <a:spcBef>
                <a:spcPts val="0"/>
              </a:spcBef>
              <a:spcAft>
                <a:spcPts val="0"/>
              </a:spcAft>
              <a:buSzPts val="1600"/>
              <a:buChar char="○"/>
            </a:pPr>
            <a:r>
              <a:rPr lang="en"/>
              <a:t>Polynomial equations of degree two</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Potato Launch 🥔</a:t>
            </a:r>
            <a:endParaRPr>
              <a:solidFill>
                <a:srgbClr val="005047"/>
              </a:solidFill>
            </a:endParaRPr>
          </a:p>
        </p:txBody>
      </p:sp>
      <p:sp>
        <p:nvSpPr>
          <p:cNvPr id="114" name="Google Shape;114;p13"/>
          <p:cNvSpPr txBox="1"/>
          <p:nvPr>
            <p:ph idx="1" type="body"/>
          </p:nvPr>
        </p:nvSpPr>
        <p:spPr>
          <a:xfrm>
            <a:off x="311700" y="1152475"/>
            <a:ext cx="39960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A mechanical device is used to launch a potato vertically into the air. The potato is launched from a platform 20 feet above the ground, with an initial vertical velocity of 92 feet per second.</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
              <a:t>The function </a:t>
            </a:r>
            <a:r>
              <a:rPr i="1" lang="en"/>
              <a:t>h</a:t>
            </a:r>
            <a:r>
              <a:rPr lang="en"/>
              <a:t> (</a:t>
            </a:r>
            <a:r>
              <a:rPr i="1" lang="en"/>
              <a:t>t</a:t>
            </a:r>
            <a:r>
              <a:rPr lang="en"/>
              <a:t>) = -16</a:t>
            </a:r>
            <a:r>
              <a:rPr i="1" lang="en"/>
              <a:t>t</a:t>
            </a:r>
            <a:r>
              <a:rPr baseline="30000" lang="en"/>
              <a:t>2</a:t>
            </a:r>
            <a:r>
              <a:rPr lang="en"/>
              <a:t> + 92</a:t>
            </a:r>
            <a:r>
              <a:rPr i="1" lang="en"/>
              <a:t>t</a:t>
            </a:r>
            <a:r>
              <a:rPr lang="en"/>
              <a:t> + 20 models the height of the potato over the ground, in feet, </a:t>
            </a:r>
            <a:r>
              <a:rPr i="1" lang="en"/>
              <a:t>t </a:t>
            </a:r>
            <a:r>
              <a:rPr lang="en"/>
              <a:t>seconds after the launch.</a:t>
            </a:r>
            <a:endParaRPr/>
          </a:p>
        </p:txBody>
      </p:sp>
      <p:pic>
        <p:nvPicPr>
          <p:cNvPr descr="A graph showing height in feet versus time in seconds; the curve rises, peaks at 4 seconds and 160 feet, then descends, crossing the x axis at 6 seconds." id="115" name="Google Shape;115;p13" title="Screenshot 2025-03-24 at 12.17.14 PM.png"/>
          <p:cNvPicPr preferRelativeResize="0"/>
          <p:nvPr/>
        </p:nvPicPr>
        <p:blipFill>
          <a:blip r:embed="rId4">
            <a:alphaModFix/>
          </a:blip>
          <a:stretch>
            <a:fillRect/>
          </a:stretch>
        </p:blipFill>
        <p:spPr>
          <a:xfrm>
            <a:off x="4836300" y="1152475"/>
            <a:ext cx="3996000" cy="2329733"/>
          </a:xfrm>
          <a:prstGeom prst="rect">
            <a:avLst/>
          </a:prstGeom>
          <a:noFill/>
          <a:ln>
            <a:noFill/>
          </a:ln>
        </p:spPr>
      </p:pic>
      <p:sp>
        <p:nvSpPr>
          <p:cNvPr id="116" name="Google Shape;116;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7" name="Google Shape;117;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 Understanding a Situation with Quadratic Equations </a:t>
            </a:r>
            <a:endParaRPr/>
          </a:p>
        </p:txBody>
      </p:sp>
      <p:sp>
        <p:nvSpPr>
          <p:cNvPr id="118" name="Google Shape;118;p13"/>
          <p:cNvSpPr/>
          <p:nvPr/>
        </p:nvSpPr>
        <p:spPr>
          <a:xfrm>
            <a:off x="4836300" y="3638925"/>
            <a:ext cx="3996000" cy="8553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Graph representing the function:</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 </a:t>
            </a:r>
            <a:endParaRPr sz="1600">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lang="en" sz="1600">
                <a:solidFill>
                  <a:schemeClr val="dk1"/>
                </a:solidFill>
                <a:latin typeface="Calibri"/>
                <a:ea typeface="Calibri"/>
                <a:cs typeface="Calibri"/>
                <a:sym typeface="Calibri"/>
              </a:rPr>
              <a:t>𝘩(𝑡) = -16𝑡</a:t>
            </a:r>
            <a:r>
              <a:rPr baseline="30000" lang="en" sz="1600">
                <a:solidFill>
                  <a:schemeClr val="dk1"/>
                </a:solidFill>
                <a:latin typeface="Calibri"/>
                <a:ea typeface="Calibri"/>
                <a:cs typeface="Calibri"/>
                <a:sym typeface="Calibri"/>
              </a:rPr>
              <a:t>2</a:t>
            </a:r>
            <a:r>
              <a:rPr lang="en" sz="1600">
                <a:solidFill>
                  <a:schemeClr val="dk1"/>
                </a:solidFill>
                <a:latin typeface="Calibri"/>
                <a:ea typeface="Calibri"/>
                <a:cs typeface="Calibri"/>
                <a:sym typeface="Calibri"/>
              </a:rPr>
              <a:t> + 92𝑡 + 20</a:t>
            </a:r>
            <a:endParaRPr sz="1600">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2" name="Shape 122"/>
        <p:cNvGrpSpPr/>
        <p:nvPr/>
      </p:nvGrpSpPr>
      <p:grpSpPr>
        <a:xfrm>
          <a:off x="0" y="0"/>
          <a:ext cx="0" cy="0"/>
          <a:chOff x="0" y="0"/>
          <a:chExt cx="0" cy="0"/>
        </a:xfrm>
      </p:grpSpPr>
      <p:sp>
        <p:nvSpPr>
          <p:cNvPr id="123" name="Google Shape;123;p14"/>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Potato Launch 🥔</a:t>
            </a:r>
            <a:endParaRPr>
              <a:solidFill>
                <a:srgbClr val="005047"/>
              </a:solidFill>
            </a:endParaRPr>
          </a:p>
        </p:txBody>
      </p:sp>
      <p:sp>
        <p:nvSpPr>
          <p:cNvPr id="124" name="Google Shape;124;p14"/>
          <p:cNvSpPr txBox="1"/>
          <p:nvPr>
            <p:ph idx="1" type="body"/>
          </p:nvPr>
        </p:nvSpPr>
        <p:spPr>
          <a:xfrm>
            <a:off x="311700" y="1152475"/>
            <a:ext cx="45246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1000"/>
              </a:spcBef>
              <a:spcAft>
                <a:spcPts val="0"/>
              </a:spcAft>
              <a:buNone/>
            </a:pPr>
            <a:r>
              <a:rPr lang="en"/>
              <a:t>For each question, explain your reasoning.</a:t>
            </a:r>
            <a:endParaRPr/>
          </a:p>
          <a:p>
            <a:pPr indent="-342900" lvl="0" marL="457200" rtl="0" algn="l">
              <a:lnSpc>
                <a:spcPct val="100000"/>
              </a:lnSpc>
              <a:spcBef>
                <a:spcPts val="1000"/>
              </a:spcBef>
              <a:spcAft>
                <a:spcPts val="0"/>
              </a:spcAft>
              <a:buSzPts val="1800"/>
              <a:buAutoNum type="arabicPeriod"/>
            </a:pPr>
            <a:r>
              <a:rPr lang="en"/>
              <a:t>What is the height of the potato 1 second after launch? </a:t>
            </a:r>
            <a:endParaRPr/>
          </a:p>
          <a:p>
            <a:pPr indent="-342900" lvl="0" marL="457200" rtl="0" algn="l">
              <a:lnSpc>
                <a:spcPct val="100000"/>
              </a:lnSpc>
              <a:spcBef>
                <a:spcPts val="500"/>
              </a:spcBef>
              <a:spcAft>
                <a:spcPts val="0"/>
              </a:spcAft>
              <a:buSzPts val="1800"/>
              <a:buAutoNum type="arabicPeriod"/>
            </a:pPr>
            <a:r>
              <a:rPr lang="en"/>
              <a:t>Will the potato still be in the air 8 seconds after launch?</a:t>
            </a:r>
            <a:endParaRPr/>
          </a:p>
          <a:p>
            <a:pPr indent="-342900" lvl="0" marL="457200" rtl="0" algn="l">
              <a:lnSpc>
                <a:spcPct val="100000"/>
              </a:lnSpc>
              <a:spcBef>
                <a:spcPts val="500"/>
              </a:spcBef>
              <a:spcAft>
                <a:spcPts val="0"/>
              </a:spcAft>
              <a:buSzPts val="1800"/>
              <a:buAutoNum type="arabicPeriod"/>
            </a:pPr>
            <a:r>
              <a:rPr lang="en"/>
              <a:t>Will the potato reach 120 feet? If so, when? </a:t>
            </a:r>
            <a:endParaRPr/>
          </a:p>
          <a:p>
            <a:pPr indent="-342900" lvl="0" marL="457200" rtl="0" algn="l">
              <a:lnSpc>
                <a:spcPct val="100000"/>
              </a:lnSpc>
              <a:spcBef>
                <a:spcPts val="500"/>
              </a:spcBef>
              <a:spcAft>
                <a:spcPts val="500"/>
              </a:spcAft>
              <a:buSzPts val="1800"/>
              <a:buAutoNum type="arabicPeriod"/>
            </a:pPr>
            <a:r>
              <a:rPr lang="en"/>
              <a:t>When will the potato hit the ground, or have a height of zero feet?</a:t>
            </a:r>
            <a:endParaRPr/>
          </a:p>
        </p:txBody>
      </p:sp>
      <p:pic>
        <p:nvPicPr>
          <p:cNvPr descr="A graph showing height in feet versus time in seconds; the curve rises, peaks at 4 seconds and 160 feet, then descends, crossing the x axis at 6 seconds." id="125" name="Google Shape;125;p14" title="Screenshot 2025-03-24 at 12.17.14 PM.png"/>
          <p:cNvPicPr preferRelativeResize="0"/>
          <p:nvPr/>
        </p:nvPicPr>
        <p:blipFill>
          <a:blip r:embed="rId4">
            <a:alphaModFix/>
          </a:blip>
          <a:stretch>
            <a:fillRect/>
          </a:stretch>
        </p:blipFill>
        <p:spPr>
          <a:xfrm>
            <a:off x="4836300" y="1152475"/>
            <a:ext cx="3996000" cy="2329733"/>
          </a:xfrm>
          <a:prstGeom prst="rect">
            <a:avLst/>
          </a:prstGeom>
          <a:noFill/>
          <a:ln>
            <a:noFill/>
          </a:ln>
        </p:spPr>
      </p:pic>
      <p:sp>
        <p:nvSpPr>
          <p:cNvPr id="126" name="Google Shape;126;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7" name="Google Shape;127;p1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8.1.1 Understanding a Situation with Quadratic Equations </a:t>
            </a:r>
            <a:endParaRPr/>
          </a:p>
        </p:txBody>
      </p:sp>
      <p:sp>
        <p:nvSpPr>
          <p:cNvPr id="128" name="Google Shape;128;p14"/>
          <p:cNvSpPr/>
          <p:nvPr/>
        </p:nvSpPr>
        <p:spPr>
          <a:xfrm>
            <a:off x="4836300" y="3638925"/>
            <a:ext cx="3996000" cy="8553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600">
                <a:latin typeface="Calibri"/>
                <a:ea typeface="Calibri"/>
                <a:cs typeface="Calibri"/>
                <a:sym typeface="Calibri"/>
              </a:rPr>
              <a:t>Graph representing the function:</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 </a:t>
            </a:r>
            <a:endParaRPr sz="1600">
              <a:latin typeface="Calibri"/>
              <a:ea typeface="Calibri"/>
              <a:cs typeface="Calibri"/>
              <a:sym typeface="Calibri"/>
            </a:endParaRPr>
          </a:p>
          <a:p>
            <a:pPr indent="0" lvl="0" marL="0" rtl="0" algn="ctr">
              <a:spcBef>
                <a:spcPts val="0"/>
              </a:spcBef>
              <a:spcAft>
                <a:spcPts val="0"/>
              </a:spcAft>
              <a:buNone/>
            </a:pPr>
            <a:r>
              <a:rPr lang="en" sz="1600">
                <a:latin typeface="Calibri"/>
                <a:ea typeface="Calibri"/>
                <a:cs typeface="Calibri"/>
                <a:sym typeface="Calibri"/>
              </a:rPr>
              <a:t>𝘩(𝑡)</a:t>
            </a:r>
            <a:r>
              <a:rPr lang="en" sz="1600">
                <a:latin typeface="Calibri"/>
                <a:ea typeface="Calibri"/>
                <a:cs typeface="Calibri"/>
                <a:sym typeface="Calibri"/>
              </a:rPr>
              <a:t> = -16</a:t>
            </a:r>
            <a:r>
              <a:rPr lang="en" sz="1600">
                <a:latin typeface="Calibri"/>
                <a:ea typeface="Calibri"/>
                <a:cs typeface="Calibri"/>
                <a:sym typeface="Calibri"/>
              </a:rPr>
              <a:t>𝑡</a:t>
            </a:r>
            <a:r>
              <a:rPr baseline="30000" lang="en" sz="1600">
                <a:latin typeface="Calibri"/>
                <a:ea typeface="Calibri"/>
                <a:cs typeface="Calibri"/>
                <a:sym typeface="Calibri"/>
              </a:rPr>
              <a:t>2</a:t>
            </a:r>
            <a:r>
              <a:rPr lang="en" sz="1600">
                <a:latin typeface="Calibri"/>
                <a:ea typeface="Calibri"/>
                <a:cs typeface="Calibri"/>
                <a:sym typeface="Calibri"/>
              </a:rPr>
              <a:t> + 92</a:t>
            </a:r>
            <a:r>
              <a:rPr lang="en" sz="1600">
                <a:latin typeface="Calibri"/>
                <a:ea typeface="Calibri"/>
                <a:cs typeface="Calibri"/>
                <a:sym typeface="Calibri"/>
              </a:rPr>
              <a:t>𝑡</a:t>
            </a:r>
            <a:r>
              <a:rPr lang="en" sz="1600">
                <a:latin typeface="Calibri"/>
                <a:ea typeface="Calibri"/>
                <a:cs typeface="Calibri"/>
                <a:sym typeface="Calibri"/>
              </a:rPr>
              <a:t> + 20</a:t>
            </a:r>
            <a:endParaRPr sz="16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32" name="Shape 132"/>
        <p:cNvGrpSpPr/>
        <p:nvPr/>
      </p:nvGrpSpPr>
      <p:grpSpPr>
        <a:xfrm>
          <a:off x="0" y="0"/>
          <a:ext cx="0" cy="0"/>
          <a:chOff x="0" y="0"/>
          <a:chExt cx="0" cy="0"/>
        </a:xfrm>
      </p:grpSpPr>
      <p:sp>
        <p:nvSpPr>
          <p:cNvPr id="133" name="Google Shape;133;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6" name="Google Shape;136;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7" name="Google Shape;137;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8" name="Google Shape;138;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9" name="Google Shape;139;p15"/>
          <p:cNvCxnSpPr>
            <a:stCxn id="133" idx="2"/>
            <a:endCxn id="13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40" name="Google Shape;140;p15"/>
          <p:cNvCxnSpPr>
            <a:stCxn id="135" idx="3"/>
            <a:endCxn id="13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41" name="Google Shape;141;p15"/>
          <p:cNvCxnSpPr>
            <a:stCxn id="134" idx="3"/>
            <a:endCxn id="13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42" name="Google Shape;142;p15"/>
          <p:cNvCxnSpPr>
            <a:stCxn id="136" idx="3"/>
            <a:endCxn id="13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3" name="Google Shape;143;p15"/>
          <p:cNvCxnSpPr>
            <a:stCxn id="138" idx="3"/>
            <a:endCxn id="13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4" name="Google Shape;144;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5" name="Google Shape;145;p15"/>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6" name="Google Shape;146;p15"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7" name="Google Shape;147;p15"/>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8" name="Google Shape;148;p15"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9" name="Google Shape;149;p15"/>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50" name="Google Shape;150;p15"/>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51" name="Google Shape;151;p15"/>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52" name="Google Shape;152;p15"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53" name="Google Shape;153;p15"/>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4" name="Google Shape;154;p15"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5" name="Google Shape;155;p15"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6" name="Google Shape;156;p15"/>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7" name="Google Shape;157;p15"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1" name="Shape 161"/>
        <p:cNvGrpSpPr/>
        <p:nvPr/>
      </p:nvGrpSpPr>
      <p:grpSpPr>
        <a:xfrm>
          <a:off x="0" y="0"/>
          <a:ext cx="0" cy="0"/>
          <a:chOff x="0" y="0"/>
          <a:chExt cx="0" cy="0"/>
        </a:xfrm>
      </p:grpSpPr>
      <p:sp>
        <p:nvSpPr>
          <p:cNvPr id="162" name="Google Shape;162;p16"/>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Framing a Picture📏✂️</a:t>
            </a:r>
            <a:endParaRPr sz="2600">
              <a:solidFill>
                <a:srgbClr val="005047"/>
              </a:solidFill>
            </a:endParaRPr>
          </a:p>
        </p:txBody>
      </p:sp>
      <p:sp>
        <p:nvSpPr>
          <p:cNvPr id="163" name="Google Shape;163;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4" name="Google Shape;164;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8.1.2 Modeling a Quadratic Problem</a:t>
            </a:r>
            <a:endParaRPr/>
          </a:p>
        </p:txBody>
      </p:sp>
      <p:pic>
        <p:nvPicPr>
          <p:cNvPr id="165" name="Google Shape;165;p16"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6" name="Google Shape;166;p16"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7" name="Google Shape;167;p16"/>
          <p:cNvSpPr/>
          <p:nvPr/>
        </p:nvSpPr>
        <p:spPr>
          <a:xfrm>
            <a:off x="5034250" y="1292700"/>
            <a:ext cx="3652500" cy="18963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Walk around and find two other frames in the room</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Think about what’s the same and different about the frames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Talk with your partner about what you noticed</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Compare and Connect</a:t>
            </a:r>
            <a:endParaRPr sz="1000">
              <a:latin typeface="Calibri"/>
              <a:ea typeface="Calibri"/>
              <a:cs typeface="Calibri"/>
              <a:sym typeface="Calibri"/>
            </a:endParaRPr>
          </a:p>
        </p:txBody>
      </p:sp>
      <p:sp>
        <p:nvSpPr>
          <p:cNvPr id="168" name="Google Shape;168;p16"/>
          <p:cNvSpPr/>
          <p:nvPr/>
        </p:nvSpPr>
        <p:spPr>
          <a:xfrm>
            <a:off x="5034300" y="3546325"/>
            <a:ext cx="3652500" cy="10602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Calibri"/>
                <a:ea typeface="Calibri"/>
                <a:cs typeface="Calibri"/>
                <a:sym typeface="Calibri"/>
              </a:rPr>
              <a:t>How would you explain the directions in your own words?</a:t>
            </a:r>
            <a:endParaRPr sz="1100">
              <a:solidFill>
                <a:schemeClr val="dk1"/>
              </a:solidFill>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69" name="Google Shape;169;p16"/>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1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a:t>Framing a Picture</a:t>
            </a:r>
            <a:r>
              <a:rPr lang="en">
                <a:solidFill>
                  <a:srgbClr val="005047"/>
                </a:solidFill>
              </a:rPr>
              <a:t>📏</a:t>
            </a:r>
            <a:r>
              <a:rPr lang="en"/>
              <a:t>✂️</a:t>
            </a:r>
            <a:endParaRPr>
              <a:solidFill>
                <a:srgbClr val="005047"/>
              </a:solidFill>
            </a:endParaRPr>
          </a:p>
        </p:txBody>
      </p:sp>
      <p:sp>
        <p:nvSpPr>
          <p:cNvPr id="175" name="Google Shape;175;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None/>
            </a:pPr>
            <a:r>
              <a:rPr lang="en"/>
              <a:t>Materials:</a:t>
            </a:r>
            <a:endParaRPr/>
          </a:p>
          <a:p>
            <a:pPr indent="-330200" lvl="0" marL="457200" rtl="0" algn="l">
              <a:lnSpc>
                <a:spcPct val="90000"/>
              </a:lnSpc>
              <a:spcBef>
                <a:spcPts val="1000"/>
              </a:spcBef>
              <a:spcAft>
                <a:spcPts val="0"/>
              </a:spcAft>
              <a:buSzPts val="1600"/>
              <a:buChar char="●"/>
            </a:pPr>
            <a:r>
              <a:rPr lang="en" sz="1600"/>
              <a:t>Picture, 7 x 4 inches</a:t>
            </a:r>
            <a:endParaRPr sz="1600"/>
          </a:p>
          <a:p>
            <a:pPr indent="-330200" lvl="0" marL="457200" rtl="0" algn="l">
              <a:lnSpc>
                <a:spcPct val="90000"/>
              </a:lnSpc>
              <a:spcBef>
                <a:spcPts val="0"/>
              </a:spcBef>
              <a:spcAft>
                <a:spcPts val="0"/>
              </a:spcAft>
              <a:buSzPts val="1600"/>
              <a:buChar char="●"/>
            </a:pPr>
            <a:r>
              <a:rPr lang="en" sz="1600"/>
              <a:t>Colored paper/framing material, 4 x 2.5 inches </a:t>
            </a:r>
            <a:endParaRPr sz="1600"/>
          </a:p>
          <a:p>
            <a:pPr indent="-330200" lvl="0" marL="457200" rtl="0" algn="l">
              <a:lnSpc>
                <a:spcPct val="90000"/>
              </a:lnSpc>
              <a:spcBef>
                <a:spcPts val="0"/>
              </a:spcBef>
              <a:spcAft>
                <a:spcPts val="0"/>
              </a:spcAft>
              <a:buSzPts val="1600"/>
              <a:buChar char="●"/>
            </a:pPr>
            <a:r>
              <a:rPr lang="en" sz="1600"/>
              <a:t>Ruler </a:t>
            </a:r>
            <a:endParaRPr sz="1600"/>
          </a:p>
          <a:p>
            <a:pPr indent="-330200" lvl="0" marL="457200" rtl="0" algn="l">
              <a:lnSpc>
                <a:spcPct val="90000"/>
              </a:lnSpc>
              <a:spcBef>
                <a:spcPts val="0"/>
              </a:spcBef>
              <a:spcAft>
                <a:spcPts val="0"/>
              </a:spcAft>
              <a:buSzPts val="1600"/>
              <a:buChar char="●"/>
            </a:pPr>
            <a:r>
              <a:rPr lang="en" sz="1600"/>
              <a:t>Scissors</a:t>
            </a:r>
            <a:endParaRPr sz="1600"/>
          </a:p>
          <a:p>
            <a:pPr indent="0" lvl="0" marL="0" rtl="0" algn="l">
              <a:lnSpc>
                <a:spcPct val="90000"/>
              </a:lnSpc>
              <a:spcBef>
                <a:spcPts val="1000"/>
              </a:spcBef>
              <a:spcAft>
                <a:spcPts val="0"/>
              </a:spcAft>
              <a:buNone/>
            </a:pPr>
            <a:r>
              <a:rPr lang="en"/>
              <a:t>Instructions:</a:t>
            </a:r>
            <a:endParaRPr/>
          </a:p>
          <a:p>
            <a:pPr indent="-330200" lvl="0" marL="457200" rtl="0" algn="l">
              <a:lnSpc>
                <a:spcPct val="90000"/>
              </a:lnSpc>
              <a:spcBef>
                <a:spcPts val="1000"/>
              </a:spcBef>
              <a:spcAft>
                <a:spcPts val="0"/>
              </a:spcAft>
              <a:buClr>
                <a:srgbClr val="424242"/>
              </a:buClr>
              <a:buSzPts val="1600"/>
              <a:buChar char="●"/>
            </a:pPr>
            <a:r>
              <a:rPr lang="en" sz="1600"/>
              <a:t>Cut the framing material to create a rectangular frame for the picture. The frame should have the same width all the way around and have no overlaps. All of the framing material should be used with no leftover pieces. The frame should not cover any part of the picture.</a:t>
            </a:r>
            <a:endParaRPr sz="1600"/>
          </a:p>
          <a:p>
            <a:pPr indent="0" lvl="0" marL="0" rtl="0" algn="l">
              <a:lnSpc>
                <a:spcPct val="90000"/>
              </a:lnSpc>
              <a:spcBef>
                <a:spcPts val="1000"/>
              </a:spcBef>
              <a:spcAft>
                <a:spcPts val="1200"/>
              </a:spcAft>
              <a:buNone/>
            </a:pPr>
            <a:r>
              <a:rPr b="1" lang="en"/>
              <a:t>Describe the process you used to create the frame.</a:t>
            </a:r>
            <a:endParaRPr b="1"/>
          </a:p>
        </p:txBody>
      </p:sp>
      <p:sp>
        <p:nvSpPr>
          <p:cNvPr id="176" name="Google Shape;176;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17"/>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8.1.2 Modeling a Quadratic Problem</a:t>
            </a:r>
            <a:endParaRPr/>
          </a:p>
        </p:txBody>
      </p:sp>
      <p:pic>
        <p:nvPicPr>
          <p:cNvPr descr="A colorful illustration of various flowers with vibrant petals and green stems." id="178" name="Google Shape;178;p17" title="Screenshot 2025-04-24 at 3.06.35 PM.png"/>
          <p:cNvPicPr preferRelativeResize="0"/>
          <p:nvPr/>
        </p:nvPicPr>
        <p:blipFill>
          <a:blip r:embed="rId4">
            <a:alphaModFix/>
          </a:blip>
          <a:stretch>
            <a:fillRect/>
          </a:stretch>
        </p:blipFill>
        <p:spPr>
          <a:xfrm>
            <a:off x="6006125" y="1160325"/>
            <a:ext cx="2826174" cy="16119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2" name="Shape 182"/>
        <p:cNvGrpSpPr/>
        <p:nvPr/>
      </p:nvGrpSpPr>
      <p:grpSpPr>
        <a:xfrm>
          <a:off x="0" y="0"/>
          <a:ext cx="0" cy="0"/>
          <a:chOff x="0" y="0"/>
          <a:chExt cx="0" cy="0"/>
        </a:xfrm>
      </p:grpSpPr>
      <p:sp>
        <p:nvSpPr>
          <p:cNvPr id="183" name="Google Shape;183;p18"/>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Learning Activity </a:t>
            </a:r>
            <a:r>
              <a:rPr lang="en"/>
              <a:t>- Framing a Picture📏✂️</a:t>
            </a:r>
            <a:endParaRPr sz="3000">
              <a:solidFill>
                <a:srgbClr val="005047"/>
              </a:solidFill>
            </a:endParaRPr>
          </a:p>
        </p:txBody>
      </p:sp>
      <p:sp>
        <p:nvSpPr>
          <p:cNvPr id="184" name="Google Shape;18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5" name="Google Shape;185;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8.1.2 Modeling a Quadratic Problem</a:t>
            </a:r>
            <a:endParaRPr/>
          </a:p>
        </p:txBody>
      </p:sp>
      <p:pic>
        <p:nvPicPr>
          <p:cNvPr descr="A collage of five images showing the steps of gluing and folding strips of paper around the edges of rectangular pieces of paper, demonstrating a paper-framing or matting technique on wooden and white backgrounds." id="186" name="Google Shape;186;p18" title="90d0e858216b9989415bed43da1b63267ae9e45c.png"/>
          <p:cNvPicPr preferRelativeResize="0"/>
          <p:nvPr/>
        </p:nvPicPr>
        <p:blipFill>
          <a:blip r:embed="rId4">
            <a:alphaModFix/>
          </a:blip>
          <a:stretch>
            <a:fillRect/>
          </a:stretch>
        </p:blipFill>
        <p:spPr>
          <a:xfrm>
            <a:off x="1418563" y="1243925"/>
            <a:ext cx="5758184" cy="3254626"/>
          </a:xfrm>
          <a:prstGeom prst="rect">
            <a:avLst/>
          </a:prstGeom>
          <a:noFill/>
          <a:ln>
            <a:noFill/>
          </a:ln>
        </p:spPr>
      </p:pic>
      <p:sp>
        <p:nvSpPr>
          <p:cNvPr id="187" name="Google Shape;187;p18">
            <a:hlinkClick action="ppaction://hlinksldjump" r:id="rId5"/>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91" name="Shape 191"/>
        <p:cNvGrpSpPr/>
        <p:nvPr/>
      </p:nvGrpSpPr>
      <p:grpSpPr>
        <a:xfrm>
          <a:off x="0" y="0"/>
          <a:ext cx="0" cy="0"/>
          <a:chOff x="0" y="0"/>
          <a:chExt cx="0" cy="0"/>
        </a:xfrm>
      </p:grpSpPr>
      <p:sp>
        <p:nvSpPr>
          <p:cNvPr id="192" name="Google Shape;192;p19"/>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93" name="Google Shape;193;p19"/>
          <p:cNvSpPr txBox="1"/>
          <p:nvPr>
            <p:ph idx="1" type="body"/>
          </p:nvPr>
        </p:nvSpPr>
        <p:spPr>
          <a:xfrm>
            <a:off x="311700" y="1152475"/>
            <a:ext cx="45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424242"/>
                </a:solidFill>
              </a:rPr>
              <a:t>Juan says, “The perimeter of the picture is 22 inches. If I cut the framing material into 9 pieces, each one being 2.5 inches by 4/9</a:t>
            </a:r>
            <a:r>
              <a:rPr lang="en">
                <a:solidFill>
                  <a:srgbClr val="424242"/>
                </a:solidFill>
              </a:rPr>
              <a:t> </a:t>
            </a:r>
            <a:r>
              <a:rPr lang="en" sz="1800">
                <a:solidFill>
                  <a:srgbClr val="424242"/>
                </a:solidFill>
              </a:rPr>
              <a:t>inch, I’ll have more than enough material to surround the picture because those pieces would yield 9⋅2.5, or 22.5 inches for the frame.”</a:t>
            </a:r>
            <a:endParaRPr sz="1800">
              <a:solidFill>
                <a:srgbClr val="424242"/>
              </a:solidFill>
            </a:endParaRPr>
          </a:p>
          <a:p>
            <a:pPr indent="0" lvl="0" marL="0" rtl="0" algn="l">
              <a:lnSpc>
                <a:spcPct val="100000"/>
              </a:lnSpc>
              <a:spcBef>
                <a:spcPts val="1200"/>
              </a:spcBef>
              <a:spcAft>
                <a:spcPts val="0"/>
              </a:spcAft>
              <a:buNone/>
            </a:pPr>
            <a:r>
              <a:t/>
            </a:r>
            <a:endParaRPr sz="1800">
              <a:solidFill>
                <a:srgbClr val="424242"/>
              </a:solidFill>
            </a:endParaRPr>
          </a:p>
          <a:p>
            <a:pPr indent="0" lvl="0" marL="0" rtl="0" algn="l">
              <a:lnSpc>
                <a:spcPct val="100000"/>
              </a:lnSpc>
              <a:spcBef>
                <a:spcPts val="1200"/>
              </a:spcBef>
              <a:spcAft>
                <a:spcPts val="1200"/>
              </a:spcAft>
              <a:buNone/>
            </a:pPr>
            <a:r>
              <a:rPr lang="en" sz="1800">
                <a:solidFill>
                  <a:srgbClr val="424242"/>
                </a:solidFill>
              </a:rPr>
              <a:t>Do you agree with Juan? Be prepared to show your reasoning.</a:t>
            </a:r>
            <a:endParaRPr sz="1800">
              <a:solidFill>
                <a:srgbClr val="424242"/>
              </a:solidFill>
            </a:endParaRPr>
          </a:p>
        </p:txBody>
      </p:sp>
      <p:sp>
        <p:nvSpPr>
          <p:cNvPr id="194" name="Google Shape;194;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5" name="Google Shape;195;p19"/>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8.1.2 Modeling a Quadratic Problem</a:t>
            </a:r>
            <a:endParaRPr/>
          </a:p>
        </p:txBody>
      </p:sp>
      <p:pic>
        <p:nvPicPr>
          <p:cNvPr id="196" name="Google Shape;196;p19"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A rectangular landscape painting, 4 inches by 7 inches, with a sun and mountains, will be framed with strips each 2.5 inches long and 4/9 inch wide, forming a border around the painting." id="197" name="Google Shape;197;p19" title="5fae4a0aa1dabe1a82fbdbd38464f6c6a71d60b5.jpg"/>
          <p:cNvPicPr preferRelativeResize="0"/>
          <p:nvPr/>
        </p:nvPicPr>
        <p:blipFill rotWithShape="1">
          <a:blip r:embed="rId5">
            <a:alphaModFix/>
          </a:blip>
          <a:srcRect b="56957" l="0" r="0" t="0"/>
          <a:stretch/>
        </p:blipFill>
        <p:spPr>
          <a:xfrm>
            <a:off x="5425675" y="1054625"/>
            <a:ext cx="3406626" cy="1482325"/>
          </a:xfrm>
          <a:prstGeom prst="rect">
            <a:avLst/>
          </a:prstGeom>
          <a:noFill/>
          <a:ln>
            <a:noFill/>
          </a:ln>
        </p:spPr>
      </p:pic>
      <p:pic>
        <p:nvPicPr>
          <p:cNvPr id="198" name="Google Shape;198;p19" title="5fae4a0aa1dabe1a82fbdbd38464f6c6a71d60b5.jpg"/>
          <p:cNvPicPr preferRelativeResize="0"/>
          <p:nvPr/>
        </p:nvPicPr>
        <p:blipFill rotWithShape="1">
          <a:blip r:embed="rId5">
            <a:alphaModFix/>
          </a:blip>
          <a:srcRect b="0" l="0" r="0" t="47084"/>
          <a:stretch/>
        </p:blipFill>
        <p:spPr>
          <a:xfrm>
            <a:off x="5425675" y="2676175"/>
            <a:ext cx="3406626" cy="18223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2" name="Shape 202"/>
        <p:cNvGrpSpPr/>
        <p:nvPr/>
      </p:nvGrpSpPr>
      <p:grpSpPr>
        <a:xfrm>
          <a:off x="0" y="0"/>
          <a:ext cx="0" cy="0"/>
          <a:chOff x="0" y="0"/>
          <a:chExt cx="0" cy="0"/>
        </a:xfrm>
      </p:grpSpPr>
      <p:sp>
        <p:nvSpPr>
          <p:cNvPr id="203" name="Google Shape;203;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4" name="Google Shape;204;p20"/>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solidFill>
                  <a:srgbClr val="424242"/>
                </a:solidFill>
              </a:rPr>
              <a:t>Suppose you want to frame a picture that measures 8 inches by 3 inches. The frame is created from 12 square inches of framing material. The frame must be uniform in width, and all of the framing material must be used. Which statement is true?</a:t>
            </a:r>
            <a:endParaRPr sz="1800">
              <a:solidFill>
                <a:srgbClr val="424242"/>
              </a:solidFill>
            </a:endParaRPr>
          </a:p>
          <a:p>
            <a:pPr indent="-342900" lvl="0" marL="914400" rtl="0" algn="l">
              <a:lnSpc>
                <a:spcPct val="100000"/>
              </a:lnSpc>
              <a:spcBef>
                <a:spcPts val="1200"/>
              </a:spcBef>
              <a:spcAft>
                <a:spcPts val="0"/>
              </a:spcAft>
              <a:buClr>
                <a:srgbClr val="424242"/>
              </a:buClr>
              <a:buSzPts val="1800"/>
              <a:buFont typeface="Calibri"/>
              <a:buAutoNum type="alphaLcPeriod"/>
            </a:pPr>
            <a:r>
              <a:rPr lang="en" sz="1800">
                <a:solidFill>
                  <a:srgbClr val="424242"/>
                </a:solidFill>
              </a:rPr>
              <a:t>The frame will measure exactly 8 inches by 3 inches.</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sz="1800">
                <a:solidFill>
                  <a:srgbClr val="424242"/>
                </a:solidFill>
              </a:rPr>
              <a:t>The total area of the framed picture will be 24 square inches.</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sz="1800">
                <a:solidFill>
                  <a:srgbClr val="424242"/>
                </a:solidFill>
              </a:rPr>
              <a:t>The perimeter of the framed picture will be 22 inches.</a:t>
            </a:r>
            <a:endParaRPr sz="1800">
              <a:solidFill>
                <a:srgbClr val="424242"/>
              </a:solidFill>
            </a:endParaRPr>
          </a:p>
          <a:p>
            <a:pPr indent="-342900" lvl="0" marL="914400" rtl="0" algn="l">
              <a:lnSpc>
                <a:spcPct val="100000"/>
              </a:lnSpc>
              <a:spcBef>
                <a:spcPts val="1000"/>
              </a:spcBef>
              <a:spcAft>
                <a:spcPts val="0"/>
              </a:spcAft>
              <a:buClr>
                <a:srgbClr val="424242"/>
              </a:buClr>
              <a:buSzPts val="1800"/>
              <a:buFont typeface="Calibri"/>
              <a:buAutoNum type="alphaLcPeriod"/>
            </a:pPr>
            <a:r>
              <a:rPr lang="en" sz="1800">
                <a:solidFill>
                  <a:srgbClr val="424242"/>
                </a:solidFill>
              </a:rPr>
              <a:t>The total area of the framed picture will be 36 square inches.</a:t>
            </a:r>
            <a:endParaRPr sz="1800">
              <a:solidFill>
                <a:srgbClr val="424242"/>
              </a:solidFill>
            </a:endParaRPr>
          </a:p>
        </p:txBody>
      </p:sp>
      <p:sp>
        <p:nvSpPr>
          <p:cNvPr id="205" name="Google Shape;205;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8.1.2 Modeling a Quadratic Problem</a:t>
            </a:r>
            <a:endParaRPr/>
          </a:p>
        </p:txBody>
      </p:sp>
      <p:pic>
        <p:nvPicPr>
          <p:cNvPr id="207" name="Google Shape;207;p20"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8" name="Google Shape;208;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2" name="Shape 212"/>
        <p:cNvGrpSpPr/>
        <p:nvPr/>
      </p:nvGrpSpPr>
      <p:grpSpPr>
        <a:xfrm>
          <a:off x="0" y="0"/>
          <a:ext cx="0" cy="0"/>
          <a:chOff x="0" y="0"/>
          <a:chExt cx="0" cy="0"/>
        </a:xfrm>
      </p:grpSpPr>
      <p:sp>
        <p:nvSpPr>
          <p:cNvPr id="213" name="Google Shape;213;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4" name="Google Shape;214;p21"/>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Suppose you want to frame a different picture that measures 10 inches by 6 inches. The frame is created from 36 square inches of framing material. The frame must be uniform in width, and all of the framing material must be used.</a:t>
            </a:r>
            <a:endParaRPr/>
          </a:p>
          <a:p>
            <a:pPr indent="-342900" lvl="0" marL="457200" rtl="0" algn="l">
              <a:spcBef>
                <a:spcPts val="1200"/>
              </a:spcBef>
              <a:spcAft>
                <a:spcPts val="0"/>
              </a:spcAft>
              <a:buSzPts val="1800"/>
              <a:buChar char="●"/>
            </a:pPr>
            <a:r>
              <a:rPr lang="en"/>
              <a:t>What is the perimeter of the picture?</a:t>
            </a:r>
            <a:endParaRPr/>
          </a:p>
          <a:p>
            <a:pPr indent="-330200" lvl="1" marL="914400" rtl="0" algn="l">
              <a:spcBef>
                <a:spcPts val="0"/>
              </a:spcBef>
              <a:spcAft>
                <a:spcPts val="0"/>
              </a:spcAft>
              <a:buSzPts val="1600"/>
              <a:buChar char="○"/>
            </a:pPr>
            <a:r>
              <a:rPr lang="en"/>
              <a:t>The perimeter of the picture is 10 + 10 + 6 + 6 = 32 inches</a:t>
            </a:r>
            <a:endParaRPr/>
          </a:p>
          <a:p>
            <a:pPr indent="-342900" lvl="0" marL="457200" rtl="0" algn="l">
              <a:spcBef>
                <a:spcPts val="0"/>
              </a:spcBef>
              <a:spcAft>
                <a:spcPts val="0"/>
              </a:spcAft>
              <a:buSzPts val="1800"/>
              <a:buChar char="●"/>
            </a:pPr>
            <a:r>
              <a:rPr lang="en"/>
              <a:t>What is the area of the picture?</a:t>
            </a:r>
            <a:endParaRPr/>
          </a:p>
          <a:p>
            <a:pPr indent="-330200" lvl="1" marL="914400" rtl="0" algn="l">
              <a:spcBef>
                <a:spcPts val="0"/>
              </a:spcBef>
              <a:spcAft>
                <a:spcPts val="0"/>
              </a:spcAft>
              <a:buSzPts val="1600"/>
              <a:buChar char="○"/>
            </a:pPr>
            <a:r>
              <a:rPr lang="en"/>
              <a:t>The area of the picture is 10 </a:t>
            </a:r>
            <a:r>
              <a:rPr lang="en"/>
              <a:t>·</a:t>
            </a:r>
            <a:r>
              <a:rPr lang="en"/>
              <a:t> 6 = 60 square inches</a:t>
            </a:r>
            <a:r>
              <a:rPr lang="en"/>
              <a:t> </a:t>
            </a:r>
            <a:endParaRPr/>
          </a:p>
          <a:p>
            <a:pPr indent="-342900" lvl="0" marL="457200" rtl="0" algn="l">
              <a:spcBef>
                <a:spcPts val="0"/>
              </a:spcBef>
              <a:spcAft>
                <a:spcPts val="0"/>
              </a:spcAft>
              <a:buSzPts val="1800"/>
              <a:buChar char="●"/>
            </a:pPr>
            <a:r>
              <a:rPr lang="en"/>
              <a:t>What will be the total area of the framed picture?</a:t>
            </a:r>
            <a:endParaRPr/>
          </a:p>
          <a:p>
            <a:pPr indent="-330200" lvl="1" marL="914400" rtl="0" algn="l">
              <a:spcBef>
                <a:spcPts val="0"/>
              </a:spcBef>
              <a:spcAft>
                <a:spcPts val="0"/>
              </a:spcAft>
              <a:buSzPts val="1600"/>
              <a:buChar char="○"/>
            </a:pPr>
            <a:r>
              <a:rPr lang="en"/>
              <a:t>The total area of the framed picture will be 60 + 36 = 96 square inches</a:t>
            </a:r>
            <a:endParaRPr/>
          </a:p>
        </p:txBody>
      </p:sp>
      <p:sp>
        <p:nvSpPr>
          <p:cNvPr id="215" name="Google Shape;215;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6" name="Google Shape;216;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8.1.2 Modeling a Quadratic Problem - Additional Resources</a:t>
            </a:r>
            <a:endParaRPr/>
          </a:p>
        </p:txBody>
      </p:sp>
      <p:pic>
        <p:nvPicPr>
          <p:cNvPr id="217" name="Google Shape;217;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21" name="Shape 221"/>
        <p:cNvGrpSpPr/>
        <p:nvPr/>
      </p:nvGrpSpPr>
      <p:grpSpPr>
        <a:xfrm>
          <a:off x="0" y="0"/>
          <a:ext cx="0" cy="0"/>
          <a:chOff x="0" y="0"/>
          <a:chExt cx="0" cy="0"/>
        </a:xfrm>
      </p:grpSpPr>
      <p:sp>
        <p:nvSpPr>
          <p:cNvPr id="222" name="Google Shape;222;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3" name="Google Shape;223;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6" name="Google Shape;226;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7" name="Google Shape;227;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8" name="Google Shape;228;p22"/>
          <p:cNvCxnSpPr>
            <a:stCxn id="222" idx="2"/>
            <a:endCxn id="22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9" name="Google Shape;229;p22"/>
          <p:cNvCxnSpPr>
            <a:stCxn id="224" idx="3"/>
            <a:endCxn id="22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0" name="Google Shape;230;p22"/>
          <p:cNvCxnSpPr>
            <a:stCxn id="223" idx="3"/>
            <a:endCxn id="225"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1" name="Google Shape;231;p22"/>
          <p:cNvCxnSpPr>
            <a:stCxn id="225" idx="3"/>
            <a:endCxn id="22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2" name="Google Shape;232;p22"/>
          <p:cNvCxnSpPr>
            <a:stCxn id="227" idx="3"/>
            <a:endCxn id="22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3" name="Google Shape;233;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4" name="Google Shape;234;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5" name="Google Shape;235;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6" name="Google Shape;236;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7" name="Google Shape;237;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8" name="Google Shape;238;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9" name="Google Shape;239;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0" name="Google Shape;240;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1" name="Google Shape;241;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2" name="Google Shape;242;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3" name="Google Shape;243;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4" name="Google Shape;244;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5" name="Google Shape;245;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6" name="Google Shape;246;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23"/>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Framing a Picture 🖼</a:t>
            </a:r>
            <a:endParaRPr sz="2600">
              <a:solidFill>
                <a:srgbClr val="005047"/>
              </a:solidFill>
            </a:endParaRPr>
          </a:p>
        </p:txBody>
      </p:sp>
      <p:sp>
        <p:nvSpPr>
          <p:cNvPr id="252" name="Google Shape;252;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3" name="Google Shape;253;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8.1.3 Formulating a Quadratic Equation to Represent the Model</a:t>
            </a:r>
            <a:endParaRPr/>
          </a:p>
        </p:txBody>
      </p:sp>
      <p:pic>
        <p:nvPicPr>
          <p:cNvPr id="254" name="Google Shape;254;p23"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55" name="Google Shape;255;p23"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56" name="Google Shape;256;p23"/>
          <p:cNvSpPr/>
          <p:nvPr/>
        </p:nvSpPr>
        <p:spPr>
          <a:xfrm>
            <a:off x="4779300" y="1160325"/>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First read: listen and describe the situation without numbers.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Second read: list what can be counted or measured.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Third read: listen for the question and brainstorm ways to solve.</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Three Reads</a:t>
            </a:r>
            <a:endParaRPr sz="1000">
              <a:latin typeface="Calibri"/>
              <a:ea typeface="Calibri"/>
              <a:cs typeface="Calibri"/>
              <a:sym typeface="Calibri"/>
            </a:endParaRPr>
          </a:p>
        </p:txBody>
      </p:sp>
      <p:sp>
        <p:nvSpPr>
          <p:cNvPr id="257" name="Google Shape;257;p23"/>
          <p:cNvSpPr/>
          <p:nvPr/>
        </p:nvSpPr>
        <p:spPr>
          <a:xfrm>
            <a:off x="4779300" y="3077001"/>
            <a:ext cx="3907500" cy="1529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Draw and label what you know about the picture and frame on graph paper.</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Think about what diagrams would help you understand the problem better (ex. Strips of framing material)</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Action and Expression</a:t>
            </a:r>
            <a:endParaRPr>
              <a:latin typeface="Calibri"/>
              <a:ea typeface="Calibri"/>
              <a:cs typeface="Calibri"/>
              <a:sym typeface="Calibri"/>
            </a:endParaRPr>
          </a:p>
        </p:txBody>
      </p:sp>
      <p:sp>
        <p:nvSpPr>
          <p:cNvPr id="258" name="Google Shape;258;p2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2" name="Shape 262"/>
        <p:cNvGrpSpPr/>
        <p:nvPr/>
      </p:nvGrpSpPr>
      <p:grpSpPr>
        <a:xfrm>
          <a:off x="0" y="0"/>
          <a:ext cx="0" cy="0"/>
          <a:chOff x="0" y="0"/>
          <a:chExt cx="0" cy="0"/>
        </a:xfrm>
      </p:grpSpPr>
      <p:sp>
        <p:nvSpPr>
          <p:cNvPr id="263" name="Google Shape;263;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24"/>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Formulating a Quadratic Equation to Represent the Model</a:t>
            </a:r>
            <a:endParaRPr b="1"/>
          </a:p>
        </p:txBody>
      </p:sp>
      <p:pic>
        <p:nvPicPr>
          <p:cNvPr id="265" name="Google Shape;265;p24" title="videothumbnail.jpeg">
            <a:hlinkClick r:id="rId5"/>
          </p:cNvPr>
          <p:cNvPicPr preferRelativeResize="0"/>
          <p:nvPr/>
        </p:nvPicPr>
        <p:blipFill>
          <a:blip r:embed="rId6">
            <a:alphaModFix/>
          </a:blip>
          <a:stretch>
            <a:fillRect/>
          </a:stretch>
        </p:blipFill>
        <p:spPr>
          <a:xfrm>
            <a:off x="1695488" y="482875"/>
            <a:ext cx="5753025" cy="32189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2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Framing a Picture 🖼</a:t>
            </a:r>
            <a:endParaRPr>
              <a:solidFill>
                <a:srgbClr val="005047"/>
              </a:solidFill>
            </a:endParaRPr>
          </a:p>
        </p:txBody>
      </p:sp>
      <p:sp>
        <p:nvSpPr>
          <p:cNvPr id="271" name="Google Shape;271;p25"/>
          <p:cNvSpPr txBox="1"/>
          <p:nvPr>
            <p:ph idx="1" type="body"/>
          </p:nvPr>
        </p:nvSpPr>
        <p:spPr>
          <a:xfrm>
            <a:off x="311700" y="1152475"/>
            <a:ext cx="3996000" cy="34200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Here is a diagram that shows the picture with a frame that is the same width all the way around.</a:t>
            </a:r>
            <a:endParaRPr/>
          </a:p>
          <a:p>
            <a:pPr indent="0" lvl="0" marL="0" rtl="0" algn="l">
              <a:lnSpc>
                <a:spcPct val="100000"/>
              </a:lnSpc>
              <a:spcBef>
                <a:spcPts val="1200"/>
              </a:spcBef>
              <a:spcAft>
                <a:spcPts val="0"/>
              </a:spcAft>
              <a:buNone/>
            </a:pPr>
            <a:r>
              <a:rPr lang="en"/>
              <a:t>The picture is 7 inches by 4 inches. </a:t>
            </a:r>
            <a:endParaRPr/>
          </a:p>
          <a:p>
            <a:pPr indent="0" lvl="0" marL="0" rtl="0" algn="l">
              <a:lnSpc>
                <a:spcPct val="100000"/>
              </a:lnSpc>
              <a:spcBef>
                <a:spcPts val="1200"/>
              </a:spcBef>
              <a:spcAft>
                <a:spcPts val="1200"/>
              </a:spcAft>
              <a:buNone/>
            </a:pPr>
            <a:r>
              <a:rPr lang="en"/>
              <a:t>The frame is created from 10 square inches of framing material (in the form of a rectangle measuring 4 inches by 2.5 inches).</a:t>
            </a:r>
            <a:endParaRPr/>
          </a:p>
        </p:txBody>
      </p:sp>
      <p:sp>
        <p:nvSpPr>
          <p:cNvPr id="272" name="Google Shape;27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3" name="Google Shape;273;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8.1.3 Formulating a Quadratic Equation to Represent the Model</a:t>
            </a:r>
            <a:endParaRPr/>
          </a:p>
        </p:txBody>
      </p:sp>
      <p:pic>
        <p:nvPicPr>
          <p:cNvPr descr="A colorful illustration of various flowers with vibrant petals and green stems, set against a dark background with a light peach border." id="274" name="Google Shape;274;p25" title="Screenshot 2025-03-25 at 11.08.28 AM.png"/>
          <p:cNvPicPr preferRelativeResize="0"/>
          <p:nvPr/>
        </p:nvPicPr>
        <p:blipFill>
          <a:blip r:embed="rId4">
            <a:alphaModFix/>
          </a:blip>
          <a:stretch>
            <a:fillRect/>
          </a:stretch>
        </p:blipFill>
        <p:spPr>
          <a:xfrm>
            <a:off x="5248656" y="1133856"/>
            <a:ext cx="3579550" cy="21495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26"/>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Framing a Picture 🖼</a:t>
            </a:r>
            <a:endParaRPr>
              <a:solidFill>
                <a:srgbClr val="005047"/>
              </a:solidFill>
            </a:endParaRPr>
          </a:p>
        </p:txBody>
      </p:sp>
      <p:sp>
        <p:nvSpPr>
          <p:cNvPr id="280" name="Google Shape;280;p26"/>
          <p:cNvSpPr txBox="1"/>
          <p:nvPr>
            <p:ph idx="1" type="body"/>
          </p:nvPr>
        </p:nvSpPr>
        <p:spPr>
          <a:xfrm>
            <a:off x="311700" y="1152475"/>
            <a:ext cx="4869900" cy="3420000"/>
          </a:xfrm>
          <a:prstGeom prst="rect">
            <a:avLst/>
          </a:prstGeom>
        </p:spPr>
        <p:txBody>
          <a:bodyPr anchorCtr="0" anchor="t" bIns="91425" lIns="91425" spcFirstLastPara="1" rIns="91425" wrap="square" tIns="91425">
            <a:normAutofit lnSpcReduction="10000"/>
          </a:bodyPr>
          <a:lstStyle/>
          <a:p>
            <a:pPr indent="-342900" lvl="0" marL="457200" rtl="0" algn="l">
              <a:lnSpc>
                <a:spcPct val="100000"/>
              </a:lnSpc>
              <a:spcBef>
                <a:spcPts val="0"/>
              </a:spcBef>
              <a:spcAft>
                <a:spcPts val="0"/>
              </a:spcAft>
              <a:buSzPts val="1800"/>
              <a:buAutoNum type="arabicPeriod"/>
            </a:pPr>
            <a:r>
              <a:rPr lang="en"/>
              <a:t>Write an expression to represent the length of the framed picture on its shorter side. (Use 𝑥 to represent the width of the frame.)</a:t>
            </a:r>
            <a:endParaRPr/>
          </a:p>
          <a:p>
            <a:pPr indent="-342900" lvl="0" marL="457200" rtl="0" algn="l">
              <a:lnSpc>
                <a:spcPct val="100000"/>
              </a:lnSpc>
              <a:spcBef>
                <a:spcPts val="500"/>
              </a:spcBef>
              <a:spcAft>
                <a:spcPts val="0"/>
              </a:spcAft>
              <a:buSzPts val="1800"/>
              <a:buAutoNum type="arabicPeriod"/>
            </a:pPr>
            <a:r>
              <a:rPr lang="en"/>
              <a:t>Write an expression to represent the length of the framed picture on its longer side. (Use 𝑥 to represent the width of the frame.)</a:t>
            </a:r>
            <a:endParaRPr/>
          </a:p>
          <a:p>
            <a:pPr indent="-342900" lvl="0" marL="457200" rtl="0" algn="l">
              <a:lnSpc>
                <a:spcPct val="100000"/>
              </a:lnSpc>
              <a:spcBef>
                <a:spcPts val="500"/>
              </a:spcBef>
              <a:spcAft>
                <a:spcPts val="0"/>
              </a:spcAft>
              <a:buSzPts val="1800"/>
              <a:buAutoNum type="arabicPeriod"/>
            </a:pPr>
            <a:r>
              <a:rPr lang="en"/>
              <a:t>Write an equation to represent the relationship between the measurements of the framed picture and its total area.</a:t>
            </a:r>
            <a:endParaRPr/>
          </a:p>
          <a:p>
            <a:pPr indent="-342900" lvl="0" marL="457200" rtl="0" algn="l">
              <a:lnSpc>
                <a:spcPct val="100000"/>
              </a:lnSpc>
              <a:spcBef>
                <a:spcPts val="1000"/>
              </a:spcBef>
              <a:spcAft>
                <a:spcPts val="500"/>
              </a:spcAft>
              <a:buSzPts val="1800"/>
              <a:buAutoNum type="arabicPeriod"/>
            </a:pPr>
            <a:r>
              <a:rPr lang="en"/>
              <a:t>What does a solution to this equation represent? </a:t>
            </a:r>
            <a:endParaRPr/>
          </a:p>
        </p:txBody>
      </p:sp>
      <p:sp>
        <p:nvSpPr>
          <p:cNvPr id="281" name="Google Shape;281;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8.1.3 Formulating a Quadratic Equation to Represent the Model</a:t>
            </a:r>
            <a:endParaRPr/>
          </a:p>
        </p:txBody>
      </p:sp>
      <p:pic>
        <p:nvPicPr>
          <p:cNvPr descr="A picture is shown with a frame of uniform width around it. The dimensions of the picture are 7 inches by 4 inches. The width of the frame is x. The total length of the framed picture is 2x + 7. The total width of the framed picture is 2x + 4." id="283" name="Google Shape;283;p26" title="abd013d7bc8d0e66787b880a5c8ea907406fea42-1.jpg"/>
          <p:cNvPicPr preferRelativeResize="0"/>
          <p:nvPr/>
        </p:nvPicPr>
        <p:blipFill rotWithShape="1">
          <a:blip r:embed="rId4">
            <a:alphaModFix/>
          </a:blip>
          <a:srcRect b="4978" l="0" r="0" t="4987"/>
          <a:stretch/>
        </p:blipFill>
        <p:spPr>
          <a:xfrm>
            <a:off x="5252750" y="1132025"/>
            <a:ext cx="3579551" cy="2149525"/>
          </a:xfrm>
          <a:prstGeom prst="rect">
            <a:avLst/>
          </a:prstGeom>
          <a:noFill/>
          <a:ln>
            <a:noFill/>
          </a:ln>
        </p:spPr>
      </p:pic>
      <p:sp>
        <p:nvSpPr>
          <p:cNvPr id="284" name="Google Shape;284;p26"/>
          <p:cNvSpPr/>
          <p:nvPr/>
        </p:nvSpPr>
        <p:spPr>
          <a:xfrm>
            <a:off x="5252725" y="3438250"/>
            <a:ext cx="3579600" cy="10560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Char char="●"/>
            </a:pPr>
            <a:r>
              <a:rPr lang="en" sz="1500">
                <a:latin typeface="Calibri"/>
                <a:ea typeface="Calibri"/>
                <a:cs typeface="Calibri"/>
                <a:sym typeface="Calibri"/>
              </a:rPr>
              <a:t>The picture is 7 inches by 4 inches.</a:t>
            </a:r>
            <a:endParaRPr sz="1500">
              <a:latin typeface="Calibri"/>
              <a:ea typeface="Calibri"/>
              <a:cs typeface="Calibri"/>
              <a:sym typeface="Calibri"/>
            </a:endParaRPr>
          </a:p>
          <a:p>
            <a:pPr indent="-232409" lvl="0" marL="274320" rtl="0" algn="l">
              <a:spcBef>
                <a:spcPts val="1000"/>
              </a:spcBef>
              <a:spcAft>
                <a:spcPts val="0"/>
              </a:spcAft>
              <a:buSzPts val="1500"/>
              <a:buFont typeface="Calibri"/>
              <a:buChar char="●"/>
            </a:pPr>
            <a:r>
              <a:rPr lang="en" sz="1500">
                <a:latin typeface="Calibri"/>
                <a:ea typeface="Calibri"/>
                <a:cs typeface="Calibri"/>
                <a:sym typeface="Calibri"/>
              </a:rPr>
              <a:t>The frame is created from 10 square inches of framing material.</a:t>
            </a:r>
            <a:endParaRPr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88" name="Shape 288"/>
        <p:cNvGrpSpPr/>
        <p:nvPr/>
      </p:nvGrpSpPr>
      <p:grpSpPr>
        <a:xfrm>
          <a:off x="0" y="0"/>
          <a:ext cx="0" cy="0"/>
          <a:chOff x="0" y="0"/>
          <a:chExt cx="0" cy="0"/>
        </a:xfrm>
      </p:grpSpPr>
      <p:sp>
        <p:nvSpPr>
          <p:cNvPr id="289" name="Google Shape;289;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90" name="Google Shape;290;p27"/>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Suppose a different picture is 5 inches by 5 inches. The frame is created from 11 square inches of framing material. The frame will be uniform in width, and all of the framing material is used. Which equation would you need to solve in order to determine the value of 𝑥, the width of the frame?</a:t>
            </a:r>
            <a:endParaRPr/>
          </a:p>
          <a:p>
            <a:pPr indent="-342900" lvl="0" marL="914400" rtl="0" algn="l">
              <a:lnSpc>
                <a:spcPct val="100000"/>
              </a:lnSpc>
              <a:spcBef>
                <a:spcPts val="1200"/>
              </a:spcBef>
              <a:spcAft>
                <a:spcPts val="0"/>
              </a:spcAft>
              <a:buSzPts val="1800"/>
              <a:buFont typeface="Noto Sans"/>
              <a:buAutoNum type="alphaLcPeriod"/>
            </a:pPr>
            <a:r>
              <a:rPr lang="en"/>
              <a:t>4𝑥</a:t>
            </a:r>
            <a:r>
              <a:rPr baseline="30000" lang="en"/>
              <a:t>2 </a:t>
            </a:r>
            <a:r>
              <a:rPr lang="en"/>
              <a:t>+ 20</a:t>
            </a:r>
            <a:r>
              <a:rPr lang="en"/>
              <a:t>𝑥</a:t>
            </a:r>
            <a:r>
              <a:rPr i="1" lang="en"/>
              <a:t> </a:t>
            </a:r>
            <a:r>
              <a:rPr lang="en"/>
              <a:t>+ 25 = 36</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𝑥</a:t>
            </a:r>
            <a:r>
              <a:rPr baseline="30000" lang="en"/>
              <a:t>2 </a:t>
            </a:r>
            <a:r>
              <a:rPr lang="en"/>
              <a:t>+ 10</a:t>
            </a:r>
            <a:r>
              <a:rPr i="1" lang="en"/>
              <a:t>x </a:t>
            </a:r>
            <a:r>
              <a:rPr lang="en"/>
              <a:t>+ 25 = 36</a:t>
            </a:r>
            <a:endParaRPr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a:t>𝑥</a:t>
            </a:r>
            <a:r>
              <a:rPr baseline="30000" lang="en"/>
              <a:t>2 </a:t>
            </a:r>
            <a:r>
              <a:rPr lang="en"/>
              <a:t>+ 25 = 11</a:t>
            </a:r>
            <a:endParaRPr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lang="en"/>
              <a:t>4𝑥</a:t>
            </a:r>
            <a:r>
              <a:rPr baseline="30000" lang="en"/>
              <a:t>2 </a:t>
            </a:r>
            <a:r>
              <a:rPr lang="en"/>
              <a:t>+ 20𝑥</a:t>
            </a:r>
            <a:r>
              <a:rPr i="1" lang="en"/>
              <a:t> </a:t>
            </a:r>
            <a:r>
              <a:rPr lang="en"/>
              <a:t>= 36</a:t>
            </a:r>
            <a:endParaRPr sz="1800">
              <a:latin typeface="Noto Sans"/>
              <a:ea typeface="Noto Sans"/>
              <a:cs typeface="Noto Sans"/>
              <a:sym typeface="Noto Sans"/>
            </a:endParaRPr>
          </a:p>
        </p:txBody>
      </p:sp>
      <p:sp>
        <p:nvSpPr>
          <p:cNvPr id="291" name="Google Shape;291;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8.1.3 Formulating a Quadratic Equation to Represent the Model</a:t>
            </a:r>
            <a:endParaRPr/>
          </a:p>
        </p:txBody>
      </p:sp>
      <p:pic>
        <p:nvPicPr>
          <p:cNvPr id="293" name="Google Shape;293;p27"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descr="A square picture has side lengths measuring 5 inches. It is surrounded by a square frame that is uniformly x inches in width." id="294" name="Google Shape;294;p27" title="5394a210768633a34f72bc87e1543ce8f6ca230a.jpg"/>
          <p:cNvPicPr preferRelativeResize="0"/>
          <p:nvPr/>
        </p:nvPicPr>
        <p:blipFill rotWithShape="1">
          <a:blip r:embed="rId5">
            <a:alphaModFix/>
          </a:blip>
          <a:srcRect b="0" l="0" r="0" t="3260"/>
          <a:stretch/>
        </p:blipFill>
        <p:spPr>
          <a:xfrm>
            <a:off x="6578725" y="2103000"/>
            <a:ext cx="2253550" cy="1936425"/>
          </a:xfrm>
          <a:prstGeom prst="rect">
            <a:avLst/>
          </a:prstGeom>
          <a:noFill/>
          <a:ln>
            <a:noFill/>
          </a:ln>
        </p:spPr>
      </p:pic>
      <p:sp>
        <p:nvSpPr>
          <p:cNvPr id="295" name="Google Shape;295;p27">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9" name="Shape 299"/>
        <p:cNvGrpSpPr/>
        <p:nvPr/>
      </p:nvGrpSpPr>
      <p:grpSpPr>
        <a:xfrm>
          <a:off x="0" y="0"/>
          <a:ext cx="0" cy="0"/>
          <a:chOff x="0" y="0"/>
          <a:chExt cx="0" cy="0"/>
        </a:xfrm>
      </p:grpSpPr>
      <p:sp>
        <p:nvSpPr>
          <p:cNvPr id="300" name="Google Shape;300;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01" name="Google Shape;301;p28"/>
          <p:cNvSpPr txBox="1"/>
          <p:nvPr>
            <p:ph idx="1" type="body"/>
          </p:nvPr>
        </p:nvSpPr>
        <p:spPr>
          <a:xfrm>
            <a:off x="311700" y="1152475"/>
            <a:ext cx="6920400" cy="36192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
                <a:solidFill>
                  <a:srgbClr val="1D2125"/>
                </a:solidFill>
              </a:rPr>
              <a:t>Imagine a picture 8 inches by 6 inches. The frame is created from 32 square inches of framing material. The frame will be uniform in width, and all of the framing material is used.</a:t>
            </a:r>
            <a:endParaRPr>
              <a:solidFill>
                <a:srgbClr val="1D2125"/>
              </a:solidFill>
            </a:endParaRPr>
          </a:p>
          <a:p>
            <a:pPr indent="0" lvl="0" marL="0" rtl="0" algn="l">
              <a:spcBef>
                <a:spcPts val="1200"/>
              </a:spcBef>
              <a:spcAft>
                <a:spcPts val="0"/>
              </a:spcAft>
              <a:buNone/>
            </a:pPr>
            <a:r>
              <a:rPr b="1" lang="en">
                <a:solidFill>
                  <a:srgbClr val="1D2125"/>
                </a:solidFill>
              </a:rPr>
              <a:t>How do we write an equation representing the total area of the framed picture?</a:t>
            </a:r>
            <a:endParaRPr>
              <a:solidFill>
                <a:srgbClr val="1D2125"/>
              </a:solidFill>
            </a:endParaRPr>
          </a:p>
          <a:p>
            <a:pPr indent="-325755" lvl="0" marL="457200" rtl="0" algn="l">
              <a:lnSpc>
                <a:spcPct val="105000"/>
              </a:lnSpc>
              <a:spcBef>
                <a:spcPts val="1200"/>
              </a:spcBef>
              <a:spcAft>
                <a:spcPts val="0"/>
              </a:spcAft>
              <a:buClr>
                <a:srgbClr val="1D2125"/>
              </a:buClr>
              <a:buSzPct val="100000"/>
              <a:buChar char="●"/>
            </a:pPr>
            <a:r>
              <a:rPr lang="en">
                <a:solidFill>
                  <a:srgbClr val="1D2125"/>
                </a:solidFill>
              </a:rPr>
              <a:t>The picture area is 8 x 6 = 48 square inches. The frame adds 32 square inches, so the total area is 48 + 32 = 80 square inches.</a:t>
            </a:r>
            <a:endParaRPr>
              <a:solidFill>
                <a:srgbClr val="1D2125"/>
              </a:solidFill>
            </a:endParaRPr>
          </a:p>
          <a:p>
            <a:pPr indent="-325755" lvl="0" marL="457200" rtl="0" algn="l">
              <a:lnSpc>
                <a:spcPct val="105000"/>
              </a:lnSpc>
              <a:spcBef>
                <a:spcPts val="300"/>
              </a:spcBef>
              <a:spcAft>
                <a:spcPts val="0"/>
              </a:spcAft>
              <a:buClr>
                <a:srgbClr val="1D2125"/>
              </a:buClr>
              <a:buSzPct val="100000"/>
              <a:buChar char="●"/>
            </a:pPr>
            <a:r>
              <a:rPr lang="en">
                <a:solidFill>
                  <a:srgbClr val="1D2125"/>
                </a:solidFill>
              </a:rPr>
              <a:t>The frame width is represented by 𝑥.</a:t>
            </a:r>
            <a:endParaRPr>
              <a:solidFill>
                <a:srgbClr val="1D2125"/>
              </a:solidFill>
            </a:endParaRPr>
          </a:p>
          <a:p>
            <a:pPr indent="-314960" lvl="1" marL="914400" rtl="0" algn="l">
              <a:lnSpc>
                <a:spcPct val="105000"/>
              </a:lnSpc>
              <a:spcBef>
                <a:spcPts val="300"/>
              </a:spcBef>
              <a:spcAft>
                <a:spcPts val="0"/>
              </a:spcAft>
              <a:buClr>
                <a:srgbClr val="1D2125"/>
              </a:buClr>
              <a:buSzPct val="100000"/>
              <a:buChar char="○"/>
            </a:pPr>
            <a:r>
              <a:rPr lang="en">
                <a:solidFill>
                  <a:srgbClr val="1D2125"/>
                </a:solidFill>
              </a:rPr>
              <a:t>Longer side:</a:t>
            </a:r>
            <a:r>
              <a:rPr lang="en">
                <a:solidFill>
                  <a:srgbClr val="1D2125"/>
                </a:solidFill>
              </a:rPr>
              <a:t> 𝑥 + 8 + 𝑥 = </a:t>
            </a:r>
            <a:r>
              <a:rPr lang="en">
                <a:solidFill>
                  <a:srgbClr val="1D2125"/>
                </a:solidFill>
              </a:rPr>
              <a:t>2𝑥 + 8</a:t>
            </a:r>
            <a:endParaRPr>
              <a:solidFill>
                <a:srgbClr val="1D2125"/>
              </a:solidFill>
            </a:endParaRPr>
          </a:p>
          <a:p>
            <a:pPr indent="-314960" lvl="1" marL="914400" rtl="0" algn="l">
              <a:lnSpc>
                <a:spcPct val="105000"/>
              </a:lnSpc>
              <a:spcBef>
                <a:spcPts val="300"/>
              </a:spcBef>
              <a:spcAft>
                <a:spcPts val="0"/>
              </a:spcAft>
              <a:buClr>
                <a:srgbClr val="1D2125"/>
              </a:buClr>
              <a:buSzPct val="100000"/>
              <a:buChar char="○"/>
            </a:pPr>
            <a:r>
              <a:rPr lang="en">
                <a:solidFill>
                  <a:srgbClr val="1D2125"/>
                </a:solidFill>
              </a:rPr>
              <a:t>Shorter side: 𝑥 + 6 + 𝑥 = 2𝑥 + 6</a:t>
            </a:r>
            <a:endParaRPr>
              <a:solidFill>
                <a:srgbClr val="1D2125"/>
              </a:solidFill>
            </a:endParaRPr>
          </a:p>
          <a:p>
            <a:pPr indent="-325755" lvl="0" marL="457200" rtl="0" algn="l">
              <a:lnSpc>
                <a:spcPct val="105000"/>
              </a:lnSpc>
              <a:spcBef>
                <a:spcPts val="300"/>
              </a:spcBef>
              <a:spcAft>
                <a:spcPts val="0"/>
              </a:spcAft>
              <a:buClr>
                <a:srgbClr val="1D2125"/>
              </a:buClr>
              <a:buSzPct val="100000"/>
              <a:buChar char="●"/>
            </a:pPr>
            <a:r>
              <a:rPr lang="en">
                <a:solidFill>
                  <a:srgbClr val="1D2125"/>
                </a:solidFill>
              </a:rPr>
              <a:t>Find the quadratic equation</a:t>
            </a:r>
            <a:endParaRPr>
              <a:solidFill>
                <a:srgbClr val="1D2125"/>
              </a:solidFill>
            </a:endParaRPr>
          </a:p>
          <a:p>
            <a:pPr indent="-314960" lvl="1" marL="914400" rtl="0" algn="l">
              <a:lnSpc>
                <a:spcPct val="105000"/>
              </a:lnSpc>
              <a:spcBef>
                <a:spcPts val="300"/>
              </a:spcBef>
              <a:spcAft>
                <a:spcPts val="0"/>
              </a:spcAft>
              <a:buClr>
                <a:srgbClr val="1D2125"/>
              </a:buClr>
              <a:buSzPct val="88888"/>
              <a:buChar char="○"/>
            </a:pPr>
            <a:r>
              <a:rPr lang="en" sz="1800">
                <a:solidFill>
                  <a:srgbClr val="1D2125"/>
                </a:solidFill>
              </a:rPr>
              <a:t>(2𝑥 + 8) (2𝑥 + 6) = 80</a:t>
            </a:r>
            <a:endParaRPr>
              <a:solidFill>
                <a:srgbClr val="1D2125"/>
              </a:solidFill>
            </a:endParaRPr>
          </a:p>
          <a:p>
            <a:pPr indent="-314960" lvl="1" marL="914400" rtl="0" algn="l">
              <a:lnSpc>
                <a:spcPct val="105000"/>
              </a:lnSpc>
              <a:spcBef>
                <a:spcPts val="300"/>
              </a:spcBef>
              <a:spcAft>
                <a:spcPts val="0"/>
              </a:spcAft>
              <a:buClr>
                <a:srgbClr val="1D2125"/>
              </a:buClr>
              <a:buSzPct val="88888"/>
              <a:buChar char="○"/>
            </a:pPr>
            <a:r>
              <a:rPr lang="en">
                <a:solidFill>
                  <a:srgbClr val="1D2125"/>
                </a:solidFill>
              </a:rPr>
              <a:t>4</a:t>
            </a:r>
            <a:r>
              <a:rPr lang="en" sz="1800">
                <a:solidFill>
                  <a:srgbClr val="1D2125"/>
                </a:solidFill>
              </a:rPr>
              <a:t>𝑥</a:t>
            </a:r>
            <a:r>
              <a:rPr baseline="30000" lang="en" sz="1800">
                <a:solidFill>
                  <a:srgbClr val="1D2125"/>
                </a:solidFill>
              </a:rPr>
              <a:t>2</a:t>
            </a:r>
            <a:r>
              <a:rPr lang="en" sz="1800">
                <a:solidFill>
                  <a:srgbClr val="1D2125"/>
                </a:solidFill>
              </a:rPr>
              <a:t> + 12𝑥 + 16𝑥 + 48 = 80</a:t>
            </a:r>
            <a:endParaRPr sz="1800">
              <a:solidFill>
                <a:srgbClr val="1D2125"/>
              </a:solidFill>
            </a:endParaRPr>
          </a:p>
          <a:p>
            <a:pPr indent="-325755" lvl="1" marL="914400" rtl="0" algn="l">
              <a:lnSpc>
                <a:spcPct val="105000"/>
              </a:lnSpc>
              <a:spcBef>
                <a:spcPts val="300"/>
              </a:spcBef>
              <a:spcAft>
                <a:spcPts val="300"/>
              </a:spcAft>
              <a:buClr>
                <a:srgbClr val="1D2125"/>
              </a:buClr>
              <a:buSzPct val="112500"/>
              <a:buChar char="○"/>
            </a:pPr>
            <a:r>
              <a:rPr lang="en">
                <a:solidFill>
                  <a:srgbClr val="1D2125"/>
                </a:solidFill>
              </a:rPr>
              <a:t>4</a:t>
            </a:r>
            <a:r>
              <a:rPr lang="en" sz="1800">
                <a:solidFill>
                  <a:srgbClr val="1D2125"/>
                </a:solidFill>
              </a:rPr>
              <a:t>𝑥</a:t>
            </a:r>
            <a:r>
              <a:rPr baseline="30000" lang="en" sz="1800">
                <a:solidFill>
                  <a:srgbClr val="1D2125"/>
                </a:solidFill>
              </a:rPr>
              <a:t>2</a:t>
            </a:r>
            <a:r>
              <a:rPr lang="en" sz="1800">
                <a:solidFill>
                  <a:srgbClr val="1D2125"/>
                </a:solidFill>
              </a:rPr>
              <a:t> + 28𝑥 + 48 = 80</a:t>
            </a:r>
            <a:endParaRPr>
              <a:solidFill>
                <a:srgbClr val="1D2125"/>
              </a:solidFill>
            </a:endParaRPr>
          </a:p>
        </p:txBody>
      </p:sp>
      <p:pic>
        <p:nvPicPr>
          <p:cNvPr id="302" name="Google Shape;302;p28"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03" name="Google Shape;303;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4" name="Google Shape;304;p2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8.1.3 Formulating a Quadratic Equation to Represent the Model - Additional Resources</a:t>
            </a:r>
            <a:endParaRPr/>
          </a:p>
        </p:txBody>
      </p:sp>
      <p:pic>
        <p:nvPicPr>
          <p:cNvPr descr="A simple illustration of brown mountains under an orange sky with a yellow sun and white clouds, framed by a yellow border. A diagram representing a rectangular picture inside a rectangular picture frame is shown the rectangular picture frame has a side length of 8 inches and x and x labeled." id="305" name="Google Shape;305;p28" title="c0de4d3970e836136536fbfcd0fbc25e4fcb56f9.jpg"/>
          <p:cNvPicPr preferRelativeResize="0"/>
          <p:nvPr/>
        </p:nvPicPr>
        <p:blipFill>
          <a:blip r:embed="rId4">
            <a:alphaModFix/>
          </a:blip>
          <a:stretch>
            <a:fillRect/>
          </a:stretch>
        </p:blipFill>
        <p:spPr>
          <a:xfrm>
            <a:off x="7232225" y="1017725"/>
            <a:ext cx="1728900" cy="1633301"/>
          </a:xfrm>
          <a:prstGeom prst="rect">
            <a:avLst/>
          </a:prstGeom>
          <a:noFill/>
          <a:ln>
            <a:noFill/>
          </a:ln>
        </p:spPr>
      </p:pic>
      <p:pic>
        <p:nvPicPr>
          <p:cNvPr descr="A simple illustration of brown mountains under an orange sky with a yellow sun and white clouds, framed by a yellow border. A simple illustration of brown mountains under an orange sky with a yellow sun and white clouds, framed by a yellow border. A diagram representing a rectangular picture inside a rectangular picture frame is shown the rectangular picture frame has a side length of 8 inches and x and x labeled." id="306" name="Google Shape;306;p28" title="03fd8be04c40854d0d85e8ca821618315df14678.jpg"/>
          <p:cNvPicPr preferRelativeResize="0"/>
          <p:nvPr/>
        </p:nvPicPr>
        <p:blipFill>
          <a:blip r:embed="rId5">
            <a:alphaModFix/>
          </a:blip>
          <a:stretch>
            <a:fillRect/>
          </a:stretch>
        </p:blipFill>
        <p:spPr>
          <a:xfrm>
            <a:off x="6858176" y="3187525"/>
            <a:ext cx="2102950" cy="136457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10" name="Shape 310"/>
        <p:cNvGrpSpPr/>
        <p:nvPr/>
      </p:nvGrpSpPr>
      <p:grpSpPr>
        <a:xfrm>
          <a:off x="0" y="0"/>
          <a:ext cx="0" cy="0"/>
          <a:chOff x="0" y="0"/>
          <a:chExt cx="0" cy="0"/>
        </a:xfrm>
      </p:grpSpPr>
      <p:sp>
        <p:nvSpPr>
          <p:cNvPr id="311" name="Google Shape;311;p29"/>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2" name="Google Shape;312;p29"/>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3" name="Google Shape;313;p29"/>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4" name="Google Shape;314;p29"/>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5" name="Google Shape;315;p29"/>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16" name="Google Shape;316;p29"/>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17" name="Google Shape;317;p29"/>
          <p:cNvCxnSpPr>
            <a:stCxn id="311" idx="2"/>
            <a:endCxn id="31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18" name="Google Shape;318;p29"/>
          <p:cNvCxnSpPr>
            <a:stCxn id="313" idx="3"/>
            <a:endCxn id="31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9" name="Google Shape;319;p29"/>
          <p:cNvCxnSpPr>
            <a:stCxn id="312" idx="3"/>
            <a:endCxn id="31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20" name="Google Shape;320;p29"/>
          <p:cNvCxnSpPr>
            <a:stCxn id="314" idx="3"/>
            <a:endCxn id="31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21" name="Google Shape;321;p29"/>
          <p:cNvCxnSpPr>
            <a:stCxn id="316" idx="3"/>
            <a:endCxn id="31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22" name="Google Shape;322;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29"/>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24" name="Google Shape;324;p29"/>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25" name="Google Shape;325;p29"/>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26" name="Google Shape;326;p29"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27" name="Google Shape;327;p29"/>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28" name="Google Shape;328;p29"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9" name="Google Shape;329;p29"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30" name="Google Shape;330;p29"/>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1" name="Google Shape;331;p29"/>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32" name="Google Shape;332;p29"/>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33" name="Google Shape;333;p29"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34" name="Google Shape;334;p29"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35" name="Google Shape;335;p29"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9" name="Shape 339"/>
        <p:cNvGrpSpPr/>
        <p:nvPr/>
      </p:nvGrpSpPr>
      <p:grpSpPr>
        <a:xfrm>
          <a:off x="0" y="0"/>
          <a:ext cx="0" cy="0"/>
          <a:chOff x="0" y="0"/>
          <a:chExt cx="0" cy="0"/>
        </a:xfrm>
      </p:grpSpPr>
      <p:sp>
        <p:nvSpPr>
          <p:cNvPr id="340" name="Google Shape;340;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1" name="Google Shape;341;p30"/>
          <p:cNvSpPr txBox="1"/>
          <p:nvPr>
            <p:ph idx="1" type="body"/>
          </p:nvPr>
        </p:nvSpPr>
        <p:spPr>
          <a:xfrm>
            <a:off x="311700" y="1152475"/>
            <a:ext cx="81168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A framed picture has a total area 𝑦, in square inches. The thickness of the frame is represented by 𝑥, in inches. The equation 𝑦 = (2𝑥+8) (2𝑥+10) relates these two variables.</a:t>
            </a:r>
            <a:endParaRPr/>
          </a:p>
          <a:p>
            <a:pPr indent="-342900" lvl="0" marL="457200" rtl="0" algn="l">
              <a:lnSpc>
                <a:spcPct val="100000"/>
              </a:lnSpc>
              <a:spcBef>
                <a:spcPts val="1200"/>
              </a:spcBef>
              <a:spcAft>
                <a:spcPts val="0"/>
              </a:spcAft>
              <a:buClr>
                <a:srgbClr val="424242"/>
              </a:buClr>
              <a:buSzPts val="1800"/>
              <a:buFont typeface="Noto Sans"/>
              <a:buAutoNum type="arabicPeriod"/>
            </a:pPr>
            <a:r>
              <a:rPr lang="en"/>
              <a:t>What is the width, or shorter side, of the picture without the frame?</a:t>
            </a:r>
            <a:endParaRPr/>
          </a:p>
          <a:p>
            <a:pPr indent="-342900" lvl="0" marL="457200" rtl="0" algn="l">
              <a:lnSpc>
                <a:spcPct val="100000"/>
              </a:lnSpc>
              <a:spcBef>
                <a:spcPts val="0"/>
              </a:spcBef>
              <a:spcAft>
                <a:spcPts val="0"/>
              </a:spcAft>
              <a:buClr>
                <a:srgbClr val="424242"/>
              </a:buClr>
              <a:buSzPts val="1800"/>
              <a:buFont typeface="Noto Sans"/>
              <a:buAutoNum type="arabicPeriod"/>
            </a:pPr>
            <a:r>
              <a:rPr lang="en"/>
              <a:t>What is the length, or longer side, of the picture without the frame?</a:t>
            </a:r>
            <a:endParaRPr/>
          </a:p>
          <a:p>
            <a:pPr indent="-342900" lvl="0" marL="457200" rtl="0" algn="l">
              <a:lnSpc>
                <a:spcPct val="100000"/>
              </a:lnSpc>
              <a:spcBef>
                <a:spcPts val="0"/>
              </a:spcBef>
              <a:spcAft>
                <a:spcPts val="0"/>
              </a:spcAft>
              <a:buClr>
                <a:srgbClr val="424242"/>
              </a:buClr>
              <a:buSzPts val="1800"/>
              <a:buFont typeface="Noto Sans"/>
              <a:buAutoNum type="arabicPeriod"/>
            </a:pPr>
            <a:r>
              <a:rPr lang="en"/>
              <a:t>What would a solution to the equation 100 = (2𝑥+8) (2𝑥+10) mean in this situation?</a:t>
            </a:r>
            <a:endParaRPr/>
          </a:p>
        </p:txBody>
      </p:sp>
      <p:sp>
        <p:nvSpPr>
          <p:cNvPr id="342" name="Google Shape;342;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3" name="Google Shape;343;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8.1.4 Interpreting a Solution</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7" name="Shape 347"/>
        <p:cNvGrpSpPr/>
        <p:nvPr/>
      </p:nvGrpSpPr>
      <p:grpSpPr>
        <a:xfrm>
          <a:off x="0" y="0"/>
          <a:ext cx="0" cy="0"/>
          <a:chOff x="0" y="0"/>
          <a:chExt cx="0" cy="0"/>
        </a:xfrm>
      </p:grpSpPr>
      <p:sp>
        <p:nvSpPr>
          <p:cNvPr id="348" name="Google Shape;348;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1" name="Google Shape;351;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2" name="Google Shape;352;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3" name="Google Shape;353;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4" name="Google Shape;354;p31"/>
          <p:cNvCxnSpPr>
            <a:stCxn id="348" idx="2"/>
            <a:endCxn id="35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5" name="Google Shape;355;p31"/>
          <p:cNvCxnSpPr>
            <a:stCxn id="350" idx="3"/>
            <a:endCxn id="34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6" name="Google Shape;356;p31"/>
          <p:cNvCxnSpPr>
            <a:stCxn id="349" idx="3"/>
            <a:endCxn id="35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7" name="Google Shape;357;p31"/>
          <p:cNvCxnSpPr>
            <a:stCxn id="351" idx="3"/>
            <a:endCxn id="35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8" name="Google Shape;358;p31"/>
          <p:cNvCxnSpPr>
            <a:stCxn id="353" idx="3"/>
            <a:endCxn id="352"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9" name="Google Shape;359;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0" name="Google Shape;360;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1" name="Google Shape;361;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2" name="Google Shape;362;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3" name="Google Shape;363;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4" name="Google Shape;364;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5" name="Google Shape;365;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6" name="Google Shape;366;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7" name="Google Shape;367;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68" name="Google Shape;368;p31"/>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69" name="Google Shape;369;p31"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0" name="Google Shape;370;p31"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1" name="Google Shape;371;p31"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2" name="Google Shape;372;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8" name="Google Shape;378;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79" name="Google Shape;379;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8.1.5 Practice</a:t>
            </a:r>
            <a:endParaRPr/>
          </a:p>
        </p:txBody>
      </p:sp>
      <p:pic>
        <p:nvPicPr>
          <p:cNvPr descr="Student studying with a laptop and open book, showing focus and independent learning during math practice." id="381" name="Google Shape;381;p32"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5" name="Shape 385"/>
        <p:cNvGrpSpPr/>
        <p:nvPr/>
      </p:nvGrpSpPr>
      <p:grpSpPr>
        <a:xfrm>
          <a:off x="0" y="0"/>
          <a:ext cx="0" cy="0"/>
          <a:chOff x="0" y="0"/>
          <a:chExt cx="0" cy="0"/>
        </a:xfrm>
      </p:grpSpPr>
      <p:sp>
        <p:nvSpPr>
          <p:cNvPr id="386" name="Google Shape;386;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7" name="Google Shape;387;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2" name="Google Shape;392;p33"/>
          <p:cNvCxnSpPr>
            <a:stCxn id="386" idx="2"/>
            <a:endCxn id="388"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3" name="Google Shape;393;p33"/>
          <p:cNvCxnSpPr>
            <a:stCxn id="388" idx="3"/>
            <a:endCxn id="387"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4" name="Google Shape;394;p33"/>
          <p:cNvCxnSpPr>
            <a:stCxn id="387" idx="3"/>
            <a:endCxn id="389"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5" name="Google Shape;395;p33"/>
          <p:cNvCxnSpPr>
            <a:stCxn id="389" idx="3"/>
            <a:endCxn id="391"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6" name="Google Shape;396;p33"/>
          <p:cNvCxnSpPr>
            <a:stCxn id="391" idx="3"/>
            <a:endCxn id="390"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7" name="Google Shape;397;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8" name="Google Shape;398;p33"/>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99" name="Google Shape;399;p33"/>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0" name="Google Shape;400;p33"/>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1" name="Google Shape;401;p33"/>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2" name="Google Shape;402;p33"/>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3" name="Google Shape;403;p33"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4" name="Google Shape;404;p33"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5" name="Google Shape;405;p33"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6" name="Google Shape;406;p33"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7" name="Google Shape;407;p33"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08" name="Google Shape;408;p33"/>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09" name="Google Shape;409;p33"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0" name="Google Shape;410;p33"/>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6" name="Google Shape;416;p34"/>
          <p:cNvSpPr txBox="1"/>
          <p:nvPr>
            <p:ph idx="1" type="body"/>
          </p:nvPr>
        </p:nvSpPr>
        <p:spPr>
          <a:xfrm>
            <a:off x="311700" y="1152475"/>
            <a:ext cx="6340200" cy="3447300"/>
          </a:xfrm>
          <a:prstGeom prst="rect">
            <a:avLst/>
          </a:prstGeom>
        </p:spPr>
        <p:txBody>
          <a:bodyPr anchorCtr="0" anchor="t" bIns="91425" lIns="91425" spcFirstLastPara="1" rIns="91425" wrap="square" tIns="91425">
            <a:normAutofit fontScale="85000" lnSpcReduction="20000"/>
          </a:bodyPr>
          <a:lstStyle/>
          <a:p>
            <a:pPr indent="0" lvl="0" marL="0" rtl="0" algn="l">
              <a:lnSpc>
                <a:spcPct val="100000"/>
              </a:lnSpc>
              <a:spcBef>
                <a:spcPts val="0"/>
              </a:spcBef>
              <a:spcAft>
                <a:spcPts val="0"/>
              </a:spcAft>
              <a:buNone/>
            </a:pPr>
            <a:r>
              <a:rPr lang="en"/>
              <a:t>In the launched potato situation </a:t>
            </a:r>
            <a:endParaRPr/>
          </a:p>
          <a:p>
            <a:pPr indent="-325755" lvl="0" marL="457200" rtl="0" algn="l">
              <a:lnSpc>
                <a:spcPct val="100000"/>
              </a:lnSpc>
              <a:spcBef>
                <a:spcPts val="1200"/>
              </a:spcBef>
              <a:spcAft>
                <a:spcPts val="0"/>
              </a:spcAft>
              <a:buSzPct val="100000"/>
              <a:buAutoNum type="arabicPeriod"/>
            </a:pPr>
            <a:r>
              <a:rPr lang="en"/>
              <a:t>What outputs were known?</a:t>
            </a:r>
            <a:endParaRPr/>
          </a:p>
          <a:p>
            <a:pPr indent="-325755" lvl="0" marL="457200" rtl="0" algn="l">
              <a:lnSpc>
                <a:spcPct val="100000"/>
              </a:lnSpc>
              <a:spcBef>
                <a:spcPts val="0"/>
              </a:spcBef>
              <a:spcAft>
                <a:spcPts val="0"/>
              </a:spcAft>
              <a:buSzPct val="100000"/>
              <a:buAutoNum type="arabicPeriod"/>
            </a:pPr>
            <a:r>
              <a:rPr lang="en"/>
              <a:t>What inputs did we want to know?</a:t>
            </a:r>
            <a:endParaRPr/>
          </a:p>
          <a:p>
            <a:pPr indent="0" lvl="0" marL="0" rtl="0" algn="l">
              <a:lnSpc>
                <a:spcPct val="100000"/>
              </a:lnSpc>
              <a:spcBef>
                <a:spcPts val="1200"/>
              </a:spcBef>
              <a:spcAft>
                <a:spcPts val="0"/>
              </a:spcAft>
              <a:buNone/>
            </a:pPr>
            <a:r>
              <a:rPr lang="en"/>
              <a:t>In the framing problem </a:t>
            </a:r>
            <a:endParaRPr/>
          </a:p>
          <a:p>
            <a:pPr indent="-325755" lvl="0" marL="457200" rtl="0" algn="l">
              <a:lnSpc>
                <a:spcPct val="100000"/>
              </a:lnSpc>
              <a:spcBef>
                <a:spcPts val="1200"/>
              </a:spcBef>
              <a:spcAft>
                <a:spcPts val="0"/>
              </a:spcAft>
              <a:buSzPct val="100000"/>
              <a:buAutoNum type="arabicPeriod"/>
            </a:pPr>
            <a:r>
              <a:rPr lang="en"/>
              <a:t>What was the output that we cared about?</a:t>
            </a:r>
            <a:endParaRPr/>
          </a:p>
          <a:p>
            <a:pPr indent="-325755" lvl="0" marL="457200" rtl="0" algn="l">
              <a:lnSpc>
                <a:spcPct val="100000"/>
              </a:lnSpc>
              <a:spcBef>
                <a:spcPts val="0"/>
              </a:spcBef>
              <a:spcAft>
                <a:spcPts val="0"/>
              </a:spcAft>
              <a:buSzPct val="100000"/>
              <a:buAutoNum type="arabicPeriod"/>
            </a:pPr>
            <a:r>
              <a:rPr lang="en"/>
              <a:t>What information was the input?</a:t>
            </a:r>
            <a:endParaRPr/>
          </a:p>
          <a:p>
            <a:pPr indent="-325755" lvl="0" marL="457200" rtl="0" algn="l">
              <a:lnSpc>
                <a:spcPct val="100000"/>
              </a:lnSpc>
              <a:spcBef>
                <a:spcPts val="0"/>
              </a:spcBef>
              <a:spcAft>
                <a:spcPts val="0"/>
              </a:spcAft>
              <a:buSzPct val="100000"/>
              <a:buAutoNum type="arabicPeriod"/>
            </a:pPr>
            <a:r>
              <a:rPr lang="en"/>
              <a:t>Why might it be helpful to write an equation to represent a problem such as the one about framing?</a:t>
            </a:r>
            <a:endParaRPr/>
          </a:p>
          <a:p>
            <a:pPr indent="-325755" lvl="0" marL="457200" rtl="0" algn="l">
              <a:lnSpc>
                <a:spcPct val="100000"/>
              </a:lnSpc>
              <a:spcBef>
                <a:spcPts val="0"/>
              </a:spcBef>
              <a:spcAft>
                <a:spcPts val="0"/>
              </a:spcAft>
              <a:buSzPct val="100000"/>
              <a:buAutoNum type="arabicPeriod"/>
            </a:pPr>
            <a:r>
              <a:rPr lang="en"/>
              <a:t>If 𝑥 represents the width of the frame, in inches, what would a solution to the equation (2𝑥+7) (2𝑥+4) = 50 mean?</a:t>
            </a:r>
            <a:endParaRPr/>
          </a:p>
          <a:p>
            <a:pPr indent="0" lvl="0" marL="0" rtl="0" algn="l">
              <a:lnSpc>
                <a:spcPct val="100000"/>
              </a:lnSpc>
              <a:spcBef>
                <a:spcPts val="1200"/>
              </a:spcBef>
              <a:spcAft>
                <a:spcPts val="0"/>
              </a:spcAft>
              <a:buNone/>
            </a:pPr>
            <a:r>
              <a:rPr lang="en"/>
              <a:t>Equations such as (2𝑥+7) (2𝑥+4) = 50 and 4𝑥</a:t>
            </a:r>
            <a:r>
              <a:rPr baseline="30000" lang="en"/>
              <a:t>2</a:t>
            </a:r>
            <a:r>
              <a:rPr lang="en"/>
              <a:t>+ 22𝑥 + 28 = 38 are called quadratic equations. </a:t>
            </a:r>
            <a:endParaRPr/>
          </a:p>
          <a:p>
            <a:pPr indent="-325755" lvl="0" marL="457200" rtl="0" algn="l">
              <a:lnSpc>
                <a:spcPct val="100000"/>
              </a:lnSpc>
              <a:spcBef>
                <a:spcPts val="1200"/>
              </a:spcBef>
              <a:spcAft>
                <a:spcPts val="0"/>
              </a:spcAft>
              <a:buSzPct val="100000"/>
              <a:buAutoNum type="arabicPeriod"/>
            </a:pPr>
            <a:r>
              <a:rPr lang="en"/>
              <a:t>Why do you think equations like these are described as quadratic?</a:t>
            </a:r>
            <a:endParaRPr/>
          </a:p>
        </p:txBody>
      </p:sp>
      <p:sp>
        <p:nvSpPr>
          <p:cNvPr id="417" name="Google Shape;41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8.1.4 Interpreting a Solution</a:t>
            </a:r>
            <a:endParaRPr/>
          </a:p>
        </p:txBody>
      </p:sp>
      <p:pic>
        <p:nvPicPr>
          <p:cNvPr descr="A graph showing height in feet versus time in seconds; the curve rises, peaks at 4 seconds and 160 feet, then descends, crossing the x axis at 6 seconds." id="419" name="Google Shape;419;p34" title="Screenshot 2025-03-24 at 12.17.14 PM.png"/>
          <p:cNvPicPr preferRelativeResize="0"/>
          <p:nvPr/>
        </p:nvPicPr>
        <p:blipFill>
          <a:blip r:embed="rId4">
            <a:alphaModFix/>
          </a:blip>
          <a:stretch>
            <a:fillRect/>
          </a:stretch>
        </p:blipFill>
        <p:spPr>
          <a:xfrm>
            <a:off x="6651900" y="1037400"/>
            <a:ext cx="2180400" cy="1271228"/>
          </a:xfrm>
          <a:prstGeom prst="rect">
            <a:avLst/>
          </a:prstGeom>
          <a:noFill/>
          <a:ln>
            <a:noFill/>
          </a:ln>
        </p:spPr>
      </p:pic>
      <p:pic>
        <p:nvPicPr>
          <p:cNvPr descr="A picture is shown with a frame of uniform width around it. The dimensions of the picture are 7 inches by 4 inches. The width of the frame is x. The total length of the framed picture is 2x + 7. The total width of the framed picture is 2x + 4." id="420" name="Google Shape;420;p34" title="Screenshot 2025-03-25 at 11.08.28 AM.png"/>
          <p:cNvPicPr preferRelativeResize="0"/>
          <p:nvPr/>
        </p:nvPicPr>
        <p:blipFill>
          <a:blip r:embed="rId5">
            <a:alphaModFix/>
          </a:blip>
          <a:stretch>
            <a:fillRect/>
          </a:stretch>
        </p:blipFill>
        <p:spPr>
          <a:xfrm>
            <a:off x="6651900" y="2580675"/>
            <a:ext cx="2180400" cy="130932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6" name="Google Shape;426;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7" name="Google Shape;42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8.1 Finding Unknown Inputs</a:t>
            </a:r>
            <a:endParaRPr/>
          </a:p>
        </p:txBody>
      </p:sp>
      <p:graphicFrame>
        <p:nvGraphicFramePr>
          <p:cNvPr id="429" name="Google Shape;429;p35"/>
          <p:cNvGraphicFramePr/>
          <p:nvPr/>
        </p:nvGraphicFramePr>
        <p:xfrm>
          <a:off x="311700" y="1764100"/>
          <a:ext cx="3000000" cy="3000000"/>
        </p:xfrm>
        <a:graphic>
          <a:graphicData uri="http://schemas.openxmlformats.org/drawingml/2006/table">
            <a:tbl>
              <a:tblPr>
                <a:noFill/>
                <a:tableStyleId>{7D07A670-8414-42C2-92BB-0460884E07EB}</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the meaning of a solution to an equation in terms of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Write a quadratic equation that represents a situation.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