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E6D2980-14D4-4FFF-A1CA-82C014BCE498}">
  <a:tblStyle styleId="{3E6D2980-14D4-4FFF-A1CA-82C014BCE49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raise-unit-8-spn-vocabulary-flash-cards/?i=5eauv9&amp;x=1jqt" TargetMode="External"/><Relationship Id="rId4" Type="http://schemas.openxmlformats.org/officeDocument/2006/relationships/hyperlink" Target="https://quizlet.com/881565975/raise-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hyperlink" Target="https://ancillaries.openstax.org/ancillaries/resources/ddbc409a-95e0-46eb-8a8a-2786b11fdc85/1748882784005/99e4a3d3-55ac-486a-ae16-30c75ca9c18d/2e/unit-8-quadratic-equations/8-2-2-exploring-non-graphing-strategies-to-solve-quadratic-equations" TargetMode="External"/><Relationship Id="rId4" Type="http://schemas.openxmlformats.org/officeDocument/2006/relationships/hyperlink" Target="https://www.desmos.com/calculator/w3nduwdvrt"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4.xml"/><Relationship Id="rId3" Type="http://schemas.openxmlformats.org/officeDocument/2006/relationships/slide" Target="/pp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lesson, students revisit some situations that can be modeled with quadratic functions. They analyze and interpret given equations, write equations to represent relationships and constraints, and work to solve these equations.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doing so, students see that sometimes solutions to quadratic equations cannot be easily or precisely found by graphing or reasoning. Here, they notice that when a quadratic equation is written as factored form = 0, solving the equation is also relatively simple.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15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Paper and pencil</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A1(A) apply mathematics to problems arising in everyday life, society, and the workplace.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A1(C) select tools, including real objects, manipulatives, paper and pencil, and technology as appropriate, and techniques, including mental math, estimation, and number sense as appropriate, to solve problems.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A8(A) solve quadratic equations having real solutions by factoring, taking square roots, completing the square, and applying the quadratic formula.</a:t>
            </a:r>
            <a:endParaRPr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0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8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8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0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200"/>
              </a:spcBef>
              <a:spcAft>
                <a:spcPts val="0"/>
              </a:spcAft>
              <a:buNone/>
            </a:pPr>
            <a:r>
              <a:rPr b="1" lang="en" sz="1300">
                <a:solidFill>
                  <a:schemeClr val="dk1"/>
                </a:solidFill>
                <a:latin typeface="Calibri"/>
                <a:ea typeface="Calibri"/>
                <a:cs typeface="Calibri"/>
                <a:sym typeface="Calibri"/>
              </a:rPr>
              <a:t>Support for English Language Learners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5(H) using negatives and contractions correctly.</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activates what students know about interpreting equations in context and about solving for a variable. The given equation is linear and is relatively straightforward. The work prepares students to reason about quadratic equations in the lesson.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directions on how to launch the activity, answers, and synthesis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find the unknown input in each question, students might: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Try different values of 𝑡 until they find one that yields the specified value of 𝑐.</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Reason backward (subtract 2.5 from 62.50 and then divide the result by 12) without writing out the steps.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Solve 62.5 = 12𝑡 + 2.5 and 278.5 = 12𝑡 + 2.5 by performing the same operation to each side to isolate 𝑡.</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Read the problem aloud to the class. Allow the students to answer the exercises individually.</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Five tickets were bought. Subtracting 2.50 from 62.50 gives 60. If 12𝑡 is 60, then 𝑡 is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Twenty-three tickets were bought. Subtracting 2.50 from 278.50 gives 276. If 12𝑡 is 276, then 𝑡 is 23.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share their responses and reasoning. Highlight the different strategies used to answer the questions.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no students thought of the situation in terms of a function and wrote an equation, point out that we can think about cost as being a function of the number of tickets. In answering the questions, we were looking for the inputs that produce different outputs. This can be done by solving equations. In the case of linear equations, we can “do the same thing to each side” to isolate the variable.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groups of two, students should take turns describing what steps they think should be taken next to find the solutions and explaining the reasoning behind those steps. Display the following sentence frames for all to see: “We should do ____ next because …”, and “I noticed ___ , so I think …” Encourage students to challenge each other when they disagree. This will help students clarify their reasoning when persevering in problem-solving quadratic equations. When students are discussing what is the same and different about their steps and solving strategies, assist students in using negatives and contractions correctly, such as do/don't, can/can't, is/isn't.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a:t>
            </a:r>
            <a:r>
              <a:rPr i="1" lang="en" sz="1300">
                <a:solidFill>
                  <a:schemeClr val="dk1"/>
                </a:solidFill>
                <a:latin typeface="Calibri"/>
                <a:ea typeface="Calibri"/>
                <a:cs typeface="Calibri"/>
                <a:sym typeface="Calibri"/>
              </a:rPr>
              <a:t>Support sense-making; Maximize meta-awareness</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and annotations to illustrate student thinking. As students share their reasoning about methods to find a solution, scribe their thinking on a visible display. Display sentence frames for students to use during the discussion, such as: “This method works/doesn’t work because . . . .” and “Another strategy would be _____ because . . .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a:t>
            </a:r>
            <a:r>
              <a:rPr i="1" lang="en" sz="1300">
                <a:solidFill>
                  <a:schemeClr val="dk1"/>
                </a:solidFill>
                <a:latin typeface="Calibri"/>
                <a:ea typeface="Calibri"/>
                <a:cs typeface="Calibri"/>
                <a:sym typeface="Calibri"/>
              </a:rPr>
              <a:t>Visual-spatial processing; Conceptual processing</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i="1" lang="en" sz="1300">
                <a:solidFill>
                  <a:schemeClr val="dk1"/>
                </a:solidFill>
                <a:highlight>
                  <a:srgbClr val="FFFF00"/>
                </a:highlight>
                <a:latin typeface="Calibri"/>
                <a:ea typeface="Calibri"/>
                <a:cs typeface="Calibri"/>
                <a:sym typeface="Calibri"/>
              </a:rPr>
              <a:t>NOTE: Support for both accommodations have been included on the same callout. </a:t>
            </a:r>
            <a:endParaRPr b="1" i="1" sz="1300">
              <a:solidFill>
                <a:schemeClr val="dk1"/>
              </a:solidFill>
              <a:highlight>
                <a:srgbClr val="FFFF00"/>
              </a:highlight>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b="1" i="1" lang="en" sz="1300">
                <a:solidFill>
                  <a:srgbClr val="1D2125"/>
                </a:solidFill>
                <a:latin typeface="Calibri"/>
                <a:ea typeface="Calibri"/>
                <a:cs typeface="Calibri"/>
                <a:sym typeface="Calibri"/>
              </a:rPr>
              <a:t>Continue scrolling down for how to launch the activity, answers, and synthesis questions. </a:t>
            </a:r>
            <a:endParaRPr b="1" i="1"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task prompts students to try different ways to solve a quadratic equation. They are familiar with solving equations by performing the same operation to each side of an equation, but here they see that this is not really a workable strategy. Students are also discouraged from using a graph to solve the equation. Because they do not yet know an efficient way to use algebra to solve −16𝑡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+ 80𝑡 + 64 = 0, they need to try different strategies and persevere in problem solving.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work, notice those who use strategies listed in the Activity Synthesis. Ask them to share their approach during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them a few minutes of quiet time to think individually and then time to collaborate on solving the equations.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graphing technology should be used in this activity.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− 16𝑡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+ 80𝑡 + 64 = 0. Since the potato hits the ground at a height of 0 feet, set the equation equal to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 approximate solution is about 5.7 seconds by using trial and error.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Poll the class on their solutions to the equation and record and display the solutions for all to see. Then, ask some students to share their strategies and any associated challenges. If not mentioned by students, discuss the limitations of these approaches: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Isolating the variable:</a:t>
            </a:r>
            <a:r>
              <a:rPr lang="en" sz="1300">
                <a:solidFill>
                  <a:schemeClr val="dk1"/>
                </a:solidFill>
                <a:latin typeface="Calibri"/>
                <a:ea typeface="Calibri"/>
                <a:cs typeface="Calibri"/>
                <a:sym typeface="Calibri"/>
              </a:rPr>
              <a:t> If we try to solve by performing the same operation to each side of the equation, we quickly get stuck.</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Original equation</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− 16𝑡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+ 80𝑡 + 64 = 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Subtract 64 from each side.</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− 16𝑡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+ 80𝑡 = −64</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Divide each side by – 16.</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− 5𝑡 = 4</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But then what? If we add 5𝑡 to each side, we now have a variable on both sides and cannot combine any like terms. We could multiply or divide each side by any constant we wish, but we are no closer to isolating 𝑡.</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Guessing and checking:</a:t>
            </a:r>
            <a:r>
              <a:rPr lang="en" sz="1300">
                <a:solidFill>
                  <a:schemeClr val="dk1"/>
                </a:solidFill>
                <a:latin typeface="Calibri"/>
                <a:ea typeface="Calibri"/>
                <a:cs typeface="Calibri"/>
                <a:sym typeface="Calibri"/>
              </a:rPr>
              <a:t> We can evaluate the quadratic expression at different values of 𝑡 until the expression has a value that is 0 or close to 0. For example, when 𝑡 is 4, the expression has a value of 128. At 𝑡 = 5, it has a value of 64, and at 𝑡 = 6, it has a value of – 32. That means 𝑡 is between 5 - 6, so we need to try different decimal values in that range. This process is laborious, and it may not get us to a precise solution. This can be true of guessing and checking for many different quadratic equations.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Graphing:</a:t>
            </a:r>
            <a:r>
              <a:rPr lang="en" sz="1300">
                <a:solidFill>
                  <a:schemeClr val="dk1"/>
                </a:solidFill>
                <a:latin typeface="Calibri"/>
                <a:ea typeface="Calibri"/>
                <a:cs typeface="Calibri"/>
                <a:sym typeface="Calibri"/>
              </a:rPr>
              <a:t> Students may suggest that a graph would allow them to solve the problem much more quickly. Use graphing technology to demonstrate that if we graph the equation 𝑦 = 𝑓(𝑡), an approximate solution given is 5.702, as shown in the image. If we evaluate 𝑓(5.702), however, we get roughly –0.044864, rather than exactly 0. A graph is useful for approximating values, but it isn’t always possible to use it to find exact values. Access the </a:t>
            </a:r>
            <a:r>
              <a:rPr lang="en" sz="1300" u="sng">
                <a:solidFill>
                  <a:schemeClr val="hlink"/>
                </a:solidFill>
                <a:latin typeface="Calibri"/>
                <a:ea typeface="Calibri"/>
                <a:cs typeface="Calibri"/>
                <a:sym typeface="Calibri"/>
                <a:hlinkClick r:id="rId3"/>
              </a:rPr>
              <a:t>online Teacher Guide</a:t>
            </a:r>
            <a:r>
              <a:rPr lang="en" sz="1300">
                <a:solidFill>
                  <a:schemeClr val="dk1"/>
                </a:solidFill>
                <a:latin typeface="Calibri"/>
                <a:ea typeface="Calibri"/>
                <a:cs typeface="Calibri"/>
                <a:sym typeface="Calibri"/>
              </a:rPr>
              <a:t> for the graph (be sure you are logged into your educator account) or use this </a:t>
            </a:r>
            <a:r>
              <a:rPr lang="en" sz="1300" u="sng">
                <a:solidFill>
                  <a:schemeClr val="hlink"/>
                </a:solidFill>
                <a:latin typeface="Calibri"/>
                <a:ea typeface="Calibri"/>
                <a:cs typeface="Calibri"/>
                <a:sym typeface="Calibri"/>
                <a:hlinkClick r:id="rId4"/>
              </a:rPr>
              <a:t>Desmos graph</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rPr lang="en" sz="1150">
                <a:solidFill>
                  <a:schemeClr val="dk1"/>
                </a:solidFill>
                <a:latin typeface="Roboto"/>
                <a:ea typeface="Roboto"/>
                <a:cs typeface="Roboto"/>
                <a:sym typeface="Roboto"/>
              </a:rPr>
              <a:t>Tell students that in this unit they will learn some efficient strategies for solving equations like these.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equation does not represent when the flashlight dies. The sign on 50 should not have been reversed.</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equation does not represent when the flashlight dies. The sign on 8ℎ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should not have been reversed.</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equation does not represent when the flashlight dies.</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By setting the equation equal to 0, we are representing the time when the flashlight is no longer emitting any light (0 lumens).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guess and check method works, but it can be more difficult when the solution is a decimal.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Graphing can also work, but it is time consuming and results in an approximate solution.</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When the ball hits the ground, its height will be 0. So, we set the equation to 0. The equation − 24𝑡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+ 33𝑡 + 30 = 0 represents the ball when it hits the ground. The solution to this equation represents the time it takes from when the ball is thrown for it to hit the ground.</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Step 1 -</a:t>
            </a:r>
            <a:r>
              <a:rPr lang="en" sz="1300">
                <a:solidFill>
                  <a:schemeClr val="dk1"/>
                </a:solidFill>
                <a:latin typeface="Calibri"/>
                <a:ea typeface="Calibri"/>
                <a:cs typeface="Calibri"/>
                <a:sym typeface="Calibri"/>
              </a:rPr>
              <a:t> Write the equation to be solved. − 24𝑡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+33𝑡 + 30 = 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Step 2 -</a:t>
            </a:r>
            <a:r>
              <a:rPr lang="en" sz="1300">
                <a:solidFill>
                  <a:schemeClr val="dk1"/>
                </a:solidFill>
                <a:latin typeface="Calibri"/>
                <a:ea typeface="Calibri"/>
                <a:cs typeface="Calibri"/>
                <a:sym typeface="Calibri"/>
              </a:rPr>
              <a:t> Subtract 30 from each side of the equation. − 24𝑡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+ 33𝑡 = −30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Divide each side of the equation by 3. − 8𝑡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+ 11𝑡 = − 10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Step 3 -</a:t>
            </a:r>
            <a:r>
              <a:rPr lang="en" sz="1300">
                <a:solidFill>
                  <a:schemeClr val="dk1"/>
                </a:solidFill>
                <a:latin typeface="Calibri"/>
                <a:ea typeface="Calibri"/>
                <a:cs typeface="Calibri"/>
                <a:sym typeface="Calibri"/>
              </a:rPr>
              <a:t> Let’s try to solve the remaining equation using guess and check.</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𝑡 = 3, the expression − 8𝑡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+ 11𝑡 has a value of − 8(3)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+ 11(3), or −39. This value is not equal to the −10 we needed to find.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𝑡 = 2, the expression − 8𝑡</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+ 11𝑡 has a value of − 8(2)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+ 11(2), or −10. This value is equal to the −10 we needed to find.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rPr lang="en" sz="1300">
                <a:solidFill>
                  <a:schemeClr val="dk1"/>
                </a:solidFill>
                <a:latin typeface="Calibri"/>
                <a:ea typeface="Calibri"/>
                <a:cs typeface="Calibri"/>
                <a:sym typeface="Calibri"/>
              </a:rPr>
              <a:t>The equation is true when 𝑡 = 2, so the ball took 2 seconds to hit the ground. </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2 Collect and Display: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discuss the differences between the forms of each equation with their partner, listen for and collect the language students use: vertex,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zeros, etc. Write the students’ words and phrases on a visual display and refer to it during the discussion later in the launch. As the activity continues, update the visual display and continue to do so throughout the remainder of the lesson. Remind students to borrow language from the display as needed. This will help students read and use mathematical language during their partner and whole-class discussions.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Distribute graphic organizers</a:t>
            </a:r>
            <a:r>
              <a:rPr lang="en" sz="1300">
                <a:solidFill>
                  <a:schemeClr val="dk1"/>
                </a:solidFill>
                <a:latin typeface="Calibri"/>
                <a:ea typeface="Calibri"/>
                <a:cs typeface="Calibri"/>
                <a:sym typeface="Calibri"/>
              </a:rPr>
              <a:t> 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and annotations to illustrate student thinking. As students share their reasoning about finding the solutions for which the ticket sales would equal zero, scribe their thinking on a visible display. Consider highlighting each factor separately and annotating to show that when one factor equals zero, the entire expression equals zero regardless of the value of the other factor.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 Conceptual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aims to show that it is relatively easy to solve a quadratic equation when one side of the equation is zero and the other side is a quadratic expression in factored form, and that it may be a little tricky to solve the equation otherwise.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activity prompts students to recall what they learned in an earlier unit: The zeros of a function correspond to the horizontal intercepts of the graph representing that function, and the zeros are the solutions to an equation of the form quadratic expression = 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the activity, answers, anticipated misconceptions, and synthesis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students in groups of two.</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Read the opening paragraph in the task statement.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moment to think about how much the school would collect if it sells the tickets at $5 each (it would collect $875).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Briefly survey how they found out the answer. (Students are likely to have used the factored form because it lends itself to simpler calculations.)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recall the form in which each quadratic expression is written. Then, give them a minute to talk to a partner and recall at least two things about each form and what the form might tell us about the graph of the function that the expression defines.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Record their responses for all to see.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no students mentioned the connection between either of the forms to the horizontal intercepts of the graph or the zeros of the function, ask them about it.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that they do not need to find the ticket prices in the second question, but only to think about how to go about doing so.</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15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 and $40. For example, if the equation 𝑝(200 − 5𝑝) = 0 is true, then either 𝑝 is equal to 0, or 200 − 5𝑝 is equal to 0. If 200 − 5𝑝 = 0, then 𝑝 is 40, because 200 − 5(40) is 0.</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could write 𝑝(200 − 5𝑝) = 500 and −5𝑝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+ 200𝑝 = 500. Approximate solutions can be found using trial and error or graphing. However, we don’t yet know an exact way to solve either equation.</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struggle to connect the expressions that define the function to the questions, ask them what the input and output of the function represent. If students struggle with the first question, ask them what values of 𝑝 would yield a value of 0 for the expression.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responses and strategies. Make sure students see that the first question can be represented by solving the equation 𝑝(200 − 5𝑝) = 0, and that the second question can be represented by solving either 𝑝(200 − 5𝑝) = 500 or − 5𝑝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+ 200𝑝 = 500.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Although students are not yet formally introduced to the zero product property, they do have experience with finding the zeros of a quadratic function when given an expression in factored form. This prior knowledge enables them to reason about the solutions to the equation 𝑝(200 − 5𝑝) = 0. For instance, noticing the factor 𝑝, students are likely to say that one zero of the function is 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you show, without graphing, that 𝑝 = 0 will produce no revenue, or that it is a solution to the equation 𝑝(200 − 5𝑝) = 0? (When 𝑝 = 0, the factor 𝑝 is 0, and therefore the entire expression equals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you show that 𝑝 = 40 will also produce no revenue, or that it is also a solution to the same equation? (When 𝑝 = 40, the factor (200 − 5𝑝) is 0, and likewise, the entire expression is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we use the same reasoning to find the solutions to 𝑝(200 − 5𝑝) = 500 or − 5𝑝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+ 200𝑝 = 500? Why or why not? (No, not easily. Neither shows the zeros of a function. There are many pairs of factors that have 500 as a product.)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see that it is fairly straightforward to find the solutions to equations such as 𝑝(200−5𝑝)=0, but the same cannot be said about equations such as 𝑝(200 − 5𝑝) = 500 or − 5𝑝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+ 200𝑝 = 500.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Highlight that all the equations in this activity are quadratic equations. Reinforce that a quadratic equation is one that can be written in the form of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 0, where 𝑎 is not 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time permits, ask students to show how all of the equations seen here can be written in this form.</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298450" lvl="0" marL="457200" rtl="0" algn="l">
              <a:spcBef>
                <a:spcPts val="0"/>
              </a:spcBef>
              <a:spcAft>
                <a:spcPts val="0"/>
              </a:spcAft>
              <a:buSzPts val="1100"/>
              <a:buAutoNum type="arabicPeriod"/>
            </a:pPr>
            <a:r>
              <a:rPr lang="en" sz="1300">
                <a:solidFill>
                  <a:schemeClr val="dk1"/>
                </a:solidFill>
                <a:latin typeface="Calibri"/>
                <a:ea typeface="Calibri"/>
                <a:cs typeface="Calibri"/>
                <a:sym typeface="Calibri"/>
              </a:rPr>
              <a:t>$30. Moving the same distance away from each horizontal intercept, at $0 and $40, results in equal revenue. This means $10 and $30 earn an equal amount of revenue.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$12. Moving the same distance away from each horizontal intercept, at $0 and $40, results in equal revenue. This means $12 and $28 earn an equal amount of revenue.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$20. Moving the same distance away from each horizontal intercept results in equal revenue. The farther away we move from one horizontal intercept in the direction of the other intercept, the greater the revenue. An optimal ticket price of $20, producing $2000 in revenue, is found in the middle point between the two intercepts, at 𝑝 = 20.</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At 0 seconds, there are no bubbles. However, the bubbles have not been made and popped yet.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time passed when all of the bubbles are popped is represented by the equation 𝑠(60 − 12𝑠) = 0. Substitute 5 in for 𝑠 to check your answer. Since (5)(60 − 12(5)) = 0, the answer is correct.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Solve the equation 𝑠(60 − 12𝑠) = 0 to find the solution. Do this by setting the factor 60 − 12𝑠 equal to 0 and solving to find the nonzero solution.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Solve the equation 𝑠(60 − 12𝑠) = 0 to find the solution. Do this by setting the factor 60 − 12𝑠 equal to 0 and solving to find the nonzero solution.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the weather balloon is on the ground, the expression will equal 0. So, the equation ℎ(40 − 10ℎ) = 0 represents the weather balloon when it is on the ground.</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know that any value multiplied by 0 equals 0. So, if ℎ or (40−10ℎ) equals 0, then the left side of the equation will also equal 0. The weather balloon is on the ground at 0 hours. Now, let’s find the solution to 40 − 10ℎ = 0.</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40 − 10ℎ = 0</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40 = 10ℎ</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4 = ℎ</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The weather balloon is also on the ground after 4 hours.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times when the weather balloon is 30 miles above Earth are represented by the equation ℎ(40 − 10ℎ) = 30 or the equation − 10ℎ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+ 40ℎ = 30.</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know the total trip takes the weather balloon 4 hours. Since the graph representing the flight of the weather balloon is symmetric, if it takes 1 hour to reach 30 miles up, then 1 hour from touching the ground, it will be at 30 miles up again. So, the weather balloon will be 30 miles above Earth after 3 hours.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00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does not discuss a specific question in lesson 8.2.</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lnSpc>
                <a:spcPct val="120000"/>
              </a:lnSpc>
              <a:spcBef>
                <a:spcPts val="400"/>
              </a:spcBef>
              <a:spcAft>
                <a:spcPts val="0"/>
              </a:spcAft>
              <a:buClr>
                <a:schemeClr val="dk1"/>
              </a:buClr>
              <a:buSzPts val="1100"/>
              <a:buFont typeface="Arial"/>
              <a:buNone/>
            </a:pPr>
            <a:r>
              <a:rPr lang="en" sz="1300">
                <a:solidFill>
                  <a:schemeClr val="dk1"/>
                </a:solidFill>
                <a:latin typeface="Calibri"/>
                <a:ea typeface="Calibri"/>
                <a:cs typeface="Calibri"/>
                <a:sym typeface="Calibri"/>
              </a:rPr>
              <a:t>No graphing technology should be used in this cool down.</a:t>
            </a:r>
            <a:endParaRPr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$30. If 𝑝(120 − 4𝑝) = 0, then either 𝑝 = 0 or 120 − 4𝑝 = 0. If the latter is a true equation, 𝑝 must be 30.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𝑝(120 − 4𝑝) = 600 or 120𝑝 − 4𝑝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600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 - </a:t>
            </a:r>
            <a:r>
              <a:rPr lang="en" sz="1300">
                <a:solidFill>
                  <a:schemeClr val="dk1"/>
                </a:solidFill>
                <a:latin typeface="Calibri"/>
                <a:ea typeface="Calibri"/>
                <a:cs typeface="Calibri"/>
                <a:sym typeface="Calibri"/>
              </a:rPr>
              <a:t>Answers will vary, but here are some samples: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the solution is not an integer, then it will be difficult to find the solution. Graphing will also not produce an exact solution, only an estimate.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equation in factored form is easier to solve since the equation is set equal to 0. The zeros, or solutions, are easier to identify.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They are both difficult to solve. The factors in the factored form are not equal to zero on their own. The equation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− 2𝑥 + 40 = 10 is one step closer to solving mathematically, if we can figure out a way to factor it.</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3525"/>
            <a:ext cx="8520600" cy="8229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6.png"/><Relationship Id="rId5" Type="http://schemas.openxmlformats.org/officeDocument/2006/relationships/image" Target="../media/image10.png"/><Relationship Id="rId6" Type="http://schemas.openxmlformats.org/officeDocument/2006/relationships/image" Target="../media/image4.png"/><Relationship Id="rId7" Type="http://schemas.openxmlformats.org/officeDocument/2006/relationships/image" Target="../media/image11.png"/><Relationship Id="rId8"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jp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23.png"/><Relationship Id="rId4" Type="http://schemas.openxmlformats.org/officeDocument/2006/relationships/image" Target="../media/image6.png"/><Relationship Id="rId5"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6.png"/><Relationship Id="rId5"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jpg"/><Relationship Id="rId4"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15.jpg"/><Relationship Id="rId4" Type="http://schemas.openxmlformats.org/officeDocument/2006/relationships/hyperlink" Target="https://youtu.be/OxlgjCyeGUs" TargetMode="External"/><Relationship Id="rId5" Type="http://schemas.openxmlformats.org/officeDocument/2006/relationships/hyperlink" Target="http://www.youtube.com/watch?v=OxlgjCyeGUs" TargetMode="External"/><Relationship Id="rId6" Type="http://schemas.openxmlformats.org/officeDocument/2006/relationships/image" Target="../media/image2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5.jp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8 Quadratic Equations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8.2 When and Why Do We Write Quadratic Equations?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311700" y="723490"/>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{3E6D2980-14D4-4FFF-A1CA-82C014BCE498}</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5761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Recognize the factored form</a:t>
            </a:r>
            <a:r>
              <a:rPr lang="en">
                <a:solidFill>
                  <a:srgbClr val="F3F3F3"/>
                </a:solidFill>
              </a:rPr>
              <a:t> of a quadratic expression and know when it can be </a:t>
            </a:r>
            <a:r>
              <a:rPr b="1" lang="en">
                <a:solidFill>
                  <a:srgbClr val="F3F3F3"/>
                </a:solidFill>
              </a:rPr>
              <a:t>useful for solving</a:t>
            </a:r>
            <a:r>
              <a:rPr lang="en">
                <a:solidFill>
                  <a:srgbClr val="F3F3F3"/>
                </a:solidFill>
              </a:rPr>
              <a:t> problems.</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Use a graph to find the solutions</a:t>
            </a:r>
            <a:r>
              <a:rPr lang="en">
                <a:solidFill>
                  <a:srgbClr val="F3F3F3"/>
                </a:solidFill>
              </a:rPr>
              <a:t> to a quadratic equation but also know its limitations. </a:t>
            </a:r>
            <a:endParaRPr>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965250" y="1616073"/>
            <a:ext cx="2867049" cy="1911350"/>
          </a:xfrm>
          <a:prstGeom prst="rect">
            <a:avLst/>
          </a:prstGeom>
          <a:noFill/>
          <a:ln>
            <a:noFill/>
          </a:ln>
        </p:spPr>
      </p:pic>
      <p:sp>
        <p:nvSpPr>
          <p:cNvPr id="123" name="Google Shape;123;p18"/>
          <p:cNvSpPr txBox="1"/>
          <p:nvPr>
            <p:ph idx="12" type="sldNum"/>
          </p:nvPr>
        </p:nvSpPr>
        <p:spPr>
          <a:xfrm>
            <a:off x="8283608" y="473352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733529"/>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8.2 When and Why Do We Write Quadratic Equations?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51672"/>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667275"/>
            <a:ext cx="8580300" cy="408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55600" lvl="0" marL="457200" rtl="0" algn="l">
              <a:spcBef>
                <a:spcPts val="1200"/>
              </a:spcBef>
              <a:spcAft>
                <a:spcPts val="0"/>
              </a:spcAft>
              <a:buSzPts val="2000"/>
              <a:buChar char="●"/>
            </a:pPr>
            <a:r>
              <a:rPr b="1" lang="en" sz="2000"/>
              <a:t>Quadratic equation</a:t>
            </a:r>
            <a:endParaRPr b="1" sz="2000"/>
          </a:p>
          <a:p>
            <a:pPr indent="-330200" lvl="1" marL="914400" rtl="0" algn="l">
              <a:spcBef>
                <a:spcPts val="0"/>
              </a:spcBef>
              <a:spcAft>
                <a:spcPts val="0"/>
              </a:spcAft>
              <a:buSzPts val="1600"/>
              <a:buChar char="○"/>
            </a:pPr>
            <a:r>
              <a:rPr lang="en" sz="1600"/>
              <a:t>Polynomial equation of degree two</a:t>
            </a:r>
            <a:r>
              <a:rPr lang="en" sz="1600">
                <a:solidFill>
                  <a:srgbClr val="424242"/>
                </a:solidFill>
              </a:rPr>
              <a:t>.</a:t>
            </a:r>
            <a:endParaRPr b="1" sz="1600"/>
          </a:p>
          <a:p>
            <a:pPr indent="-355600" lvl="0" marL="457200" rtl="0" algn="l">
              <a:spcBef>
                <a:spcPts val="0"/>
              </a:spcBef>
              <a:spcAft>
                <a:spcPts val="0"/>
              </a:spcAft>
              <a:buSzPts val="2000"/>
              <a:buChar char="●"/>
            </a:pPr>
            <a:r>
              <a:rPr b="1" lang="en" sz="2000"/>
              <a:t>Quadratic function</a:t>
            </a:r>
            <a:endParaRPr b="1" sz="2000"/>
          </a:p>
          <a:p>
            <a:pPr indent="-330200" lvl="1" marL="914400" rtl="0" algn="l">
              <a:spcBef>
                <a:spcPts val="0"/>
              </a:spcBef>
              <a:spcAft>
                <a:spcPts val="0"/>
              </a:spcAft>
              <a:buClr>
                <a:srgbClr val="424242"/>
              </a:buClr>
              <a:buSzPts val="1600"/>
              <a:buFont typeface="Calibri"/>
              <a:buChar char="○"/>
            </a:pPr>
            <a:r>
              <a:rPr lang="en" sz="1600">
                <a:solidFill>
                  <a:srgbClr val="424242"/>
                </a:solidFill>
              </a:rPr>
              <a:t>A function where the output is given by a quadratic expression in the input</a:t>
            </a:r>
            <a:r>
              <a:rPr lang="en" sz="1800">
                <a:solidFill>
                  <a:srgbClr val="424242"/>
                </a:solidFill>
                <a:latin typeface="Calibri"/>
                <a:ea typeface="Calibri"/>
                <a:cs typeface="Calibri"/>
                <a:sym typeface="Calibri"/>
              </a:rPr>
              <a:t> </a:t>
            </a:r>
            <a:br>
              <a:rPr lang="en" sz="1800">
                <a:solidFill>
                  <a:srgbClr val="424242"/>
                </a:solidFill>
                <a:latin typeface="Calibri"/>
                <a:ea typeface="Calibri"/>
                <a:cs typeface="Calibri"/>
                <a:sym typeface="Calibri"/>
              </a:rPr>
            </a:br>
            <a:r>
              <a:rPr lang="en" sz="1600">
                <a:solidFill>
                  <a:srgbClr val="424242"/>
                </a:solidFill>
              </a:rPr>
              <a:t>𝑓(𝑥) = 𝑎𝑥</a:t>
            </a:r>
            <a:r>
              <a:rPr baseline="30000" lang="en" sz="1600">
                <a:solidFill>
                  <a:srgbClr val="424242"/>
                </a:solidFill>
              </a:rPr>
              <a:t>2</a:t>
            </a:r>
            <a:r>
              <a:rPr lang="en" sz="1600">
                <a:solidFill>
                  <a:srgbClr val="424242"/>
                </a:solidFill>
              </a:rPr>
              <a:t> + 𝑏𝑥 + 𝑐.</a:t>
            </a:r>
            <a:endParaRPr i="1" sz="1600">
              <a:solidFill>
                <a:srgbClr val="424242"/>
              </a:solidFill>
            </a:endParaRPr>
          </a:p>
          <a:p>
            <a:pPr indent="-355600" lvl="0" marL="457200" rtl="0" algn="l">
              <a:spcBef>
                <a:spcPts val="0"/>
              </a:spcBef>
              <a:spcAft>
                <a:spcPts val="0"/>
              </a:spcAft>
              <a:buSzPts val="2000"/>
              <a:buChar char="●"/>
            </a:pPr>
            <a:r>
              <a:rPr b="1" lang="en" sz="2000"/>
              <a:t>Factored form (of a quadratic expression)</a:t>
            </a:r>
            <a:endParaRPr b="1" sz="2000"/>
          </a:p>
          <a:p>
            <a:pPr indent="-330200" lvl="1" marL="914400" rtl="0" algn="l">
              <a:spcBef>
                <a:spcPts val="0"/>
              </a:spcBef>
              <a:spcAft>
                <a:spcPts val="0"/>
              </a:spcAft>
              <a:buSzPts val="1600"/>
              <a:buChar char="○"/>
            </a:pPr>
            <a:r>
              <a:rPr lang="en" sz="1600"/>
              <a:t>A quadratic expression that is written as the product of a constant times two linear factors. </a:t>
            </a:r>
            <a:r>
              <a:rPr lang="en" sz="1600">
                <a:solidFill>
                  <a:srgbClr val="424242"/>
                </a:solidFill>
              </a:rPr>
              <a:t>𝑓(𝑥)</a:t>
            </a:r>
            <a:r>
              <a:rPr lang="en" sz="1600"/>
              <a:t> = </a:t>
            </a:r>
            <a:r>
              <a:rPr lang="en" sz="1600">
                <a:solidFill>
                  <a:srgbClr val="424242"/>
                </a:solidFill>
              </a:rPr>
              <a:t>𝑎</a:t>
            </a:r>
            <a:r>
              <a:rPr lang="en" sz="1600"/>
              <a:t>(</a:t>
            </a:r>
            <a:r>
              <a:rPr lang="en" sz="1600">
                <a:solidFill>
                  <a:srgbClr val="424242"/>
                </a:solidFill>
              </a:rPr>
              <a:t>𝑥</a:t>
            </a:r>
            <a:r>
              <a:rPr lang="en" sz="1600"/>
              <a:t> – </a:t>
            </a:r>
            <a:r>
              <a:rPr i="1" lang="en" sz="1600">
                <a:latin typeface="Times New Roman"/>
                <a:ea typeface="Times New Roman"/>
                <a:cs typeface="Times New Roman"/>
                <a:sym typeface="Times New Roman"/>
              </a:rPr>
              <a:t>r</a:t>
            </a:r>
            <a:r>
              <a:rPr lang="en" sz="1600"/>
              <a:t>₁)(</a:t>
            </a:r>
            <a:r>
              <a:rPr lang="en" sz="1600">
                <a:solidFill>
                  <a:srgbClr val="424242"/>
                </a:solidFill>
              </a:rPr>
              <a:t>𝑥</a:t>
            </a:r>
            <a:r>
              <a:rPr lang="en" sz="1600"/>
              <a:t> – </a:t>
            </a:r>
            <a:r>
              <a:rPr i="1" lang="en" sz="1600">
                <a:latin typeface="Times New Roman"/>
                <a:ea typeface="Times New Roman"/>
                <a:cs typeface="Times New Roman"/>
                <a:sym typeface="Times New Roman"/>
              </a:rPr>
              <a:t>r</a:t>
            </a:r>
            <a:r>
              <a:rPr lang="en" sz="1600"/>
              <a:t>₂). </a:t>
            </a:r>
            <a:endParaRPr sz="1600"/>
          </a:p>
          <a:p>
            <a:pPr indent="-355600" lvl="0" marL="457200" rtl="0" algn="l">
              <a:spcBef>
                <a:spcPts val="0"/>
              </a:spcBef>
              <a:spcAft>
                <a:spcPts val="0"/>
              </a:spcAft>
              <a:buSzPts val="2000"/>
              <a:buChar char="●"/>
            </a:pPr>
            <a:r>
              <a:rPr b="1" lang="en" sz="2000"/>
              <a:t>Zero of the function</a:t>
            </a:r>
            <a:endParaRPr b="1" sz="2000"/>
          </a:p>
          <a:p>
            <a:pPr indent="-330200" lvl="1" marL="914400" rtl="0" algn="l">
              <a:spcBef>
                <a:spcPts val="0"/>
              </a:spcBef>
              <a:spcAft>
                <a:spcPts val="0"/>
              </a:spcAft>
              <a:buSzPts val="1600"/>
              <a:buChar char="○"/>
            </a:pPr>
            <a:r>
              <a:rPr lang="en" sz="1600"/>
              <a:t>When the input value of a function yields an output of zero (where </a:t>
            </a:r>
            <a:r>
              <a:rPr lang="en" sz="1600">
                <a:solidFill>
                  <a:srgbClr val="424242"/>
                </a:solidFill>
              </a:rPr>
              <a:t>𝑓(𝑥)</a:t>
            </a:r>
            <a:r>
              <a:rPr lang="en" sz="1600"/>
              <a:t> = 0). On the graph, this is where the function intersects the </a:t>
            </a:r>
            <a:r>
              <a:rPr lang="en" sz="1600">
                <a:solidFill>
                  <a:srgbClr val="424242"/>
                </a:solidFill>
              </a:rPr>
              <a:t>𝑥</a:t>
            </a:r>
            <a:r>
              <a:rPr lang="en" sz="1600"/>
              <a:t>-axis.</a:t>
            </a:r>
            <a:endParaRPr sz="1600"/>
          </a:p>
        </p:txBody>
      </p:sp>
      <p:sp>
        <p:nvSpPr>
          <p:cNvPr id="131" name="Google Shape;131;p19"/>
          <p:cNvSpPr txBox="1"/>
          <p:nvPr>
            <p:ph idx="12" type="sldNum"/>
          </p:nvPr>
        </p:nvSpPr>
        <p:spPr>
          <a:xfrm>
            <a:off x="8283608" y="475067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2" name="Google Shape;132;p19"/>
          <p:cNvSpPr txBox="1"/>
          <p:nvPr>
            <p:ph idx="3" type="sldNum"/>
          </p:nvPr>
        </p:nvSpPr>
        <p:spPr>
          <a:xfrm>
            <a:off x="311700" y="475068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8.2 When and Why Do We Write Quadratic Equations?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8" name="Google Shape;138;p20"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9" name="Google Shape;13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1"/>
          <p:cNvSpPr txBox="1"/>
          <p:nvPr>
            <p:ph type="title"/>
          </p:nvPr>
        </p:nvSpPr>
        <p:spPr>
          <a:xfrm>
            <a:off x="311700" y="94406"/>
            <a:ext cx="52890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3000"/>
              <a:t>The </a:t>
            </a:r>
            <a:r>
              <a:rPr lang="en" sz="3000"/>
              <a:t>Play's</a:t>
            </a:r>
            <a:r>
              <a:rPr lang="en" sz="3000"/>
              <a:t> the Thing!</a:t>
            </a:r>
            <a:endParaRPr>
              <a:solidFill>
                <a:srgbClr val="005047"/>
              </a:solidFill>
            </a:endParaRPr>
          </a:p>
        </p:txBody>
      </p:sp>
      <p:sp>
        <p:nvSpPr>
          <p:cNvPr id="145" name="Google Shape;145;p21"/>
          <p:cNvSpPr txBox="1"/>
          <p:nvPr>
            <p:ph idx="1" type="body"/>
          </p:nvPr>
        </p:nvSpPr>
        <p:spPr>
          <a:xfrm>
            <a:off x="311700" y="988700"/>
            <a:ext cx="8608800" cy="3858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Tickets to a play cost $12, and for each </a:t>
            </a:r>
            <a:br>
              <a:rPr lang="en"/>
            </a:br>
            <a:r>
              <a:rPr lang="en"/>
              <a:t>purchase there is a $2.50 fee. The </a:t>
            </a:r>
            <a:br>
              <a:rPr lang="en"/>
            </a:br>
            <a:r>
              <a:rPr lang="en"/>
              <a:t>expression 12𝑡 + 2.50 represents the </a:t>
            </a:r>
            <a:br>
              <a:rPr lang="en"/>
            </a:br>
            <a:r>
              <a:rPr lang="en"/>
              <a:t>cost to purchase tickets for the play, </a:t>
            </a:r>
            <a:br>
              <a:rPr lang="en"/>
            </a:br>
            <a:r>
              <a:rPr lang="en"/>
              <a:t>where 𝑡 is the number of tickets. Be prepared to explain your response to each question.</a:t>
            </a:r>
            <a:endParaRPr/>
          </a:p>
          <a:p>
            <a:pPr indent="-368300" lvl="0" marL="457200" rtl="0" algn="l">
              <a:lnSpc>
                <a:spcPct val="100000"/>
              </a:lnSpc>
              <a:spcBef>
                <a:spcPts val="1000"/>
              </a:spcBef>
              <a:spcAft>
                <a:spcPts val="0"/>
              </a:spcAft>
              <a:buSzPts val="2200"/>
              <a:buAutoNum type="arabicPeriod"/>
            </a:pPr>
            <a:r>
              <a:rPr lang="en"/>
              <a:t>A family paid $62.50 for tickets. How many tickets were bought?</a:t>
            </a:r>
            <a:endParaRPr/>
          </a:p>
          <a:p>
            <a:pPr indent="-368300" lvl="0" marL="457200" rtl="0" algn="l">
              <a:lnSpc>
                <a:spcPct val="100000"/>
              </a:lnSpc>
              <a:spcBef>
                <a:spcPts val="1000"/>
              </a:spcBef>
              <a:spcAft>
                <a:spcPts val="1000"/>
              </a:spcAft>
              <a:buSzPts val="2200"/>
              <a:buAutoNum type="arabicPeriod"/>
            </a:pPr>
            <a:r>
              <a:rPr lang="en"/>
              <a:t>A teacher paid $278.50 for tickets for her students. How many tickets were bought?</a:t>
            </a:r>
            <a:endParaRPr/>
          </a:p>
        </p:txBody>
      </p:sp>
      <p:pic>
        <p:nvPicPr>
          <p:cNvPr descr="A close-up of a roll of vintage-style raffle or event tickets with TICKET and KEEP THIS COUPON printed on them, illuminated by soft, warm light." id="146" name="Google Shape;146;p21"/>
          <p:cNvPicPr preferRelativeResize="0"/>
          <p:nvPr/>
        </p:nvPicPr>
        <p:blipFill>
          <a:blip r:embed="rId4">
            <a:alphaModFix/>
          </a:blip>
          <a:stretch>
            <a:fillRect/>
          </a:stretch>
        </p:blipFill>
        <p:spPr>
          <a:xfrm>
            <a:off x="6096000" y="308125"/>
            <a:ext cx="2747702" cy="1831798"/>
          </a:xfrm>
          <a:prstGeom prst="rect">
            <a:avLst/>
          </a:prstGeom>
          <a:noFill/>
          <a:ln>
            <a:noFill/>
          </a:ln>
        </p:spPr>
      </p:pic>
      <p:sp>
        <p:nvSpPr>
          <p:cNvPr id="147" name="Google Shape;147;p21"/>
          <p:cNvSpPr txBox="1"/>
          <p:nvPr>
            <p:ph idx="12" type="sldNum"/>
          </p:nvPr>
        </p:nvSpPr>
        <p:spPr>
          <a:xfrm>
            <a:off x="8283608" y="475067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idx="3" type="sldNum"/>
          </p:nvPr>
        </p:nvSpPr>
        <p:spPr>
          <a:xfrm>
            <a:off x="311700" y="475068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8.2.1 </a:t>
            </a:r>
            <a:r>
              <a:rPr lang="en"/>
              <a:t>Interpreting Equations in Context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4" name="Google Shape;154;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55" name="Google Shape;155;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9" name="Shape 159"/>
        <p:cNvGrpSpPr/>
        <p:nvPr/>
      </p:nvGrpSpPr>
      <p:grpSpPr>
        <a:xfrm>
          <a:off x="0" y="0"/>
          <a:ext cx="0" cy="0"/>
          <a:chOff x="0" y="0"/>
          <a:chExt cx="0" cy="0"/>
        </a:xfrm>
      </p:grpSpPr>
      <p:pic>
        <p:nvPicPr>
          <p:cNvPr descr="Icon indicating the slide contains a support for students with disabilities" id="160" name="Google Shape;160;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1" name="Google Shape;161;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62" name="Google Shape;162;p23"/>
          <p:cNvSpPr txBox="1"/>
          <p:nvPr>
            <p:ph type="title"/>
          </p:nvPr>
        </p:nvSpPr>
        <p:spPr>
          <a:xfrm>
            <a:off x="311700" y="137150"/>
            <a:ext cx="4462800" cy="8019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400"/>
              <a:t>Potato Toss, Revisited 🥔</a:t>
            </a:r>
            <a:endParaRPr sz="2400">
              <a:solidFill>
                <a:srgbClr val="005047"/>
              </a:solidFill>
            </a:endParaRPr>
          </a:p>
        </p:txBody>
      </p:sp>
      <p:sp>
        <p:nvSpPr>
          <p:cNvPr id="163" name="Google Shape;163;p2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64" name="Google Shape;164;p23" title="ELL callout box"/>
          <p:cNvSpPr/>
          <p:nvPr/>
        </p:nvSpPr>
        <p:spPr>
          <a:xfrm>
            <a:off x="4688925" y="529900"/>
            <a:ext cx="4345200" cy="4121100"/>
          </a:xfrm>
          <a:prstGeom prst="wedgeRoundRectCallout">
            <a:avLst>
              <a:gd fmla="val -59837" name="adj1"/>
              <a:gd fmla="val -19465"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With your partner, describe the steps to find the solutions.</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Be sure to include reasons for your steps. </a:t>
            </a:r>
            <a:endParaRPr sz="1500">
              <a:latin typeface="Noto Sans"/>
              <a:ea typeface="Noto Sans"/>
              <a:cs typeface="Noto Sans"/>
              <a:sym typeface="Noto Sans"/>
            </a:endParaRPr>
          </a:p>
          <a:p>
            <a:pPr indent="-95250" lvl="1" marL="400050" rtl="0" algn="l">
              <a:spcBef>
                <a:spcPts val="500"/>
              </a:spcBef>
              <a:spcAft>
                <a:spcPts val="0"/>
              </a:spcAft>
              <a:buSzPts val="1500"/>
              <a:buFont typeface="Noto Sans"/>
              <a:buChar char="→"/>
            </a:pPr>
            <a:r>
              <a:rPr b="1" lang="en" sz="1500">
                <a:latin typeface="Noto Sans"/>
                <a:ea typeface="Noto Sans"/>
                <a:cs typeface="Noto Sans"/>
                <a:sym typeface="Noto Sans"/>
              </a:rPr>
              <a:t>“</a:t>
            </a:r>
            <a:r>
              <a:rPr b="1" i="1" lang="en" sz="1500">
                <a:latin typeface="Noto Sans"/>
                <a:ea typeface="Noto Sans"/>
                <a:cs typeface="Noto Sans"/>
                <a:sym typeface="Noto Sans"/>
              </a:rPr>
              <a:t>We should do ___ next because …”</a:t>
            </a:r>
            <a:endParaRPr b="1" i="1" sz="1500">
              <a:latin typeface="Noto Sans"/>
              <a:ea typeface="Noto Sans"/>
              <a:cs typeface="Noto Sans"/>
              <a:sym typeface="Noto Sans"/>
            </a:endParaRPr>
          </a:p>
          <a:p>
            <a:pPr indent="-95250" lvl="1" marL="400050" rtl="0" algn="l">
              <a:spcBef>
                <a:spcPts val="500"/>
              </a:spcBef>
              <a:spcAft>
                <a:spcPts val="0"/>
              </a:spcAft>
              <a:buSzPts val="1500"/>
              <a:buFont typeface="Noto Sans"/>
              <a:buChar char="→"/>
            </a:pPr>
            <a:r>
              <a:rPr b="1" i="1" lang="en" sz="1500">
                <a:latin typeface="Noto Sans"/>
                <a:ea typeface="Noto Sans"/>
                <a:cs typeface="Noto Sans"/>
                <a:sym typeface="Noto Sans"/>
              </a:rPr>
              <a:t>“I noticed ___, so I think …”</a:t>
            </a:r>
            <a:endParaRPr b="1" i="1"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If you don’t agree with your partner, ask questions or challenge their process.</a:t>
            </a:r>
            <a:endParaRPr sz="1500">
              <a:latin typeface="Noto Sans"/>
              <a:ea typeface="Noto Sans"/>
              <a:cs typeface="Noto Sans"/>
              <a:sym typeface="Noto Sans"/>
            </a:endParaRPr>
          </a:p>
          <a:p>
            <a:pPr indent="-95250" lvl="1" marL="457200" rtl="0" algn="l">
              <a:spcBef>
                <a:spcPts val="500"/>
              </a:spcBef>
              <a:spcAft>
                <a:spcPts val="0"/>
              </a:spcAft>
              <a:buSzPts val="1500"/>
              <a:buFont typeface="Noto Sans"/>
              <a:buChar char="→"/>
            </a:pPr>
            <a:r>
              <a:rPr b="1" lang="en" sz="1500">
                <a:latin typeface="Noto Sans"/>
                <a:ea typeface="Noto Sans"/>
                <a:cs typeface="Noto Sans"/>
                <a:sym typeface="Noto Sans"/>
              </a:rPr>
              <a:t>“</a:t>
            </a:r>
            <a:r>
              <a:rPr b="1" i="1" lang="en" sz="1500">
                <a:latin typeface="Noto Sans"/>
                <a:ea typeface="Noto Sans"/>
                <a:cs typeface="Noto Sans"/>
                <a:sym typeface="Noto Sans"/>
              </a:rPr>
              <a:t>Explain why you did that again.</a:t>
            </a:r>
            <a:r>
              <a:rPr b="1" lang="en" sz="1500">
                <a:latin typeface="Noto Sans"/>
                <a:ea typeface="Noto Sans"/>
                <a:cs typeface="Noto Sans"/>
                <a:sym typeface="Noto Sans"/>
              </a:rPr>
              <a:t>”</a:t>
            </a:r>
            <a:endParaRPr b="1" sz="1500">
              <a:latin typeface="Noto Sans"/>
              <a:ea typeface="Noto Sans"/>
              <a:cs typeface="Noto Sans"/>
              <a:sym typeface="Noto Sans"/>
            </a:endParaRPr>
          </a:p>
          <a:p>
            <a:pPr indent="-95250" lvl="1" marL="457200" rtl="0" algn="l">
              <a:spcBef>
                <a:spcPts val="500"/>
              </a:spcBef>
              <a:spcAft>
                <a:spcPts val="0"/>
              </a:spcAft>
              <a:buSzPts val="1500"/>
              <a:buFont typeface="Noto Sans"/>
              <a:buChar char="→"/>
            </a:pPr>
            <a:r>
              <a:rPr b="1" lang="en" sz="1500">
                <a:latin typeface="Noto Sans"/>
                <a:ea typeface="Noto Sans"/>
                <a:cs typeface="Noto Sans"/>
                <a:sym typeface="Noto Sans"/>
              </a:rPr>
              <a:t>“</a:t>
            </a:r>
            <a:r>
              <a:rPr b="1" i="1" lang="en" sz="1500">
                <a:latin typeface="Noto Sans"/>
                <a:ea typeface="Noto Sans"/>
                <a:cs typeface="Noto Sans"/>
                <a:sym typeface="Noto Sans"/>
              </a:rPr>
              <a:t>This method works/doesn’t work </a:t>
            </a:r>
            <a:br>
              <a:rPr b="1" i="1" lang="en" sz="1500">
                <a:latin typeface="Noto Sans"/>
                <a:ea typeface="Noto Sans"/>
                <a:cs typeface="Noto Sans"/>
                <a:sym typeface="Noto Sans"/>
              </a:rPr>
            </a:br>
            <a:r>
              <a:rPr b="1" i="1" lang="en" sz="1500">
                <a:latin typeface="Noto Sans"/>
                <a:ea typeface="Noto Sans"/>
                <a:cs typeface="Noto Sans"/>
                <a:sym typeface="Noto Sans"/>
              </a:rPr>
              <a:t>	</a:t>
            </a:r>
            <a:r>
              <a:rPr b="1" i="1" lang="en" sz="1500">
                <a:latin typeface="Noto Sans"/>
                <a:ea typeface="Noto Sans"/>
                <a:cs typeface="Noto Sans"/>
                <a:sym typeface="Noto Sans"/>
              </a:rPr>
              <a:t>because …</a:t>
            </a:r>
            <a:r>
              <a:rPr b="1" lang="en" sz="1500">
                <a:latin typeface="Noto Sans"/>
                <a:ea typeface="Noto Sans"/>
                <a:cs typeface="Noto Sans"/>
                <a:sym typeface="Noto Sans"/>
              </a:rPr>
              <a:t>”</a:t>
            </a:r>
            <a:endParaRPr b="1" sz="1500">
              <a:latin typeface="Noto Sans"/>
              <a:ea typeface="Noto Sans"/>
              <a:cs typeface="Noto Sans"/>
              <a:sym typeface="Noto Sans"/>
            </a:endParaRPr>
          </a:p>
          <a:p>
            <a:pPr indent="-95250" lvl="1" marL="457200" rtl="0" algn="l">
              <a:spcBef>
                <a:spcPts val="500"/>
              </a:spcBef>
              <a:spcAft>
                <a:spcPts val="0"/>
              </a:spcAft>
              <a:buSzPts val="1500"/>
              <a:buFont typeface="Noto Sans"/>
              <a:buChar char="→"/>
            </a:pPr>
            <a:r>
              <a:rPr b="1" lang="en" sz="1500">
                <a:latin typeface="Noto Sans"/>
                <a:ea typeface="Noto Sans"/>
                <a:cs typeface="Noto Sans"/>
                <a:sym typeface="Noto Sans"/>
              </a:rPr>
              <a:t>“</a:t>
            </a:r>
            <a:r>
              <a:rPr b="1" i="1" lang="en" sz="1500">
                <a:latin typeface="Noto Sans"/>
                <a:ea typeface="Noto Sans"/>
                <a:cs typeface="Noto Sans"/>
                <a:sym typeface="Noto Sans"/>
              </a:rPr>
              <a:t>Another strategy would be ___ </a:t>
            </a:r>
            <a:br>
              <a:rPr b="1" i="1" lang="en" sz="1500">
                <a:latin typeface="Noto Sans"/>
                <a:ea typeface="Noto Sans"/>
                <a:cs typeface="Noto Sans"/>
                <a:sym typeface="Noto Sans"/>
              </a:rPr>
            </a:br>
            <a:r>
              <a:rPr b="1" i="1" lang="en" sz="1500">
                <a:latin typeface="Noto Sans"/>
                <a:ea typeface="Noto Sans"/>
                <a:cs typeface="Noto Sans"/>
                <a:sym typeface="Noto Sans"/>
              </a:rPr>
              <a:t>	because …</a:t>
            </a:r>
            <a:r>
              <a:rPr b="1" lang="en" sz="1500">
                <a:latin typeface="Noto Sans"/>
                <a:ea typeface="Noto Sans"/>
                <a:cs typeface="Noto Sans"/>
                <a:sym typeface="Noto Sans"/>
              </a:rPr>
              <a:t>”</a:t>
            </a:r>
            <a:endParaRPr b="1" sz="1500">
              <a:latin typeface="Noto Sans"/>
              <a:ea typeface="Noto Sans"/>
              <a:cs typeface="Noto Sans"/>
              <a:sym typeface="Noto Sans"/>
            </a:endParaRPr>
          </a:p>
          <a:p>
            <a:pPr indent="0" lvl="0" marL="0" rtl="0" algn="r">
              <a:spcBef>
                <a:spcPts val="500"/>
              </a:spcBef>
              <a:spcAft>
                <a:spcPts val="1000"/>
              </a:spcAft>
              <a:buNone/>
            </a:pPr>
            <a:r>
              <a:rPr lang="en" sz="1100">
                <a:solidFill>
                  <a:schemeClr val="dk1"/>
                </a:solidFill>
                <a:latin typeface="Noto Sans"/>
                <a:ea typeface="Noto Sans"/>
                <a:cs typeface="Noto Sans"/>
                <a:sym typeface="Noto Sans"/>
              </a:rPr>
              <a:t>Discussion Supports/Representation</a:t>
            </a:r>
            <a:endParaRPr sz="1100">
              <a:latin typeface="Noto Sans"/>
              <a:ea typeface="Noto Sans"/>
              <a:cs typeface="Noto Sans"/>
              <a:sym typeface="Noto Sans"/>
            </a:endParaRPr>
          </a:p>
        </p:txBody>
      </p:sp>
      <p:sp>
        <p:nvSpPr>
          <p:cNvPr id="165" name="Google Shape;165;p23"/>
          <p:cNvSpPr txBox="1"/>
          <p:nvPr>
            <p:ph idx="2" type="sldNum"/>
          </p:nvPr>
        </p:nvSpPr>
        <p:spPr>
          <a:xfrm>
            <a:off x="8283608" y="4750677"/>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6" name="Google Shape;166;p23"/>
          <p:cNvSpPr txBox="1"/>
          <p:nvPr>
            <p:ph idx="2" type="sldNum"/>
          </p:nvPr>
        </p:nvSpPr>
        <p:spPr>
          <a:xfrm>
            <a:off x="311700" y="473352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8.2.2 </a:t>
            </a:r>
            <a:r>
              <a:rPr lang="en"/>
              <a:t>Exploring Non-Graphing Strategies to Solve Quadratic Equations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24"/>
          <p:cNvSpPr txBox="1"/>
          <p:nvPr>
            <p:ph type="title"/>
          </p:nvPr>
        </p:nvSpPr>
        <p:spPr>
          <a:xfrm>
            <a:off x="311700" y="51672"/>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a:t>
            </a:r>
            <a:endParaRPr b="0" sz="1400">
              <a:solidFill>
                <a:srgbClr val="666666"/>
              </a:solidFill>
            </a:endParaRPr>
          </a:p>
          <a:p>
            <a:pPr indent="0" lvl="0" marL="0" rtl="0" algn="l">
              <a:spcBef>
                <a:spcPts val="0"/>
              </a:spcBef>
              <a:spcAft>
                <a:spcPts val="0"/>
              </a:spcAft>
              <a:buNone/>
            </a:pPr>
            <a:r>
              <a:rPr lang="en"/>
              <a:t>Potato Toss, Revisited 🥔</a:t>
            </a:r>
            <a:endParaRPr sz="3000">
              <a:solidFill>
                <a:srgbClr val="005047"/>
              </a:solidFill>
            </a:endParaRPr>
          </a:p>
        </p:txBody>
      </p:sp>
      <p:sp>
        <p:nvSpPr>
          <p:cNvPr id="172" name="Google Shape;172;p24"/>
          <p:cNvSpPr txBox="1"/>
          <p:nvPr>
            <p:ph idx="1" type="body"/>
          </p:nvPr>
        </p:nvSpPr>
        <p:spPr>
          <a:xfrm>
            <a:off x="311700" y="1014325"/>
            <a:ext cx="8520600" cy="37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 function modeling the height of a potato, in feet, 𝑡 seconds after being fired from a device:</a:t>
            </a:r>
            <a:endParaRPr/>
          </a:p>
          <a:p>
            <a:pPr indent="0" lvl="0" marL="0" rtl="0" algn="ctr">
              <a:spcBef>
                <a:spcPts val="1200"/>
              </a:spcBef>
              <a:spcAft>
                <a:spcPts val="0"/>
              </a:spcAft>
              <a:buNone/>
            </a:pPr>
            <a:r>
              <a:rPr lang="en"/>
              <a:t>𝑓(𝑡) = −16𝑡</a:t>
            </a:r>
            <a:r>
              <a:rPr baseline="30000" lang="en"/>
              <a:t>2</a:t>
            </a:r>
            <a:r>
              <a:rPr lang="en"/>
              <a:t> + 80𝑡 + 64</a:t>
            </a:r>
            <a:endParaRPr/>
          </a:p>
          <a:p>
            <a:pPr indent="-381000" lvl="0" marL="457200" rtl="0" algn="l">
              <a:spcBef>
                <a:spcPts val="2000"/>
              </a:spcBef>
              <a:spcAft>
                <a:spcPts val="0"/>
              </a:spcAft>
              <a:buSzPts val="2400"/>
              <a:buAutoNum type="arabicPeriod"/>
            </a:pPr>
            <a:r>
              <a:rPr lang="en"/>
              <a:t>What equation would we solve to find the time at which the potato hits the ground?</a:t>
            </a:r>
            <a:endParaRPr/>
          </a:p>
          <a:p>
            <a:pPr indent="-381000" lvl="0" marL="457200" rtl="0" algn="l">
              <a:spcBef>
                <a:spcPts val="1000"/>
              </a:spcBef>
              <a:spcAft>
                <a:spcPts val="0"/>
              </a:spcAft>
              <a:buSzPts val="2400"/>
              <a:buAutoNum type="arabicPeriod"/>
            </a:pPr>
            <a:r>
              <a:rPr lang="en"/>
              <a:t>Use any method except graphing to find a solution to the equation from the previous question.</a:t>
            </a:r>
            <a:endParaRPr/>
          </a:p>
        </p:txBody>
      </p:sp>
      <p:sp>
        <p:nvSpPr>
          <p:cNvPr id="173" name="Google Shape;173;p24"/>
          <p:cNvSpPr txBox="1"/>
          <p:nvPr>
            <p:ph idx="12" type="sldNum"/>
          </p:nvPr>
        </p:nvSpPr>
        <p:spPr>
          <a:xfrm>
            <a:off x="8283608" y="4750677"/>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4" name="Google Shape;174;p24"/>
          <p:cNvSpPr txBox="1"/>
          <p:nvPr>
            <p:ph idx="2" type="sldNum"/>
          </p:nvPr>
        </p:nvSpPr>
        <p:spPr>
          <a:xfrm>
            <a:off x="311700" y="475068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8.2.2 Exploring Non-Graphing Strategies to Solve Quadratic Equations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sp>
        <p:nvSpPr>
          <p:cNvPr descr="Icon indicating the slide contains a check for understanding question for students " id="179" name="Google Shape;179;p25"/>
          <p:cNvSpPr txBox="1"/>
          <p:nvPr>
            <p:ph type="title"/>
          </p:nvPr>
        </p:nvSpPr>
        <p:spPr>
          <a:xfrm>
            <a:off x="311700" y="80168"/>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0" name="Google Shape;180;p25"/>
          <p:cNvSpPr txBox="1"/>
          <p:nvPr>
            <p:ph idx="1" type="body"/>
          </p:nvPr>
        </p:nvSpPr>
        <p:spPr>
          <a:xfrm>
            <a:off x="311700" y="888875"/>
            <a:ext cx="8520600" cy="3847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After a flashlight is turned on, it gets brighter as it warms up, and then it grows dimmer as the battery dies. The equation modeling the brightness it emits, in lumens, ℎ hours after being turned on is shown here: </a:t>
            </a:r>
            <a:r>
              <a:rPr i="1" lang="en" sz="2000">
                <a:latin typeface="Times New Roman"/>
                <a:ea typeface="Times New Roman"/>
                <a:cs typeface="Times New Roman"/>
                <a:sym typeface="Times New Roman"/>
              </a:rPr>
              <a:t>f</a:t>
            </a:r>
            <a:r>
              <a:rPr lang="en" sz="2000"/>
              <a:t>(</a:t>
            </a:r>
            <a:r>
              <a:rPr i="1" lang="en" sz="2000">
                <a:latin typeface="Times New Roman"/>
                <a:ea typeface="Times New Roman"/>
                <a:cs typeface="Times New Roman"/>
                <a:sym typeface="Times New Roman"/>
              </a:rPr>
              <a:t>ℎ</a:t>
            </a:r>
            <a:r>
              <a:rPr lang="en" sz="2000"/>
              <a:t>) = −8</a:t>
            </a:r>
            <a:r>
              <a:rPr i="1" lang="en" sz="2000">
                <a:latin typeface="Times New Roman"/>
                <a:ea typeface="Times New Roman"/>
                <a:cs typeface="Times New Roman"/>
                <a:sym typeface="Times New Roman"/>
              </a:rPr>
              <a:t>ℎ</a:t>
            </a:r>
            <a:r>
              <a:rPr baseline="30000" lang="en" sz="2000"/>
              <a:t>2</a:t>
            </a:r>
            <a:r>
              <a:rPr lang="en" sz="2000"/>
              <a:t> + 30</a:t>
            </a:r>
            <a:r>
              <a:rPr i="1" lang="en" sz="2000">
                <a:latin typeface="Times New Roman"/>
                <a:ea typeface="Times New Roman"/>
                <a:cs typeface="Times New Roman"/>
                <a:sym typeface="Times New Roman"/>
              </a:rPr>
              <a:t>ℎ</a:t>
            </a:r>
            <a:r>
              <a:rPr lang="en" sz="2000"/>
              <a:t> + 50</a:t>
            </a:r>
            <a:endParaRPr sz="2000"/>
          </a:p>
          <a:p>
            <a:pPr indent="0" lvl="0" marL="0" rtl="0" algn="l">
              <a:lnSpc>
                <a:spcPct val="100000"/>
              </a:lnSpc>
              <a:spcBef>
                <a:spcPts val="1200"/>
              </a:spcBef>
              <a:spcAft>
                <a:spcPts val="0"/>
              </a:spcAft>
              <a:buNone/>
            </a:pPr>
            <a:r>
              <a:rPr lang="en" sz="2000"/>
              <a:t>Which equation would you solve to determine when the flashlight dies and stops emitting lumens?</a:t>
            </a:r>
            <a:endParaRPr sz="2000"/>
          </a:p>
          <a:p>
            <a:pPr indent="-355600" lvl="0" marL="914400" rtl="0" algn="l">
              <a:lnSpc>
                <a:spcPct val="100000"/>
              </a:lnSpc>
              <a:spcBef>
                <a:spcPts val="1200"/>
              </a:spcBef>
              <a:spcAft>
                <a:spcPts val="0"/>
              </a:spcAft>
              <a:buSzPts val="2000"/>
              <a:buFont typeface="Calibri"/>
              <a:buAutoNum type="alphaLcPeriod"/>
            </a:pPr>
            <a:r>
              <a:rPr lang="en" sz="2000"/>
              <a:t>−8</a:t>
            </a:r>
            <a:r>
              <a:rPr i="1" lang="en" sz="2000">
                <a:latin typeface="Times New Roman"/>
                <a:ea typeface="Times New Roman"/>
                <a:cs typeface="Times New Roman"/>
                <a:sym typeface="Times New Roman"/>
              </a:rPr>
              <a:t>ℎ</a:t>
            </a:r>
            <a:r>
              <a:rPr baseline="30000" lang="en" sz="2000"/>
              <a:t>2</a:t>
            </a:r>
            <a:r>
              <a:rPr lang="en" sz="2000"/>
              <a:t> + 30</a:t>
            </a:r>
            <a:r>
              <a:rPr i="1" lang="en" sz="2000">
                <a:latin typeface="Times New Roman"/>
                <a:ea typeface="Times New Roman"/>
                <a:cs typeface="Times New Roman"/>
                <a:sym typeface="Times New Roman"/>
              </a:rPr>
              <a:t>ℎ</a:t>
            </a:r>
            <a:r>
              <a:rPr lang="en" sz="2000"/>
              <a:t> – 50 = 0</a:t>
            </a:r>
            <a:endParaRPr sz="2000"/>
          </a:p>
          <a:p>
            <a:pPr indent="-355600" lvl="0" marL="914400" rtl="0" algn="l">
              <a:lnSpc>
                <a:spcPct val="100000"/>
              </a:lnSpc>
              <a:spcBef>
                <a:spcPts val="1000"/>
              </a:spcBef>
              <a:spcAft>
                <a:spcPts val="0"/>
              </a:spcAft>
              <a:buSzPts val="2000"/>
              <a:buFont typeface="Calibri"/>
              <a:buAutoNum type="alphaLcPeriod"/>
            </a:pPr>
            <a:r>
              <a:rPr lang="en" sz="2000"/>
              <a:t>8</a:t>
            </a:r>
            <a:r>
              <a:rPr i="1" lang="en" sz="2000">
                <a:latin typeface="Times New Roman"/>
                <a:ea typeface="Times New Roman"/>
                <a:cs typeface="Times New Roman"/>
                <a:sym typeface="Times New Roman"/>
              </a:rPr>
              <a:t>ℎ</a:t>
            </a:r>
            <a:r>
              <a:rPr baseline="30000" lang="en" sz="2000"/>
              <a:t>2</a:t>
            </a:r>
            <a:r>
              <a:rPr lang="en" sz="2000"/>
              <a:t> + 30</a:t>
            </a:r>
            <a:r>
              <a:rPr i="1" lang="en" sz="2000">
                <a:latin typeface="Times New Roman"/>
                <a:ea typeface="Times New Roman"/>
                <a:cs typeface="Times New Roman"/>
                <a:sym typeface="Times New Roman"/>
              </a:rPr>
              <a:t>ℎ</a:t>
            </a:r>
            <a:r>
              <a:rPr lang="en" sz="2000"/>
              <a:t> + 50 = 0</a:t>
            </a:r>
            <a:endParaRPr sz="2000"/>
          </a:p>
          <a:p>
            <a:pPr indent="-355600" lvl="0" marL="914400" rtl="0" algn="l">
              <a:lnSpc>
                <a:spcPct val="100000"/>
              </a:lnSpc>
              <a:spcBef>
                <a:spcPts val="1000"/>
              </a:spcBef>
              <a:spcAft>
                <a:spcPts val="0"/>
              </a:spcAft>
              <a:buSzPts val="2000"/>
              <a:buFont typeface="Calibri"/>
              <a:buAutoNum type="alphaLcPeriod"/>
            </a:pPr>
            <a:r>
              <a:rPr lang="en" sz="2000"/>
              <a:t>−8</a:t>
            </a:r>
            <a:r>
              <a:rPr i="1" lang="en" sz="2000">
                <a:latin typeface="Times New Roman"/>
                <a:ea typeface="Times New Roman"/>
                <a:cs typeface="Times New Roman"/>
                <a:sym typeface="Times New Roman"/>
              </a:rPr>
              <a:t>ℎ</a:t>
            </a:r>
            <a:r>
              <a:rPr baseline="30000" lang="en" sz="2000"/>
              <a:t>2</a:t>
            </a:r>
            <a:r>
              <a:rPr lang="en" sz="2000"/>
              <a:t> + 30</a:t>
            </a:r>
            <a:r>
              <a:rPr i="1" lang="en" sz="2000">
                <a:latin typeface="Times New Roman"/>
                <a:ea typeface="Times New Roman"/>
                <a:cs typeface="Times New Roman"/>
                <a:sym typeface="Times New Roman"/>
              </a:rPr>
              <a:t>ℎ</a:t>
            </a:r>
            <a:r>
              <a:rPr lang="en" sz="2000"/>
              <a:t> = 50</a:t>
            </a:r>
            <a:endParaRPr sz="2000"/>
          </a:p>
          <a:p>
            <a:pPr indent="-355600" lvl="0" marL="914400" rtl="0" algn="l">
              <a:lnSpc>
                <a:spcPct val="100000"/>
              </a:lnSpc>
              <a:spcBef>
                <a:spcPts val="1000"/>
              </a:spcBef>
              <a:spcAft>
                <a:spcPts val="0"/>
              </a:spcAft>
              <a:buSzPts val="2000"/>
              <a:buFont typeface="Calibri"/>
              <a:buAutoNum type="alphaLcPeriod"/>
            </a:pPr>
            <a:r>
              <a:rPr lang="en" sz="2000"/>
              <a:t>−8</a:t>
            </a:r>
            <a:r>
              <a:rPr i="1" lang="en" sz="2000">
                <a:latin typeface="Times New Roman"/>
                <a:ea typeface="Times New Roman"/>
                <a:cs typeface="Times New Roman"/>
                <a:sym typeface="Times New Roman"/>
              </a:rPr>
              <a:t>ℎ</a:t>
            </a:r>
            <a:r>
              <a:rPr baseline="30000" lang="en" sz="2000"/>
              <a:t>2</a:t>
            </a:r>
            <a:r>
              <a:rPr lang="en" sz="2000"/>
              <a:t> + 30</a:t>
            </a:r>
            <a:r>
              <a:rPr i="1" lang="en" sz="2000">
                <a:latin typeface="Times New Roman"/>
                <a:ea typeface="Times New Roman"/>
                <a:cs typeface="Times New Roman"/>
                <a:sym typeface="Times New Roman"/>
              </a:rPr>
              <a:t>ℎ</a:t>
            </a:r>
            <a:r>
              <a:rPr lang="en" sz="2000"/>
              <a:t> + 50 = 0</a:t>
            </a:r>
            <a:endParaRPr sz="2000"/>
          </a:p>
        </p:txBody>
      </p:sp>
      <p:sp>
        <p:nvSpPr>
          <p:cNvPr id="181" name="Google Shape;181;p25"/>
          <p:cNvSpPr txBox="1"/>
          <p:nvPr>
            <p:ph idx="12" type="sldNum"/>
          </p:nvPr>
        </p:nvSpPr>
        <p:spPr>
          <a:xfrm>
            <a:off x="8283608" y="473642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2" name="Google Shape;182;p25"/>
          <p:cNvSpPr txBox="1"/>
          <p:nvPr>
            <p:ph idx="2" type="sldNum"/>
          </p:nvPr>
        </p:nvSpPr>
        <p:spPr>
          <a:xfrm>
            <a:off x="311700" y="473643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8.2.2 Exploring Non-Graphing Strategies to Solve Quadratic Equations</a:t>
            </a:r>
            <a:endParaRPr/>
          </a:p>
        </p:txBody>
      </p:sp>
      <p:sp>
        <p:nvSpPr>
          <p:cNvPr descr="An arrow icon reads &quot;Let's review!&quot; and links to a slide that reviews the content that was assessed in the self check question. " id="183" name="Google Shape;183;p25"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87" name="Shape 187"/>
        <p:cNvGrpSpPr/>
        <p:nvPr/>
      </p:nvGrpSpPr>
      <p:grpSpPr>
        <a:xfrm>
          <a:off x="0" y="0"/>
          <a:ext cx="0" cy="0"/>
          <a:chOff x="0" y="0"/>
          <a:chExt cx="0" cy="0"/>
        </a:xfrm>
      </p:grpSpPr>
      <p:pic>
        <p:nvPicPr>
          <p:cNvPr descr="Icon indicating the slide contains a additional resources for students who struggled with the check for understanding (self check) question" id="188" name="Google Shape;188;p2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89" name="Google Shape;189;p2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0" name="Google Shape;190;p26"/>
          <p:cNvSpPr txBox="1"/>
          <p:nvPr>
            <p:ph idx="1" type="body"/>
          </p:nvPr>
        </p:nvSpPr>
        <p:spPr>
          <a:xfrm>
            <a:off x="311700" y="960125"/>
            <a:ext cx="5164200" cy="36576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A tennis ball is thrown out of the window of a building. The equation modeling the height of the tennis ball, in feet, 𝑡 seconds after being thrown is shown here: </a:t>
            </a:r>
            <a:r>
              <a:rPr b="1" lang="en" sz="1800"/>
              <a:t>𝑓(𝑡) = − 24𝑡</a:t>
            </a:r>
            <a:r>
              <a:rPr b="1" baseline="30000" lang="en" sz="1800"/>
              <a:t>2</a:t>
            </a:r>
            <a:r>
              <a:rPr b="1" lang="en" sz="1800"/>
              <a:t> + 33𝑡 + 30</a:t>
            </a:r>
            <a:r>
              <a:rPr lang="en" sz="1800"/>
              <a:t>.</a:t>
            </a:r>
            <a:endParaRPr sz="1800"/>
          </a:p>
          <a:p>
            <a:pPr indent="0" lvl="0" marL="0" rtl="0" algn="l">
              <a:spcBef>
                <a:spcPts val="1200"/>
              </a:spcBef>
              <a:spcAft>
                <a:spcPts val="1200"/>
              </a:spcAft>
              <a:buNone/>
            </a:pPr>
            <a:r>
              <a:rPr lang="en" sz="1800"/>
              <a:t>Let’s find the equation we would solve to find the time at which the ball hits the ground, then solve it.</a:t>
            </a:r>
            <a:endParaRPr sz="1800"/>
          </a:p>
        </p:txBody>
      </p:sp>
      <p:sp>
        <p:nvSpPr>
          <p:cNvPr id="191" name="Google Shape;191;p26"/>
          <p:cNvSpPr txBox="1"/>
          <p:nvPr>
            <p:ph idx="2" type="body"/>
          </p:nvPr>
        </p:nvSpPr>
        <p:spPr>
          <a:xfrm>
            <a:off x="5931450" y="729575"/>
            <a:ext cx="2901000" cy="3888300"/>
          </a:xfrm>
          <a:prstGeom prst="rect">
            <a:avLst/>
          </a:prstGeom>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a:t>SOLVING QUADRATICS BY GUESSING</a:t>
            </a:r>
            <a:endParaRPr b="1"/>
          </a:p>
          <a:p>
            <a:pPr indent="0" lvl="0" marL="0" rtl="0" algn="l">
              <a:spcBef>
                <a:spcPts val="2200"/>
              </a:spcBef>
              <a:spcAft>
                <a:spcPts val="0"/>
              </a:spcAft>
              <a:buNone/>
            </a:pPr>
            <a:r>
              <a:rPr b="1" lang="en"/>
              <a:t>Step 1 -</a:t>
            </a:r>
            <a:r>
              <a:rPr lang="en"/>
              <a:t> Write the equation to be solved.</a:t>
            </a:r>
            <a:endParaRPr/>
          </a:p>
          <a:p>
            <a:pPr indent="0" lvl="0" marL="0" rtl="0" algn="l">
              <a:spcBef>
                <a:spcPts val="1200"/>
              </a:spcBef>
              <a:spcAft>
                <a:spcPts val="0"/>
              </a:spcAft>
              <a:buNone/>
            </a:pPr>
            <a:r>
              <a:rPr b="1" lang="en"/>
              <a:t>Step 2 - </a:t>
            </a:r>
            <a:r>
              <a:rPr lang="en"/>
              <a:t>Arrange the equation to support guess &amp; check by making is simpler (add/subtract; divide/multiply).</a:t>
            </a:r>
            <a:endParaRPr/>
          </a:p>
          <a:p>
            <a:pPr indent="0" lvl="0" marL="0" rtl="0" algn="l">
              <a:spcBef>
                <a:spcPts val="1200"/>
              </a:spcBef>
              <a:spcAft>
                <a:spcPts val="1200"/>
              </a:spcAft>
              <a:buNone/>
            </a:pPr>
            <a:r>
              <a:rPr b="1" lang="en"/>
              <a:t>Step 3 -</a:t>
            </a:r>
            <a:r>
              <a:rPr lang="en"/>
              <a:t> Guess &amp; check.</a:t>
            </a:r>
            <a:endParaRPr/>
          </a:p>
        </p:txBody>
      </p:sp>
      <p:cxnSp>
        <p:nvCxnSpPr>
          <p:cNvPr descr="Line used to separate the title in a text box from the explanation content " id="192" name="Google Shape;192;p26"/>
          <p:cNvCxnSpPr/>
          <p:nvPr/>
        </p:nvCxnSpPr>
        <p:spPr>
          <a:xfrm flipH="1" rot="10800000">
            <a:off x="6639381" y="1547907"/>
            <a:ext cx="1518000" cy="4800"/>
          </a:xfrm>
          <a:prstGeom prst="straightConnector1">
            <a:avLst/>
          </a:prstGeom>
          <a:noFill/>
          <a:ln cap="flat" cmpd="sng" w="28575">
            <a:solidFill>
              <a:srgbClr val="D9D9D9"/>
            </a:solidFill>
            <a:prstDash val="solid"/>
            <a:round/>
            <a:headEnd len="med" w="med" type="none"/>
            <a:tailEnd len="med" w="med" type="none"/>
          </a:ln>
        </p:spPr>
      </p:cxnSp>
      <p:sp>
        <p:nvSpPr>
          <p:cNvPr id="193" name="Google Shape;193;p26"/>
          <p:cNvSpPr txBox="1"/>
          <p:nvPr>
            <p:ph idx="12" type="sldNum"/>
          </p:nvPr>
        </p:nvSpPr>
        <p:spPr>
          <a:xfrm>
            <a:off x="8283608" y="4733521"/>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4" name="Google Shape;194;p26"/>
          <p:cNvSpPr txBox="1"/>
          <p:nvPr>
            <p:ph idx="3" type="sldNum"/>
          </p:nvPr>
        </p:nvSpPr>
        <p:spPr>
          <a:xfrm>
            <a:off x="311700" y="4733529"/>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8.2.2 Exploring Non-Graphing Strategies to Solve Quadratic Equations - Additional Resources</a:t>
            </a:r>
            <a:endParaRPr>
              <a:latin typeface="Noto Sans"/>
              <a:ea typeface="Noto Sans"/>
              <a:cs typeface="Noto Sans"/>
              <a:sym typeface="Noto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00" name="Google Shape;200;p27"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01" name="Google Shape;201;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5" name="Shape 205"/>
        <p:cNvGrpSpPr/>
        <p:nvPr/>
      </p:nvGrpSpPr>
      <p:grpSpPr>
        <a:xfrm>
          <a:off x="0" y="0"/>
          <a:ext cx="0" cy="0"/>
          <a:chOff x="0" y="0"/>
          <a:chExt cx="0" cy="0"/>
        </a:xfrm>
      </p:grpSpPr>
      <p:pic>
        <p:nvPicPr>
          <p:cNvPr descr="Icon indicating the slide contains a support for students with disabilities" id="206" name="Google Shape;206;p28"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07" name="Google Shape;207;p28"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08" name="Google Shape;208;p28"/>
          <p:cNvSpPr txBox="1"/>
          <p:nvPr>
            <p:ph type="title"/>
          </p:nvPr>
        </p:nvSpPr>
        <p:spPr>
          <a:xfrm>
            <a:off x="311700" y="137150"/>
            <a:ext cx="79719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Winner! Winner! Chicken Dinner! 🍗</a:t>
            </a:r>
            <a:endParaRPr sz="2600">
              <a:solidFill>
                <a:srgbClr val="005047"/>
              </a:solidFill>
            </a:endParaRPr>
          </a:p>
        </p:txBody>
      </p:sp>
      <p:sp>
        <p:nvSpPr>
          <p:cNvPr id="209" name="Google Shape;209;p2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210" name="Google Shape;210;p28" title="ELL callout box"/>
          <p:cNvSpPr/>
          <p:nvPr/>
        </p:nvSpPr>
        <p:spPr>
          <a:xfrm>
            <a:off x="4686900" y="975150"/>
            <a:ext cx="4272300" cy="1930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Noto Sans"/>
              <a:buAutoNum type="arabicPeriod"/>
            </a:pPr>
            <a:r>
              <a:rPr lang="en">
                <a:solidFill>
                  <a:schemeClr val="dk1"/>
                </a:solidFill>
                <a:latin typeface="Noto Sans"/>
                <a:ea typeface="Noto Sans"/>
                <a:cs typeface="Noto Sans"/>
                <a:sym typeface="Noto Sans"/>
              </a:rPr>
              <a:t>Prepare to share your thinking with the class. </a:t>
            </a:r>
            <a:endParaRPr>
              <a:solidFill>
                <a:schemeClr val="dk1"/>
              </a:solidFill>
              <a:latin typeface="Noto Sans"/>
              <a:ea typeface="Noto Sans"/>
              <a:cs typeface="Noto Sans"/>
              <a:sym typeface="Noto Sans"/>
            </a:endParaRPr>
          </a:p>
          <a:p>
            <a:pPr indent="-317500" lvl="0" marL="457200" rtl="0" algn="l">
              <a:spcBef>
                <a:spcPts val="500"/>
              </a:spcBef>
              <a:spcAft>
                <a:spcPts val="0"/>
              </a:spcAft>
              <a:buClr>
                <a:schemeClr val="dk1"/>
              </a:buClr>
              <a:buSzPts val="1400"/>
              <a:buFont typeface="Noto Sans"/>
              <a:buAutoNum type="arabicPeriod"/>
            </a:pPr>
            <a:r>
              <a:rPr lang="en">
                <a:solidFill>
                  <a:schemeClr val="dk1"/>
                </a:solidFill>
                <a:latin typeface="Noto Sans"/>
                <a:ea typeface="Noto Sans"/>
                <a:cs typeface="Noto Sans"/>
                <a:sym typeface="Noto Sans"/>
              </a:rPr>
              <a:t>Listen and watch for words and phrases that connect ideas for you.</a:t>
            </a:r>
            <a:endParaRPr>
              <a:solidFill>
                <a:schemeClr val="dk1"/>
              </a:solidFill>
              <a:latin typeface="Noto Sans"/>
              <a:ea typeface="Noto Sans"/>
              <a:cs typeface="Noto Sans"/>
              <a:sym typeface="Noto Sans"/>
            </a:endParaRPr>
          </a:p>
          <a:p>
            <a:pPr indent="-317500" lvl="0" marL="457200" rtl="0" algn="l">
              <a:spcBef>
                <a:spcPts val="500"/>
              </a:spcBef>
              <a:spcAft>
                <a:spcPts val="0"/>
              </a:spcAft>
              <a:buClr>
                <a:schemeClr val="dk1"/>
              </a:buClr>
              <a:buSzPts val="1400"/>
              <a:buFont typeface="Noto Sans"/>
              <a:buAutoNum type="arabicPeriod"/>
            </a:pPr>
            <a:r>
              <a:rPr lang="en">
                <a:solidFill>
                  <a:schemeClr val="dk1"/>
                </a:solidFill>
                <a:latin typeface="Noto Sans"/>
                <a:ea typeface="Noto Sans"/>
                <a:cs typeface="Noto Sans"/>
                <a:sym typeface="Noto Sans"/>
              </a:rPr>
              <a:t>Identify how </a:t>
            </a:r>
            <a:r>
              <a:rPr lang="en" u="sng">
                <a:solidFill>
                  <a:schemeClr val="dk1"/>
                </a:solidFill>
                <a:latin typeface="Noto Sans"/>
                <a:ea typeface="Noto Sans"/>
                <a:cs typeface="Noto Sans"/>
                <a:sym typeface="Noto Sans"/>
              </a:rPr>
              <a:t>key characteristics on the graph</a:t>
            </a:r>
            <a:r>
              <a:rPr lang="en">
                <a:solidFill>
                  <a:schemeClr val="dk1"/>
                </a:solidFill>
                <a:latin typeface="Noto Sans"/>
                <a:ea typeface="Noto Sans"/>
                <a:cs typeface="Noto Sans"/>
                <a:sym typeface="Noto Sans"/>
              </a:rPr>
              <a:t> can be expressed in different </a:t>
            </a:r>
            <a:r>
              <a:rPr lang="en" u="sng">
                <a:solidFill>
                  <a:schemeClr val="dk1"/>
                </a:solidFill>
                <a:latin typeface="Noto Sans"/>
                <a:ea typeface="Noto Sans"/>
                <a:cs typeface="Noto Sans"/>
                <a:sym typeface="Noto Sans"/>
              </a:rPr>
              <a:t>forms of the equations</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Collect and Display</a:t>
            </a:r>
            <a:endParaRPr sz="1000">
              <a:latin typeface="Calibri"/>
              <a:ea typeface="Calibri"/>
              <a:cs typeface="Calibri"/>
              <a:sym typeface="Calibri"/>
            </a:endParaRPr>
          </a:p>
        </p:txBody>
      </p:sp>
      <p:sp>
        <p:nvSpPr>
          <p:cNvPr descr="A callout providing support steps for students based on universal designs for learning. " id="211" name="Google Shape;211;p28" title="UDL callout box"/>
          <p:cNvSpPr/>
          <p:nvPr/>
        </p:nvSpPr>
        <p:spPr>
          <a:xfrm>
            <a:off x="4660425" y="3077000"/>
            <a:ext cx="4298700" cy="18369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Calibri"/>
              <a:buAutoNum type="arabicPeriod"/>
            </a:pPr>
            <a:r>
              <a:rPr lang="en">
                <a:solidFill>
                  <a:schemeClr val="dk1"/>
                </a:solidFill>
                <a:latin typeface="Noto Sans"/>
                <a:ea typeface="Noto Sans"/>
                <a:cs typeface="Noto Sans"/>
                <a:sym typeface="Noto Sans"/>
              </a:rPr>
              <a:t>Select at least 2 different pen/highlighter colors. </a:t>
            </a:r>
            <a:endParaRPr>
              <a:latin typeface="Calibri"/>
              <a:ea typeface="Calibri"/>
              <a:cs typeface="Calibri"/>
              <a:sym typeface="Calibri"/>
            </a:endParaRPr>
          </a:p>
          <a:p>
            <a:pPr indent="-317500" lvl="0" marL="457200" rtl="0" algn="l">
              <a:spcBef>
                <a:spcPts val="0"/>
              </a:spcBef>
              <a:spcAft>
                <a:spcPts val="0"/>
              </a:spcAft>
              <a:buSzPts val="1400"/>
              <a:buFont typeface="Calibri"/>
              <a:buAutoNum type="arabicPeriod"/>
            </a:pPr>
            <a:r>
              <a:rPr lang="en">
                <a:latin typeface="Noto Sans"/>
                <a:ea typeface="Noto Sans"/>
                <a:cs typeface="Noto Sans"/>
                <a:sym typeface="Noto Sans"/>
              </a:rPr>
              <a:t>Highlight or mark one factor in one color. </a:t>
            </a:r>
            <a:endParaRPr>
              <a:latin typeface="Noto Sans"/>
              <a:ea typeface="Noto Sans"/>
              <a:cs typeface="Noto Sans"/>
              <a:sym typeface="Noto Sans"/>
            </a:endParaRPr>
          </a:p>
          <a:p>
            <a:pPr indent="-317500" lvl="0" marL="457200" rtl="0" algn="l">
              <a:spcBef>
                <a:spcPts val="0"/>
              </a:spcBef>
              <a:spcAft>
                <a:spcPts val="0"/>
              </a:spcAft>
              <a:buSzPts val="1400"/>
              <a:buFont typeface="Noto Sans"/>
              <a:buAutoNum type="arabicPeriod"/>
            </a:pPr>
            <a:r>
              <a:rPr lang="en">
                <a:latin typeface="Noto Sans"/>
                <a:ea typeface="Noto Sans"/>
                <a:cs typeface="Noto Sans"/>
                <a:sym typeface="Noto Sans"/>
              </a:rPr>
              <a:t>Illustrate the impact this factor has on the entire expression.</a:t>
            </a:r>
            <a:endParaRPr>
              <a:latin typeface="Noto Sans"/>
              <a:ea typeface="Noto Sans"/>
              <a:cs typeface="Noto Sans"/>
              <a:sym typeface="Noto Sans"/>
            </a:endParaRPr>
          </a:p>
          <a:p>
            <a:pPr indent="-317500" lvl="0" marL="457200" rtl="0" algn="l">
              <a:spcBef>
                <a:spcPts val="0"/>
              </a:spcBef>
              <a:spcAft>
                <a:spcPts val="0"/>
              </a:spcAft>
              <a:buSzPts val="1400"/>
              <a:buFont typeface="Noto Sans"/>
              <a:buAutoNum type="arabicPeriod"/>
            </a:pPr>
            <a:r>
              <a:rPr lang="en">
                <a:latin typeface="Noto Sans"/>
                <a:ea typeface="Noto Sans"/>
                <a:cs typeface="Noto Sans"/>
                <a:sym typeface="Noto Sans"/>
              </a:rPr>
              <a:t>Repeat the process with the other color and other factor.</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12" name="Google Shape;212;p28"/>
          <p:cNvSpPr txBox="1"/>
          <p:nvPr>
            <p:ph idx="2" type="sldNum"/>
          </p:nvPr>
        </p:nvSpPr>
        <p:spPr>
          <a:xfrm>
            <a:off x="311700" y="473643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8.2</a:t>
            </a:r>
            <a:r>
              <a:rPr lang="en"/>
              <a:t>.3 Solving a Quadratic Equation Set Equal to Zero</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29"/>
          <p:cNvSpPr txBox="1"/>
          <p:nvPr>
            <p:ph type="title"/>
          </p:nvPr>
        </p:nvSpPr>
        <p:spPr>
          <a:xfrm>
            <a:off x="311700" y="80168"/>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a:t>
            </a:r>
            <a:endParaRPr b="0" sz="1400">
              <a:solidFill>
                <a:srgbClr val="666666"/>
              </a:solidFill>
            </a:endParaRPr>
          </a:p>
          <a:p>
            <a:pPr indent="0" lvl="0" marL="0" rtl="0" algn="l">
              <a:spcBef>
                <a:spcPts val="0"/>
              </a:spcBef>
              <a:spcAft>
                <a:spcPts val="0"/>
              </a:spcAft>
              <a:buNone/>
            </a:pPr>
            <a:r>
              <a:rPr lang="en"/>
              <a:t>Winner! Winner! Chicken Dinner! 🍗</a:t>
            </a:r>
            <a:endParaRPr>
              <a:solidFill>
                <a:srgbClr val="005047"/>
              </a:solidFill>
            </a:endParaRPr>
          </a:p>
        </p:txBody>
      </p:sp>
      <p:sp>
        <p:nvSpPr>
          <p:cNvPr id="218" name="Google Shape;218;p29"/>
          <p:cNvSpPr txBox="1"/>
          <p:nvPr>
            <p:ph idx="1" type="body"/>
          </p:nvPr>
        </p:nvSpPr>
        <p:spPr>
          <a:xfrm>
            <a:off x="311700" y="959075"/>
            <a:ext cx="8520600" cy="39021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The expressions 𝑝(200 − 5𝑝) and −5𝑝</a:t>
            </a:r>
            <a:r>
              <a:rPr baseline="30000" lang="en"/>
              <a:t>2</a:t>
            </a:r>
            <a:r>
              <a:rPr lang="en"/>
              <a:t> + 200𝑝 define the same function. The function models the revenue a school would earn from selling raffle tickets at 𝑝 dollars each.</a:t>
            </a:r>
            <a:endParaRPr/>
          </a:p>
          <a:p>
            <a:pPr indent="-381000" lvl="0" marL="457200" rtl="0" algn="l">
              <a:lnSpc>
                <a:spcPct val="100000"/>
              </a:lnSpc>
              <a:spcBef>
                <a:spcPts val="1200"/>
              </a:spcBef>
              <a:spcAft>
                <a:spcPts val="0"/>
              </a:spcAft>
              <a:buSzPts val="2400"/>
              <a:buAutoNum type="arabicPeriod"/>
            </a:pPr>
            <a:r>
              <a:rPr lang="en"/>
              <a:t>At what price or prices would the school collect </a:t>
            </a:r>
            <a:br>
              <a:rPr lang="en"/>
            </a:br>
            <a:r>
              <a:rPr lang="en"/>
              <a:t>$0 revenue from raffle sales? Explain or show </a:t>
            </a:r>
            <a:br>
              <a:rPr lang="en"/>
            </a:br>
            <a:r>
              <a:rPr lang="en"/>
              <a:t>your reasoning.</a:t>
            </a:r>
            <a:endParaRPr/>
          </a:p>
          <a:p>
            <a:pPr indent="-381000" lvl="0" marL="457200" rtl="0" algn="l">
              <a:lnSpc>
                <a:spcPct val="100000"/>
              </a:lnSpc>
              <a:spcBef>
                <a:spcPts val="1000"/>
              </a:spcBef>
              <a:spcAft>
                <a:spcPts val="0"/>
              </a:spcAft>
              <a:buSzPts val="2400"/>
              <a:buAutoNum type="arabicPeriod"/>
            </a:pPr>
            <a:r>
              <a:rPr lang="en"/>
              <a:t>The school staff noticed that there are two ticket prices that would result in a revenue of $500. What equation could you use to determine what those two prices are?</a:t>
            </a:r>
            <a:endParaRPr/>
          </a:p>
        </p:txBody>
      </p:sp>
      <p:sp>
        <p:nvSpPr>
          <p:cNvPr id="219" name="Google Shape;219;p29"/>
          <p:cNvSpPr txBox="1"/>
          <p:nvPr>
            <p:ph idx="12" type="sldNum"/>
          </p:nvPr>
        </p:nvSpPr>
        <p:spPr>
          <a:xfrm>
            <a:off x="8283608" y="477844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220" name="Google Shape;220;p29"/>
          <p:cNvSpPr txBox="1"/>
          <p:nvPr>
            <p:ph idx="2" type="sldNum"/>
          </p:nvPr>
        </p:nvSpPr>
        <p:spPr>
          <a:xfrm>
            <a:off x="311700" y="477845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8.2.3 Solving a Quadratic Equation Set Equal to Zero</a:t>
            </a:r>
            <a:endParaRPr/>
          </a:p>
        </p:txBody>
      </p:sp>
      <p:sp>
        <p:nvSpPr>
          <p:cNvPr descr="Icon links to another slide containing a challenge activity that increases the depth and/or complexity of this activity" id="221" name="Google Shape;221;p29" title="Are you ready for more? icon">
            <a:hlinkClick action="ppaction://hlinksldjump" r:id="rId4"/>
          </p:cNvPr>
          <p:cNvSpPr/>
          <p:nvPr/>
        </p:nvSpPr>
        <p:spPr>
          <a:xfrm rot="-270875">
            <a:off x="7586435" y="2456203"/>
            <a:ext cx="1524530" cy="898893"/>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5" name="Shape 225"/>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26" name="Google Shape;226;p30"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27" name="Google Shape;227;p30"/>
          <p:cNvSpPr txBox="1"/>
          <p:nvPr>
            <p:ph type="title"/>
          </p:nvPr>
        </p:nvSpPr>
        <p:spPr>
          <a:xfrm>
            <a:off x="311700" y="37415"/>
            <a:ext cx="80817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28" name="Google Shape;228;p30"/>
          <p:cNvSpPr txBox="1"/>
          <p:nvPr>
            <p:ph idx="1" type="body"/>
          </p:nvPr>
        </p:nvSpPr>
        <p:spPr>
          <a:xfrm>
            <a:off x="311700" y="960125"/>
            <a:ext cx="84237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 you find the following prices without graphing?</a:t>
            </a:r>
            <a:endParaRPr/>
          </a:p>
          <a:p>
            <a:pPr indent="-368300" lvl="0" marL="457200" rtl="0" algn="l">
              <a:spcBef>
                <a:spcPts val="1200"/>
              </a:spcBef>
              <a:spcAft>
                <a:spcPts val="0"/>
              </a:spcAft>
              <a:buSzPts val="2200"/>
              <a:buAutoNum type="arabicPeriod"/>
            </a:pPr>
            <a:r>
              <a:rPr lang="en"/>
              <a:t>If the school charges $10, it will collect $1500 in revenue. Find another price that would generate $1500 in revenue.</a:t>
            </a:r>
            <a:endParaRPr/>
          </a:p>
          <a:p>
            <a:pPr indent="-368300" lvl="0" marL="457200" rtl="0" algn="l">
              <a:spcBef>
                <a:spcPts val="1000"/>
              </a:spcBef>
              <a:spcAft>
                <a:spcPts val="0"/>
              </a:spcAft>
              <a:buSzPts val="2200"/>
              <a:buAutoNum type="arabicPeriod"/>
            </a:pPr>
            <a:r>
              <a:rPr lang="en"/>
              <a:t>If the school charges $28, it will collect $1680 in revenue. Find another price that would generate $1680 in revenue.</a:t>
            </a:r>
            <a:endParaRPr/>
          </a:p>
          <a:p>
            <a:pPr indent="-368300" lvl="0" marL="457200" rtl="0" algn="l">
              <a:spcBef>
                <a:spcPts val="1000"/>
              </a:spcBef>
              <a:spcAft>
                <a:spcPts val="0"/>
              </a:spcAft>
              <a:buSzPts val="2200"/>
              <a:buAutoNum type="arabicPeriod"/>
            </a:pPr>
            <a:r>
              <a:rPr lang="en"/>
              <a:t>Find the price that would produce the maximum possible revenue. Be prepared to show your reasoning.</a:t>
            </a:r>
            <a:endParaRPr/>
          </a:p>
        </p:txBody>
      </p:sp>
      <p:sp>
        <p:nvSpPr>
          <p:cNvPr id="229" name="Google Shape;229;p30"/>
          <p:cNvSpPr txBox="1"/>
          <p:nvPr>
            <p:ph idx="12" type="sldNum"/>
          </p:nvPr>
        </p:nvSpPr>
        <p:spPr>
          <a:xfrm>
            <a:off x="8283608" y="475067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0" name="Google Shape;230;p30"/>
          <p:cNvSpPr txBox="1"/>
          <p:nvPr>
            <p:ph idx="2" type="sldNum"/>
          </p:nvPr>
        </p:nvSpPr>
        <p:spPr>
          <a:xfrm>
            <a:off x="311700" y="475068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8.2.3 Solving a Quadratic Equation Set Equal to Zero</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4" name="Shape 234"/>
        <p:cNvGrpSpPr/>
        <p:nvPr/>
      </p:nvGrpSpPr>
      <p:grpSpPr>
        <a:xfrm>
          <a:off x="0" y="0"/>
          <a:ext cx="0" cy="0"/>
          <a:chOff x="0" y="0"/>
          <a:chExt cx="0" cy="0"/>
        </a:xfrm>
      </p:grpSpPr>
      <p:pic>
        <p:nvPicPr>
          <p:cNvPr descr="Icon indicating the slide contains a check for understanding question for students " id="235" name="Google Shape;235;p31"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36" name="Google Shape;236;p31"/>
          <p:cNvSpPr txBox="1"/>
          <p:nvPr>
            <p:ph type="title"/>
          </p:nvPr>
        </p:nvSpPr>
        <p:spPr>
          <a:xfrm>
            <a:off x="311700" y="6592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37" name="Google Shape;237;p31"/>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t>The expressions 𝑠(60 − 12𝑠) and −12𝑠</a:t>
            </a:r>
            <a:r>
              <a:rPr baseline="30000" lang="en" sz="1800"/>
              <a:t>2</a:t>
            </a:r>
            <a:r>
              <a:rPr lang="en" sz="1800"/>
              <a:t> + 60𝑠 define the same function. A soap bubble machine can launch many soap bubbles into the air before they begin to pop. The function given models the number of soap bubbles floating in the air in 𝑠 seconds.</a:t>
            </a:r>
            <a:endParaRPr sz="1800"/>
          </a:p>
          <a:p>
            <a:pPr indent="0" lvl="0" marL="0" rtl="0" algn="l">
              <a:lnSpc>
                <a:spcPct val="100000"/>
              </a:lnSpc>
              <a:spcBef>
                <a:spcPts val="1200"/>
              </a:spcBef>
              <a:spcAft>
                <a:spcPts val="0"/>
              </a:spcAft>
              <a:buNone/>
            </a:pPr>
            <a:r>
              <a:rPr lang="en" sz="1800"/>
              <a:t>According to the function, how many seconds have passed before all of the bubbles have been made and also popped?</a:t>
            </a:r>
            <a:endParaRPr sz="1800"/>
          </a:p>
          <a:p>
            <a:pPr indent="-342900" lvl="0" marL="914400" rtl="0" algn="l">
              <a:lnSpc>
                <a:spcPct val="100000"/>
              </a:lnSpc>
              <a:spcBef>
                <a:spcPts val="1200"/>
              </a:spcBef>
              <a:spcAft>
                <a:spcPts val="0"/>
              </a:spcAft>
              <a:buSzPts val="1800"/>
              <a:buFont typeface="Noto Sans"/>
              <a:buAutoNum type="alphaLcPeriod"/>
            </a:pPr>
            <a:r>
              <a:rPr lang="en" sz="1800"/>
              <a:t>0 seconds</a:t>
            </a:r>
            <a:endParaRPr baseline="30000"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sz="1800"/>
              <a:t>5 </a:t>
            </a:r>
            <a:r>
              <a:rPr lang="en" sz="1800"/>
              <a:t>seconds</a:t>
            </a:r>
            <a:endParaRPr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sz="1800"/>
              <a:t>6 </a:t>
            </a:r>
            <a:r>
              <a:rPr lang="en" sz="1800"/>
              <a:t>seconds</a:t>
            </a:r>
            <a:endParaRPr sz="1800">
              <a:latin typeface="Noto Sans"/>
              <a:ea typeface="Noto Sans"/>
              <a:cs typeface="Noto Sans"/>
              <a:sym typeface="Noto Sans"/>
            </a:endParaRPr>
          </a:p>
          <a:p>
            <a:pPr indent="-342900" lvl="0" marL="914400" rtl="0" algn="l">
              <a:lnSpc>
                <a:spcPct val="100000"/>
              </a:lnSpc>
              <a:spcBef>
                <a:spcPts val="1000"/>
              </a:spcBef>
              <a:spcAft>
                <a:spcPts val="1000"/>
              </a:spcAft>
              <a:buSzPts val="1800"/>
              <a:buFont typeface="Noto Sans"/>
              <a:buAutoNum type="alphaLcPeriod"/>
            </a:pPr>
            <a:r>
              <a:rPr lang="en" sz="1800"/>
              <a:t>7 </a:t>
            </a:r>
            <a:r>
              <a:rPr lang="en" sz="1800"/>
              <a:t>seconds</a:t>
            </a:r>
            <a:endParaRPr sz="1800">
              <a:latin typeface="Noto Sans"/>
              <a:ea typeface="Noto Sans"/>
              <a:cs typeface="Noto Sans"/>
              <a:sym typeface="Noto Sans"/>
            </a:endParaRPr>
          </a:p>
        </p:txBody>
      </p:sp>
      <p:sp>
        <p:nvSpPr>
          <p:cNvPr id="238" name="Google Shape;238;p31"/>
          <p:cNvSpPr txBox="1"/>
          <p:nvPr>
            <p:ph idx="12" type="sldNum"/>
          </p:nvPr>
        </p:nvSpPr>
        <p:spPr>
          <a:xfrm>
            <a:off x="8283608" y="472218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39" name="Google Shape;239;p31"/>
          <p:cNvSpPr txBox="1"/>
          <p:nvPr>
            <p:ph idx="2" type="sldNum"/>
          </p:nvPr>
        </p:nvSpPr>
        <p:spPr>
          <a:xfrm>
            <a:off x="311700" y="472219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8.2.3 Solving a Quadratic Equation Set Equal to Zero</a:t>
            </a:r>
            <a:endParaRPr/>
          </a:p>
        </p:txBody>
      </p:sp>
      <p:sp>
        <p:nvSpPr>
          <p:cNvPr descr="An arrow icon reads &quot;Let's review!&quot; and links to a slide that reviews the content that was assessed in the self check question. " id="240" name="Google Shape;240;p31"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4" name="Shape 24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45" name="Google Shape;245;p32"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46" name="Google Shape;246;p32"/>
          <p:cNvSpPr txBox="1"/>
          <p:nvPr>
            <p:ph type="title"/>
          </p:nvPr>
        </p:nvSpPr>
        <p:spPr>
          <a:xfrm>
            <a:off x="311700" y="31175"/>
            <a:ext cx="7713300" cy="71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sz="2500"/>
              <a:t>Self Check - </a:t>
            </a:r>
            <a:r>
              <a:rPr lang="en" sz="2500"/>
              <a:t>Review</a:t>
            </a:r>
            <a:endParaRPr sz="2500"/>
          </a:p>
        </p:txBody>
      </p:sp>
      <p:sp>
        <p:nvSpPr>
          <p:cNvPr id="247" name="Google Shape;247;p32"/>
          <p:cNvSpPr txBox="1"/>
          <p:nvPr>
            <p:ph idx="1" type="body"/>
          </p:nvPr>
        </p:nvSpPr>
        <p:spPr>
          <a:xfrm>
            <a:off x="311700" y="835550"/>
            <a:ext cx="8682300" cy="3915300"/>
          </a:xfrm>
          <a:prstGeom prst="rect">
            <a:avLst/>
          </a:prstGeom>
        </p:spPr>
        <p:txBody>
          <a:bodyPr anchorCtr="0" anchor="t" bIns="91425" lIns="91425" spcFirstLastPara="1" rIns="91425" wrap="square" tIns="91425">
            <a:normAutofit fontScale="92500" lnSpcReduction="10000"/>
          </a:bodyPr>
          <a:lstStyle/>
          <a:p>
            <a:pPr indent="0" lvl="0" marL="0" rtl="0" algn="l">
              <a:lnSpc>
                <a:spcPct val="100000"/>
              </a:lnSpc>
              <a:spcBef>
                <a:spcPts val="0"/>
              </a:spcBef>
              <a:spcAft>
                <a:spcPts val="0"/>
              </a:spcAft>
              <a:buNone/>
            </a:pPr>
            <a:r>
              <a:rPr lang="en" sz="2200">
                <a:solidFill>
                  <a:srgbClr val="1D2125"/>
                </a:solidFill>
              </a:rPr>
              <a:t>The expressions </a:t>
            </a:r>
            <a:r>
              <a:rPr lang="en" sz="2200">
                <a:solidFill>
                  <a:srgbClr val="1D2125"/>
                </a:solidFill>
                <a:latin typeface="Times New Roman"/>
                <a:ea typeface="Times New Roman"/>
                <a:cs typeface="Times New Roman"/>
                <a:sym typeface="Times New Roman"/>
              </a:rPr>
              <a:t>ℎ</a:t>
            </a:r>
            <a:r>
              <a:rPr lang="en" sz="2200">
                <a:solidFill>
                  <a:srgbClr val="1D2125"/>
                </a:solidFill>
              </a:rPr>
              <a:t>(40 − 10</a:t>
            </a:r>
            <a:r>
              <a:rPr lang="en" sz="2200">
                <a:solidFill>
                  <a:srgbClr val="1D2125"/>
                </a:solidFill>
                <a:latin typeface="Times New Roman"/>
                <a:ea typeface="Times New Roman"/>
                <a:cs typeface="Times New Roman"/>
                <a:sym typeface="Times New Roman"/>
              </a:rPr>
              <a:t>ℎ</a:t>
            </a:r>
            <a:r>
              <a:rPr lang="en" sz="2200">
                <a:solidFill>
                  <a:srgbClr val="1D2125"/>
                </a:solidFill>
              </a:rPr>
              <a:t>) and −10</a:t>
            </a:r>
            <a:r>
              <a:rPr lang="en" sz="2200">
                <a:solidFill>
                  <a:srgbClr val="1D2125"/>
                </a:solidFill>
                <a:latin typeface="Times New Roman"/>
                <a:ea typeface="Times New Roman"/>
                <a:cs typeface="Times New Roman"/>
                <a:sym typeface="Times New Roman"/>
              </a:rPr>
              <a:t>ℎ</a:t>
            </a:r>
            <a:r>
              <a:rPr baseline="30000" lang="en" sz="2200">
                <a:solidFill>
                  <a:srgbClr val="1D2125"/>
                </a:solidFill>
              </a:rPr>
              <a:t>2</a:t>
            </a:r>
            <a:r>
              <a:rPr lang="en" sz="2200">
                <a:solidFill>
                  <a:srgbClr val="1D2125"/>
                </a:solidFill>
              </a:rPr>
              <a:t> + 40</a:t>
            </a:r>
            <a:r>
              <a:rPr lang="en" sz="2200">
                <a:solidFill>
                  <a:srgbClr val="1D2125"/>
                </a:solidFill>
                <a:latin typeface="Times New Roman"/>
                <a:ea typeface="Times New Roman"/>
                <a:cs typeface="Times New Roman"/>
                <a:sym typeface="Times New Roman"/>
              </a:rPr>
              <a:t>ℎ</a:t>
            </a:r>
            <a:r>
              <a:rPr lang="en" sz="2200">
                <a:solidFill>
                  <a:srgbClr val="1D2125"/>
                </a:solidFill>
              </a:rPr>
              <a:t> define the same function. The function models the height of a weather balloon in miles </a:t>
            </a:r>
            <a:r>
              <a:rPr lang="en" sz="2200">
                <a:solidFill>
                  <a:srgbClr val="1D2125"/>
                </a:solidFill>
                <a:latin typeface="Times New Roman"/>
                <a:ea typeface="Times New Roman"/>
                <a:cs typeface="Times New Roman"/>
                <a:sym typeface="Times New Roman"/>
              </a:rPr>
              <a:t>ℎ</a:t>
            </a:r>
            <a:r>
              <a:rPr lang="en" sz="2200">
                <a:solidFill>
                  <a:srgbClr val="1D2125"/>
                </a:solidFill>
              </a:rPr>
              <a:t> hours after it is released.</a:t>
            </a:r>
            <a:endParaRPr sz="2200">
              <a:solidFill>
                <a:srgbClr val="1D2125"/>
              </a:solidFill>
            </a:endParaRPr>
          </a:p>
          <a:p>
            <a:pPr indent="-357822" lvl="0" marL="457200" rtl="0" algn="l">
              <a:lnSpc>
                <a:spcPct val="100000"/>
              </a:lnSpc>
              <a:spcBef>
                <a:spcPts val="1200"/>
              </a:spcBef>
              <a:spcAft>
                <a:spcPts val="0"/>
              </a:spcAft>
              <a:buClr>
                <a:srgbClr val="1D2125"/>
              </a:buClr>
              <a:buSzPct val="100000"/>
              <a:buAutoNum type="arabicPeriod"/>
            </a:pPr>
            <a:r>
              <a:rPr lang="en" sz="2200">
                <a:solidFill>
                  <a:srgbClr val="1D2125"/>
                </a:solidFill>
              </a:rPr>
              <a:t>What equation can be used to determine the times the weather balloon is on the ground?</a:t>
            </a:r>
            <a:endParaRPr sz="2200">
              <a:solidFill>
                <a:srgbClr val="1D2125"/>
              </a:solidFill>
            </a:endParaRPr>
          </a:p>
          <a:p>
            <a:pPr indent="-357822" lvl="0" marL="457200" rtl="0" algn="l">
              <a:lnSpc>
                <a:spcPct val="100000"/>
              </a:lnSpc>
              <a:spcBef>
                <a:spcPts val="1000"/>
              </a:spcBef>
              <a:spcAft>
                <a:spcPts val="0"/>
              </a:spcAft>
              <a:buClr>
                <a:srgbClr val="1D2125"/>
              </a:buClr>
              <a:buSzPct val="100000"/>
              <a:buAutoNum type="arabicPeriod"/>
            </a:pPr>
            <a:r>
              <a:rPr lang="en" sz="2200">
                <a:solidFill>
                  <a:srgbClr val="1D2125"/>
                </a:solidFill>
              </a:rPr>
              <a:t>How can we solve the equation </a:t>
            </a:r>
            <a:r>
              <a:rPr lang="en" sz="2200">
                <a:solidFill>
                  <a:srgbClr val="1D2125"/>
                </a:solidFill>
                <a:latin typeface="Times New Roman"/>
                <a:ea typeface="Times New Roman"/>
                <a:cs typeface="Times New Roman"/>
                <a:sym typeface="Times New Roman"/>
              </a:rPr>
              <a:t>ℎ</a:t>
            </a:r>
            <a:r>
              <a:rPr lang="en" sz="2200">
                <a:solidFill>
                  <a:srgbClr val="1D2125"/>
                </a:solidFill>
              </a:rPr>
              <a:t>(40 − 10</a:t>
            </a:r>
            <a:r>
              <a:rPr lang="en" sz="2200">
                <a:solidFill>
                  <a:srgbClr val="1D2125"/>
                </a:solidFill>
                <a:latin typeface="Times New Roman"/>
                <a:ea typeface="Times New Roman"/>
                <a:cs typeface="Times New Roman"/>
                <a:sym typeface="Times New Roman"/>
              </a:rPr>
              <a:t>ℎ</a:t>
            </a:r>
            <a:r>
              <a:rPr lang="en" sz="2200">
                <a:solidFill>
                  <a:srgbClr val="1D2125"/>
                </a:solidFill>
              </a:rPr>
              <a:t>) = 0?</a:t>
            </a:r>
            <a:endParaRPr sz="2200">
              <a:solidFill>
                <a:srgbClr val="1D2125"/>
              </a:solidFill>
            </a:endParaRPr>
          </a:p>
          <a:p>
            <a:pPr indent="-357822" lvl="0" marL="457200" rtl="0" algn="l">
              <a:lnSpc>
                <a:spcPct val="100000"/>
              </a:lnSpc>
              <a:spcBef>
                <a:spcPts val="1000"/>
              </a:spcBef>
              <a:spcAft>
                <a:spcPts val="0"/>
              </a:spcAft>
              <a:buClr>
                <a:srgbClr val="1D2125"/>
              </a:buClr>
              <a:buSzPct val="100000"/>
              <a:buAutoNum type="arabicPeriod"/>
            </a:pPr>
            <a:r>
              <a:rPr lang="en" sz="2200">
                <a:solidFill>
                  <a:srgbClr val="1D2125"/>
                </a:solidFill>
              </a:rPr>
              <a:t>A scientist wants to determine the two different times when the weather balloon is 30 miles above Earth. Write an equation to represent these times.</a:t>
            </a:r>
            <a:endParaRPr sz="2200">
              <a:solidFill>
                <a:srgbClr val="1D2125"/>
              </a:solidFill>
            </a:endParaRPr>
          </a:p>
          <a:p>
            <a:pPr indent="-357822" lvl="0" marL="457200" rtl="0" algn="l">
              <a:lnSpc>
                <a:spcPct val="100000"/>
              </a:lnSpc>
              <a:spcBef>
                <a:spcPts val="1000"/>
              </a:spcBef>
              <a:spcAft>
                <a:spcPts val="0"/>
              </a:spcAft>
              <a:buClr>
                <a:srgbClr val="1D2125"/>
              </a:buClr>
              <a:buSzPct val="100000"/>
              <a:buAutoNum type="arabicPeriod"/>
            </a:pPr>
            <a:r>
              <a:rPr lang="en" sz="2200">
                <a:solidFill>
                  <a:srgbClr val="1D2125"/>
                </a:solidFill>
              </a:rPr>
              <a:t>If the weather balloon is 30 miles above Earth after 1 hour, find another time that the weather balloon is 30 miles above Earth.</a:t>
            </a:r>
            <a:endParaRPr sz="2200">
              <a:solidFill>
                <a:srgbClr val="1D2125"/>
              </a:solidFill>
            </a:endParaRPr>
          </a:p>
        </p:txBody>
      </p:sp>
      <p:sp>
        <p:nvSpPr>
          <p:cNvPr id="248" name="Google Shape;248;p32"/>
          <p:cNvSpPr txBox="1"/>
          <p:nvPr>
            <p:ph idx="12" type="sldNum"/>
          </p:nvPr>
        </p:nvSpPr>
        <p:spPr>
          <a:xfrm>
            <a:off x="8283608" y="475067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9" name="Google Shape;249;p32"/>
          <p:cNvSpPr txBox="1"/>
          <p:nvPr>
            <p:ph idx="2" type="sldNum"/>
          </p:nvPr>
        </p:nvSpPr>
        <p:spPr>
          <a:xfrm>
            <a:off x="311700" y="475068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8.2.3 Solving a Quadratic Equation Set Equal to Zero - Additional Resources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3" name="Shape 253"/>
        <p:cNvGrpSpPr/>
        <p:nvPr/>
      </p:nvGrpSpPr>
      <p:grpSpPr>
        <a:xfrm>
          <a:off x="0" y="0"/>
          <a:ext cx="0" cy="0"/>
          <a:chOff x="0" y="0"/>
          <a:chExt cx="0" cy="0"/>
        </a:xfrm>
      </p:grpSpPr>
      <p:sp>
        <p:nvSpPr>
          <p:cNvPr id="254" name="Google Shape;254;p33"/>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t>
            </a:r>
            <a:r>
              <a:rPr lang="en"/>
              <a:t>B</a:t>
            </a:r>
            <a:r>
              <a:rPr b="0" lang="en" sz="1400">
                <a:solidFill>
                  <a:srgbClr val="666666"/>
                </a:solidFill>
              </a:rPr>
              <a:t> | Video</a:t>
            </a:r>
            <a:endParaRPr/>
          </a:p>
        </p:txBody>
      </p:sp>
      <p:sp>
        <p:nvSpPr>
          <p:cNvPr id="255" name="Google Shape;255;p33"/>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Solving a Quadratic Equation Set Equal to Zero</a:t>
            </a:r>
            <a:endParaRPr/>
          </a:p>
        </p:txBody>
      </p:sp>
      <p:pic>
        <p:nvPicPr>
          <p:cNvPr id="256" name="Google Shape;256;p33" title="8.2.3">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57" name="Google Shape;257;p33"/>
          <p:cNvSpPr txBox="1"/>
          <p:nvPr>
            <p:ph idx="12" type="sldNum"/>
          </p:nvPr>
        </p:nvSpPr>
        <p:spPr>
          <a:xfrm>
            <a:off x="8472458" y="4734456"/>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8" name="Google Shape;258;p33"/>
          <p:cNvSpPr txBox="1"/>
          <p:nvPr>
            <p:ph idx="2" type="sldNum"/>
          </p:nvPr>
        </p:nvSpPr>
        <p:spPr>
          <a:xfrm>
            <a:off x="311700" y="472219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8.2.3 Solving a Quadratic Equation Set Equal to Zero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1000"/>
                                        <p:tgtEl>
                                          <p:spTgt spid="2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64" name="Google Shape;264;p34"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65" name="Google Shape;265;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9" name="Shape 269"/>
        <p:cNvGrpSpPr/>
        <p:nvPr/>
      </p:nvGrpSpPr>
      <p:grpSpPr>
        <a:xfrm>
          <a:off x="0" y="0"/>
          <a:ext cx="0" cy="0"/>
          <a:chOff x="0" y="0"/>
          <a:chExt cx="0" cy="0"/>
        </a:xfrm>
      </p:grpSpPr>
      <p:sp>
        <p:nvSpPr>
          <p:cNvPr id="270" name="Google Shape;270;p35"/>
          <p:cNvSpPr txBox="1"/>
          <p:nvPr>
            <p:ph type="title"/>
          </p:nvPr>
        </p:nvSpPr>
        <p:spPr>
          <a:xfrm>
            <a:off x="311700" y="137153"/>
            <a:ext cx="8520600" cy="54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71" name="Google Shape;271;p35"/>
          <p:cNvSpPr txBox="1"/>
          <p:nvPr>
            <p:ph idx="1" type="body"/>
          </p:nvPr>
        </p:nvSpPr>
        <p:spPr>
          <a:xfrm>
            <a:off x="311700" y="800625"/>
            <a:ext cx="8520600" cy="3816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A movie theater models the revenue from ticket sales in one day as a function of the ticket price, 𝑝. Here are two expressions defining the same revenue function.</a:t>
            </a:r>
            <a:endParaRPr sz="2100"/>
          </a:p>
          <a:p>
            <a:pPr indent="0" lvl="0" marL="3200400" rtl="0" algn="l">
              <a:lnSpc>
                <a:spcPct val="100000"/>
              </a:lnSpc>
              <a:spcBef>
                <a:spcPts val="1200"/>
              </a:spcBef>
              <a:spcAft>
                <a:spcPts val="0"/>
              </a:spcAft>
              <a:buNone/>
            </a:pPr>
            <a:r>
              <a:rPr lang="en" sz="2100"/>
              <a:t>𝑝(120 − 4𝑝)</a:t>
            </a:r>
            <a:endParaRPr sz="2100"/>
          </a:p>
          <a:p>
            <a:pPr indent="0" lvl="0" marL="3200400" rtl="0" algn="l">
              <a:lnSpc>
                <a:spcPct val="100000"/>
              </a:lnSpc>
              <a:spcBef>
                <a:spcPts val="1200"/>
              </a:spcBef>
              <a:spcAft>
                <a:spcPts val="0"/>
              </a:spcAft>
              <a:buNone/>
            </a:pPr>
            <a:r>
              <a:rPr lang="en" sz="2100"/>
              <a:t>120𝑝 − 4𝑝</a:t>
            </a:r>
            <a:r>
              <a:rPr baseline="30000" lang="en" sz="2100"/>
              <a:t>2</a:t>
            </a:r>
            <a:endParaRPr baseline="30000" sz="2100"/>
          </a:p>
          <a:p>
            <a:pPr indent="-361950" lvl="0" marL="457200" rtl="0" algn="l">
              <a:lnSpc>
                <a:spcPct val="100000"/>
              </a:lnSpc>
              <a:spcBef>
                <a:spcPts val="1200"/>
              </a:spcBef>
              <a:spcAft>
                <a:spcPts val="0"/>
              </a:spcAft>
              <a:buSzPts val="2100"/>
              <a:buAutoNum type="arabicPeriod"/>
            </a:pPr>
            <a:r>
              <a:rPr lang="en" sz="2100"/>
              <a:t>According to this model, how high would the ticket price have to be for the theater to make $0 in revenue? </a:t>
            </a:r>
            <a:endParaRPr sz="2100"/>
          </a:p>
          <a:p>
            <a:pPr indent="-361950" lvl="0" marL="457200" rtl="0" algn="l">
              <a:lnSpc>
                <a:spcPct val="100000"/>
              </a:lnSpc>
              <a:spcBef>
                <a:spcPts val="1000"/>
              </a:spcBef>
              <a:spcAft>
                <a:spcPts val="0"/>
              </a:spcAft>
              <a:buSzPts val="2100"/>
              <a:buAutoNum type="arabicPeriod"/>
            </a:pPr>
            <a:r>
              <a:rPr lang="en" sz="2100"/>
              <a:t>What equation can you write to find out what ticket price(s) would allow the theater to make $600 in revenue?</a:t>
            </a:r>
            <a:endParaRPr sz="2100"/>
          </a:p>
        </p:txBody>
      </p:sp>
      <p:sp>
        <p:nvSpPr>
          <p:cNvPr id="272" name="Google Shape;272;p35"/>
          <p:cNvSpPr txBox="1"/>
          <p:nvPr>
            <p:ph idx="12" type="sldNum"/>
          </p:nvPr>
        </p:nvSpPr>
        <p:spPr>
          <a:xfrm>
            <a:off x="8283608" y="475067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3" name="Google Shape;273;p35"/>
          <p:cNvSpPr txBox="1"/>
          <p:nvPr>
            <p:ph idx="2" type="sldNum"/>
          </p:nvPr>
        </p:nvSpPr>
        <p:spPr>
          <a:xfrm>
            <a:off x="311700" y="475068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8.2.4 </a:t>
            </a:r>
            <a:r>
              <a:rPr lang="en"/>
              <a:t>Solving a Real-World Problem Using Quadratic Equations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279" name="Google Shape;279;p36"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80" name="Google Shape;280;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4" name="Shape 284"/>
        <p:cNvGrpSpPr/>
        <p:nvPr/>
      </p:nvGrpSpPr>
      <p:grpSpPr>
        <a:xfrm>
          <a:off x="0" y="0"/>
          <a:ext cx="0" cy="0"/>
          <a:chOff x="0" y="0"/>
          <a:chExt cx="0" cy="0"/>
        </a:xfrm>
      </p:grpSpPr>
      <p:sp>
        <p:nvSpPr>
          <p:cNvPr id="285" name="Google Shape;285;p3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286" name="Google Shape;286;p3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287" name="Google Shape;287;p37"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288" name="Google Shape;288;p37"/>
          <p:cNvSpPr txBox="1"/>
          <p:nvPr>
            <p:ph idx="12" type="sldNum"/>
          </p:nvPr>
        </p:nvSpPr>
        <p:spPr>
          <a:xfrm>
            <a:off x="8283608" y="475067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9" name="Google Shape;289;p37"/>
          <p:cNvSpPr txBox="1"/>
          <p:nvPr>
            <p:ph idx="3" type="sldNum"/>
          </p:nvPr>
        </p:nvSpPr>
        <p:spPr>
          <a:xfrm>
            <a:off x="311700" y="475068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8.2</a:t>
            </a:r>
            <a:r>
              <a:rPr lang="en"/>
              <a:t>.5 Practice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295" name="Google Shape;295;p38"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6" name="Google Shape;296;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0" name="Shape 300"/>
        <p:cNvGrpSpPr/>
        <p:nvPr/>
      </p:nvGrpSpPr>
      <p:grpSpPr>
        <a:xfrm>
          <a:off x="0" y="0"/>
          <a:ext cx="0" cy="0"/>
          <a:chOff x="0" y="0"/>
          <a:chExt cx="0" cy="0"/>
        </a:xfrm>
      </p:grpSpPr>
      <p:sp>
        <p:nvSpPr>
          <p:cNvPr id="301" name="Google Shape;301;p3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02" name="Google Shape;302;p39"/>
          <p:cNvSpPr txBox="1"/>
          <p:nvPr>
            <p:ph idx="1" type="body"/>
          </p:nvPr>
        </p:nvSpPr>
        <p:spPr>
          <a:xfrm>
            <a:off x="457225" y="786375"/>
            <a:ext cx="8135700" cy="3830400"/>
          </a:xfrm>
          <a:prstGeom prst="rect">
            <a:avLst/>
          </a:prstGeom>
        </p:spPr>
        <p:txBody>
          <a:bodyPr anchorCtr="0" anchor="t" bIns="91425" lIns="91425" spcFirstLastPara="1" rIns="91425" wrap="square" tIns="91425">
            <a:normAutofit/>
          </a:bodyPr>
          <a:lstStyle/>
          <a:p>
            <a:pPr indent="-381000" lvl="0" marL="457200" rtl="0" algn="l">
              <a:lnSpc>
                <a:spcPct val="100000"/>
              </a:lnSpc>
              <a:spcBef>
                <a:spcPts val="0"/>
              </a:spcBef>
              <a:spcAft>
                <a:spcPts val="0"/>
              </a:spcAft>
              <a:buSzPts val="2400"/>
              <a:buAutoNum type="arabicPeriod"/>
            </a:pPr>
            <a:r>
              <a:rPr lang="en"/>
              <a:t>What are some limitations of solving the equation −2𝑥</a:t>
            </a:r>
            <a:r>
              <a:rPr baseline="30000" lang="en"/>
              <a:t>2</a:t>
            </a:r>
            <a:r>
              <a:rPr lang="en"/>
              <a:t> − 2𝑥 + 40 = 10 by guessing and checking? What about by graphing?</a:t>
            </a:r>
            <a:endParaRPr/>
          </a:p>
          <a:p>
            <a:pPr indent="-381000" lvl="0" marL="457200" rtl="0" algn="l">
              <a:lnSpc>
                <a:spcPct val="100000"/>
              </a:lnSpc>
              <a:spcBef>
                <a:spcPts val="2000"/>
              </a:spcBef>
              <a:spcAft>
                <a:spcPts val="0"/>
              </a:spcAft>
              <a:buSzPts val="2400"/>
              <a:buAutoNum type="arabicPeriod"/>
            </a:pPr>
            <a:r>
              <a:rPr lang="en"/>
              <a:t>Which equation do you think is easier to solve: </a:t>
            </a:r>
            <a:br>
              <a:rPr lang="en"/>
            </a:br>
            <a:r>
              <a:rPr lang="en"/>
              <a:t>−2𝑥</a:t>
            </a:r>
            <a:r>
              <a:rPr baseline="30000" lang="en"/>
              <a:t>2</a:t>
            </a:r>
            <a:r>
              <a:rPr lang="en"/>
              <a:t> − 2𝑥 + 40 = 0 or (8 − 2𝑥)(𝑥 + 5) = 0? Why?</a:t>
            </a:r>
            <a:endParaRPr/>
          </a:p>
          <a:p>
            <a:pPr indent="-381000" lvl="0" marL="457200" rtl="0" algn="l">
              <a:lnSpc>
                <a:spcPct val="100000"/>
              </a:lnSpc>
              <a:spcBef>
                <a:spcPts val="2000"/>
              </a:spcBef>
              <a:spcAft>
                <a:spcPts val="2000"/>
              </a:spcAft>
              <a:buSzPts val="2400"/>
              <a:buAutoNum type="arabicPeriod"/>
            </a:pPr>
            <a:r>
              <a:rPr lang="en"/>
              <a:t>Which appears easier to solve: (8 − 2𝑥)(𝑥 + 5) = 10 or −2𝑥</a:t>
            </a:r>
            <a:r>
              <a:rPr baseline="30000" lang="en"/>
              <a:t>2</a:t>
            </a:r>
            <a:r>
              <a:rPr lang="en"/>
              <a:t> − 2𝑥 + 40 = 10? Why?</a:t>
            </a:r>
            <a:endParaRPr/>
          </a:p>
        </p:txBody>
      </p:sp>
      <p:sp>
        <p:nvSpPr>
          <p:cNvPr id="303" name="Google Shape;303;p39"/>
          <p:cNvSpPr txBox="1"/>
          <p:nvPr>
            <p:ph idx="12" type="sldNum"/>
          </p:nvPr>
        </p:nvSpPr>
        <p:spPr>
          <a:xfrm>
            <a:off x="8283608" y="475067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4" name="Google Shape;304;p39"/>
          <p:cNvSpPr txBox="1"/>
          <p:nvPr>
            <p:ph idx="2" type="sldNum"/>
          </p:nvPr>
        </p:nvSpPr>
        <p:spPr>
          <a:xfrm>
            <a:off x="311700" y="475068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8.2 When and Why Do We Write Quadratic Equations?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10" name="Google Shape;310;p40"/>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11" name="Google Shape;311;p40" title="Student Self Assessment table"/>
          <p:cNvGraphicFramePr/>
          <p:nvPr/>
        </p:nvGraphicFramePr>
        <p:xfrm>
          <a:off x="403153" y="1764100"/>
          <a:ext cx="3000000" cy="3000000"/>
        </p:xfrm>
        <a:graphic>
          <a:graphicData uri="http://schemas.openxmlformats.org/drawingml/2006/table">
            <a:tbl>
              <a:tblPr>
                <a:noFill/>
                <a:tableStyleId>{3E6D2980-14D4-4FFF-A1CA-82C014BCE498}</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Recognize the factored form of a quadratic expression and know when it can be useful for solving problems.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Use a graph to find the solutions to a quadratic equation but also know its limitations.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12" name="Google Shape;312;p40"/>
          <p:cNvSpPr txBox="1"/>
          <p:nvPr>
            <p:ph idx="12" type="sldNum"/>
          </p:nvPr>
        </p:nvSpPr>
        <p:spPr>
          <a:xfrm>
            <a:off x="8283608" y="475067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13" name="Google Shape;313;p40"/>
          <p:cNvSpPr txBox="1"/>
          <p:nvPr>
            <p:ph idx="2" type="sldNum"/>
          </p:nvPr>
        </p:nvSpPr>
        <p:spPr>
          <a:xfrm>
            <a:off x="311700" y="475068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8.2 When and Why Do We Write Quadratic Equations?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