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A6D6764-2B59-4B36-9B90-7D5745B755ED}">
  <a:tblStyle styleId="{8A6D6764-2B59-4B36-9B90-7D5745B755ED}"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7a68c1ccc40ae46303ec5f195770aef03b9d6bc3" TargetMode="External"/><Relationship Id="rId3" Type="http://schemas.openxmlformats.org/officeDocument/2006/relationships/hyperlink" Target="https://k12.openstax.org/contents/raise/resources/7a68c1ccc40ae46303ec5f195770aef03b9d6bc3"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539/raise-unit-3-spn-vocabulary-flash-cards/?i=5yacnu&amp;x=1jqt" TargetMode="External"/><Relationship Id="rId4" Type="http://schemas.openxmlformats.org/officeDocument/2006/relationships/hyperlink" Target="https://quizlet.com/881205226/raise-unit-3-vocabulary-flash-cards/?i=5yacnu&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 Id="rId3" Type="http://schemas.openxmlformats.org/officeDocument/2006/relationships/hyperlink" Target="https://k12.openstax.org/contents/raise/resources/7a68c1ccc40ae46303ec5f195770aef03b9d6bc3?_gl=1*122e18v*_gcl_au*MTUwNzQ4MTA1NS4xNzUyMjQ5MTk1*_ga*MTQ2ODk2MzcxNi4xNzUxOTQwMzcx*_ga_T746F8B0QC*czE3NTQ5MjYwOTgkbzI3JGcxJHQxNzU0OTM4NTY5JGo1OSRsMCRoMA.."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3-4-2-recognizing-differences-in-scatter-plots"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using-desmos" TargetMode="External"/><Relationship Id="rId3" Type="http://schemas.openxmlformats.org/officeDocument/2006/relationships/hyperlink" Target="https://k12.openstax.org/contents/raise/resources/2c2987f83130584132cad08b60ad0d3ba45a32b9"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3-4-3-finding-the-correlation-coefficient-with-technology"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0.xml"/><Relationship Id="rId3" Type="http://schemas.openxmlformats.org/officeDocument/2006/relationships/slide" Target="/pp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3-4-4-matching-correlation-coefficients" TargetMode="External"/><Relationship Id="rId3" Type="http://schemas.openxmlformats.org/officeDocument/2006/relationships/hyperlink" Target="https://docs.google.com/spreadsheets/d/1-M1V7GxGfsgrIBGJiQZrkCRdY5hrTgHtOqPLnnw_qfY/edit?usp=sharing" TargetMode="External"/><Relationship Id="rId4" Type="http://schemas.openxmlformats.org/officeDocument/2006/relationships/hyperlink" Target="https://www.desmos.com/calculator/am5tqqzasj" TargetMode="External"/><Relationship Id="rId5" Type="http://schemas.openxmlformats.org/officeDocument/2006/relationships/hyperlink" Target="https://docs.google.com/spreadsheets/d/1-M1V7GxGfsgrIBGJiQZrkCRdY5hrTgHtOqPLnnw_qfY/edit?usp=sharing" TargetMode="External"/><Relationship Id="rId6" Type="http://schemas.openxmlformats.org/officeDocument/2006/relationships/hyperlink" Target="https://www.desmos.com/calculator/o26ph1jhga" TargetMode="External"/><Relationship Id="rId7" Type="http://schemas.openxmlformats.org/officeDocument/2006/relationships/hyperlink" Target="https://www.desmos.com/calculator/ricrmphhth"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y.org/2447500/" TargetMode="External"/><Relationship Id="rId3" Type="http://schemas.openxmlformats.org/officeDocument/2006/relationships/hyperlink" Target="https://pixy.org/licence.php" TargetMode="External"/><Relationship Id="rId4" Type="http://schemas.openxmlformats.org/officeDocument/2006/relationships/hyperlink" Target="https://creativecommons.org/publicdomain/zero/1.0/deed.en" TargetMode="Externa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lnSpc>
                <a:spcPct val="120000"/>
              </a:lnSpc>
              <a:spcBef>
                <a:spcPts val="0"/>
              </a:spcBef>
              <a:spcAft>
                <a:spcPts val="200"/>
              </a:spcAft>
              <a:buClr>
                <a:schemeClr val="dk1"/>
              </a:buClr>
              <a:buSzPts val="1100"/>
              <a:buFont typeface="Arial"/>
              <a:buNone/>
            </a:pPr>
            <a:r>
              <a:rPr b="1" i="1" lang="en" sz="1300">
                <a:solidFill>
                  <a:schemeClr val="dk1"/>
                </a:solidFill>
                <a:latin typeface="Calibri"/>
                <a:ea typeface="Calibri"/>
                <a:cs typeface="Calibri"/>
                <a:sym typeface="Calibri"/>
              </a:rPr>
              <a:t>Note: Lesson 3.3 on residuals is beyond the expectation of the TEKS and denoted as an optional lesson. Therefore, students may or may not understand the term, “residual,” based on coverage of that lesson. A lack of coverage for lesson 3.3 will not negatively impact student success for this or subsequent lessons.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The mathematical purpose of this lesson is for students to find and interpret the correlation coefficient and to use it to understand the strength of a linear relationship. The work of this lesson connects to previous work because students plotted and analyzed residuals to informally assess the fit of linear models.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When students sort scatter plots, they are given the opportunity to analyze representations, statements, and structures closely and make connections.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Print and cut up slips from the </a:t>
            </a:r>
            <a:r>
              <a:rPr lang="en" u="sng">
                <a:solidFill>
                  <a:schemeClr val="hlink"/>
                </a:solidFill>
                <a:latin typeface="Noto Sans"/>
                <a:ea typeface="Noto Sans"/>
                <a:cs typeface="Noto Sans"/>
                <a:sym typeface="Noto Sans"/>
                <a:hlinkClick r:id="rId2"/>
              </a:rPr>
              <a:t>blackline master</a:t>
            </a:r>
            <a:r>
              <a:rPr lang="en">
                <a:solidFill>
                  <a:schemeClr val="dk1"/>
                </a:solidFill>
                <a:latin typeface="Noto Sans"/>
                <a:ea typeface="Noto Sans"/>
                <a:cs typeface="Noto Sans"/>
                <a:sym typeface="Noto Sans"/>
              </a:rPr>
              <a:t> for the card sort activity. One copy is needed for every group of 2 students.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Pre-printed slips, cut from copies of the blackline master for </a:t>
            </a:r>
            <a:r>
              <a:rPr lang="en" u="sng">
                <a:solidFill>
                  <a:schemeClr val="hlink"/>
                </a:solidFill>
                <a:latin typeface="Noto Sans"/>
                <a:ea typeface="Noto Sans"/>
                <a:cs typeface="Noto Sans"/>
                <a:sym typeface="Noto Sans"/>
                <a:hlinkClick r:id="rId3"/>
              </a:rPr>
              <a:t>3.4.2 Card Sort</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A1(D) communicate mathematical ideas, reasoning, and their implications using multiple representations, including symbols, diagrams, graphs, and language as appropriate.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A1(E) create and use representations to organize, record,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4(A) calculate, using technology, the correlation coefficient between two quantitative variables and interpret this quantity as a measure of the strength of the linear association.</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3 Spanish Vocabulary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3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Note: Lesson 3.3 on residuals is beyond the expectation of the TEKS and denoted as an optional lesson. Therefore, students may or may not understand the term, “residual,” based on coverage of that lesson. A lack of coverage for lesson 3.3 will not negatively impact student success for this or subsequent lessons. </a:t>
            </a:r>
            <a:endParaRPr b="1" i="1"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1(E) internalize new basic and academic language by using and reusing it in meaningful ways in speaking and writing activities that build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3(B) expand and internalize initial English vocabulary by learning and using high-frequency English words necessary for identifying and describing people, places, and objects, by retelling simple stories and basic information represented or supported by pictures, and by learning and using routine language needed for classroom communication.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3(F) ask and give information ranging from using a very limited bank of high-frequency, high-need, concrete vocabulary, including key words and expressions needed for basic communication in academic and social contexts, to using abstract and content-based vocabulary during extended speaking assignments.</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63e00f6d6e_0_2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63e00f6d6e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warm up prompts students to compare four scatter plots displaying data with linear and nonlinear trends. It gives students a reason to use language precisely and gives you the opportunity to hear how they use terminology and talk about characteristics of the items in comparison to one another.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To allow all students to access the activity, each item has one obvious reason it does not belong. Encourage students to move past the obvious reasons and find reasons based on mathematical properties.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Arrange students in groups of 2 – 4.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Display the scatter plots for all to see.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Ask students to indicate when they have noticed one that does not belong and can explain why. Give students 1 minute of quiet time to think individually and then time to share their thinking with their small group.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their small groups, tell each student to share their reasoning as to why a particular item does not belong, and together find at least one reason each item doesn’t belong.</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Continue to scroll down through the notes for activity answers and synthesis questions. </a:t>
            </a:r>
            <a:endParaRPr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 </a:t>
            </a:r>
            <a:r>
              <a:rPr lang="en" sz="1300">
                <a:solidFill>
                  <a:schemeClr val="dk1"/>
                </a:solidFill>
                <a:latin typeface="Calibri"/>
                <a:ea typeface="Calibri"/>
                <a:cs typeface="Calibri"/>
                <a:sym typeface="Calibri"/>
              </a:rPr>
              <a:t>Answers may vary, but here are some samples. </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 doesn’t belong because it is the only scatter plot with data that fit a line well and are increasing.</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B doesn’t belong because it is the only scatter plot with data that would not fit a line well and do not show a pattern.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 doesn’t belong because it is the only scatter plot with data that would fit a line well and are decreasing.</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 doesn’t belong because it is the only scatter plot with data that would not fit a line well and do show a curved pattern.</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a:solidFill>
                <a:schemeClr val="dk1"/>
              </a:solidFill>
              <a:latin typeface="Noto Sans"/>
              <a:ea typeface="Noto Sans"/>
              <a:cs typeface="Noto Sans"/>
              <a:sym typeface="Noto Sans"/>
            </a:endParaRPr>
          </a:p>
          <a:p>
            <a:pPr indent="0" lvl="0" marL="0" rtl="0" algn="l">
              <a:spcBef>
                <a:spcPts val="80"/>
              </a:spcBef>
              <a:spcAft>
                <a:spcPts val="0"/>
              </a:spcAft>
              <a:buNone/>
            </a:pPr>
            <a:r>
              <a:rPr lang="en">
                <a:solidFill>
                  <a:schemeClr val="dk1"/>
                </a:solidFill>
                <a:latin typeface="Noto Sans"/>
                <a:ea typeface="Noto Sans"/>
                <a:cs typeface="Noto Sans"/>
                <a:sym typeface="Noto Sans"/>
              </a:rPr>
              <a:t>Ask each group to share one reason why a particular item does not belong.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Record and display the responses for all to see. After each response, ask the class if they agree or disagree.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Since there is no single correct answer to the question asking which one does not belong, attend to students’ explanations and ensure the reasons given are correct.</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During the discussion, ask students to explain the meaning of any terminology they use, such as </a:t>
            </a:r>
            <a:r>
              <a:rPr b="1" lang="en">
                <a:solidFill>
                  <a:schemeClr val="dk1"/>
                </a:solidFill>
                <a:latin typeface="Noto Sans"/>
                <a:ea typeface="Noto Sans"/>
                <a:cs typeface="Noto Sans"/>
                <a:sym typeface="Noto Sans"/>
              </a:rPr>
              <a:t>linear</a:t>
            </a:r>
            <a:r>
              <a:rPr lang="en">
                <a:solidFill>
                  <a:schemeClr val="dk1"/>
                </a:solidFill>
                <a:latin typeface="Noto Sans"/>
                <a:ea typeface="Noto Sans"/>
                <a:cs typeface="Noto Sans"/>
                <a:sym typeface="Noto Sans"/>
              </a:rPr>
              <a:t>,</a:t>
            </a:r>
            <a:r>
              <a:rPr b="1" lang="en">
                <a:solidFill>
                  <a:schemeClr val="dk1"/>
                </a:solidFill>
                <a:latin typeface="Noto Sans"/>
                <a:ea typeface="Noto Sans"/>
                <a:cs typeface="Noto Sans"/>
                <a:sym typeface="Noto Sans"/>
              </a:rPr>
              <a:t> nonlinear</a:t>
            </a:r>
            <a:r>
              <a:rPr lang="en">
                <a:solidFill>
                  <a:schemeClr val="dk1"/>
                </a:solidFill>
                <a:latin typeface="Noto Sans"/>
                <a:ea typeface="Noto Sans"/>
                <a:cs typeface="Noto Sans"/>
                <a:sym typeface="Noto Sans"/>
              </a:rPr>
              <a:t>, and </a:t>
            </a:r>
            <a:r>
              <a:rPr b="1" lang="en">
                <a:solidFill>
                  <a:schemeClr val="dk1"/>
                </a:solidFill>
                <a:latin typeface="Noto Sans"/>
                <a:ea typeface="Noto Sans"/>
                <a:cs typeface="Noto Sans"/>
                <a:sym typeface="Noto Sans"/>
              </a:rPr>
              <a:t>random</a:t>
            </a:r>
            <a:r>
              <a:rPr lang="en">
                <a:solidFill>
                  <a:schemeClr val="dk1"/>
                </a:solidFill>
                <a:latin typeface="Noto Sans"/>
                <a:ea typeface="Noto Sans"/>
                <a:cs typeface="Noto Sans"/>
                <a:sym typeface="Noto Sans"/>
              </a:rPr>
              <a:t>. Also, press students on unsubstantiated claims.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63e00f6d6e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63e00f6d6e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MLR 8 Discussion Supports: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students work in pairs, ask them to take turns finding a match or category and explaining their reasoning to their partner. Display the following sentence frames for all to see: “_____ and _____ are alike because . . . ,” “I disagree because . . . ,” and “These are similar because . . . .” Encourage students to challenge each other when they disagree. This will help students clarify their understanding of linear models.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 Maximize meta-awareness</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Action and Expression: Develop Expression and Communication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Maintain a display of important terms and vocabulary. Review the following terms from previous lessons that students may have used or wanted words for during this activity: fit, linear model, non-linear, increasing, decreasing, pattern, random. Correlation coefficient can be added to this display as a new term.</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Memory, Language</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are </a:t>
            </a:r>
            <a:r>
              <a:rPr lang="en" sz="1300" u="sng">
                <a:solidFill>
                  <a:schemeClr val="hlink"/>
                </a:solidFill>
                <a:latin typeface="Calibri"/>
                <a:ea typeface="Calibri"/>
                <a:cs typeface="Calibri"/>
                <a:sym typeface="Calibri"/>
                <a:hlinkClick r:id="rId3"/>
              </a:rPr>
              <a:t>given cards</a:t>
            </a:r>
            <a:r>
              <a:rPr lang="en" sz="1300">
                <a:solidFill>
                  <a:schemeClr val="dk1"/>
                </a:solidFill>
                <a:latin typeface="Calibri"/>
                <a:ea typeface="Calibri"/>
                <a:cs typeface="Calibri"/>
                <a:sym typeface="Calibri"/>
              </a:rPr>
              <a:t> displaying scatter plots of data that can be fit by linear models with varying accuracy. Cards show data that are random, poorly fit by a linear model, well fit by a linear model, and better fit by another type of function, such as quadratic or exponential. Students should begin to recognize these differences and the connection to the correlation coefficient.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Monitor for different ways groups choose to categorize the scatter plots, but especially for categories that distinguish between plots that would be modeled well with a linear function and those that would not.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Arrange students in groups of 2.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Distribute one copy of the blackline master (that contains just the scatter plots) to each group.</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Part 1 -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Tell students to sort some cards into categories of their choosing. When they sort the scatter plots, they should work with their partner to come up with categories.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Have students repeat the sorting process for a second set of categories.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Part 2 - Display or provide another set of the same scatter plots, but this set includes a representation of the best fit line, the regression equation, and the value of the correlation coefficient. They should be prepared to discuss things they notice and wonder about these added representations.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images, answers, and synthesis questions continue on the next two slides.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Part 1 Activity Answers - </a:t>
            </a:r>
            <a:r>
              <a:rPr lang="en" sz="1300">
                <a:solidFill>
                  <a:schemeClr val="dk1"/>
                </a:solidFill>
                <a:latin typeface="Calibri"/>
                <a:ea typeface="Calibri"/>
                <a:cs typeface="Calibri"/>
                <a:sym typeface="Calibri"/>
              </a:rPr>
              <a:t>Answers may vary, but here are some samples.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Scatter plots that look linear: C, D, F, G. Scatter plots that are not very linear: A, B, E, H, I, J</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Generally increasing: E, F, G, I. Generally decreasing: A, C, D, J. Not really increasing or decreasing: B, H</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Part 1 Activity Synthesis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Select groups of students to share their categories and how they sorted their equations. You can choose as many different types of categories as time allows, but ensure that one set of categories distinguishes between plots that would be modeled well with a linear function and those that would not.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Attend to the language that students use to describe their categories and equations, giving them opportunities to describe their equations more precisely. Highlight the use of terms like </a:t>
            </a:r>
            <a:r>
              <a:rPr b="1" lang="en">
                <a:solidFill>
                  <a:schemeClr val="dk1"/>
                </a:solidFill>
                <a:latin typeface="Noto Sans"/>
                <a:ea typeface="Noto Sans"/>
                <a:cs typeface="Noto Sans"/>
                <a:sym typeface="Noto Sans"/>
              </a:rPr>
              <a:t>linear model</a:t>
            </a:r>
            <a:r>
              <a:rPr lang="en">
                <a:solidFill>
                  <a:schemeClr val="dk1"/>
                </a:solidFill>
                <a:latin typeface="Noto Sans"/>
                <a:ea typeface="Noto Sans"/>
                <a:cs typeface="Noto Sans"/>
                <a:sym typeface="Noto Sans"/>
              </a:rPr>
              <a:t>, </a:t>
            </a:r>
            <a:r>
              <a:rPr b="1" lang="en">
                <a:solidFill>
                  <a:schemeClr val="dk1"/>
                </a:solidFill>
                <a:latin typeface="Noto Sans"/>
                <a:ea typeface="Noto Sans"/>
                <a:cs typeface="Noto Sans"/>
                <a:sym typeface="Noto Sans"/>
              </a:rPr>
              <a:t>fit</a:t>
            </a:r>
            <a:r>
              <a:rPr lang="en">
                <a:solidFill>
                  <a:schemeClr val="dk1"/>
                </a:solidFill>
                <a:latin typeface="Noto Sans"/>
                <a:ea typeface="Noto Sans"/>
                <a:cs typeface="Noto Sans"/>
                <a:sym typeface="Noto Sans"/>
              </a:rPr>
              <a:t>, and </a:t>
            </a:r>
            <a:r>
              <a:rPr b="1" lang="en">
                <a:solidFill>
                  <a:schemeClr val="dk1"/>
                </a:solidFill>
                <a:latin typeface="Noto Sans"/>
                <a:ea typeface="Noto Sans"/>
                <a:cs typeface="Noto Sans"/>
                <a:sym typeface="Noto Sans"/>
              </a:rPr>
              <a:t>non-linear</a:t>
            </a:r>
            <a:r>
              <a:rPr lang="en">
                <a:solidFill>
                  <a:schemeClr val="dk1"/>
                </a:solidFill>
                <a:latin typeface="Noto Sans"/>
                <a:ea typeface="Noto Sans"/>
                <a:cs typeface="Noto Sans"/>
                <a:sym typeface="Noto Sans"/>
              </a:rPr>
              <a:t>.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images, answers, and synthesis questions for part 2 continue on the next slide.</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7462204d58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37462204d58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Part 2 Launch</a:t>
            </a:r>
            <a:r>
              <a:rPr b="1" lang="en" sz="1300">
                <a:solidFill>
                  <a:schemeClr val="dk1"/>
                </a:solidFill>
                <a:latin typeface="Calibri"/>
                <a:ea typeface="Calibri"/>
                <a:cs typeface="Calibri"/>
                <a:sym typeface="Calibri"/>
              </a:rPr>
              <a:t>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Now, display the </a:t>
            </a:r>
            <a:r>
              <a:rPr i="1" lang="en" sz="1300">
                <a:solidFill>
                  <a:schemeClr val="dk1"/>
                </a:solidFill>
                <a:latin typeface="Calibri"/>
                <a:ea typeface="Calibri"/>
                <a:cs typeface="Calibri"/>
                <a:sym typeface="Calibri"/>
              </a:rPr>
              <a:t>same</a:t>
            </a:r>
            <a:r>
              <a:rPr lang="en" sz="1300">
                <a:solidFill>
                  <a:schemeClr val="dk1"/>
                </a:solidFill>
                <a:latin typeface="Calibri"/>
                <a:ea typeface="Calibri"/>
                <a:cs typeface="Calibri"/>
                <a:sym typeface="Calibri"/>
              </a:rPr>
              <a:t> scatterplots with the </a:t>
            </a:r>
            <a:r>
              <a:rPr i="1" lang="en" sz="1300">
                <a:solidFill>
                  <a:schemeClr val="dk1"/>
                </a:solidFill>
                <a:latin typeface="Calibri"/>
                <a:ea typeface="Calibri"/>
                <a:cs typeface="Calibri"/>
                <a:sym typeface="Calibri"/>
              </a:rPr>
              <a:t>lines of best fit and 𝑟 values included</a:t>
            </a:r>
            <a:r>
              <a:rPr lang="en" sz="1300">
                <a:solidFill>
                  <a:schemeClr val="dk1"/>
                </a:solidFill>
                <a:latin typeface="Calibri"/>
                <a:ea typeface="Calibri"/>
                <a:cs typeface="Calibri"/>
                <a:sym typeface="Calibri"/>
              </a:rPr>
              <a:t>. Give students 1 minute of quiet time to think, and then 1 minute to discuss the things they notice with their partner, followed by a whole-class discussion.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Part 2 Answers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Among the things students should notice are: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sign of 𝑟 is the same as the sign of the slope of the line of best fit.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values for 𝑟 seem to go from –1 to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closer 𝑟 is to 1 or –1, the stronger the linear relationship between the variables.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closer 𝑟 is to 0, the weaker the linear relationship between the variables.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Part 2 </a:t>
            </a: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Encourage partners or groups to share their observations from the scatter plots, line of best fit, and 𝑟-values. Use questioning about the signs of the slopes and the 𝑟-values and the 𝑟-value numbers and the closeness of points to the line of best fit to elicit the sample responses.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Emphasize with students that the </a:t>
            </a:r>
            <a:r>
              <a:rPr b="1" lang="en" sz="1300">
                <a:solidFill>
                  <a:schemeClr val="dk1"/>
                </a:solidFill>
                <a:latin typeface="Calibri"/>
                <a:ea typeface="Calibri"/>
                <a:cs typeface="Calibri"/>
                <a:sym typeface="Calibri"/>
              </a:rPr>
              <a:t>sign of the correlation coefficient</a:t>
            </a:r>
            <a:r>
              <a:rPr lang="en" sz="1300">
                <a:solidFill>
                  <a:schemeClr val="dk1"/>
                </a:solidFill>
                <a:latin typeface="Calibri"/>
                <a:ea typeface="Calibri"/>
                <a:cs typeface="Calibri"/>
                <a:sym typeface="Calibri"/>
              </a:rPr>
              <a:t> matches the </a:t>
            </a:r>
            <a:r>
              <a:rPr b="1" lang="en" sz="1300">
                <a:solidFill>
                  <a:schemeClr val="dk1"/>
                </a:solidFill>
                <a:latin typeface="Calibri"/>
                <a:ea typeface="Calibri"/>
                <a:cs typeface="Calibri"/>
                <a:sym typeface="Calibri"/>
              </a:rPr>
              <a:t>sign of the slope</a:t>
            </a:r>
            <a:r>
              <a:rPr lang="en" sz="1300">
                <a:solidFill>
                  <a:schemeClr val="dk1"/>
                </a:solidFill>
                <a:latin typeface="Calibri"/>
                <a:ea typeface="Calibri"/>
                <a:cs typeface="Calibri"/>
                <a:sym typeface="Calibri"/>
              </a:rPr>
              <a:t> of the line of best fit, but the </a:t>
            </a:r>
            <a:r>
              <a:rPr b="1" lang="en" sz="1300">
                <a:solidFill>
                  <a:schemeClr val="dk1"/>
                </a:solidFill>
                <a:latin typeface="Calibri"/>
                <a:ea typeface="Calibri"/>
                <a:cs typeface="Calibri"/>
                <a:sym typeface="Calibri"/>
              </a:rPr>
              <a:t>value for 𝑟 is not otherwise related to the slope</a:t>
            </a:r>
            <a:r>
              <a:rPr lang="en" sz="1300">
                <a:solidFill>
                  <a:schemeClr val="dk1"/>
                </a:solidFill>
                <a:latin typeface="Calibri"/>
                <a:ea typeface="Calibri"/>
                <a:cs typeface="Calibri"/>
                <a:sym typeface="Calibri"/>
              </a:rPr>
              <a:t>. If 𝑟 = 0.8, the line of best fit will have a positive slope, but whether the slope is 0.2 or 2,000 is not clear without examining the data.</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Write the four properties (listed in the answers above) on the board/screen or on an anchor chart.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The slope is positive, and there is a strong correlation because the points are close to each other. The correlation coefficient should be close to positive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The slope of the line of best fit would be positive, so the 𝑟-value should be positive.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This indicates a weak positive correlation. The scatter plot has points that are very close to each other, so the 𝑟-value should be closer to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This indicates a weak negative correlation. The scatter plot has points that are very close to each other, so the 𝑟-value should be closer to 1. The slope of the line of best fit would be positive, so the 𝑟-value should be positive.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correlation coefficient is positive when as the 𝑥-values increase, the 𝑦-values also tend to increase.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correlation coefficient is negative when as the 𝑥-values increase, the 𝑦-values tend to decrease.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 the points form a stronger negative or positive linear relationship, the correlation coefficient gets farther from 0. Students note that when all of the points are on a line with a positive slope, the correlation coefficient is +1. The correlation coefficient is −1 if all of the points are on a line with a negative slope.</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For visual examples of different scatter plots and the values of their correlation coefficients, access the Additional Resources for this lesson activity in the </a:t>
            </a:r>
            <a:r>
              <a:rPr lang="en" sz="1300" u="sng">
                <a:solidFill>
                  <a:schemeClr val="hlink"/>
                </a:solidFill>
                <a:latin typeface="Calibri"/>
                <a:ea typeface="Calibri"/>
                <a:cs typeface="Calibri"/>
                <a:sym typeface="Calibri"/>
                <a:hlinkClick r:id="rId2"/>
              </a:rPr>
              <a:t>online textbook</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TRY IT Answer</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1200"/>
              </a:spcAft>
              <a:buNone/>
            </a:pPr>
            <a:r>
              <a:rPr lang="en" sz="1300">
                <a:solidFill>
                  <a:schemeClr val="dk1"/>
                </a:solidFill>
                <a:latin typeface="Calibri"/>
                <a:ea typeface="Calibri"/>
                <a:cs typeface="Calibri"/>
                <a:sym typeface="Calibri"/>
              </a:rPr>
              <a:t>The strongest linear relationship would be Scatter Plot 3. The points are closest to having a linear model. The weakest linear relationship would be Scatter Plot 2 because the points are spread apart the most and are less likely to have a strong linear relationship.</a:t>
            </a:r>
            <a:endParaRPr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63e00f6d6e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63e00f6d6e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activity, students learn how to use Desmos to calculate the correlation coefficient for a set of data.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Prompt students to access the directions for calculating regressions in the </a:t>
            </a:r>
            <a:r>
              <a:rPr lang="en" sz="1300" u="sng">
                <a:solidFill>
                  <a:schemeClr val="hlink"/>
                </a:solidFill>
                <a:latin typeface="Calibri"/>
                <a:ea typeface="Calibri"/>
                <a:cs typeface="Calibri"/>
                <a:sym typeface="Calibri"/>
                <a:hlinkClick r:id="rId2"/>
              </a:rPr>
              <a:t>Using Desmos</a:t>
            </a:r>
            <a:r>
              <a:rPr lang="en" sz="1300">
                <a:solidFill>
                  <a:schemeClr val="dk1"/>
                </a:solidFill>
                <a:latin typeface="Calibri"/>
                <a:ea typeface="Calibri"/>
                <a:cs typeface="Calibri"/>
                <a:sym typeface="Calibri"/>
              </a:rPr>
              <a:t> section of the Getting Started section of the book. Or, provide </a:t>
            </a:r>
            <a:r>
              <a:rPr lang="en" sz="1300" u="sng">
                <a:solidFill>
                  <a:schemeClr val="hlink"/>
                </a:solidFill>
                <a:latin typeface="Calibri"/>
                <a:ea typeface="Calibri"/>
                <a:cs typeface="Calibri"/>
                <a:sym typeface="Calibri"/>
                <a:hlinkClick r:id="rId3"/>
              </a:rPr>
              <a:t>access to the PDF</a:t>
            </a:r>
            <a:r>
              <a:rPr lang="en" sz="1300">
                <a:solidFill>
                  <a:schemeClr val="dk1"/>
                </a:solidFill>
                <a:latin typeface="Calibri"/>
                <a:ea typeface="Calibri"/>
                <a:cs typeface="Calibri"/>
                <a:sym typeface="Calibri"/>
              </a:rPr>
              <a:t> that contains instructions on how to use technology to find the correlation coefficient of the best fit line.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Continue scrolling down for the activity questions, answers, and synthesis.</a:t>
            </a:r>
            <a:r>
              <a:rPr i="1" lang="en" sz="1300">
                <a:solidFill>
                  <a:schemeClr val="dk1"/>
                </a:solidFill>
                <a:latin typeface="Calibri"/>
                <a:ea typeface="Calibri"/>
                <a:cs typeface="Calibri"/>
                <a:sym typeface="Calibri"/>
              </a:rPr>
              <a:t> </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possible, allow students to work individually so that each understands the steps necessary to find the correlation coefficient of a data set using Desmos. Otherwise, arrange students in pairs or groups, so they have access to Desmos.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After students open a window to Desmos, instruct them to click into each cell in the table and insert each corresponding value in the data set. Once a student has clicked into the first cell in the table, they may also use the arrow keys to navigate from one cell to the next.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Show students that the graphing window, or field of view, may be changed by clicking onto the graph and dragging it in different directions. Also, they may choose to change the window using the wrench tool button.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students to find the correlation coefficient and use it to describe the strength of the linear relationship for the given data.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correlation coefficient is  – 0.948. This correlation coefficient shows a strong negative linear relationship. This means that as the 𝑥-values increase, the 𝑦-values decrease.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r>
              <a:rPr b="1" i="1" lang="en" sz="1300">
                <a:solidFill>
                  <a:schemeClr val="dk1"/>
                </a:solidFill>
                <a:latin typeface="Calibri"/>
                <a:ea typeface="Calibri"/>
                <a:cs typeface="Calibri"/>
                <a:sym typeface="Calibri"/>
              </a:rPr>
              <a:t> </a:t>
            </a:r>
            <a:endParaRPr b="1" i="1" sz="1300">
              <a:solidFill>
                <a:schemeClr val="dk1"/>
              </a:solidFill>
              <a:latin typeface="Calibri"/>
              <a:ea typeface="Calibri"/>
              <a:cs typeface="Calibri"/>
              <a:sym typeface="Calibri"/>
            </a:endParaRPr>
          </a:p>
          <a:p>
            <a:pPr indent="0" lvl="0" marL="0" rtl="0" algn="l">
              <a:spcBef>
                <a:spcPts val="80"/>
              </a:spcBef>
              <a:spcAft>
                <a:spcPts val="0"/>
              </a:spcAft>
              <a:buNone/>
            </a:pPr>
            <a:r>
              <a:rPr lang="en" sz="1300">
                <a:solidFill>
                  <a:schemeClr val="dk1"/>
                </a:solidFill>
                <a:latin typeface="Calibri"/>
                <a:ea typeface="Calibri"/>
                <a:cs typeface="Calibri"/>
                <a:sym typeface="Calibri"/>
              </a:rPr>
              <a:t>If students are having difficulty finding the correlation coefficient using technology, tell them to use the 𝑐𝑜𝑟𝑟(𝑥1,𝑦1) command in Desmos. It may also be helpful to check the accuracy of the data entered into the 𝑥</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and 𝑦</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columns.</a:t>
            </a:r>
            <a:endParaRPr sz="1300">
              <a:solidFill>
                <a:schemeClr val="dk1"/>
              </a:solidFill>
              <a:latin typeface="Calibri"/>
              <a:ea typeface="Calibri"/>
              <a:cs typeface="Calibri"/>
              <a:sym typeface="Calibri"/>
            </a:endParaRPr>
          </a:p>
          <a:p>
            <a:pPr indent="0" lvl="0" marL="0" rtl="0" algn="l">
              <a:spcBef>
                <a:spcPts val="80"/>
              </a:spcBef>
              <a:spcAft>
                <a:spcPts val="8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Be careful with signs. The table shows that as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-values increase, so do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-values. This means the slope is positive so the </a:t>
            </a:r>
            <a:r>
              <a:rPr i="1" lang="en" sz="1300">
                <a:solidFill>
                  <a:schemeClr val="dk1"/>
                </a:solidFill>
                <a:latin typeface="Times New Roman"/>
                <a:ea typeface="Times New Roman"/>
                <a:cs typeface="Times New Roman"/>
                <a:sym typeface="Times New Roman"/>
              </a:rPr>
              <a:t>r</a:t>
            </a:r>
            <a:r>
              <a:rPr lang="en" sz="1300">
                <a:solidFill>
                  <a:schemeClr val="dk1"/>
                </a:solidFill>
                <a:latin typeface="Calibri"/>
                <a:ea typeface="Calibri"/>
                <a:cs typeface="Calibri"/>
                <a:sym typeface="Calibri"/>
              </a:rPr>
              <a:t>-value will also be positive.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This is the slope if this was put into linear regression. The </a:t>
            </a:r>
            <a:r>
              <a:rPr i="1" lang="en" sz="1300">
                <a:solidFill>
                  <a:schemeClr val="dk1"/>
                </a:solidFill>
                <a:latin typeface="Times New Roman"/>
                <a:ea typeface="Times New Roman"/>
                <a:cs typeface="Times New Roman"/>
                <a:sym typeface="Times New Roman"/>
              </a:rPr>
              <a:t>r</a:t>
            </a:r>
            <a:r>
              <a:rPr lang="en" sz="1300">
                <a:solidFill>
                  <a:schemeClr val="dk1"/>
                </a:solidFill>
                <a:latin typeface="Calibri"/>
                <a:ea typeface="Calibri"/>
                <a:cs typeface="Calibri"/>
                <a:sym typeface="Calibri"/>
              </a:rPr>
              <a:t>-value is not equal to the slope. Instead, use technology to find the correlation coefficient.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Enter the 𝑥-values in list one and 𝑦-values in list two and use technology to find the correlation coefficient.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This is the value of 𝑟</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Take the square root to find 𝑟</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Answer </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rgbClr val="1D2125"/>
                </a:solidFill>
                <a:latin typeface="Calibri"/>
                <a:ea typeface="Calibri"/>
                <a:cs typeface="Calibri"/>
                <a:sym typeface="Calibri"/>
              </a:rPr>
              <a:t>The correlation coefficient is  – 0.299. This correlation coefficient shows a weak negative linear relationship.</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NOTE: </a:t>
            </a:r>
            <a:r>
              <a:rPr lang="en" sz="1300">
                <a:solidFill>
                  <a:srgbClr val="1D2125"/>
                </a:solidFill>
                <a:latin typeface="Calibri"/>
                <a:ea typeface="Calibri"/>
                <a:cs typeface="Calibri"/>
                <a:sym typeface="Calibri"/>
              </a:rPr>
              <a:t>The provided steps do not yield the regression for the line of best fit - they only provide the value of the correlation coefficient. You may choose to have students also calculate the equation of the best fit line.</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rgbClr val="1D2125"/>
                </a:solidFill>
                <a:latin typeface="Calibri"/>
                <a:ea typeface="Calibri"/>
                <a:cs typeface="Calibri"/>
                <a:sym typeface="Calibri"/>
              </a:rPr>
              <a:t>For another set of data that students can practice with, use the Try It question in the Additional Resources for this lesson activity in the </a:t>
            </a:r>
            <a:r>
              <a:rPr lang="en" sz="1300" u="sng">
                <a:solidFill>
                  <a:schemeClr val="hlink"/>
                </a:solidFill>
                <a:latin typeface="Calibri"/>
                <a:ea typeface="Calibri"/>
                <a:cs typeface="Calibri"/>
                <a:sym typeface="Calibri"/>
                <a:hlinkClick r:id="rId2"/>
              </a:rPr>
              <a:t>online textbook</a:t>
            </a:r>
            <a:r>
              <a:rPr lang="en" sz="1300">
                <a:solidFill>
                  <a:srgbClr val="1D2125"/>
                </a:solidFill>
                <a:latin typeface="Calibri"/>
                <a:ea typeface="Calibri"/>
                <a:cs typeface="Calibri"/>
                <a:sym typeface="Calibri"/>
              </a:rPr>
              <a:t>. </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63e00f6d6e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363e00f6d6e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363e00f6d6e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363e00f6d6e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MLR 8 Discussion Supports: Speaking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support whole-class discussion. Each time a student shares their ideas about the meaning of the correlation coefficient, press for details by requesting students to challenge an idea, elaborate on an idea, or give an example. Revoice student responses to demonstrate mathematical language use by applying appropriate language. Call students’ attention to any words or phrases that helped clarify the original statement. If needed, practice phrases or words through choral response. This provides more students with an opportunity to produce language as they share their ideas about the relationship between data represented in scatter plots and correlation coefficients.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Representation: Develop Language and Symbols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Display or provide charts with symbols and meanings. Create a chart of the 𝑟-value ranging from –1 to 1. Label with the corresponding features of the various domains of the 𝑟-value. Select students to label the chart with the corresponding descriptors for each domain. Small sketches or print outs of example scatter plots can be added to the appropriate areas of the chart.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u="sng">
                <a:solidFill>
                  <a:schemeClr val="dk1"/>
                </a:solidFill>
                <a:latin typeface="Calibri"/>
                <a:ea typeface="Calibri"/>
                <a:cs typeface="Calibri"/>
                <a:sym typeface="Calibri"/>
              </a:rPr>
              <a:t>NOTE:</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next slide has been linked and can be printed for this use.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Conceptual processing; Memory</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37462204d58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37462204d58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solidFill>
                  <a:srgbClr val="1D2125"/>
                </a:solidFill>
                <a:latin typeface="Calibri"/>
                <a:ea typeface="Calibri"/>
                <a:cs typeface="Calibri"/>
                <a:sym typeface="Calibri"/>
              </a:rPr>
              <a:t>Possible sample Anchor Chart for use with students with disabilities.</a:t>
            </a:r>
            <a:endParaRPr sz="1300">
              <a:solidFill>
                <a:srgbClr val="1D2125"/>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363e00f6d6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363e00f6d6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gain a better understanding of correlation coefficients by taking turns with a partner to match scatter plots and correlation coefficients. Students trade roles, explaining their thinking and listening, providing opportunities to explain their reasoning and critique the reasoning of others.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Review the definition and properties of the correlation </a:t>
            </a:r>
            <a:r>
              <a:rPr lang="en" sz="1300">
                <a:solidFill>
                  <a:schemeClr val="dk1"/>
                </a:solidFill>
                <a:latin typeface="Calibri"/>
                <a:ea typeface="Calibri"/>
                <a:cs typeface="Calibri"/>
                <a:sym typeface="Calibri"/>
              </a:rPr>
              <a:t>coefficient</a:t>
            </a:r>
            <a:r>
              <a:rPr lang="en" sz="1300">
                <a:solidFill>
                  <a:schemeClr val="dk1"/>
                </a:solidFill>
                <a:latin typeface="Calibri"/>
                <a:ea typeface="Calibri"/>
                <a:cs typeface="Calibri"/>
                <a:sym typeface="Calibri"/>
              </a:rPr>
              <a:t> (information in the gray box) with students prior to beginning the activity.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Arrange students in groups of 2.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For each scatter plot, one partner finds the associated correlation coefficient and explains why they think it goes with that scatter plot.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other partner’s job is to listen and make sure they agree.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they don’t agree, the partners discuss until they come to an agreement.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For the next scatter plot, the students swap roles. If necessary, demonstrate this protocol before students start working.</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images, answers, anticipated misconceptions and synthesis continue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363e00f6d6e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363e00f6d6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Graph A </a:t>
            </a:r>
            <a:r>
              <a:rPr b="1" i="1" lang="en" sz="1300">
                <a:solidFill>
                  <a:schemeClr val="dk1"/>
                </a:solidFill>
                <a:latin typeface="Times New Roman"/>
                <a:ea typeface="Times New Roman"/>
                <a:cs typeface="Times New Roman"/>
                <a:sym typeface="Times New Roman"/>
              </a:rPr>
              <a:t>r</a:t>
            </a:r>
            <a:r>
              <a:rPr b="1" lang="en" sz="1300">
                <a:solidFill>
                  <a:schemeClr val="dk1"/>
                </a:solidFill>
                <a:latin typeface="Calibri"/>
                <a:ea typeface="Calibri"/>
                <a:cs typeface="Calibri"/>
                <a:sym typeface="Calibri"/>
              </a:rPr>
              <a:t> = 1</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Graph B </a:t>
            </a:r>
            <a:r>
              <a:rPr b="1" i="1" lang="en" sz="1300">
                <a:solidFill>
                  <a:schemeClr val="dk1"/>
                </a:solidFill>
                <a:latin typeface="Times New Roman"/>
                <a:ea typeface="Times New Roman"/>
                <a:cs typeface="Times New Roman"/>
                <a:sym typeface="Times New Roman"/>
              </a:rPr>
              <a:t>r</a:t>
            </a:r>
            <a:r>
              <a:rPr b="1" lang="en" sz="1300">
                <a:solidFill>
                  <a:schemeClr val="dk1"/>
                </a:solidFill>
                <a:latin typeface="Calibri"/>
                <a:ea typeface="Calibri"/>
                <a:cs typeface="Calibri"/>
                <a:sym typeface="Calibri"/>
              </a:rPr>
              <a:t> = 0.9</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Graph C </a:t>
            </a:r>
            <a:r>
              <a:rPr b="1" i="1" lang="en" sz="1300">
                <a:solidFill>
                  <a:schemeClr val="dk1"/>
                </a:solidFill>
                <a:latin typeface="Times New Roman"/>
                <a:ea typeface="Times New Roman"/>
                <a:cs typeface="Times New Roman"/>
                <a:sym typeface="Times New Roman"/>
              </a:rPr>
              <a:t>r</a:t>
            </a:r>
            <a:r>
              <a:rPr b="1" lang="en" sz="1300">
                <a:solidFill>
                  <a:schemeClr val="dk1"/>
                </a:solidFill>
                <a:latin typeface="Calibri"/>
                <a:ea typeface="Calibri"/>
                <a:cs typeface="Calibri"/>
                <a:sym typeface="Calibri"/>
              </a:rPr>
              <a:t> = – 0.95</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Graph D </a:t>
            </a:r>
            <a:r>
              <a:rPr b="1" i="1" lang="en" sz="1300">
                <a:solidFill>
                  <a:schemeClr val="dk1"/>
                </a:solidFill>
                <a:latin typeface="Times New Roman"/>
                <a:ea typeface="Times New Roman"/>
                <a:cs typeface="Times New Roman"/>
                <a:sym typeface="Times New Roman"/>
              </a:rPr>
              <a:t>r</a:t>
            </a:r>
            <a:r>
              <a:rPr b="1" lang="en" sz="1300">
                <a:solidFill>
                  <a:schemeClr val="dk1"/>
                </a:solidFill>
                <a:latin typeface="Calibri"/>
                <a:ea typeface="Calibri"/>
                <a:cs typeface="Calibri"/>
                <a:sym typeface="Calibri"/>
              </a:rPr>
              <a:t> = – 0.74</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Graph E </a:t>
            </a:r>
            <a:r>
              <a:rPr b="1" i="1" lang="en" sz="1300">
                <a:solidFill>
                  <a:schemeClr val="dk1"/>
                </a:solidFill>
                <a:latin typeface="Times New Roman"/>
                <a:ea typeface="Times New Roman"/>
                <a:cs typeface="Times New Roman"/>
                <a:sym typeface="Times New Roman"/>
              </a:rPr>
              <a:t>r</a:t>
            </a:r>
            <a:r>
              <a:rPr b="1" lang="en" sz="1300">
                <a:solidFill>
                  <a:schemeClr val="dk1"/>
                </a:solidFill>
                <a:latin typeface="Calibri"/>
                <a:ea typeface="Calibri"/>
                <a:cs typeface="Calibri"/>
                <a:sym typeface="Calibri"/>
              </a:rPr>
              <a:t> = 0.65</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Graph F </a:t>
            </a:r>
            <a:r>
              <a:rPr b="1" i="1" lang="en" sz="1300">
                <a:solidFill>
                  <a:schemeClr val="dk1"/>
                </a:solidFill>
                <a:latin typeface="Times New Roman"/>
                <a:ea typeface="Times New Roman"/>
                <a:cs typeface="Times New Roman"/>
                <a:sym typeface="Times New Roman"/>
              </a:rPr>
              <a:t>r</a:t>
            </a:r>
            <a:r>
              <a:rPr b="1" lang="en" sz="1300">
                <a:solidFill>
                  <a:schemeClr val="dk1"/>
                </a:solidFill>
                <a:latin typeface="Calibri"/>
                <a:ea typeface="Calibri"/>
                <a:cs typeface="Calibri"/>
                <a:sym typeface="Calibri"/>
              </a:rPr>
              <a:t> = – 1</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Graph G </a:t>
            </a:r>
            <a:r>
              <a:rPr b="1" i="1" lang="en" sz="1300">
                <a:solidFill>
                  <a:schemeClr val="dk1"/>
                </a:solidFill>
                <a:latin typeface="Times New Roman"/>
                <a:ea typeface="Times New Roman"/>
                <a:cs typeface="Times New Roman"/>
                <a:sym typeface="Times New Roman"/>
              </a:rPr>
              <a:t>r</a:t>
            </a:r>
            <a:r>
              <a:rPr b="1" lang="en" sz="1300">
                <a:solidFill>
                  <a:schemeClr val="dk1"/>
                </a:solidFill>
                <a:latin typeface="Calibri"/>
                <a:ea typeface="Calibri"/>
                <a:cs typeface="Calibri"/>
                <a:sym typeface="Calibri"/>
              </a:rPr>
              <a:t> = – 0.06</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Graph H </a:t>
            </a:r>
            <a:r>
              <a:rPr b="1" i="1" lang="en" sz="1300">
                <a:solidFill>
                  <a:schemeClr val="dk1"/>
                </a:solidFill>
                <a:latin typeface="Times New Roman"/>
                <a:ea typeface="Times New Roman"/>
                <a:cs typeface="Times New Roman"/>
                <a:sym typeface="Times New Roman"/>
              </a:rPr>
              <a:t>r</a:t>
            </a:r>
            <a:r>
              <a:rPr b="1" lang="en" sz="1300">
                <a:solidFill>
                  <a:schemeClr val="dk1"/>
                </a:solidFill>
                <a:latin typeface="Calibri"/>
                <a:ea typeface="Calibri"/>
                <a:cs typeface="Calibri"/>
                <a:sym typeface="Calibri"/>
              </a:rPr>
              <a:t> = 0.48</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Continue scrolling down for anticipated misconceptions and activity synthesis.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may struggle with starting to match the scatter plots with a correlation coefficient. Guide students by asking them about the sign of the correlation coefficients. Ask them to sort the cards into groups that make sense and use that to connect to the correlation coefficient values. Ask them: “How does the sign of the correlation coefficient relate to the linear model?”</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purpose of this discussion is for students to understand that the correlation coefficient is a formal way to quantify the strength of a linear relationship between variables, and that the sign of the correlation coefficient tells you whether the variables show a positive or negative association. Here are some questions for discussion.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does the sign of the correlation coefficient tell you about the data?</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it is negative, then 𝑦 tends to decrease as 𝑥 increases. If it is positive, then 𝑦 tends to increase as 𝑥 increases.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does it mean to have a correlation coefficient of 1 or –1?</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 means that the data are perfectly linear and are fit exactly by a linear function.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363e00f6d6e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363e00f6d6e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Calibri"/>
                <a:ea typeface="Calibri"/>
                <a:cs typeface="Calibri"/>
                <a:sym typeface="Calibri"/>
              </a:rPr>
              <a:t>Data for these two experiments can be accessed in the Extending Your Thinking section of </a:t>
            </a:r>
            <a:r>
              <a:rPr lang="en" sz="1300" u="sng">
                <a:solidFill>
                  <a:schemeClr val="hlink"/>
                </a:solidFill>
                <a:latin typeface="Calibri"/>
                <a:ea typeface="Calibri"/>
                <a:cs typeface="Calibri"/>
                <a:sym typeface="Calibri"/>
                <a:hlinkClick r:id="rId2"/>
              </a:rPr>
              <a:t>this lesson in the online textbook</a:t>
            </a:r>
            <a:r>
              <a:rPr lang="en" sz="1300">
                <a:solidFill>
                  <a:schemeClr val="dk1"/>
                </a:solidFill>
                <a:latin typeface="Calibri"/>
                <a:ea typeface="Calibri"/>
                <a:cs typeface="Calibri"/>
                <a:sym typeface="Calibri"/>
              </a:rPr>
              <a:t>. As an alternative –</a:t>
            </a:r>
            <a:endParaRPr sz="1300">
              <a:solidFill>
                <a:schemeClr val="dk1"/>
              </a:solidFill>
              <a:latin typeface="Calibri"/>
              <a:ea typeface="Calibri"/>
              <a:cs typeface="Calibri"/>
              <a:sym typeface="Calibri"/>
            </a:endParaRPr>
          </a:p>
          <a:p>
            <a:pPr indent="-311150" lvl="0" marL="457200" rtl="0" algn="l">
              <a:spcBef>
                <a:spcPts val="0"/>
              </a:spcBef>
              <a:spcAft>
                <a:spcPts val="0"/>
              </a:spcAft>
              <a:buSzPts val="1300"/>
              <a:buFont typeface="Calibri"/>
              <a:buChar char="●"/>
            </a:pPr>
            <a:r>
              <a:rPr lang="en" sz="1300">
                <a:solidFill>
                  <a:schemeClr val="dk1"/>
                </a:solidFill>
                <a:latin typeface="Calibri"/>
                <a:ea typeface="Calibri"/>
                <a:cs typeface="Calibri"/>
                <a:sym typeface="Calibri"/>
              </a:rPr>
              <a:t>The results of </a:t>
            </a:r>
            <a:r>
              <a:rPr b="1" lang="en" sz="1300">
                <a:solidFill>
                  <a:schemeClr val="dk1"/>
                </a:solidFill>
                <a:latin typeface="Calibri"/>
                <a:ea typeface="Calibri"/>
                <a:cs typeface="Calibri"/>
                <a:sym typeface="Calibri"/>
              </a:rPr>
              <a:t>Jada’s first </a:t>
            </a:r>
            <a:r>
              <a:rPr b="1" lang="en" sz="1300">
                <a:solidFill>
                  <a:schemeClr val="dk1"/>
                </a:solidFill>
                <a:latin typeface="Calibri"/>
                <a:ea typeface="Calibri"/>
                <a:cs typeface="Calibri"/>
                <a:sym typeface="Calibri"/>
              </a:rPr>
              <a:t>experiment</a:t>
            </a:r>
            <a:r>
              <a:rPr lang="en" sz="1300">
                <a:solidFill>
                  <a:schemeClr val="dk1"/>
                </a:solidFill>
                <a:latin typeface="Calibri"/>
                <a:ea typeface="Calibri"/>
                <a:cs typeface="Calibri"/>
                <a:sym typeface="Calibri"/>
              </a:rPr>
              <a:t> are contained in the </a:t>
            </a:r>
            <a:r>
              <a:rPr b="1" lang="en" sz="1300">
                <a:solidFill>
                  <a:schemeClr val="dk1"/>
                </a:solidFill>
                <a:latin typeface="Calibri"/>
                <a:ea typeface="Calibri"/>
                <a:cs typeface="Calibri"/>
                <a:sym typeface="Calibri"/>
              </a:rPr>
              <a:t>first tab</a:t>
            </a:r>
            <a:r>
              <a:rPr lang="en" sz="1300">
                <a:solidFill>
                  <a:schemeClr val="dk1"/>
                </a:solidFill>
                <a:latin typeface="Calibri"/>
                <a:ea typeface="Calibri"/>
                <a:cs typeface="Calibri"/>
                <a:sym typeface="Calibri"/>
              </a:rPr>
              <a:t> of this </a:t>
            </a:r>
            <a:r>
              <a:rPr lang="en" sz="1300" u="sng">
                <a:solidFill>
                  <a:schemeClr val="hlink"/>
                </a:solidFill>
                <a:latin typeface="Calibri"/>
                <a:ea typeface="Calibri"/>
                <a:cs typeface="Calibri"/>
                <a:sym typeface="Calibri"/>
                <a:hlinkClick r:id="rId3"/>
              </a:rPr>
              <a:t>Google Sheets</a:t>
            </a:r>
            <a:r>
              <a:rPr lang="en" sz="1300">
                <a:solidFill>
                  <a:schemeClr val="dk1"/>
                </a:solidFill>
                <a:latin typeface="Calibri"/>
                <a:ea typeface="Calibri"/>
                <a:cs typeface="Calibri"/>
                <a:sym typeface="Calibri"/>
              </a:rPr>
              <a:t> file that can be displayed or copied to be shared with students. Recall that students can copy and paste data from a spreadsheet into Desmos. A </a:t>
            </a:r>
            <a:r>
              <a:rPr lang="en" sz="1300" u="sng">
                <a:solidFill>
                  <a:schemeClr val="hlink"/>
                </a:solidFill>
                <a:latin typeface="Calibri"/>
                <a:ea typeface="Calibri"/>
                <a:cs typeface="Calibri"/>
                <a:sym typeface="Calibri"/>
                <a:hlinkClick r:id="rId4"/>
              </a:rPr>
              <a:t>Desmos graph</a:t>
            </a:r>
            <a:r>
              <a:rPr lang="en" sz="1300">
                <a:solidFill>
                  <a:schemeClr val="dk1"/>
                </a:solidFill>
                <a:latin typeface="Calibri"/>
                <a:ea typeface="Calibri"/>
                <a:cs typeface="Calibri"/>
                <a:sym typeface="Calibri"/>
              </a:rPr>
              <a:t> of this data can also be shared with students. </a:t>
            </a:r>
            <a:endParaRPr sz="1300">
              <a:solidFill>
                <a:schemeClr val="dk1"/>
              </a:solidFill>
              <a:latin typeface="Calibri"/>
              <a:ea typeface="Calibri"/>
              <a:cs typeface="Calibri"/>
              <a:sym typeface="Calibri"/>
            </a:endParaRPr>
          </a:p>
          <a:p>
            <a:pPr indent="-311150" lvl="0" marL="457200" rtl="0" algn="l">
              <a:spcBef>
                <a:spcPts val="0"/>
              </a:spcBef>
              <a:spcAft>
                <a:spcPts val="0"/>
              </a:spcAft>
              <a:buSzPts val="1300"/>
              <a:buFont typeface="Calibri"/>
              <a:buChar char="●"/>
            </a:pPr>
            <a:r>
              <a:rPr lang="en" sz="1300">
                <a:solidFill>
                  <a:schemeClr val="dk1"/>
                </a:solidFill>
                <a:latin typeface="Calibri"/>
                <a:ea typeface="Calibri"/>
                <a:cs typeface="Calibri"/>
                <a:sym typeface="Calibri"/>
              </a:rPr>
              <a:t>The results of </a:t>
            </a:r>
            <a:r>
              <a:rPr b="1" lang="en" sz="1300">
                <a:solidFill>
                  <a:schemeClr val="dk1"/>
                </a:solidFill>
                <a:latin typeface="Calibri"/>
                <a:ea typeface="Calibri"/>
                <a:cs typeface="Calibri"/>
                <a:sym typeface="Calibri"/>
              </a:rPr>
              <a:t>Jada’s second experiment</a:t>
            </a:r>
            <a:r>
              <a:rPr lang="en" sz="1300">
                <a:solidFill>
                  <a:schemeClr val="dk1"/>
                </a:solidFill>
                <a:latin typeface="Calibri"/>
                <a:ea typeface="Calibri"/>
                <a:cs typeface="Calibri"/>
                <a:sym typeface="Calibri"/>
              </a:rPr>
              <a:t> are contained in the </a:t>
            </a:r>
            <a:r>
              <a:rPr b="1" lang="en" sz="1300">
                <a:solidFill>
                  <a:schemeClr val="dk1"/>
                </a:solidFill>
                <a:latin typeface="Calibri"/>
                <a:ea typeface="Calibri"/>
                <a:cs typeface="Calibri"/>
                <a:sym typeface="Calibri"/>
              </a:rPr>
              <a:t>second tab</a:t>
            </a:r>
            <a:r>
              <a:rPr lang="en" sz="1300">
                <a:solidFill>
                  <a:schemeClr val="dk1"/>
                </a:solidFill>
                <a:latin typeface="Calibri"/>
                <a:ea typeface="Calibri"/>
                <a:cs typeface="Calibri"/>
                <a:sym typeface="Calibri"/>
              </a:rPr>
              <a:t> of the same </a:t>
            </a:r>
            <a:r>
              <a:rPr lang="en" sz="1300" u="sng">
                <a:solidFill>
                  <a:schemeClr val="hlink"/>
                </a:solidFill>
                <a:latin typeface="Calibri"/>
                <a:ea typeface="Calibri"/>
                <a:cs typeface="Calibri"/>
                <a:sym typeface="Calibri"/>
                <a:hlinkClick r:id="rId5"/>
              </a:rPr>
              <a:t>Google Sheets</a:t>
            </a:r>
            <a:r>
              <a:rPr lang="en" sz="1300">
                <a:solidFill>
                  <a:schemeClr val="dk1"/>
                </a:solidFill>
                <a:latin typeface="Calibri"/>
                <a:ea typeface="Calibri"/>
                <a:cs typeface="Calibri"/>
                <a:sym typeface="Calibri"/>
              </a:rPr>
              <a:t> file. A </a:t>
            </a:r>
            <a:r>
              <a:rPr lang="en" sz="1300" u="sng">
                <a:solidFill>
                  <a:schemeClr val="hlink"/>
                </a:solidFill>
                <a:latin typeface="Calibri"/>
                <a:ea typeface="Calibri"/>
                <a:cs typeface="Calibri"/>
                <a:sym typeface="Calibri"/>
                <a:hlinkClick r:id="rId6"/>
              </a:rPr>
              <a:t>Desmos graph</a:t>
            </a:r>
            <a:r>
              <a:rPr lang="en" sz="1300">
                <a:solidFill>
                  <a:schemeClr val="dk1"/>
                </a:solidFill>
                <a:latin typeface="Calibri"/>
                <a:ea typeface="Calibri"/>
                <a:cs typeface="Calibri"/>
                <a:sym typeface="Calibri"/>
              </a:rPr>
              <a:t> of this data can also be shared with students.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data for both graphs has been loaded onto this </a:t>
            </a:r>
            <a:r>
              <a:rPr lang="en" sz="1300" u="sng">
                <a:solidFill>
                  <a:schemeClr val="hlink"/>
                </a:solidFill>
                <a:latin typeface="Calibri"/>
                <a:ea typeface="Calibri"/>
                <a:cs typeface="Calibri"/>
                <a:sym typeface="Calibri"/>
                <a:hlinkClick r:id="rId7"/>
              </a:rPr>
              <a:t>Desmos graph.</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Questions and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What do you notice about the 2 scatter plots?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b="1" lang="en" sz="1300">
                <a:solidFill>
                  <a:schemeClr val="dk1"/>
                </a:solidFill>
                <a:latin typeface="Calibri"/>
                <a:ea typeface="Calibri"/>
                <a:cs typeface="Calibri"/>
                <a:sym typeface="Calibri"/>
              </a:rPr>
              <a:t>Answer: </a:t>
            </a:r>
            <a:r>
              <a:rPr lang="en" sz="1300">
                <a:solidFill>
                  <a:schemeClr val="dk1"/>
                </a:solidFill>
                <a:latin typeface="Calibri"/>
                <a:ea typeface="Calibri"/>
                <a:cs typeface="Calibri"/>
                <a:sym typeface="Calibri"/>
              </a:rPr>
              <a:t>Your answer may vary, but here is a sample. I noticed that in the second scatter plot, the students traveled longer distances. In addition, the students seemed to type more characters for any given distance in the second scatter plot than in the first scatter plot.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Jada noticed that her friends walked farther and texted faster during the last 20 walks than they did during the first 20 walks. Since both were faster, she predicts that the correlation coefficient of the line of best fit for the last 20 walks will be closer to −1 than the correlation coefficient of the line of best fit for the first 20 walks. Do you agree with Jada? Be prepared to show your reasoning.</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b="1" lang="en" sz="1300">
                <a:solidFill>
                  <a:schemeClr val="dk1"/>
                </a:solidFill>
                <a:latin typeface="Calibri"/>
                <a:ea typeface="Calibri"/>
                <a:cs typeface="Calibri"/>
                <a:sym typeface="Calibri"/>
              </a:rPr>
              <a:t>Answer: </a:t>
            </a:r>
            <a:r>
              <a:rPr lang="en" sz="1300">
                <a:solidFill>
                  <a:schemeClr val="dk1"/>
                </a:solidFill>
                <a:latin typeface="Calibri"/>
                <a:ea typeface="Calibri"/>
                <a:cs typeface="Calibri"/>
                <a:sym typeface="Calibri"/>
              </a:rPr>
              <a:t>Your answer may vary, but here is a sample. I do not agree with Jada. The correlation coefficient deals with the strength and direction of a linear relationship. The comparison </a:t>
            </a:r>
            <a:r>
              <a:rPr lang="en" sz="1300">
                <a:solidFill>
                  <a:schemeClr val="dk1"/>
                </a:solidFill>
                <a:latin typeface="Calibri"/>
                <a:ea typeface="Calibri"/>
                <a:cs typeface="Calibri"/>
                <a:sym typeface="Calibri"/>
              </a:rPr>
              <a:t>between</a:t>
            </a:r>
            <a:r>
              <a:rPr lang="en" sz="1300">
                <a:solidFill>
                  <a:schemeClr val="dk1"/>
                </a:solidFill>
                <a:latin typeface="Calibri"/>
                <a:ea typeface="Calibri"/>
                <a:cs typeface="Calibri"/>
                <a:sym typeface="Calibri"/>
              </a:rPr>
              <a:t> walking </a:t>
            </a:r>
            <a:r>
              <a:rPr lang="en" sz="1300">
                <a:solidFill>
                  <a:schemeClr val="dk1"/>
                </a:solidFill>
                <a:latin typeface="Calibri"/>
                <a:ea typeface="Calibri"/>
                <a:cs typeface="Calibri"/>
                <a:sym typeface="Calibri"/>
              </a:rPr>
              <a:t>distance</a:t>
            </a:r>
            <a:r>
              <a:rPr lang="en" sz="1300">
                <a:solidFill>
                  <a:schemeClr val="dk1"/>
                </a:solidFill>
                <a:latin typeface="Calibri"/>
                <a:ea typeface="Calibri"/>
                <a:cs typeface="Calibri"/>
                <a:sym typeface="Calibri"/>
              </a:rPr>
              <a:t> and the number of characters texted relates to the slope of the line, because it compares rates of number of characters texted over the distanced walked.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Use technology to find an equation of the line of best fit for each data set.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b="1" lang="en" sz="1300">
                <a:solidFill>
                  <a:schemeClr val="dk1"/>
                </a:solidFill>
                <a:latin typeface="Calibri"/>
                <a:ea typeface="Calibri"/>
                <a:cs typeface="Calibri"/>
                <a:sym typeface="Calibri"/>
              </a:rPr>
              <a:t>Answer: </a:t>
            </a:r>
            <a:r>
              <a:rPr lang="en" sz="1300">
                <a:solidFill>
                  <a:schemeClr val="dk1"/>
                </a:solidFill>
                <a:latin typeface="Calibri"/>
                <a:ea typeface="Calibri"/>
                <a:cs typeface="Calibri"/>
                <a:sym typeface="Calibri"/>
              </a:rPr>
              <a:t>Your answer may vary, but here is a sample. The line of best fit for scatter plot 1 is 𝑦 = −0.8547𝑥 + 218.6053. The line of best fit for scatter plot 2 is 𝑦 = −0.4658𝑥 + 222.1704.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correlation coefficient for the first line of best fit is −0.95, and the second line of best fit is −0.68. Was your answer to question 2 correct? Why do you think the correlation coefficients for the two data sets are so different? Be prepared to show your reasoning.</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b="1" lang="en" sz="1300">
                <a:solidFill>
                  <a:schemeClr val="dk1"/>
                </a:solidFill>
                <a:latin typeface="Calibri"/>
                <a:ea typeface="Calibri"/>
                <a:cs typeface="Calibri"/>
                <a:sym typeface="Calibri"/>
              </a:rPr>
              <a:t>Answer: </a:t>
            </a:r>
            <a:r>
              <a:rPr lang="en" sz="1300">
                <a:solidFill>
                  <a:schemeClr val="dk1"/>
                </a:solidFill>
                <a:latin typeface="Calibri"/>
                <a:ea typeface="Calibri"/>
                <a:cs typeface="Calibri"/>
                <a:sym typeface="Calibri"/>
              </a:rPr>
              <a:t>Your answer may vary, but here is a sample. I think the correlation coefficients are different because the data in the second scatter plot are more scattered than the data in the first scatter plot. On average, the data in the first scatter plot are much closer to the line of best fit than the data in the second scatter plot.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363e00f6d6e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363e00f6d6e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This 𝑟-value shows a strong positive correlation, and the scatter plot pictured is very spread out and has a negative slope. The correlation should be weak and negative.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This 𝑟-value shows a strong positive correlation, and the scatter plot pictured is very spread out, signifying a weak correlation.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This 𝑟-value shows a weak correlation but with a positive slope.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This correlation coefficient shows a weak correlation with a negative slope, which matches the scatter plot shown.</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363e00f6d6e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363e00f6d6e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Scatter plot A</a:t>
            </a:r>
            <a:r>
              <a:rPr lang="en">
                <a:solidFill>
                  <a:schemeClr val="dk1"/>
                </a:solidFill>
                <a:latin typeface="Calibri"/>
                <a:ea typeface="Calibri"/>
                <a:cs typeface="Calibri"/>
                <a:sym typeface="Calibri"/>
              </a:rPr>
              <a:t> </a:t>
            </a:r>
            <a:r>
              <a:rPr i="1" lang="en" sz="1300">
                <a:solidFill>
                  <a:srgbClr val="424242"/>
                </a:solidFill>
                <a:latin typeface="Times New Roman"/>
                <a:ea typeface="Times New Roman"/>
                <a:cs typeface="Times New Roman"/>
                <a:sym typeface="Times New Roman"/>
              </a:rPr>
              <a:t>r</a:t>
            </a:r>
            <a:r>
              <a:rPr lang="en" sz="1300">
                <a:solidFill>
                  <a:srgbClr val="424242"/>
                </a:solidFill>
                <a:latin typeface="Calibri"/>
                <a:ea typeface="Calibri"/>
                <a:cs typeface="Calibri"/>
                <a:sym typeface="Calibri"/>
              </a:rPr>
              <a:t> = – 0.72</a:t>
            </a:r>
            <a:endParaRPr sz="8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Scatter plot B </a:t>
            </a:r>
            <a:r>
              <a:rPr lang="en" sz="1300">
                <a:solidFill>
                  <a:srgbClr val="424242"/>
                </a:solidFill>
                <a:latin typeface="Roboto"/>
                <a:ea typeface="Roboto"/>
                <a:cs typeface="Roboto"/>
                <a:sym typeface="Roboto"/>
              </a:rPr>
              <a:t>𝑟 = 0.84</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Scatter plot C </a:t>
            </a:r>
            <a:r>
              <a:rPr i="1" lang="en" sz="1300">
                <a:solidFill>
                  <a:srgbClr val="424242"/>
                </a:solidFill>
                <a:latin typeface="Times New Roman"/>
                <a:ea typeface="Times New Roman"/>
                <a:cs typeface="Times New Roman"/>
                <a:sym typeface="Times New Roman"/>
              </a:rPr>
              <a:t>r</a:t>
            </a:r>
            <a:r>
              <a:rPr lang="en" sz="1300">
                <a:solidFill>
                  <a:srgbClr val="424242"/>
                </a:solidFill>
                <a:latin typeface="Calibri"/>
                <a:ea typeface="Calibri"/>
                <a:cs typeface="Calibri"/>
                <a:sym typeface="Calibri"/>
              </a:rPr>
              <a:t> = – 0.02</a:t>
            </a:r>
            <a:endParaRPr sz="8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Scatter plot D </a:t>
            </a:r>
            <a:r>
              <a:rPr i="1" lang="en" sz="1300">
                <a:solidFill>
                  <a:srgbClr val="424242"/>
                </a:solidFill>
                <a:latin typeface="Times New Roman"/>
                <a:ea typeface="Times New Roman"/>
                <a:cs typeface="Times New Roman"/>
                <a:sym typeface="Times New Roman"/>
              </a:rPr>
              <a:t>r</a:t>
            </a:r>
            <a:r>
              <a:rPr lang="en" sz="1300">
                <a:solidFill>
                  <a:srgbClr val="424242"/>
                </a:solidFill>
                <a:latin typeface="Calibri"/>
                <a:ea typeface="Calibri"/>
                <a:cs typeface="Calibri"/>
                <a:sym typeface="Calibri"/>
              </a:rPr>
              <a:t> = 0.65</a:t>
            </a:r>
            <a:endParaRPr sz="8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363e00f6d6e_0_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0" name="Google Shape;450;g363e00f6d6e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3" name="Google Shape;483;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 The sign of the correlation coefficient matches the sign of the slope for the best fit line. The closer the correlation coefficient value is to 0, the weaker the linear relationship. The closer the correlation coefficient is to 1 or –1, the stronger the linear relationship.</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 – 0.8, since the points form a fairly strong linear pattern that is decreasing to the right.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cool-down, so there is no need to slow down or add additional work to the next lessons. Instead, use the results of this cool-down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363e00f6d6e_0_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2" name="Google Shape;492;g363e00f6d6e_0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5" name="Google Shape;525;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g363e00f6d6e_0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4" name="Google Shape;534;g363e00f6d6e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7" name="Google Shape;567;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Lesson Summary: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Some key takeaways from this lesson are that while residuals can help pick the best line to fit the data among all lines, we still need a way to determine the strength of a linear relationship. The correlation coefficient is a convenient number that can be used to describe the strength and direction of a linear relationship.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Usually represented by the letter 𝑟, the correlation coefficient can take values from –1 to 1.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sign of the correlation coefficient is the same as the sign of the slope for the best fit line.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closer the correlation coefficient is to 0, the weaker the linear relationship. When the correlation coefficient is closer to 1 or –1, the linear model fits the data better.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Scatter plots of data that are close to the best fit line are better modeled by the line than scatter plots of data that are farther from the line.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Pose the provided questions to students for discussion.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It looks like points that follow a linear model very closely. The linear model has a positive slope.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It looks like a loosely scattered cloud of data that trend downward from left to right.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Han is probably not correct. The sign of the correlation coefficient tells you about the relationship between the variables, not the fit of the data. The positive correlation coefficient just means that as 𝑥 increases, 𝑦 also tends to increase. The residuals should also be examined in both cases to determine which data are fit by a linear model better.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correlation coefficient is a way to quantify the fit of a given linear model, and it allows you to compare the fits of different linear models for the same data.</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u="sng">
                <a:solidFill>
                  <a:schemeClr val="hlink"/>
                </a:solidFill>
                <a:latin typeface="Calibri"/>
                <a:ea typeface="Calibri"/>
                <a:cs typeface="Calibri"/>
                <a:sym typeface="Calibri"/>
                <a:hlinkClick r:id="rId2"/>
              </a:rPr>
              <a:t>Hand Drawn Wood Pencil</a:t>
            </a:r>
            <a:r>
              <a:rPr lang="en" sz="1300">
                <a:solidFill>
                  <a:schemeClr val="dk1"/>
                </a:solidFill>
                <a:latin typeface="Calibri"/>
                <a:ea typeface="Calibri"/>
                <a:cs typeface="Calibri"/>
                <a:sym typeface="Calibri"/>
              </a:rPr>
              <a:t> image from </a:t>
            </a:r>
            <a:r>
              <a:rPr lang="en" sz="1300" u="sng">
                <a:solidFill>
                  <a:schemeClr val="hlink"/>
                </a:solidFill>
                <a:latin typeface="Calibri"/>
                <a:ea typeface="Calibri"/>
                <a:cs typeface="Calibri"/>
                <a:sym typeface="Calibri"/>
                <a:hlinkClick r:id="rId3"/>
              </a:rPr>
              <a:t>Pixy.org</a:t>
            </a:r>
            <a:r>
              <a:rPr lang="en" sz="1300">
                <a:solidFill>
                  <a:schemeClr val="dk1"/>
                </a:solidFill>
                <a:latin typeface="Calibri"/>
                <a:ea typeface="Calibri"/>
                <a:cs typeface="Calibri"/>
                <a:sym typeface="Calibri"/>
              </a:rPr>
              <a:t> by </a:t>
            </a:r>
            <a:r>
              <a:rPr lang="en" sz="1300" u="sng">
                <a:solidFill>
                  <a:schemeClr val="hlink"/>
                </a:solidFill>
                <a:latin typeface="Calibri"/>
                <a:ea typeface="Calibri"/>
                <a:cs typeface="Calibri"/>
                <a:sym typeface="Calibri"/>
                <a:hlinkClick r:id="rId4"/>
              </a:rPr>
              <a:t>CC0 public domain</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9" name="Google Shape;579;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pn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1.png"/><Relationship Id="rId6" Type="http://schemas.openxmlformats.org/officeDocument/2006/relationships/image" Target="../media/image2.png"/><Relationship Id="rId7" Type="http://schemas.openxmlformats.org/officeDocument/2006/relationships/image" Target="../media/image17.png"/><Relationship Id="rId8"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9.png"/><Relationship Id="rId5" Type="http://schemas.openxmlformats.org/officeDocument/2006/relationships/image" Target="../media/image8.png"/><Relationship Id="rId6" Type="http://schemas.openxmlformats.org/officeDocument/2006/relationships/image" Target="../media/image5.png"/><Relationship Id="rId7"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6.jpg"/><Relationship Id="rId4" Type="http://schemas.openxmlformats.org/officeDocument/2006/relationships/image" Target="../media/image32.png"/><Relationship Id="rId5" Type="http://schemas.openxmlformats.org/officeDocument/2006/relationships/image" Target="../media/image21.png"/><Relationship Id="rId6" Type="http://schemas.openxmlformats.org/officeDocument/2006/relationships/image" Target="../media/image23.png"/><Relationship Id="rId7" Type="http://schemas.openxmlformats.org/officeDocument/2006/relationships/image" Target="../media/image5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9.png"/><Relationship Id="rId5" Type="http://schemas.openxmlformats.org/officeDocument/2006/relationships/image" Target="../media/image8.png"/><Relationship Id="rId6" Type="http://schemas.openxmlformats.org/officeDocument/2006/relationships/image" Target="../media/image5.png"/><Relationship Id="rId7" Type="http://schemas.openxmlformats.org/officeDocument/2006/relationships/image" Target="../media/image7.png"/><Relationship Id="rId8"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1.png"/><Relationship Id="rId4" Type="http://schemas.openxmlformats.org/officeDocument/2006/relationships/image" Target="../media/image3.png"/><Relationship Id="rId5"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6.jpg"/></Relationships>
</file>

<file path=ppt/slides/_rels/slide11.xml.rels><?xml version="1.0" encoding="UTF-8" standalone="yes"?><Relationships xmlns="http://schemas.openxmlformats.org/package/2006/relationships"><Relationship Id="rId11" Type="http://schemas.openxmlformats.org/officeDocument/2006/relationships/image" Target="../media/image29.png"/><Relationship Id="rId10" Type="http://schemas.openxmlformats.org/officeDocument/2006/relationships/image" Target="../media/image19.png"/><Relationship Id="rId13" Type="http://schemas.openxmlformats.org/officeDocument/2006/relationships/image" Target="../media/image35.png"/><Relationship Id="rId12" Type="http://schemas.openxmlformats.org/officeDocument/2006/relationships/image" Target="../media/image22.png"/><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6.jpg"/><Relationship Id="rId4" Type="http://schemas.openxmlformats.org/officeDocument/2006/relationships/image" Target="../media/image26.png"/><Relationship Id="rId9" Type="http://schemas.openxmlformats.org/officeDocument/2006/relationships/image" Target="../media/image25.png"/><Relationship Id="rId5" Type="http://schemas.openxmlformats.org/officeDocument/2006/relationships/image" Target="../media/image24.png"/><Relationship Id="rId6" Type="http://schemas.openxmlformats.org/officeDocument/2006/relationships/image" Target="../media/image38.png"/><Relationship Id="rId7" Type="http://schemas.openxmlformats.org/officeDocument/2006/relationships/image" Target="../media/image28.png"/><Relationship Id="rId8" Type="http://schemas.openxmlformats.org/officeDocument/2006/relationships/image" Target="../media/image33.png"/></Relationships>
</file>

<file path=ppt/slides/_rels/slide12.xml.rels><?xml version="1.0" encoding="UTF-8" standalone="yes"?><Relationships xmlns="http://schemas.openxmlformats.org/package/2006/relationships"><Relationship Id="rId11" Type="http://schemas.openxmlformats.org/officeDocument/2006/relationships/image" Target="../media/image48.png"/><Relationship Id="rId10" Type="http://schemas.openxmlformats.org/officeDocument/2006/relationships/image" Target="../media/image46.png"/><Relationship Id="rId13" Type="http://schemas.openxmlformats.org/officeDocument/2006/relationships/image" Target="../media/image44.png"/><Relationship Id="rId12" Type="http://schemas.openxmlformats.org/officeDocument/2006/relationships/image" Target="../media/image41.png"/><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6.jpg"/><Relationship Id="rId4" Type="http://schemas.openxmlformats.org/officeDocument/2006/relationships/image" Target="../media/image36.png"/><Relationship Id="rId9" Type="http://schemas.openxmlformats.org/officeDocument/2006/relationships/image" Target="../media/image42.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58.png"/><Relationship Id="rId8" Type="http://schemas.openxmlformats.org/officeDocument/2006/relationships/image" Target="../media/image4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1.png"/><Relationship Id="rId4" Type="http://schemas.openxmlformats.org/officeDocument/2006/relationships/image" Target="../media/image17.png"/><Relationship Id="rId5" Type="http://schemas.openxmlformats.org/officeDocument/2006/relationships/image" Target="../media/image4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4.png"/><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5.png"/><Relationship Id="rId6" Type="http://schemas.openxmlformats.org/officeDocument/2006/relationships/image" Target="../media/image7.png"/><Relationship Id="rId7" Type="http://schemas.openxmlformats.org/officeDocument/2006/relationships/image" Target="../media/image10.png"/><Relationship Id="rId8"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1.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5.png"/><Relationship Id="rId6" Type="http://schemas.openxmlformats.org/officeDocument/2006/relationships/image" Target="../media/image7.png"/><Relationship Id="rId7"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1.png"/><Relationship Id="rId4" Type="http://schemas.openxmlformats.org/officeDocument/2006/relationships/image" Target="../media/image3.png"/><Relationship Id="rId5"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3.png"/><Relationship Id="rId4" Type="http://schemas.openxmlformats.org/officeDocument/2006/relationships/image" Target="../media/image52.png"/><Relationship Id="rId5" Type="http://schemas.openxmlformats.org/officeDocument/2006/relationships/image" Target="../media/image71.png"/><Relationship Id="rId6"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6.jpg"/></Relationships>
</file>

<file path=ppt/slides/_rels/slide23.xml.rels><?xml version="1.0" encoding="UTF-8" standalone="yes"?><Relationships xmlns="http://schemas.openxmlformats.org/package/2006/relationships"><Relationship Id="rId11" Type="http://schemas.openxmlformats.org/officeDocument/2006/relationships/image" Target="../media/image51.png"/><Relationship Id="rId10" Type="http://schemas.openxmlformats.org/officeDocument/2006/relationships/image" Target="../media/image66.png"/><Relationship Id="rId12" Type="http://schemas.openxmlformats.org/officeDocument/2006/relationships/image" Target="../media/image75.png"/><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6.jpg"/><Relationship Id="rId4" Type="http://schemas.openxmlformats.org/officeDocument/2006/relationships/slide" Target="/ppt/slides/slide25.xml"/><Relationship Id="rId9" Type="http://schemas.openxmlformats.org/officeDocument/2006/relationships/image" Target="../media/image63.png"/><Relationship Id="rId5" Type="http://schemas.openxmlformats.org/officeDocument/2006/relationships/image" Target="../media/image60.png"/><Relationship Id="rId6" Type="http://schemas.openxmlformats.org/officeDocument/2006/relationships/image" Target="../media/image50.png"/><Relationship Id="rId7" Type="http://schemas.openxmlformats.org/officeDocument/2006/relationships/image" Target="../media/image54.png"/><Relationship Id="rId8" Type="http://schemas.openxmlformats.org/officeDocument/2006/relationships/image" Target="../media/image6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16.jpg"/><Relationship Id="rId4" Type="http://schemas.openxmlformats.org/officeDocument/2006/relationships/hyperlink" Target="https://www.youtube.com/watch?v=AgbJWXWrx5M" TargetMode="External"/><Relationship Id="rId5" Type="http://schemas.openxmlformats.org/officeDocument/2006/relationships/hyperlink" Target="https://www.youtube.com/watch?v=AgbJWXWrx5M" TargetMode="External"/><Relationship Id="rId6" Type="http://schemas.openxmlformats.org/officeDocument/2006/relationships/hyperlink" Target="http://www.youtube.com/watch?v=AgbJWXWrx5M" TargetMode="External"/><Relationship Id="rId7" Type="http://schemas.openxmlformats.org/officeDocument/2006/relationships/image" Target="../media/image6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1.png"/><Relationship Id="rId4" Type="http://schemas.openxmlformats.org/officeDocument/2006/relationships/hyperlink" Target="https://docs.google.com/spreadsheets/d/1-M1V7GxGfsgrIBGJiQZrkCRdY5hrTgHtOqPLnnw_qfY/edit?usp=sharing" TargetMode="External"/><Relationship Id="rId5" Type="http://schemas.openxmlformats.org/officeDocument/2006/relationships/hyperlink" Target="https://docs.google.com/spreadsheets/d/1-M1V7GxGfsgrIBGJiQZrkCRdY5hrTgHtOqPLnnw_qfY/edit?usp=sharing" TargetMode="External"/><Relationship Id="rId6" Type="http://schemas.openxmlformats.org/officeDocument/2006/relationships/image" Target="../media/image2.png"/><Relationship Id="rId7" Type="http://schemas.openxmlformats.org/officeDocument/2006/relationships/image" Target="../media/image68.png"/><Relationship Id="rId8" Type="http://schemas.openxmlformats.org/officeDocument/2006/relationships/image" Target="../media/image7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1.png"/><Relationship Id="rId4" Type="http://schemas.openxmlformats.org/officeDocument/2006/relationships/image" Target="../media/image17.png"/><Relationship Id="rId5" Type="http://schemas.openxmlformats.org/officeDocument/2006/relationships/image" Target="../media/image7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4.png"/><Relationship Id="rId4" Type="http://schemas.openxmlformats.org/officeDocument/2006/relationships/image" Target="../media/image6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8.png"/><Relationship Id="rId4" Type="http://schemas.openxmlformats.org/officeDocument/2006/relationships/image" Target="../media/image5.png"/><Relationship Id="rId5" Type="http://schemas.openxmlformats.org/officeDocument/2006/relationships/image" Target="../media/image7.png"/><Relationship Id="rId6" Type="http://schemas.openxmlformats.org/officeDocument/2006/relationships/image" Target="../media/image15.png"/><Relationship Id="rId7" Type="http://schemas.openxmlformats.org/officeDocument/2006/relationships/image" Target="../media/image5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6.jpg"/><Relationship Id="rId4" Type="http://schemas.openxmlformats.org/officeDocument/2006/relationships/image" Target="../media/image6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8.png"/><Relationship Id="rId4" Type="http://schemas.openxmlformats.org/officeDocument/2006/relationships/image" Target="../media/image5.png"/><Relationship Id="rId5" Type="http://schemas.openxmlformats.org/officeDocument/2006/relationships/image" Target="../media/image15.png"/><Relationship Id="rId6" Type="http://schemas.openxmlformats.org/officeDocument/2006/relationships/image" Target="../media/image57.png"/><Relationship Id="rId7" Type="http://schemas.openxmlformats.org/officeDocument/2006/relationships/image" Target="../media/image5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6.jpg"/><Relationship Id="rId4" Type="http://schemas.openxmlformats.org/officeDocument/2006/relationships/image" Target="../media/image7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 Id="rId3" Type="http://schemas.openxmlformats.org/officeDocument/2006/relationships/image" Target="../media/image8.png"/><Relationship Id="rId4" Type="http://schemas.openxmlformats.org/officeDocument/2006/relationships/image" Target="../media/image15.png"/><Relationship Id="rId5" Type="http://schemas.openxmlformats.org/officeDocument/2006/relationships/image" Target="../media/image57.png"/><Relationship Id="rId6" Type="http://schemas.openxmlformats.org/officeDocument/2006/relationships/image" Target="../media/image55.png"/><Relationship Id="rId7" Type="http://schemas.openxmlformats.org/officeDocument/2006/relationships/image" Target="../media/image5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16.jpg"/><Relationship Id="rId4" Type="http://schemas.openxmlformats.org/officeDocument/2006/relationships/image" Target="../media/image72.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pic>
        <p:nvPicPr>
          <p:cNvPr id="33" name="Google Shape;33;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4" name="Google Shape;34;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5" name="Google Shape;35;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Lesson </a:t>
            </a:r>
            <a:r>
              <a:rPr lang="en" sz="1800"/>
              <a:t>3.4 The Correlation Coefficient </a:t>
            </a:r>
            <a:endParaRPr sz="1800">
              <a:solidFill>
                <a:srgbClr val="424242"/>
              </a:solidFill>
              <a:latin typeface="Calibri"/>
              <a:ea typeface="Calibri"/>
              <a:cs typeface="Calibri"/>
              <a:sym typeface="Calibri"/>
            </a:endParaRPr>
          </a:p>
        </p:txBody>
      </p:sp>
      <p:sp>
        <p:nvSpPr>
          <p:cNvPr id="36" name="Google Shape;36;p7"/>
          <p:cNvSpPr txBox="1"/>
          <p:nvPr/>
        </p:nvSpPr>
        <p:spPr>
          <a:xfrm>
            <a:off x="0" y="744575"/>
            <a:ext cx="9144000" cy="2052600"/>
          </a:xfrm>
          <a:prstGeom prst="rect">
            <a:avLst/>
          </a:prstGeom>
          <a:solidFill>
            <a:srgbClr val="005047"/>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3000">
                <a:solidFill>
                  <a:srgbClr val="FDBD3E"/>
                </a:solidFill>
                <a:latin typeface="Roboto Slab Black"/>
                <a:ea typeface="Roboto Slab Black"/>
                <a:cs typeface="Roboto Slab Black"/>
                <a:sym typeface="Roboto Slab Black"/>
              </a:rPr>
              <a:t>Algebra 1</a:t>
            </a:r>
            <a:endParaRPr b="1" sz="3000">
              <a:solidFill>
                <a:srgbClr val="FDBD3E"/>
              </a:solidFill>
              <a:latin typeface="Roboto Slab"/>
              <a:ea typeface="Roboto Slab"/>
              <a:cs typeface="Roboto Slab"/>
              <a:sym typeface="Roboto Slab"/>
            </a:endParaRPr>
          </a:p>
          <a:p>
            <a:pPr indent="0" lvl="0" marL="0" rtl="0" algn="ctr">
              <a:spcBef>
                <a:spcPts val="1000"/>
              </a:spcBef>
              <a:spcAft>
                <a:spcPts val="1000"/>
              </a:spcAft>
              <a:buNone/>
            </a:pPr>
            <a:r>
              <a:rPr b="1" lang="en" sz="1900">
                <a:solidFill>
                  <a:srgbClr val="FDBD3E"/>
                </a:solidFill>
                <a:latin typeface="Calibri"/>
                <a:ea typeface="Calibri"/>
                <a:cs typeface="Calibri"/>
                <a:sym typeface="Calibri"/>
              </a:rPr>
              <a:t>Unit 3 Two Variable Statistics</a:t>
            </a:r>
            <a:endParaRPr b="1" sz="1900">
              <a:solidFill>
                <a:srgbClr val="FDBD3E"/>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3.4 The Correlation Coefficient</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{8A6D6764-2B59-4B36-9B90-7D5745B755ED}</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sp>
        <p:nvSpPr>
          <p:cNvPr id="66" name="Google Shape;66;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7" name="Google Shape;67;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sz="2200">
                <a:solidFill>
                  <a:srgbClr val="F3F3F3"/>
                </a:solidFill>
              </a:rPr>
              <a:t>By the end of this lesson you will be able to -</a:t>
            </a:r>
            <a:endParaRPr b="1" sz="2200">
              <a:solidFill>
                <a:srgbClr val="F3F3F3"/>
              </a:solidFill>
            </a:endParaRPr>
          </a:p>
          <a:p>
            <a:pPr indent="-368300" lvl="0" marL="457200" rtl="0" algn="l">
              <a:lnSpc>
                <a:spcPct val="100000"/>
              </a:lnSpc>
              <a:spcBef>
                <a:spcPts val="1000"/>
              </a:spcBef>
              <a:spcAft>
                <a:spcPts val="0"/>
              </a:spcAft>
              <a:buClr>
                <a:srgbClr val="F3F3F3"/>
              </a:buClr>
              <a:buSzPts val="2200"/>
              <a:buFont typeface="Helvetica Neue"/>
              <a:buChar char="●"/>
            </a:pPr>
            <a:r>
              <a:rPr b="1" lang="en" sz="2200">
                <a:solidFill>
                  <a:srgbClr val="F3F3F3"/>
                </a:solidFill>
              </a:rPr>
              <a:t>Describe</a:t>
            </a:r>
            <a:r>
              <a:rPr lang="en" sz="2200">
                <a:solidFill>
                  <a:srgbClr val="F3F3F3"/>
                </a:solidFill>
              </a:rPr>
              <a:t> the “goodness of fit” of a linear model </a:t>
            </a:r>
            <a:r>
              <a:rPr b="1" lang="en" sz="2200">
                <a:solidFill>
                  <a:srgbClr val="F3F3F3"/>
                </a:solidFill>
              </a:rPr>
              <a:t>using the correlation coefficient</a:t>
            </a:r>
            <a:r>
              <a:rPr lang="en" sz="2200">
                <a:solidFill>
                  <a:srgbClr val="F3F3F3"/>
                </a:solidFill>
              </a:rPr>
              <a:t>.</a:t>
            </a:r>
            <a:endParaRPr sz="2200">
              <a:solidFill>
                <a:srgbClr val="F3F3F3"/>
              </a:solidFill>
            </a:endParaRPr>
          </a:p>
          <a:p>
            <a:pPr indent="-368300" lvl="0" marL="457200" rtl="0" algn="l">
              <a:lnSpc>
                <a:spcPct val="100000"/>
              </a:lnSpc>
              <a:spcBef>
                <a:spcPts val="1000"/>
              </a:spcBef>
              <a:spcAft>
                <a:spcPts val="0"/>
              </a:spcAft>
              <a:buClr>
                <a:srgbClr val="F3F3F3"/>
              </a:buClr>
              <a:buSzPts val="2200"/>
              <a:buFont typeface="Helvetica Neue"/>
              <a:buChar char="●"/>
            </a:pPr>
            <a:r>
              <a:rPr b="1" lang="en" sz="2200">
                <a:solidFill>
                  <a:srgbClr val="F3F3F3"/>
                </a:solidFill>
              </a:rPr>
              <a:t>Match the correlation coefficient with a scatter plot</a:t>
            </a:r>
            <a:r>
              <a:rPr lang="en" sz="2200">
                <a:solidFill>
                  <a:srgbClr val="F3F3F3"/>
                </a:solidFill>
              </a:rPr>
              <a:t> and linear model.</a:t>
            </a:r>
            <a:endParaRPr sz="2200">
              <a:solidFill>
                <a:srgbClr val="F3F3F3"/>
              </a:solidFill>
            </a:endParaRPr>
          </a:p>
        </p:txBody>
      </p:sp>
      <p:pic>
        <p:nvPicPr>
          <p:cNvPr descr="Three students helping each other up a staircase toward a flag, symbolizing teamwork and building math skills step by step." id="68" name="Google Shape;68;p10" title="lesson journey-opt 2 (2).png"/>
          <p:cNvPicPr preferRelativeResize="0"/>
          <p:nvPr/>
        </p:nvPicPr>
        <p:blipFill rotWithShape="1">
          <a:blip r:embed="rId3">
            <a:alphaModFix/>
          </a:blip>
          <a:srcRect b="0" l="39" r="49" t="0"/>
          <a:stretch/>
        </p:blipFill>
        <p:spPr>
          <a:xfrm>
            <a:off x="5385050" y="1152463"/>
            <a:ext cx="3447249" cy="2298175"/>
          </a:xfrm>
          <a:prstGeom prst="rect">
            <a:avLst/>
          </a:prstGeom>
          <a:noFill/>
          <a:ln>
            <a:noFill/>
          </a:ln>
        </p:spPr>
      </p:pic>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Lesson 3.4 The Correlation Coefficient</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254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lang="en"/>
              <a:t>none</a:t>
            </a:r>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3.4 The Correlation Coefficient</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a:t>Correlation coefficient </a:t>
            </a:r>
            <a:endParaRPr/>
          </a:p>
          <a:p>
            <a:pPr indent="-330200" lvl="1" marL="914400" rtl="0" algn="l">
              <a:spcBef>
                <a:spcPts val="0"/>
              </a:spcBef>
              <a:spcAft>
                <a:spcPts val="0"/>
              </a:spcAft>
              <a:buSzPts val="1600"/>
              <a:buChar char="○"/>
            </a:pPr>
            <a:r>
              <a:rPr lang="en"/>
              <a:t>Describes the strength and direction of a linear association between two numerical variables.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83" name="Shape 83"/>
        <p:cNvGrpSpPr/>
        <p:nvPr/>
      </p:nvGrpSpPr>
      <p:grpSpPr>
        <a:xfrm>
          <a:off x="0" y="0"/>
          <a:ext cx="0" cy="0"/>
          <a:chOff x="0" y="0"/>
          <a:chExt cx="0" cy="0"/>
        </a:xfrm>
      </p:grpSpPr>
      <p:sp>
        <p:nvSpPr>
          <p:cNvPr id="84" name="Google Shape;84;p12"/>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5" name="Google Shape;85;p12"/>
          <p:cNvSpPr txBox="1"/>
          <p:nvPr>
            <p:ph idx="4294967295" type="title"/>
          </p:nvPr>
        </p:nvSpPr>
        <p:spPr>
          <a:xfrm>
            <a:off x="0" y="0"/>
            <a:ext cx="9144000" cy="1160100"/>
          </a:xfrm>
          <a:prstGeom prst="rect">
            <a:avLst/>
          </a:prstGeom>
          <a:solidFill>
            <a:srgbClr val="005047"/>
          </a:solidFill>
        </p:spPr>
        <p:txBody>
          <a:bodyPr anchorCtr="0" anchor="ctr"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6" name="Google Shape;86;p12"/>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1371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1" name="Google Shape;91;p12"/>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2" name="Google Shape;92;p12"/>
          <p:cNvCxnSpPr>
            <a:stCxn id="86" idx="2"/>
            <a:endCxn id="88" idx="1"/>
          </p:cNvCxnSpPr>
          <p:nvPr/>
        </p:nvCxnSpPr>
        <p:spPr>
          <a:xfrm flipH="1" rot="-5400000">
            <a:off x="748362" y="3059650"/>
            <a:ext cx="999600" cy="2469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8" idx="3"/>
            <a:endCxn id="87"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9" idx="3"/>
            <a:endCxn id="84"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84" idx="3"/>
            <a:endCxn id="90"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2171695" y="3227832"/>
            <a:ext cx="228600" cy="228600"/>
          </a:xfrm>
          <a:prstGeom prst="rect">
            <a:avLst/>
          </a:prstGeom>
          <a:noFill/>
          <a:ln>
            <a:noFill/>
          </a:ln>
        </p:spPr>
      </p:pic>
      <p:sp>
        <p:nvSpPr>
          <p:cNvPr id="98" name="Google Shape;98;p12"/>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00" name="Google Shape;100;p12"/>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02" name="Google Shape;102;p12"/>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06" name="Google Shape;106;p12"/>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09" name="Google Shape;109;p12"/>
          <p:cNvCxnSpPr>
            <a:stCxn id="90" idx="3"/>
            <a:endCxn id="91"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10" name="Google Shape;110;p12"/>
          <p:cNvCxnSpPr>
            <a:stCxn id="87" idx="3"/>
            <a:endCxn id="89"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11" name="Google Shape;111;p12"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12" name="Google Shape;112;p12"/>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6" name="Shape 116"/>
        <p:cNvGrpSpPr/>
        <p:nvPr/>
      </p:nvGrpSpPr>
      <p:grpSpPr>
        <a:xfrm>
          <a:off x="0" y="0"/>
          <a:ext cx="0" cy="0"/>
          <a:chOff x="0" y="0"/>
          <a:chExt cx="0" cy="0"/>
        </a:xfrm>
      </p:grpSpPr>
      <p:sp>
        <p:nvSpPr>
          <p:cNvPr id="117" name="Google Shape;117;p13"/>
          <p:cNvSpPr txBox="1"/>
          <p:nvPr>
            <p:ph type="title"/>
          </p:nvPr>
        </p:nvSpPr>
        <p:spPr>
          <a:xfrm>
            <a:off x="130500" y="414850"/>
            <a:ext cx="89301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Which </a:t>
            </a:r>
            <a:r>
              <a:rPr lang="en" sz="3000"/>
              <a:t>One Doesn’t Belong?</a:t>
            </a:r>
            <a:r>
              <a:rPr lang="en" sz="3000">
                <a:solidFill>
                  <a:srgbClr val="005047"/>
                </a:solidFill>
              </a:rPr>
              <a:t>🚫</a:t>
            </a:r>
            <a:endParaRPr>
              <a:solidFill>
                <a:srgbClr val="005047"/>
              </a:solidFill>
            </a:endParaRPr>
          </a:p>
        </p:txBody>
      </p:sp>
      <p:sp>
        <p:nvSpPr>
          <p:cNvPr id="118" name="Google Shape;118;p13"/>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9" name="Google Shape;119;p13"/>
          <p:cNvSpPr txBox="1"/>
          <p:nvPr>
            <p:ph idx="3" type="sldNum"/>
          </p:nvPr>
        </p:nvSpPr>
        <p:spPr>
          <a:xfrm>
            <a:off x="311700" y="47271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3.4.1 </a:t>
            </a:r>
            <a:r>
              <a:rPr lang="en"/>
              <a:t>Comparing Scatter Plots with Linear and Nonlinear Trends</a:t>
            </a:r>
            <a:endParaRPr/>
          </a:p>
        </p:txBody>
      </p:sp>
      <p:pic>
        <p:nvPicPr>
          <p:cNvPr id="120" name="Google Shape;120;p13"/>
          <p:cNvPicPr preferRelativeResize="0"/>
          <p:nvPr/>
        </p:nvPicPr>
        <p:blipFill>
          <a:blip r:embed="rId4">
            <a:alphaModFix/>
          </a:blip>
          <a:stretch>
            <a:fillRect/>
          </a:stretch>
        </p:blipFill>
        <p:spPr>
          <a:xfrm>
            <a:off x="69200" y="1573954"/>
            <a:ext cx="2172818" cy="2282491"/>
          </a:xfrm>
          <a:prstGeom prst="rect">
            <a:avLst/>
          </a:prstGeom>
          <a:noFill/>
          <a:ln>
            <a:noFill/>
          </a:ln>
        </p:spPr>
      </p:pic>
      <p:pic>
        <p:nvPicPr>
          <p:cNvPr id="121" name="Google Shape;121;p13"/>
          <p:cNvPicPr preferRelativeResize="0"/>
          <p:nvPr/>
        </p:nvPicPr>
        <p:blipFill>
          <a:blip r:embed="rId5">
            <a:alphaModFix/>
          </a:blip>
          <a:stretch>
            <a:fillRect/>
          </a:stretch>
        </p:blipFill>
        <p:spPr>
          <a:xfrm>
            <a:off x="2361220" y="1574304"/>
            <a:ext cx="2172817" cy="2282142"/>
          </a:xfrm>
          <a:prstGeom prst="rect">
            <a:avLst/>
          </a:prstGeom>
          <a:noFill/>
          <a:ln>
            <a:noFill/>
          </a:ln>
        </p:spPr>
      </p:pic>
      <p:pic>
        <p:nvPicPr>
          <p:cNvPr id="122" name="Google Shape;122;p13"/>
          <p:cNvPicPr preferRelativeResize="0"/>
          <p:nvPr/>
        </p:nvPicPr>
        <p:blipFill>
          <a:blip r:embed="rId6">
            <a:alphaModFix/>
          </a:blip>
          <a:stretch>
            <a:fillRect/>
          </a:stretch>
        </p:blipFill>
        <p:spPr>
          <a:xfrm>
            <a:off x="4605936" y="1401125"/>
            <a:ext cx="2172817" cy="2439311"/>
          </a:xfrm>
          <a:prstGeom prst="rect">
            <a:avLst/>
          </a:prstGeom>
          <a:noFill/>
          <a:ln>
            <a:noFill/>
          </a:ln>
        </p:spPr>
      </p:pic>
      <p:pic>
        <p:nvPicPr>
          <p:cNvPr id="123" name="Google Shape;123;p13"/>
          <p:cNvPicPr preferRelativeResize="0"/>
          <p:nvPr/>
        </p:nvPicPr>
        <p:blipFill>
          <a:blip r:embed="rId7">
            <a:alphaModFix/>
          </a:blip>
          <a:stretch>
            <a:fillRect/>
          </a:stretch>
        </p:blipFill>
        <p:spPr>
          <a:xfrm>
            <a:off x="6881979" y="1411667"/>
            <a:ext cx="2197496" cy="2439316"/>
          </a:xfrm>
          <a:prstGeom prst="rect">
            <a:avLst/>
          </a:prstGeom>
          <a:noFill/>
          <a:ln>
            <a:noFill/>
          </a:ln>
        </p:spPr>
      </p:pic>
      <p:graphicFrame>
        <p:nvGraphicFramePr>
          <p:cNvPr id="124" name="Google Shape;124;p13"/>
          <p:cNvGraphicFramePr/>
          <p:nvPr/>
        </p:nvGraphicFramePr>
        <p:xfrm>
          <a:off x="69200" y="1323000"/>
          <a:ext cx="3000000" cy="3000000"/>
        </p:xfrm>
        <a:graphic>
          <a:graphicData uri="http://schemas.openxmlformats.org/drawingml/2006/table">
            <a:tbl>
              <a:tblPr>
                <a:noFill/>
                <a:tableStyleId>{8A6D6764-2B59-4B36-9B90-7D5745B755ED}</a:tableStyleId>
              </a:tblPr>
              <a:tblGrid>
                <a:gridCol w="2268700"/>
                <a:gridCol w="2268025"/>
                <a:gridCol w="2269375"/>
                <a:gridCol w="2204175"/>
              </a:tblGrid>
              <a:tr h="266855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78875">
                <a:tc>
                  <a:txBody>
                    <a:bodyPr/>
                    <a:lstStyle/>
                    <a:p>
                      <a:pPr indent="0" lvl="0" marL="0" rtl="0" algn="ctr">
                        <a:spcBef>
                          <a:spcPts val="0"/>
                        </a:spcBef>
                        <a:spcAft>
                          <a:spcPts val="0"/>
                        </a:spcAft>
                        <a:buNone/>
                      </a:pPr>
                      <a:r>
                        <a:rPr b="1" lang="en">
                          <a:solidFill>
                            <a:srgbClr val="005047"/>
                          </a:solidFill>
                        </a:rPr>
                        <a:t>Graph A</a:t>
                      </a:r>
                      <a:endParaRPr b="1">
                        <a:solidFill>
                          <a:srgbClr val="005047"/>
                        </a:solidFill>
                      </a:endParaRPr>
                    </a:p>
                  </a:txBody>
                  <a:tcPr marT="91425" marB="91425" marR="91425" marL="91425"/>
                </a:tc>
                <a:tc>
                  <a:txBody>
                    <a:bodyPr/>
                    <a:lstStyle/>
                    <a:p>
                      <a:pPr indent="0" lvl="0" marL="0" rtl="0" algn="ctr">
                        <a:spcBef>
                          <a:spcPts val="0"/>
                        </a:spcBef>
                        <a:spcAft>
                          <a:spcPts val="0"/>
                        </a:spcAft>
                        <a:buNone/>
                      </a:pPr>
                      <a:r>
                        <a:rPr b="1" lang="en">
                          <a:solidFill>
                            <a:srgbClr val="005047"/>
                          </a:solidFill>
                        </a:rPr>
                        <a:t>Graph B</a:t>
                      </a:r>
                      <a:endParaRPr b="1">
                        <a:solidFill>
                          <a:srgbClr val="005047"/>
                        </a:solidFill>
                      </a:endParaRPr>
                    </a:p>
                  </a:txBody>
                  <a:tcPr marT="91425" marB="91425" marR="91425" marL="91425"/>
                </a:tc>
                <a:tc>
                  <a:txBody>
                    <a:bodyPr/>
                    <a:lstStyle/>
                    <a:p>
                      <a:pPr indent="0" lvl="0" marL="0" rtl="0" algn="ctr">
                        <a:spcBef>
                          <a:spcPts val="0"/>
                        </a:spcBef>
                        <a:spcAft>
                          <a:spcPts val="0"/>
                        </a:spcAft>
                        <a:buNone/>
                      </a:pPr>
                      <a:r>
                        <a:rPr b="1" lang="en">
                          <a:solidFill>
                            <a:srgbClr val="005047"/>
                          </a:solidFill>
                        </a:rPr>
                        <a:t>Graph C</a:t>
                      </a:r>
                      <a:endParaRPr b="1">
                        <a:solidFill>
                          <a:srgbClr val="005047"/>
                        </a:solidFill>
                      </a:endParaRPr>
                    </a:p>
                  </a:txBody>
                  <a:tcPr marT="91425" marB="91425" marR="91425" marL="91425"/>
                </a:tc>
                <a:tc>
                  <a:txBody>
                    <a:bodyPr/>
                    <a:lstStyle/>
                    <a:p>
                      <a:pPr indent="0" lvl="0" marL="0" rtl="0" algn="ctr">
                        <a:spcBef>
                          <a:spcPts val="0"/>
                        </a:spcBef>
                        <a:spcAft>
                          <a:spcPts val="0"/>
                        </a:spcAft>
                        <a:buNone/>
                      </a:pPr>
                      <a:r>
                        <a:rPr b="1" lang="en">
                          <a:solidFill>
                            <a:srgbClr val="005047"/>
                          </a:solidFill>
                        </a:rPr>
                        <a:t>Graph D</a:t>
                      </a:r>
                      <a:endParaRPr b="1">
                        <a:solidFill>
                          <a:srgbClr val="005047"/>
                        </a:solidFill>
                      </a:endParaRPr>
                    </a:p>
                  </a:txBody>
                  <a:tcPr marT="91425" marB="91425" marR="91425" marL="91425"/>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28" name="Shape 128"/>
        <p:cNvGrpSpPr/>
        <p:nvPr/>
      </p:nvGrpSpPr>
      <p:grpSpPr>
        <a:xfrm>
          <a:off x="0" y="0"/>
          <a:ext cx="0" cy="0"/>
          <a:chOff x="0" y="0"/>
          <a:chExt cx="0" cy="0"/>
        </a:xfrm>
      </p:grpSpPr>
      <p:sp>
        <p:nvSpPr>
          <p:cNvPr id="129" name="Google Shape;129;p14"/>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0" name="Google Shape;130;p14"/>
          <p:cNvSpPr txBox="1"/>
          <p:nvPr>
            <p:ph idx="4294967295" type="title"/>
          </p:nvPr>
        </p:nvSpPr>
        <p:spPr>
          <a:xfrm>
            <a:off x="0" y="0"/>
            <a:ext cx="9144000" cy="1160100"/>
          </a:xfrm>
          <a:prstGeom prst="rect">
            <a:avLst/>
          </a:prstGeom>
          <a:solidFill>
            <a:srgbClr val="005047"/>
          </a:solidFill>
        </p:spPr>
        <p:txBody>
          <a:bodyPr anchorCtr="0" anchor="ctr"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131" name="Google Shape;131;p14"/>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2" name="Google Shape;132;p14"/>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3" name="Google Shape;133;p14"/>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4" name="Google Shape;134;p14"/>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5" name="Google Shape;135;p14"/>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6" name="Google Shape;136;p14"/>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37" name="Google Shape;137;p14"/>
          <p:cNvCxnSpPr>
            <a:stCxn id="131" idx="2"/>
            <a:endCxn id="133"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138" name="Google Shape;138;p14"/>
          <p:cNvCxnSpPr>
            <a:stCxn id="133" idx="3"/>
            <a:endCxn id="132"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139" name="Google Shape;139;p14"/>
          <p:cNvCxnSpPr>
            <a:stCxn id="134" idx="3"/>
            <a:endCxn id="129"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140" name="Google Shape;140;p14"/>
          <p:cNvCxnSpPr>
            <a:stCxn id="129" idx="3"/>
            <a:endCxn id="135"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141" name="Google Shape;141;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42" name="Google Shape;142;p14"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43" name="Google Shape;143;p14"/>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44" name="Google Shape;144;p14"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45" name="Google Shape;145;p14"/>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46" name="Google Shape;146;p14"/>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7" name="Google Shape;147;p14"/>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8" name="Google Shape;148;p14"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49" name="Google Shape;149;p14"/>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50" name="Google Shape;150;p14"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51" name="Google Shape;151;p14"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52" name="Google Shape;152;p14"/>
          <p:cNvCxnSpPr>
            <a:stCxn id="135" idx="3"/>
            <a:endCxn id="136"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53" name="Google Shape;153;p14"/>
          <p:cNvCxnSpPr>
            <a:stCxn id="132" idx="3"/>
            <a:endCxn id="134"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54" name="Google Shape;154;p14"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55" name="Google Shape;155;p14"/>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
        <p:nvSpPr>
          <p:cNvPr id="156" name="Google Shape;156;p14"/>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157" name="Google Shape;157;p14"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61" name="Shape 161"/>
        <p:cNvGrpSpPr/>
        <p:nvPr/>
      </p:nvGrpSpPr>
      <p:grpSpPr>
        <a:xfrm>
          <a:off x="0" y="0"/>
          <a:ext cx="0" cy="0"/>
          <a:chOff x="0" y="0"/>
          <a:chExt cx="0" cy="0"/>
        </a:xfrm>
      </p:grpSpPr>
      <p:sp>
        <p:nvSpPr>
          <p:cNvPr id="162" name="Google Shape;162;p15"/>
          <p:cNvSpPr txBox="1"/>
          <p:nvPr>
            <p:ph type="title"/>
          </p:nvPr>
        </p:nvSpPr>
        <p:spPr>
          <a:xfrm>
            <a:off x="311700" y="2926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a:t>
            </a:r>
            <a:r>
              <a:rPr lang="en"/>
              <a:t>Card Sort for</a:t>
            </a:r>
            <a:r>
              <a:rPr lang="en"/>
              <a:t> “</a:t>
            </a:r>
            <a:r>
              <a:rPr i="1" lang="en">
                <a:latin typeface="Times New Roman"/>
                <a:ea typeface="Times New Roman"/>
                <a:cs typeface="Times New Roman"/>
                <a:sym typeface="Times New Roman"/>
              </a:rPr>
              <a:t>r</a:t>
            </a:r>
            <a:r>
              <a:rPr lang="en"/>
              <a:t>” </a:t>
            </a:r>
            <a:endParaRPr sz="2600">
              <a:solidFill>
                <a:srgbClr val="005047"/>
              </a:solidFill>
            </a:endParaRPr>
          </a:p>
        </p:txBody>
      </p:sp>
      <p:sp>
        <p:nvSpPr>
          <p:cNvPr id="163" name="Google Shape;163;p15"/>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4" name="Google Shape;164;p15"/>
          <p:cNvSpPr txBox="1"/>
          <p:nvPr>
            <p:ph idx="3"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3.4.2 Scatter Plot Differences and Connections to Correlation Coefficient</a:t>
            </a:r>
            <a:endParaRPr sz="1000"/>
          </a:p>
        </p:txBody>
      </p:sp>
      <p:pic>
        <p:nvPicPr>
          <p:cNvPr id="165" name="Google Shape;165;p15"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166" name="Google Shape;166;p15"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167" name="Google Shape;167;p15"/>
          <p:cNvSpPr/>
          <p:nvPr/>
        </p:nvSpPr>
        <p:spPr>
          <a:xfrm>
            <a:off x="5034250" y="1030025"/>
            <a:ext cx="3798000" cy="20085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1000"/>
              </a:spcBef>
              <a:spcAft>
                <a:spcPts val="0"/>
              </a:spcAft>
              <a:buNone/>
            </a:pPr>
            <a:r>
              <a:rPr lang="en" sz="1800">
                <a:latin typeface="Calibri"/>
                <a:ea typeface="Calibri"/>
                <a:cs typeface="Calibri"/>
                <a:sym typeface="Calibri"/>
              </a:rPr>
              <a:t>“ ___ and ___ are alike because …”</a:t>
            </a:r>
            <a:endParaRPr sz="1800">
              <a:latin typeface="Calibri"/>
              <a:ea typeface="Calibri"/>
              <a:cs typeface="Calibri"/>
              <a:sym typeface="Calibri"/>
            </a:endParaRPr>
          </a:p>
          <a:p>
            <a:pPr indent="0" lvl="0" marL="0" rtl="0" algn="l">
              <a:spcBef>
                <a:spcPts val="500"/>
              </a:spcBef>
              <a:spcAft>
                <a:spcPts val="0"/>
              </a:spcAft>
              <a:buNone/>
            </a:pPr>
            <a:r>
              <a:t/>
            </a:r>
            <a:endParaRPr sz="1800">
              <a:latin typeface="Calibri"/>
              <a:ea typeface="Calibri"/>
              <a:cs typeface="Calibri"/>
              <a:sym typeface="Calibri"/>
            </a:endParaRPr>
          </a:p>
          <a:p>
            <a:pPr indent="0" lvl="0" marL="457200" rtl="0" algn="l">
              <a:spcBef>
                <a:spcPts val="500"/>
              </a:spcBef>
              <a:spcAft>
                <a:spcPts val="0"/>
              </a:spcAft>
              <a:buNone/>
            </a:pPr>
            <a:r>
              <a:rPr lang="en" sz="1800">
                <a:latin typeface="Calibri"/>
                <a:ea typeface="Calibri"/>
                <a:cs typeface="Calibri"/>
                <a:sym typeface="Calibri"/>
              </a:rPr>
              <a:t>“I disagree because …”</a:t>
            </a:r>
            <a:endParaRPr sz="1800">
              <a:latin typeface="Calibri"/>
              <a:ea typeface="Calibri"/>
              <a:cs typeface="Calibri"/>
              <a:sym typeface="Calibri"/>
            </a:endParaRPr>
          </a:p>
          <a:p>
            <a:pPr indent="0" lvl="0" marL="457200" rtl="0" algn="l">
              <a:spcBef>
                <a:spcPts val="500"/>
              </a:spcBef>
              <a:spcAft>
                <a:spcPts val="0"/>
              </a:spcAft>
              <a:buNone/>
            </a:pPr>
            <a:r>
              <a:t/>
            </a:r>
            <a:endParaRPr sz="1800">
              <a:latin typeface="Calibri"/>
              <a:ea typeface="Calibri"/>
              <a:cs typeface="Calibri"/>
              <a:sym typeface="Calibri"/>
            </a:endParaRPr>
          </a:p>
          <a:p>
            <a:pPr indent="0" lvl="0" marL="0" rtl="0" algn="l">
              <a:spcBef>
                <a:spcPts val="500"/>
              </a:spcBef>
              <a:spcAft>
                <a:spcPts val="0"/>
              </a:spcAft>
              <a:buNone/>
            </a:pPr>
            <a:r>
              <a:rPr lang="en" sz="1800">
                <a:latin typeface="Calibri"/>
                <a:ea typeface="Calibri"/>
                <a:cs typeface="Calibri"/>
                <a:sym typeface="Calibri"/>
              </a:rPr>
              <a:t>“These are similar because …”</a:t>
            </a:r>
            <a:endParaRPr sz="18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Discussion Supports</a:t>
            </a:r>
            <a:endParaRPr sz="1000">
              <a:latin typeface="Calibri"/>
              <a:ea typeface="Calibri"/>
              <a:cs typeface="Calibri"/>
              <a:sym typeface="Calibri"/>
            </a:endParaRPr>
          </a:p>
        </p:txBody>
      </p:sp>
      <p:sp>
        <p:nvSpPr>
          <p:cNvPr id="168" name="Google Shape;168;p15"/>
          <p:cNvSpPr/>
          <p:nvPr/>
        </p:nvSpPr>
        <p:spPr>
          <a:xfrm>
            <a:off x="5034300" y="3106575"/>
            <a:ext cx="3798000" cy="17181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500">
                <a:latin typeface="Calibri"/>
                <a:ea typeface="Calibri"/>
                <a:cs typeface="Calibri"/>
                <a:sym typeface="Calibri"/>
              </a:rPr>
              <a:t>Use the following terms:</a:t>
            </a:r>
            <a:endParaRPr b="1" sz="1500">
              <a:latin typeface="Calibri"/>
              <a:ea typeface="Calibri"/>
              <a:cs typeface="Calibri"/>
              <a:sym typeface="Calibri"/>
            </a:endParaRPr>
          </a:p>
          <a:p>
            <a:pPr indent="0" lvl="0" marL="0" rtl="0" algn="l">
              <a:spcBef>
                <a:spcPts val="500"/>
              </a:spcBef>
              <a:spcAft>
                <a:spcPts val="0"/>
              </a:spcAft>
              <a:buNone/>
            </a:pPr>
            <a:r>
              <a:rPr lang="en" sz="1500">
                <a:latin typeface="Calibri"/>
                <a:ea typeface="Calibri"/>
                <a:cs typeface="Calibri"/>
                <a:sym typeface="Calibri"/>
              </a:rPr>
              <a:t>   Linear model	   Non-linear</a:t>
            </a:r>
            <a:endParaRPr sz="1500">
              <a:latin typeface="Calibri"/>
              <a:ea typeface="Calibri"/>
              <a:cs typeface="Calibri"/>
              <a:sym typeface="Calibri"/>
            </a:endParaRPr>
          </a:p>
          <a:p>
            <a:pPr indent="0" lvl="0" marL="0" rtl="0" algn="l">
              <a:spcBef>
                <a:spcPts val="500"/>
              </a:spcBef>
              <a:spcAft>
                <a:spcPts val="0"/>
              </a:spcAft>
              <a:buNone/>
            </a:pPr>
            <a:r>
              <a:rPr lang="en" sz="1500">
                <a:latin typeface="Calibri"/>
                <a:ea typeface="Calibri"/>
                <a:cs typeface="Calibri"/>
                <a:sym typeface="Calibri"/>
              </a:rPr>
              <a:t>   Increasing	   Decreasing </a:t>
            </a:r>
            <a:endParaRPr sz="1500">
              <a:latin typeface="Calibri"/>
              <a:ea typeface="Calibri"/>
              <a:cs typeface="Calibri"/>
              <a:sym typeface="Calibri"/>
            </a:endParaRPr>
          </a:p>
          <a:p>
            <a:pPr indent="0" lvl="0" marL="0" rtl="0" algn="l">
              <a:spcBef>
                <a:spcPts val="500"/>
              </a:spcBef>
              <a:spcAft>
                <a:spcPts val="0"/>
              </a:spcAft>
              <a:buNone/>
            </a:pPr>
            <a:r>
              <a:rPr lang="en" sz="1500">
                <a:latin typeface="Calibri"/>
                <a:ea typeface="Calibri"/>
                <a:cs typeface="Calibri"/>
                <a:sym typeface="Calibri"/>
              </a:rPr>
              <a:t>   Pattern		   Random </a:t>
            </a:r>
            <a:endParaRPr sz="1500">
              <a:latin typeface="Calibri"/>
              <a:ea typeface="Calibri"/>
              <a:cs typeface="Calibri"/>
              <a:sym typeface="Calibri"/>
            </a:endParaRPr>
          </a:p>
          <a:p>
            <a:pPr indent="0" lvl="0" marL="0" rtl="0" algn="l">
              <a:spcBef>
                <a:spcPts val="500"/>
              </a:spcBef>
              <a:spcAft>
                <a:spcPts val="0"/>
              </a:spcAft>
              <a:buNone/>
            </a:pPr>
            <a:r>
              <a:rPr lang="en" sz="1500">
                <a:latin typeface="Calibri"/>
                <a:ea typeface="Calibri"/>
                <a:cs typeface="Calibri"/>
                <a:sym typeface="Calibri"/>
              </a:rPr>
              <a:t>   Fit 			   Correlation </a:t>
            </a:r>
            <a:r>
              <a:rPr lang="en" sz="1500">
                <a:latin typeface="Calibri"/>
                <a:ea typeface="Calibri"/>
                <a:cs typeface="Calibri"/>
                <a:sym typeface="Calibri"/>
              </a:rPr>
              <a:t>coefficient</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Action and Expression</a:t>
            </a:r>
            <a:endParaRPr>
              <a:latin typeface="Calibri"/>
              <a:ea typeface="Calibri"/>
              <a:cs typeface="Calibri"/>
              <a:sym typeface="Calibri"/>
            </a:endParaRPr>
          </a:p>
        </p:txBody>
      </p:sp>
      <p:sp>
        <p:nvSpPr>
          <p:cNvPr id="169" name="Google Shape;169;p15"/>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3" name="Shape 173"/>
        <p:cNvGrpSpPr/>
        <p:nvPr/>
      </p:nvGrpSpPr>
      <p:grpSpPr>
        <a:xfrm>
          <a:off x="0" y="0"/>
          <a:ext cx="0" cy="0"/>
          <a:chOff x="0" y="0"/>
          <a:chExt cx="0" cy="0"/>
        </a:xfrm>
      </p:grpSpPr>
      <p:sp>
        <p:nvSpPr>
          <p:cNvPr id="174" name="Google Shape;174;p16"/>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rgbClr val="005047"/>
                </a:solidFill>
              </a:rPr>
              <a:t>Learning Activity - </a:t>
            </a:r>
            <a:r>
              <a:rPr lang="en"/>
              <a:t>Card Sort for  “</a:t>
            </a:r>
            <a:r>
              <a:rPr i="1" lang="en">
                <a:latin typeface="Times New Roman"/>
                <a:ea typeface="Times New Roman"/>
                <a:cs typeface="Times New Roman"/>
                <a:sym typeface="Times New Roman"/>
              </a:rPr>
              <a:t>r</a:t>
            </a:r>
            <a:r>
              <a:rPr lang="en"/>
              <a:t>” </a:t>
            </a:r>
            <a:endParaRPr>
              <a:solidFill>
                <a:srgbClr val="005047"/>
              </a:solidFill>
            </a:endParaRPr>
          </a:p>
        </p:txBody>
      </p:sp>
      <p:sp>
        <p:nvSpPr>
          <p:cNvPr id="175" name="Google Shape;175;p16"/>
          <p:cNvSpPr txBox="1"/>
          <p:nvPr>
            <p:ph idx="1" type="body"/>
          </p:nvPr>
        </p:nvSpPr>
        <p:spPr>
          <a:xfrm>
            <a:off x="311700" y="1431100"/>
            <a:ext cx="8520600" cy="31377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b="1" lang="en" sz="2200"/>
              <a:t>Part 1 - </a:t>
            </a:r>
            <a:endParaRPr b="1" sz="2200"/>
          </a:p>
          <a:p>
            <a:pPr indent="-368300" lvl="0" marL="457200" rtl="0" algn="l">
              <a:lnSpc>
                <a:spcPct val="90000"/>
              </a:lnSpc>
              <a:spcBef>
                <a:spcPts val="1000"/>
              </a:spcBef>
              <a:spcAft>
                <a:spcPts val="0"/>
              </a:spcAft>
              <a:buSzPts val="2200"/>
              <a:buAutoNum type="arabicPeriod"/>
            </a:pPr>
            <a:r>
              <a:rPr lang="en" sz="2200"/>
              <a:t>Examine the graphs that will be displayed on the next slide or on the cards provided by your teacher. </a:t>
            </a:r>
            <a:endParaRPr sz="2200"/>
          </a:p>
          <a:p>
            <a:pPr indent="-368300" lvl="0" marL="457200" rtl="0" algn="l">
              <a:lnSpc>
                <a:spcPct val="90000"/>
              </a:lnSpc>
              <a:spcBef>
                <a:spcPts val="1000"/>
              </a:spcBef>
              <a:spcAft>
                <a:spcPts val="0"/>
              </a:spcAft>
              <a:buSzPts val="2200"/>
              <a:buAutoNum type="arabicPeriod"/>
            </a:pPr>
            <a:r>
              <a:rPr lang="en" sz="2200"/>
              <a:t>Sort the cards into 2 categories. Be prepared to explain the meaning of your categories. </a:t>
            </a:r>
            <a:endParaRPr sz="2200"/>
          </a:p>
          <a:p>
            <a:pPr indent="-368300" lvl="0" marL="457200" rtl="0" algn="l">
              <a:lnSpc>
                <a:spcPct val="90000"/>
              </a:lnSpc>
              <a:spcBef>
                <a:spcPts val="1000"/>
              </a:spcBef>
              <a:spcAft>
                <a:spcPts val="1000"/>
              </a:spcAft>
              <a:buSzPts val="2200"/>
              <a:buAutoNum type="arabicPeriod"/>
            </a:pPr>
            <a:r>
              <a:rPr lang="en" sz="2200"/>
              <a:t>Then, sort the cards into 2 categories in a different way. Be prepared to explain the meaning of your new categories. </a:t>
            </a:r>
            <a:endParaRPr sz="2200"/>
          </a:p>
        </p:txBody>
      </p:sp>
      <p:sp>
        <p:nvSpPr>
          <p:cNvPr id="176" name="Google Shape;176;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7" name="Google Shape;177;p16"/>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3.4</a:t>
            </a:r>
            <a:r>
              <a:rPr lang="en" sz="1000"/>
              <a:t>.2 </a:t>
            </a:r>
            <a:r>
              <a:rPr lang="en" sz="1000"/>
              <a:t>Scatter Plot Differences and Connections to Correlation Coefficient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1" name="Shape 181"/>
        <p:cNvGrpSpPr/>
        <p:nvPr/>
      </p:nvGrpSpPr>
      <p:grpSpPr>
        <a:xfrm>
          <a:off x="0" y="0"/>
          <a:ext cx="0" cy="0"/>
          <a:chOff x="0" y="0"/>
          <a:chExt cx="0" cy="0"/>
        </a:xfrm>
      </p:grpSpPr>
      <p:sp>
        <p:nvSpPr>
          <p:cNvPr id="182" name="Google Shape;182;p17"/>
          <p:cNvSpPr txBox="1"/>
          <p:nvPr>
            <p:ph type="title"/>
          </p:nvPr>
        </p:nvSpPr>
        <p:spPr>
          <a:xfrm>
            <a:off x="311700" y="2164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Learning Activity </a:t>
            </a:r>
            <a:r>
              <a:rPr lang="en"/>
              <a:t>- Card Sort for “</a:t>
            </a:r>
            <a:r>
              <a:rPr i="1" lang="en">
                <a:latin typeface="Times New Roman"/>
                <a:ea typeface="Times New Roman"/>
                <a:cs typeface="Times New Roman"/>
                <a:sym typeface="Times New Roman"/>
              </a:rPr>
              <a:t>r</a:t>
            </a:r>
            <a:r>
              <a:rPr lang="en"/>
              <a:t>” - P1 </a:t>
            </a:r>
            <a:endParaRPr sz="3000">
              <a:solidFill>
                <a:srgbClr val="005047"/>
              </a:solidFill>
            </a:endParaRPr>
          </a:p>
        </p:txBody>
      </p:sp>
      <p:sp>
        <p:nvSpPr>
          <p:cNvPr id="183" name="Google Shape;183;p17"/>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4" name="Google Shape;184;p17"/>
          <p:cNvSpPr txBox="1"/>
          <p:nvPr>
            <p:ph idx="3"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3.4.2 Scatter Plot Differences and Connections to Correlation Coefficient</a:t>
            </a:r>
            <a:endParaRPr sz="1000"/>
          </a:p>
        </p:txBody>
      </p:sp>
      <p:pic>
        <p:nvPicPr>
          <p:cNvPr id="185" name="Google Shape;185;p17"/>
          <p:cNvPicPr preferRelativeResize="0"/>
          <p:nvPr/>
        </p:nvPicPr>
        <p:blipFill>
          <a:blip r:embed="rId4">
            <a:alphaModFix/>
          </a:blip>
          <a:stretch>
            <a:fillRect/>
          </a:stretch>
        </p:blipFill>
        <p:spPr>
          <a:xfrm>
            <a:off x="366125" y="1015325"/>
            <a:ext cx="1279065" cy="1463040"/>
          </a:xfrm>
          <a:prstGeom prst="rect">
            <a:avLst/>
          </a:prstGeom>
          <a:noFill/>
          <a:ln cap="flat" cmpd="sng" w="19050">
            <a:solidFill>
              <a:schemeClr val="dk2"/>
            </a:solidFill>
            <a:prstDash val="solid"/>
            <a:round/>
            <a:headEnd len="sm" w="sm" type="none"/>
            <a:tailEnd len="sm" w="sm" type="none"/>
          </a:ln>
        </p:spPr>
      </p:pic>
      <p:pic>
        <p:nvPicPr>
          <p:cNvPr id="186" name="Google Shape;186;p17"/>
          <p:cNvPicPr preferRelativeResize="0"/>
          <p:nvPr/>
        </p:nvPicPr>
        <p:blipFill>
          <a:blip r:embed="rId5">
            <a:alphaModFix/>
          </a:blip>
          <a:stretch>
            <a:fillRect/>
          </a:stretch>
        </p:blipFill>
        <p:spPr>
          <a:xfrm>
            <a:off x="2148787" y="1012225"/>
            <a:ext cx="1275907" cy="1463040"/>
          </a:xfrm>
          <a:prstGeom prst="rect">
            <a:avLst/>
          </a:prstGeom>
          <a:noFill/>
          <a:ln cap="flat" cmpd="sng" w="19050">
            <a:solidFill>
              <a:schemeClr val="dk2"/>
            </a:solidFill>
            <a:prstDash val="solid"/>
            <a:round/>
            <a:headEnd len="sm" w="sm" type="none"/>
            <a:tailEnd len="sm" w="sm" type="none"/>
          </a:ln>
        </p:spPr>
      </p:pic>
      <p:pic>
        <p:nvPicPr>
          <p:cNvPr id="187" name="Google Shape;187;p17" title="Screenshot 2025-08-11 at 1.59.41 PM.png"/>
          <p:cNvPicPr preferRelativeResize="0"/>
          <p:nvPr/>
        </p:nvPicPr>
        <p:blipFill>
          <a:blip r:embed="rId6">
            <a:alphaModFix/>
          </a:blip>
          <a:stretch>
            <a:fillRect/>
          </a:stretch>
        </p:blipFill>
        <p:spPr>
          <a:xfrm>
            <a:off x="3928263" y="1015325"/>
            <a:ext cx="1287475" cy="1463040"/>
          </a:xfrm>
          <a:prstGeom prst="rect">
            <a:avLst/>
          </a:prstGeom>
          <a:noFill/>
          <a:ln cap="flat" cmpd="sng" w="19050">
            <a:solidFill>
              <a:schemeClr val="dk2"/>
            </a:solidFill>
            <a:prstDash val="solid"/>
            <a:round/>
            <a:headEnd len="sm" w="sm" type="none"/>
            <a:tailEnd len="sm" w="sm" type="none"/>
          </a:ln>
        </p:spPr>
      </p:pic>
      <p:pic>
        <p:nvPicPr>
          <p:cNvPr id="188" name="Google Shape;188;p17" title="Screenshot 2025-08-11 at 1.59.50 PM.png"/>
          <p:cNvPicPr preferRelativeResize="0"/>
          <p:nvPr/>
        </p:nvPicPr>
        <p:blipFill>
          <a:blip r:embed="rId7">
            <a:alphaModFix/>
          </a:blip>
          <a:stretch>
            <a:fillRect/>
          </a:stretch>
        </p:blipFill>
        <p:spPr>
          <a:xfrm>
            <a:off x="5760720" y="1012234"/>
            <a:ext cx="1287475" cy="1463040"/>
          </a:xfrm>
          <a:prstGeom prst="rect">
            <a:avLst/>
          </a:prstGeom>
          <a:noFill/>
          <a:ln cap="flat" cmpd="sng" w="19050">
            <a:solidFill>
              <a:schemeClr val="dk2"/>
            </a:solidFill>
            <a:prstDash val="solid"/>
            <a:round/>
            <a:headEnd len="sm" w="sm" type="none"/>
            <a:tailEnd len="sm" w="sm" type="none"/>
          </a:ln>
        </p:spPr>
      </p:pic>
      <p:pic>
        <p:nvPicPr>
          <p:cNvPr id="189" name="Google Shape;189;p17" title="Screenshot 2025-08-11 at 2.00.01 PM.png"/>
          <p:cNvPicPr preferRelativeResize="0"/>
          <p:nvPr/>
        </p:nvPicPr>
        <p:blipFill>
          <a:blip r:embed="rId8">
            <a:alphaModFix/>
          </a:blip>
          <a:stretch>
            <a:fillRect/>
          </a:stretch>
        </p:blipFill>
        <p:spPr>
          <a:xfrm>
            <a:off x="7562088" y="1012234"/>
            <a:ext cx="1287475" cy="1463040"/>
          </a:xfrm>
          <a:prstGeom prst="rect">
            <a:avLst/>
          </a:prstGeom>
          <a:noFill/>
          <a:ln cap="flat" cmpd="sng" w="19050">
            <a:solidFill>
              <a:schemeClr val="dk2"/>
            </a:solidFill>
            <a:prstDash val="solid"/>
            <a:round/>
            <a:headEnd len="sm" w="sm" type="none"/>
            <a:tailEnd len="sm" w="sm" type="none"/>
          </a:ln>
        </p:spPr>
      </p:pic>
      <p:pic>
        <p:nvPicPr>
          <p:cNvPr id="190" name="Google Shape;190;p17" title="Screenshot 2025-08-11 at 2.00.20 PM.png"/>
          <p:cNvPicPr preferRelativeResize="0"/>
          <p:nvPr/>
        </p:nvPicPr>
        <p:blipFill>
          <a:blip r:embed="rId9">
            <a:alphaModFix/>
          </a:blip>
          <a:stretch>
            <a:fillRect/>
          </a:stretch>
        </p:blipFill>
        <p:spPr>
          <a:xfrm>
            <a:off x="365760" y="2907792"/>
            <a:ext cx="1303020" cy="1737360"/>
          </a:xfrm>
          <a:prstGeom prst="rect">
            <a:avLst/>
          </a:prstGeom>
          <a:noFill/>
          <a:ln cap="flat" cmpd="sng" w="19050">
            <a:solidFill>
              <a:schemeClr val="dk2"/>
            </a:solidFill>
            <a:prstDash val="solid"/>
            <a:round/>
            <a:headEnd len="sm" w="sm" type="none"/>
            <a:tailEnd len="sm" w="sm" type="none"/>
          </a:ln>
        </p:spPr>
      </p:pic>
      <p:pic>
        <p:nvPicPr>
          <p:cNvPr id="191" name="Google Shape;191;p17" title="Screenshot 2025-08-11 at 2.00.36 PM.png"/>
          <p:cNvPicPr preferRelativeResize="0"/>
          <p:nvPr/>
        </p:nvPicPr>
        <p:blipFill>
          <a:blip r:embed="rId10">
            <a:alphaModFix/>
          </a:blip>
          <a:stretch>
            <a:fillRect/>
          </a:stretch>
        </p:blipFill>
        <p:spPr>
          <a:xfrm>
            <a:off x="2148988" y="2907792"/>
            <a:ext cx="1287475" cy="1463040"/>
          </a:xfrm>
          <a:prstGeom prst="rect">
            <a:avLst/>
          </a:prstGeom>
          <a:noFill/>
          <a:ln cap="flat" cmpd="sng" w="19050">
            <a:solidFill>
              <a:schemeClr val="dk2"/>
            </a:solidFill>
            <a:prstDash val="solid"/>
            <a:round/>
            <a:headEnd len="sm" w="sm" type="none"/>
            <a:tailEnd len="sm" w="sm" type="none"/>
          </a:ln>
        </p:spPr>
      </p:pic>
      <p:pic>
        <p:nvPicPr>
          <p:cNvPr id="192" name="Google Shape;192;p17" title="Screenshot 2025-08-11 at 2.00.46 PM.png"/>
          <p:cNvPicPr preferRelativeResize="0"/>
          <p:nvPr/>
        </p:nvPicPr>
        <p:blipFill>
          <a:blip r:embed="rId11">
            <a:alphaModFix/>
          </a:blip>
          <a:stretch>
            <a:fillRect/>
          </a:stretch>
        </p:blipFill>
        <p:spPr>
          <a:xfrm>
            <a:off x="3928263" y="2907792"/>
            <a:ext cx="1287475" cy="1463040"/>
          </a:xfrm>
          <a:prstGeom prst="rect">
            <a:avLst/>
          </a:prstGeom>
          <a:noFill/>
          <a:ln cap="flat" cmpd="sng" w="19050">
            <a:solidFill>
              <a:schemeClr val="dk2"/>
            </a:solidFill>
            <a:prstDash val="solid"/>
            <a:round/>
            <a:headEnd len="sm" w="sm" type="none"/>
            <a:tailEnd len="sm" w="sm" type="none"/>
          </a:ln>
        </p:spPr>
      </p:pic>
      <p:pic>
        <p:nvPicPr>
          <p:cNvPr id="193" name="Google Shape;193;p17" title="Screenshot 2025-08-11 at 2.00.58 PM.png"/>
          <p:cNvPicPr preferRelativeResize="0"/>
          <p:nvPr/>
        </p:nvPicPr>
        <p:blipFill>
          <a:blip r:embed="rId12">
            <a:alphaModFix/>
          </a:blip>
          <a:stretch>
            <a:fillRect/>
          </a:stretch>
        </p:blipFill>
        <p:spPr>
          <a:xfrm>
            <a:off x="5760720" y="2907792"/>
            <a:ext cx="1272845" cy="1463040"/>
          </a:xfrm>
          <a:prstGeom prst="rect">
            <a:avLst/>
          </a:prstGeom>
          <a:noFill/>
          <a:ln cap="flat" cmpd="sng" w="19050">
            <a:solidFill>
              <a:schemeClr val="dk2"/>
            </a:solidFill>
            <a:prstDash val="solid"/>
            <a:round/>
            <a:headEnd len="sm" w="sm" type="none"/>
            <a:tailEnd len="sm" w="sm" type="none"/>
          </a:ln>
        </p:spPr>
      </p:pic>
      <p:pic>
        <p:nvPicPr>
          <p:cNvPr id="194" name="Google Shape;194;p17" title="Screenshot 2025-08-11 at 2.01.07 PM.png"/>
          <p:cNvPicPr preferRelativeResize="0"/>
          <p:nvPr/>
        </p:nvPicPr>
        <p:blipFill>
          <a:blip r:embed="rId13">
            <a:alphaModFix/>
          </a:blip>
          <a:stretch>
            <a:fillRect/>
          </a:stretch>
        </p:blipFill>
        <p:spPr>
          <a:xfrm>
            <a:off x="7559445" y="2905642"/>
            <a:ext cx="1272845" cy="146304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8" name="Shape 198"/>
        <p:cNvGrpSpPr/>
        <p:nvPr/>
      </p:nvGrpSpPr>
      <p:grpSpPr>
        <a:xfrm>
          <a:off x="0" y="0"/>
          <a:ext cx="0" cy="0"/>
          <a:chOff x="0" y="0"/>
          <a:chExt cx="0" cy="0"/>
        </a:xfrm>
      </p:grpSpPr>
      <p:pic>
        <p:nvPicPr>
          <p:cNvPr id="199" name="Google Shape;199;p18"/>
          <p:cNvPicPr preferRelativeResize="0"/>
          <p:nvPr/>
        </p:nvPicPr>
        <p:blipFill>
          <a:blip r:embed="rId4">
            <a:alphaModFix/>
          </a:blip>
          <a:stretch>
            <a:fillRect/>
          </a:stretch>
        </p:blipFill>
        <p:spPr>
          <a:xfrm>
            <a:off x="3886200" y="2962864"/>
            <a:ext cx="1371600" cy="1440180"/>
          </a:xfrm>
          <a:prstGeom prst="rect">
            <a:avLst/>
          </a:prstGeom>
          <a:noFill/>
          <a:ln>
            <a:noFill/>
          </a:ln>
        </p:spPr>
      </p:pic>
      <p:pic>
        <p:nvPicPr>
          <p:cNvPr id="200" name="Google Shape;200;p18"/>
          <p:cNvPicPr preferRelativeResize="0"/>
          <p:nvPr/>
        </p:nvPicPr>
        <p:blipFill>
          <a:blip r:embed="rId5">
            <a:alphaModFix/>
          </a:blip>
          <a:stretch>
            <a:fillRect/>
          </a:stretch>
        </p:blipFill>
        <p:spPr>
          <a:xfrm>
            <a:off x="2066544" y="2954143"/>
            <a:ext cx="1371600" cy="1453896"/>
          </a:xfrm>
          <a:prstGeom prst="rect">
            <a:avLst/>
          </a:prstGeom>
          <a:noFill/>
          <a:ln>
            <a:noFill/>
          </a:ln>
        </p:spPr>
      </p:pic>
      <p:pic>
        <p:nvPicPr>
          <p:cNvPr id="201" name="Google Shape;201;p18"/>
          <p:cNvPicPr preferRelativeResize="0"/>
          <p:nvPr/>
        </p:nvPicPr>
        <p:blipFill>
          <a:blip r:embed="rId6">
            <a:alphaModFix/>
          </a:blip>
          <a:stretch>
            <a:fillRect/>
          </a:stretch>
        </p:blipFill>
        <p:spPr>
          <a:xfrm>
            <a:off x="209700" y="2948963"/>
            <a:ext cx="1463040" cy="1841709"/>
          </a:xfrm>
          <a:prstGeom prst="rect">
            <a:avLst/>
          </a:prstGeom>
          <a:noFill/>
          <a:ln>
            <a:noFill/>
          </a:ln>
        </p:spPr>
      </p:pic>
      <p:pic>
        <p:nvPicPr>
          <p:cNvPr id="202" name="Google Shape;202;p18"/>
          <p:cNvPicPr preferRelativeResize="0"/>
          <p:nvPr/>
        </p:nvPicPr>
        <p:blipFill>
          <a:blip r:embed="rId7">
            <a:alphaModFix/>
          </a:blip>
          <a:stretch>
            <a:fillRect/>
          </a:stretch>
        </p:blipFill>
        <p:spPr>
          <a:xfrm>
            <a:off x="7499770" y="905256"/>
            <a:ext cx="1371600" cy="1453896"/>
          </a:xfrm>
          <a:prstGeom prst="rect">
            <a:avLst/>
          </a:prstGeom>
          <a:noFill/>
          <a:ln>
            <a:noFill/>
          </a:ln>
        </p:spPr>
      </p:pic>
      <p:pic>
        <p:nvPicPr>
          <p:cNvPr id="203" name="Google Shape;203;p18"/>
          <p:cNvPicPr preferRelativeResize="0"/>
          <p:nvPr/>
        </p:nvPicPr>
        <p:blipFill>
          <a:blip r:embed="rId8">
            <a:alphaModFix/>
          </a:blip>
          <a:stretch>
            <a:fillRect/>
          </a:stretch>
        </p:blipFill>
        <p:spPr>
          <a:xfrm>
            <a:off x="5670663" y="905256"/>
            <a:ext cx="1371600" cy="1453896"/>
          </a:xfrm>
          <a:prstGeom prst="rect">
            <a:avLst/>
          </a:prstGeom>
          <a:noFill/>
          <a:ln>
            <a:noFill/>
          </a:ln>
        </p:spPr>
      </p:pic>
      <p:pic>
        <p:nvPicPr>
          <p:cNvPr id="204" name="Google Shape;204;p18"/>
          <p:cNvPicPr preferRelativeResize="0"/>
          <p:nvPr/>
        </p:nvPicPr>
        <p:blipFill>
          <a:blip r:embed="rId9">
            <a:alphaModFix/>
          </a:blip>
          <a:stretch>
            <a:fillRect/>
          </a:stretch>
        </p:blipFill>
        <p:spPr>
          <a:xfrm>
            <a:off x="3886200" y="867849"/>
            <a:ext cx="1371600" cy="1508760"/>
          </a:xfrm>
          <a:prstGeom prst="rect">
            <a:avLst/>
          </a:prstGeom>
          <a:noFill/>
          <a:ln>
            <a:noFill/>
          </a:ln>
        </p:spPr>
      </p:pic>
      <p:pic>
        <p:nvPicPr>
          <p:cNvPr id="205" name="Google Shape;205;p18"/>
          <p:cNvPicPr preferRelativeResize="0"/>
          <p:nvPr/>
        </p:nvPicPr>
        <p:blipFill>
          <a:blip r:embed="rId10">
            <a:alphaModFix/>
          </a:blip>
          <a:stretch>
            <a:fillRect/>
          </a:stretch>
        </p:blipFill>
        <p:spPr>
          <a:xfrm>
            <a:off x="2066525" y="905256"/>
            <a:ext cx="1371600" cy="1453896"/>
          </a:xfrm>
          <a:prstGeom prst="rect">
            <a:avLst/>
          </a:prstGeom>
          <a:noFill/>
          <a:ln>
            <a:noFill/>
          </a:ln>
        </p:spPr>
      </p:pic>
      <p:pic>
        <p:nvPicPr>
          <p:cNvPr id="206" name="Google Shape;206;p18"/>
          <p:cNvPicPr preferRelativeResize="0"/>
          <p:nvPr/>
        </p:nvPicPr>
        <p:blipFill>
          <a:blip r:embed="rId11">
            <a:alphaModFix/>
          </a:blip>
          <a:stretch>
            <a:fillRect/>
          </a:stretch>
        </p:blipFill>
        <p:spPr>
          <a:xfrm>
            <a:off x="255421" y="901375"/>
            <a:ext cx="1371600" cy="1498963"/>
          </a:xfrm>
          <a:prstGeom prst="rect">
            <a:avLst/>
          </a:prstGeom>
          <a:noFill/>
          <a:ln>
            <a:noFill/>
          </a:ln>
        </p:spPr>
      </p:pic>
      <p:sp>
        <p:nvSpPr>
          <p:cNvPr id="207" name="Google Shape;207;p18"/>
          <p:cNvSpPr txBox="1"/>
          <p:nvPr>
            <p:ph type="title"/>
          </p:nvPr>
        </p:nvSpPr>
        <p:spPr>
          <a:xfrm>
            <a:off x="311700" y="2164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Learning Activity </a:t>
            </a:r>
            <a:r>
              <a:rPr lang="en"/>
              <a:t>- </a:t>
            </a:r>
            <a:r>
              <a:rPr lang="en"/>
              <a:t>Card Sort for</a:t>
            </a:r>
            <a:r>
              <a:rPr lang="en"/>
              <a:t> “</a:t>
            </a:r>
            <a:r>
              <a:rPr i="1" lang="en">
                <a:latin typeface="Times New Roman"/>
                <a:ea typeface="Times New Roman"/>
                <a:cs typeface="Times New Roman"/>
                <a:sym typeface="Times New Roman"/>
              </a:rPr>
              <a:t>r</a:t>
            </a:r>
            <a:r>
              <a:rPr lang="en"/>
              <a:t>” - P2 </a:t>
            </a:r>
            <a:endParaRPr sz="3000">
              <a:solidFill>
                <a:srgbClr val="005047"/>
              </a:solidFill>
            </a:endParaRPr>
          </a:p>
        </p:txBody>
      </p:sp>
      <p:sp>
        <p:nvSpPr>
          <p:cNvPr id="208" name="Google Shape;208;p18"/>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9" name="Google Shape;209;p18"/>
          <p:cNvSpPr txBox="1"/>
          <p:nvPr>
            <p:ph idx="3"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3.4.2 Scatter Plot Differences and Connections to Correlation Coefficient</a:t>
            </a:r>
            <a:endParaRPr sz="1000"/>
          </a:p>
        </p:txBody>
      </p:sp>
      <p:sp>
        <p:nvSpPr>
          <p:cNvPr id="210" name="Google Shape;210;p18"/>
          <p:cNvSpPr/>
          <p:nvPr/>
        </p:nvSpPr>
        <p:spPr>
          <a:xfrm>
            <a:off x="72568" y="2353550"/>
            <a:ext cx="1737300" cy="4518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latin typeface="Calibri"/>
                <a:ea typeface="Calibri"/>
                <a:cs typeface="Calibri"/>
                <a:sym typeface="Calibri"/>
              </a:rPr>
              <a:t> </a:t>
            </a:r>
            <a:r>
              <a:rPr i="1" lang="en" sz="1500">
                <a:latin typeface="Times New Roman"/>
                <a:ea typeface="Times New Roman"/>
                <a:cs typeface="Times New Roman"/>
                <a:sym typeface="Times New Roman"/>
              </a:rPr>
              <a:t>y</a:t>
            </a:r>
            <a:r>
              <a:rPr lang="en" sz="1500">
                <a:solidFill>
                  <a:srgbClr val="000000"/>
                </a:solidFill>
                <a:latin typeface="Calibri"/>
                <a:ea typeface="Calibri"/>
                <a:cs typeface="Calibri"/>
                <a:sym typeface="Calibri"/>
              </a:rPr>
              <a:t> = </a:t>
            </a:r>
            <a:r>
              <a:rPr lang="en" sz="1500">
                <a:latin typeface="Calibri"/>
                <a:ea typeface="Calibri"/>
                <a:cs typeface="Calibri"/>
                <a:sym typeface="Calibri"/>
              </a:rPr>
              <a:t>– 0.83</a:t>
            </a:r>
            <a:r>
              <a:rPr i="1" lang="en" sz="1500">
                <a:latin typeface="Times New Roman"/>
                <a:ea typeface="Times New Roman"/>
                <a:cs typeface="Times New Roman"/>
                <a:sym typeface="Times New Roman"/>
              </a:rPr>
              <a:t>x</a:t>
            </a:r>
            <a:r>
              <a:rPr lang="en" sz="1500">
                <a:latin typeface="Calibri"/>
                <a:ea typeface="Calibri"/>
                <a:cs typeface="Calibri"/>
                <a:sym typeface="Calibri"/>
              </a:rPr>
              <a:t> – 1.85; </a:t>
            </a:r>
            <a:br>
              <a:rPr lang="en" sz="1500">
                <a:latin typeface="Calibri"/>
                <a:ea typeface="Calibri"/>
                <a:cs typeface="Calibri"/>
                <a:sym typeface="Calibri"/>
              </a:rPr>
            </a:br>
            <a:r>
              <a:rPr i="1" lang="en" sz="1500">
                <a:latin typeface="Times New Roman"/>
                <a:ea typeface="Times New Roman"/>
                <a:cs typeface="Times New Roman"/>
                <a:sym typeface="Times New Roman"/>
              </a:rPr>
              <a:t>r</a:t>
            </a:r>
            <a:r>
              <a:rPr lang="en" sz="1500">
                <a:latin typeface="Calibri"/>
                <a:ea typeface="Calibri"/>
                <a:cs typeface="Calibri"/>
                <a:sym typeface="Calibri"/>
              </a:rPr>
              <a:t> = – 0.61</a:t>
            </a:r>
            <a:endParaRPr sz="1500">
              <a:latin typeface="Calibri"/>
              <a:ea typeface="Calibri"/>
              <a:cs typeface="Calibri"/>
              <a:sym typeface="Calibri"/>
            </a:endParaRPr>
          </a:p>
        </p:txBody>
      </p:sp>
      <p:sp>
        <p:nvSpPr>
          <p:cNvPr id="211" name="Google Shape;211;p18"/>
          <p:cNvSpPr/>
          <p:nvPr/>
        </p:nvSpPr>
        <p:spPr>
          <a:xfrm>
            <a:off x="73152" y="4408447"/>
            <a:ext cx="1737300" cy="4518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latin typeface="Calibri"/>
                <a:ea typeface="Calibri"/>
                <a:cs typeface="Calibri"/>
                <a:sym typeface="Calibri"/>
              </a:rPr>
              <a:t> </a:t>
            </a:r>
            <a:r>
              <a:rPr i="1" lang="en" sz="1500">
                <a:latin typeface="Times New Roman"/>
                <a:ea typeface="Times New Roman"/>
                <a:cs typeface="Times New Roman"/>
                <a:sym typeface="Times New Roman"/>
              </a:rPr>
              <a:t>y</a:t>
            </a:r>
            <a:r>
              <a:rPr lang="en" sz="1500">
                <a:solidFill>
                  <a:srgbClr val="000000"/>
                </a:solidFill>
                <a:latin typeface="Calibri"/>
                <a:ea typeface="Calibri"/>
                <a:cs typeface="Calibri"/>
                <a:sym typeface="Calibri"/>
              </a:rPr>
              <a:t> = </a:t>
            </a:r>
            <a:r>
              <a:rPr lang="en" sz="1500">
                <a:latin typeface="Calibri"/>
                <a:ea typeface="Calibri"/>
                <a:cs typeface="Calibri"/>
                <a:sym typeface="Calibri"/>
              </a:rPr>
              <a:t>1</a:t>
            </a:r>
            <a:r>
              <a:rPr lang="en" sz="1500">
                <a:latin typeface="Calibri"/>
                <a:ea typeface="Calibri"/>
                <a:cs typeface="Calibri"/>
                <a:sym typeface="Calibri"/>
              </a:rPr>
              <a:t>.43</a:t>
            </a:r>
            <a:r>
              <a:rPr i="1" lang="en" sz="1500">
                <a:latin typeface="Times New Roman"/>
                <a:ea typeface="Times New Roman"/>
                <a:cs typeface="Times New Roman"/>
                <a:sym typeface="Times New Roman"/>
              </a:rPr>
              <a:t>x</a:t>
            </a:r>
            <a:r>
              <a:rPr lang="en" sz="1500">
                <a:latin typeface="Calibri"/>
                <a:ea typeface="Calibri"/>
                <a:cs typeface="Calibri"/>
                <a:sym typeface="Calibri"/>
              </a:rPr>
              <a:t> + 2.86; </a:t>
            </a:r>
            <a:br>
              <a:rPr lang="en" sz="1500">
                <a:latin typeface="Calibri"/>
                <a:ea typeface="Calibri"/>
                <a:cs typeface="Calibri"/>
                <a:sym typeface="Calibri"/>
              </a:rPr>
            </a:br>
            <a:r>
              <a:rPr i="1" lang="en" sz="1500">
                <a:latin typeface="Times New Roman"/>
                <a:ea typeface="Times New Roman"/>
                <a:cs typeface="Times New Roman"/>
                <a:sym typeface="Times New Roman"/>
              </a:rPr>
              <a:t>r</a:t>
            </a:r>
            <a:r>
              <a:rPr lang="en" sz="1500">
                <a:latin typeface="Calibri"/>
                <a:ea typeface="Calibri"/>
                <a:cs typeface="Calibri"/>
                <a:sym typeface="Calibri"/>
              </a:rPr>
              <a:t> = 0.94</a:t>
            </a:r>
            <a:endParaRPr sz="1500">
              <a:latin typeface="Calibri"/>
              <a:ea typeface="Calibri"/>
              <a:cs typeface="Calibri"/>
              <a:sym typeface="Calibri"/>
            </a:endParaRPr>
          </a:p>
        </p:txBody>
      </p:sp>
      <p:sp>
        <p:nvSpPr>
          <p:cNvPr id="212" name="Google Shape;212;p18"/>
          <p:cNvSpPr/>
          <p:nvPr/>
        </p:nvSpPr>
        <p:spPr>
          <a:xfrm>
            <a:off x="1879823" y="2353550"/>
            <a:ext cx="1737300" cy="4518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latin typeface="Calibri"/>
                <a:ea typeface="Calibri"/>
                <a:cs typeface="Calibri"/>
                <a:sym typeface="Calibri"/>
              </a:rPr>
              <a:t> </a:t>
            </a:r>
            <a:r>
              <a:rPr i="1" lang="en" sz="1500">
                <a:latin typeface="Times New Roman"/>
                <a:ea typeface="Times New Roman"/>
                <a:cs typeface="Times New Roman"/>
                <a:sym typeface="Times New Roman"/>
              </a:rPr>
              <a:t>y</a:t>
            </a:r>
            <a:r>
              <a:rPr lang="en" sz="1500">
                <a:solidFill>
                  <a:srgbClr val="000000"/>
                </a:solidFill>
                <a:latin typeface="Calibri"/>
                <a:ea typeface="Calibri"/>
                <a:cs typeface="Calibri"/>
                <a:sym typeface="Calibri"/>
              </a:rPr>
              <a:t> = </a:t>
            </a:r>
            <a:r>
              <a:rPr lang="en" sz="1500">
                <a:latin typeface="Calibri"/>
                <a:ea typeface="Calibri"/>
                <a:cs typeface="Calibri"/>
                <a:sym typeface="Calibri"/>
              </a:rPr>
              <a:t>– 0.07</a:t>
            </a:r>
            <a:r>
              <a:rPr i="1" lang="en" sz="1500">
                <a:latin typeface="Times New Roman"/>
                <a:ea typeface="Times New Roman"/>
                <a:cs typeface="Times New Roman"/>
                <a:sym typeface="Times New Roman"/>
              </a:rPr>
              <a:t>x</a:t>
            </a:r>
            <a:r>
              <a:rPr lang="en" sz="1500">
                <a:latin typeface="Calibri"/>
                <a:ea typeface="Calibri"/>
                <a:cs typeface="Calibri"/>
                <a:sym typeface="Calibri"/>
              </a:rPr>
              <a:t> + 5.63; </a:t>
            </a:r>
            <a:br>
              <a:rPr lang="en" sz="1500">
                <a:latin typeface="Calibri"/>
                <a:ea typeface="Calibri"/>
                <a:cs typeface="Calibri"/>
                <a:sym typeface="Calibri"/>
              </a:rPr>
            </a:br>
            <a:r>
              <a:rPr i="1" lang="en" sz="1500">
                <a:latin typeface="Times New Roman"/>
                <a:ea typeface="Times New Roman"/>
                <a:cs typeface="Times New Roman"/>
                <a:sym typeface="Times New Roman"/>
              </a:rPr>
              <a:t>r</a:t>
            </a:r>
            <a:r>
              <a:rPr lang="en" sz="1500">
                <a:latin typeface="Calibri"/>
                <a:ea typeface="Calibri"/>
                <a:cs typeface="Calibri"/>
                <a:sym typeface="Calibri"/>
              </a:rPr>
              <a:t> = – 0.06</a:t>
            </a:r>
            <a:endParaRPr sz="1500">
              <a:latin typeface="Calibri"/>
              <a:ea typeface="Calibri"/>
              <a:cs typeface="Calibri"/>
              <a:sym typeface="Calibri"/>
            </a:endParaRPr>
          </a:p>
        </p:txBody>
      </p:sp>
      <p:sp>
        <p:nvSpPr>
          <p:cNvPr id="213" name="Google Shape;213;p18"/>
          <p:cNvSpPr/>
          <p:nvPr/>
        </p:nvSpPr>
        <p:spPr>
          <a:xfrm>
            <a:off x="3676061" y="2353550"/>
            <a:ext cx="1737300" cy="4518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latin typeface="Calibri"/>
                <a:ea typeface="Calibri"/>
                <a:cs typeface="Calibri"/>
                <a:sym typeface="Calibri"/>
              </a:rPr>
              <a:t> </a:t>
            </a:r>
            <a:r>
              <a:rPr i="1" lang="en" sz="1500">
                <a:latin typeface="Times New Roman"/>
                <a:ea typeface="Times New Roman"/>
                <a:cs typeface="Times New Roman"/>
                <a:sym typeface="Times New Roman"/>
              </a:rPr>
              <a:t>y</a:t>
            </a:r>
            <a:r>
              <a:rPr lang="en" sz="1500">
                <a:solidFill>
                  <a:srgbClr val="000000"/>
                </a:solidFill>
                <a:latin typeface="Calibri"/>
                <a:ea typeface="Calibri"/>
                <a:cs typeface="Calibri"/>
                <a:sym typeface="Calibri"/>
              </a:rPr>
              <a:t> = </a:t>
            </a:r>
            <a:r>
              <a:rPr lang="en" sz="1500">
                <a:latin typeface="Calibri"/>
                <a:ea typeface="Calibri"/>
                <a:cs typeface="Calibri"/>
                <a:sym typeface="Calibri"/>
              </a:rPr>
              <a:t>– 0.31</a:t>
            </a:r>
            <a:r>
              <a:rPr i="1" lang="en" sz="1500">
                <a:latin typeface="Times New Roman"/>
                <a:ea typeface="Times New Roman"/>
                <a:cs typeface="Times New Roman"/>
                <a:sym typeface="Times New Roman"/>
              </a:rPr>
              <a:t>x</a:t>
            </a:r>
            <a:r>
              <a:rPr lang="en" sz="1500">
                <a:latin typeface="Calibri"/>
                <a:ea typeface="Calibri"/>
                <a:cs typeface="Calibri"/>
                <a:sym typeface="Calibri"/>
              </a:rPr>
              <a:t> + 5.76; </a:t>
            </a:r>
            <a:br>
              <a:rPr lang="en" sz="1500">
                <a:latin typeface="Calibri"/>
                <a:ea typeface="Calibri"/>
                <a:cs typeface="Calibri"/>
                <a:sym typeface="Calibri"/>
              </a:rPr>
            </a:br>
            <a:r>
              <a:rPr i="1" lang="en" sz="1500">
                <a:latin typeface="Times New Roman"/>
                <a:ea typeface="Times New Roman"/>
                <a:cs typeface="Times New Roman"/>
                <a:sym typeface="Times New Roman"/>
              </a:rPr>
              <a:t>r</a:t>
            </a:r>
            <a:r>
              <a:rPr lang="en" sz="1500">
                <a:latin typeface="Calibri"/>
                <a:ea typeface="Calibri"/>
                <a:cs typeface="Calibri"/>
                <a:sym typeface="Calibri"/>
              </a:rPr>
              <a:t> = – 0.88</a:t>
            </a:r>
            <a:endParaRPr sz="1500">
              <a:latin typeface="Calibri"/>
              <a:ea typeface="Calibri"/>
              <a:cs typeface="Calibri"/>
              <a:sym typeface="Calibri"/>
            </a:endParaRPr>
          </a:p>
        </p:txBody>
      </p:sp>
      <p:sp>
        <p:nvSpPr>
          <p:cNvPr id="214" name="Google Shape;214;p18"/>
          <p:cNvSpPr/>
          <p:nvPr/>
        </p:nvSpPr>
        <p:spPr>
          <a:xfrm>
            <a:off x="5487823" y="2353550"/>
            <a:ext cx="1737300" cy="4518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latin typeface="Calibri"/>
                <a:ea typeface="Calibri"/>
                <a:cs typeface="Calibri"/>
                <a:sym typeface="Calibri"/>
              </a:rPr>
              <a:t> </a:t>
            </a:r>
            <a:r>
              <a:rPr i="1" lang="en" sz="1500">
                <a:latin typeface="Times New Roman"/>
                <a:ea typeface="Times New Roman"/>
                <a:cs typeface="Times New Roman"/>
                <a:sym typeface="Times New Roman"/>
              </a:rPr>
              <a:t>y</a:t>
            </a:r>
            <a:r>
              <a:rPr lang="en" sz="1500">
                <a:solidFill>
                  <a:srgbClr val="000000"/>
                </a:solidFill>
                <a:latin typeface="Calibri"/>
                <a:ea typeface="Calibri"/>
                <a:cs typeface="Calibri"/>
                <a:sym typeface="Calibri"/>
              </a:rPr>
              <a:t> = </a:t>
            </a:r>
            <a:r>
              <a:rPr lang="en" sz="1500">
                <a:latin typeface="Calibri"/>
                <a:ea typeface="Calibri"/>
                <a:cs typeface="Calibri"/>
                <a:sym typeface="Calibri"/>
              </a:rPr>
              <a:t>– 0.8</a:t>
            </a:r>
            <a:r>
              <a:rPr i="1" lang="en" sz="1500">
                <a:latin typeface="Times New Roman"/>
                <a:ea typeface="Times New Roman"/>
                <a:cs typeface="Times New Roman"/>
                <a:sym typeface="Times New Roman"/>
              </a:rPr>
              <a:t>x</a:t>
            </a:r>
            <a:r>
              <a:rPr lang="en" sz="1500">
                <a:latin typeface="Calibri"/>
                <a:ea typeface="Calibri"/>
                <a:cs typeface="Calibri"/>
                <a:sym typeface="Calibri"/>
              </a:rPr>
              <a:t> + 6; </a:t>
            </a:r>
            <a:br>
              <a:rPr lang="en" sz="1500">
                <a:latin typeface="Calibri"/>
                <a:ea typeface="Calibri"/>
                <a:cs typeface="Calibri"/>
                <a:sym typeface="Calibri"/>
              </a:rPr>
            </a:br>
            <a:r>
              <a:rPr i="1" lang="en" sz="1500">
                <a:latin typeface="Times New Roman"/>
                <a:ea typeface="Times New Roman"/>
                <a:cs typeface="Times New Roman"/>
                <a:sym typeface="Times New Roman"/>
              </a:rPr>
              <a:t>r</a:t>
            </a:r>
            <a:r>
              <a:rPr lang="en" sz="1500">
                <a:latin typeface="Calibri"/>
                <a:ea typeface="Calibri"/>
                <a:cs typeface="Calibri"/>
                <a:sym typeface="Calibri"/>
              </a:rPr>
              <a:t> = – 1</a:t>
            </a:r>
            <a:endParaRPr sz="1500">
              <a:latin typeface="Calibri"/>
              <a:ea typeface="Calibri"/>
              <a:cs typeface="Calibri"/>
              <a:sym typeface="Calibri"/>
            </a:endParaRPr>
          </a:p>
        </p:txBody>
      </p:sp>
      <p:sp>
        <p:nvSpPr>
          <p:cNvPr id="215" name="Google Shape;215;p18"/>
          <p:cNvSpPr/>
          <p:nvPr/>
        </p:nvSpPr>
        <p:spPr>
          <a:xfrm>
            <a:off x="7299586" y="2353550"/>
            <a:ext cx="1737300" cy="4440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latin typeface="Calibri"/>
                <a:ea typeface="Calibri"/>
                <a:cs typeface="Calibri"/>
                <a:sym typeface="Calibri"/>
              </a:rPr>
              <a:t> </a:t>
            </a:r>
            <a:r>
              <a:rPr i="1" lang="en" sz="1500">
                <a:latin typeface="Times New Roman"/>
                <a:ea typeface="Times New Roman"/>
                <a:cs typeface="Times New Roman"/>
                <a:sym typeface="Times New Roman"/>
              </a:rPr>
              <a:t>y</a:t>
            </a:r>
            <a:r>
              <a:rPr lang="en" sz="1500">
                <a:solidFill>
                  <a:srgbClr val="000000"/>
                </a:solidFill>
                <a:latin typeface="Calibri"/>
                <a:ea typeface="Calibri"/>
                <a:cs typeface="Calibri"/>
                <a:sym typeface="Calibri"/>
              </a:rPr>
              <a:t> =</a:t>
            </a:r>
            <a:r>
              <a:rPr lang="en" sz="1500">
                <a:latin typeface="Calibri"/>
                <a:ea typeface="Calibri"/>
                <a:cs typeface="Calibri"/>
                <a:sym typeface="Calibri"/>
              </a:rPr>
              <a:t> 0.69</a:t>
            </a:r>
            <a:r>
              <a:rPr i="1" lang="en" sz="1500">
                <a:latin typeface="Times New Roman"/>
                <a:ea typeface="Times New Roman"/>
                <a:cs typeface="Times New Roman"/>
                <a:sym typeface="Times New Roman"/>
              </a:rPr>
              <a:t>x</a:t>
            </a:r>
            <a:r>
              <a:rPr lang="en" sz="1500">
                <a:latin typeface="Calibri"/>
                <a:ea typeface="Calibri"/>
                <a:cs typeface="Calibri"/>
                <a:sym typeface="Calibri"/>
              </a:rPr>
              <a:t> + 4.49; </a:t>
            </a:r>
            <a:br>
              <a:rPr lang="en" sz="1500">
                <a:latin typeface="Calibri"/>
                <a:ea typeface="Calibri"/>
                <a:cs typeface="Calibri"/>
                <a:sym typeface="Calibri"/>
              </a:rPr>
            </a:br>
            <a:r>
              <a:rPr i="1" lang="en" sz="1500">
                <a:latin typeface="Times New Roman"/>
                <a:ea typeface="Times New Roman"/>
                <a:cs typeface="Times New Roman"/>
                <a:sym typeface="Times New Roman"/>
              </a:rPr>
              <a:t>r</a:t>
            </a:r>
            <a:r>
              <a:rPr lang="en" sz="1500">
                <a:latin typeface="Calibri"/>
                <a:ea typeface="Calibri"/>
                <a:cs typeface="Calibri"/>
                <a:sym typeface="Calibri"/>
              </a:rPr>
              <a:t> = 0.46</a:t>
            </a:r>
            <a:endParaRPr sz="1500">
              <a:latin typeface="Calibri"/>
              <a:ea typeface="Calibri"/>
              <a:cs typeface="Calibri"/>
              <a:sym typeface="Calibri"/>
            </a:endParaRPr>
          </a:p>
        </p:txBody>
      </p:sp>
      <p:sp>
        <p:nvSpPr>
          <p:cNvPr id="216" name="Google Shape;216;p18"/>
          <p:cNvSpPr/>
          <p:nvPr/>
        </p:nvSpPr>
        <p:spPr>
          <a:xfrm>
            <a:off x="1883664" y="4406034"/>
            <a:ext cx="1737300" cy="4518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latin typeface="Calibri"/>
                <a:ea typeface="Calibri"/>
                <a:cs typeface="Calibri"/>
                <a:sym typeface="Calibri"/>
              </a:rPr>
              <a:t> </a:t>
            </a:r>
            <a:r>
              <a:rPr i="1" lang="en" sz="1500">
                <a:latin typeface="Times New Roman"/>
                <a:ea typeface="Times New Roman"/>
                <a:cs typeface="Times New Roman"/>
                <a:sym typeface="Times New Roman"/>
              </a:rPr>
              <a:t>y</a:t>
            </a:r>
            <a:r>
              <a:rPr lang="en" sz="1500">
                <a:solidFill>
                  <a:srgbClr val="000000"/>
                </a:solidFill>
                <a:latin typeface="Calibri"/>
                <a:ea typeface="Calibri"/>
                <a:cs typeface="Calibri"/>
                <a:sym typeface="Calibri"/>
              </a:rPr>
              <a:t> = </a:t>
            </a:r>
            <a:r>
              <a:rPr lang="en" sz="1500">
                <a:latin typeface="Calibri"/>
                <a:ea typeface="Calibri"/>
                <a:cs typeface="Calibri"/>
                <a:sym typeface="Calibri"/>
              </a:rPr>
              <a:t>3</a:t>
            </a:r>
            <a:r>
              <a:rPr i="1" lang="en" sz="1500">
                <a:latin typeface="Times New Roman"/>
                <a:ea typeface="Times New Roman"/>
                <a:cs typeface="Times New Roman"/>
                <a:sym typeface="Times New Roman"/>
              </a:rPr>
              <a:t>x</a:t>
            </a:r>
            <a:r>
              <a:rPr lang="en" sz="1500">
                <a:latin typeface="Calibri"/>
                <a:ea typeface="Calibri"/>
                <a:cs typeface="Calibri"/>
                <a:sym typeface="Calibri"/>
              </a:rPr>
              <a:t> + 2; </a:t>
            </a:r>
            <a:br>
              <a:rPr lang="en" sz="1500">
                <a:latin typeface="Calibri"/>
                <a:ea typeface="Calibri"/>
                <a:cs typeface="Calibri"/>
                <a:sym typeface="Calibri"/>
              </a:rPr>
            </a:br>
            <a:r>
              <a:rPr i="1" lang="en" sz="1500">
                <a:latin typeface="Times New Roman"/>
                <a:ea typeface="Times New Roman"/>
                <a:cs typeface="Times New Roman"/>
                <a:sym typeface="Times New Roman"/>
              </a:rPr>
              <a:t>r</a:t>
            </a:r>
            <a:r>
              <a:rPr lang="en" sz="1500">
                <a:latin typeface="Calibri"/>
                <a:ea typeface="Calibri"/>
                <a:cs typeface="Calibri"/>
                <a:sym typeface="Calibri"/>
              </a:rPr>
              <a:t> = 1</a:t>
            </a:r>
            <a:endParaRPr sz="1500">
              <a:latin typeface="Calibri"/>
              <a:ea typeface="Calibri"/>
              <a:cs typeface="Calibri"/>
              <a:sym typeface="Calibri"/>
            </a:endParaRPr>
          </a:p>
        </p:txBody>
      </p:sp>
      <p:sp>
        <p:nvSpPr>
          <p:cNvPr id="217" name="Google Shape;217;p18"/>
          <p:cNvSpPr/>
          <p:nvPr/>
        </p:nvSpPr>
        <p:spPr>
          <a:xfrm>
            <a:off x="3675888" y="4406034"/>
            <a:ext cx="1737300" cy="4518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latin typeface="Calibri"/>
                <a:ea typeface="Calibri"/>
                <a:cs typeface="Calibri"/>
                <a:sym typeface="Calibri"/>
              </a:rPr>
              <a:t> </a:t>
            </a:r>
            <a:r>
              <a:rPr i="1" lang="en" sz="1500">
                <a:latin typeface="Times New Roman"/>
                <a:ea typeface="Times New Roman"/>
                <a:cs typeface="Times New Roman"/>
                <a:sym typeface="Times New Roman"/>
              </a:rPr>
              <a:t>y</a:t>
            </a:r>
            <a:r>
              <a:rPr lang="en" sz="1500">
                <a:solidFill>
                  <a:srgbClr val="000000"/>
                </a:solidFill>
                <a:latin typeface="Calibri"/>
                <a:ea typeface="Calibri"/>
                <a:cs typeface="Calibri"/>
                <a:sym typeface="Calibri"/>
              </a:rPr>
              <a:t> = </a:t>
            </a:r>
            <a:r>
              <a:rPr lang="en" sz="1500">
                <a:latin typeface="Calibri"/>
                <a:ea typeface="Calibri"/>
                <a:cs typeface="Calibri"/>
                <a:sym typeface="Calibri"/>
              </a:rPr>
              <a:t>– 0.02</a:t>
            </a:r>
            <a:r>
              <a:rPr i="1" lang="en" sz="1500">
                <a:latin typeface="Times New Roman"/>
                <a:ea typeface="Times New Roman"/>
                <a:cs typeface="Times New Roman"/>
                <a:sym typeface="Times New Roman"/>
              </a:rPr>
              <a:t>x</a:t>
            </a:r>
            <a:r>
              <a:rPr lang="en" sz="1500">
                <a:latin typeface="Calibri"/>
                <a:ea typeface="Calibri"/>
                <a:cs typeface="Calibri"/>
                <a:sym typeface="Calibri"/>
              </a:rPr>
              <a:t> + 1.64; </a:t>
            </a:r>
            <a:br>
              <a:rPr lang="en" sz="1500">
                <a:latin typeface="Calibri"/>
                <a:ea typeface="Calibri"/>
                <a:cs typeface="Calibri"/>
                <a:sym typeface="Calibri"/>
              </a:rPr>
            </a:br>
            <a:r>
              <a:rPr i="1" lang="en" sz="1500">
                <a:latin typeface="Times New Roman"/>
                <a:ea typeface="Times New Roman"/>
                <a:cs typeface="Times New Roman"/>
                <a:sym typeface="Times New Roman"/>
              </a:rPr>
              <a:t>r</a:t>
            </a:r>
            <a:r>
              <a:rPr lang="en" sz="1500">
                <a:latin typeface="Calibri"/>
                <a:ea typeface="Calibri"/>
                <a:cs typeface="Calibri"/>
                <a:sym typeface="Calibri"/>
              </a:rPr>
              <a:t> = – 0.13</a:t>
            </a:r>
            <a:endParaRPr sz="1500">
              <a:latin typeface="Calibri"/>
              <a:ea typeface="Calibri"/>
              <a:cs typeface="Calibri"/>
              <a:sym typeface="Calibri"/>
            </a:endParaRPr>
          </a:p>
        </p:txBody>
      </p:sp>
      <p:sp>
        <p:nvSpPr>
          <p:cNvPr id="218" name="Google Shape;218;p18"/>
          <p:cNvSpPr/>
          <p:nvPr/>
        </p:nvSpPr>
        <p:spPr>
          <a:xfrm>
            <a:off x="5486400" y="4406034"/>
            <a:ext cx="1737300" cy="4518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latin typeface="Calibri"/>
                <a:ea typeface="Calibri"/>
                <a:cs typeface="Calibri"/>
                <a:sym typeface="Calibri"/>
              </a:rPr>
              <a:t> </a:t>
            </a:r>
            <a:r>
              <a:rPr i="1" lang="en" sz="1500">
                <a:latin typeface="Times New Roman"/>
                <a:ea typeface="Times New Roman"/>
                <a:cs typeface="Times New Roman"/>
                <a:sym typeface="Times New Roman"/>
              </a:rPr>
              <a:t>y</a:t>
            </a:r>
            <a:r>
              <a:rPr lang="en" sz="1500">
                <a:solidFill>
                  <a:srgbClr val="000000"/>
                </a:solidFill>
                <a:latin typeface="Calibri"/>
                <a:ea typeface="Calibri"/>
                <a:cs typeface="Calibri"/>
                <a:sym typeface="Calibri"/>
              </a:rPr>
              <a:t> = </a:t>
            </a:r>
            <a:r>
              <a:rPr lang="en" sz="1500">
                <a:latin typeface="Calibri"/>
                <a:ea typeface="Calibri"/>
                <a:cs typeface="Calibri"/>
                <a:sym typeface="Calibri"/>
              </a:rPr>
              <a:t>14</a:t>
            </a:r>
            <a:r>
              <a:rPr lang="en" sz="1500">
                <a:latin typeface="Calibri"/>
                <a:ea typeface="Calibri"/>
                <a:cs typeface="Calibri"/>
                <a:sym typeface="Calibri"/>
              </a:rPr>
              <a:t>.55</a:t>
            </a:r>
            <a:r>
              <a:rPr i="1" lang="en" sz="1500">
                <a:latin typeface="Times New Roman"/>
                <a:ea typeface="Times New Roman"/>
                <a:cs typeface="Times New Roman"/>
                <a:sym typeface="Times New Roman"/>
              </a:rPr>
              <a:t>x</a:t>
            </a:r>
            <a:r>
              <a:rPr lang="en" sz="1500">
                <a:latin typeface="Calibri"/>
                <a:ea typeface="Calibri"/>
                <a:cs typeface="Calibri"/>
                <a:sym typeface="Calibri"/>
              </a:rPr>
              <a:t> – 36.18; </a:t>
            </a:r>
            <a:br>
              <a:rPr lang="en" sz="1500">
                <a:latin typeface="Calibri"/>
                <a:ea typeface="Calibri"/>
                <a:cs typeface="Calibri"/>
                <a:sym typeface="Calibri"/>
              </a:rPr>
            </a:br>
            <a:r>
              <a:rPr i="1" lang="en" sz="1500">
                <a:latin typeface="Times New Roman"/>
                <a:ea typeface="Times New Roman"/>
                <a:cs typeface="Times New Roman"/>
                <a:sym typeface="Times New Roman"/>
              </a:rPr>
              <a:t>r</a:t>
            </a:r>
            <a:r>
              <a:rPr lang="en" sz="1500">
                <a:latin typeface="Calibri"/>
                <a:ea typeface="Calibri"/>
                <a:cs typeface="Calibri"/>
                <a:sym typeface="Calibri"/>
              </a:rPr>
              <a:t> = 0.95</a:t>
            </a:r>
            <a:endParaRPr sz="1500">
              <a:latin typeface="Calibri"/>
              <a:ea typeface="Calibri"/>
              <a:cs typeface="Calibri"/>
              <a:sym typeface="Calibri"/>
            </a:endParaRPr>
          </a:p>
        </p:txBody>
      </p:sp>
      <p:sp>
        <p:nvSpPr>
          <p:cNvPr id="219" name="Google Shape;219;p18"/>
          <p:cNvSpPr/>
          <p:nvPr/>
        </p:nvSpPr>
        <p:spPr>
          <a:xfrm>
            <a:off x="7296888" y="4406034"/>
            <a:ext cx="1737300" cy="4518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latin typeface="Calibri"/>
                <a:ea typeface="Calibri"/>
                <a:cs typeface="Calibri"/>
                <a:sym typeface="Calibri"/>
              </a:rPr>
              <a:t> </a:t>
            </a:r>
            <a:r>
              <a:rPr i="1" lang="en" sz="1500">
                <a:latin typeface="Times New Roman"/>
                <a:ea typeface="Times New Roman"/>
                <a:cs typeface="Times New Roman"/>
                <a:sym typeface="Times New Roman"/>
              </a:rPr>
              <a:t>y</a:t>
            </a:r>
            <a:r>
              <a:rPr lang="en" sz="1500">
                <a:solidFill>
                  <a:srgbClr val="000000"/>
                </a:solidFill>
                <a:latin typeface="Calibri"/>
                <a:ea typeface="Calibri"/>
                <a:cs typeface="Calibri"/>
                <a:sym typeface="Calibri"/>
              </a:rPr>
              <a:t> = </a:t>
            </a:r>
            <a:r>
              <a:rPr lang="en" sz="1500">
                <a:latin typeface="Calibri"/>
                <a:ea typeface="Calibri"/>
                <a:cs typeface="Calibri"/>
                <a:sym typeface="Calibri"/>
              </a:rPr>
              <a:t>– 0.62</a:t>
            </a:r>
            <a:r>
              <a:rPr i="1" lang="en" sz="1500">
                <a:latin typeface="Times New Roman"/>
                <a:ea typeface="Times New Roman"/>
                <a:cs typeface="Times New Roman"/>
                <a:sym typeface="Times New Roman"/>
              </a:rPr>
              <a:t>x</a:t>
            </a:r>
            <a:r>
              <a:rPr lang="en" sz="1500">
                <a:latin typeface="Calibri"/>
                <a:ea typeface="Calibri"/>
                <a:cs typeface="Calibri"/>
                <a:sym typeface="Calibri"/>
              </a:rPr>
              <a:t> + 6.52; </a:t>
            </a:r>
            <a:br>
              <a:rPr lang="en" sz="1500">
                <a:latin typeface="Calibri"/>
                <a:ea typeface="Calibri"/>
                <a:cs typeface="Calibri"/>
                <a:sym typeface="Calibri"/>
              </a:rPr>
            </a:br>
            <a:r>
              <a:rPr i="1" lang="en" sz="1500">
                <a:latin typeface="Times New Roman"/>
                <a:ea typeface="Times New Roman"/>
                <a:cs typeface="Times New Roman"/>
                <a:sym typeface="Times New Roman"/>
              </a:rPr>
              <a:t>r</a:t>
            </a:r>
            <a:r>
              <a:rPr lang="en" sz="1500">
                <a:latin typeface="Calibri"/>
                <a:ea typeface="Calibri"/>
                <a:cs typeface="Calibri"/>
                <a:sym typeface="Calibri"/>
              </a:rPr>
              <a:t> = – 0.96</a:t>
            </a:r>
            <a:endParaRPr sz="1500">
              <a:latin typeface="Calibri"/>
              <a:ea typeface="Calibri"/>
              <a:cs typeface="Calibri"/>
              <a:sym typeface="Calibri"/>
            </a:endParaRPr>
          </a:p>
        </p:txBody>
      </p:sp>
      <p:pic>
        <p:nvPicPr>
          <p:cNvPr id="220" name="Google Shape;220;p18"/>
          <p:cNvPicPr preferRelativeResize="0"/>
          <p:nvPr/>
        </p:nvPicPr>
        <p:blipFill>
          <a:blip r:embed="rId12">
            <a:alphaModFix/>
          </a:blip>
          <a:stretch>
            <a:fillRect/>
          </a:stretch>
        </p:blipFill>
        <p:spPr>
          <a:xfrm>
            <a:off x="5669280" y="2953512"/>
            <a:ext cx="1371600" cy="1426464"/>
          </a:xfrm>
          <a:prstGeom prst="rect">
            <a:avLst/>
          </a:prstGeom>
          <a:noFill/>
          <a:ln>
            <a:noFill/>
          </a:ln>
        </p:spPr>
      </p:pic>
      <p:pic>
        <p:nvPicPr>
          <p:cNvPr id="221" name="Google Shape;221;p18"/>
          <p:cNvPicPr preferRelativeResize="0"/>
          <p:nvPr/>
        </p:nvPicPr>
        <p:blipFill>
          <a:blip r:embed="rId13">
            <a:alphaModFix/>
          </a:blip>
          <a:stretch>
            <a:fillRect/>
          </a:stretch>
        </p:blipFill>
        <p:spPr>
          <a:xfrm>
            <a:off x="7498080" y="2953512"/>
            <a:ext cx="1371600" cy="145389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5" name="Shape 225"/>
        <p:cNvGrpSpPr/>
        <p:nvPr/>
      </p:nvGrpSpPr>
      <p:grpSpPr>
        <a:xfrm>
          <a:off x="0" y="0"/>
          <a:ext cx="0" cy="0"/>
          <a:chOff x="0" y="0"/>
          <a:chExt cx="0" cy="0"/>
        </a:xfrm>
      </p:grpSpPr>
      <p:sp>
        <p:nvSpPr>
          <p:cNvPr id="226" name="Google Shape;226;p19"/>
          <p:cNvSpPr txBox="1"/>
          <p:nvPr>
            <p:ph type="title"/>
          </p:nvPr>
        </p:nvSpPr>
        <p:spPr>
          <a:xfrm>
            <a:off x="311700" y="3688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27" name="Google Shape;227;p19"/>
          <p:cNvSpPr txBox="1"/>
          <p:nvPr>
            <p:ph idx="1" type="body"/>
          </p:nvPr>
        </p:nvSpPr>
        <p:spPr>
          <a:xfrm>
            <a:off x="311700" y="1000075"/>
            <a:ext cx="42741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Which correlation coefficient best matches the scatter plot?</a:t>
            </a:r>
            <a:endParaRPr sz="2200">
              <a:solidFill>
                <a:srgbClr val="424242"/>
              </a:solidFill>
            </a:endParaRPr>
          </a:p>
          <a:p>
            <a:pPr indent="-368300" lvl="0" marL="914400" rtl="0" algn="l">
              <a:lnSpc>
                <a:spcPct val="100000"/>
              </a:lnSpc>
              <a:spcBef>
                <a:spcPts val="1200"/>
              </a:spcBef>
              <a:spcAft>
                <a:spcPts val="0"/>
              </a:spcAft>
              <a:buClr>
                <a:srgbClr val="424242"/>
              </a:buClr>
              <a:buSzPts val="2200"/>
              <a:buFont typeface="Calibri"/>
              <a:buAutoNum type="alphaLcPeriod"/>
            </a:pPr>
            <a:r>
              <a:rPr i="1" lang="en" sz="2200">
                <a:latin typeface="Times New Roman"/>
                <a:ea typeface="Times New Roman"/>
                <a:cs typeface="Times New Roman"/>
                <a:sym typeface="Times New Roman"/>
              </a:rPr>
              <a:t>r</a:t>
            </a:r>
            <a:r>
              <a:rPr lang="en" sz="2200"/>
              <a:t> = 0.95</a:t>
            </a:r>
            <a:endParaRPr sz="2200">
              <a:solidFill>
                <a:srgbClr val="424242"/>
              </a:solidFill>
            </a:endParaRPr>
          </a:p>
          <a:p>
            <a:pPr indent="-368300" lvl="0" marL="914400" rtl="0" algn="l">
              <a:lnSpc>
                <a:spcPct val="100000"/>
              </a:lnSpc>
              <a:spcBef>
                <a:spcPts val="1000"/>
              </a:spcBef>
              <a:spcAft>
                <a:spcPts val="0"/>
              </a:spcAft>
              <a:buClr>
                <a:srgbClr val="424242"/>
              </a:buClr>
              <a:buSzPts val="2200"/>
              <a:buFont typeface="Calibri"/>
              <a:buAutoNum type="alphaLcPeriod"/>
            </a:pPr>
            <a:r>
              <a:rPr i="1" lang="en" sz="2200">
                <a:latin typeface="Times New Roman"/>
                <a:ea typeface="Times New Roman"/>
                <a:cs typeface="Times New Roman"/>
                <a:sym typeface="Times New Roman"/>
              </a:rPr>
              <a:t>r</a:t>
            </a:r>
            <a:r>
              <a:rPr lang="en" sz="2200"/>
              <a:t> </a:t>
            </a:r>
            <a:r>
              <a:rPr lang="en" sz="2200"/>
              <a:t>= – 0.89</a:t>
            </a:r>
            <a:endParaRPr sz="2200">
              <a:solidFill>
                <a:srgbClr val="424242"/>
              </a:solidFill>
            </a:endParaRPr>
          </a:p>
          <a:p>
            <a:pPr indent="-368300" lvl="0" marL="914400" rtl="0" algn="l">
              <a:lnSpc>
                <a:spcPct val="100000"/>
              </a:lnSpc>
              <a:spcBef>
                <a:spcPts val="1000"/>
              </a:spcBef>
              <a:spcAft>
                <a:spcPts val="0"/>
              </a:spcAft>
              <a:buClr>
                <a:srgbClr val="424242"/>
              </a:buClr>
              <a:buSzPts val="2200"/>
              <a:buFont typeface="Calibri"/>
              <a:buAutoNum type="alphaLcPeriod"/>
            </a:pPr>
            <a:r>
              <a:rPr i="1" lang="en" sz="2200">
                <a:latin typeface="Times New Roman"/>
                <a:ea typeface="Times New Roman"/>
                <a:cs typeface="Times New Roman"/>
                <a:sym typeface="Times New Roman"/>
              </a:rPr>
              <a:t>r</a:t>
            </a:r>
            <a:r>
              <a:rPr lang="en" sz="2200"/>
              <a:t> </a:t>
            </a:r>
            <a:r>
              <a:rPr lang="en" sz="2200"/>
              <a:t>= 0.26</a:t>
            </a:r>
            <a:endParaRPr sz="2200">
              <a:solidFill>
                <a:srgbClr val="424242"/>
              </a:solidFill>
            </a:endParaRPr>
          </a:p>
          <a:p>
            <a:pPr indent="-368300" lvl="0" marL="914400" rtl="0" algn="l">
              <a:lnSpc>
                <a:spcPct val="100000"/>
              </a:lnSpc>
              <a:spcBef>
                <a:spcPts val="1000"/>
              </a:spcBef>
              <a:spcAft>
                <a:spcPts val="0"/>
              </a:spcAft>
              <a:buClr>
                <a:srgbClr val="424242"/>
              </a:buClr>
              <a:buSzPts val="2200"/>
              <a:buFont typeface="Calibri"/>
              <a:buAutoNum type="alphaLcPeriod"/>
            </a:pPr>
            <a:r>
              <a:rPr i="1" lang="en" sz="2200">
                <a:latin typeface="Times New Roman"/>
                <a:ea typeface="Times New Roman"/>
                <a:cs typeface="Times New Roman"/>
                <a:sym typeface="Times New Roman"/>
              </a:rPr>
              <a:t>r</a:t>
            </a:r>
            <a:r>
              <a:rPr lang="en" sz="2200"/>
              <a:t> </a:t>
            </a:r>
            <a:r>
              <a:rPr lang="en" sz="2200"/>
              <a:t>= – 0.39</a:t>
            </a:r>
            <a:endParaRPr sz="2200">
              <a:solidFill>
                <a:srgbClr val="424242"/>
              </a:solidFill>
            </a:endParaRPr>
          </a:p>
        </p:txBody>
      </p:sp>
      <p:sp>
        <p:nvSpPr>
          <p:cNvPr id="228" name="Google Shape;228;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9" name="Google Shape;229;p1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3.4.2 Scatter Plot Differences and Connections to Correlation Coefficient</a:t>
            </a:r>
            <a:endParaRPr sz="1000"/>
          </a:p>
        </p:txBody>
      </p:sp>
      <p:pic>
        <p:nvPicPr>
          <p:cNvPr id="230" name="Google Shape;230;p19"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31" name="Google Shape;231;p19">
            <a:hlinkClick action="ppaction://hlinkshowjump?jump=nextslide"/>
          </p:cNvPr>
          <p:cNvSpPr/>
          <p:nvPr/>
        </p:nvSpPr>
        <p:spPr>
          <a:xfrm>
            <a:off x="6339100" y="4645105"/>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id="232" name="Google Shape;232;p19"/>
          <p:cNvPicPr preferRelativeResize="0"/>
          <p:nvPr/>
        </p:nvPicPr>
        <p:blipFill>
          <a:blip r:embed="rId5">
            <a:alphaModFix/>
          </a:blip>
          <a:stretch>
            <a:fillRect/>
          </a:stretch>
        </p:blipFill>
        <p:spPr>
          <a:xfrm>
            <a:off x="4897500" y="1170125"/>
            <a:ext cx="3647274" cy="33987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36" name="Shape 236"/>
        <p:cNvGrpSpPr/>
        <p:nvPr/>
      </p:nvGrpSpPr>
      <p:grpSpPr>
        <a:xfrm>
          <a:off x="0" y="0"/>
          <a:ext cx="0" cy="0"/>
          <a:chOff x="0" y="0"/>
          <a:chExt cx="0" cy="0"/>
        </a:xfrm>
      </p:grpSpPr>
      <p:sp>
        <p:nvSpPr>
          <p:cNvPr id="237" name="Google Shape;237;p20"/>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38" name="Google Shape;238;p20"/>
          <p:cNvSpPr txBox="1"/>
          <p:nvPr>
            <p:ph idx="1" type="body"/>
          </p:nvPr>
        </p:nvSpPr>
        <p:spPr>
          <a:xfrm>
            <a:off x="311700" y="1088350"/>
            <a:ext cx="5937000" cy="20124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SzPts val="1700"/>
              <a:buAutoNum type="arabicPeriod"/>
            </a:pPr>
            <a:r>
              <a:rPr lang="en" sz="1700"/>
              <a:t>When is the value of </a:t>
            </a:r>
            <a:r>
              <a:rPr i="1" lang="en" sz="1700">
                <a:latin typeface="Times New Roman"/>
                <a:ea typeface="Times New Roman"/>
                <a:cs typeface="Times New Roman"/>
                <a:sym typeface="Times New Roman"/>
              </a:rPr>
              <a:t>r</a:t>
            </a:r>
            <a:r>
              <a:rPr lang="en" sz="1700"/>
              <a:t> positive? </a:t>
            </a:r>
            <a:endParaRPr sz="1700"/>
          </a:p>
          <a:p>
            <a:pPr indent="-336550" lvl="0" marL="457200" rtl="0" algn="l">
              <a:spcBef>
                <a:spcPts val="0"/>
              </a:spcBef>
              <a:spcAft>
                <a:spcPts val="0"/>
              </a:spcAft>
              <a:buSzPts val="1700"/>
              <a:buAutoNum type="arabicPeriod"/>
            </a:pPr>
            <a:r>
              <a:rPr lang="en" sz="1700"/>
              <a:t>When is the value of </a:t>
            </a:r>
            <a:r>
              <a:rPr i="1" lang="en" sz="1700">
                <a:latin typeface="Times New Roman"/>
                <a:ea typeface="Times New Roman"/>
                <a:cs typeface="Times New Roman"/>
                <a:sym typeface="Times New Roman"/>
              </a:rPr>
              <a:t>r</a:t>
            </a:r>
            <a:r>
              <a:rPr lang="en" sz="1700"/>
              <a:t> negative?</a:t>
            </a:r>
            <a:endParaRPr sz="1700"/>
          </a:p>
          <a:p>
            <a:pPr indent="-336550" lvl="0" marL="457200" rtl="0" algn="l">
              <a:spcBef>
                <a:spcPts val="0"/>
              </a:spcBef>
              <a:spcAft>
                <a:spcPts val="0"/>
              </a:spcAft>
              <a:buSzPts val="1700"/>
              <a:buAutoNum type="arabicPeriod"/>
            </a:pPr>
            <a:r>
              <a:rPr lang="en" sz="1700"/>
              <a:t>Is the linear relationship stronger when </a:t>
            </a:r>
            <a:r>
              <a:rPr i="1" lang="en" sz="1700">
                <a:latin typeface="Times New Roman"/>
                <a:ea typeface="Times New Roman"/>
                <a:cs typeface="Times New Roman"/>
                <a:sym typeface="Times New Roman"/>
              </a:rPr>
              <a:t>r</a:t>
            </a:r>
            <a:r>
              <a:rPr lang="en" sz="1700"/>
              <a:t> is closer to 0 or to 1 (or −1)?</a:t>
            </a:r>
            <a:endParaRPr sz="1700"/>
          </a:p>
          <a:p>
            <a:pPr indent="0" lvl="0" marL="0" rtl="0" algn="l">
              <a:spcBef>
                <a:spcPts val="1200"/>
              </a:spcBef>
              <a:spcAft>
                <a:spcPts val="0"/>
              </a:spcAft>
              <a:buNone/>
            </a:pPr>
            <a:r>
              <a:rPr b="1" lang="en" sz="1700"/>
              <a:t>TRY IT </a:t>
            </a:r>
            <a:r>
              <a:rPr lang="en" sz="1700"/>
              <a:t>- Which of the three scatter plots below shows the strongest linear relationship? Which shows the weakest? Explain. </a:t>
            </a:r>
            <a:endParaRPr sz="1700"/>
          </a:p>
          <a:p>
            <a:pPr indent="0" lvl="0" marL="0" rtl="0" algn="l">
              <a:spcBef>
                <a:spcPts val="1200"/>
              </a:spcBef>
              <a:spcAft>
                <a:spcPts val="1200"/>
              </a:spcAft>
              <a:buNone/>
            </a:pPr>
            <a:r>
              <a:t/>
            </a:r>
            <a:endParaRPr sz="1600"/>
          </a:p>
        </p:txBody>
      </p:sp>
      <p:sp>
        <p:nvSpPr>
          <p:cNvPr id="239" name="Google Shape;239;p20"/>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0" name="Google Shape;240;p20"/>
          <p:cNvSpPr txBox="1"/>
          <p:nvPr>
            <p:ph idx="2"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3.4.2 Scatter Plot Differences and Connections to Correlation Coefficient - Additional Resources</a:t>
            </a:r>
            <a:endParaRPr sz="1000"/>
          </a:p>
        </p:txBody>
      </p:sp>
      <p:pic>
        <p:nvPicPr>
          <p:cNvPr id="241" name="Google Shape;241;p20"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42" name="Google Shape;242;p20"/>
          <p:cNvSpPr/>
          <p:nvPr/>
        </p:nvSpPr>
        <p:spPr>
          <a:xfrm>
            <a:off x="6347900" y="1014838"/>
            <a:ext cx="2613300" cy="35541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1000"/>
              </a:spcBef>
              <a:spcAft>
                <a:spcPts val="1000"/>
              </a:spcAft>
              <a:buNone/>
            </a:pPr>
            <a:r>
              <a:rPr lang="en" sz="2000">
                <a:latin typeface="Calibri"/>
                <a:ea typeface="Calibri"/>
                <a:cs typeface="Calibri"/>
                <a:sym typeface="Calibri"/>
              </a:rPr>
              <a:t>The </a:t>
            </a:r>
            <a:r>
              <a:rPr b="1" lang="en" sz="2000">
                <a:latin typeface="Calibri"/>
                <a:ea typeface="Calibri"/>
                <a:cs typeface="Calibri"/>
                <a:sym typeface="Calibri"/>
              </a:rPr>
              <a:t>correlation coefficient</a:t>
            </a:r>
            <a:r>
              <a:rPr lang="en" sz="2000">
                <a:latin typeface="Calibri"/>
                <a:ea typeface="Calibri"/>
                <a:cs typeface="Calibri"/>
                <a:sym typeface="Calibri"/>
              </a:rPr>
              <a:t> is a number between −1 and +1 (including −1 and +1) that measures the strength and direction of a linear relationship and is denoted by the letter </a:t>
            </a:r>
            <a:r>
              <a:rPr b="1" lang="en" sz="2000">
                <a:latin typeface="Calibri"/>
                <a:ea typeface="Calibri"/>
                <a:cs typeface="Calibri"/>
                <a:sym typeface="Calibri"/>
              </a:rPr>
              <a:t>𝑟.</a:t>
            </a:r>
            <a:endParaRPr b="1" sz="2000">
              <a:latin typeface="Calibri"/>
              <a:ea typeface="Calibri"/>
              <a:cs typeface="Calibri"/>
              <a:sym typeface="Calibri"/>
            </a:endParaRPr>
          </a:p>
        </p:txBody>
      </p:sp>
      <p:pic>
        <p:nvPicPr>
          <p:cNvPr id="243" name="Google Shape;243;p20"/>
          <p:cNvPicPr preferRelativeResize="0"/>
          <p:nvPr/>
        </p:nvPicPr>
        <p:blipFill>
          <a:blip r:embed="rId4">
            <a:alphaModFix/>
          </a:blip>
          <a:stretch>
            <a:fillRect/>
          </a:stretch>
        </p:blipFill>
        <p:spPr>
          <a:xfrm>
            <a:off x="590086" y="3253150"/>
            <a:ext cx="4915825" cy="15502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47" name="Shape 247"/>
        <p:cNvGrpSpPr/>
        <p:nvPr/>
      </p:nvGrpSpPr>
      <p:grpSpPr>
        <a:xfrm>
          <a:off x="0" y="0"/>
          <a:ext cx="0" cy="0"/>
          <a:chOff x="0" y="0"/>
          <a:chExt cx="0" cy="0"/>
        </a:xfrm>
      </p:grpSpPr>
      <p:sp>
        <p:nvSpPr>
          <p:cNvPr id="248" name="Google Shape;248;p21"/>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49" name="Google Shape;249;p21"/>
          <p:cNvSpPr txBox="1"/>
          <p:nvPr>
            <p:ph idx="4294967295" type="title"/>
          </p:nvPr>
        </p:nvSpPr>
        <p:spPr>
          <a:xfrm>
            <a:off x="0" y="0"/>
            <a:ext cx="9144000" cy="1160100"/>
          </a:xfrm>
          <a:prstGeom prst="rect">
            <a:avLst/>
          </a:prstGeom>
          <a:solidFill>
            <a:srgbClr val="005047"/>
          </a:solidFill>
        </p:spPr>
        <p:txBody>
          <a:bodyPr anchorCtr="0" anchor="ctr"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250" name="Google Shape;250;p21"/>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51" name="Google Shape;251;p21"/>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52" name="Google Shape;252;p21"/>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53" name="Google Shape;253;p21"/>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54" name="Google Shape;254;p21"/>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55" name="Google Shape;255;p21"/>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56" name="Google Shape;256;p21"/>
          <p:cNvCxnSpPr>
            <a:stCxn id="250" idx="2"/>
            <a:endCxn id="252"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257" name="Google Shape;257;p21"/>
          <p:cNvCxnSpPr>
            <a:stCxn id="252" idx="3"/>
            <a:endCxn id="251"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258" name="Google Shape;258;p21"/>
          <p:cNvCxnSpPr>
            <a:stCxn id="253" idx="3"/>
            <a:endCxn id="248"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259" name="Google Shape;259;p21"/>
          <p:cNvCxnSpPr>
            <a:stCxn id="248" idx="3"/>
            <a:endCxn id="254"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260" name="Google Shape;260;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61" name="Google Shape;261;p21"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262" name="Google Shape;262;p21"/>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63" name="Google Shape;263;p21"/>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64" name="Google Shape;264;p21"/>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65" name="Google Shape;265;p21"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266" name="Google Shape;266;p21"/>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67" name="Google Shape;267;p21"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268" name="Google Shape;268;p21"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269" name="Google Shape;269;p21"/>
          <p:cNvCxnSpPr>
            <a:stCxn id="254" idx="3"/>
            <a:endCxn id="255"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270" name="Google Shape;270;p21"/>
          <p:cNvCxnSpPr>
            <a:stCxn id="251" idx="3"/>
            <a:endCxn id="253"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271" name="Google Shape;271;p21" title="hugeicons_task-done-01.png"/>
          <p:cNvPicPr preferRelativeResize="0"/>
          <p:nvPr/>
        </p:nvPicPr>
        <p:blipFill>
          <a:blip r:embed="rId7">
            <a:alphaModFix/>
          </a:blip>
          <a:stretch>
            <a:fillRect/>
          </a:stretch>
        </p:blipFill>
        <p:spPr>
          <a:xfrm>
            <a:off x="4457695" y="3227832"/>
            <a:ext cx="228600" cy="228600"/>
          </a:xfrm>
          <a:prstGeom prst="rect">
            <a:avLst/>
          </a:prstGeom>
          <a:noFill/>
          <a:ln>
            <a:noFill/>
          </a:ln>
        </p:spPr>
      </p:pic>
      <p:sp>
        <p:nvSpPr>
          <p:cNvPr id="272" name="Google Shape;272;p21"/>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
        <p:nvSpPr>
          <p:cNvPr id="273" name="Google Shape;273;p21"/>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274" name="Google Shape;274;p21"/>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75" name="Google Shape;275;p21" title="hugeicons_task-done-01.png"/>
          <p:cNvPicPr preferRelativeResize="0"/>
          <p:nvPr/>
        </p:nvPicPr>
        <p:blipFill>
          <a:blip r:embed="rId8">
            <a:alphaModFix/>
          </a:blip>
          <a:stretch>
            <a:fillRect/>
          </a:stretch>
        </p:blipFill>
        <p:spPr>
          <a:xfrm>
            <a:off x="3328416" y="1554480"/>
            <a:ext cx="228600" cy="228600"/>
          </a:xfrm>
          <a:prstGeom prst="rect">
            <a:avLst/>
          </a:prstGeom>
          <a:noFill/>
          <a:ln>
            <a:noFill/>
          </a:ln>
        </p:spPr>
      </p:pic>
      <p:pic>
        <p:nvPicPr>
          <p:cNvPr id="276" name="Google Shape;276;p21"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0" name="Shape 280"/>
        <p:cNvGrpSpPr/>
        <p:nvPr/>
      </p:nvGrpSpPr>
      <p:grpSpPr>
        <a:xfrm>
          <a:off x="0" y="0"/>
          <a:ext cx="0" cy="0"/>
          <a:chOff x="0" y="0"/>
          <a:chExt cx="0" cy="0"/>
        </a:xfrm>
      </p:grpSpPr>
      <p:sp>
        <p:nvSpPr>
          <p:cNvPr id="281" name="Google Shape;281;p2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Calculating “</a:t>
            </a:r>
            <a:r>
              <a:rPr i="1" lang="en">
                <a:latin typeface="Times New Roman"/>
                <a:ea typeface="Times New Roman"/>
                <a:cs typeface="Times New Roman"/>
                <a:sym typeface="Times New Roman"/>
              </a:rPr>
              <a:t>r</a:t>
            </a:r>
            <a:r>
              <a:rPr lang="en"/>
              <a:t>”</a:t>
            </a:r>
            <a:endParaRPr>
              <a:solidFill>
                <a:srgbClr val="005047"/>
              </a:solidFill>
            </a:endParaRPr>
          </a:p>
        </p:txBody>
      </p:sp>
      <p:sp>
        <p:nvSpPr>
          <p:cNvPr id="282" name="Google Shape;282;p22"/>
          <p:cNvSpPr txBox="1"/>
          <p:nvPr>
            <p:ph idx="3" type="sldNum"/>
          </p:nvPr>
        </p:nvSpPr>
        <p:spPr>
          <a:xfrm>
            <a:off x="311700" y="48033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3.4.3 </a:t>
            </a:r>
            <a:r>
              <a:rPr lang="en"/>
              <a:t>Finding the Correlation Coefficient with Technology</a:t>
            </a:r>
            <a:endParaRPr/>
          </a:p>
        </p:txBody>
      </p:sp>
      <p:sp>
        <p:nvSpPr>
          <p:cNvPr id="283" name="Google Shape;283;p22"/>
          <p:cNvSpPr/>
          <p:nvPr/>
        </p:nvSpPr>
        <p:spPr>
          <a:xfrm>
            <a:off x="172950" y="1060625"/>
            <a:ext cx="6008100" cy="37998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1000"/>
              </a:spcBef>
              <a:spcAft>
                <a:spcPts val="0"/>
              </a:spcAft>
              <a:buNone/>
            </a:pPr>
            <a:r>
              <a:rPr b="1" lang="en" sz="1700">
                <a:latin typeface="Calibri"/>
                <a:ea typeface="Calibri"/>
                <a:cs typeface="Calibri"/>
                <a:sym typeface="Calibri"/>
              </a:rPr>
              <a:t>Step 1 -</a:t>
            </a:r>
            <a:r>
              <a:rPr lang="en" sz="1700">
                <a:latin typeface="Calibri"/>
                <a:ea typeface="Calibri"/>
                <a:cs typeface="Calibri"/>
                <a:sym typeface="Calibri"/>
              </a:rPr>
              <a:t> Use Desmos to create a table for entering the data. Click on the “+” symbol and select the table from the drop-down menu.</a:t>
            </a:r>
            <a:endParaRPr sz="1700">
              <a:latin typeface="Calibri"/>
              <a:ea typeface="Calibri"/>
              <a:cs typeface="Calibri"/>
              <a:sym typeface="Calibri"/>
            </a:endParaRPr>
          </a:p>
          <a:p>
            <a:pPr indent="0" lvl="0" marL="0" rtl="0" algn="l">
              <a:spcBef>
                <a:spcPts val="1000"/>
              </a:spcBef>
              <a:spcAft>
                <a:spcPts val="0"/>
              </a:spcAft>
              <a:buNone/>
            </a:pPr>
            <a:r>
              <a:rPr b="1" lang="en" sz="1700">
                <a:latin typeface="Calibri"/>
                <a:ea typeface="Calibri"/>
                <a:cs typeface="Calibri"/>
                <a:sym typeface="Calibri"/>
              </a:rPr>
              <a:t>Step 2 -</a:t>
            </a:r>
            <a:r>
              <a:rPr lang="en" sz="1700">
                <a:latin typeface="Calibri"/>
                <a:ea typeface="Calibri"/>
                <a:cs typeface="Calibri"/>
                <a:sym typeface="Calibri"/>
              </a:rPr>
              <a:t> Enter the data into the corresponding </a:t>
            </a:r>
            <a:r>
              <a:rPr i="1" lang="en" sz="1700">
                <a:latin typeface="Times New Roman"/>
                <a:ea typeface="Times New Roman"/>
                <a:cs typeface="Times New Roman"/>
                <a:sym typeface="Times New Roman"/>
              </a:rPr>
              <a:t>x</a:t>
            </a:r>
            <a:r>
              <a:rPr baseline="-25000" lang="en" sz="1700">
                <a:latin typeface="Calibri"/>
                <a:ea typeface="Calibri"/>
                <a:cs typeface="Calibri"/>
                <a:sym typeface="Calibri"/>
              </a:rPr>
              <a:t>1</a:t>
            </a:r>
            <a:r>
              <a:rPr lang="en" sz="1700">
                <a:latin typeface="Calibri"/>
                <a:ea typeface="Calibri"/>
                <a:cs typeface="Calibri"/>
                <a:sym typeface="Calibri"/>
              </a:rPr>
              <a:t> and </a:t>
            </a:r>
            <a:r>
              <a:rPr i="1" lang="en" sz="1700">
                <a:latin typeface="Times New Roman"/>
                <a:ea typeface="Times New Roman"/>
                <a:cs typeface="Times New Roman"/>
                <a:sym typeface="Times New Roman"/>
              </a:rPr>
              <a:t>y</a:t>
            </a:r>
            <a:r>
              <a:rPr baseline="-25000" lang="en" sz="1700">
                <a:latin typeface="Calibri"/>
                <a:ea typeface="Calibri"/>
                <a:cs typeface="Calibri"/>
                <a:sym typeface="Calibri"/>
              </a:rPr>
              <a:t>1</a:t>
            </a:r>
            <a:r>
              <a:rPr lang="en" sz="1700">
                <a:latin typeface="Calibri"/>
                <a:ea typeface="Calibri"/>
                <a:cs typeface="Calibri"/>
                <a:sym typeface="Calibri"/>
              </a:rPr>
              <a:t> columns in the table you created in Step 1. Press Enter or use arrow keys to enter a new data value in the table.</a:t>
            </a:r>
            <a:endParaRPr sz="1700">
              <a:latin typeface="Calibri"/>
              <a:ea typeface="Calibri"/>
              <a:cs typeface="Calibri"/>
              <a:sym typeface="Calibri"/>
            </a:endParaRPr>
          </a:p>
          <a:p>
            <a:pPr indent="0" lvl="0" marL="0" rtl="0" algn="l">
              <a:spcBef>
                <a:spcPts val="1000"/>
              </a:spcBef>
              <a:spcAft>
                <a:spcPts val="0"/>
              </a:spcAft>
              <a:buNone/>
            </a:pPr>
            <a:r>
              <a:rPr b="1" lang="en" sz="1700">
                <a:latin typeface="Calibri"/>
                <a:ea typeface="Calibri"/>
                <a:cs typeface="Calibri"/>
                <a:sym typeface="Calibri"/>
              </a:rPr>
              <a:t>Step 3 - </a:t>
            </a:r>
            <a:r>
              <a:rPr lang="en" sz="1700">
                <a:latin typeface="Calibri"/>
                <a:ea typeface="Calibri"/>
                <a:cs typeface="Calibri"/>
                <a:sym typeface="Calibri"/>
              </a:rPr>
              <a:t>Click in the entry box #2 below the table from Step 1 and enter the command corr(𝑥</a:t>
            </a:r>
            <a:r>
              <a:rPr baseline="-25000" lang="en" sz="1700">
                <a:latin typeface="Calibri"/>
                <a:ea typeface="Calibri"/>
                <a:cs typeface="Calibri"/>
                <a:sym typeface="Calibri"/>
              </a:rPr>
              <a:t>1</a:t>
            </a:r>
            <a:r>
              <a:rPr lang="en" sz="1700">
                <a:latin typeface="Calibri"/>
                <a:ea typeface="Calibri"/>
                <a:cs typeface="Calibri"/>
                <a:sym typeface="Calibri"/>
              </a:rPr>
              <a:t>,𝑦</a:t>
            </a:r>
            <a:r>
              <a:rPr baseline="-25000" lang="en" sz="1700">
                <a:latin typeface="Calibri"/>
                <a:ea typeface="Calibri"/>
                <a:cs typeface="Calibri"/>
                <a:sym typeface="Calibri"/>
              </a:rPr>
              <a:t>1</a:t>
            </a:r>
            <a:r>
              <a:rPr lang="en" sz="1700">
                <a:latin typeface="Calibri"/>
                <a:ea typeface="Calibri"/>
                <a:cs typeface="Calibri"/>
                <a:sym typeface="Calibri"/>
              </a:rPr>
              <a:t>). (You can just type </a:t>
            </a:r>
            <a:r>
              <a:rPr i="1" lang="en" sz="1700">
                <a:latin typeface="Times New Roman"/>
                <a:ea typeface="Times New Roman"/>
                <a:cs typeface="Times New Roman"/>
                <a:sym typeface="Times New Roman"/>
              </a:rPr>
              <a:t>x</a:t>
            </a:r>
            <a:r>
              <a:rPr lang="en" sz="1700">
                <a:latin typeface="Calibri"/>
                <a:ea typeface="Calibri"/>
                <a:cs typeface="Calibri"/>
                <a:sym typeface="Calibri"/>
              </a:rPr>
              <a:t>1 and </a:t>
            </a:r>
            <a:r>
              <a:rPr i="1" lang="en" sz="1700">
                <a:latin typeface="Times New Roman"/>
                <a:ea typeface="Times New Roman"/>
                <a:cs typeface="Times New Roman"/>
                <a:sym typeface="Times New Roman"/>
              </a:rPr>
              <a:t>y</a:t>
            </a:r>
            <a:r>
              <a:rPr lang="en" sz="1700">
                <a:latin typeface="Calibri"/>
                <a:ea typeface="Calibri"/>
                <a:cs typeface="Calibri"/>
                <a:sym typeface="Calibri"/>
              </a:rPr>
              <a:t>1. The subscripts will appear automatically.)</a:t>
            </a:r>
            <a:endParaRPr sz="1700">
              <a:latin typeface="Calibri"/>
              <a:ea typeface="Calibri"/>
              <a:cs typeface="Calibri"/>
              <a:sym typeface="Calibri"/>
            </a:endParaRPr>
          </a:p>
          <a:p>
            <a:pPr indent="0" lvl="0" marL="0" rtl="0" algn="l">
              <a:spcBef>
                <a:spcPts val="1000"/>
              </a:spcBef>
              <a:spcAft>
                <a:spcPts val="0"/>
              </a:spcAft>
              <a:buNone/>
            </a:pPr>
            <a:r>
              <a:rPr b="1" lang="en" sz="1700">
                <a:latin typeface="Calibri"/>
                <a:ea typeface="Calibri"/>
                <a:cs typeface="Calibri"/>
                <a:sym typeface="Calibri"/>
              </a:rPr>
              <a:t>Step 4 - </a:t>
            </a:r>
            <a:r>
              <a:rPr lang="en" sz="1700">
                <a:latin typeface="Calibri"/>
                <a:ea typeface="Calibri"/>
                <a:cs typeface="Calibri"/>
                <a:sym typeface="Calibri"/>
              </a:rPr>
              <a:t>Round the correlation coefficient to the nearest thousandth. </a:t>
            </a:r>
            <a:endParaRPr sz="1700">
              <a:latin typeface="Calibri"/>
              <a:ea typeface="Calibri"/>
              <a:cs typeface="Calibri"/>
              <a:sym typeface="Calibri"/>
            </a:endParaRPr>
          </a:p>
          <a:p>
            <a:pPr indent="0" lvl="0" marL="0" rtl="0" algn="l">
              <a:spcBef>
                <a:spcPts val="1000"/>
              </a:spcBef>
              <a:spcAft>
                <a:spcPts val="1000"/>
              </a:spcAft>
              <a:buNone/>
            </a:pPr>
            <a:r>
              <a:rPr b="1" lang="en" sz="1700">
                <a:latin typeface="Calibri"/>
                <a:ea typeface="Calibri"/>
                <a:cs typeface="Calibri"/>
                <a:sym typeface="Calibri"/>
              </a:rPr>
              <a:t>Step 5 - </a:t>
            </a:r>
            <a:r>
              <a:rPr lang="en" sz="1700">
                <a:latin typeface="Calibri"/>
                <a:ea typeface="Calibri"/>
                <a:cs typeface="Calibri"/>
                <a:sym typeface="Calibri"/>
              </a:rPr>
              <a:t>Determine the strength of the linear relationship.</a:t>
            </a:r>
            <a:endParaRPr sz="1700">
              <a:latin typeface="Calibri"/>
              <a:ea typeface="Calibri"/>
              <a:cs typeface="Calibri"/>
              <a:sym typeface="Calibri"/>
            </a:endParaRPr>
          </a:p>
        </p:txBody>
      </p:sp>
      <p:graphicFrame>
        <p:nvGraphicFramePr>
          <p:cNvPr id="284" name="Google Shape;284;p22"/>
          <p:cNvGraphicFramePr/>
          <p:nvPr/>
        </p:nvGraphicFramePr>
        <p:xfrm>
          <a:off x="6489913" y="1398525"/>
          <a:ext cx="3000000" cy="3000000"/>
        </p:xfrm>
        <a:graphic>
          <a:graphicData uri="http://schemas.openxmlformats.org/drawingml/2006/table">
            <a:tbl>
              <a:tblPr>
                <a:noFill/>
                <a:tableStyleId>{8A6D6764-2B59-4B36-9B90-7D5745B755ED}</a:tableStyleId>
              </a:tblPr>
              <a:tblGrid>
                <a:gridCol w="1126150"/>
                <a:gridCol w="1126150"/>
              </a:tblGrid>
              <a:tr h="418050">
                <a:tc>
                  <a:txBody>
                    <a:bodyPr/>
                    <a:lstStyle/>
                    <a:p>
                      <a:pPr indent="0" lvl="0" marL="0" rtl="0" algn="ctr">
                        <a:spcBef>
                          <a:spcPts val="0"/>
                        </a:spcBef>
                        <a:spcAft>
                          <a:spcPts val="0"/>
                        </a:spcAft>
                        <a:buNone/>
                      </a:pPr>
                      <a:r>
                        <a:rPr b="1" i="1" lang="en" sz="2300">
                          <a:solidFill>
                            <a:srgbClr val="FFFFFF"/>
                          </a:solidFill>
                          <a:latin typeface="Times New Roman"/>
                          <a:ea typeface="Times New Roman"/>
                          <a:cs typeface="Times New Roman"/>
                          <a:sym typeface="Times New Roman"/>
                        </a:rPr>
                        <a:t>x</a:t>
                      </a:r>
                      <a:endParaRPr b="1" i="1" sz="2300">
                        <a:solidFill>
                          <a:srgbClr val="FFFFFF"/>
                        </a:solidFill>
                        <a:latin typeface="Times New Roman"/>
                        <a:ea typeface="Times New Roman"/>
                        <a:cs typeface="Times New Roman"/>
                        <a:sym typeface="Times New Roman"/>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Clr>
                          <a:srgbClr val="000000"/>
                        </a:buClr>
                        <a:buSzPts val="1100"/>
                        <a:buFont typeface="Arial"/>
                        <a:buNone/>
                      </a:pPr>
                      <a:r>
                        <a:rPr b="1" i="1" lang="en" sz="2300">
                          <a:solidFill>
                            <a:srgbClr val="FFFFFF"/>
                          </a:solidFill>
                          <a:latin typeface="Times New Roman"/>
                          <a:ea typeface="Times New Roman"/>
                          <a:cs typeface="Times New Roman"/>
                          <a:sym typeface="Times New Roman"/>
                        </a:rPr>
                        <a:t>y</a:t>
                      </a:r>
                      <a:endParaRPr b="1" i="1" sz="2300">
                        <a:solidFill>
                          <a:srgbClr val="FFFFFF"/>
                        </a:solidFill>
                        <a:latin typeface="Times New Roman"/>
                        <a:ea typeface="Times New Roman"/>
                        <a:cs typeface="Times New Roman"/>
                        <a:sym typeface="Times New Roman"/>
                      </a:endParaRPr>
                    </a:p>
                  </a:txBody>
                  <a:tcPr marT="91425" marB="91425" marR="91425" marL="91425" anchor="ctr">
                    <a:lnL cap="flat" cmpd="sng" w="9525">
                      <a:solidFill>
                        <a:srgbClr val="FFFFFF"/>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005047"/>
                    </a:solidFill>
                  </a:tcPr>
                </a:tc>
              </a:tr>
              <a:tr h="503950">
                <a:tc>
                  <a:txBody>
                    <a:bodyPr/>
                    <a:lstStyle/>
                    <a:p>
                      <a:pPr indent="0" lvl="0" marL="0" rtl="0" algn="ctr">
                        <a:spcBef>
                          <a:spcPts val="0"/>
                        </a:spcBef>
                        <a:spcAft>
                          <a:spcPts val="0"/>
                        </a:spcAft>
                        <a:buNone/>
                      </a:pPr>
                      <a:r>
                        <a:rPr lang="en" sz="2200">
                          <a:latin typeface="Calibri"/>
                          <a:ea typeface="Calibri"/>
                          <a:cs typeface="Calibri"/>
                          <a:sym typeface="Calibri"/>
                        </a:rPr>
                        <a:t>2</a:t>
                      </a:r>
                      <a:endParaRPr sz="2200">
                        <a:latin typeface="Calibri"/>
                        <a:ea typeface="Calibri"/>
                        <a:cs typeface="Calibri"/>
                        <a:sym typeface="Calibri"/>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sz="2200">
                          <a:latin typeface="Calibri"/>
                          <a:ea typeface="Calibri"/>
                          <a:cs typeface="Calibri"/>
                          <a:sym typeface="Calibri"/>
                        </a:rPr>
                        <a:t>12</a:t>
                      </a:r>
                      <a:endParaRPr sz="2200">
                        <a:latin typeface="Calibri"/>
                        <a:ea typeface="Calibri"/>
                        <a:cs typeface="Calibri"/>
                        <a:sym typeface="Calibri"/>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455650">
                <a:tc>
                  <a:txBody>
                    <a:bodyPr/>
                    <a:lstStyle/>
                    <a:p>
                      <a:pPr indent="0" lvl="0" marL="0" rtl="0" algn="ctr">
                        <a:spcBef>
                          <a:spcPts val="0"/>
                        </a:spcBef>
                        <a:spcAft>
                          <a:spcPts val="0"/>
                        </a:spcAft>
                        <a:buNone/>
                      </a:pPr>
                      <a:r>
                        <a:rPr lang="en" sz="2200">
                          <a:latin typeface="Calibri"/>
                          <a:ea typeface="Calibri"/>
                          <a:cs typeface="Calibri"/>
                          <a:sym typeface="Calibri"/>
                        </a:rPr>
                        <a:t>9</a:t>
                      </a:r>
                      <a:endParaRPr sz="2200">
                        <a:latin typeface="Calibri"/>
                        <a:ea typeface="Calibri"/>
                        <a:cs typeface="Calibri"/>
                        <a:sym typeface="Calibri"/>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sz="2200">
                          <a:latin typeface="Calibri"/>
                          <a:ea typeface="Calibri"/>
                          <a:cs typeface="Calibri"/>
                          <a:sym typeface="Calibri"/>
                        </a:rPr>
                        <a:t>11</a:t>
                      </a:r>
                      <a:endParaRPr sz="2200">
                        <a:latin typeface="Calibri"/>
                        <a:ea typeface="Calibri"/>
                        <a:cs typeface="Calibri"/>
                        <a:sym typeface="Calibri"/>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13050">
                <a:tc>
                  <a:txBody>
                    <a:bodyPr/>
                    <a:lstStyle/>
                    <a:p>
                      <a:pPr indent="0" lvl="0" marL="0" rtl="0" algn="ctr">
                        <a:spcBef>
                          <a:spcPts val="0"/>
                        </a:spcBef>
                        <a:spcAft>
                          <a:spcPts val="0"/>
                        </a:spcAft>
                        <a:buNone/>
                      </a:pPr>
                      <a:r>
                        <a:rPr lang="en" sz="2200">
                          <a:latin typeface="Calibri"/>
                          <a:ea typeface="Calibri"/>
                          <a:cs typeface="Calibri"/>
                          <a:sym typeface="Calibri"/>
                        </a:rPr>
                        <a:t>15</a:t>
                      </a:r>
                      <a:endParaRPr sz="2200">
                        <a:latin typeface="Calibri"/>
                        <a:ea typeface="Calibri"/>
                        <a:cs typeface="Calibri"/>
                        <a:sym typeface="Calibri"/>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sz="2200">
                          <a:latin typeface="Calibri"/>
                          <a:ea typeface="Calibri"/>
                          <a:cs typeface="Calibri"/>
                          <a:sym typeface="Calibri"/>
                        </a:rPr>
                        <a:t>6</a:t>
                      </a:r>
                      <a:endParaRPr sz="2200">
                        <a:latin typeface="Calibri"/>
                        <a:ea typeface="Calibri"/>
                        <a:cs typeface="Calibri"/>
                        <a:sym typeface="Calibri"/>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13050">
                <a:tc>
                  <a:txBody>
                    <a:bodyPr/>
                    <a:lstStyle/>
                    <a:p>
                      <a:pPr indent="0" lvl="0" marL="0" rtl="0" algn="ctr">
                        <a:spcBef>
                          <a:spcPts val="0"/>
                        </a:spcBef>
                        <a:spcAft>
                          <a:spcPts val="0"/>
                        </a:spcAft>
                        <a:buNone/>
                      </a:pPr>
                      <a:r>
                        <a:rPr lang="en" sz="2200">
                          <a:latin typeface="Calibri"/>
                          <a:ea typeface="Calibri"/>
                          <a:cs typeface="Calibri"/>
                          <a:sym typeface="Calibri"/>
                        </a:rPr>
                        <a:t>21</a:t>
                      </a:r>
                      <a:endParaRPr sz="2200">
                        <a:latin typeface="Calibri"/>
                        <a:ea typeface="Calibri"/>
                        <a:cs typeface="Calibri"/>
                        <a:sym typeface="Calibri"/>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sz="2200">
                          <a:latin typeface="Calibri"/>
                          <a:ea typeface="Calibri"/>
                          <a:cs typeface="Calibri"/>
                          <a:sym typeface="Calibri"/>
                        </a:rPr>
                        <a:t>3</a:t>
                      </a:r>
                      <a:endParaRPr sz="2200">
                        <a:latin typeface="Calibri"/>
                        <a:ea typeface="Calibri"/>
                        <a:cs typeface="Calibri"/>
                        <a:sym typeface="Calibri"/>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13050">
                <a:tc>
                  <a:txBody>
                    <a:bodyPr/>
                    <a:lstStyle/>
                    <a:p>
                      <a:pPr indent="0" lvl="0" marL="0" rtl="0" algn="ctr">
                        <a:spcBef>
                          <a:spcPts val="0"/>
                        </a:spcBef>
                        <a:spcAft>
                          <a:spcPts val="0"/>
                        </a:spcAft>
                        <a:buNone/>
                      </a:pPr>
                      <a:r>
                        <a:rPr lang="en" sz="2200">
                          <a:latin typeface="Calibri"/>
                          <a:ea typeface="Calibri"/>
                          <a:cs typeface="Calibri"/>
                          <a:sym typeface="Calibri"/>
                        </a:rPr>
                        <a:t>22</a:t>
                      </a:r>
                      <a:endParaRPr sz="2200">
                        <a:latin typeface="Calibri"/>
                        <a:ea typeface="Calibri"/>
                        <a:cs typeface="Calibri"/>
                        <a:sym typeface="Calibri"/>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sz="2200">
                          <a:latin typeface="Calibri"/>
                          <a:ea typeface="Calibri"/>
                          <a:cs typeface="Calibri"/>
                          <a:sym typeface="Calibri"/>
                        </a:rPr>
                        <a:t>– 1</a:t>
                      </a:r>
                      <a:endParaRPr sz="2200">
                        <a:latin typeface="Calibri"/>
                        <a:ea typeface="Calibri"/>
                        <a:cs typeface="Calibri"/>
                        <a:sym typeface="Calibri"/>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bl>
          </a:graphicData>
        </a:graphic>
      </p:graphicFrame>
      <p:sp>
        <p:nvSpPr>
          <p:cNvPr id="285" name="Google Shape;285;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9" name="Shape 289"/>
        <p:cNvGrpSpPr/>
        <p:nvPr/>
      </p:nvGrpSpPr>
      <p:grpSpPr>
        <a:xfrm>
          <a:off x="0" y="0"/>
          <a:ext cx="0" cy="0"/>
          <a:chOff x="0" y="0"/>
          <a:chExt cx="0" cy="0"/>
        </a:xfrm>
      </p:grpSpPr>
      <p:sp>
        <p:nvSpPr>
          <p:cNvPr id="290" name="Google Shape;290;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91" name="Google Shape;291;p23"/>
          <p:cNvSpPr txBox="1"/>
          <p:nvPr>
            <p:ph idx="1" type="body"/>
          </p:nvPr>
        </p:nvSpPr>
        <p:spPr>
          <a:xfrm>
            <a:off x="4264975" y="1151100"/>
            <a:ext cx="4137600" cy="3509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100"/>
              <a:t>Use Desmos to find the correlation coefficient for the data given in the table. </a:t>
            </a:r>
            <a:endParaRPr sz="2100"/>
          </a:p>
          <a:p>
            <a:pPr indent="-361950" lvl="0" marL="914400" rtl="0" algn="l">
              <a:lnSpc>
                <a:spcPct val="100000"/>
              </a:lnSpc>
              <a:spcBef>
                <a:spcPts val="1200"/>
              </a:spcBef>
              <a:spcAft>
                <a:spcPts val="0"/>
              </a:spcAft>
              <a:buSzPts val="2100"/>
              <a:buFont typeface="Noto Sans"/>
              <a:buAutoNum type="alphaLcPeriod"/>
            </a:pPr>
            <a:r>
              <a:rPr i="1" lang="en" sz="2100">
                <a:latin typeface="Times New Roman"/>
                <a:ea typeface="Times New Roman"/>
                <a:cs typeface="Times New Roman"/>
                <a:sym typeface="Times New Roman"/>
              </a:rPr>
              <a:t>r</a:t>
            </a:r>
            <a:r>
              <a:rPr lang="en" sz="2100"/>
              <a:t> = – 0.987</a:t>
            </a:r>
            <a:endParaRPr baseline="30000" sz="2100">
              <a:latin typeface="Noto Sans"/>
              <a:ea typeface="Noto Sans"/>
              <a:cs typeface="Noto Sans"/>
              <a:sym typeface="Noto Sans"/>
            </a:endParaRPr>
          </a:p>
          <a:p>
            <a:pPr indent="-361950" lvl="0" marL="914400" rtl="0" algn="l">
              <a:lnSpc>
                <a:spcPct val="100000"/>
              </a:lnSpc>
              <a:spcBef>
                <a:spcPts val="1000"/>
              </a:spcBef>
              <a:spcAft>
                <a:spcPts val="0"/>
              </a:spcAft>
              <a:buSzPts val="2100"/>
              <a:buFont typeface="Noto Sans"/>
              <a:buAutoNum type="alphaLcPeriod"/>
            </a:pPr>
            <a:r>
              <a:rPr i="1" lang="en" sz="2100">
                <a:latin typeface="Times New Roman"/>
                <a:ea typeface="Times New Roman"/>
                <a:cs typeface="Times New Roman"/>
                <a:sym typeface="Times New Roman"/>
              </a:rPr>
              <a:t>r</a:t>
            </a:r>
            <a:r>
              <a:rPr lang="en" sz="2100"/>
              <a:t> = 1.64</a:t>
            </a:r>
            <a:endParaRPr sz="2100">
              <a:latin typeface="Noto Sans"/>
              <a:ea typeface="Noto Sans"/>
              <a:cs typeface="Noto Sans"/>
              <a:sym typeface="Noto Sans"/>
            </a:endParaRPr>
          </a:p>
          <a:p>
            <a:pPr indent="-361950" lvl="0" marL="914400" rtl="0" algn="l">
              <a:lnSpc>
                <a:spcPct val="100000"/>
              </a:lnSpc>
              <a:spcBef>
                <a:spcPts val="1000"/>
              </a:spcBef>
              <a:spcAft>
                <a:spcPts val="0"/>
              </a:spcAft>
              <a:buSzPts val="2100"/>
              <a:buFont typeface="Noto Sans"/>
              <a:buAutoNum type="alphaLcPeriod"/>
            </a:pPr>
            <a:r>
              <a:rPr i="1" lang="en" sz="2100">
                <a:latin typeface="Times New Roman"/>
                <a:ea typeface="Times New Roman"/>
                <a:cs typeface="Times New Roman"/>
                <a:sym typeface="Times New Roman"/>
              </a:rPr>
              <a:t>r</a:t>
            </a:r>
            <a:r>
              <a:rPr lang="en" sz="2100"/>
              <a:t> = 0.987</a:t>
            </a:r>
            <a:endParaRPr sz="2100">
              <a:latin typeface="Noto Sans"/>
              <a:ea typeface="Noto Sans"/>
              <a:cs typeface="Noto Sans"/>
              <a:sym typeface="Noto Sans"/>
            </a:endParaRPr>
          </a:p>
          <a:p>
            <a:pPr indent="-361950" lvl="0" marL="914400" rtl="0" algn="l">
              <a:lnSpc>
                <a:spcPct val="100000"/>
              </a:lnSpc>
              <a:spcBef>
                <a:spcPts val="1000"/>
              </a:spcBef>
              <a:spcAft>
                <a:spcPts val="1000"/>
              </a:spcAft>
              <a:buSzPts val="2100"/>
              <a:buFont typeface="Noto Sans"/>
              <a:buAutoNum type="alphaLcPeriod"/>
            </a:pPr>
            <a:r>
              <a:rPr i="1" lang="en" sz="2100">
                <a:latin typeface="Times New Roman"/>
                <a:ea typeface="Times New Roman"/>
                <a:cs typeface="Times New Roman"/>
                <a:sym typeface="Times New Roman"/>
              </a:rPr>
              <a:t>r</a:t>
            </a:r>
            <a:r>
              <a:rPr lang="en" sz="2100"/>
              <a:t> = 0.975</a:t>
            </a:r>
            <a:endParaRPr sz="2100">
              <a:latin typeface="Noto Sans"/>
              <a:ea typeface="Noto Sans"/>
              <a:cs typeface="Noto Sans"/>
              <a:sym typeface="Noto Sans"/>
            </a:endParaRPr>
          </a:p>
        </p:txBody>
      </p:sp>
      <p:sp>
        <p:nvSpPr>
          <p:cNvPr id="292" name="Google Shape;292;p23"/>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3" name="Google Shape;293;p23"/>
          <p:cNvSpPr txBox="1"/>
          <p:nvPr>
            <p:ph idx="2" type="sldNum"/>
          </p:nvPr>
        </p:nvSpPr>
        <p:spPr>
          <a:xfrm>
            <a:off x="311700" y="47271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3.4.3 Finding the Correlation Coefficient with Technology</a:t>
            </a:r>
            <a:endParaRPr sz="1000"/>
          </a:p>
        </p:txBody>
      </p:sp>
      <p:pic>
        <p:nvPicPr>
          <p:cNvPr id="294" name="Google Shape;294;p23"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95" name="Google Shape;295;p23">
            <a:hlinkClick action="ppaction://hlinkshowjump?jump=nextslide"/>
          </p:cNvPr>
          <p:cNvSpPr/>
          <p:nvPr/>
        </p:nvSpPr>
        <p:spPr>
          <a:xfrm>
            <a:off x="7369325" y="4285251"/>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graphicFrame>
        <p:nvGraphicFramePr>
          <p:cNvPr id="296" name="Google Shape;296;p23"/>
          <p:cNvGraphicFramePr/>
          <p:nvPr/>
        </p:nvGraphicFramePr>
        <p:xfrm>
          <a:off x="659213" y="1310438"/>
          <a:ext cx="3000000" cy="3000000"/>
        </p:xfrm>
        <a:graphic>
          <a:graphicData uri="http://schemas.openxmlformats.org/drawingml/2006/table">
            <a:tbl>
              <a:tblPr>
                <a:noFill/>
                <a:tableStyleId>{8A6D6764-2B59-4B36-9B90-7D5745B755ED}</a:tableStyleId>
              </a:tblPr>
              <a:tblGrid>
                <a:gridCol w="1331600"/>
                <a:gridCol w="1331600"/>
              </a:tblGrid>
              <a:tr h="418050">
                <a:tc>
                  <a:txBody>
                    <a:bodyPr/>
                    <a:lstStyle/>
                    <a:p>
                      <a:pPr indent="0" lvl="0" marL="0" rtl="0" algn="ctr">
                        <a:spcBef>
                          <a:spcPts val="0"/>
                        </a:spcBef>
                        <a:spcAft>
                          <a:spcPts val="0"/>
                        </a:spcAft>
                        <a:buNone/>
                      </a:pPr>
                      <a:r>
                        <a:rPr b="1" i="1" lang="en" sz="2300">
                          <a:solidFill>
                            <a:srgbClr val="FFFFFF"/>
                          </a:solidFill>
                          <a:latin typeface="Times New Roman"/>
                          <a:ea typeface="Times New Roman"/>
                          <a:cs typeface="Times New Roman"/>
                          <a:sym typeface="Times New Roman"/>
                        </a:rPr>
                        <a:t>x</a:t>
                      </a:r>
                      <a:endParaRPr b="1" i="1" sz="2300">
                        <a:solidFill>
                          <a:srgbClr val="FFFFFF"/>
                        </a:solidFill>
                        <a:latin typeface="Times New Roman"/>
                        <a:ea typeface="Times New Roman"/>
                        <a:cs typeface="Times New Roman"/>
                        <a:sym typeface="Times New Roman"/>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Clr>
                          <a:srgbClr val="000000"/>
                        </a:buClr>
                        <a:buSzPts val="1100"/>
                        <a:buFont typeface="Arial"/>
                        <a:buNone/>
                      </a:pPr>
                      <a:r>
                        <a:rPr b="1" i="1" lang="en" sz="2300">
                          <a:solidFill>
                            <a:srgbClr val="FFFFFF"/>
                          </a:solidFill>
                          <a:latin typeface="Times New Roman"/>
                          <a:ea typeface="Times New Roman"/>
                          <a:cs typeface="Times New Roman"/>
                          <a:sym typeface="Times New Roman"/>
                        </a:rPr>
                        <a:t>y</a:t>
                      </a:r>
                      <a:endParaRPr b="1" i="1" sz="2300">
                        <a:solidFill>
                          <a:srgbClr val="FFFFFF"/>
                        </a:solidFill>
                        <a:latin typeface="Times New Roman"/>
                        <a:ea typeface="Times New Roman"/>
                        <a:cs typeface="Times New Roman"/>
                        <a:sym typeface="Times New Roman"/>
                      </a:endParaRPr>
                    </a:p>
                  </a:txBody>
                  <a:tcPr marT="91425" marB="91425" marR="91425" marL="91425" anchor="ctr">
                    <a:lnL cap="flat" cmpd="sng" w="9525">
                      <a:solidFill>
                        <a:srgbClr val="FFFFFF"/>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005047"/>
                    </a:solidFill>
                  </a:tcPr>
                </a:tc>
              </a:tr>
              <a:tr h="503950">
                <a:tc>
                  <a:txBody>
                    <a:bodyPr/>
                    <a:lstStyle/>
                    <a:p>
                      <a:pPr indent="0" lvl="0" marL="0" rtl="0" algn="ctr">
                        <a:spcBef>
                          <a:spcPts val="0"/>
                        </a:spcBef>
                        <a:spcAft>
                          <a:spcPts val="0"/>
                        </a:spcAft>
                        <a:buNone/>
                      </a:pPr>
                      <a:r>
                        <a:rPr lang="en" sz="2200">
                          <a:latin typeface="Calibri"/>
                          <a:ea typeface="Calibri"/>
                          <a:cs typeface="Calibri"/>
                          <a:sym typeface="Calibri"/>
                        </a:rPr>
                        <a:t>8</a:t>
                      </a:r>
                      <a:endParaRPr sz="2200">
                        <a:latin typeface="Calibri"/>
                        <a:ea typeface="Calibri"/>
                        <a:cs typeface="Calibri"/>
                        <a:sym typeface="Calibri"/>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sz="2200">
                          <a:latin typeface="Calibri"/>
                          <a:ea typeface="Calibri"/>
                          <a:cs typeface="Calibri"/>
                          <a:sym typeface="Calibri"/>
                        </a:rPr>
                        <a:t>23</a:t>
                      </a:r>
                      <a:endParaRPr sz="2200">
                        <a:latin typeface="Calibri"/>
                        <a:ea typeface="Calibri"/>
                        <a:cs typeface="Calibri"/>
                        <a:sym typeface="Calibri"/>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47475">
                <a:tc>
                  <a:txBody>
                    <a:bodyPr/>
                    <a:lstStyle/>
                    <a:p>
                      <a:pPr indent="0" lvl="0" marL="0" rtl="0" algn="ctr">
                        <a:spcBef>
                          <a:spcPts val="0"/>
                        </a:spcBef>
                        <a:spcAft>
                          <a:spcPts val="0"/>
                        </a:spcAft>
                        <a:buNone/>
                      </a:pPr>
                      <a:r>
                        <a:rPr lang="en" sz="2200">
                          <a:latin typeface="Calibri"/>
                          <a:ea typeface="Calibri"/>
                          <a:cs typeface="Calibri"/>
                          <a:sym typeface="Calibri"/>
                        </a:rPr>
                        <a:t>15</a:t>
                      </a:r>
                      <a:endParaRPr sz="2200">
                        <a:latin typeface="Calibri"/>
                        <a:ea typeface="Calibri"/>
                        <a:cs typeface="Calibri"/>
                        <a:sym typeface="Calibri"/>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sz="2200">
                          <a:latin typeface="Calibri"/>
                          <a:ea typeface="Calibri"/>
                          <a:cs typeface="Calibri"/>
                          <a:sym typeface="Calibri"/>
                        </a:rPr>
                        <a:t>41</a:t>
                      </a:r>
                      <a:endParaRPr sz="2200">
                        <a:latin typeface="Calibri"/>
                        <a:ea typeface="Calibri"/>
                        <a:cs typeface="Calibri"/>
                        <a:sym typeface="Calibri"/>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13050">
                <a:tc>
                  <a:txBody>
                    <a:bodyPr/>
                    <a:lstStyle/>
                    <a:p>
                      <a:pPr indent="0" lvl="0" marL="0" rtl="0" algn="ctr">
                        <a:spcBef>
                          <a:spcPts val="0"/>
                        </a:spcBef>
                        <a:spcAft>
                          <a:spcPts val="0"/>
                        </a:spcAft>
                        <a:buNone/>
                      </a:pPr>
                      <a:r>
                        <a:rPr lang="en" sz="2200">
                          <a:latin typeface="Calibri"/>
                          <a:ea typeface="Calibri"/>
                          <a:cs typeface="Calibri"/>
                          <a:sym typeface="Calibri"/>
                        </a:rPr>
                        <a:t>26</a:t>
                      </a:r>
                      <a:endParaRPr sz="2200">
                        <a:latin typeface="Calibri"/>
                        <a:ea typeface="Calibri"/>
                        <a:cs typeface="Calibri"/>
                        <a:sym typeface="Calibri"/>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sz="2200">
                          <a:latin typeface="Calibri"/>
                          <a:ea typeface="Calibri"/>
                          <a:cs typeface="Calibri"/>
                          <a:sym typeface="Calibri"/>
                        </a:rPr>
                        <a:t>53</a:t>
                      </a:r>
                      <a:endParaRPr sz="2200">
                        <a:latin typeface="Calibri"/>
                        <a:ea typeface="Calibri"/>
                        <a:cs typeface="Calibri"/>
                        <a:sym typeface="Calibri"/>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13050">
                <a:tc>
                  <a:txBody>
                    <a:bodyPr/>
                    <a:lstStyle/>
                    <a:p>
                      <a:pPr indent="0" lvl="0" marL="0" rtl="0" algn="ctr">
                        <a:spcBef>
                          <a:spcPts val="0"/>
                        </a:spcBef>
                        <a:spcAft>
                          <a:spcPts val="0"/>
                        </a:spcAft>
                        <a:buNone/>
                      </a:pPr>
                      <a:r>
                        <a:rPr lang="en" sz="2200">
                          <a:latin typeface="Calibri"/>
                          <a:ea typeface="Calibri"/>
                          <a:cs typeface="Calibri"/>
                          <a:sym typeface="Calibri"/>
                        </a:rPr>
                        <a:t>31</a:t>
                      </a:r>
                      <a:endParaRPr sz="2200">
                        <a:latin typeface="Calibri"/>
                        <a:ea typeface="Calibri"/>
                        <a:cs typeface="Calibri"/>
                        <a:sym typeface="Calibri"/>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sz="2200">
                          <a:latin typeface="Calibri"/>
                          <a:ea typeface="Calibri"/>
                          <a:cs typeface="Calibri"/>
                          <a:sym typeface="Calibri"/>
                        </a:rPr>
                        <a:t>72</a:t>
                      </a:r>
                      <a:endParaRPr sz="2200">
                        <a:latin typeface="Calibri"/>
                        <a:ea typeface="Calibri"/>
                        <a:cs typeface="Calibri"/>
                        <a:sym typeface="Calibri"/>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04450">
                <a:tc>
                  <a:txBody>
                    <a:bodyPr/>
                    <a:lstStyle/>
                    <a:p>
                      <a:pPr indent="0" lvl="0" marL="0" rtl="0" algn="ctr">
                        <a:spcBef>
                          <a:spcPts val="0"/>
                        </a:spcBef>
                        <a:spcAft>
                          <a:spcPts val="0"/>
                        </a:spcAft>
                        <a:buNone/>
                      </a:pPr>
                      <a:r>
                        <a:rPr lang="en" sz="2200">
                          <a:latin typeface="Calibri"/>
                          <a:ea typeface="Calibri"/>
                          <a:cs typeface="Calibri"/>
                          <a:sym typeface="Calibri"/>
                        </a:rPr>
                        <a:t>56</a:t>
                      </a:r>
                      <a:endParaRPr sz="2200">
                        <a:latin typeface="Calibri"/>
                        <a:ea typeface="Calibri"/>
                        <a:cs typeface="Calibri"/>
                        <a:sym typeface="Calibri"/>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sz="2200">
                          <a:latin typeface="Calibri"/>
                          <a:ea typeface="Calibri"/>
                          <a:cs typeface="Calibri"/>
                          <a:sym typeface="Calibri"/>
                        </a:rPr>
                        <a:t>103</a:t>
                      </a:r>
                      <a:endParaRPr sz="2200">
                        <a:latin typeface="Calibri"/>
                        <a:ea typeface="Calibri"/>
                        <a:cs typeface="Calibri"/>
                        <a:sym typeface="Calibri"/>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00" name="Shape 300"/>
        <p:cNvGrpSpPr/>
        <p:nvPr/>
      </p:nvGrpSpPr>
      <p:grpSpPr>
        <a:xfrm>
          <a:off x="0" y="0"/>
          <a:ext cx="0" cy="0"/>
          <a:chOff x="0" y="0"/>
          <a:chExt cx="0" cy="0"/>
        </a:xfrm>
      </p:grpSpPr>
      <p:sp>
        <p:nvSpPr>
          <p:cNvPr id="301" name="Google Shape;301;p24"/>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pic>
        <p:nvPicPr>
          <p:cNvPr id="302" name="Google Shape;302;p24"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03" name="Google Shape;303;p24"/>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4" name="Google Shape;304;p24"/>
          <p:cNvSpPr txBox="1"/>
          <p:nvPr>
            <p:ph idx="2" type="sldNum"/>
          </p:nvPr>
        </p:nvSpPr>
        <p:spPr>
          <a:xfrm>
            <a:off x="311700" y="48033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3.4.3 Finding the Correlation Coefficient with Technology - Additional Resources</a:t>
            </a:r>
            <a:endParaRPr sz="1000"/>
          </a:p>
        </p:txBody>
      </p:sp>
      <p:sp>
        <p:nvSpPr>
          <p:cNvPr id="305" name="Google Shape;305;p24"/>
          <p:cNvSpPr/>
          <p:nvPr/>
        </p:nvSpPr>
        <p:spPr>
          <a:xfrm>
            <a:off x="212550" y="1017725"/>
            <a:ext cx="6008100" cy="37998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1000"/>
              </a:spcBef>
              <a:spcAft>
                <a:spcPts val="0"/>
              </a:spcAft>
              <a:buNone/>
            </a:pPr>
            <a:r>
              <a:rPr b="1" lang="en" sz="1700">
                <a:latin typeface="Calibri"/>
                <a:ea typeface="Calibri"/>
                <a:cs typeface="Calibri"/>
                <a:sym typeface="Calibri"/>
              </a:rPr>
              <a:t>Step 1 -</a:t>
            </a:r>
            <a:r>
              <a:rPr lang="en" sz="1700">
                <a:latin typeface="Calibri"/>
                <a:ea typeface="Calibri"/>
                <a:cs typeface="Calibri"/>
                <a:sym typeface="Calibri"/>
              </a:rPr>
              <a:t> Use Desmos to create a table for entering the data. Click on the “+” symbol and select the table from the drop-down menu.</a:t>
            </a:r>
            <a:endParaRPr sz="1700">
              <a:latin typeface="Calibri"/>
              <a:ea typeface="Calibri"/>
              <a:cs typeface="Calibri"/>
              <a:sym typeface="Calibri"/>
            </a:endParaRPr>
          </a:p>
          <a:p>
            <a:pPr indent="0" lvl="0" marL="0" rtl="0" algn="l">
              <a:spcBef>
                <a:spcPts val="1000"/>
              </a:spcBef>
              <a:spcAft>
                <a:spcPts val="0"/>
              </a:spcAft>
              <a:buNone/>
            </a:pPr>
            <a:r>
              <a:rPr b="1" lang="en" sz="1700">
                <a:latin typeface="Calibri"/>
                <a:ea typeface="Calibri"/>
                <a:cs typeface="Calibri"/>
                <a:sym typeface="Calibri"/>
              </a:rPr>
              <a:t>Step 2 -</a:t>
            </a:r>
            <a:r>
              <a:rPr lang="en" sz="1700">
                <a:latin typeface="Calibri"/>
                <a:ea typeface="Calibri"/>
                <a:cs typeface="Calibri"/>
                <a:sym typeface="Calibri"/>
              </a:rPr>
              <a:t> Enter the data into the corresponding </a:t>
            </a:r>
            <a:r>
              <a:rPr i="1" lang="en" sz="1700">
                <a:latin typeface="Times New Roman"/>
                <a:ea typeface="Times New Roman"/>
                <a:cs typeface="Times New Roman"/>
                <a:sym typeface="Times New Roman"/>
              </a:rPr>
              <a:t>x</a:t>
            </a:r>
            <a:r>
              <a:rPr baseline="-25000" lang="en" sz="1700">
                <a:latin typeface="Calibri"/>
                <a:ea typeface="Calibri"/>
                <a:cs typeface="Calibri"/>
                <a:sym typeface="Calibri"/>
              </a:rPr>
              <a:t>1</a:t>
            </a:r>
            <a:r>
              <a:rPr lang="en" sz="1700">
                <a:latin typeface="Calibri"/>
                <a:ea typeface="Calibri"/>
                <a:cs typeface="Calibri"/>
                <a:sym typeface="Calibri"/>
              </a:rPr>
              <a:t> and </a:t>
            </a:r>
            <a:r>
              <a:rPr i="1" lang="en" sz="1700">
                <a:latin typeface="Times New Roman"/>
                <a:ea typeface="Times New Roman"/>
                <a:cs typeface="Times New Roman"/>
                <a:sym typeface="Times New Roman"/>
              </a:rPr>
              <a:t>y</a:t>
            </a:r>
            <a:r>
              <a:rPr baseline="-25000" lang="en" sz="1700">
                <a:latin typeface="Calibri"/>
                <a:ea typeface="Calibri"/>
                <a:cs typeface="Calibri"/>
                <a:sym typeface="Calibri"/>
              </a:rPr>
              <a:t>1</a:t>
            </a:r>
            <a:r>
              <a:rPr lang="en" sz="1700">
                <a:latin typeface="Calibri"/>
                <a:ea typeface="Calibri"/>
                <a:cs typeface="Calibri"/>
                <a:sym typeface="Calibri"/>
              </a:rPr>
              <a:t> columns in the table you created in Step 1. Press Enter or use arrow keys to enter a new data value in the table.</a:t>
            </a:r>
            <a:endParaRPr sz="1700">
              <a:latin typeface="Calibri"/>
              <a:ea typeface="Calibri"/>
              <a:cs typeface="Calibri"/>
              <a:sym typeface="Calibri"/>
            </a:endParaRPr>
          </a:p>
          <a:p>
            <a:pPr indent="0" lvl="0" marL="0" rtl="0" algn="l">
              <a:spcBef>
                <a:spcPts val="1000"/>
              </a:spcBef>
              <a:spcAft>
                <a:spcPts val="0"/>
              </a:spcAft>
              <a:buNone/>
            </a:pPr>
            <a:r>
              <a:rPr b="1" lang="en" sz="1700">
                <a:latin typeface="Calibri"/>
                <a:ea typeface="Calibri"/>
                <a:cs typeface="Calibri"/>
                <a:sym typeface="Calibri"/>
              </a:rPr>
              <a:t>Step 3 - </a:t>
            </a:r>
            <a:r>
              <a:rPr lang="en" sz="1700">
                <a:latin typeface="Calibri"/>
                <a:ea typeface="Calibri"/>
                <a:cs typeface="Calibri"/>
                <a:sym typeface="Calibri"/>
              </a:rPr>
              <a:t>Click in the entry box #2 below the table from Step 1 and enter the command corr(𝑥</a:t>
            </a:r>
            <a:r>
              <a:rPr baseline="-25000" lang="en" sz="1700">
                <a:latin typeface="Calibri"/>
                <a:ea typeface="Calibri"/>
                <a:cs typeface="Calibri"/>
                <a:sym typeface="Calibri"/>
              </a:rPr>
              <a:t>1</a:t>
            </a:r>
            <a:r>
              <a:rPr lang="en" sz="1700">
                <a:latin typeface="Calibri"/>
                <a:ea typeface="Calibri"/>
                <a:cs typeface="Calibri"/>
                <a:sym typeface="Calibri"/>
              </a:rPr>
              <a:t>,𝑦</a:t>
            </a:r>
            <a:r>
              <a:rPr baseline="-25000" lang="en" sz="1700">
                <a:latin typeface="Calibri"/>
                <a:ea typeface="Calibri"/>
                <a:cs typeface="Calibri"/>
                <a:sym typeface="Calibri"/>
              </a:rPr>
              <a:t>1</a:t>
            </a:r>
            <a:r>
              <a:rPr lang="en" sz="1700">
                <a:latin typeface="Calibri"/>
                <a:ea typeface="Calibri"/>
                <a:cs typeface="Calibri"/>
                <a:sym typeface="Calibri"/>
              </a:rPr>
              <a:t>). (You can just type </a:t>
            </a:r>
            <a:r>
              <a:rPr i="1" lang="en" sz="1700">
                <a:latin typeface="Times New Roman"/>
                <a:ea typeface="Times New Roman"/>
                <a:cs typeface="Times New Roman"/>
                <a:sym typeface="Times New Roman"/>
              </a:rPr>
              <a:t>x</a:t>
            </a:r>
            <a:r>
              <a:rPr lang="en" sz="1700">
                <a:latin typeface="Calibri"/>
                <a:ea typeface="Calibri"/>
                <a:cs typeface="Calibri"/>
                <a:sym typeface="Calibri"/>
              </a:rPr>
              <a:t>1 and </a:t>
            </a:r>
            <a:r>
              <a:rPr i="1" lang="en" sz="1700">
                <a:latin typeface="Times New Roman"/>
                <a:ea typeface="Times New Roman"/>
                <a:cs typeface="Times New Roman"/>
                <a:sym typeface="Times New Roman"/>
              </a:rPr>
              <a:t>y</a:t>
            </a:r>
            <a:r>
              <a:rPr lang="en" sz="1700">
                <a:latin typeface="Calibri"/>
                <a:ea typeface="Calibri"/>
                <a:cs typeface="Calibri"/>
                <a:sym typeface="Calibri"/>
              </a:rPr>
              <a:t>1. The subscripts will appear automatically.)</a:t>
            </a:r>
            <a:endParaRPr sz="1700">
              <a:latin typeface="Calibri"/>
              <a:ea typeface="Calibri"/>
              <a:cs typeface="Calibri"/>
              <a:sym typeface="Calibri"/>
            </a:endParaRPr>
          </a:p>
          <a:p>
            <a:pPr indent="0" lvl="0" marL="0" rtl="0" algn="l">
              <a:spcBef>
                <a:spcPts val="1000"/>
              </a:spcBef>
              <a:spcAft>
                <a:spcPts val="0"/>
              </a:spcAft>
              <a:buNone/>
            </a:pPr>
            <a:r>
              <a:rPr b="1" lang="en" sz="1700">
                <a:latin typeface="Calibri"/>
                <a:ea typeface="Calibri"/>
                <a:cs typeface="Calibri"/>
                <a:sym typeface="Calibri"/>
              </a:rPr>
              <a:t>Step 4 - </a:t>
            </a:r>
            <a:r>
              <a:rPr lang="en" sz="1700">
                <a:latin typeface="Calibri"/>
                <a:ea typeface="Calibri"/>
                <a:cs typeface="Calibri"/>
                <a:sym typeface="Calibri"/>
              </a:rPr>
              <a:t>Round the correlation coefficient to the nearest thousandth. </a:t>
            </a:r>
            <a:endParaRPr sz="1700">
              <a:latin typeface="Calibri"/>
              <a:ea typeface="Calibri"/>
              <a:cs typeface="Calibri"/>
              <a:sym typeface="Calibri"/>
            </a:endParaRPr>
          </a:p>
          <a:p>
            <a:pPr indent="0" lvl="0" marL="0" rtl="0" algn="l">
              <a:spcBef>
                <a:spcPts val="1000"/>
              </a:spcBef>
              <a:spcAft>
                <a:spcPts val="1000"/>
              </a:spcAft>
              <a:buNone/>
            </a:pPr>
            <a:r>
              <a:rPr b="1" lang="en" sz="1700">
                <a:latin typeface="Calibri"/>
                <a:ea typeface="Calibri"/>
                <a:cs typeface="Calibri"/>
                <a:sym typeface="Calibri"/>
              </a:rPr>
              <a:t>Step 5 - </a:t>
            </a:r>
            <a:r>
              <a:rPr lang="en" sz="1700">
                <a:latin typeface="Calibri"/>
                <a:ea typeface="Calibri"/>
                <a:cs typeface="Calibri"/>
                <a:sym typeface="Calibri"/>
              </a:rPr>
              <a:t>Determine the strength of the linear relationship.</a:t>
            </a:r>
            <a:endParaRPr sz="1700">
              <a:latin typeface="Calibri"/>
              <a:ea typeface="Calibri"/>
              <a:cs typeface="Calibri"/>
              <a:sym typeface="Calibri"/>
            </a:endParaRPr>
          </a:p>
        </p:txBody>
      </p:sp>
      <p:graphicFrame>
        <p:nvGraphicFramePr>
          <p:cNvPr id="306" name="Google Shape;306;p24"/>
          <p:cNvGraphicFramePr/>
          <p:nvPr/>
        </p:nvGraphicFramePr>
        <p:xfrm>
          <a:off x="6297913" y="1469913"/>
          <a:ext cx="3000000" cy="3000000"/>
        </p:xfrm>
        <a:graphic>
          <a:graphicData uri="http://schemas.openxmlformats.org/drawingml/2006/table">
            <a:tbl>
              <a:tblPr>
                <a:noFill/>
                <a:tableStyleId>{8A6D6764-2B59-4B36-9B90-7D5745B755ED}</a:tableStyleId>
              </a:tblPr>
              <a:tblGrid>
                <a:gridCol w="1331600"/>
                <a:gridCol w="1331600"/>
              </a:tblGrid>
              <a:tr h="532150">
                <a:tc>
                  <a:txBody>
                    <a:bodyPr/>
                    <a:lstStyle/>
                    <a:p>
                      <a:pPr indent="0" lvl="0" marL="0" rtl="0" algn="ctr">
                        <a:spcBef>
                          <a:spcPts val="0"/>
                        </a:spcBef>
                        <a:spcAft>
                          <a:spcPts val="0"/>
                        </a:spcAft>
                        <a:buNone/>
                      </a:pPr>
                      <a:r>
                        <a:rPr b="1" i="1" lang="en" sz="2300">
                          <a:solidFill>
                            <a:srgbClr val="FFFFFF"/>
                          </a:solidFill>
                          <a:latin typeface="Times New Roman"/>
                          <a:ea typeface="Times New Roman"/>
                          <a:cs typeface="Times New Roman"/>
                          <a:sym typeface="Times New Roman"/>
                        </a:rPr>
                        <a:t>x</a:t>
                      </a:r>
                      <a:endParaRPr b="1" i="1" sz="2300">
                        <a:solidFill>
                          <a:srgbClr val="FFFFFF"/>
                        </a:solidFill>
                        <a:latin typeface="Times New Roman"/>
                        <a:ea typeface="Times New Roman"/>
                        <a:cs typeface="Times New Roman"/>
                        <a:sym typeface="Times New Roman"/>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Clr>
                          <a:srgbClr val="000000"/>
                        </a:buClr>
                        <a:buSzPts val="1100"/>
                        <a:buFont typeface="Arial"/>
                        <a:buNone/>
                      </a:pPr>
                      <a:r>
                        <a:rPr b="1" i="1" lang="en" sz="2300">
                          <a:solidFill>
                            <a:srgbClr val="FFFFFF"/>
                          </a:solidFill>
                          <a:latin typeface="Times New Roman"/>
                          <a:ea typeface="Times New Roman"/>
                          <a:cs typeface="Times New Roman"/>
                          <a:sym typeface="Times New Roman"/>
                        </a:rPr>
                        <a:t>y</a:t>
                      </a:r>
                      <a:endParaRPr b="1" i="1" sz="2300">
                        <a:solidFill>
                          <a:srgbClr val="FFFFFF"/>
                        </a:solidFill>
                        <a:latin typeface="Times New Roman"/>
                        <a:ea typeface="Times New Roman"/>
                        <a:cs typeface="Times New Roman"/>
                        <a:sym typeface="Times New Roman"/>
                      </a:endParaRPr>
                    </a:p>
                  </a:txBody>
                  <a:tcPr marT="91425" marB="91425" marR="91425" marL="91425" anchor="ctr">
                    <a:lnL cap="flat" cmpd="sng" w="9525">
                      <a:solidFill>
                        <a:srgbClr val="FFFFFF"/>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005047"/>
                    </a:solidFill>
                  </a:tcPr>
                </a:tc>
              </a:tr>
              <a:tr h="516950">
                <a:tc>
                  <a:txBody>
                    <a:bodyPr/>
                    <a:lstStyle/>
                    <a:p>
                      <a:pPr indent="0" lvl="0" marL="0" rtl="0" algn="ctr">
                        <a:spcBef>
                          <a:spcPts val="0"/>
                        </a:spcBef>
                        <a:spcAft>
                          <a:spcPts val="0"/>
                        </a:spcAft>
                        <a:buNone/>
                      </a:pPr>
                      <a:r>
                        <a:rPr lang="en" sz="2200">
                          <a:latin typeface="Calibri"/>
                          <a:ea typeface="Calibri"/>
                          <a:cs typeface="Calibri"/>
                          <a:sym typeface="Calibri"/>
                        </a:rPr>
                        <a:t>– 6</a:t>
                      </a:r>
                      <a:endParaRPr sz="2200">
                        <a:latin typeface="Calibri"/>
                        <a:ea typeface="Calibri"/>
                        <a:cs typeface="Calibri"/>
                        <a:sym typeface="Calibri"/>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sz="2200">
                          <a:latin typeface="Calibri"/>
                          <a:ea typeface="Calibri"/>
                          <a:cs typeface="Calibri"/>
                          <a:sym typeface="Calibri"/>
                        </a:rPr>
                        <a:t>– 1</a:t>
                      </a:r>
                      <a:endParaRPr sz="2200">
                        <a:latin typeface="Calibri"/>
                        <a:ea typeface="Calibri"/>
                        <a:cs typeface="Calibri"/>
                        <a:sym typeface="Calibri"/>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516950">
                <a:tc>
                  <a:txBody>
                    <a:bodyPr/>
                    <a:lstStyle/>
                    <a:p>
                      <a:pPr indent="0" lvl="0" marL="0" rtl="0" algn="ctr">
                        <a:spcBef>
                          <a:spcPts val="0"/>
                        </a:spcBef>
                        <a:spcAft>
                          <a:spcPts val="0"/>
                        </a:spcAft>
                        <a:buNone/>
                      </a:pPr>
                      <a:r>
                        <a:rPr lang="en" sz="2200">
                          <a:latin typeface="Calibri"/>
                          <a:ea typeface="Calibri"/>
                          <a:cs typeface="Calibri"/>
                          <a:sym typeface="Calibri"/>
                        </a:rPr>
                        <a:t>– 4</a:t>
                      </a:r>
                      <a:endParaRPr sz="2200">
                        <a:latin typeface="Calibri"/>
                        <a:ea typeface="Calibri"/>
                        <a:cs typeface="Calibri"/>
                        <a:sym typeface="Calibri"/>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sz="2200">
                          <a:latin typeface="Calibri"/>
                          <a:ea typeface="Calibri"/>
                          <a:cs typeface="Calibri"/>
                          <a:sym typeface="Calibri"/>
                        </a:rPr>
                        <a:t>1</a:t>
                      </a:r>
                      <a:endParaRPr sz="2200">
                        <a:latin typeface="Calibri"/>
                        <a:ea typeface="Calibri"/>
                        <a:cs typeface="Calibri"/>
                        <a:sym typeface="Calibri"/>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516950">
                <a:tc>
                  <a:txBody>
                    <a:bodyPr/>
                    <a:lstStyle/>
                    <a:p>
                      <a:pPr indent="0" lvl="0" marL="0" rtl="0" algn="ctr">
                        <a:spcBef>
                          <a:spcPts val="0"/>
                        </a:spcBef>
                        <a:spcAft>
                          <a:spcPts val="0"/>
                        </a:spcAft>
                        <a:buNone/>
                      </a:pPr>
                      <a:r>
                        <a:rPr lang="en" sz="2200">
                          <a:latin typeface="Calibri"/>
                          <a:ea typeface="Calibri"/>
                          <a:cs typeface="Calibri"/>
                          <a:sym typeface="Calibri"/>
                        </a:rPr>
                        <a:t>0</a:t>
                      </a:r>
                      <a:endParaRPr sz="2200">
                        <a:latin typeface="Calibri"/>
                        <a:ea typeface="Calibri"/>
                        <a:cs typeface="Calibri"/>
                        <a:sym typeface="Calibri"/>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sz="2200">
                          <a:latin typeface="Calibri"/>
                          <a:ea typeface="Calibri"/>
                          <a:cs typeface="Calibri"/>
                          <a:sym typeface="Calibri"/>
                        </a:rPr>
                        <a:t>– 2</a:t>
                      </a:r>
                      <a:endParaRPr sz="2200">
                        <a:latin typeface="Calibri"/>
                        <a:ea typeface="Calibri"/>
                        <a:cs typeface="Calibri"/>
                        <a:sym typeface="Calibri"/>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516950">
                <a:tc>
                  <a:txBody>
                    <a:bodyPr/>
                    <a:lstStyle/>
                    <a:p>
                      <a:pPr indent="0" lvl="0" marL="0" rtl="0" algn="ctr">
                        <a:spcBef>
                          <a:spcPts val="0"/>
                        </a:spcBef>
                        <a:spcAft>
                          <a:spcPts val="0"/>
                        </a:spcAft>
                        <a:buNone/>
                      </a:pPr>
                      <a:r>
                        <a:rPr lang="en" sz="2200">
                          <a:latin typeface="Calibri"/>
                          <a:ea typeface="Calibri"/>
                          <a:cs typeface="Calibri"/>
                          <a:sym typeface="Calibri"/>
                        </a:rPr>
                        <a:t>1</a:t>
                      </a:r>
                      <a:endParaRPr sz="2200">
                        <a:latin typeface="Calibri"/>
                        <a:ea typeface="Calibri"/>
                        <a:cs typeface="Calibri"/>
                        <a:sym typeface="Calibri"/>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sz="2200">
                          <a:latin typeface="Calibri"/>
                          <a:ea typeface="Calibri"/>
                          <a:cs typeface="Calibri"/>
                          <a:sym typeface="Calibri"/>
                        </a:rPr>
                        <a:t>– 3</a:t>
                      </a:r>
                      <a:endParaRPr sz="2200">
                        <a:latin typeface="Calibri"/>
                        <a:ea typeface="Calibri"/>
                        <a:cs typeface="Calibri"/>
                        <a:sym typeface="Calibri"/>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516950">
                <a:tc>
                  <a:txBody>
                    <a:bodyPr/>
                    <a:lstStyle/>
                    <a:p>
                      <a:pPr indent="0" lvl="0" marL="0" rtl="0" algn="ctr">
                        <a:spcBef>
                          <a:spcPts val="0"/>
                        </a:spcBef>
                        <a:spcAft>
                          <a:spcPts val="0"/>
                        </a:spcAft>
                        <a:buNone/>
                      </a:pPr>
                      <a:r>
                        <a:rPr lang="en" sz="2200">
                          <a:latin typeface="Calibri"/>
                          <a:ea typeface="Calibri"/>
                          <a:cs typeface="Calibri"/>
                          <a:sym typeface="Calibri"/>
                        </a:rPr>
                        <a:t>3</a:t>
                      </a:r>
                      <a:endParaRPr sz="2200">
                        <a:latin typeface="Calibri"/>
                        <a:ea typeface="Calibri"/>
                        <a:cs typeface="Calibri"/>
                        <a:sym typeface="Calibri"/>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sz="2200">
                          <a:latin typeface="Calibri"/>
                          <a:ea typeface="Calibri"/>
                          <a:cs typeface="Calibri"/>
                          <a:sym typeface="Calibri"/>
                        </a:rPr>
                        <a:t>0</a:t>
                      </a:r>
                      <a:endParaRPr sz="2200">
                        <a:latin typeface="Calibri"/>
                        <a:ea typeface="Calibri"/>
                        <a:cs typeface="Calibri"/>
                        <a:sym typeface="Calibri"/>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bl>
          </a:graphicData>
        </a:graphic>
      </p:graphicFrame>
      <p:sp>
        <p:nvSpPr>
          <p:cNvPr id="307" name="Google Shape;307;p24"/>
          <p:cNvSpPr txBox="1"/>
          <p:nvPr/>
        </p:nvSpPr>
        <p:spPr>
          <a:xfrm>
            <a:off x="6220500" y="898025"/>
            <a:ext cx="30000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None/>
            </a:pPr>
            <a:r>
              <a:rPr lang="en" sz="2100">
                <a:solidFill>
                  <a:srgbClr val="424242"/>
                </a:solidFill>
                <a:latin typeface="Calibri"/>
                <a:ea typeface="Calibri"/>
                <a:cs typeface="Calibri"/>
                <a:sym typeface="Calibri"/>
              </a:rPr>
              <a:t>Find </a:t>
            </a:r>
            <a:r>
              <a:rPr i="1" lang="en" sz="2100">
                <a:solidFill>
                  <a:srgbClr val="424242"/>
                </a:solidFill>
                <a:latin typeface="Times New Roman"/>
                <a:ea typeface="Times New Roman"/>
                <a:cs typeface="Times New Roman"/>
                <a:sym typeface="Times New Roman"/>
              </a:rPr>
              <a:t>r</a:t>
            </a:r>
            <a:r>
              <a:rPr lang="en" sz="2100">
                <a:solidFill>
                  <a:srgbClr val="424242"/>
                </a:solidFill>
                <a:latin typeface="Calibri"/>
                <a:ea typeface="Calibri"/>
                <a:cs typeface="Calibri"/>
                <a:sym typeface="Calibri"/>
              </a:rPr>
              <a:t> for the given data.</a:t>
            </a:r>
            <a:r>
              <a:rPr lang="en" sz="2100">
                <a:solidFill>
                  <a:srgbClr val="424242"/>
                </a:solidFill>
                <a:latin typeface="Calibri"/>
                <a:ea typeface="Calibri"/>
                <a:cs typeface="Calibri"/>
                <a:sym typeface="Calibri"/>
              </a:rPr>
              <a:t>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11" name="Shape 311"/>
        <p:cNvGrpSpPr/>
        <p:nvPr/>
      </p:nvGrpSpPr>
      <p:grpSpPr>
        <a:xfrm>
          <a:off x="0" y="0"/>
          <a:ext cx="0" cy="0"/>
          <a:chOff x="0" y="0"/>
          <a:chExt cx="0" cy="0"/>
        </a:xfrm>
      </p:grpSpPr>
      <p:sp>
        <p:nvSpPr>
          <p:cNvPr id="312" name="Google Shape;312;p25"/>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3" name="Google Shape;313;p25"/>
          <p:cNvSpPr txBox="1"/>
          <p:nvPr>
            <p:ph idx="4294967295" type="title"/>
          </p:nvPr>
        </p:nvSpPr>
        <p:spPr>
          <a:xfrm>
            <a:off x="0" y="0"/>
            <a:ext cx="9144000" cy="1160100"/>
          </a:xfrm>
          <a:prstGeom prst="rect">
            <a:avLst/>
          </a:prstGeom>
          <a:solidFill>
            <a:srgbClr val="005047"/>
          </a:solidFill>
        </p:spPr>
        <p:txBody>
          <a:bodyPr anchorCtr="0" anchor="ctr"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14" name="Google Shape;314;p25"/>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5" name="Google Shape;315;p25"/>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6" name="Google Shape;316;p25"/>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7" name="Google Shape;317;p25"/>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8" name="Google Shape;318;p25"/>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9" name="Google Shape;319;p25"/>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20" name="Google Shape;320;p25"/>
          <p:cNvCxnSpPr>
            <a:stCxn id="314" idx="2"/>
            <a:endCxn id="316"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321" name="Google Shape;321;p25"/>
          <p:cNvCxnSpPr>
            <a:stCxn id="316" idx="3"/>
            <a:endCxn id="315"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322" name="Google Shape;322;p25"/>
          <p:cNvCxnSpPr>
            <a:stCxn id="317" idx="3"/>
            <a:endCxn id="312"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323" name="Google Shape;323;p25"/>
          <p:cNvCxnSpPr>
            <a:stCxn id="312" idx="3"/>
            <a:endCxn id="318"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324" name="Google Shape;324;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25" name="Google Shape;325;p25"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326" name="Google Shape;326;p25"/>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327" name="Google Shape;327;p25"/>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28" name="Google Shape;328;p25"/>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29" name="Google Shape;329;p25"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330" name="Google Shape;330;p25"/>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31" name="Google Shape;331;p25"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332" name="Google Shape;332;p25"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333" name="Google Shape;333;p25"/>
          <p:cNvCxnSpPr>
            <a:stCxn id="318" idx="3"/>
            <a:endCxn id="319"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334" name="Google Shape;334;p25"/>
          <p:cNvCxnSpPr>
            <a:stCxn id="315" idx="3"/>
            <a:endCxn id="317"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335" name="Google Shape;335;p25"/>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336" name="Google Shape;336;p25"/>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37" name="Google Shape;337;p25"/>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338" name="Google Shape;338;p25" title="hugeicons_task-done-01.png"/>
          <p:cNvPicPr preferRelativeResize="0"/>
          <p:nvPr/>
        </p:nvPicPr>
        <p:blipFill>
          <a:blip r:embed="rId7">
            <a:alphaModFix/>
          </a:blip>
          <a:stretch>
            <a:fillRect/>
          </a:stretch>
        </p:blipFill>
        <p:spPr>
          <a:xfrm>
            <a:off x="3328416" y="1554480"/>
            <a:ext cx="228600" cy="228600"/>
          </a:xfrm>
          <a:prstGeom prst="rect">
            <a:avLst/>
          </a:prstGeom>
          <a:noFill/>
          <a:ln>
            <a:noFill/>
          </a:ln>
        </p:spPr>
      </p:pic>
      <p:pic>
        <p:nvPicPr>
          <p:cNvPr id="339" name="Google Shape;339;p25" title="hugeicons_task-done-01.png"/>
          <p:cNvPicPr preferRelativeResize="0"/>
          <p:nvPr/>
        </p:nvPicPr>
        <p:blipFill>
          <a:blip r:embed="rId7">
            <a:alphaModFix/>
          </a:blip>
          <a:stretch>
            <a:fillRect/>
          </a:stretch>
        </p:blipFill>
        <p:spPr>
          <a:xfrm>
            <a:off x="2167128" y="3227832"/>
            <a:ext cx="228600" cy="228600"/>
          </a:xfrm>
          <a:prstGeom prst="rect">
            <a:avLst/>
          </a:prstGeom>
          <a:noFill/>
          <a:ln>
            <a:noFill/>
          </a:ln>
        </p:spPr>
      </p:pic>
      <p:pic>
        <p:nvPicPr>
          <p:cNvPr id="340" name="Google Shape;340;p25" title="hugeicons_task-done-01.png"/>
          <p:cNvPicPr preferRelativeResize="0"/>
          <p:nvPr/>
        </p:nvPicPr>
        <p:blipFill>
          <a:blip r:embed="rId7">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44" name="Shape 344"/>
        <p:cNvGrpSpPr/>
        <p:nvPr/>
      </p:nvGrpSpPr>
      <p:grpSpPr>
        <a:xfrm>
          <a:off x="0" y="0"/>
          <a:ext cx="0" cy="0"/>
          <a:chOff x="0" y="0"/>
          <a:chExt cx="0" cy="0"/>
        </a:xfrm>
      </p:grpSpPr>
      <p:sp>
        <p:nvSpPr>
          <p:cNvPr id="345" name="Google Shape;345;p26"/>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a:t>
            </a:r>
            <a:r>
              <a:rPr lang="en"/>
              <a:t>Matching “</a:t>
            </a:r>
            <a:r>
              <a:rPr i="1" lang="en">
                <a:latin typeface="Times New Roman"/>
                <a:ea typeface="Times New Roman"/>
                <a:cs typeface="Times New Roman"/>
                <a:sym typeface="Times New Roman"/>
              </a:rPr>
              <a:t>r</a:t>
            </a:r>
            <a:r>
              <a:rPr lang="en"/>
              <a:t>” values</a:t>
            </a:r>
            <a:endParaRPr sz="2600">
              <a:solidFill>
                <a:srgbClr val="005047"/>
              </a:solidFill>
            </a:endParaRPr>
          </a:p>
        </p:txBody>
      </p:sp>
      <p:sp>
        <p:nvSpPr>
          <p:cNvPr id="346" name="Google Shape;346;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47" name="Google Shape;347;p26"/>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3.4.4 Matching Correlation Coefficients</a:t>
            </a:r>
            <a:endParaRPr sz="1000"/>
          </a:p>
        </p:txBody>
      </p:sp>
      <p:pic>
        <p:nvPicPr>
          <p:cNvPr id="348" name="Google Shape;348;p26"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349" name="Google Shape;349;p26"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350" name="Google Shape;350;p26"/>
          <p:cNvSpPr/>
          <p:nvPr/>
        </p:nvSpPr>
        <p:spPr>
          <a:xfrm>
            <a:off x="5034250" y="1292700"/>
            <a:ext cx="3652500" cy="18963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latin typeface="Calibri"/>
                <a:ea typeface="Calibri"/>
                <a:cs typeface="Calibri"/>
                <a:sym typeface="Calibri"/>
              </a:rPr>
              <a:t>“I agree/disagree because …”</a:t>
            </a:r>
            <a:endParaRPr sz="1500">
              <a:latin typeface="Calibri"/>
              <a:ea typeface="Calibri"/>
              <a:cs typeface="Calibri"/>
              <a:sym typeface="Calibri"/>
            </a:endParaRPr>
          </a:p>
          <a:p>
            <a:pPr indent="0" lvl="0" marL="457200" rtl="0" algn="l">
              <a:spcBef>
                <a:spcPts val="500"/>
              </a:spcBef>
              <a:spcAft>
                <a:spcPts val="0"/>
              </a:spcAft>
              <a:buNone/>
            </a:pPr>
            <a:r>
              <a:rPr lang="en" sz="1500">
                <a:latin typeface="Calibri"/>
                <a:ea typeface="Calibri"/>
                <a:cs typeface="Calibri"/>
                <a:sym typeface="Calibri"/>
              </a:rPr>
              <a:t>“An example of this is …”</a:t>
            </a:r>
            <a:endParaRPr sz="1500">
              <a:latin typeface="Calibri"/>
              <a:ea typeface="Calibri"/>
              <a:cs typeface="Calibri"/>
              <a:sym typeface="Calibri"/>
            </a:endParaRPr>
          </a:p>
          <a:p>
            <a:pPr indent="0" lvl="0" marL="0" rtl="0" algn="l">
              <a:spcBef>
                <a:spcPts val="500"/>
              </a:spcBef>
              <a:spcAft>
                <a:spcPts val="0"/>
              </a:spcAft>
              <a:buNone/>
            </a:pPr>
            <a:r>
              <a:rPr lang="en" sz="1500">
                <a:latin typeface="Calibri"/>
                <a:ea typeface="Calibri"/>
                <a:cs typeface="Calibri"/>
                <a:sym typeface="Calibri"/>
              </a:rPr>
              <a:t>“I like how the word __ was used because it makes me think …”</a:t>
            </a:r>
            <a:endParaRPr sz="1500">
              <a:latin typeface="Calibri"/>
              <a:ea typeface="Calibri"/>
              <a:cs typeface="Calibri"/>
              <a:sym typeface="Calibri"/>
            </a:endParaRPr>
          </a:p>
          <a:p>
            <a:pPr indent="0" lvl="0" marL="457200" rtl="0" algn="l">
              <a:spcBef>
                <a:spcPts val="500"/>
              </a:spcBef>
              <a:spcAft>
                <a:spcPts val="0"/>
              </a:spcAft>
              <a:buNone/>
            </a:pPr>
            <a:r>
              <a:rPr lang="en" sz="1500">
                <a:latin typeface="Calibri"/>
                <a:ea typeface="Calibri"/>
                <a:cs typeface="Calibri"/>
                <a:sym typeface="Calibri"/>
              </a:rPr>
              <a:t>“More specifically, I think …”</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Discussion Supports</a:t>
            </a:r>
            <a:endParaRPr sz="1000">
              <a:latin typeface="Calibri"/>
              <a:ea typeface="Calibri"/>
              <a:cs typeface="Calibri"/>
              <a:sym typeface="Calibri"/>
            </a:endParaRPr>
          </a:p>
        </p:txBody>
      </p:sp>
      <p:sp>
        <p:nvSpPr>
          <p:cNvPr id="351" name="Google Shape;351;p26"/>
          <p:cNvSpPr/>
          <p:nvPr/>
        </p:nvSpPr>
        <p:spPr>
          <a:xfrm>
            <a:off x="5034300" y="3328725"/>
            <a:ext cx="3652500" cy="13737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1000"/>
              </a:spcBef>
              <a:spcAft>
                <a:spcPts val="0"/>
              </a:spcAft>
              <a:buNone/>
            </a:pPr>
            <a:r>
              <a:rPr lang="en" sz="1500">
                <a:latin typeface="Calibri"/>
                <a:ea typeface="Calibri"/>
                <a:cs typeface="Calibri"/>
                <a:sym typeface="Calibri"/>
              </a:rPr>
              <a:t>Examine the </a:t>
            </a:r>
            <a:r>
              <a:rPr lang="en" sz="1500" u="sng">
                <a:solidFill>
                  <a:schemeClr val="hlink"/>
                </a:solidFill>
                <a:latin typeface="Calibri"/>
                <a:ea typeface="Calibri"/>
                <a:cs typeface="Calibri"/>
                <a:sym typeface="Calibri"/>
                <a:hlinkClick action="ppaction://hlinkshowjump?jump=nextslide"/>
              </a:rPr>
              <a:t>anchor chart</a:t>
            </a:r>
            <a:r>
              <a:rPr lang="en" sz="1500">
                <a:latin typeface="Calibri"/>
                <a:ea typeface="Calibri"/>
                <a:cs typeface="Calibri"/>
                <a:sym typeface="Calibri"/>
              </a:rPr>
              <a:t>. </a:t>
            </a:r>
            <a:endParaRPr sz="1500">
              <a:latin typeface="Calibri"/>
              <a:ea typeface="Calibri"/>
              <a:cs typeface="Calibri"/>
              <a:sym typeface="Calibri"/>
            </a:endParaRPr>
          </a:p>
          <a:p>
            <a:pPr indent="0" lvl="0" marL="0" rtl="0" algn="l">
              <a:spcBef>
                <a:spcPts val="500"/>
              </a:spcBef>
              <a:spcAft>
                <a:spcPts val="0"/>
              </a:spcAft>
              <a:buNone/>
            </a:pPr>
            <a:r>
              <a:rPr lang="en" sz="1500">
                <a:latin typeface="Calibri"/>
                <a:ea typeface="Calibri"/>
                <a:cs typeface="Calibri"/>
                <a:sym typeface="Calibri"/>
              </a:rPr>
              <a:t>How would you draw and explain the different descriptors of the relationships in your own words?</a:t>
            </a:r>
            <a:endParaRPr sz="1100">
              <a:solidFill>
                <a:schemeClr val="dk1"/>
              </a:solidFill>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Representation</a:t>
            </a:r>
            <a:endParaRPr>
              <a:latin typeface="Calibri"/>
              <a:ea typeface="Calibri"/>
              <a:cs typeface="Calibri"/>
              <a:sym typeface="Calibri"/>
            </a:endParaRPr>
          </a:p>
        </p:txBody>
      </p:sp>
      <p:sp>
        <p:nvSpPr>
          <p:cNvPr id="352" name="Google Shape;352;p26"/>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56" name="Shape 356"/>
        <p:cNvGrpSpPr/>
        <p:nvPr/>
      </p:nvGrpSpPr>
      <p:grpSpPr>
        <a:xfrm>
          <a:off x="0" y="0"/>
          <a:ext cx="0" cy="0"/>
          <a:chOff x="0" y="0"/>
          <a:chExt cx="0" cy="0"/>
        </a:xfrm>
      </p:grpSpPr>
      <p:sp>
        <p:nvSpPr>
          <p:cNvPr id="357" name="Google Shape;357;p27"/>
          <p:cNvSpPr/>
          <p:nvPr/>
        </p:nvSpPr>
        <p:spPr>
          <a:xfrm>
            <a:off x="10025" y="0"/>
            <a:ext cx="9144000" cy="5193600"/>
          </a:xfrm>
          <a:prstGeom prst="rect">
            <a:avLst/>
          </a:prstGeom>
          <a:noFill/>
          <a:ln cap="flat" cmpd="sng" w="38100">
            <a:solidFill>
              <a:srgbClr val="0B5B5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58" name="Google Shape;358;p27"/>
          <p:cNvSpPr txBox="1"/>
          <p:nvPr>
            <p:ph idx="2"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3.4.4 Matching Correlation Coefficients</a:t>
            </a:r>
            <a:endParaRPr sz="1000"/>
          </a:p>
        </p:txBody>
      </p:sp>
      <p:graphicFrame>
        <p:nvGraphicFramePr>
          <p:cNvPr id="359" name="Google Shape;359;p27"/>
          <p:cNvGraphicFramePr/>
          <p:nvPr/>
        </p:nvGraphicFramePr>
        <p:xfrm>
          <a:off x="289219" y="387326"/>
          <a:ext cx="3000000" cy="3000000"/>
        </p:xfrm>
        <a:graphic>
          <a:graphicData uri="http://schemas.openxmlformats.org/drawingml/2006/table">
            <a:tbl>
              <a:tblPr>
                <a:noFill/>
                <a:tableStyleId>{8A6D6764-2B59-4B36-9B90-7D5745B755ED}</a:tableStyleId>
              </a:tblPr>
              <a:tblGrid>
                <a:gridCol w="2289925"/>
                <a:gridCol w="3934825"/>
              </a:tblGrid>
              <a:tr h="492175">
                <a:tc>
                  <a:txBody>
                    <a:bodyPr/>
                    <a:lstStyle/>
                    <a:p>
                      <a:pPr indent="0" lvl="0" marL="0" rtl="0" algn="l">
                        <a:spcBef>
                          <a:spcPts val="0"/>
                        </a:spcBef>
                        <a:spcAft>
                          <a:spcPts val="0"/>
                        </a:spcAft>
                        <a:buNone/>
                      </a:pPr>
                      <a:r>
                        <a:rPr b="1" lang="en">
                          <a:solidFill>
                            <a:schemeClr val="lt1"/>
                          </a:solidFill>
                        </a:rPr>
                        <a:t>If the correlation coefficient is … </a:t>
                      </a:r>
                      <a:endParaRPr b="1">
                        <a:solidFill>
                          <a:schemeClr val="lt1"/>
                        </a:solidFill>
                      </a:endParaRPr>
                    </a:p>
                  </a:txBody>
                  <a:tcPr marT="91425" marB="91425" marR="91425" marL="91425">
                    <a:solidFill>
                      <a:srgbClr val="0B5B51"/>
                    </a:solidFill>
                  </a:tcPr>
                </a:tc>
                <a:tc>
                  <a:txBody>
                    <a:bodyPr/>
                    <a:lstStyle/>
                    <a:p>
                      <a:pPr indent="0" lvl="0" marL="0" rtl="0" algn="l">
                        <a:spcBef>
                          <a:spcPts val="0"/>
                        </a:spcBef>
                        <a:spcAft>
                          <a:spcPts val="0"/>
                        </a:spcAft>
                        <a:buNone/>
                      </a:pPr>
                      <a:r>
                        <a:rPr b="1" lang="en">
                          <a:solidFill>
                            <a:schemeClr val="lt1"/>
                          </a:solidFill>
                        </a:rPr>
                        <a:t>You can say </a:t>
                      </a:r>
                      <a:br>
                        <a:rPr b="1" lang="en">
                          <a:solidFill>
                            <a:schemeClr val="lt1"/>
                          </a:solidFill>
                        </a:rPr>
                      </a:br>
                      <a:r>
                        <a:rPr b="1" lang="en">
                          <a:solidFill>
                            <a:schemeClr val="lt1"/>
                          </a:solidFill>
                        </a:rPr>
                        <a:t>there is a …</a:t>
                      </a:r>
                      <a:endParaRPr b="1">
                        <a:solidFill>
                          <a:schemeClr val="lt1"/>
                        </a:solidFill>
                      </a:endParaRPr>
                    </a:p>
                  </a:txBody>
                  <a:tcPr marT="91425" marB="91425" marR="91425" marL="91425">
                    <a:solidFill>
                      <a:srgbClr val="0B5B51"/>
                    </a:solidFill>
                  </a:tcPr>
                </a:tc>
              </a:tr>
              <a:tr h="319900">
                <a:tc>
                  <a:txBody>
                    <a:bodyPr/>
                    <a:lstStyle/>
                    <a:p>
                      <a:pPr indent="0" lvl="0" marL="0" rtl="0" algn="l">
                        <a:spcBef>
                          <a:spcPts val="0"/>
                        </a:spcBef>
                        <a:spcAft>
                          <a:spcPts val="0"/>
                        </a:spcAft>
                        <a:buNone/>
                      </a:pPr>
                      <a:r>
                        <a:rPr i="1" lang="en" sz="1600">
                          <a:latin typeface="Times New Roman"/>
                          <a:ea typeface="Times New Roman"/>
                          <a:cs typeface="Times New Roman"/>
                          <a:sym typeface="Times New Roman"/>
                        </a:rPr>
                        <a:t>r = </a:t>
                      </a:r>
                      <a:r>
                        <a:rPr lang="en" sz="1600">
                          <a:latin typeface="Times New Roman"/>
                          <a:ea typeface="Times New Roman"/>
                          <a:cs typeface="Times New Roman"/>
                          <a:sym typeface="Times New Roman"/>
                        </a:rPr>
                        <a:t>1.0</a:t>
                      </a:r>
                      <a:endParaRPr sz="1600">
                        <a:latin typeface="Times New Roman"/>
                        <a:ea typeface="Times New Roman"/>
                        <a:cs typeface="Times New Roman"/>
                        <a:sym typeface="Times New Roman"/>
                      </a:endParaRPr>
                    </a:p>
                  </a:txBody>
                  <a:tcPr marT="91425" marB="91425" marR="91425" marL="91425"/>
                </a:tc>
                <a:tc>
                  <a:txBody>
                    <a:bodyPr/>
                    <a:lstStyle/>
                    <a:p>
                      <a:pPr indent="0" lvl="0" marL="0" rtl="0" algn="l">
                        <a:spcBef>
                          <a:spcPts val="0"/>
                        </a:spcBef>
                        <a:spcAft>
                          <a:spcPts val="0"/>
                        </a:spcAft>
                        <a:buNone/>
                      </a:pPr>
                      <a:r>
                        <a:rPr lang="en" sz="1600"/>
                        <a:t>perfect, positive linear relationship</a:t>
                      </a:r>
                      <a:endParaRPr sz="1600"/>
                    </a:p>
                  </a:txBody>
                  <a:tcPr marT="91425" marB="91425" marR="91425" marL="91425"/>
                </a:tc>
              </a:tr>
              <a:tr h="319900">
                <a:tc>
                  <a:txBody>
                    <a:bodyPr/>
                    <a:lstStyle/>
                    <a:p>
                      <a:pPr indent="0" lvl="0" marL="0" rtl="0" algn="l">
                        <a:spcBef>
                          <a:spcPts val="0"/>
                        </a:spcBef>
                        <a:spcAft>
                          <a:spcPts val="0"/>
                        </a:spcAft>
                        <a:buNone/>
                      </a:pPr>
                      <a:r>
                        <a:rPr lang="en" sz="1600">
                          <a:solidFill>
                            <a:schemeClr val="dk1"/>
                          </a:solidFill>
                          <a:latin typeface="Times New Roman"/>
                          <a:ea typeface="Times New Roman"/>
                          <a:cs typeface="Times New Roman"/>
                          <a:sym typeface="Times New Roman"/>
                        </a:rPr>
                        <a:t>0.7 </a:t>
                      </a:r>
                      <a:r>
                        <a:rPr lang="en" sz="1600" u="sng">
                          <a:solidFill>
                            <a:schemeClr val="dk1"/>
                          </a:solidFill>
                          <a:latin typeface="Times New Roman"/>
                          <a:ea typeface="Times New Roman"/>
                          <a:cs typeface="Times New Roman"/>
                          <a:sym typeface="Times New Roman"/>
                        </a:rPr>
                        <a:t>&lt;</a:t>
                      </a:r>
                      <a:r>
                        <a:rPr i="1" lang="en" sz="1600">
                          <a:solidFill>
                            <a:schemeClr val="dk1"/>
                          </a:solidFill>
                          <a:latin typeface="Times New Roman"/>
                          <a:ea typeface="Times New Roman"/>
                          <a:cs typeface="Times New Roman"/>
                          <a:sym typeface="Times New Roman"/>
                        </a:rPr>
                        <a:t> r</a:t>
                      </a:r>
                      <a:r>
                        <a:rPr lang="en" sz="1600">
                          <a:solidFill>
                            <a:schemeClr val="dk1"/>
                          </a:solidFill>
                          <a:latin typeface="Times New Roman"/>
                          <a:ea typeface="Times New Roman"/>
                          <a:cs typeface="Times New Roman"/>
                          <a:sym typeface="Times New Roman"/>
                        </a:rPr>
                        <a:t> &lt; 1.0</a:t>
                      </a:r>
                      <a:endParaRPr sz="1600"/>
                    </a:p>
                  </a:txBody>
                  <a:tcPr marT="91425" marB="91425" marR="91425" marL="91425"/>
                </a:tc>
                <a:tc>
                  <a:txBody>
                    <a:bodyPr/>
                    <a:lstStyle/>
                    <a:p>
                      <a:pPr indent="0" lvl="0" marL="0" rtl="0" algn="l">
                        <a:spcBef>
                          <a:spcPts val="0"/>
                        </a:spcBef>
                        <a:spcAft>
                          <a:spcPts val="0"/>
                        </a:spcAft>
                        <a:buNone/>
                      </a:pPr>
                      <a:r>
                        <a:rPr lang="en" sz="1600">
                          <a:solidFill>
                            <a:schemeClr val="dk1"/>
                          </a:solidFill>
                        </a:rPr>
                        <a:t>strong positive linear relationship</a:t>
                      </a:r>
                      <a:endParaRPr sz="1600"/>
                    </a:p>
                  </a:txBody>
                  <a:tcPr marT="91425" marB="91425" marR="91425" marL="91425"/>
                </a:tc>
              </a:tr>
              <a:tr h="319900">
                <a:tc>
                  <a:txBody>
                    <a:bodyPr/>
                    <a:lstStyle/>
                    <a:p>
                      <a:pPr indent="0" lvl="0" marL="0" rtl="0" algn="l">
                        <a:spcBef>
                          <a:spcPts val="0"/>
                        </a:spcBef>
                        <a:spcAft>
                          <a:spcPts val="0"/>
                        </a:spcAft>
                        <a:buNone/>
                      </a:pPr>
                      <a:r>
                        <a:rPr lang="en" sz="1600">
                          <a:solidFill>
                            <a:schemeClr val="dk1"/>
                          </a:solidFill>
                          <a:latin typeface="Times New Roman"/>
                          <a:ea typeface="Times New Roman"/>
                          <a:cs typeface="Times New Roman"/>
                          <a:sym typeface="Times New Roman"/>
                        </a:rPr>
                        <a:t>0.3 </a:t>
                      </a:r>
                      <a:r>
                        <a:rPr lang="en" sz="1600" u="sng">
                          <a:solidFill>
                            <a:schemeClr val="dk1"/>
                          </a:solidFill>
                          <a:latin typeface="Times New Roman"/>
                          <a:ea typeface="Times New Roman"/>
                          <a:cs typeface="Times New Roman"/>
                          <a:sym typeface="Times New Roman"/>
                        </a:rPr>
                        <a:t>≤</a:t>
                      </a:r>
                      <a:r>
                        <a:rPr i="1" lang="en" sz="1600">
                          <a:solidFill>
                            <a:schemeClr val="dk1"/>
                          </a:solidFill>
                          <a:latin typeface="Times New Roman"/>
                          <a:ea typeface="Times New Roman"/>
                          <a:cs typeface="Times New Roman"/>
                          <a:sym typeface="Times New Roman"/>
                        </a:rPr>
                        <a:t> r</a:t>
                      </a:r>
                      <a:r>
                        <a:rPr lang="en" sz="1600">
                          <a:solidFill>
                            <a:schemeClr val="dk1"/>
                          </a:solidFill>
                          <a:latin typeface="Times New Roman"/>
                          <a:ea typeface="Times New Roman"/>
                          <a:cs typeface="Times New Roman"/>
                          <a:sym typeface="Times New Roman"/>
                        </a:rPr>
                        <a:t> &lt; 0.7</a:t>
                      </a:r>
                      <a:endParaRPr sz="1600"/>
                    </a:p>
                  </a:txBody>
                  <a:tcPr marT="91425" marB="91425" marR="91425" marL="91425"/>
                </a:tc>
                <a:tc>
                  <a:txBody>
                    <a:bodyPr/>
                    <a:lstStyle/>
                    <a:p>
                      <a:pPr indent="0" lvl="0" marL="0" rtl="0" algn="l">
                        <a:spcBef>
                          <a:spcPts val="0"/>
                        </a:spcBef>
                        <a:spcAft>
                          <a:spcPts val="0"/>
                        </a:spcAft>
                        <a:buNone/>
                      </a:pPr>
                      <a:r>
                        <a:rPr lang="en" sz="1600">
                          <a:solidFill>
                            <a:schemeClr val="dk1"/>
                          </a:solidFill>
                        </a:rPr>
                        <a:t>moderate positive linear relationship</a:t>
                      </a:r>
                      <a:endParaRPr sz="1600"/>
                    </a:p>
                  </a:txBody>
                  <a:tcPr marT="91425" marB="91425" marR="91425" marL="91425"/>
                </a:tc>
              </a:tr>
              <a:tr h="319900">
                <a:tc>
                  <a:txBody>
                    <a:bodyPr/>
                    <a:lstStyle/>
                    <a:p>
                      <a:pPr indent="0" lvl="0" marL="0" rtl="0" algn="l">
                        <a:spcBef>
                          <a:spcPts val="0"/>
                        </a:spcBef>
                        <a:spcAft>
                          <a:spcPts val="0"/>
                        </a:spcAft>
                        <a:buNone/>
                      </a:pPr>
                      <a:r>
                        <a:rPr lang="en" sz="1600">
                          <a:solidFill>
                            <a:schemeClr val="dk1"/>
                          </a:solidFill>
                          <a:latin typeface="Times New Roman"/>
                          <a:ea typeface="Times New Roman"/>
                          <a:cs typeface="Times New Roman"/>
                          <a:sym typeface="Times New Roman"/>
                        </a:rPr>
                        <a:t>0 &lt;</a:t>
                      </a:r>
                      <a:r>
                        <a:rPr i="1" lang="en" sz="1600">
                          <a:solidFill>
                            <a:schemeClr val="dk1"/>
                          </a:solidFill>
                          <a:latin typeface="Times New Roman"/>
                          <a:ea typeface="Times New Roman"/>
                          <a:cs typeface="Times New Roman"/>
                          <a:sym typeface="Times New Roman"/>
                        </a:rPr>
                        <a:t> r</a:t>
                      </a:r>
                      <a:r>
                        <a:rPr lang="en" sz="1600">
                          <a:solidFill>
                            <a:schemeClr val="dk1"/>
                          </a:solidFill>
                          <a:latin typeface="Times New Roman"/>
                          <a:ea typeface="Times New Roman"/>
                          <a:cs typeface="Times New Roman"/>
                          <a:sym typeface="Times New Roman"/>
                        </a:rPr>
                        <a:t> &lt; 0.3</a:t>
                      </a:r>
                      <a:endParaRPr sz="1600"/>
                    </a:p>
                  </a:txBody>
                  <a:tcPr marT="91425" marB="91425" marR="91425" marL="91425"/>
                </a:tc>
                <a:tc>
                  <a:txBody>
                    <a:bodyPr/>
                    <a:lstStyle/>
                    <a:p>
                      <a:pPr indent="0" lvl="0" marL="0" rtl="0" algn="l">
                        <a:spcBef>
                          <a:spcPts val="0"/>
                        </a:spcBef>
                        <a:spcAft>
                          <a:spcPts val="0"/>
                        </a:spcAft>
                        <a:buNone/>
                      </a:pPr>
                      <a:r>
                        <a:rPr lang="en" sz="1600">
                          <a:solidFill>
                            <a:schemeClr val="dk1"/>
                          </a:solidFill>
                        </a:rPr>
                        <a:t>weak positive linear relationship</a:t>
                      </a:r>
                      <a:endParaRPr sz="1600"/>
                    </a:p>
                  </a:txBody>
                  <a:tcPr marT="91425" marB="91425" marR="91425" marL="91425"/>
                </a:tc>
              </a:tr>
              <a:tr h="319900">
                <a:tc>
                  <a:txBody>
                    <a:bodyPr/>
                    <a:lstStyle/>
                    <a:p>
                      <a:pPr indent="0" lvl="0" marL="0" rtl="0" algn="l">
                        <a:spcBef>
                          <a:spcPts val="0"/>
                        </a:spcBef>
                        <a:spcAft>
                          <a:spcPts val="0"/>
                        </a:spcAft>
                        <a:buNone/>
                      </a:pPr>
                      <a:r>
                        <a:rPr i="1" lang="en" sz="1600">
                          <a:solidFill>
                            <a:schemeClr val="dk1"/>
                          </a:solidFill>
                          <a:latin typeface="Times New Roman"/>
                          <a:ea typeface="Times New Roman"/>
                          <a:cs typeface="Times New Roman"/>
                          <a:sym typeface="Times New Roman"/>
                        </a:rPr>
                        <a:t>r = </a:t>
                      </a:r>
                      <a:r>
                        <a:rPr lang="en" sz="1600">
                          <a:solidFill>
                            <a:schemeClr val="dk1"/>
                          </a:solidFill>
                          <a:latin typeface="Times New Roman"/>
                          <a:ea typeface="Times New Roman"/>
                          <a:cs typeface="Times New Roman"/>
                          <a:sym typeface="Times New Roman"/>
                        </a:rPr>
                        <a:t>0</a:t>
                      </a:r>
                      <a:endParaRPr sz="1600"/>
                    </a:p>
                  </a:txBody>
                  <a:tcPr marT="91425" marB="91425" marR="91425" marL="91425"/>
                </a:tc>
                <a:tc>
                  <a:txBody>
                    <a:bodyPr/>
                    <a:lstStyle/>
                    <a:p>
                      <a:pPr indent="0" lvl="0" marL="0" rtl="0" algn="l">
                        <a:spcBef>
                          <a:spcPts val="0"/>
                        </a:spcBef>
                        <a:spcAft>
                          <a:spcPts val="0"/>
                        </a:spcAft>
                        <a:buNone/>
                      </a:pPr>
                      <a:r>
                        <a:rPr lang="en" sz="1600"/>
                        <a:t>no linear relationship</a:t>
                      </a:r>
                      <a:endParaRPr sz="1600"/>
                    </a:p>
                  </a:txBody>
                  <a:tcPr marT="91425" marB="91425" marR="91425" marL="91425"/>
                </a:tc>
              </a:tr>
              <a:tr h="319900">
                <a:tc>
                  <a:txBody>
                    <a:bodyPr/>
                    <a:lstStyle/>
                    <a:p>
                      <a:pPr indent="0" lvl="0" marL="0" rtl="0" algn="l">
                        <a:spcBef>
                          <a:spcPts val="0"/>
                        </a:spcBef>
                        <a:spcAft>
                          <a:spcPts val="0"/>
                        </a:spcAft>
                        <a:buNone/>
                      </a:pPr>
                      <a:r>
                        <a:rPr lang="en" sz="1600">
                          <a:solidFill>
                            <a:schemeClr val="dk1"/>
                          </a:solidFill>
                          <a:latin typeface="Times New Roman"/>
                          <a:ea typeface="Times New Roman"/>
                          <a:cs typeface="Times New Roman"/>
                          <a:sym typeface="Times New Roman"/>
                        </a:rPr>
                        <a:t>– 0.3 &lt;</a:t>
                      </a:r>
                      <a:r>
                        <a:rPr i="1" lang="en" sz="1600">
                          <a:solidFill>
                            <a:schemeClr val="dk1"/>
                          </a:solidFill>
                          <a:latin typeface="Times New Roman"/>
                          <a:ea typeface="Times New Roman"/>
                          <a:cs typeface="Times New Roman"/>
                          <a:sym typeface="Times New Roman"/>
                        </a:rPr>
                        <a:t> r</a:t>
                      </a:r>
                      <a:r>
                        <a:rPr lang="en" sz="1600">
                          <a:solidFill>
                            <a:schemeClr val="dk1"/>
                          </a:solidFill>
                          <a:latin typeface="Times New Roman"/>
                          <a:ea typeface="Times New Roman"/>
                          <a:cs typeface="Times New Roman"/>
                          <a:sym typeface="Times New Roman"/>
                        </a:rPr>
                        <a:t> &lt; 0</a:t>
                      </a:r>
                      <a:endParaRPr sz="1600"/>
                    </a:p>
                  </a:txBody>
                  <a:tcPr marT="91425" marB="91425" marR="91425" marL="91425"/>
                </a:tc>
                <a:tc>
                  <a:txBody>
                    <a:bodyPr/>
                    <a:lstStyle/>
                    <a:p>
                      <a:pPr indent="0" lvl="0" marL="0" rtl="0" algn="l">
                        <a:spcBef>
                          <a:spcPts val="0"/>
                        </a:spcBef>
                        <a:spcAft>
                          <a:spcPts val="0"/>
                        </a:spcAft>
                        <a:buNone/>
                      </a:pPr>
                      <a:r>
                        <a:rPr lang="en" sz="1600">
                          <a:solidFill>
                            <a:schemeClr val="dk1"/>
                          </a:solidFill>
                        </a:rPr>
                        <a:t>weak negative linear relationship</a:t>
                      </a:r>
                      <a:endParaRPr sz="1600"/>
                    </a:p>
                  </a:txBody>
                  <a:tcPr marT="91425" marB="91425" marR="91425" marL="91425"/>
                </a:tc>
              </a:tr>
              <a:tr h="395575">
                <a:tc>
                  <a:txBody>
                    <a:bodyPr/>
                    <a:lstStyle/>
                    <a:p>
                      <a:pPr indent="0" lvl="0" marL="0" rtl="0" algn="l">
                        <a:spcBef>
                          <a:spcPts val="0"/>
                        </a:spcBef>
                        <a:spcAft>
                          <a:spcPts val="0"/>
                        </a:spcAft>
                        <a:buNone/>
                      </a:pPr>
                      <a:r>
                        <a:rPr lang="en" sz="1600">
                          <a:solidFill>
                            <a:schemeClr val="dk1"/>
                          </a:solidFill>
                          <a:latin typeface="Times New Roman"/>
                          <a:ea typeface="Times New Roman"/>
                          <a:cs typeface="Times New Roman"/>
                          <a:sym typeface="Times New Roman"/>
                        </a:rPr>
                        <a:t>– 0.7 &lt;</a:t>
                      </a:r>
                      <a:r>
                        <a:rPr i="1" lang="en" sz="1600">
                          <a:solidFill>
                            <a:schemeClr val="dk1"/>
                          </a:solidFill>
                          <a:latin typeface="Times New Roman"/>
                          <a:ea typeface="Times New Roman"/>
                          <a:cs typeface="Times New Roman"/>
                          <a:sym typeface="Times New Roman"/>
                        </a:rPr>
                        <a:t> r</a:t>
                      </a:r>
                      <a:r>
                        <a:rPr lang="en" sz="1600">
                          <a:solidFill>
                            <a:schemeClr val="dk1"/>
                          </a:solidFill>
                          <a:latin typeface="Times New Roman"/>
                          <a:ea typeface="Times New Roman"/>
                          <a:cs typeface="Times New Roman"/>
                          <a:sym typeface="Times New Roman"/>
                        </a:rPr>
                        <a:t> </a:t>
                      </a:r>
                      <a:r>
                        <a:rPr lang="en" sz="1600" u="sng">
                          <a:solidFill>
                            <a:schemeClr val="dk1"/>
                          </a:solidFill>
                          <a:latin typeface="Times New Roman"/>
                          <a:ea typeface="Times New Roman"/>
                          <a:cs typeface="Times New Roman"/>
                          <a:sym typeface="Times New Roman"/>
                        </a:rPr>
                        <a:t>&lt;</a:t>
                      </a:r>
                      <a:r>
                        <a:rPr lang="en" sz="1600">
                          <a:solidFill>
                            <a:schemeClr val="dk1"/>
                          </a:solidFill>
                          <a:latin typeface="Times New Roman"/>
                          <a:ea typeface="Times New Roman"/>
                          <a:cs typeface="Times New Roman"/>
                          <a:sym typeface="Times New Roman"/>
                        </a:rPr>
                        <a:t> – 0.3</a:t>
                      </a:r>
                      <a:endParaRPr sz="1600"/>
                    </a:p>
                  </a:txBody>
                  <a:tcPr marT="91425" marB="91425" marR="91425" marL="91425"/>
                </a:tc>
                <a:tc>
                  <a:txBody>
                    <a:bodyPr/>
                    <a:lstStyle/>
                    <a:p>
                      <a:pPr indent="0" lvl="0" marL="0" rtl="0" algn="l">
                        <a:spcBef>
                          <a:spcPts val="0"/>
                        </a:spcBef>
                        <a:spcAft>
                          <a:spcPts val="0"/>
                        </a:spcAft>
                        <a:buNone/>
                      </a:pPr>
                      <a:r>
                        <a:rPr lang="en" sz="1600">
                          <a:solidFill>
                            <a:schemeClr val="dk1"/>
                          </a:solidFill>
                        </a:rPr>
                        <a:t>moderate negative linear relationship</a:t>
                      </a:r>
                      <a:endParaRPr sz="1600"/>
                    </a:p>
                  </a:txBody>
                  <a:tcPr marT="91425" marB="91425" marR="91425" marL="91425"/>
                </a:tc>
              </a:tr>
              <a:tr h="319900">
                <a:tc>
                  <a:txBody>
                    <a:bodyPr/>
                    <a:lstStyle/>
                    <a:p>
                      <a:pPr indent="0" lvl="0" marL="0" rtl="0" algn="l">
                        <a:spcBef>
                          <a:spcPts val="0"/>
                        </a:spcBef>
                        <a:spcAft>
                          <a:spcPts val="0"/>
                        </a:spcAft>
                        <a:buNone/>
                      </a:pPr>
                      <a:r>
                        <a:rPr lang="en" sz="1600">
                          <a:solidFill>
                            <a:schemeClr val="dk1"/>
                          </a:solidFill>
                          <a:latin typeface="Times New Roman"/>
                          <a:ea typeface="Times New Roman"/>
                          <a:cs typeface="Times New Roman"/>
                          <a:sym typeface="Times New Roman"/>
                        </a:rPr>
                        <a:t>– 1.0 &lt;</a:t>
                      </a:r>
                      <a:r>
                        <a:rPr i="1" lang="en" sz="1600">
                          <a:solidFill>
                            <a:schemeClr val="dk1"/>
                          </a:solidFill>
                          <a:latin typeface="Times New Roman"/>
                          <a:ea typeface="Times New Roman"/>
                          <a:cs typeface="Times New Roman"/>
                          <a:sym typeface="Times New Roman"/>
                        </a:rPr>
                        <a:t> r</a:t>
                      </a:r>
                      <a:r>
                        <a:rPr lang="en" sz="1600">
                          <a:solidFill>
                            <a:schemeClr val="dk1"/>
                          </a:solidFill>
                          <a:latin typeface="Times New Roman"/>
                          <a:ea typeface="Times New Roman"/>
                          <a:cs typeface="Times New Roman"/>
                          <a:sym typeface="Times New Roman"/>
                        </a:rPr>
                        <a:t> </a:t>
                      </a:r>
                      <a:r>
                        <a:rPr lang="en" sz="1600" u="sng">
                          <a:solidFill>
                            <a:schemeClr val="dk1"/>
                          </a:solidFill>
                          <a:latin typeface="Times New Roman"/>
                          <a:ea typeface="Times New Roman"/>
                          <a:cs typeface="Times New Roman"/>
                          <a:sym typeface="Times New Roman"/>
                        </a:rPr>
                        <a:t>&lt;</a:t>
                      </a:r>
                      <a:r>
                        <a:rPr lang="en" sz="1600">
                          <a:solidFill>
                            <a:schemeClr val="dk1"/>
                          </a:solidFill>
                          <a:latin typeface="Times New Roman"/>
                          <a:ea typeface="Times New Roman"/>
                          <a:cs typeface="Times New Roman"/>
                          <a:sym typeface="Times New Roman"/>
                        </a:rPr>
                        <a:t> – 0.7</a:t>
                      </a:r>
                      <a:endParaRPr sz="1600"/>
                    </a:p>
                  </a:txBody>
                  <a:tcPr marT="91425" marB="91425" marR="91425" marL="91425"/>
                </a:tc>
                <a:tc>
                  <a:txBody>
                    <a:bodyPr/>
                    <a:lstStyle/>
                    <a:p>
                      <a:pPr indent="0" lvl="0" marL="0" rtl="0" algn="l">
                        <a:spcBef>
                          <a:spcPts val="0"/>
                        </a:spcBef>
                        <a:spcAft>
                          <a:spcPts val="0"/>
                        </a:spcAft>
                        <a:buNone/>
                      </a:pPr>
                      <a:r>
                        <a:rPr lang="en" sz="1600">
                          <a:solidFill>
                            <a:schemeClr val="dk1"/>
                          </a:solidFill>
                        </a:rPr>
                        <a:t>strong negative linear relationship</a:t>
                      </a:r>
                      <a:endParaRPr sz="1600"/>
                    </a:p>
                  </a:txBody>
                  <a:tcPr marT="91425" marB="91425" marR="91425" marL="91425"/>
                </a:tc>
              </a:tr>
              <a:tr h="319900">
                <a:tc>
                  <a:txBody>
                    <a:bodyPr/>
                    <a:lstStyle/>
                    <a:p>
                      <a:pPr indent="0" lvl="0" marL="0" rtl="0" algn="l">
                        <a:spcBef>
                          <a:spcPts val="0"/>
                        </a:spcBef>
                        <a:spcAft>
                          <a:spcPts val="0"/>
                        </a:spcAft>
                        <a:buNone/>
                      </a:pPr>
                      <a:r>
                        <a:rPr i="1" lang="en" sz="1600">
                          <a:solidFill>
                            <a:schemeClr val="dk1"/>
                          </a:solidFill>
                          <a:latin typeface="Times New Roman"/>
                          <a:ea typeface="Times New Roman"/>
                          <a:cs typeface="Times New Roman"/>
                          <a:sym typeface="Times New Roman"/>
                        </a:rPr>
                        <a:t>r = </a:t>
                      </a:r>
                      <a:r>
                        <a:rPr lang="en" sz="1600">
                          <a:solidFill>
                            <a:schemeClr val="dk1"/>
                          </a:solidFill>
                          <a:latin typeface="Times New Roman"/>
                          <a:ea typeface="Times New Roman"/>
                          <a:cs typeface="Times New Roman"/>
                          <a:sym typeface="Times New Roman"/>
                        </a:rPr>
                        <a:t>–</a:t>
                      </a:r>
                      <a:r>
                        <a:rPr i="1" lang="en" sz="1600">
                          <a:solidFill>
                            <a:schemeClr val="dk1"/>
                          </a:solidFill>
                          <a:latin typeface="Times New Roman"/>
                          <a:ea typeface="Times New Roman"/>
                          <a:cs typeface="Times New Roman"/>
                          <a:sym typeface="Times New Roman"/>
                        </a:rPr>
                        <a:t> </a:t>
                      </a:r>
                      <a:r>
                        <a:rPr lang="en" sz="1600">
                          <a:solidFill>
                            <a:schemeClr val="dk1"/>
                          </a:solidFill>
                          <a:latin typeface="Times New Roman"/>
                          <a:ea typeface="Times New Roman"/>
                          <a:cs typeface="Times New Roman"/>
                          <a:sym typeface="Times New Roman"/>
                        </a:rPr>
                        <a:t>1.0</a:t>
                      </a:r>
                      <a:endParaRPr sz="1600"/>
                    </a:p>
                  </a:txBody>
                  <a:tcPr marT="91425" marB="91425" marR="91425" marL="91425"/>
                </a:tc>
                <a:tc>
                  <a:txBody>
                    <a:bodyPr/>
                    <a:lstStyle/>
                    <a:p>
                      <a:pPr indent="0" lvl="0" marL="0" rtl="0" algn="l">
                        <a:spcBef>
                          <a:spcPts val="0"/>
                        </a:spcBef>
                        <a:spcAft>
                          <a:spcPts val="0"/>
                        </a:spcAft>
                        <a:buNone/>
                      </a:pPr>
                      <a:r>
                        <a:rPr lang="en" sz="1600">
                          <a:solidFill>
                            <a:schemeClr val="dk1"/>
                          </a:solidFill>
                        </a:rPr>
                        <a:t>perfect, negative linear relationship</a:t>
                      </a:r>
                      <a:endParaRPr sz="1600"/>
                    </a:p>
                  </a:txBody>
                  <a:tcPr marT="91425" marB="91425" marR="91425" marL="91425"/>
                </a:tc>
              </a:tr>
            </a:tbl>
          </a:graphicData>
        </a:graphic>
      </p:graphicFrame>
      <p:pic>
        <p:nvPicPr>
          <p:cNvPr id="360" name="Google Shape;360;p27"/>
          <p:cNvPicPr preferRelativeResize="0"/>
          <p:nvPr/>
        </p:nvPicPr>
        <p:blipFill>
          <a:blip r:embed="rId3">
            <a:alphaModFix/>
          </a:blip>
          <a:stretch>
            <a:fillRect/>
          </a:stretch>
        </p:blipFill>
        <p:spPr>
          <a:xfrm>
            <a:off x="7367300" y="57375"/>
            <a:ext cx="1609174" cy="1564250"/>
          </a:xfrm>
          <a:prstGeom prst="rect">
            <a:avLst/>
          </a:prstGeom>
          <a:noFill/>
          <a:ln>
            <a:noFill/>
          </a:ln>
        </p:spPr>
      </p:pic>
      <p:cxnSp>
        <p:nvCxnSpPr>
          <p:cNvPr id="361" name="Google Shape;361;p27"/>
          <p:cNvCxnSpPr/>
          <p:nvPr/>
        </p:nvCxnSpPr>
        <p:spPr>
          <a:xfrm flipH="1" rot="10800000">
            <a:off x="5971700" y="915700"/>
            <a:ext cx="1395600" cy="726900"/>
          </a:xfrm>
          <a:prstGeom prst="straightConnector1">
            <a:avLst/>
          </a:prstGeom>
          <a:noFill/>
          <a:ln cap="flat" cmpd="sng" w="38100">
            <a:solidFill>
              <a:srgbClr val="0B5B51"/>
            </a:solidFill>
            <a:prstDash val="solid"/>
            <a:round/>
            <a:headEnd len="med" w="med" type="none"/>
            <a:tailEnd len="med" w="med" type="triangle"/>
          </a:ln>
        </p:spPr>
      </p:cxnSp>
      <p:pic>
        <p:nvPicPr>
          <p:cNvPr id="362" name="Google Shape;362;p27"/>
          <p:cNvPicPr preferRelativeResize="0"/>
          <p:nvPr/>
        </p:nvPicPr>
        <p:blipFill>
          <a:blip r:embed="rId4">
            <a:alphaModFix/>
          </a:blip>
          <a:stretch>
            <a:fillRect/>
          </a:stretch>
        </p:blipFill>
        <p:spPr>
          <a:xfrm>
            <a:off x="7367300" y="1764064"/>
            <a:ext cx="1609174" cy="1564261"/>
          </a:xfrm>
          <a:prstGeom prst="rect">
            <a:avLst/>
          </a:prstGeom>
          <a:noFill/>
          <a:ln>
            <a:noFill/>
          </a:ln>
        </p:spPr>
      </p:pic>
      <p:cxnSp>
        <p:nvCxnSpPr>
          <p:cNvPr id="363" name="Google Shape;363;p27"/>
          <p:cNvCxnSpPr/>
          <p:nvPr/>
        </p:nvCxnSpPr>
        <p:spPr>
          <a:xfrm flipH="1" rot="10800000">
            <a:off x="6065925" y="2622300"/>
            <a:ext cx="1301400" cy="692400"/>
          </a:xfrm>
          <a:prstGeom prst="straightConnector1">
            <a:avLst/>
          </a:prstGeom>
          <a:noFill/>
          <a:ln cap="flat" cmpd="sng" w="38100">
            <a:solidFill>
              <a:srgbClr val="0B5B51"/>
            </a:solidFill>
            <a:prstDash val="solid"/>
            <a:round/>
            <a:headEnd len="med" w="med" type="none"/>
            <a:tailEnd len="med" w="med" type="triangle"/>
          </a:ln>
        </p:spPr>
      </p:cxnSp>
      <p:pic>
        <p:nvPicPr>
          <p:cNvPr id="364" name="Google Shape;364;p27"/>
          <p:cNvPicPr preferRelativeResize="0"/>
          <p:nvPr/>
        </p:nvPicPr>
        <p:blipFill>
          <a:blip r:embed="rId5">
            <a:alphaModFix/>
          </a:blip>
          <a:stretch>
            <a:fillRect/>
          </a:stretch>
        </p:blipFill>
        <p:spPr>
          <a:xfrm>
            <a:off x="7367300" y="3389978"/>
            <a:ext cx="1693449" cy="1646173"/>
          </a:xfrm>
          <a:prstGeom prst="rect">
            <a:avLst/>
          </a:prstGeom>
          <a:noFill/>
          <a:ln>
            <a:noFill/>
          </a:ln>
        </p:spPr>
      </p:pic>
      <p:cxnSp>
        <p:nvCxnSpPr>
          <p:cNvPr id="365" name="Google Shape;365;p27"/>
          <p:cNvCxnSpPr/>
          <p:nvPr/>
        </p:nvCxnSpPr>
        <p:spPr>
          <a:xfrm>
            <a:off x="6106100" y="4237064"/>
            <a:ext cx="1261200" cy="52200"/>
          </a:xfrm>
          <a:prstGeom prst="straightConnector1">
            <a:avLst/>
          </a:prstGeom>
          <a:noFill/>
          <a:ln cap="flat" cmpd="sng" w="38100">
            <a:solidFill>
              <a:srgbClr val="0B5B51"/>
            </a:solidFill>
            <a:prstDash val="solid"/>
            <a:round/>
            <a:headEnd len="med" w="med" type="none"/>
            <a:tailEnd len="med" w="med" type="triangle"/>
          </a:ln>
        </p:spPr>
      </p:cxnSp>
      <p:pic>
        <p:nvPicPr>
          <p:cNvPr id="366" name="Google Shape;366;p27" title="Frame 13.png"/>
          <p:cNvPicPr preferRelativeResize="0"/>
          <p:nvPr/>
        </p:nvPicPr>
        <p:blipFill>
          <a:blip r:embed="rId6">
            <a:alphaModFix/>
          </a:blip>
          <a:stretch>
            <a:fillRect/>
          </a:stretch>
        </p:blipFill>
        <p:spPr>
          <a:xfrm>
            <a:off x="305982" y="77432"/>
            <a:ext cx="274320" cy="27432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0" name="Shape 370"/>
        <p:cNvGrpSpPr/>
        <p:nvPr/>
      </p:nvGrpSpPr>
      <p:grpSpPr>
        <a:xfrm>
          <a:off x="0" y="0"/>
          <a:ext cx="0" cy="0"/>
          <a:chOff x="0" y="0"/>
          <a:chExt cx="0" cy="0"/>
        </a:xfrm>
      </p:grpSpPr>
      <p:sp>
        <p:nvSpPr>
          <p:cNvPr id="371" name="Google Shape;371;p28"/>
          <p:cNvSpPr txBox="1"/>
          <p:nvPr>
            <p:ph type="title"/>
          </p:nvPr>
        </p:nvSpPr>
        <p:spPr>
          <a:xfrm>
            <a:off x="311700" y="3688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rgbClr val="005047"/>
                </a:solidFill>
              </a:rPr>
              <a:t>Learning Activity - </a:t>
            </a:r>
            <a:r>
              <a:rPr lang="en"/>
              <a:t>Matching “</a:t>
            </a:r>
            <a:r>
              <a:rPr i="1" lang="en">
                <a:latin typeface="Times New Roman"/>
                <a:ea typeface="Times New Roman"/>
                <a:cs typeface="Times New Roman"/>
                <a:sym typeface="Times New Roman"/>
              </a:rPr>
              <a:t>r</a:t>
            </a:r>
            <a:r>
              <a:rPr lang="en"/>
              <a:t>” values</a:t>
            </a:r>
            <a:endParaRPr>
              <a:solidFill>
                <a:srgbClr val="005047"/>
              </a:solidFill>
            </a:endParaRPr>
          </a:p>
        </p:txBody>
      </p:sp>
      <p:sp>
        <p:nvSpPr>
          <p:cNvPr id="372" name="Google Shape;372;p28"/>
          <p:cNvSpPr txBox="1"/>
          <p:nvPr>
            <p:ph idx="1" type="body"/>
          </p:nvPr>
        </p:nvSpPr>
        <p:spPr>
          <a:xfrm>
            <a:off x="311700" y="3407175"/>
            <a:ext cx="8621700" cy="13794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SzPts val="935"/>
              <a:buNone/>
            </a:pPr>
            <a:r>
              <a:rPr lang="en" sz="1729"/>
              <a:t>With the graphs on the next slide, take turns with your partner to match a scatter plot with a correlation coefficient. </a:t>
            </a:r>
            <a:endParaRPr sz="1729"/>
          </a:p>
          <a:p>
            <a:pPr indent="-338455" lvl="0" marL="457200" rtl="0" algn="l">
              <a:lnSpc>
                <a:spcPct val="95000"/>
              </a:lnSpc>
              <a:spcBef>
                <a:spcPts val="0"/>
              </a:spcBef>
              <a:spcAft>
                <a:spcPts val="0"/>
              </a:spcAft>
              <a:buSzPts val="1730"/>
              <a:buAutoNum type="arabicPeriod"/>
            </a:pPr>
            <a:r>
              <a:rPr lang="en" sz="1729"/>
              <a:t>For each match you find, explain to your partner how you know it’s a match. </a:t>
            </a:r>
            <a:endParaRPr sz="1729"/>
          </a:p>
          <a:p>
            <a:pPr indent="-338455" lvl="0" marL="457200" rtl="0" algn="l">
              <a:lnSpc>
                <a:spcPct val="95000"/>
              </a:lnSpc>
              <a:spcBef>
                <a:spcPts val="0"/>
              </a:spcBef>
              <a:spcAft>
                <a:spcPts val="0"/>
              </a:spcAft>
              <a:buSzPts val="1730"/>
              <a:buAutoNum type="arabicPeriod"/>
            </a:pPr>
            <a:r>
              <a:rPr lang="en" sz="1729"/>
              <a:t>For each match your partner finds, listen carefully to their explanation. </a:t>
            </a:r>
            <a:endParaRPr sz="1729"/>
          </a:p>
          <a:p>
            <a:pPr indent="-338455" lvl="0" marL="457200" rtl="0" algn="l">
              <a:lnSpc>
                <a:spcPct val="95000"/>
              </a:lnSpc>
              <a:spcBef>
                <a:spcPts val="0"/>
              </a:spcBef>
              <a:spcAft>
                <a:spcPts val="0"/>
              </a:spcAft>
              <a:buSzPts val="1730"/>
              <a:buAutoNum type="arabicPeriod"/>
            </a:pPr>
            <a:r>
              <a:rPr lang="en" sz="1729"/>
              <a:t>If you disagree, discuss your thinking and work to reach an agreement.</a:t>
            </a:r>
            <a:endParaRPr sz="1729"/>
          </a:p>
        </p:txBody>
      </p:sp>
      <p:sp>
        <p:nvSpPr>
          <p:cNvPr id="373" name="Google Shape;373;p28"/>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4" name="Google Shape;374;p28"/>
          <p:cNvSpPr txBox="1"/>
          <p:nvPr>
            <p:ph idx="3" type="sldNum"/>
          </p:nvPr>
        </p:nvSpPr>
        <p:spPr>
          <a:xfrm>
            <a:off x="311700" y="47348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3.4.4 Matching Correlation Coefficients</a:t>
            </a:r>
            <a:endParaRPr/>
          </a:p>
        </p:txBody>
      </p:sp>
      <p:sp>
        <p:nvSpPr>
          <p:cNvPr id="375" name="Google Shape;375;p28"/>
          <p:cNvSpPr/>
          <p:nvPr/>
        </p:nvSpPr>
        <p:spPr>
          <a:xfrm>
            <a:off x="431125" y="1070800"/>
            <a:ext cx="8401200" cy="23262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l">
              <a:lnSpc>
                <a:spcPct val="90000"/>
              </a:lnSpc>
              <a:spcBef>
                <a:spcPts val="0"/>
              </a:spcBef>
              <a:spcAft>
                <a:spcPts val="0"/>
              </a:spcAft>
              <a:buClr>
                <a:schemeClr val="dk1"/>
              </a:buClr>
              <a:buSzPts val="1100"/>
              <a:buFont typeface="Arial"/>
              <a:buNone/>
            </a:pPr>
            <a:r>
              <a:rPr lang="en" sz="1700">
                <a:solidFill>
                  <a:srgbClr val="424242"/>
                </a:solidFill>
                <a:latin typeface="Calibri"/>
                <a:ea typeface="Calibri"/>
                <a:cs typeface="Calibri"/>
                <a:sym typeface="Calibri"/>
              </a:rPr>
              <a:t>The 𝑟-value is called the </a:t>
            </a:r>
            <a:r>
              <a:rPr b="1" lang="en" sz="1700">
                <a:solidFill>
                  <a:srgbClr val="424242"/>
                </a:solidFill>
                <a:latin typeface="Calibri"/>
                <a:ea typeface="Calibri"/>
                <a:cs typeface="Calibri"/>
                <a:sym typeface="Calibri"/>
              </a:rPr>
              <a:t>correlation coefficient.</a:t>
            </a:r>
            <a:r>
              <a:rPr lang="en" sz="1700">
                <a:solidFill>
                  <a:srgbClr val="424242"/>
                </a:solidFill>
                <a:latin typeface="Calibri"/>
                <a:ea typeface="Calibri"/>
                <a:cs typeface="Calibri"/>
                <a:sym typeface="Calibri"/>
              </a:rPr>
              <a:t> A correlation coefficient is one way to measure the strength of a linear relationship. </a:t>
            </a:r>
            <a:endParaRPr sz="1700">
              <a:solidFill>
                <a:srgbClr val="424242"/>
              </a:solidFill>
              <a:latin typeface="Calibri"/>
              <a:ea typeface="Calibri"/>
              <a:cs typeface="Calibri"/>
              <a:sym typeface="Calibri"/>
            </a:endParaRPr>
          </a:p>
          <a:p>
            <a:pPr indent="-336550" lvl="0" marL="457200" rtl="0" algn="l">
              <a:lnSpc>
                <a:spcPct val="90000"/>
              </a:lnSpc>
              <a:spcBef>
                <a:spcPts val="1200"/>
              </a:spcBef>
              <a:spcAft>
                <a:spcPts val="0"/>
              </a:spcAft>
              <a:buClr>
                <a:srgbClr val="424242"/>
              </a:buClr>
              <a:buSzPts val="1700"/>
              <a:buFont typeface="Calibri"/>
              <a:buChar char="●"/>
            </a:pPr>
            <a:r>
              <a:rPr b="1" lang="en" sz="1700">
                <a:solidFill>
                  <a:srgbClr val="424242"/>
                </a:solidFill>
                <a:latin typeface="Calibri"/>
                <a:ea typeface="Calibri"/>
                <a:cs typeface="Calibri"/>
                <a:sym typeface="Calibri"/>
              </a:rPr>
              <a:t>The sign of 𝑟 is the same as the sign of the slope of the best fit line.</a:t>
            </a:r>
            <a:endParaRPr b="1" sz="1700">
              <a:solidFill>
                <a:srgbClr val="424242"/>
              </a:solidFill>
              <a:latin typeface="Calibri"/>
              <a:ea typeface="Calibri"/>
              <a:cs typeface="Calibri"/>
              <a:sym typeface="Calibri"/>
            </a:endParaRPr>
          </a:p>
          <a:p>
            <a:pPr indent="-336550" lvl="0" marL="457200" rtl="0" algn="l">
              <a:lnSpc>
                <a:spcPct val="90000"/>
              </a:lnSpc>
              <a:spcBef>
                <a:spcPts val="1000"/>
              </a:spcBef>
              <a:spcAft>
                <a:spcPts val="0"/>
              </a:spcAft>
              <a:buClr>
                <a:srgbClr val="424242"/>
              </a:buClr>
              <a:buSzPts val="1700"/>
              <a:buFont typeface="Calibri"/>
              <a:buChar char="●"/>
            </a:pPr>
            <a:r>
              <a:rPr b="1" lang="en" sz="1700">
                <a:solidFill>
                  <a:srgbClr val="424242"/>
                </a:solidFill>
                <a:latin typeface="Calibri"/>
                <a:ea typeface="Calibri"/>
                <a:cs typeface="Calibri"/>
                <a:sym typeface="Calibri"/>
              </a:rPr>
              <a:t>The values for 𝑟 go from –1 to 1 and include –1 and 1.</a:t>
            </a:r>
            <a:endParaRPr b="1" sz="1700">
              <a:solidFill>
                <a:srgbClr val="424242"/>
              </a:solidFill>
              <a:latin typeface="Calibri"/>
              <a:ea typeface="Calibri"/>
              <a:cs typeface="Calibri"/>
              <a:sym typeface="Calibri"/>
            </a:endParaRPr>
          </a:p>
          <a:p>
            <a:pPr indent="-336550" lvl="0" marL="457200" rtl="0" algn="l">
              <a:lnSpc>
                <a:spcPct val="90000"/>
              </a:lnSpc>
              <a:spcBef>
                <a:spcPts val="1000"/>
              </a:spcBef>
              <a:spcAft>
                <a:spcPts val="0"/>
              </a:spcAft>
              <a:buClr>
                <a:srgbClr val="424242"/>
              </a:buClr>
              <a:buSzPts val="1700"/>
              <a:buFont typeface="Calibri"/>
              <a:buChar char="●"/>
            </a:pPr>
            <a:r>
              <a:rPr b="1" lang="en" sz="1700">
                <a:solidFill>
                  <a:srgbClr val="424242"/>
                </a:solidFill>
                <a:latin typeface="Calibri"/>
                <a:ea typeface="Calibri"/>
                <a:cs typeface="Calibri"/>
                <a:sym typeface="Calibri"/>
              </a:rPr>
              <a:t>The closer 𝑟 is to 1 or –1, the stronger the linear relationship between the variables.</a:t>
            </a:r>
            <a:endParaRPr b="1" sz="1700">
              <a:solidFill>
                <a:srgbClr val="424242"/>
              </a:solidFill>
              <a:latin typeface="Calibri"/>
              <a:ea typeface="Calibri"/>
              <a:cs typeface="Calibri"/>
              <a:sym typeface="Calibri"/>
            </a:endParaRPr>
          </a:p>
          <a:p>
            <a:pPr indent="-336550" lvl="0" marL="457200" rtl="0" algn="l">
              <a:lnSpc>
                <a:spcPct val="90000"/>
              </a:lnSpc>
              <a:spcBef>
                <a:spcPts val="1000"/>
              </a:spcBef>
              <a:spcAft>
                <a:spcPts val="1000"/>
              </a:spcAft>
              <a:buClr>
                <a:srgbClr val="424242"/>
              </a:buClr>
              <a:buSzPts val="1700"/>
              <a:buFont typeface="Calibri"/>
              <a:buChar char="●"/>
            </a:pPr>
            <a:r>
              <a:rPr b="1" lang="en" sz="1700">
                <a:solidFill>
                  <a:srgbClr val="424242"/>
                </a:solidFill>
                <a:latin typeface="Calibri"/>
                <a:ea typeface="Calibri"/>
                <a:cs typeface="Calibri"/>
                <a:sym typeface="Calibri"/>
              </a:rPr>
              <a:t>The closer 𝑟 is to 0, the weaker the linear relationship between the variables.</a:t>
            </a:r>
            <a:endParaRPr b="1" sz="1700">
              <a:solidFill>
                <a:srgbClr val="424242"/>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9" name="Shape 379"/>
        <p:cNvGrpSpPr/>
        <p:nvPr/>
      </p:nvGrpSpPr>
      <p:grpSpPr>
        <a:xfrm>
          <a:off x="0" y="0"/>
          <a:ext cx="0" cy="0"/>
          <a:chOff x="0" y="0"/>
          <a:chExt cx="0" cy="0"/>
        </a:xfrm>
      </p:grpSpPr>
      <p:sp>
        <p:nvSpPr>
          <p:cNvPr id="380" name="Google Shape;380;p29"/>
          <p:cNvSpPr txBox="1"/>
          <p:nvPr>
            <p:ph type="title"/>
          </p:nvPr>
        </p:nvSpPr>
        <p:spPr>
          <a:xfrm>
            <a:off x="311700" y="2164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Learning Activity </a:t>
            </a:r>
            <a:r>
              <a:rPr lang="en"/>
              <a:t>- </a:t>
            </a:r>
            <a:r>
              <a:rPr lang="en"/>
              <a:t>Matching “</a:t>
            </a:r>
            <a:r>
              <a:rPr i="1" lang="en">
                <a:latin typeface="Times New Roman"/>
                <a:ea typeface="Times New Roman"/>
                <a:cs typeface="Times New Roman"/>
                <a:sym typeface="Times New Roman"/>
              </a:rPr>
              <a:t>r</a:t>
            </a:r>
            <a:r>
              <a:rPr lang="en"/>
              <a:t>” values</a:t>
            </a:r>
            <a:endParaRPr sz="3000">
              <a:solidFill>
                <a:srgbClr val="005047"/>
              </a:solidFill>
            </a:endParaRPr>
          </a:p>
        </p:txBody>
      </p:sp>
      <p:sp>
        <p:nvSpPr>
          <p:cNvPr id="381" name="Google Shape;381;p29"/>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2" name="Google Shape;382;p29"/>
          <p:cNvSpPr txBox="1"/>
          <p:nvPr>
            <p:ph idx="3"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3.4.4 Matching Correlation Coefficients</a:t>
            </a:r>
            <a:endParaRPr sz="1000"/>
          </a:p>
        </p:txBody>
      </p:sp>
      <p:sp>
        <p:nvSpPr>
          <p:cNvPr id="383" name="Google Shape;383;p29">
            <a:hlinkClick action="ppaction://hlinksldjump" r:id="rId4"/>
          </p:cNvPr>
          <p:cNvSpPr/>
          <p:nvPr/>
        </p:nvSpPr>
        <p:spPr>
          <a:xfrm rot="-401769">
            <a:off x="7897043" y="778754"/>
            <a:ext cx="1541113" cy="919792"/>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grpSp>
        <p:nvGrpSpPr>
          <p:cNvPr id="384" name="Google Shape;384;p29"/>
          <p:cNvGrpSpPr/>
          <p:nvPr/>
        </p:nvGrpSpPr>
        <p:grpSpPr>
          <a:xfrm>
            <a:off x="152400" y="951225"/>
            <a:ext cx="1371600" cy="1822796"/>
            <a:chOff x="152400" y="1027425"/>
            <a:chExt cx="1371600" cy="1822796"/>
          </a:xfrm>
        </p:grpSpPr>
        <p:pic>
          <p:nvPicPr>
            <p:cNvPr id="385" name="Google Shape;385;p29"/>
            <p:cNvPicPr preferRelativeResize="0"/>
            <p:nvPr/>
          </p:nvPicPr>
          <p:blipFill>
            <a:blip r:embed="rId5">
              <a:alphaModFix/>
            </a:blip>
            <a:stretch>
              <a:fillRect/>
            </a:stretch>
          </p:blipFill>
          <p:spPr>
            <a:xfrm>
              <a:off x="152400" y="1396325"/>
              <a:ext cx="1371600" cy="1453896"/>
            </a:xfrm>
            <a:prstGeom prst="rect">
              <a:avLst/>
            </a:prstGeom>
            <a:noFill/>
            <a:ln>
              <a:noFill/>
            </a:ln>
          </p:spPr>
        </p:pic>
        <p:sp>
          <p:nvSpPr>
            <p:cNvPr id="386" name="Google Shape;386;p29"/>
            <p:cNvSpPr/>
            <p:nvPr/>
          </p:nvSpPr>
          <p:spPr>
            <a:xfrm>
              <a:off x="289500" y="1027425"/>
              <a:ext cx="1097400" cy="2658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0B5B51"/>
                  </a:solidFill>
                  <a:latin typeface="Calibri"/>
                  <a:ea typeface="Calibri"/>
                  <a:cs typeface="Calibri"/>
                  <a:sym typeface="Calibri"/>
                </a:rPr>
                <a:t>Graph A</a:t>
              </a:r>
              <a:endParaRPr b="1">
                <a:solidFill>
                  <a:srgbClr val="0B5B51"/>
                </a:solidFill>
                <a:latin typeface="Calibri"/>
                <a:ea typeface="Calibri"/>
                <a:cs typeface="Calibri"/>
                <a:sym typeface="Calibri"/>
              </a:endParaRPr>
            </a:p>
          </p:txBody>
        </p:sp>
      </p:grpSp>
      <p:grpSp>
        <p:nvGrpSpPr>
          <p:cNvPr id="387" name="Google Shape;387;p29"/>
          <p:cNvGrpSpPr/>
          <p:nvPr/>
        </p:nvGrpSpPr>
        <p:grpSpPr>
          <a:xfrm>
            <a:off x="1676400" y="951225"/>
            <a:ext cx="1371600" cy="1795364"/>
            <a:chOff x="1676400" y="1027425"/>
            <a:chExt cx="1371600" cy="1795364"/>
          </a:xfrm>
        </p:grpSpPr>
        <p:pic>
          <p:nvPicPr>
            <p:cNvPr id="388" name="Google Shape;388;p29"/>
            <p:cNvPicPr preferRelativeResize="0"/>
            <p:nvPr/>
          </p:nvPicPr>
          <p:blipFill>
            <a:blip r:embed="rId6">
              <a:alphaModFix/>
            </a:blip>
            <a:stretch>
              <a:fillRect/>
            </a:stretch>
          </p:blipFill>
          <p:spPr>
            <a:xfrm>
              <a:off x="1676400" y="1396325"/>
              <a:ext cx="1371600" cy="1426464"/>
            </a:xfrm>
            <a:prstGeom prst="rect">
              <a:avLst/>
            </a:prstGeom>
            <a:noFill/>
            <a:ln>
              <a:noFill/>
            </a:ln>
          </p:spPr>
        </p:pic>
        <p:sp>
          <p:nvSpPr>
            <p:cNvPr id="389" name="Google Shape;389;p29"/>
            <p:cNvSpPr/>
            <p:nvPr/>
          </p:nvSpPr>
          <p:spPr>
            <a:xfrm>
              <a:off x="1813500" y="1027425"/>
              <a:ext cx="1097400" cy="2658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0B5B51"/>
                  </a:solidFill>
                  <a:latin typeface="Calibri"/>
                  <a:ea typeface="Calibri"/>
                  <a:cs typeface="Calibri"/>
                  <a:sym typeface="Calibri"/>
                </a:rPr>
                <a:t>Graph B</a:t>
              </a:r>
              <a:endParaRPr b="1">
                <a:solidFill>
                  <a:srgbClr val="0B5B51"/>
                </a:solidFill>
                <a:latin typeface="Calibri"/>
                <a:ea typeface="Calibri"/>
                <a:cs typeface="Calibri"/>
                <a:sym typeface="Calibri"/>
              </a:endParaRPr>
            </a:p>
          </p:txBody>
        </p:sp>
      </p:grpSp>
      <p:grpSp>
        <p:nvGrpSpPr>
          <p:cNvPr id="390" name="Google Shape;390;p29"/>
          <p:cNvGrpSpPr/>
          <p:nvPr/>
        </p:nvGrpSpPr>
        <p:grpSpPr>
          <a:xfrm>
            <a:off x="3200400" y="951225"/>
            <a:ext cx="1371600" cy="1822796"/>
            <a:chOff x="3200400" y="1027425"/>
            <a:chExt cx="1371600" cy="1822796"/>
          </a:xfrm>
        </p:grpSpPr>
        <p:pic>
          <p:nvPicPr>
            <p:cNvPr id="391" name="Google Shape;391;p29"/>
            <p:cNvPicPr preferRelativeResize="0"/>
            <p:nvPr/>
          </p:nvPicPr>
          <p:blipFill>
            <a:blip r:embed="rId7">
              <a:alphaModFix/>
            </a:blip>
            <a:stretch>
              <a:fillRect/>
            </a:stretch>
          </p:blipFill>
          <p:spPr>
            <a:xfrm>
              <a:off x="3200400" y="1396325"/>
              <a:ext cx="1371600" cy="1453896"/>
            </a:xfrm>
            <a:prstGeom prst="rect">
              <a:avLst/>
            </a:prstGeom>
            <a:noFill/>
            <a:ln>
              <a:noFill/>
            </a:ln>
          </p:spPr>
        </p:pic>
        <p:sp>
          <p:nvSpPr>
            <p:cNvPr id="392" name="Google Shape;392;p29"/>
            <p:cNvSpPr/>
            <p:nvPr/>
          </p:nvSpPr>
          <p:spPr>
            <a:xfrm>
              <a:off x="3337500" y="1027425"/>
              <a:ext cx="1097400" cy="2658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0B5B51"/>
                  </a:solidFill>
                  <a:latin typeface="Calibri"/>
                  <a:ea typeface="Calibri"/>
                  <a:cs typeface="Calibri"/>
                  <a:sym typeface="Calibri"/>
                </a:rPr>
                <a:t>Graph C</a:t>
              </a:r>
              <a:endParaRPr b="1">
                <a:solidFill>
                  <a:srgbClr val="0B5B51"/>
                </a:solidFill>
                <a:latin typeface="Calibri"/>
                <a:ea typeface="Calibri"/>
                <a:cs typeface="Calibri"/>
                <a:sym typeface="Calibri"/>
              </a:endParaRPr>
            </a:p>
          </p:txBody>
        </p:sp>
      </p:grpSp>
      <p:grpSp>
        <p:nvGrpSpPr>
          <p:cNvPr id="393" name="Google Shape;393;p29"/>
          <p:cNvGrpSpPr/>
          <p:nvPr/>
        </p:nvGrpSpPr>
        <p:grpSpPr>
          <a:xfrm>
            <a:off x="4724400" y="951225"/>
            <a:ext cx="1371600" cy="1822796"/>
            <a:chOff x="4724400" y="1027425"/>
            <a:chExt cx="1371600" cy="1822796"/>
          </a:xfrm>
        </p:grpSpPr>
        <p:pic>
          <p:nvPicPr>
            <p:cNvPr id="394" name="Google Shape;394;p29"/>
            <p:cNvPicPr preferRelativeResize="0"/>
            <p:nvPr/>
          </p:nvPicPr>
          <p:blipFill>
            <a:blip r:embed="rId8">
              <a:alphaModFix/>
            </a:blip>
            <a:stretch>
              <a:fillRect/>
            </a:stretch>
          </p:blipFill>
          <p:spPr>
            <a:xfrm>
              <a:off x="4724400" y="1396325"/>
              <a:ext cx="1371600" cy="1453896"/>
            </a:xfrm>
            <a:prstGeom prst="rect">
              <a:avLst/>
            </a:prstGeom>
            <a:noFill/>
            <a:ln>
              <a:noFill/>
            </a:ln>
          </p:spPr>
        </p:pic>
        <p:sp>
          <p:nvSpPr>
            <p:cNvPr id="395" name="Google Shape;395;p29"/>
            <p:cNvSpPr/>
            <p:nvPr/>
          </p:nvSpPr>
          <p:spPr>
            <a:xfrm>
              <a:off x="4861500" y="1027425"/>
              <a:ext cx="1097400" cy="2658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0B5B51"/>
                  </a:solidFill>
                  <a:latin typeface="Calibri"/>
                  <a:ea typeface="Calibri"/>
                  <a:cs typeface="Calibri"/>
                  <a:sym typeface="Calibri"/>
                </a:rPr>
                <a:t>Graph D</a:t>
              </a:r>
              <a:endParaRPr b="1">
                <a:solidFill>
                  <a:srgbClr val="0B5B51"/>
                </a:solidFill>
                <a:latin typeface="Calibri"/>
                <a:ea typeface="Calibri"/>
                <a:cs typeface="Calibri"/>
                <a:sym typeface="Calibri"/>
              </a:endParaRPr>
            </a:p>
          </p:txBody>
        </p:sp>
      </p:grpSp>
      <p:grpSp>
        <p:nvGrpSpPr>
          <p:cNvPr id="396" name="Google Shape;396;p29"/>
          <p:cNvGrpSpPr/>
          <p:nvPr/>
        </p:nvGrpSpPr>
        <p:grpSpPr>
          <a:xfrm>
            <a:off x="6248399" y="951225"/>
            <a:ext cx="1371600" cy="1822796"/>
            <a:chOff x="6248399" y="1027425"/>
            <a:chExt cx="1371600" cy="1822796"/>
          </a:xfrm>
        </p:grpSpPr>
        <p:pic>
          <p:nvPicPr>
            <p:cNvPr id="397" name="Google Shape;397;p29"/>
            <p:cNvPicPr preferRelativeResize="0"/>
            <p:nvPr/>
          </p:nvPicPr>
          <p:blipFill>
            <a:blip r:embed="rId9">
              <a:alphaModFix/>
            </a:blip>
            <a:stretch>
              <a:fillRect/>
            </a:stretch>
          </p:blipFill>
          <p:spPr>
            <a:xfrm>
              <a:off x="6248399" y="1396325"/>
              <a:ext cx="1371600" cy="1453896"/>
            </a:xfrm>
            <a:prstGeom prst="rect">
              <a:avLst/>
            </a:prstGeom>
            <a:noFill/>
            <a:ln>
              <a:noFill/>
            </a:ln>
          </p:spPr>
        </p:pic>
        <p:sp>
          <p:nvSpPr>
            <p:cNvPr id="398" name="Google Shape;398;p29"/>
            <p:cNvSpPr/>
            <p:nvPr/>
          </p:nvSpPr>
          <p:spPr>
            <a:xfrm>
              <a:off x="6385500" y="1027425"/>
              <a:ext cx="1097400" cy="2658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0B5B51"/>
                  </a:solidFill>
                  <a:latin typeface="Calibri"/>
                  <a:ea typeface="Calibri"/>
                  <a:cs typeface="Calibri"/>
                  <a:sym typeface="Calibri"/>
                </a:rPr>
                <a:t>Graph E</a:t>
              </a:r>
              <a:endParaRPr b="1">
                <a:solidFill>
                  <a:srgbClr val="0B5B51"/>
                </a:solidFill>
                <a:latin typeface="Calibri"/>
                <a:ea typeface="Calibri"/>
                <a:cs typeface="Calibri"/>
                <a:sym typeface="Calibri"/>
              </a:endParaRPr>
            </a:p>
          </p:txBody>
        </p:sp>
      </p:grpSp>
      <p:grpSp>
        <p:nvGrpSpPr>
          <p:cNvPr id="399" name="Google Shape;399;p29"/>
          <p:cNvGrpSpPr/>
          <p:nvPr/>
        </p:nvGrpSpPr>
        <p:grpSpPr>
          <a:xfrm>
            <a:off x="152400" y="2991588"/>
            <a:ext cx="1371600" cy="1769729"/>
            <a:chOff x="152400" y="2915388"/>
            <a:chExt cx="1371600" cy="1769729"/>
          </a:xfrm>
        </p:grpSpPr>
        <p:pic>
          <p:nvPicPr>
            <p:cNvPr id="400" name="Google Shape;400;p29"/>
            <p:cNvPicPr preferRelativeResize="0"/>
            <p:nvPr/>
          </p:nvPicPr>
          <p:blipFill>
            <a:blip r:embed="rId10">
              <a:alphaModFix/>
            </a:blip>
            <a:stretch>
              <a:fillRect/>
            </a:stretch>
          </p:blipFill>
          <p:spPr>
            <a:xfrm>
              <a:off x="152400" y="3231221"/>
              <a:ext cx="1371600" cy="1453896"/>
            </a:xfrm>
            <a:prstGeom prst="rect">
              <a:avLst/>
            </a:prstGeom>
            <a:noFill/>
            <a:ln>
              <a:noFill/>
            </a:ln>
          </p:spPr>
        </p:pic>
        <p:sp>
          <p:nvSpPr>
            <p:cNvPr id="401" name="Google Shape;401;p29"/>
            <p:cNvSpPr/>
            <p:nvPr/>
          </p:nvSpPr>
          <p:spPr>
            <a:xfrm>
              <a:off x="289500" y="2915388"/>
              <a:ext cx="1097400" cy="2658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0B5B51"/>
                  </a:solidFill>
                  <a:latin typeface="Calibri"/>
                  <a:ea typeface="Calibri"/>
                  <a:cs typeface="Calibri"/>
                  <a:sym typeface="Calibri"/>
                </a:rPr>
                <a:t>Graph F</a:t>
              </a:r>
              <a:endParaRPr b="1">
                <a:solidFill>
                  <a:srgbClr val="0B5B51"/>
                </a:solidFill>
                <a:latin typeface="Calibri"/>
                <a:ea typeface="Calibri"/>
                <a:cs typeface="Calibri"/>
                <a:sym typeface="Calibri"/>
              </a:endParaRPr>
            </a:p>
          </p:txBody>
        </p:sp>
      </p:grpSp>
      <p:grpSp>
        <p:nvGrpSpPr>
          <p:cNvPr id="402" name="Google Shape;402;p29"/>
          <p:cNvGrpSpPr/>
          <p:nvPr/>
        </p:nvGrpSpPr>
        <p:grpSpPr>
          <a:xfrm>
            <a:off x="1676400" y="2991588"/>
            <a:ext cx="1371600" cy="1769729"/>
            <a:chOff x="1676400" y="2915388"/>
            <a:chExt cx="1371600" cy="1769729"/>
          </a:xfrm>
        </p:grpSpPr>
        <p:pic>
          <p:nvPicPr>
            <p:cNvPr id="403" name="Google Shape;403;p29"/>
            <p:cNvPicPr preferRelativeResize="0"/>
            <p:nvPr/>
          </p:nvPicPr>
          <p:blipFill>
            <a:blip r:embed="rId11">
              <a:alphaModFix/>
            </a:blip>
            <a:stretch>
              <a:fillRect/>
            </a:stretch>
          </p:blipFill>
          <p:spPr>
            <a:xfrm>
              <a:off x="1676400" y="3231221"/>
              <a:ext cx="1371600" cy="1453896"/>
            </a:xfrm>
            <a:prstGeom prst="rect">
              <a:avLst/>
            </a:prstGeom>
            <a:noFill/>
            <a:ln>
              <a:noFill/>
            </a:ln>
          </p:spPr>
        </p:pic>
        <p:sp>
          <p:nvSpPr>
            <p:cNvPr id="404" name="Google Shape;404;p29"/>
            <p:cNvSpPr/>
            <p:nvPr/>
          </p:nvSpPr>
          <p:spPr>
            <a:xfrm>
              <a:off x="1813500" y="2915388"/>
              <a:ext cx="1097400" cy="2658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0B5B51"/>
                  </a:solidFill>
                  <a:latin typeface="Calibri"/>
                  <a:ea typeface="Calibri"/>
                  <a:cs typeface="Calibri"/>
                  <a:sym typeface="Calibri"/>
                </a:rPr>
                <a:t>Graph G</a:t>
              </a:r>
              <a:endParaRPr b="1">
                <a:solidFill>
                  <a:srgbClr val="0B5B51"/>
                </a:solidFill>
                <a:latin typeface="Calibri"/>
                <a:ea typeface="Calibri"/>
                <a:cs typeface="Calibri"/>
                <a:sym typeface="Calibri"/>
              </a:endParaRPr>
            </a:p>
          </p:txBody>
        </p:sp>
      </p:grpSp>
      <p:grpSp>
        <p:nvGrpSpPr>
          <p:cNvPr id="405" name="Google Shape;405;p29"/>
          <p:cNvGrpSpPr/>
          <p:nvPr/>
        </p:nvGrpSpPr>
        <p:grpSpPr>
          <a:xfrm>
            <a:off x="3200400" y="2991588"/>
            <a:ext cx="1371600" cy="1728582"/>
            <a:chOff x="3200400" y="2915388"/>
            <a:chExt cx="1371600" cy="1728582"/>
          </a:xfrm>
        </p:grpSpPr>
        <p:pic>
          <p:nvPicPr>
            <p:cNvPr id="406" name="Google Shape;406;p29"/>
            <p:cNvPicPr preferRelativeResize="0"/>
            <p:nvPr/>
          </p:nvPicPr>
          <p:blipFill>
            <a:blip r:embed="rId12">
              <a:alphaModFix/>
            </a:blip>
            <a:stretch>
              <a:fillRect/>
            </a:stretch>
          </p:blipFill>
          <p:spPr>
            <a:xfrm>
              <a:off x="3200400" y="3231221"/>
              <a:ext cx="1371600" cy="1412748"/>
            </a:xfrm>
            <a:prstGeom prst="rect">
              <a:avLst/>
            </a:prstGeom>
            <a:noFill/>
            <a:ln>
              <a:noFill/>
            </a:ln>
          </p:spPr>
        </p:pic>
        <p:sp>
          <p:nvSpPr>
            <p:cNvPr id="407" name="Google Shape;407;p29"/>
            <p:cNvSpPr/>
            <p:nvPr/>
          </p:nvSpPr>
          <p:spPr>
            <a:xfrm>
              <a:off x="3337500" y="2915388"/>
              <a:ext cx="1097400" cy="2658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0B5B51"/>
                  </a:solidFill>
                  <a:latin typeface="Calibri"/>
                  <a:ea typeface="Calibri"/>
                  <a:cs typeface="Calibri"/>
                  <a:sym typeface="Calibri"/>
                </a:rPr>
                <a:t>Graph H</a:t>
              </a:r>
              <a:endParaRPr b="1">
                <a:solidFill>
                  <a:srgbClr val="0B5B51"/>
                </a:solidFill>
                <a:latin typeface="Calibri"/>
                <a:ea typeface="Calibri"/>
                <a:cs typeface="Calibri"/>
                <a:sym typeface="Calibri"/>
              </a:endParaRPr>
            </a:p>
          </p:txBody>
        </p:sp>
      </p:grpSp>
      <p:sp>
        <p:nvSpPr>
          <p:cNvPr id="408" name="Google Shape;408;p29"/>
          <p:cNvSpPr txBox="1"/>
          <p:nvPr>
            <p:ph idx="1" type="body"/>
          </p:nvPr>
        </p:nvSpPr>
        <p:spPr>
          <a:xfrm>
            <a:off x="5071300" y="3067802"/>
            <a:ext cx="3890100" cy="15747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None/>
            </a:pPr>
            <a:r>
              <a:rPr lang="en" sz="1729"/>
              <a:t>Which graphs match the r-values below?</a:t>
            </a:r>
            <a:endParaRPr sz="1729"/>
          </a:p>
          <a:p>
            <a:pPr indent="0" lvl="0" marL="457200" rtl="0" algn="l">
              <a:lnSpc>
                <a:spcPct val="95000"/>
              </a:lnSpc>
              <a:spcBef>
                <a:spcPts val="1200"/>
              </a:spcBef>
              <a:spcAft>
                <a:spcPts val="0"/>
              </a:spcAft>
              <a:buNone/>
            </a:pPr>
            <a:r>
              <a:rPr i="1" lang="en" sz="1729">
                <a:latin typeface="Times New Roman"/>
                <a:ea typeface="Times New Roman"/>
                <a:cs typeface="Times New Roman"/>
                <a:sym typeface="Times New Roman"/>
              </a:rPr>
              <a:t>r</a:t>
            </a:r>
            <a:r>
              <a:rPr lang="en" sz="1729"/>
              <a:t> = – 1			</a:t>
            </a:r>
            <a:r>
              <a:rPr i="1" lang="en" sz="1729">
                <a:latin typeface="Times New Roman"/>
                <a:ea typeface="Times New Roman"/>
                <a:cs typeface="Times New Roman"/>
                <a:sym typeface="Times New Roman"/>
              </a:rPr>
              <a:t>r</a:t>
            </a:r>
            <a:r>
              <a:rPr lang="en" sz="1729"/>
              <a:t> = 0.48</a:t>
            </a:r>
            <a:endParaRPr sz="1729"/>
          </a:p>
          <a:p>
            <a:pPr indent="0" lvl="0" marL="457200" rtl="0" algn="l">
              <a:lnSpc>
                <a:spcPct val="95000"/>
              </a:lnSpc>
              <a:spcBef>
                <a:spcPts val="0"/>
              </a:spcBef>
              <a:spcAft>
                <a:spcPts val="0"/>
              </a:spcAft>
              <a:buNone/>
            </a:pPr>
            <a:r>
              <a:rPr i="1" lang="en" sz="1729">
                <a:latin typeface="Times New Roman"/>
                <a:ea typeface="Times New Roman"/>
                <a:cs typeface="Times New Roman"/>
                <a:sym typeface="Times New Roman"/>
              </a:rPr>
              <a:t>r</a:t>
            </a:r>
            <a:r>
              <a:rPr lang="en" sz="1729"/>
              <a:t> = – 0.95			</a:t>
            </a:r>
            <a:r>
              <a:rPr i="1" lang="en" sz="1729">
                <a:latin typeface="Times New Roman"/>
                <a:ea typeface="Times New Roman"/>
                <a:cs typeface="Times New Roman"/>
                <a:sym typeface="Times New Roman"/>
              </a:rPr>
              <a:t>r</a:t>
            </a:r>
            <a:r>
              <a:rPr lang="en" sz="1729"/>
              <a:t> = 0.65</a:t>
            </a:r>
            <a:endParaRPr sz="1729"/>
          </a:p>
          <a:p>
            <a:pPr indent="0" lvl="0" marL="457200" rtl="0" algn="l">
              <a:lnSpc>
                <a:spcPct val="95000"/>
              </a:lnSpc>
              <a:spcBef>
                <a:spcPts val="0"/>
              </a:spcBef>
              <a:spcAft>
                <a:spcPts val="0"/>
              </a:spcAft>
              <a:buNone/>
            </a:pPr>
            <a:r>
              <a:rPr i="1" lang="en" sz="1729">
                <a:latin typeface="Times New Roman"/>
                <a:ea typeface="Times New Roman"/>
                <a:cs typeface="Times New Roman"/>
                <a:sym typeface="Times New Roman"/>
              </a:rPr>
              <a:t>r</a:t>
            </a:r>
            <a:r>
              <a:rPr lang="en" sz="1729"/>
              <a:t> = – 0.74			</a:t>
            </a:r>
            <a:r>
              <a:rPr i="1" lang="en" sz="1729">
                <a:latin typeface="Times New Roman"/>
                <a:ea typeface="Times New Roman"/>
                <a:cs typeface="Times New Roman"/>
                <a:sym typeface="Times New Roman"/>
              </a:rPr>
              <a:t>r</a:t>
            </a:r>
            <a:r>
              <a:rPr lang="en" sz="1729"/>
              <a:t> = 0.9</a:t>
            </a:r>
            <a:endParaRPr sz="1729"/>
          </a:p>
          <a:p>
            <a:pPr indent="0" lvl="0" marL="457200" rtl="0" algn="l">
              <a:lnSpc>
                <a:spcPct val="95000"/>
              </a:lnSpc>
              <a:spcBef>
                <a:spcPts val="0"/>
              </a:spcBef>
              <a:spcAft>
                <a:spcPts val="0"/>
              </a:spcAft>
              <a:buNone/>
            </a:pPr>
            <a:r>
              <a:rPr i="1" lang="en" sz="1729">
                <a:latin typeface="Times New Roman"/>
                <a:ea typeface="Times New Roman"/>
                <a:cs typeface="Times New Roman"/>
                <a:sym typeface="Times New Roman"/>
              </a:rPr>
              <a:t>r</a:t>
            </a:r>
            <a:r>
              <a:rPr lang="en" sz="1729"/>
              <a:t> = – 0.06			</a:t>
            </a:r>
            <a:r>
              <a:rPr i="1" lang="en" sz="1729">
                <a:latin typeface="Times New Roman"/>
                <a:ea typeface="Times New Roman"/>
                <a:cs typeface="Times New Roman"/>
                <a:sym typeface="Times New Roman"/>
              </a:rPr>
              <a:t>r</a:t>
            </a:r>
            <a:r>
              <a:rPr lang="en" sz="1729"/>
              <a:t> = 1</a:t>
            </a:r>
            <a:endParaRPr sz="1729"/>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2" name="Shape 412"/>
        <p:cNvGrpSpPr/>
        <p:nvPr/>
      </p:nvGrpSpPr>
      <p:grpSpPr>
        <a:xfrm>
          <a:off x="0" y="0"/>
          <a:ext cx="0" cy="0"/>
          <a:chOff x="0" y="0"/>
          <a:chExt cx="0" cy="0"/>
        </a:xfrm>
      </p:grpSpPr>
      <p:sp>
        <p:nvSpPr>
          <p:cNvPr id="413" name="Google Shape;413;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14" name="Google Shape;414;p30"/>
          <p:cNvSpPr txBox="1"/>
          <p:nvPr>
            <p:ph idx="1" type="body"/>
          </p:nvPr>
        </p:nvSpPr>
        <p:spPr>
          <a:xfrm>
            <a:off x="311700" y="4230575"/>
            <a:ext cx="68844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4"/>
              </a:rPr>
              <a:t>Video: </a:t>
            </a:r>
            <a:r>
              <a:rPr b="1" lang="en" u="sng">
                <a:solidFill>
                  <a:schemeClr val="hlink"/>
                </a:solidFill>
                <a:hlinkClick r:id="rId5"/>
              </a:rPr>
              <a:t>Measuring Strength of Fit with Correlation Coefficients</a:t>
            </a:r>
            <a:endParaRPr b="1"/>
          </a:p>
        </p:txBody>
      </p:sp>
      <p:pic>
        <p:nvPicPr>
          <p:cNvPr descr="Given the definition of the correlation coefficient, students examine various scatterplots that illustrate the sign of &quot;r&quot; and the strength of fit." id="415" name="Google Shape;415;p30" title="Measuring Strength of Fit with Correlation Coefficients">
            <a:hlinkClick r:id="rId6"/>
          </p:cNvPr>
          <p:cNvPicPr preferRelativeResize="0"/>
          <p:nvPr/>
        </p:nvPicPr>
        <p:blipFill>
          <a:blip r:embed="rId7">
            <a:alphaModFix/>
          </a:blip>
          <a:stretch>
            <a:fillRect/>
          </a:stretch>
        </p:blipFill>
        <p:spPr>
          <a:xfrm>
            <a:off x="1947863" y="848275"/>
            <a:ext cx="5248275" cy="2952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5"/>
                                        </p:tgtEl>
                                        <p:attrNameLst>
                                          <p:attrName>style.visibility</p:attrName>
                                        </p:attrNameLst>
                                      </p:cBhvr>
                                      <p:to>
                                        <p:strVal val="visible"/>
                                      </p:to>
                                    </p:set>
                                    <p:animEffect filter="fade" transition="in">
                                      <p:cBhvr>
                                        <p:cTn dur="1000"/>
                                        <p:tgtEl>
                                          <p:spTgt spid="4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419" name="Shape 419"/>
        <p:cNvGrpSpPr/>
        <p:nvPr/>
      </p:nvGrpSpPr>
      <p:grpSpPr>
        <a:xfrm>
          <a:off x="0" y="0"/>
          <a:ext cx="0" cy="0"/>
          <a:chOff x="0" y="0"/>
          <a:chExt cx="0" cy="0"/>
        </a:xfrm>
      </p:grpSpPr>
      <p:sp>
        <p:nvSpPr>
          <p:cNvPr id="420" name="Google Shape;420;p31"/>
          <p:cNvSpPr txBox="1"/>
          <p:nvPr>
            <p:ph type="title"/>
          </p:nvPr>
        </p:nvSpPr>
        <p:spPr>
          <a:xfrm>
            <a:off x="311700" y="2926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421" name="Google Shape;421;p31"/>
          <p:cNvSpPr txBox="1"/>
          <p:nvPr>
            <p:ph idx="1" type="body"/>
          </p:nvPr>
        </p:nvSpPr>
        <p:spPr>
          <a:xfrm>
            <a:off x="311700" y="999000"/>
            <a:ext cx="6235800" cy="3804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Jada wants to know if the speed that people walk is correlated with their texting speed. To investigate this, she measured the distance, in feet, that 5 of her friends walked in 30 seconds and the number of characters they texted during that time. Each of the 5 friends took 4 walks for a total of 20 walks. Here are the </a:t>
            </a:r>
            <a:r>
              <a:rPr lang="en" u="sng">
                <a:solidFill>
                  <a:schemeClr val="hlink"/>
                </a:solidFill>
                <a:hlinkClick r:id="rId4"/>
              </a:rPr>
              <a:t>results</a:t>
            </a:r>
            <a:r>
              <a:rPr lang="en"/>
              <a:t> of the first 20 walks.</a:t>
            </a:r>
            <a:endParaRPr/>
          </a:p>
          <a:p>
            <a:pPr indent="0" lvl="0" marL="0" rtl="0" algn="l">
              <a:lnSpc>
                <a:spcPct val="100000"/>
              </a:lnSpc>
              <a:spcBef>
                <a:spcPts val="1200"/>
              </a:spcBef>
              <a:spcAft>
                <a:spcPts val="0"/>
              </a:spcAft>
              <a:buNone/>
            </a:pPr>
            <a:r>
              <a:t/>
            </a:r>
            <a:endParaRPr sz="1700"/>
          </a:p>
          <a:p>
            <a:pPr indent="0" lvl="0" marL="0" rtl="0" algn="l">
              <a:lnSpc>
                <a:spcPct val="100000"/>
              </a:lnSpc>
              <a:spcBef>
                <a:spcPts val="1200"/>
              </a:spcBef>
              <a:spcAft>
                <a:spcPts val="1200"/>
              </a:spcAft>
              <a:buNone/>
            </a:pPr>
            <a:r>
              <a:rPr lang="en"/>
              <a:t>Over the next few days, the same 5 friends practiced walking and texting to see if they could walk faster and text more characters. They did not record any more data while practicing. After practicing, each of the 5 friends took another 4 walks. Here are the </a:t>
            </a:r>
            <a:r>
              <a:rPr lang="en" u="sng">
                <a:solidFill>
                  <a:schemeClr val="hlink"/>
                </a:solidFill>
                <a:hlinkClick r:id="rId5"/>
              </a:rPr>
              <a:t>results</a:t>
            </a:r>
            <a:r>
              <a:rPr lang="en"/>
              <a:t> of the final 20 walks.</a:t>
            </a:r>
            <a:endParaRPr/>
          </a:p>
        </p:txBody>
      </p:sp>
      <p:sp>
        <p:nvSpPr>
          <p:cNvPr id="422" name="Google Shape;422;p31"/>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23" name="Google Shape;423;p31"/>
          <p:cNvSpPr txBox="1"/>
          <p:nvPr>
            <p:ph idx="2"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3.4.4 Matching Correlation Coefficients</a:t>
            </a:r>
            <a:endParaRPr sz="1000"/>
          </a:p>
        </p:txBody>
      </p:sp>
      <p:pic>
        <p:nvPicPr>
          <p:cNvPr id="424" name="Google Shape;424;p31" title="extending your thinking-1.png"/>
          <p:cNvPicPr preferRelativeResize="0"/>
          <p:nvPr/>
        </p:nvPicPr>
        <p:blipFill>
          <a:blip r:embed="rId6">
            <a:alphaModFix/>
          </a:blip>
          <a:stretch>
            <a:fillRect/>
          </a:stretch>
        </p:blipFill>
        <p:spPr>
          <a:xfrm>
            <a:off x="8686800" y="137160"/>
            <a:ext cx="274320" cy="274320"/>
          </a:xfrm>
          <a:prstGeom prst="rect">
            <a:avLst/>
          </a:prstGeom>
          <a:noFill/>
          <a:ln>
            <a:noFill/>
          </a:ln>
        </p:spPr>
      </p:pic>
      <p:pic>
        <p:nvPicPr>
          <p:cNvPr id="425" name="Google Shape;425;p31"/>
          <p:cNvPicPr preferRelativeResize="0"/>
          <p:nvPr/>
        </p:nvPicPr>
        <p:blipFill>
          <a:blip r:embed="rId7">
            <a:alphaModFix/>
          </a:blip>
          <a:stretch>
            <a:fillRect/>
          </a:stretch>
        </p:blipFill>
        <p:spPr>
          <a:xfrm>
            <a:off x="6723000" y="692775"/>
            <a:ext cx="2035625" cy="2113675"/>
          </a:xfrm>
          <a:prstGeom prst="rect">
            <a:avLst/>
          </a:prstGeom>
          <a:noFill/>
          <a:ln>
            <a:noFill/>
          </a:ln>
        </p:spPr>
      </p:pic>
      <p:pic>
        <p:nvPicPr>
          <p:cNvPr id="426" name="Google Shape;426;p31"/>
          <p:cNvPicPr preferRelativeResize="0"/>
          <p:nvPr/>
        </p:nvPicPr>
        <p:blipFill>
          <a:blip r:embed="rId8">
            <a:alphaModFix/>
          </a:blip>
          <a:stretch>
            <a:fillRect/>
          </a:stretch>
        </p:blipFill>
        <p:spPr>
          <a:xfrm>
            <a:off x="6755700" y="2905650"/>
            <a:ext cx="1986900" cy="2063072"/>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0" name="Shape 430"/>
        <p:cNvGrpSpPr/>
        <p:nvPr/>
      </p:nvGrpSpPr>
      <p:grpSpPr>
        <a:xfrm>
          <a:off x="0" y="0"/>
          <a:ext cx="0" cy="0"/>
          <a:chOff x="0" y="0"/>
          <a:chExt cx="0" cy="0"/>
        </a:xfrm>
      </p:grpSpPr>
      <p:sp>
        <p:nvSpPr>
          <p:cNvPr id="431" name="Google Shape;431;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432" name="Google Shape;432;p32"/>
          <p:cNvSpPr txBox="1"/>
          <p:nvPr>
            <p:ph idx="1" type="body"/>
          </p:nvPr>
        </p:nvSpPr>
        <p:spPr>
          <a:xfrm>
            <a:off x="311700" y="1152475"/>
            <a:ext cx="4359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Which correlation coefficient best matches the scatter plot?</a:t>
            </a:r>
            <a:endParaRPr sz="2200">
              <a:solidFill>
                <a:srgbClr val="424242"/>
              </a:solidFill>
            </a:endParaRPr>
          </a:p>
          <a:p>
            <a:pPr indent="-368300" lvl="0" marL="914400" rtl="0" algn="l">
              <a:lnSpc>
                <a:spcPct val="100000"/>
              </a:lnSpc>
              <a:spcBef>
                <a:spcPts val="1200"/>
              </a:spcBef>
              <a:spcAft>
                <a:spcPts val="0"/>
              </a:spcAft>
              <a:buClr>
                <a:srgbClr val="424242"/>
              </a:buClr>
              <a:buSzPts val="2200"/>
              <a:buFont typeface="Calibri"/>
              <a:buAutoNum type="alphaLcPeriod"/>
            </a:pPr>
            <a:r>
              <a:rPr i="1" lang="en" sz="2200">
                <a:latin typeface="Times New Roman"/>
                <a:ea typeface="Times New Roman"/>
                <a:cs typeface="Times New Roman"/>
                <a:sym typeface="Times New Roman"/>
              </a:rPr>
              <a:t>r</a:t>
            </a:r>
            <a:r>
              <a:rPr lang="en" sz="2200"/>
              <a:t> = 0.95</a:t>
            </a:r>
            <a:endParaRPr sz="2200">
              <a:solidFill>
                <a:srgbClr val="424242"/>
              </a:solidFill>
            </a:endParaRPr>
          </a:p>
          <a:p>
            <a:pPr indent="-368300" lvl="0" marL="914400" rtl="0" algn="l">
              <a:lnSpc>
                <a:spcPct val="100000"/>
              </a:lnSpc>
              <a:spcBef>
                <a:spcPts val="1000"/>
              </a:spcBef>
              <a:spcAft>
                <a:spcPts val="0"/>
              </a:spcAft>
              <a:buSzPts val="2200"/>
              <a:buFont typeface="Calibri"/>
              <a:buAutoNum type="alphaLcPeriod"/>
            </a:pPr>
            <a:r>
              <a:rPr i="1" lang="en" sz="2200">
                <a:latin typeface="Times New Roman"/>
                <a:ea typeface="Times New Roman"/>
                <a:cs typeface="Times New Roman"/>
                <a:sym typeface="Times New Roman"/>
              </a:rPr>
              <a:t>r</a:t>
            </a:r>
            <a:r>
              <a:rPr lang="en" sz="2200"/>
              <a:t> = – 0.89</a:t>
            </a:r>
            <a:endParaRPr sz="2200">
              <a:solidFill>
                <a:srgbClr val="424242"/>
              </a:solidFill>
            </a:endParaRPr>
          </a:p>
          <a:p>
            <a:pPr indent="-368300" lvl="0" marL="914400" rtl="0" algn="l">
              <a:lnSpc>
                <a:spcPct val="100000"/>
              </a:lnSpc>
              <a:spcBef>
                <a:spcPts val="1000"/>
              </a:spcBef>
              <a:spcAft>
                <a:spcPts val="0"/>
              </a:spcAft>
              <a:buSzPts val="2200"/>
              <a:buFont typeface="Calibri"/>
              <a:buAutoNum type="alphaLcPeriod"/>
            </a:pPr>
            <a:r>
              <a:rPr i="1" lang="en" sz="2200">
                <a:latin typeface="Times New Roman"/>
                <a:ea typeface="Times New Roman"/>
                <a:cs typeface="Times New Roman"/>
                <a:sym typeface="Times New Roman"/>
              </a:rPr>
              <a:t>r</a:t>
            </a:r>
            <a:r>
              <a:rPr lang="en" sz="2200"/>
              <a:t> = 0.26</a:t>
            </a:r>
            <a:endParaRPr sz="2200">
              <a:solidFill>
                <a:srgbClr val="424242"/>
              </a:solidFill>
            </a:endParaRPr>
          </a:p>
          <a:p>
            <a:pPr indent="-368300" lvl="0" marL="914400" rtl="0" algn="l">
              <a:lnSpc>
                <a:spcPct val="100000"/>
              </a:lnSpc>
              <a:spcBef>
                <a:spcPts val="1000"/>
              </a:spcBef>
              <a:spcAft>
                <a:spcPts val="1000"/>
              </a:spcAft>
              <a:buSzPts val="2200"/>
              <a:buFont typeface="Calibri"/>
              <a:buAutoNum type="alphaLcPeriod"/>
            </a:pPr>
            <a:r>
              <a:rPr i="1" lang="en" sz="2200">
                <a:latin typeface="Times New Roman"/>
                <a:ea typeface="Times New Roman"/>
                <a:cs typeface="Times New Roman"/>
                <a:sym typeface="Times New Roman"/>
              </a:rPr>
              <a:t>r</a:t>
            </a:r>
            <a:r>
              <a:rPr lang="en" sz="2200"/>
              <a:t> = – 0.39</a:t>
            </a:r>
            <a:endParaRPr sz="2200">
              <a:solidFill>
                <a:srgbClr val="424242"/>
              </a:solidFill>
            </a:endParaRPr>
          </a:p>
        </p:txBody>
      </p:sp>
      <p:sp>
        <p:nvSpPr>
          <p:cNvPr id="433" name="Google Shape;433;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34" name="Google Shape;434;p32"/>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3.4.4 Matching Correlation Coefficients</a:t>
            </a:r>
            <a:endParaRPr sz="1000"/>
          </a:p>
        </p:txBody>
      </p:sp>
      <p:pic>
        <p:nvPicPr>
          <p:cNvPr id="435" name="Google Shape;435;p32"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436" name="Google Shape;436;p32">
            <a:hlinkClick action="ppaction://hlinkshowjump?jump=nextslide"/>
          </p:cNvPr>
          <p:cNvSpPr/>
          <p:nvPr/>
        </p:nvSpPr>
        <p:spPr>
          <a:xfrm>
            <a:off x="6691800" y="4637455"/>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id="437" name="Google Shape;437;p32"/>
          <p:cNvPicPr preferRelativeResize="0"/>
          <p:nvPr/>
        </p:nvPicPr>
        <p:blipFill>
          <a:blip r:embed="rId5">
            <a:alphaModFix/>
          </a:blip>
          <a:stretch>
            <a:fillRect/>
          </a:stretch>
        </p:blipFill>
        <p:spPr>
          <a:xfrm>
            <a:off x="5187900" y="1170125"/>
            <a:ext cx="3186408" cy="297515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441" name="Shape 441"/>
        <p:cNvGrpSpPr/>
        <p:nvPr/>
      </p:nvGrpSpPr>
      <p:grpSpPr>
        <a:xfrm>
          <a:off x="0" y="0"/>
          <a:ext cx="0" cy="0"/>
          <a:chOff x="0" y="0"/>
          <a:chExt cx="0" cy="0"/>
        </a:xfrm>
      </p:grpSpPr>
      <p:sp>
        <p:nvSpPr>
          <p:cNvPr id="442" name="Google Shape;442;p33"/>
          <p:cNvSpPr txBox="1"/>
          <p:nvPr>
            <p:ph type="title"/>
          </p:nvPr>
        </p:nvSpPr>
        <p:spPr>
          <a:xfrm>
            <a:off x="159300" y="3688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443" name="Google Shape;443;p33"/>
          <p:cNvSpPr txBox="1"/>
          <p:nvPr>
            <p:ph idx="1" type="body"/>
          </p:nvPr>
        </p:nvSpPr>
        <p:spPr>
          <a:xfrm>
            <a:off x="311700" y="1152475"/>
            <a:ext cx="33873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Match each scatter plot with one of the following correlation coefficients.</a:t>
            </a:r>
            <a:endParaRPr sz="1800"/>
          </a:p>
          <a:p>
            <a:pPr indent="0" lvl="0" marL="0" rtl="0" algn="l">
              <a:spcBef>
                <a:spcPts val="1200"/>
              </a:spcBef>
              <a:spcAft>
                <a:spcPts val="0"/>
              </a:spcAft>
              <a:buNone/>
            </a:pPr>
            <a:r>
              <a:rPr i="1" lang="en">
                <a:latin typeface="Times New Roman"/>
                <a:ea typeface="Times New Roman"/>
                <a:cs typeface="Times New Roman"/>
                <a:sym typeface="Times New Roman"/>
              </a:rPr>
              <a:t>r</a:t>
            </a:r>
            <a:r>
              <a:rPr lang="en"/>
              <a:t> = – 0.02</a:t>
            </a:r>
            <a:endParaRPr/>
          </a:p>
          <a:p>
            <a:pPr indent="0" lvl="0" marL="0" rtl="0" algn="l">
              <a:spcBef>
                <a:spcPts val="1200"/>
              </a:spcBef>
              <a:spcAft>
                <a:spcPts val="0"/>
              </a:spcAft>
              <a:buNone/>
            </a:pPr>
            <a:r>
              <a:rPr i="1" lang="en">
                <a:latin typeface="Times New Roman"/>
                <a:ea typeface="Times New Roman"/>
                <a:cs typeface="Times New Roman"/>
                <a:sym typeface="Times New Roman"/>
              </a:rPr>
              <a:t>r</a:t>
            </a:r>
            <a:r>
              <a:rPr lang="en"/>
              <a:t> = 0.84</a:t>
            </a:r>
            <a:endParaRPr/>
          </a:p>
          <a:p>
            <a:pPr indent="0" lvl="0" marL="0" rtl="0" algn="l">
              <a:spcBef>
                <a:spcPts val="1200"/>
              </a:spcBef>
              <a:spcAft>
                <a:spcPts val="0"/>
              </a:spcAft>
              <a:buNone/>
            </a:pPr>
            <a:r>
              <a:rPr i="1" lang="en">
                <a:latin typeface="Times New Roman"/>
                <a:ea typeface="Times New Roman"/>
                <a:cs typeface="Times New Roman"/>
                <a:sym typeface="Times New Roman"/>
              </a:rPr>
              <a:t>r</a:t>
            </a:r>
            <a:r>
              <a:rPr lang="en"/>
              <a:t> = – 0.72</a:t>
            </a:r>
            <a:endParaRPr/>
          </a:p>
          <a:p>
            <a:pPr indent="0" lvl="0" marL="0" rtl="0" algn="l">
              <a:spcBef>
                <a:spcPts val="1200"/>
              </a:spcBef>
              <a:spcAft>
                <a:spcPts val="1200"/>
              </a:spcAft>
              <a:buClr>
                <a:schemeClr val="dk1"/>
              </a:buClr>
              <a:buSzPts val="1100"/>
              <a:buFont typeface="Arial"/>
              <a:buNone/>
            </a:pPr>
            <a:r>
              <a:rPr i="1" lang="en">
                <a:latin typeface="Times New Roman"/>
                <a:ea typeface="Times New Roman"/>
                <a:cs typeface="Times New Roman"/>
                <a:sym typeface="Times New Roman"/>
              </a:rPr>
              <a:t>r</a:t>
            </a:r>
            <a:r>
              <a:rPr lang="en"/>
              <a:t> = 0.65</a:t>
            </a:r>
            <a:endParaRPr/>
          </a:p>
        </p:txBody>
      </p:sp>
      <p:sp>
        <p:nvSpPr>
          <p:cNvPr id="444" name="Google Shape;444;p33"/>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5" name="Google Shape;445;p33"/>
          <p:cNvSpPr txBox="1"/>
          <p:nvPr>
            <p:ph idx="2"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3.4.4 Matching Correlation Coefficients - Additional Resources</a:t>
            </a:r>
            <a:endParaRPr sz="1000"/>
          </a:p>
        </p:txBody>
      </p:sp>
      <p:pic>
        <p:nvPicPr>
          <p:cNvPr id="446" name="Google Shape;446;p33" title="additional resource-1.png"/>
          <p:cNvPicPr preferRelativeResize="0"/>
          <p:nvPr/>
        </p:nvPicPr>
        <p:blipFill>
          <a:blip r:embed="rId3">
            <a:alphaModFix/>
          </a:blip>
          <a:stretch>
            <a:fillRect/>
          </a:stretch>
        </p:blipFill>
        <p:spPr>
          <a:xfrm>
            <a:off x="8839200" y="61772"/>
            <a:ext cx="274320" cy="274320"/>
          </a:xfrm>
          <a:prstGeom prst="rect">
            <a:avLst/>
          </a:prstGeom>
          <a:noFill/>
          <a:ln>
            <a:noFill/>
          </a:ln>
        </p:spPr>
      </p:pic>
      <p:pic>
        <p:nvPicPr>
          <p:cNvPr id="447" name="Google Shape;447;p33"/>
          <p:cNvPicPr preferRelativeResize="0"/>
          <p:nvPr/>
        </p:nvPicPr>
        <p:blipFill>
          <a:blip r:embed="rId4">
            <a:alphaModFix/>
          </a:blip>
          <a:stretch>
            <a:fillRect/>
          </a:stretch>
        </p:blipFill>
        <p:spPr>
          <a:xfrm>
            <a:off x="4461875" y="336100"/>
            <a:ext cx="4316462" cy="44985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51" name="Shape 451"/>
        <p:cNvGrpSpPr/>
        <p:nvPr/>
      </p:nvGrpSpPr>
      <p:grpSpPr>
        <a:xfrm>
          <a:off x="0" y="0"/>
          <a:ext cx="0" cy="0"/>
          <a:chOff x="0" y="0"/>
          <a:chExt cx="0" cy="0"/>
        </a:xfrm>
      </p:grpSpPr>
      <p:sp>
        <p:nvSpPr>
          <p:cNvPr id="452" name="Google Shape;452;p34"/>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53" name="Google Shape;453;p34"/>
          <p:cNvSpPr txBox="1"/>
          <p:nvPr>
            <p:ph idx="4294967295" type="title"/>
          </p:nvPr>
        </p:nvSpPr>
        <p:spPr>
          <a:xfrm>
            <a:off x="0" y="0"/>
            <a:ext cx="9144000" cy="1160100"/>
          </a:xfrm>
          <a:prstGeom prst="rect">
            <a:avLst/>
          </a:prstGeom>
          <a:solidFill>
            <a:srgbClr val="005047"/>
          </a:solidFill>
        </p:spPr>
        <p:txBody>
          <a:bodyPr anchorCtr="0" anchor="ctr"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54" name="Google Shape;454;p34"/>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55" name="Google Shape;455;p34"/>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56" name="Google Shape;456;p34"/>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57" name="Google Shape;457;p34"/>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58" name="Google Shape;458;p34"/>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59" name="Google Shape;459;p34"/>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60" name="Google Shape;460;p34"/>
          <p:cNvCxnSpPr>
            <a:stCxn id="454" idx="2"/>
            <a:endCxn id="456"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61" name="Google Shape;461;p34"/>
          <p:cNvCxnSpPr>
            <a:stCxn id="456" idx="3"/>
            <a:endCxn id="455"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62" name="Google Shape;462;p34"/>
          <p:cNvCxnSpPr>
            <a:stCxn id="457" idx="3"/>
            <a:endCxn id="452"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63" name="Google Shape;463;p34"/>
          <p:cNvCxnSpPr>
            <a:stCxn id="452" idx="3"/>
            <a:endCxn id="458"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464" name="Google Shape;464;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65" name="Google Shape;465;p34"/>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466" name="Google Shape;466;p34"/>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467" name="Google Shape;467;p34"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68" name="Google Shape;468;p34"/>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69" name="Google Shape;469;p34"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pic>
        <p:nvPicPr>
          <p:cNvPr id="470" name="Google Shape;470;p34" title="hugeicons_pencil.png"/>
          <p:cNvPicPr preferRelativeResize="0"/>
          <p:nvPr/>
        </p:nvPicPr>
        <p:blipFill>
          <a:blip r:embed="rId5">
            <a:alphaModFix/>
          </a:blip>
          <a:stretch>
            <a:fillRect/>
          </a:stretch>
        </p:blipFill>
        <p:spPr>
          <a:xfrm>
            <a:off x="6743697" y="3227832"/>
            <a:ext cx="228600" cy="228600"/>
          </a:xfrm>
          <a:prstGeom prst="rect">
            <a:avLst/>
          </a:prstGeom>
          <a:noFill/>
          <a:ln>
            <a:noFill/>
          </a:ln>
        </p:spPr>
      </p:pic>
      <p:cxnSp>
        <p:nvCxnSpPr>
          <p:cNvPr id="471" name="Google Shape;471;p34"/>
          <p:cNvCxnSpPr>
            <a:stCxn id="458" idx="3"/>
            <a:endCxn id="459"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472" name="Google Shape;472;p34"/>
          <p:cNvCxnSpPr>
            <a:stCxn id="455" idx="3"/>
            <a:endCxn id="457"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73" name="Google Shape;473;p34"/>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74" name="Google Shape;474;p34"/>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75" name="Google Shape;475;p34"/>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76" name="Google Shape;476;p34"/>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77" name="Google Shape;477;p34" title="hugeicons_task-done-01.png"/>
          <p:cNvPicPr preferRelativeResize="0"/>
          <p:nvPr/>
        </p:nvPicPr>
        <p:blipFill>
          <a:blip r:embed="rId6">
            <a:alphaModFix/>
          </a:blip>
          <a:stretch>
            <a:fillRect/>
          </a:stretch>
        </p:blipFill>
        <p:spPr>
          <a:xfrm>
            <a:off x="3328416" y="1554480"/>
            <a:ext cx="228600" cy="228600"/>
          </a:xfrm>
          <a:prstGeom prst="rect">
            <a:avLst/>
          </a:prstGeom>
          <a:noFill/>
          <a:ln>
            <a:noFill/>
          </a:ln>
        </p:spPr>
      </p:pic>
      <p:pic>
        <p:nvPicPr>
          <p:cNvPr id="478" name="Google Shape;478;p34" title="hugeicons_chart-down.png"/>
          <p:cNvPicPr preferRelativeResize="0"/>
          <p:nvPr/>
        </p:nvPicPr>
        <p:blipFill>
          <a:blip r:embed="rId7">
            <a:alphaModFix/>
          </a:blip>
          <a:stretch>
            <a:fillRect/>
          </a:stretch>
        </p:blipFill>
        <p:spPr>
          <a:xfrm>
            <a:off x="5623560" y="1554480"/>
            <a:ext cx="228600" cy="228600"/>
          </a:xfrm>
          <a:prstGeom prst="rect">
            <a:avLst/>
          </a:prstGeom>
          <a:noFill/>
          <a:ln>
            <a:noFill/>
          </a:ln>
        </p:spPr>
      </p:pic>
      <p:pic>
        <p:nvPicPr>
          <p:cNvPr id="479" name="Google Shape;479;p34" title="hugeicons_task-done-01.png"/>
          <p:cNvPicPr preferRelativeResize="0"/>
          <p:nvPr/>
        </p:nvPicPr>
        <p:blipFill>
          <a:blip r:embed="rId6">
            <a:alphaModFix/>
          </a:blip>
          <a:stretch>
            <a:fillRect/>
          </a:stretch>
        </p:blipFill>
        <p:spPr>
          <a:xfrm>
            <a:off x="2167128" y="3227832"/>
            <a:ext cx="228600" cy="228600"/>
          </a:xfrm>
          <a:prstGeom prst="rect">
            <a:avLst/>
          </a:prstGeom>
          <a:noFill/>
          <a:ln>
            <a:noFill/>
          </a:ln>
        </p:spPr>
      </p:pic>
      <p:pic>
        <p:nvPicPr>
          <p:cNvPr id="480" name="Google Shape;480;p34" title="hugeicons_task-done-01.png"/>
          <p:cNvPicPr preferRelativeResize="0"/>
          <p:nvPr/>
        </p:nvPicPr>
        <p:blipFill>
          <a:blip r:embed="rId6">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84" name="Shape 484"/>
        <p:cNvGrpSpPr/>
        <p:nvPr/>
      </p:nvGrpSpPr>
      <p:grpSpPr>
        <a:xfrm>
          <a:off x="0" y="0"/>
          <a:ext cx="0" cy="0"/>
          <a:chOff x="0" y="0"/>
          <a:chExt cx="0" cy="0"/>
        </a:xfrm>
      </p:grpSpPr>
      <p:sp>
        <p:nvSpPr>
          <p:cNvPr id="485" name="Google Shape;485;p35"/>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486" name="Google Shape;486;p35"/>
          <p:cNvSpPr txBox="1"/>
          <p:nvPr>
            <p:ph idx="1" type="body"/>
          </p:nvPr>
        </p:nvSpPr>
        <p:spPr>
          <a:xfrm>
            <a:off x="311700" y="1152475"/>
            <a:ext cx="4240500" cy="34164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Clr>
                <a:srgbClr val="424242"/>
              </a:buClr>
              <a:buSzPts val="1800"/>
              <a:buFont typeface="Noto Sans"/>
              <a:buAutoNum type="arabicPeriod"/>
            </a:pPr>
            <a:r>
              <a:rPr lang="en"/>
              <a:t>What information does a correlation coefficient tell you about the data in a scatter plot?</a:t>
            </a:r>
            <a:endParaRPr/>
          </a:p>
          <a:p>
            <a:pPr indent="-342900" lvl="0" marL="457200" rtl="0" algn="l">
              <a:lnSpc>
                <a:spcPct val="100000"/>
              </a:lnSpc>
              <a:spcBef>
                <a:spcPts val="1000"/>
              </a:spcBef>
              <a:spcAft>
                <a:spcPts val="0"/>
              </a:spcAft>
              <a:buSzPts val="1800"/>
              <a:buAutoNum type="arabicPeriod"/>
            </a:pPr>
            <a:r>
              <a:rPr lang="en"/>
              <a:t>Which value best estimates the value for the correlation coefficient of the scatter plot: </a:t>
            </a:r>
            <a:br>
              <a:rPr lang="en"/>
            </a:br>
            <a:br>
              <a:rPr lang="en"/>
            </a:br>
            <a:r>
              <a:rPr lang="en"/>
              <a:t>–1, –0.8, –0.2, 0.2, 0.8, or 1? </a:t>
            </a:r>
            <a:br>
              <a:rPr lang="en"/>
            </a:br>
            <a:br>
              <a:rPr lang="en"/>
            </a:br>
            <a:r>
              <a:rPr lang="en"/>
              <a:t>Be prepared to show your reasoning.</a:t>
            </a:r>
            <a:endParaRPr/>
          </a:p>
        </p:txBody>
      </p:sp>
      <p:sp>
        <p:nvSpPr>
          <p:cNvPr id="487" name="Google Shape;487;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88" name="Google Shape;488;p3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3.4.5 Using Correlation Coefficient to Determine Best Fit</a:t>
            </a:r>
            <a:endParaRPr/>
          </a:p>
        </p:txBody>
      </p:sp>
      <p:pic>
        <p:nvPicPr>
          <p:cNvPr id="489" name="Google Shape;489;p35"/>
          <p:cNvPicPr preferRelativeResize="0"/>
          <p:nvPr/>
        </p:nvPicPr>
        <p:blipFill>
          <a:blip r:embed="rId4">
            <a:alphaModFix/>
          </a:blip>
          <a:stretch>
            <a:fillRect/>
          </a:stretch>
        </p:blipFill>
        <p:spPr>
          <a:xfrm>
            <a:off x="5290550" y="654700"/>
            <a:ext cx="3300350" cy="34986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93" name="Shape 493"/>
        <p:cNvGrpSpPr/>
        <p:nvPr/>
      </p:nvGrpSpPr>
      <p:grpSpPr>
        <a:xfrm>
          <a:off x="0" y="0"/>
          <a:ext cx="0" cy="0"/>
          <a:chOff x="0" y="0"/>
          <a:chExt cx="0" cy="0"/>
        </a:xfrm>
      </p:grpSpPr>
      <p:sp>
        <p:nvSpPr>
          <p:cNvPr id="494" name="Google Shape;494;p36"/>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95" name="Google Shape;495;p36"/>
          <p:cNvSpPr txBox="1"/>
          <p:nvPr>
            <p:ph idx="4294967295" type="title"/>
          </p:nvPr>
        </p:nvSpPr>
        <p:spPr>
          <a:xfrm>
            <a:off x="0" y="0"/>
            <a:ext cx="9144000" cy="1160100"/>
          </a:xfrm>
          <a:prstGeom prst="rect">
            <a:avLst/>
          </a:prstGeom>
          <a:solidFill>
            <a:srgbClr val="005047"/>
          </a:solidFill>
        </p:spPr>
        <p:txBody>
          <a:bodyPr anchorCtr="0" anchor="ctr"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96" name="Google Shape;496;p36"/>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97" name="Google Shape;497;p36"/>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98" name="Google Shape;498;p36"/>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99" name="Google Shape;499;p36"/>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00" name="Google Shape;500;p36"/>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01" name="Google Shape;501;p36"/>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502" name="Google Shape;502;p36"/>
          <p:cNvCxnSpPr>
            <a:stCxn id="496" idx="2"/>
            <a:endCxn id="498"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503" name="Google Shape;503;p36"/>
          <p:cNvCxnSpPr>
            <a:stCxn id="498" idx="3"/>
            <a:endCxn id="497"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504" name="Google Shape;504;p36"/>
          <p:cNvCxnSpPr>
            <a:stCxn id="499" idx="3"/>
            <a:endCxn id="494"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505" name="Google Shape;505;p36"/>
          <p:cNvCxnSpPr>
            <a:stCxn id="494" idx="3"/>
            <a:endCxn id="500"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506" name="Google Shape;506;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07" name="Google Shape;507;p36"/>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508" name="Google Shape;508;p36"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509" name="Google Shape;509;p36"/>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510" name="Google Shape;510;p36"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cxnSp>
        <p:nvCxnSpPr>
          <p:cNvPr id="511" name="Google Shape;511;p36"/>
          <p:cNvCxnSpPr>
            <a:stCxn id="500" idx="3"/>
            <a:endCxn id="501"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512" name="Google Shape;512;p36"/>
          <p:cNvCxnSpPr>
            <a:stCxn id="497" idx="3"/>
            <a:endCxn id="499"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513" name="Google Shape;513;p36"/>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514" name="Google Shape;514;p36"/>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515" name="Google Shape;515;p36"/>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516" name="Google Shape;516;p36"/>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517" name="Google Shape;517;p36"/>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518" name="Google Shape;518;p36" title="hugeicons_task-done-01.png"/>
          <p:cNvPicPr preferRelativeResize="0"/>
          <p:nvPr/>
        </p:nvPicPr>
        <p:blipFill>
          <a:blip r:embed="rId5">
            <a:alphaModFix/>
          </a:blip>
          <a:stretch>
            <a:fillRect/>
          </a:stretch>
        </p:blipFill>
        <p:spPr>
          <a:xfrm>
            <a:off x="3328416" y="1554480"/>
            <a:ext cx="228600" cy="228600"/>
          </a:xfrm>
          <a:prstGeom prst="rect">
            <a:avLst/>
          </a:prstGeom>
          <a:noFill/>
          <a:ln>
            <a:noFill/>
          </a:ln>
        </p:spPr>
      </p:pic>
      <p:pic>
        <p:nvPicPr>
          <p:cNvPr id="519" name="Google Shape;519;p36" title="hugeicons_chart-down.png"/>
          <p:cNvPicPr preferRelativeResize="0"/>
          <p:nvPr/>
        </p:nvPicPr>
        <p:blipFill>
          <a:blip r:embed="rId6">
            <a:alphaModFix/>
          </a:blip>
          <a:stretch>
            <a:fillRect/>
          </a:stretch>
        </p:blipFill>
        <p:spPr>
          <a:xfrm>
            <a:off x="5623560" y="1554480"/>
            <a:ext cx="228600" cy="228600"/>
          </a:xfrm>
          <a:prstGeom prst="rect">
            <a:avLst/>
          </a:prstGeom>
          <a:noFill/>
          <a:ln>
            <a:noFill/>
          </a:ln>
        </p:spPr>
      </p:pic>
      <p:pic>
        <p:nvPicPr>
          <p:cNvPr id="520" name="Google Shape;520;p36" title="hugeicons_pencil.png"/>
          <p:cNvPicPr preferRelativeResize="0"/>
          <p:nvPr/>
        </p:nvPicPr>
        <p:blipFill>
          <a:blip r:embed="rId7">
            <a:alphaModFix/>
          </a:blip>
          <a:stretch>
            <a:fillRect/>
          </a:stretch>
        </p:blipFill>
        <p:spPr>
          <a:xfrm>
            <a:off x="6739128" y="3227832"/>
            <a:ext cx="228600" cy="228600"/>
          </a:xfrm>
          <a:prstGeom prst="rect">
            <a:avLst/>
          </a:prstGeom>
          <a:noFill/>
          <a:ln>
            <a:noFill/>
          </a:ln>
        </p:spPr>
      </p:pic>
      <p:pic>
        <p:nvPicPr>
          <p:cNvPr id="521" name="Google Shape;521;p36" title="hugeicons_task-done-01.png"/>
          <p:cNvPicPr preferRelativeResize="0"/>
          <p:nvPr/>
        </p:nvPicPr>
        <p:blipFill>
          <a:blip r:embed="rId5">
            <a:alphaModFix/>
          </a:blip>
          <a:stretch>
            <a:fillRect/>
          </a:stretch>
        </p:blipFill>
        <p:spPr>
          <a:xfrm>
            <a:off x="2167128" y="3227832"/>
            <a:ext cx="228600" cy="228600"/>
          </a:xfrm>
          <a:prstGeom prst="rect">
            <a:avLst/>
          </a:prstGeom>
          <a:noFill/>
          <a:ln>
            <a:noFill/>
          </a:ln>
        </p:spPr>
      </p:pic>
      <p:pic>
        <p:nvPicPr>
          <p:cNvPr id="522" name="Google Shape;522;p36" title="hugeicons_task-done-01.png"/>
          <p:cNvPicPr preferRelativeResize="0"/>
          <p:nvPr/>
        </p:nvPicPr>
        <p:blipFill>
          <a:blip r:embed="rId5">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26" name="Shape 526"/>
        <p:cNvGrpSpPr/>
        <p:nvPr/>
      </p:nvGrpSpPr>
      <p:grpSpPr>
        <a:xfrm>
          <a:off x="0" y="0"/>
          <a:ext cx="0" cy="0"/>
          <a:chOff x="0" y="0"/>
          <a:chExt cx="0" cy="0"/>
        </a:xfrm>
      </p:grpSpPr>
      <p:sp>
        <p:nvSpPr>
          <p:cNvPr id="527" name="Google Shape;527;p37"/>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528" name="Google Shape;528;p37"/>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529" name="Google Shape;529;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30" name="Google Shape;530;p3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3.4.6 Practice</a:t>
            </a:r>
            <a:endParaRPr/>
          </a:p>
        </p:txBody>
      </p:sp>
      <p:pic>
        <p:nvPicPr>
          <p:cNvPr descr="Student studying with a laptop and open book, showing focus and independent learning during math practice." id="531" name="Google Shape;531;p37"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535" name="Shape 535"/>
        <p:cNvGrpSpPr/>
        <p:nvPr/>
      </p:nvGrpSpPr>
      <p:grpSpPr>
        <a:xfrm>
          <a:off x="0" y="0"/>
          <a:ext cx="0" cy="0"/>
          <a:chOff x="0" y="0"/>
          <a:chExt cx="0" cy="0"/>
        </a:xfrm>
      </p:grpSpPr>
      <p:sp>
        <p:nvSpPr>
          <p:cNvPr id="536" name="Google Shape;536;p38"/>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37" name="Google Shape;537;p38"/>
          <p:cNvSpPr txBox="1"/>
          <p:nvPr>
            <p:ph idx="4294967295" type="title"/>
          </p:nvPr>
        </p:nvSpPr>
        <p:spPr>
          <a:xfrm>
            <a:off x="0" y="0"/>
            <a:ext cx="9144000" cy="1160100"/>
          </a:xfrm>
          <a:prstGeom prst="rect">
            <a:avLst/>
          </a:prstGeom>
          <a:solidFill>
            <a:srgbClr val="005047"/>
          </a:solidFill>
        </p:spPr>
        <p:txBody>
          <a:bodyPr anchorCtr="0" anchor="ctr"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538" name="Google Shape;538;p38"/>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39" name="Google Shape;539;p38"/>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40" name="Google Shape;540;p38"/>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41" name="Google Shape;541;p38"/>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42" name="Google Shape;542;p38"/>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43" name="Google Shape;543;p38"/>
          <p:cNvSpPr/>
          <p:nvPr/>
        </p:nvSpPr>
        <p:spPr>
          <a:xfrm>
            <a:off x="7123176" y="13504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544" name="Google Shape;544;p38"/>
          <p:cNvCxnSpPr>
            <a:stCxn id="538" idx="2"/>
            <a:endCxn id="540"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545" name="Google Shape;545;p38"/>
          <p:cNvCxnSpPr>
            <a:stCxn id="540" idx="3"/>
            <a:endCxn id="539"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546" name="Google Shape;546;p38"/>
          <p:cNvCxnSpPr>
            <a:stCxn id="541" idx="3"/>
            <a:endCxn id="536"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547" name="Google Shape;547;p38"/>
          <p:cNvCxnSpPr>
            <a:stCxn id="536" idx="3"/>
            <a:endCxn id="542"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548" name="Google Shape;548;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49" name="Google Shape;549;p38"/>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550" name="Google Shape;550;p38"/>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551" name="Google Shape;551;p38"/>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552" name="Google Shape;552;p38"/>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553" name="Google Shape;553;p38"/>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sz="1800">
              <a:solidFill>
                <a:srgbClr val="FDBD3E"/>
              </a:solidFill>
              <a:latin typeface="Calibri"/>
              <a:ea typeface="Calibri"/>
              <a:cs typeface="Calibri"/>
              <a:sym typeface="Calibri"/>
            </a:endParaRPr>
          </a:p>
        </p:txBody>
      </p:sp>
      <p:pic>
        <p:nvPicPr>
          <p:cNvPr id="554" name="Google Shape;554;p38"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555" name="Google Shape;555;p38"/>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cxnSp>
        <p:nvCxnSpPr>
          <p:cNvPr id="556" name="Google Shape;556;p38"/>
          <p:cNvCxnSpPr>
            <a:stCxn id="542" idx="3"/>
            <a:endCxn id="543" idx="2"/>
          </p:cNvCxnSpPr>
          <p:nvPr/>
        </p:nvCxnSpPr>
        <p:spPr>
          <a:xfrm flipH="1" rot="10800000">
            <a:off x="7772400" y="2676420"/>
            <a:ext cx="265200" cy="1004100"/>
          </a:xfrm>
          <a:prstGeom prst="bentConnector2">
            <a:avLst/>
          </a:prstGeom>
          <a:noFill/>
          <a:ln cap="flat" cmpd="sng" w="19050">
            <a:solidFill>
              <a:srgbClr val="005047"/>
            </a:solidFill>
            <a:prstDash val="dash"/>
            <a:round/>
            <a:headEnd len="med" w="med" type="none"/>
            <a:tailEnd len="med" w="med" type="none"/>
          </a:ln>
        </p:spPr>
      </p:cxnSp>
      <p:cxnSp>
        <p:nvCxnSpPr>
          <p:cNvPr id="557" name="Google Shape;557;p38"/>
          <p:cNvCxnSpPr>
            <a:stCxn id="539" idx="3"/>
            <a:endCxn id="541"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558" name="Google Shape;558;p38"/>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559" name="Google Shape;559;p38" title="hugeicons_task-done-01.png"/>
          <p:cNvPicPr preferRelativeResize="0"/>
          <p:nvPr/>
        </p:nvPicPr>
        <p:blipFill>
          <a:blip r:embed="rId4">
            <a:alphaModFix/>
          </a:blip>
          <a:stretch>
            <a:fillRect/>
          </a:stretch>
        </p:blipFill>
        <p:spPr>
          <a:xfrm>
            <a:off x="3328416" y="1554480"/>
            <a:ext cx="228600" cy="228600"/>
          </a:xfrm>
          <a:prstGeom prst="rect">
            <a:avLst/>
          </a:prstGeom>
          <a:noFill/>
          <a:ln>
            <a:noFill/>
          </a:ln>
        </p:spPr>
      </p:pic>
      <p:pic>
        <p:nvPicPr>
          <p:cNvPr id="560" name="Google Shape;560;p38" title="hugeicons_chart-down.png"/>
          <p:cNvPicPr preferRelativeResize="0"/>
          <p:nvPr/>
        </p:nvPicPr>
        <p:blipFill>
          <a:blip r:embed="rId5">
            <a:alphaModFix/>
          </a:blip>
          <a:stretch>
            <a:fillRect/>
          </a:stretch>
        </p:blipFill>
        <p:spPr>
          <a:xfrm>
            <a:off x="5623560" y="1554480"/>
            <a:ext cx="228600" cy="228600"/>
          </a:xfrm>
          <a:prstGeom prst="rect">
            <a:avLst/>
          </a:prstGeom>
          <a:noFill/>
          <a:ln>
            <a:noFill/>
          </a:ln>
        </p:spPr>
      </p:pic>
      <p:pic>
        <p:nvPicPr>
          <p:cNvPr id="561" name="Google Shape;561;p38" title="hugeicons_pencil.png"/>
          <p:cNvPicPr preferRelativeResize="0"/>
          <p:nvPr/>
        </p:nvPicPr>
        <p:blipFill>
          <a:blip r:embed="rId6">
            <a:alphaModFix/>
          </a:blip>
          <a:stretch>
            <a:fillRect/>
          </a:stretch>
        </p:blipFill>
        <p:spPr>
          <a:xfrm>
            <a:off x="6739128" y="3227832"/>
            <a:ext cx="228600" cy="228600"/>
          </a:xfrm>
          <a:prstGeom prst="rect">
            <a:avLst/>
          </a:prstGeom>
          <a:noFill/>
          <a:ln>
            <a:noFill/>
          </a:ln>
        </p:spPr>
      </p:pic>
      <p:pic>
        <p:nvPicPr>
          <p:cNvPr id="562" name="Google Shape;562;p38" title="hugeicons_centralized.png"/>
          <p:cNvPicPr preferRelativeResize="0"/>
          <p:nvPr/>
        </p:nvPicPr>
        <p:blipFill>
          <a:blip r:embed="rId7">
            <a:alphaModFix/>
          </a:blip>
          <a:stretch>
            <a:fillRect/>
          </a:stretch>
        </p:blipFill>
        <p:spPr>
          <a:xfrm>
            <a:off x="7927848" y="1554480"/>
            <a:ext cx="228600" cy="228600"/>
          </a:xfrm>
          <a:prstGeom prst="rect">
            <a:avLst/>
          </a:prstGeom>
          <a:noFill/>
          <a:ln>
            <a:noFill/>
          </a:ln>
        </p:spPr>
      </p:pic>
      <p:pic>
        <p:nvPicPr>
          <p:cNvPr id="563" name="Google Shape;563;p38" title="hugeicons_task-done-01.png"/>
          <p:cNvPicPr preferRelativeResize="0"/>
          <p:nvPr/>
        </p:nvPicPr>
        <p:blipFill>
          <a:blip r:embed="rId4">
            <a:alphaModFix/>
          </a:blip>
          <a:stretch>
            <a:fillRect/>
          </a:stretch>
        </p:blipFill>
        <p:spPr>
          <a:xfrm>
            <a:off x="2167128" y="3227832"/>
            <a:ext cx="228600" cy="228600"/>
          </a:xfrm>
          <a:prstGeom prst="rect">
            <a:avLst/>
          </a:prstGeom>
          <a:noFill/>
          <a:ln>
            <a:noFill/>
          </a:ln>
        </p:spPr>
      </p:pic>
      <p:pic>
        <p:nvPicPr>
          <p:cNvPr id="564" name="Google Shape;564;p38" title="hugeicons_task-done-01.png"/>
          <p:cNvPicPr preferRelativeResize="0"/>
          <p:nvPr/>
        </p:nvPicPr>
        <p:blipFill>
          <a:blip r:embed="rId4">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68" name="Shape 568"/>
        <p:cNvGrpSpPr/>
        <p:nvPr/>
      </p:nvGrpSpPr>
      <p:grpSpPr>
        <a:xfrm>
          <a:off x="0" y="0"/>
          <a:ext cx="0" cy="0"/>
          <a:chOff x="0" y="0"/>
          <a:chExt cx="0" cy="0"/>
        </a:xfrm>
      </p:grpSpPr>
      <p:sp>
        <p:nvSpPr>
          <p:cNvPr id="569" name="Google Shape;569;p39"/>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570" name="Google Shape;570;p39"/>
          <p:cNvSpPr txBox="1"/>
          <p:nvPr>
            <p:ph idx="1" type="body"/>
          </p:nvPr>
        </p:nvSpPr>
        <p:spPr>
          <a:xfrm>
            <a:off x="311700" y="1152475"/>
            <a:ext cx="6340200" cy="1513200"/>
          </a:xfrm>
          <a:prstGeom prst="rect">
            <a:avLst/>
          </a:prstGeom>
        </p:spPr>
        <p:txBody>
          <a:bodyPr anchorCtr="0" anchor="t" bIns="91425" lIns="91425" spcFirstLastPara="1" rIns="91425" wrap="square" tIns="91425">
            <a:normAutofit/>
          </a:bodyPr>
          <a:lstStyle/>
          <a:p>
            <a:pPr indent="-342900" lvl="0" marL="457200" rtl="0" algn="l">
              <a:lnSpc>
                <a:spcPct val="100000"/>
              </a:lnSpc>
              <a:spcBef>
                <a:spcPts val="0"/>
              </a:spcBef>
              <a:spcAft>
                <a:spcPts val="0"/>
              </a:spcAft>
              <a:buSzPts val="1800"/>
              <a:buAutoNum type="arabicPeriod"/>
            </a:pPr>
            <a:r>
              <a:rPr lang="en"/>
              <a:t>What might a scatter plot look like when its line of best fit has a correlation coefficient of 0.9? Sketch it.</a:t>
            </a:r>
            <a:endParaRPr/>
          </a:p>
          <a:p>
            <a:pPr indent="-342900" lvl="0" marL="457200" rtl="0" algn="l">
              <a:lnSpc>
                <a:spcPct val="100000"/>
              </a:lnSpc>
              <a:spcBef>
                <a:spcPts val="1000"/>
              </a:spcBef>
              <a:spcAft>
                <a:spcPts val="0"/>
              </a:spcAft>
              <a:buSzPts val="1800"/>
              <a:buAutoNum type="arabicPeriod"/>
            </a:pPr>
            <a:r>
              <a:rPr lang="en"/>
              <a:t>What does a scatter plot look like when its line of best fit has a correlation coefficient of –0.5? Sketch it.</a:t>
            </a:r>
            <a:endParaRPr/>
          </a:p>
        </p:txBody>
      </p:sp>
      <p:sp>
        <p:nvSpPr>
          <p:cNvPr id="571" name="Google Shape;571;p39"/>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72" name="Google Shape;572;p39"/>
          <p:cNvSpPr txBox="1"/>
          <p:nvPr>
            <p:ph idx="3" type="sldNum"/>
          </p:nvPr>
        </p:nvSpPr>
        <p:spPr>
          <a:xfrm>
            <a:off x="311700" y="47271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3.4 The Correlation Coefficient</a:t>
            </a:r>
            <a:endParaRPr/>
          </a:p>
        </p:txBody>
      </p:sp>
      <p:grpSp>
        <p:nvGrpSpPr>
          <p:cNvPr id="573" name="Google Shape;573;p39"/>
          <p:cNvGrpSpPr/>
          <p:nvPr/>
        </p:nvGrpSpPr>
        <p:grpSpPr>
          <a:xfrm>
            <a:off x="7026664" y="1076310"/>
            <a:ext cx="1906714" cy="1056252"/>
            <a:chOff x="7410581" y="1076275"/>
            <a:chExt cx="1522569" cy="843450"/>
          </a:xfrm>
        </p:grpSpPr>
        <p:pic>
          <p:nvPicPr>
            <p:cNvPr id="574" name="Google Shape;574;p39" title="Hand-drawn-wood-pencil.jpg"/>
            <p:cNvPicPr preferRelativeResize="0"/>
            <p:nvPr/>
          </p:nvPicPr>
          <p:blipFill>
            <a:blip r:embed="rId4">
              <a:alphaModFix/>
            </a:blip>
            <a:stretch>
              <a:fillRect/>
            </a:stretch>
          </p:blipFill>
          <p:spPr>
            <a:xfrm>
              <a:off x="8182725" y="1076275"/>
              <a:ext cx="750425" cy="783775"/>
            </a:xfrm>
            <a:prstGeom prst="rect">
              <a:avLst/>
            </a:prstGeom>
            <a:noFill/>
            <a:ln>
              <a:noFill/>
            </a:ln>
          </p:spPr>
        </p:pic>
        <p:sp>
          <p:nvSpPr>
            <p:cNvPr id="575" name="Google Shape;575;p39"/>
            <p:cNvSpPr txBox="1"/>
            <p:nvPr/>
          </p:nvSpPr>
          <p:spPr>
            <a:xfrm>
              <a:off x="7410581" y="1565725"/>
              <a:ext cx="1168500" cy="354000"/>
            </a:xfrm>
            <a:prstGeom prst="rect">
              <a:avLst/>
            </a:prstGeom>
            <a:noFill/>
            <a:ln>
              <a:noFill/>
            </a:ln>
          </p:spPr>
          <p:txBody>
            <a:bodyPr anchorCtr="0" anchor="t" bIns="114500" lIns="114500" spcFirstLastPara="1" rIns="114500" wrap="square" tIns="114500">
              <a:noAutofit/>
            </a:bodyPr>
            <a:lstStyle/>
            <a:p>
              <a:pPr indent="0" lvl="0" marL="0" rtl="0" algn="l">
                <a:spcBef>
                  <a:spcPts val="0"/>
                </a:spcBef>
                <a:spcAft>
                  <a:spcPts val="0"/>
                </a:spcAft>
                <a:buNone/>
              </a:pPr>
              <a:r>
                <a:rPr lang="en" sz="2254">
                  <a:solidFill>
                    <a:srgbClr val="424242"/>
                  </a:solidFill>
                  <a:latin typeface="Calibri"/>
                  <a:ea typeface="Calibri"/>
                  <a:cs typeface="Calibri"/>
                  <a:sym typeface="Calibri"/>
                </a:rPr>
                <a:t>Sketch it!</a:t>
              </a:r>
              <a:endParaRPr sz="2254">
                <a:solidFill>
                  <a:srgbClr val="424242"/>
                </a:solidFill>
                <a:latin typeface="Calibri"/>
                <a:ea typeface="Calibri"/>
                <a:cs typeface="Calibri"/>
                <a:sym typeface="Calibri"/>
              </a:endParaRPr>
            </a:p>
          </p:txBody>
        </p:sp>
      </p:grpSp>
      <p:sp>
        <p:nvSpPr>
          <p:cNvPr id="576" name="Google Shape;576;p39"/>
          <p:cNvSpPr txBox="1"/>
          <p:nvPr/>
        </p:nvSpPr>
        <p:spPr>
          <a:xfrm>
            <a:off x="311700" y="2961700"/>
            <a:ext cx="8679900" cy="16983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424242"/>
              </a:buClr>
              <a:buSzPts val="1800"/>
              <a:buFont typeface="Calibri"/>
              <a:buAutoNum type="arabicPeriod" startAt="3"/>
            </a:pPr>
            <a:r>
              <a:rPr lang="en" sz="1800">
                <a:solidFill>
                  <a:srgbClr val="424242"/>
                </a:solidFill>
                <a:latin typeface="Calibri"/>
                <a:ea typeface="Calibri"/>
                <a:cs typeface="Calibri"/>
                <a:sym typeface="Calibri"/>
              </a:rPr>
              <a:t>One line of best fit has a correlation coefficient of 0.88, and the other line of best fit has a correlation coefficient of –0.88. Han claims that the one with a positive correlation coefficient fits its data better. Is Han correct? Be prepared to show your reasoning.</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startAt="3"/>
            </a:pPr>
            <a:r>
              <a:rPr lang="en" sz="1800">
                <a:solidFill>
                  <a:srgbClr val="424242"/>
                </a:solidFill>
                <a:latin typeface="Calibri"/>
                <a:ea typeface="Calibri"/>
                <a:cs typeface="Calibri"/>
                <a:sym typeface="Calibri"/>
              </a:rPr>
              <a:t>Why is it important to know the correlation coefficient for a linear model?</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582" name="Google Shape;582;p40"/>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583" name="Google Shape;583;p4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84" name="Google Shape;584;p4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3.4 The Correlation Coefficient</a:t>
            </a:r>
            <a:endParaRPr/>
          </a:p>
        </p:txBody>
      </p:sp>
      <p:graphicFrame>
        <p:nvGraphicFramePr>
          <p:cNvPr id="585" name="Google Shape;585;p40"/>
          <p:cNvGraphicFramePr/>
          <p:nvPr/>
        </p:nvGraphicFramePr>
        <p:xfrm>
          <a:off x="311700" y="1764100"/>
          <a:ext cx="3000000" cy="3000000"/>
        </p:xfrm>
        <a:graphic>
          <a:graphicData uri="http://schemas.openxmlformats.org/drawingml/2006/table">
            <a:tbl>
              <a:tblPr>
                <a:noFill/>
                <a:tableStyleId>{8A6D6764-2B59-4B36-9B90-7D5745B755ED}</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Describe the “goodness of fit” of a linear model using the correlation coefficient.</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Match the correlation coefficient with a scatter plot and linear model.</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