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E52FC60-321F-4521-A007-8C45F5C43BCF}">
  <a:tblStyle styleId="{6E52FC60-321F-4521-A007-8C45F5C43BCF}"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388/openstax-alg1-unit-6-spn-vocabulary-flash-cards/?i=5eauv9&amp;x=1jqt" TargetMode="External"/><Relationship Id="rId4" Type="http://schemas.openxmlformats.org/officeDocument/2006/relationships/hyperlink" Target="https://quizlet.com/881535297/openstax-alg1-unit-6-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lozZJ21i3mQ;&amp;rel=0" TargetMode="External"/><Relationship Id="rId3" Type="http://schemas.openxmlformats.org/officeDocument/2006/relationships/hyperlink" Target="https://k12.openstax.org/contents/raise/resources/fcc6f6562d125ce88fa95ac162556af5c7ffedd3" TargetMode="External"/><Relationship Id="rId4" Type="http://schemas.openxmlformats.org/officeDocument/2006/relationships/hyperlink" Target="https://k12.openstax.org/contents/raise/resources/c163c8919e1ae5e20a815b88b4548398b8b22a7e"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 Id="rId3" Type="http://schemas.openxmlformats.org/officeDocument/2006/relationships/slide" Target="/ppt/slides/slide12.xml"/><Relationship Id="rId4" Type="http://schemas.openxmlformats.org/officeDocument/2006/relationships/hyperlink" Target="https://polypad.amplify.com/p" TargetMode="External"/><Relationship Id="rId5" Type="http://schemas.openxmlformats.org/officeDocument/2006/relationships/hyperlink" Target="https://ancillaries.openstax.org/ancillaries/resources/ddbc409a-95e0-46eb-8a8a-2786b11fdc85/1748882784005/99e4a3d3-55ac-486a-ae16-30c75ca9c18d/2e/unit-6-working-with-polynomials/6-2-2-multiplying-binomials"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6-2-2-multiplying-binomials"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aUr960P6Bno"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6.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6-2-3-multiplying-a-polynomial-by-a-polynomial"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6-2-4-multiplying-special-products"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This lesson continues to explore operations with polynomials as students master polynomial multiplication. Students start by multiplying with monomials. This involves a review of the properties of exponents and the Distributive Property. Multiple methods are then introduced to practice multiplying two binomials.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A1(G) display, explain, and justify mathematical ideas and arguments using precise mathematical language in written or oral communication.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A10(B) multiply polynomials of degree one and degree two.</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A12(B) evaluate functions, expressed in function notation, given one or more elements in their domains.</a:t>
            </a:r>
            <a:endParaRPr b="1">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9e46a4f5ef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9e46a4f5ef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6 Spanish Vocabulary</a:t>
            </a:r>
            <a:r>
              <a:rPr lang="en" sz="1300">
                <a:solidFill>
                  <a:schemeClr val="dk1"/>
                </a:solidFill>
                <a:latin typeface="Calibri"/>
                <a:ea typeface="Calibri"/>
                <a:cs typeface="Calibri"/>
                <a:sym typeface="Calibri"/>
              </a:rPr>
              <a:t> –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6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3(H) narrate, describe, and explain with increasing specificity and detail as more English is acquired.</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5(B) write using newly acquired basic vocabulary and content-based grade-level vocabulary.</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Warm Up (5 minutes)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warm up reviews how to use the Commutative Property and properties of exponents to multiply monomials. Review how the properties of exponents determine how we multiply terms together.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Before assigning the individual exercises, ask students how the Distributive Property [of multiplication over addition] will determine how to multiply the monomial by the expression in parentheses.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Launch</a:t>
            </a:r>
            <a:endParaRPr>
              <a:solidFill>
                <a:schemeClr val="dk1"/>
              </a:solidFill>
              <a:latin typeface="Noto Sans"/>
              <a:ea typeface="Noto Sans"/>
              <a:cs typeface="Noto Sans"/>
              <a:sym typeface="Noto Sans"/>
            </a:endParaRPr>
          </a:p>
          <a:p>
            <a:pPr indent="-298450" lvl="0" marL="457200" rtl="0" algn="l">
              <a:spcBef>
                <a:spcPts val="8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Solve the first two examples as a class to demonstrate multiplying monomials. Review the solutions provided.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Then allow students to solve the following problems individually.</a:t>
            </a:r>
            <a:endParaRPr>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b="1" i="1" lang="en">
                <a:solidFill>
                  <a:schemeClr val="dk1"/>
                </a:solidFill>
                <a:latin typeface="Noto Sans"/>
                <a:ea typeface="Noto Sans"/>
                <a:cs typeface="Noto Sans"/>
                <a:sym typeface="Noto Sans"/>
              </a:rPr>
              <a:t>Continue scrolling down for the activity answers and synthesis questions. </a:t>
            </a:r>
            <a:endParaRPr b="1" i="1">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8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Answers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Step 1 - Use the Commutative Property to rearrange the terms: 3⋅(−4)⋅𝑥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⋅𝑥</a:t>
            </a:r>
            <a:r>
              <a:rPr baseline="30000" lang="en">
                <a:solidFill>
                  <a:schemeClr val="dk1"/>
                </a:solidFill>
                <a:latin typeface="Noto Sans"/>
                <a:ea typeface="Noto Sans"/>
                <a:cs typeface="Noto Sans"/>
                <a:sym typeface="Noto Sans"/>
              </a:rPr>
              <a:t>3</a:t>
            </a:r>
            <a:endParaRPr baseline="30000">
              <a:solidFill>
                <a:schemeClr val="dk1"/>
              </a:solidFill>
              <a:latin typeface="Noto Sans"/>
              <a:ea typeface="Noto Sans"/>
              <a:cs typeface="Noto Sans"/>
              <a:sym typeface="Noto Sans"/>
            </a:endParaRPr>
          </a:p>
          <a:p>
            <a:pPr indent="0" lvl="0" marL="45720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Step 2 - Multiply: −12𝑥</a:t>
            </a:r>
            <a:r>
              <a:rPr baseline="30000" lang="en">
                <a:solidFill>
                  <a:schemeClr val="dk1"/>
                </a:solidFill>
                <a:latin typeface="Noto Sans"/>
                <a:ea typeface="Noto Sans"/>
                <a:cs typeface="Noto Sans"/>
                <a:sym typeface="Noto Sans"/>
              </a:rPr>
              <a:t>5</a:t>
            </a:r>
            <a:endParaRPr baseline="30000">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Step 1 -</a:t>
            </a:r>
            <a:r>
              <a:rPr b="1" lang="en">
                <a:solidFill>
                  <a:schemeClr val="dk1"/>
                </a:solidFill>
                <a:latin typeface="Noto Sans"/>
                <a:ea typeface="Noto Sans"/>
                <a:cs typeface="Noto Sans"/>
                <a:sym typeface="Noto Sans"/>
              </a:rPr>
              <a:t> </a:t>
            </a:r>
            <a:r>
              <a:rPr lang="en">
                <a:solidFill>
                  <a:schemeClr val="dk1"/>
                </a:solidFill>
                <a:latin typeface="Noto Sans"/>
                <a:ea typeface="Noto Sans"/>
                <a:cs typeface="Noto Sans"/>
                <a:sym typeface="Noto Sans"/>
              </a:rPr>
              <a:t>Use the Commutative Property to rearrange the terms: </a:t>
            </a:r>
            <a:r>
              <a:rPr baseline="30000" lang="en">
                <a:solidFill>
                  <a:schemeClr val="dk1"/>
                </a:solidFill>
                <a:latin typeface="Noto Sans"/>
                <a:ea typeface="Noto Sans"/>
                <a:cs typeface="Noto Sans"/>
                <a:sym typeface="Noto Sans"/>
              </a:rPr>
              <a:t>5</a:t>
            </a:r>
            <a:r>
              <a:rPr lang="en">
                <a:solidFill>
                  <a:schemeClr val="dk1"/>
                </a:solidFill>
                <a:latin typeface="Noto Sans"/>
                <a:ea typeface="Noto Sans"/>
                <a:cs typeface="Noto Sans"/>
                <a:sym typeface="Noto Sans"/>
              </a:rPr>
              <a:t>/</a:t>
            </a:r>
            <a:r>
              <a:rPr baseline="-25000" lang="en">
                <a:solidFill>
                  <a:schemeClr val="dk1"/>
                </a:solidFill>
                <a:latin typeface="Noto Sans"/>
                <a:ea typeface="Noto Sans"/>
                <a:cs typeface="Noto Sans"/>
                <a:sym typeface="Noto Sans"/>
              </a:rPr>
              <a:t>6</a:t>
            </a:r>
            <a:r>
              <a:rPr lang="en">
                <a:solidFill>
                  <a:schemeClr val="dk1"/>
                </a:solidFill>
                <a:latin typeface="Noto Sans"/>
                <a:ea typeface="Noto Sans"/>
                <a:cs typeface="Noto Sans"/>
                <a:sym typeface="Noto Sans"/>
              </a:rPr>
              <a:t>⋅12⋅𝑥</a:t>
            </a:r>
            <a:r>
              <a:rPr baseline="30000" lang="en">
                <a:solidFill>
                  <a:schemeClr val="dk1"/>
                </a:solidFill>
                <a:latin typeface="Noto Sans"/>
                <a:ea typeface="Noto Sans"/>
                <a:cs typeface="Noto Sans"/>
                <a:sym typeface="Noto Sans"/>
              </a:rPr>
              <a:t>3</a:t>
            </a:r>
            <a:r>
              <a:rPr lang="en">
                <a:solidFill>
                  <a:schemeClr val="dk1"/>
                </a:solidFill>
                <a:latin typeface="Noto Sans"/>
                <a:ea typeface="Noto Sans"/>
                <a:cs typeface="Noto Sans"/>
                <a:sym typeface="Noto Sans"/>
              </a:rPr>
              <a:t>⋅𝑥⋅𝑦⋅𝑦</a:t>
            </a:r>
            <a:r>
              <a:rPr baseline="30000" lang="en">
                <a:solidFill>
                  <a:schemeClr val="dk1"/>
                </a:solidFill>
                <a:latin typeface="Noto Sans"/>
                <a:ea typeface="Noto Sans"/>
                <a:cs typeface="Noto Sans"/>
                <a:sym typeface="Noto Sans"/>
              </a:rPr>
              <a:t>2</a:t>
            </a:r>
            <a:endParaRPr b="1" baseline="30000">
              <a:solidFill>
                <a:schemeClr val="dk1"/>
              </a:solidFill>
              <a:latin typeface="Noto Sans"/>
              <a:ea typeface="Noto Sans"/>
              <a:cs typeface="Noto Sans"/>
              <a:sym typeface="Noto Sans"/>
            </a:endParaRPr>
          </a:p>
          <a:p>
            <a:pPr indent="0" lvl="0" marL="45720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Step 2 - Multiply: 10𝑥</a:t>
            </a:r>
            <a:r>
              <a:rPr baseline="30000" lang="en">
                <a:solidFill>
                  <a:schemeClr val="dk1"/>
                </a:solidFill>
                <a:latin typeface="Noto Sans"/>
                <a:ea typeface="Noto Sans"/>
                <a:cs typeface="Noto Sans"/>
                <a:sym typeface="Noto Sans"/>
              </a:rPr>
              <a:t>4</a:t>
            </a:r>
            <a:r>
              <a:rPr lang="en">
                <a:solidFill>
                  <a:schemeClr val="dk1"/>
                </a:solidFill>
                <a:latin typeface="Noto Sans"/>
                <a:ea typeface="Noto Sans"/>
                <a:cs typeface="Noto Sans"/>
                <a:sym typeface="Noto Sans"/>
              </a:rPr>
              <a:t>𝑦</a:t>
            </a:r>
            <a:r>
              <a:rPr baseline="30000" lang="en">
                <a:solidFill>
                  <a:schemeClr val="dk1"/>
                </a:solidFill>
                <a:latin typeface="Noto Sans"/>
                <a:ea typeface="Noto Sans"/>
                <a:cs typeface="Noto Sans"/>
                <a:sym typeface="Noto Sans"/>
              </a:rPr>
              <a:t>3</a:t>
            </a:r>
            <a:endParaRPr baseline="30000">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21𝑥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+ 42𝑥</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63𝑏</a:t>
            </a:r>
            <a:r>
              <a:rPr baseline="30000" lang="en">
                <a:solidFill>
                  <a:schemeClr val="dk1"/>
                </a:solidFill>
                <a:latin typeface="Noto Sans"/>
                <a:ea typeface="Noto Sans"/>
                <a:cs typeface="Noto Sans"/>
                <a:sym typeface="Noto Sans"/>
              </a:rPr>
              <a:t>3</a:t>
            </a:r>
            <a:r>
              <a:rPr lang="en">
                <a:solidFill>
                  <a:schemeClr val="dk1"/>
                </a:solidFill>
                <a:latin typeface="Noto Sans"/>
                <a:ea typeface="Noto Sans"/>
                <a:cs typeface="Noto Sans"/>
                <a:sym typeface="Noto Sans"/>
              </a:rPr>
              <a:t> − 28𝑏</a:t>
            </a:r>
            <a:r>
              <a:rPr baseline="30000" lang="en">
                <a:solidFill>
                  <a:schemeClr val="dk1"/>
                </a:solidFill>
                <a:latin typeface="Noto Sans"/>
                <a:ea typeface="Noto Sans"/>
                <a:cs typeface="Noto Sans"/>
                <a:sym typeface="Noto Sans"/>
              </a:rPr>
              <a:t>2</a:t>
            </a:r>
            <a:endParaRPr baseline="30000">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10𝑘</a:t>
            </a:r>
            <a:r>
              <a:rPr baseline="30000" lang="en">
                <a:solidFill>
                  <a:schemeClr val="dk1"/>
                </a:solidFill>
                <a:latin typeface="Noto Sans"/>
                <a:ea typeface="Noto Sans"/>
                <a:cs typeface="Noto Sans"/>
                <a:sym typeface="Noto Sans"/>
              </a:rPr>
              <a:t>3</a:t>
            </a:r>
            <a:r>
              <a:rPr lang="en">
                <a:solidFill>
                  <a:schemeClr val="dk1"/>
                </a:solidFill>
                <a:latin typeface="Noto Sans"/>
                <a:ea typeface="Noto Sans"/>
                <a:cs typeface="Noto Sans"/>
                <a:sym typeface="Noto Sans"/>
              </a:rPr>
              <a:t> + 6𝑘</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− 2𝑘</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8𝑟</a:t>
            </a:r>
            <a:r>
              <a:rPr baseline="30000" lang="en">
                <a:solidFill>
                  <a:schemeClr val="dk1"/>
                </a:solidFill>
                <a:latin typeface="Noto Sans"/>
                <a:ea typeface="Noto Sans"/>
                <a:cs typeface="Noto Sans"/>
                <a:sym typeface="Noto Sans"/>
              </a:rPr>
              <a:t>4</a:t>
            </a:r>
            <a:r>
              <a:rPr lang="en">
                <a:solidFill>
                  <a:schemeClr val="dk1"/>
                </a:solidFill>
                <a:latin typeface="Noto Sans"/>
                <a:ea typeface="Noto Sans"/>
                <a:cs typeface="Noto Sans"/>
                <a:sym typeface="Noto Sans"/>
              </a:rPr>
              <a:t>𝑠 + 32𝑟</a:t>
            </a:r>
            <a:r>
              <a:rPr baseline="30000" lang="en">
                <a:solidFill>
                  <a:schemeClr val="dk1"/>
                </a:solidFill>
                <a:latin typeface="Noto Sans"/>
                <a:ea typeface="Noto Sans"/>
                <a:cs typeface="Noto Sans"/>
                <a:sym typeface="Noto Sans"/>
              </a:rPr>
              <a:t>3</a:t>
            </a:r>
            <a:r>
              <a:rPr lang="en">
                <a:solidFill>
                  <a:schemeClr val="dk1"/>
                </a:solidFill>
                <a:latin typeface="Noto Sans"/>
                <a:ea typeface="Noto Sans"/>
                <a:cs typeface="Noto Sans"/>
                <a:sym typeface="Noto Sans"/>
              </a:rPr>
              <a:t>𝑠</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− 48𝑟</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𝑠</a:t>
            </a:r>
            <a:r>
              <a:rPr baseline="30000" lang="en">
                <a:solidFill>
                  <a:schemeClr val="dk1"/>
                </a:solidFill>
                <a:latin typeface="Noto Sans"/>
                <a:ea typeface="Noto Sans"/>
                <a:cs typeface="Noto Sans"/>
                <a:sym typeface="Noto Sans"/>
              </a:rPr>
              <a:t>3</a:t>
            </a:r>
            <a:endParaRPr baseline="30000">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Synthesis</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Review these key concepts from the activity with students: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Remind students that when multiplying monomials together, the individual factors can be written out in a larger multiplication expression. The Commutative Property allows the terms to be rearranged so that appropriate terms can be combined.</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The properties of exponents say that when multiplying exponential values with the same base, the base remains the same and the exponents are added together.</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To distribute a value through an expression in parentheses, the value is multiplied by each term in the parentheses.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3 Critique, Correct, Clarify: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After discussing the three methods to multiply (𝑥 − 7)(2𝑥 + 4) as a class, present an incorrect answer and explanation. For example, " (𝑥 + 8)(2𝑥 + 3) =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+ 24 because when you multiply two binomials, you multiply the first terms and the last terms.” Ask students to identify the error, critique the reasoning, and write a correct explanation. Invite students to share their critiques and corrected explanations with the class. Listen for and amplify the language students use to explain how to find the difference of squares. This helps students evaluate, and improve upon, the written mathematical arguments of others.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Optimize output (for explanation); Maximize meta-awareness</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Learn more about this routine</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r:id="rId2"/>
              </a:rPr>
              <a:t>View the instructional video</a:t>
            </a:r>
            <a:r>
              <a:rPr lang="en" sz="1300">
                <a:solidFill>
                  <a:schemeClr val="dk1"/>
                </a:solidFill>
                <a:latin typeface="Calibri"/>
                <a:ea typeface="Calibri"/>
                <a:cs typeface="Calibri"/>
                <a:sym typeface="Calibri"/>
              </a:rPr>
              <a:t> and </a:t>
            </a:r>
            <a:r>
              <a:rPr lang="en" sz="1300" u="sng">
                <a:solidFill>
                  <a:schemeClr val="hlink"/>
                </a:solidFill>
                <a:latin typeface="Calibri"/>
                <a:ea typeface="Calibri"/>
                <a:cs typeface="Calibri"/>
                <a:sym typeface="Calibri"/>
                <a:hlinkClick r:id="rId3"/>
              </a:rPr>
              <a:t>follow along with the materials</a:t>
            </a:r>
            <a:r>
              <a:rPr lang="en" sz="1300">
                <a:solidFill>
                  <a:schemeClr val="dk1"/>
                </a:solidFill>
                <a:latin typeface="Calibri"/>
                <a:ea typeface="Calibri"/>
                <a:cs typeface="Calibri"/>
                <a:sym typeface="Calibri"/>
              </a:rPr>
              <a:t> to assist you with learning this routine.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Provide support for students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r:id="rId4"/>
              </a:rPr>
              <a:t>Distribute graphic organizers</a:t>
            </a:r>
            <a:r>
              <a:rPr lang="en" sz="1300">
                <a:solidFill>
                  <a:schemeClr val="dk1"/>
                </a:solidFill>
                <a:latin typeface="Calibri"/>
                <a:ea typeface="Calibri"/>
                <a:cs typeface="Calibri"/>
                <a:sym typeface="Calibri"/>
              </a:rPr>
              <a:t> 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a:t>
            </a:r>
            <a:r>
              <a:rPr lang="en" sz="1300">
                <a:solidFill>
                  <a:srgbClr val="1D2125"/>
                </a:solidFill>
                <a:latin typeface="Calibri"/>
                <a:ea typeface="Calibri"/>
                <a:cs typeface="Calibri"/>
                <a:sym typeface="Calibri"/>
              </a:rPr>
              <a:t> slide!</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a:t>
            </a:r>
            <a:r>
              <a:rPr lang="en" sz="1300">
                <a:solidFill>
                  <a:srgbClr val="1D2125"/>
                </a:solidFill>
                <a:latin typeface="Calibri"/>
                <a:ea typeface="Calibri"/>
                <a:cs typeface="Calibri"/>
                <a:sym typeface="Calibri"/>
              </a:rPr>
              <a:t>slide!</a:t>
            </a:r>
            <a:endParaRPr sz="1300">
              <a:solidFill>
                <a:srgbClr val="1D2125"/>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introduces three different ways to multiply binomials together. Students should familiarize themselves with each method. Then they can decide which method works best for them and use the others to check their multiplication.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 a class, examine the methods used in the table to multiple (𝑥 – 7)(2𝑥 + 4). Have students </a:t>
            </a:r>
            <a:r>
              <a:rPr lang="en" sz="1150">
                <a:solidFill>
                  <a:schemeClr val="dk1"/>
                </a:solidFill>
                <a:latin typeface="Roboto"/>
                <a:ea typeface="Roboto"/>
                <a:cs typeface="Roboto"/>
                <a:sym typeface="Roboto"/>
              </a:rPr>
              <a:t>describe how the two binomials are being multiplied. </a:t>
            </a:r>
            <a:endParaRPr sz="1150">
              <a:solidFill>
                <a:schemeClr val="dk1"/>
              </a:solidFill>
              <a:latin typeface="Roboto"/>
              <a:ea typeface="Roboto"/>
              <a:cs typeface="Roboto"/>
              <a:sym typeface="Roboto"/>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Go step by step through each method while asking for questions after each method. Notice that method 4 uses algebra tiles that are available at </a:t>
            </a:r>
            <a:r>
              <a:rPr lang="en" sz="1300" u="sng">
                <a:solidFill>
                  <a:schemeClr val="hlink"/>
                </a:solidFill>
                <a:latin typeface="Calibri"/>
                <a:ea typeface="Calibri"/>
                <a:cs typeface="Calibri"/>
                <a:sym typeface="Calibri"/>
                <a:hlinkClick r:id="rId4"/>
              </a:rPr>
              <a:t>https://polypad.amplify.com/p</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Then allow students to work through the exercises individually.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If you would like to use digital algebra tiles to model the process of multiplying binomials, extensive instructions are provided in the </a:t>
            </a:r>
            <a:r>
              <a:rPr lang="en" sz="1300" u="sng">
                <a:solidFill>
                  <a:schemeClr val="hlink"/>
                </a:solidFill>
                <a:latin typeface="Calibri"/>
                <a:ea typeface="Calibri"/>
                <a:cs typeface="Calibri"/>
                <a:sym typeface="Calibri"/>
                <a:hlinkClick r:id="rId5"/>
              </a:rPr>
              <a:t>online Teacher Guide</a:t>
            </a:r>
            <a:r>
              <a:rPr lang="en" sz="1300">
                <a:solidFill>
                  <a:schemeClr val="dk1"/>
                </a:solidFill>
                <a:latin typeface="Calibri"/>
                <a:ea typeface="Calibri"/>
                <a:cs typeface="Calibri"/>
                <a:sym typeface="Calibri"/>
              </a:rPr>
              <a:t> for this lesson activity. Remember you must be logged into your verified teacher account before you are able to access this resource (teacher and student accounts are free).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u="sng">
                <a:solidFill>
                  <a:schemeClr val="dk1"/>
                </a:solidFill>
                <a:latin typeface="Calibri"/>
                <a:ea typeface="Calibri"/>
                <a:cs typeface="Calibri"/>
                <a:sym typeface="Calibri"/>
              </a:rPr>
              <a:t>Method 1</a:t>
            </a:r>
            <a:endParaRPr sz="1300" u="sng">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First, the second binomial (2𝑥 + 4) is distributed to both of the terms in the first binomial.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Second, individual terms are distributed.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Next, the like terms 4𝑥 and –14𝑥 are combined.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So, the solution is  2𝑥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− 10𝑥 − 28.</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u="sng">
                <a:solidFill>
                  <a:schemeClr val="dk1"/>
                </a:solidFill>
                <a:latin typeface="Calibri"/>
                <a:ea typeface="Calibri"/>
                <a:cs typeface="Calibri"/>
                <a:sym typeface="Calibri"/>
              </a:rPr>
              <a:t>Method 2</a:t>
            </a:r>
            <a:endParaRPr sz="1300" u="sng">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First, the binomials are written vertically.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Second, the last term of the bottom binomial is multiplied, or distributed, to each of the terms in the top binomial.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Third, the first term of the bottom binomial is multiplied, or distributed, to each of the terms in the top binomial, being sure to line up the like terms vertically.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Next, add the like terms. They should be “stacked” on top of each other.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So, the solution is 2𝑥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− 10𝑥 − 28.</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u="sng">
                <a:solidFill>
                  <a:schemeClr val="dk1"/>
                </a:solidFill>
                <a:latin typeface="Calibri"/>
                <a:ea typeface="Calibri"/>
                <a:cs typeface="Calibri"/>
                <a:sym typeface="Calibri"/>
              </a:rPr>
              <a:t>Method 3</a:t>
            </a:r>
            <a:endParaRPr sz="1300" u="sng">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First, distribute the first term of the front binomial to the first term of the back binomial (F).</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Second, distribute the first term of the front binomial to the second term of the back binomial (O).</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Third, distribute the second term of the front binomial to the first term of the back binomial (I).</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Next, distribute the second term of the front binomial to the second term of the back binomial (L).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Combine like terms, and the solution is 2𝑥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− 10𝑥 − 28.</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u="sng">
                <a:solidFill>
                  <a:schemeClr val="dk1"/>
                </a:solidFill>
                <a:latin typeface="Calibri"/>
                <a:ea typeface="Calibri"/>
                <a:cs typeface="Calibri"/>
                <a:sym typeface="Calibri"/>
              </a:rPr>
              <a:t>Method 4</a:t>
            </a:r>
            <a:endParaRPr sz="1300" u="sng">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Char char="●"/>
            </a:pPr>
            <a:r>
              <a:rPr lang="en" sz="1300">
                <a:solidFill>
                  <a:schemeClr val="dk1"/>
                </a:solidFill>
                <a:latin typeface="Calibri"/>
                <a:ea typeface="Calibri"/>
                <a:cs typeface="Calibri"/>
                <a:sym typeface="Calibri"/>
              </a:rPr>
              <a:t>First, gather the tiles needed for each binomial (3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-tiles, 4 positive unit tiles, and 7 negative unit tiles) and place one binomial across the top edge of the paper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7) and the second binomial along the left edge of our paper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+ 4).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Char char="●"/>
            </a:pPr>
            <a:r>
              <a:rPr lang="en" sz="1300">
                <a:solidFill>
                  <a:schemeClr val="dk1"/>
                </a:solidFill>
                <a:latin typeface="Calibri"/>
                <a:ea typeface="Calibri"/>
                <a:cs typeface="Calibri"/>
                <a:sym typeface="Calibri"/>
              </a:rPr>
              <a:t>Second, multiply each dimension along the top by the tiles along the vertical edge. [We multiply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(from the top binomial) times the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2-times (because the vertical binomial has two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terms) and then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(from the top binomial) times the four positive unit tiles; the – 1 (unit tiles) times each of the vertical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’s - which gives us 14 negative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tiles. Finally, we multiply the severn – 1’s times the four +1’s which gives us negative 28 unit tiles.]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Char char="●"/>
            </a:pPr>
            <a:r>
              <a:rPr lang="en" sz="1300">
                <a:solidFill>
                  <a:schemeClr val="dk1"/>
                </a:solidFill>
                <a:latin typeface="Calibri"/>
                <a:ea typeface="Calibri"/>
                <a:cs typeface="Calibri"/>
                <a:sym typeface="Calibri"/>
              </a:rPr>
              <a:t>Third, we write down all the tiles that are contained in the rectangle and remove the zero pairs to simplify. [In this case, there are +4</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that are opposites of –4</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leaving –10</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Next, we write down the simplified version of our expression; which is 2𝑥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− 10𝑥 − 28.</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questions, answers, anticipated misconceptions and synthesis continue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+ 2𝑎 − 24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20𝑏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+ 51𝑏 + 27</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10𝑥</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− 40𝑥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− 2𝑥 + 8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77𝑚</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𝑛</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− 10𝑚𝑛 − 3</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When students use the Distributive Property, emphasize that the sign combining the new products is determined by the sign in the binomial that is broken up. The example from the table is shown below, with the corresponding signs in red:</a:t>
            </a:r>
            <a:endParaRPr sz="1300">
              <a:solidFill>
                <a:schemeClr val="dk1"/>
              </a:solidFill>
              <a:latin typeface="Calibri"/>
              <a:ea typeface="Calibri"/>
              <a:cs typeface="Calibri"/>
              <a:sym typeface="Calibri"/>
            </a:endParaRPr>
          </a:p>
          <a:p>
            <a:pPr indent="0" lvl="0" marL="0" rtl="0" algn="ctr">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(𝑥 </a:t>
            </a:r>
            <a:r>
              <a:rPr b="1" lang="en" sz="1300">
                <a:solidFill>
                  <a:srgbClr val="C22032"/>
                </a:solidFill>
                <a:latin typeface="Calibri"/>
                <a:ea typeface="Calibri"/>
                <a:cs typeface="Calibri"/>
                <a:sym typeface="Calibri"/>
              </a:rPr>
              <a:t>−</a:t>
            </a:r>
            <a:r>
              <a:rPr lang="en" sz="1300">
                <a:solidFill>
                  <a:schemeClr val="dk1"/>
                </a:solidFill>
                <a:latin typeface="Calibri"/>
                <a:ea typeface="Calibri"/>
                <a:cs typeface="Calibri"/>
                <a:sym typeface="Calibri"/>
              </a:rPr>
              <a:t> 7)(2𝑥 + 4) = 𝑥(2𝑥 + 4) </a:t>
            </a:r>
            <a:r>
              <a:rPr b="1" lang="en" sz="1300">
                <a:solidFill>
                  <a:srgbClr val="C22032"/>
                </a:solidFill>
                <a:latin typeface="Calibri"/>
                <a:ea typeface="Calibri"/>
                <a:cs typeface="Calibri"/>
                <a:sym typeface="Calibri"/>
              </a:rPr>
              <a:t>−</a:t>
            </a:r>
            <a:r>
              <a:rPr lang="en" sz="1300">
                <a:solidFill>
                  <a:schemeClr val="dk1"/>
                </a:solidFill>
                <a:latin typeface="Calibri"/>
                <a:ea typeface="Calibri"/>
                <a:cs typeface="Calibri"/>
                <a:sym typeface="Calibri"/>
              </a:rPr>
              <a:t> 7(2𝑥 + 4)</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students to explain which method they prefer. As students discuss each method, emphasize the following points: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 use the Distributive Property, the first binomial is broken up so that each term is multiplied by the second binomial.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using Vertical Alignment, it is important to align like terms as you write the individual products. This will help you combine them into the correct final product.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using the FOIL method, you can view the process as 4 individual steps that are then combined to find the product.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using algebra tiles, being able physically see the creation of the rectangle helps to ensure you don’t forget to multiply anything. And, it is sometimes easier to find zero pairs when simplifying.  </a:t>
            </a:r>
            <a:endParaRPr b="1" sz="13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9c39c74e23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9c39c74e23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action="ppaction://hlinksldjump" r:id="rId2"/>
              </a:rPr>
              <a:t>Go back to Lesson Activity</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(5𝑥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𝑦 − 𝑥𝑦)(3𝑥 + 𝑦) + (6𝑥 + 4𝑦)(−3𝑥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𝑦 + 2𝑥𝑦)</a:t>
            </a:r>
            <a:endParaRPr sz="1300">
              <a:solidFill>
                <a:schemeClr val="dk1"/>
              </a:solidFill>
              <a:latin typeface="Calibri"/>
              <a:ea typeface="Calibri"/>
              <a:cs typeface="Calibri"/>
              <a:sym typeface="Calibri"/>
            </a:endParaRPr>
          </a:p>
          <a:p>
            <a:pPr indent="45720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=15𝑥</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𝑦 + 5𝑥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𝑦</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𝑦 − 𝑥𝑦</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− 18𝑥</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𝑦 + 12𝑥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𝑦 − 12𝑥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𝑦</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+ 8𝑥𝑦</a:t>
            </a:r>
            <a:r>
              <a:rPr baseline="30000" lang="en" sz="1300">
                <a:solidFill>
                  <a:schemeClr val="dk1"/>
                </a:solidFill>
                <a:latin typeface="Calibri"/>
                <a:ea typeface="Calibri"/>
                <a:cs typeface="Calibri"/>
                <a:sym typeface="Calibri"/>
              </a:rPr>
              <a:t>2</a:t>
            </a:r>
            <a:endParaRPr sz="1300">
              <a:solidFill>
                <a:schemeClr val="dk1"/>
              </a:solidFill>
              <a:latin typeface="Calibri"/>
              <a:ea typeface="Calibri"/>
              <a:cs typeface="Calibri"/>
              <a:sym typeface="Calibri"/>
            </a:endParaRPr>
          </a:p>
          <a:p>
            <a:pPr indent="45720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−3𝑥</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𝑦 + 9𝑥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𝑦 − 7𝑥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𝑦</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+ 7𝑥𝑦</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Confirm your solution by multiplying the binomials a different way. You should find the same solution.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Did you multiply the first two terms together to get 30𝑦</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Did you use the correct signs when multiplying in each step?</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Did you use the correct signs when combining like terms?</a:t>
            </a:r>
            <a:endParaRPr b="1" sz="13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Remind students: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If you multiply binomials often enough, you may notice a pattern when the terms are distributed. Notice that the first term in the result is the product of the first terms in each binomial. The second and third terms are the product of multiplying the two outer terms and then the two inner terms. And the last term results from multiplying the two last terms.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We abbreviate “First, Outer, Inner, Last” as FOIL. The letters stand for “First, Outer, Inner, Last.” We use this as another way to multiply binomials. The word FOIL is easy to remember and ensures we find all four products. When you multiply by the FOIL method, drawing the arrows will help your brain focus on the pattern and make it easier to apply.</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The FOIL method is usually the quickest method for multiplying two binomials, but it only works for binomials. You can use the Distributive Property to find the product of any two polynomials.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i="1" lang="en" sz="1300">
                <a:solidFill>
                  <a:schemeClr val="dk1"/>
                </a:solidFill>
                <a:latin typeface="Calibri"/>
                <a:ea typeface="Calibri"/>
                <a:cs typeface="Calibri"/>
                <a:sym typeface="Calibri"/>
              </a:rPr>
              <a:t>Additional methods and examples can be accessed in the </a:t>
            </a:r>
            <a:r>
              <a:rPr b="1" i="1" lang="en" sz="1300" u="sng">
                <a:solidFill>
                  <a:schemeClr val="hlink"/>
                </a:solidFill>
                <a:latin typeface="Calibri"/>
                <a:ea typeface="Calibri"/>
                <a:cs typeface="Calibri"/>
                <a:sym typeface="Calibri"/>
                <a:hlinkClick r:id="rId2"/>
              </a:rPr>
              <a:t>online textbook</a:t>
            </a:r>
            <a:r>
              <a:rPr b="1" i="1" lang="en" sz="1300">
                <a:solidFill>
                  <a:schemeClr val="dk1"/>
                </a:solidFill>
                <a:latin typeface="Calibri"/>
                <a:ea typeface="Calibri"/>
                <a:cs typeface="Calibri"/>
                <a:sym typeface="Calibri"/>
              </a:rPr>
              <a:t>. </a:t>
            </a:r>
            <a:endParaRPr b="1"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Students with Disabilities: Action and Expression: Flexibility and Choice</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Provide students with algebra tiles to help multiplying polynomials. Algebra tiles help represent algebraic equations and provide students with a visualization of the process of multiplying polynomials and trinomials.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Watch the </a:t>
            </a:r>
            <a:r>
              <a:rPr lang="en" sz="1300" u="sng">
                <a:solidFill>
                  <a:schemeClr val="hlink"/>
                </a:solidFill>
                <a:latin typeface="Calibri"/>
                <a:ea typeface="Calibri"/>
                <a:cs typeface="Calibri"/>
                <a:sym typeface="Calibri"/>
                <a:hlinkClick r:id="rId2"/>
              </a:rPr>
              <a:t>video from 6.2.2</a:t>
            </a:r>
            <a:r>
              <a:rPr lang="en" sz="1300">
                <a:solidFill>
                  <a:schemeClr val="dk1"/>
                </a:solidFill>
                <a:latin typeface="Calibri"/>
                <a:ea typeface="Calibri"/>
                <a:cs typeface="Calibri"/>
                <a:sym typeface="Calibri"/>
              </a:rPr>
              <a:t> above Question 1 for an example of how to use algebra tiles multiplying polynomials.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Conceptual processing; Visual-spatial processing</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For students with disabilities, be sure to review the </a:t>
            </a:r>
            <a:r>
              <a:rPr lang="en" sz="1300" u="sng">
                <a:solidFill>
                  <a:schemeClr val="hlink"/>
                </a:solidFill>
                <a:latin typeface="Calibri"/>
                <a:ea typeface="Calibri"/>
                <a:cs typeface="Calibri"/>
                <a:sym typeface="Calibri"/>
                <a:hlinkClick action="ppaction://hlinksldjump" r:id="rId2"/>
              </a:rPr>
              <a:t>Learning Strategies</a:t>
            </a:r>
            <a:r>
              <a:rPr lang="en" sz="1300">
                <a:solidFill>
                  <a:srgbClr val="1D2125"/>
                </a:solidFill>
                <a:latin typeface="Calibri"/>
                <a:ea typeface="Calibri"/>
                <a:cs typeface="Calibri"/>
                <a:sym typeface="Calibri"/>
              </a:rPr>
              <a:t> slide!</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reinforces the use of Vertical Alignment and distribution to multiply a binomial by a larger polynomial. Emphasize that the FOIL method will only work when you are multiplying two binomials, not with a trinomial or a larger polynomial.</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Allow students to work individually on the exercises provided. Allow extra time to answer questions as needed.</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𝑐</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+ 4𝑐</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+ 9𝑐 + 6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𝑐</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− 5𝑐</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− 5𝑐 − 6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𝑐</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+ 7𝑐</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+ 6𝑐 − 20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𝑐</a:t>
            </a:r>
            <a:r>
              <a:rPr baseline="30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 − 4𝑐</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− 4𝑐</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+ 12𝑐 + 3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𝑐</a:t>
            </a:r>
            <a:r>
              <a:rPr baseline="30000" lang="en" sz="1300">
                <a:solidFill>
                  <a:schemeClr val="dk1"/>
                </a:solidFill>
                <a:latin typeface="Calibri"/>
                <a:ea typeface="Calibri"/>
                <a:cs typeface="Calibri"/>
                <a:sym typeface="Calibri"/>
              </a:rPr>
              <a:t>4 </a:t>
            </a:r>
            <a:r>
              <a:rPr lang="en" sz="1300">
                <a:solidFill>
                  <a:schemeClr val="dk1"/>
                </a:solidFill>
                <a:latin typeface="Calibri"/>
                <a:ea typeface="Calibri"/>
                <a:cs typeface="Calibri"/>
                <a:sym typeface="Calibri"/>
              </a:rPr>
              <a:t>− 5𝑐</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+ 8𝑐</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− 50𝑐 + 20</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Additional activity questions, answers, and synthesis questions continue on the next slide.</a:t>
            </a:r>
            <a:endParaRPr b="1"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 - </a:t>
            </a:r>
            <a:r>
              <a:rPr lang="en" sz="1300">
                <a:solidFill>
                  <a:schemeClr val="dk1"/>
                </a:solidFill>
                <a:latin typeface="Calibri"/>
                <a:ea typeface="Calibri"/>
                <a:cs typeface="Calibri"/>
                <a:sym typeface="Calibri"/>
              </a:rPr>
              <a:t>continued</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6. (2𝑥 − 4)(𝑥2 +  ⬚𝑥 − 5) 	= 	2𝑥(𝑥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+ 6𝑥 − 5) − 4(𝑥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+ 6𝑥 − </a:t>
            </a:r>
            <a:r>
              <a:rPr b="1" lang="en" sz="1300">
                <a:solidFill>
                  <a:srgbClr val="C22032"/>
                </a:solidFill>
                <a:latin typeface="Calibri"/>
                <a:ea typeface="Calibri"/>
                <a:cs typeface="Calibri"/>
                <a:sym typeface="Calibri"/>
              </a:rPr>
              <a:t>5</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457200" lvl="0" marL="13716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	2𝑥</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 </a:t>
            </a:r>
            <a:r>
              <a:rPr b="1" lang="en" sz="1300">
                <a:solidFill>
                  <a:srgbClr val="C22032"/>
                </a:solidFill>
                <a:latin typeface="Calibri"/>
                <a:ea typeface="Calibri"/>
                <a:cs typeface="Calibri"/>
                <a:sym typeface="Calibri"/>
              </a:rPr>
              <a:t>12</a:t>
            </a:r>
            <a:r>
              <a:rPr lang="en" sz="1300">
                <a:solidFill>
                  <a:schemeClr val="dk1"/>
                </a:solidFill>
                <a:latin typeface="Calibri"/>
                <a:ea typeface="Calibri"/>
                <a:cs typeface="Calibri"/>
                <a:sym typeface="Calibri"/>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− 10𝑥 − 4𝑥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− 24𝑥 + </a:t>
            </a:r>
            <a:r>
              <a:rPr b="1" lang="en" sz="1300">
                <a:solidFill>
                  <a:srgbClr val="C22032"/>
                </a:solidFill>
                <a:latin typeface="Calibri"/>
                <a:ea typeface="Calibri"/>
                <a:cs typeface="Calibri"/>
                <a:sym typeface="Calibri"/>
              </a:rPr>
              <a:t>20</a:t>
            </a:r>
            <a:endParaRPr b="1" sz="1300">
              <a:solidFill>
                <a:srgbClr val="C22032"/>
              </a:solidFill>
              <a:latin typeface="Calibri"/>
              <a:ea typeface="Calibri"/>
              <a:cs typeface="Calibri"/>
              <a:sym typeface="Calibri"/>
            </a:endParaRPr>
          </a:p>
          <a:p>
            <a:pPr indent="457200" lvl="0" marL="13716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	</a:t>
            </a:r>
            <a:r>
              <a:rPr b="1" lang="en" sz="1300">
                <a:solidFill>
                  <a:srgbClr val="C22032"/>
                </a:solidFill>
                <a:latin typeface="Calibri"/>
                <a:ea typeface="Calibri"/>
                <a:cs typeface="Calibri"/>
                <a:sym typeface="Calibri"/>
              </a:rPr>
              <a:t>2</a:t>
            </a:r>
            <a:r>
              <a:rPr lang="en" sz="1300">
                <a:solidFill>
                  <a:schemeClr val="dk1"/>
                </a:solidFill>
                <a:latin typeface="Calibri"/>
                <a:ea typeface="Calibri"/>
                <a:cs typeface="Calibri"/>
                <a:sym typeface="Calibri"/>
              </a:rPr>
              <a:t>𝑥</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+ 8𝑥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a:t>
            </a:r>
            <a:r>
              <a:rPr b="1" lang="en" sz="1300">
                <a:solidFill>
                  <a:srgbClr val="C22032"/>
                </a:solidFill>
                <a:latin typeface="Calibri"/>
                <a:ea typeface="Calibri"/>
                <a:cs typeface="Calibri"/>
                <a:sym typeface="Calibri"/>
              </a:rPr>
              <a:t>34</a:t>
            </a:r>
            <a:r>
              <a:rPr lang="en" sz="1300">
                <a:solidFill>
                  <a:schemeClr val="dk1"/>
                </a:solidFill>
                <a:latin typeface="Calibri"/>
                <a:ea typeface="Calibri"/>
                <a:cs typeface="Calibri"/>
                <a:sym typeface="Calibri"/>
              </a:rPr>
              <a:t>𝑥 + 20</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Anticipated Misconceptions</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If students are struggling with filling in the blanks to complete the polynomial multiplication, encourage them to use what they know about the Distributive Property to complete the first line. The following lines can be found by continuing to solve by distribution.</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Activity Synthesis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Ask students to consider the advantages and disadvantages of each method used in the activity. Consider the following:</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Using Vertical Alignment allows you to align like terms so that they can be easily combined into the final product, but using algebra tiles helps you to easily find zero pairs. Which do you find easier?</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How does the time spent using Vertical Alignment compare to the time spent using the Distributive Property?</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How does the time spent using the algebra tiles compare to the time spent doing the Vertical Alignment or using the “FOIL” acronym?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Which method do you find easier to use to double-compare your work?</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Check the signs of the terms you found when multiplying and combining terms.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Use the Distributive Property or Vertical Alignment to compare your work.</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This is only (𝑑)(2𝑑</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− 3𝑑 + 5). Multiply 2𝑑</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− 3𝑑 + 5 by 4 and combine like terms of both parts.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This is only (4)(2𝑑</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− 3𝑑 + 5). Multiply 2𝑑</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− 3𝑑 + 5 by 𝑑 and combine like terms of both parts.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Discuss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Remember, FOIL will not work in this case, but we can use other representations of the Distributive Property such as Vertical Alignment or distributing individual terms or polynomials.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i="1" lang="en" sz="1300">
                <a:solidFill>
                  <a:schemeClr val="dk1"/>
                </a:solidFill>
                <a:latin typeface="Calibri"/>
                <a:ea typeface="Calibri"/>
                <a:cs typeface="Calibri"/>
                <a:sym typeface="Calibri"/>
              </a:rPr>
              <a:t>Additional methods can be accessed in the </a:t>
            </a:r>
            <a:r>
              <a:rPr b="1" i="1" lang="en" sz="1300" u="sng">
                <a:solidFill>
                  <a:schemeClr val="hlink"/>
                </a:solidFill>
                <a:latin typeface="Calibri"/>
                <a:ea typeface="Calibri"/>
                <a:cs typeface="Calibri"/>
                <a:sym typeface="Calibri"/>
                <a:hlinkClick r:id="rId2"/>
              </a:rPr>
              <a:t>online textbook</a:t>
            </a:r>
            <a:r>
              <a:rPr b="1" i="1" lang="en" sz="1300">
                <a:solidFill>
                  <a:schemeClr val="dk1"/>
                </a:solidFill>
                <a:latin typeface="Calibri"/>
                <a:ea typeface="Calibri"/>
                <a:cs typeface="Calibri"/>
                <a:sym typeface="Calibri"/>
              </a:rPr>
              <a:t>.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video discusses question 1 of activity 6.2.3 </a:t>
            </a:r>
            <a:endParaRPr b="1">
              <a:solidFill>
                <a:srgbClr val="9900FF"/>
              </a:solidFill>
              <a:highlight>
                <a:srgbClr val="FFFF00"/>
              </a:highlight>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9c7151803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39c7151803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39c71518037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0" name="Google Shape;280;g39c71518037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prompts students to learn an efficient method to multiply special polynomials. Students will learn to recognize multiplication expressions involving binomial squares and conjugate pairs. They will learn the patterns used to make the multiplication process more efficient than other methods used so far in this lesson.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Before starting the exercises, ask students to name any polynomial expression that can be identified as a binomial square. </a:t>
            </a:r>
            <a:endParaRPr sz="1300">
              <a:solidFill>
                <a:schemeClr val="dk1"/>
              </a:solidFill>
              <a:latin typeface="Calibri"/>
              <a:ea typeface="Calibri"/>
              <a:cs typeface="Calibri"/>
              <a:sym typeface="Calibri"/>
            </a:endParaRPr>
          </a:p>
          <a:p>
            <a:pPr indent="45720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Example of a binomial square: (𝑥 + 3)</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a:t>
            </a:r>
            <a:r>
              <a:rPr i="1" lang="en" sz="1300">
                <a:solidFill>
                  <a:schemeClr val="dk1"/>
                </a:solidFill>
                <a:highlight>
                  <a:srgbClr val="FFFF00"/>
                </a:highlight>
                <a:latin typeface="Calibri"/>
                <a:ea typeface="Calibri"/>
                <a:cs typeface="Calibri"/>
                <a:sym typeface="Calibri"/>
              </a:rPr>
              <a:t>The answer will appear as an animation on the click.</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them to name a conjugate pair. (</a:t>
            </a:r>
            <a:r>
              <a:rPr i="1" lang="en" sz="1300">
                <a:solidFill>
                  <a:schemeClr val="dk1"/>
                </a:solidFill>
                <a:highlight>
                  <a:srgbClr val="FFFF00"/>
                </a:highlight>
                <a:latin typeface="Calibri"/>
                <a:ea typeface="Calibri"/>
                <a:cs typeface="Calibri"/>
                <a:sym typeface="Calibri"/>
              </a:rPr>
              <a:t>The question will appear as an animation on the click.</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45720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Example of a conjugate pair: (𝑥 − 5)(𝑥 + 5) (</a:t>
            </a:r>
            <a:r>
              <a:rPr i="1" lang="en" sz="1300">
                <a:solidFill>
                  <a:schemeClr val="dk1"/>
                </a:solidFill>
                <a:highlight>
                  <a:srgbClr val="FFFF00"/>
                </a:highlight>
                <a:latin typeface="Calibri"/>
                <a:ea typeface="Calibri"/>
                <a:cs typeface="Calibri"/>
                <a:sym typeface="Calibri"/>
              </a:rPr>
              <a:t>The answer will appear as an animation on the click.</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how to discern between the two different expressions.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Then, allow students to work through the exercises provided individually.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questions, answers, anticipated misconceptions and synthesis continue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9c71518037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39c71518037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9𝑥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− 42𝑥 + 49; binomial square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36𝑧</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− 16; conjugate pair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16𝑎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+ 16𝑎𝑏 + 4𝑏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binomial square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9𝑤</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− 81𝑝</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conjugate pair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4𝑦</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− 64𝑛</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conjugate pair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25𝑘</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+ 20𝑘 + 4; binomial square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Invite a student to name the equation used to identify the multiplication of a binomial square involving addition.</a:t>
            </a:r>
            <a:endParaRPr sz="1300">
              <a:solidFill>
                <a:schemeClr val="dk1"/>
              </a:solidFill>
              <a:latin typeface="Calibri"/>
              <a:ea typeface="Calibri"/>
              <a:cs typeface="Calibri"/>
              <a:sym typeface="Calibri"/>
            </a:endParaRPr>
          </a:p>
          <a:p>
            <a:pPr indent="45720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(𝑎 + 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+ 2𝑎𝑏 + 𝑏</a:t>
            </a:r>
            <a:r>
              <a:rPr baseline="30000" lang="en" sz="1300">
                <a:solidFill>
                  <a:schemeClr val="dk1"/>
                </a:solidFill>
                <a:latin typeface="Calibri"/>
                <a:ea typeface="Calibri"/>
                <a:cs typeface="Calibri"/>
                <a:sym typeface="Calibri"/>
              </a:rPr>
              <a:t>2</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another student how the equation involving subtraction is different.</a:t>
            </a:r>
            <a:endParaRPr sz="1300">
              <a:solidFill>
                <a:schemeClr val="dk1"/>
              </a:solidFill>
              <a:latin typeface="Calibri"/>
              <a:ea typeface="Calibri"/>
              <a:cs typeface="Calibri"/>
              <a:sym typeface="Calibri"/>
            </a:endParaRPr>
          </a:p>
          <a:p>
            <a:pPr indent="45720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(𝑎 − 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− 2𝑎𝑏 + 𝑏</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Finally, ask a student to name the equation representing the multiplication of conjugate pairs.</a:t>
            </a:r>
            <a:endParaRPr sz="1300">
              <a:solidFill>
                <a:schemeClr val="dk1"/>
              </a:solidFill>
              <a:latin typeface="Calibri"/>
              <a:ea typeface="Calibri"/>
              <a:cs typeface="Calibri"/>
              <a:sym typeface="Calibri"/>
            </a:endParaRPr>
          </a:p>
          <a:p>
            <a:pPr indent="45720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(𝑎 + 𝑏)(𝑎 − 𝑏) = 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𝑏</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Ask students how mastering these equations makes multiplying these types of polynomials easier. Tell students that in future lessons, we will work on reversing this process using factoring.</a:t>
            </a:r>
            <a:endParaRPr b="1"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39c71518037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39c71518037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You must multiply the middle term by 2. The correct form for the product of a binomial square is (𝑎 − 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− 2𝑎𝑏 + 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he correct form for the product of a binomial square is (𝑎 − 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− 2𝑎𝑏 + 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Check the sign on the last term. The correct form for the product of a binomial square is (𝑎 − 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− 2𝑎𝑏 + 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The middle term is missing. The correct form for the product of a binomial square is (𝑎 − 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𝑎</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− 2𝑎𝑏 + 𝑏</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b="1"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39c71518037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39c71518037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Access the </a:t>
            </a:r>
            <a:r>
              <a:rPr lang="en" sz="1300" u="sng">
                <a:solidFill>
                  <a:schemeClr val="hlink"/>
                </a:solidFill>
                <a:latin typeface="Calibri"/>
                <a:ea typeface="Calibri"/>
                <a:cs typeface="Calibri"/>
                <a:sym typeface="Calibri"/>
                <a:hlinkClick r:id="rId2"/>
              </a:rPr>
              <a:t>online textbook</a:t>
            </a:r>
            <a:r>
              <a:rPr lang="en" sz="1300">
                <a:solidFill>
                  <a:schemeClr val="dk1"/>
                </a:solidFill>
                <a:latin typeface="Calibri"/>
                <a:ea typeface="Calibri"/>
                <a:cs typeface="Calibri"/>
                <a:sym typeface="Calibri"/>
              </a:rPr>
              <a:t> for additional explanations and examples. </a:t>
            </a:r>
            <a:endParaRPr b="1"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9𝑥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− 4𝑏</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9𝑥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+ 12𝑥𝑏 + 4𝑏</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63𝑥</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− 66𝑥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+ 4𝑥 + 8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49𝑥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+ 28𝑥 + 4</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practice the ideas in this cool down, so there is no need to slow down or add additional work to the next lessons. Instead, use the results of this cool down to provide guidance for what to look for and emphasize in upcoming lessons throughout Units 7 and 8.  </a:t>
            </a:r>
            <a:endParaRPr b="1" sz="1300">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0" name="Google Shape;350;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summarize the key concepts from the lesson, pose the sample questions again to see if students have learned all of the possible situations.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Why are the properties of exponents important when multiplying polynomials? (When multiplying polynomials, terms of different degrees are often multiplied together. The properties of exponents determine how this process goes.)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is the Distributive Property used to multiply polynomials? (Each term in one polynomial is distributed through a second polynomial using multiplication. Like terms are combined to simplify the product.)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is Vertical Alignment used to multiply polynomials? (Polynomials are written vertically in a traditional multiplication format. The individual products from the multiplication of each term are added together to find the final product.)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is the FOIL method used to multiply polynomials? (The FOIL method is specifically used to multiply two binomials. A four-step process is used, first-outside-inside-last, to ensure that each term is multiplied together. Like terms are combined to simplify the product.)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is recognizing binomial squares and conjugate pairs helpful in polynomial multiplication? (These two situations represent special cases of binomial multiplication in which the products fit very particular patterns. This helps us take a small shortcut in finding and organizing the final product of these binomials.)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34" name="Shape 34"/>
        <p:cNvGrpSpPr/>
        <p:nvPr/>
      </p:nvGrpSpPr>
      <p:grpSpPr>
        <a:xfrm>
          <a:off x="0" y="0"/>
          <a:ext cx="0" cy="0"/>
          <a:chOff x="0" y="0"/>
          <a:chExt cx="0" cy="0"/>
        </a:xfrm>
      </p:grpSpPr>
      <p:sp>
        <p:nvSpPr>
          <p:cNvPr id="35" name="Google Shape;35;p6"/>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 name="Google Shape;36;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7" name="Google Shape;37;p6"/>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8" name="Google Shape;38;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9" name="Google Shape;39;p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0" name="Shape 40"/>
        <p:cNvGrpSpPr/>
        <p:nvPr/>
      </p:nvGrpSpPr>
      <p:grpSpPr>
        <a:xfrm>
          <a:off x="0" y="0"/>
          <a:ext cx="0" cy="0"/>
          <a:chOff x="0" y="0"/>
          <a:chExt cx="0" cy="0"/>
        </a:xfrm>
      </p:grpSpPr>
      <p:sp>
        <p:nvSpPr>
          <p:cNvPr id="41" name="Google Shape;41;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2" name="Google Shape;42;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3" name="Google Shape;43;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4" name="Google Shape;44;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45" name="Shape 45"/>
        <p:cNvGrpSpPr/>
        <p:nvPr/>
      </p:nvGrpSpPr>
      <p:grpSpPr>
        <a:xfrm>
          <a:off x="0" y="0"/>
          <a:ext cx="0" cy="0"/>
          <a:chOff x="0" y="0"/>
          <a:chExt cx="0" cy="0"/>
        </a:xfrm>
      </p:grpSpPr>
      <p:sp>
        <p:nvSpPr>
          <p:cNvPr id="46" name="Google Shape;46;p8"/>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47" name="Google Shape;47;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8" name="Google Shape;48;p8"/>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49" name="Google Shape;49;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0" name="Google Shape;50;p8"/>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1" name="Shape 51"/>
        <p:cNvGrpSpPr/>
        <p:nvPr/>
      </p:nvGrpSpPr>
      <p:grpSpPr>
        <a:xfrm>
          <a:off x="0" y="0"/>
          <a:ext cx="0" cy="0"/>
          <a:chOff x="0" y="0"/>
          <a:chExt cx="0" cy="0"/>
        </a:xfrm>
      </p:grpSpPr>
      <p:sp>
        <p:nvSpPr>
          <p:cNvPr id="52" name="Google Shape;52;p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3" name="Google Shape;53;p9"/>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54" name="Google Shape;54;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5" name="Google Shape;55;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56" name="Google Shape;56;p9"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57" name="Google Shape;57;p9"/>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58" name="Shape 58"/>
        <p:cNvGrpSpPr/>
        <p:nvPr/>
      </p:nvGrpSpPr>
      <p:grpSpPr>
        <a:xfrm>
          <a:off x="0" y="0"/>
          <a:ext cx="0" cy="0"/>
          <a:chOff x="0" y="0"/>
          <a:chExt cx="0" cy="0"/>
        </a:xfrm>
      </p:grpSpPr>
      <p:sp>
        <p:nvSpPr>
          <p:cNvPr id="59" name="Google Shape;59;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62" name="Google Shape;62;p10"/>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63" name="Shape 63"/>
        <p:cNvGrpSpPr/>
        <p:nvPr/>
      </p:nvGrpSpPr>
      <p:grpSpPr>
        <a:xfrm>
          <a:off x="0" y="0"/>
          <a:ext cx="0" cy="0"/>
          <a:chOff x="0" y="0"/>
          <a:chExt cx="0" cy="0"/>
        </a:xfrm>
      </p:grpSpPr>
      <p:sp>
        <p:nvSpPr>
          <p:cNvPr id="64" name="Google Shape;64;p11"/>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5" name="Google Shape;65;p11"/>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66" name="Google Shape;66;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67" name="Google Shape;67;p1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68" name="Shape 68"/>
        <p:cNvGrpSpPr/>
        <p:nvPr/>
      </p:nvGrpSpPr>
      <p:grpSpPr>
        <a:xfrm>
          <a:off x="0" y="0"/>
          <a:ext cx="0" cy="0"/>
          <a:chOff x="0" y="0"/>
          <a:chExt cx="0" cy="0"/>
        </a:xfrm>
      </p:grpSpPr>
      <p:sp>
        <p:nvSpPr>
          <p:cNvPr id="69" name="Google Shape;6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70" name="Google Shape;70;p12"/>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ocabulary">
  <p:cSld name="TITLE_AND_TWO_COLUMNS_3">
    <p:spTree>
      <p:nvGrpSpPr>
        <p:cNvPr id="71" name="Shape 71"/>
        <p:cNvGrpSpPr/>
        <p:nvPr/>
      </p:nvGrpSpPr>
      <p:grpSpPr>
        <a:xfrm>
          <a:off x="0" y="0"/>
          <a:ext cx="0" cy="0"/>
          <a:chOff x="0" y="0"/>
          <a:chExt cx="0" cy="0"/>
        </a:xfrm>
      </p:grpSpPr>
      <p:sp>
        <p:nvSpPr>
          <p:cNvPr id="72" name="Google Shape;72;p13"/>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3" name="Google Shape;73;p13"/>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74" name="Google Shape;74;p13"/>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75" name="Google Shape;75;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4.png"/><Relationship Id="rId6" Type="http://schemas.openxmlformats.org/officeDocument/2006/relationships/image" Target="../media/image16.png"/><Relationship Id="rId7" Type="http://schemas.openxmlformats.org/officeDocument/2006/relationships/image" Target="../media/image7.png"/><Relationship Id="rId8"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xml"/><Relationship Id="rId3" Type="http://schemas.openxmlformats.org/officeDocument/2006/relationships/image" Target="../media/image17.jpg"/><Relationship Id="rId4" Type="http://schemas.openxmlformats.org/officeDocument/2006/relationships/image" Target="../media/image25.png"/><Relationship Id="rId5" Type="http://schemas.openxmlformats.org/officeDocument/2006/relationships/hyperlink" Target="http://www.youtube.com/watch?v=aUr960P6Bno" TargetMode="External"/><Relationship Id="rId6" Type="http://schemas.openxmlformats.org/officeDocument/2006/relationships/image" Target="../media/image2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7.jpg"/><Relationship Id="rId4" Type="http://schemas.openxmlformats.org/officeDocument/2006/relationships/slide" Target="/ppt/slides/slide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10.png"/><Relationship Id="rId4" Type="http://schemas.openxmlformats.org/officeDocument/2006/relationships/slide" Target="/ppt/slides/slide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10.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0.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17.jpg"/><Relationship Id="rId4" Type="http://schemas.openxmlformats.org/officeDocument/2006/relationships/hyperlink" Target="https://youtu.be/zrLxbbTwiNA" TargetMode="External"/><Relationship Id="rId5" Type="http://schemas.openxmlformats.org/officeDocument/2006/relationships/hyperlink" Target="http://www.youtube.com/watch?v=zrLxbbTwiNA" TargetMode="External"/><Relationship Id="rId6" Type="http://schemas.openxmlformats.org/officeDocument/2006/relationships/image" Target="../media/image3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image" Target="../media/image2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7.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7.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5.xml"/><Relationship Id="rId3" Type="http://schemas.openxmlformats.org/officeDocument/2006/relationships/image" Target="../media/image10.png"/><Relationship Id="rId4" Type="http://schemas.openxmlformats.org/officeDocument/2006/relationships/slide" Target="/ppt/slides/slide2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5.png"/><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2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7.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 Id="rId3" Type="http://schemas.openxmlformats.org/officeDocument/2006/relationships/image" Target="../media/image3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7.jpg"/><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 Id="rId3" Type="http://schemas.openxmlformats.org/officeDocument/2006/relationships/image" Target="../media/image3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7.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4"/>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82" name="Google Shape;82;p14"/>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Unit 6 Working with Polynomials</a:t>
            </a:r>
            <a:endParaRPr b="1" sz="2200"/>
          </a:p>
        </p:txBody>
      </p:sp>
      <p:sp>
        <p:nvSpPr>
          <p:cNvPr id="83" name="Google Shape;83;p14"/>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6.2 Multiplying Polynomials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7" name="Shape 87"/>
        <p:cNvGrpSpPr/>
        <p:nvPr/>
      </p:nvGrpSpPr>
      <p:grpSpPr>
        <a:xfrm>
          <a:off x="0" y="0"/>
          <a:ext cx="0" cy="0"/>
          <a:chOff x="0" y="0"/>
          <a:chExt cx="0" cy="0"/>
        </a:xfrm>
      </p:grpSpPr>
      <p:sp>
        <p:nvSpPr>
          <p:cNvPr id="88" name="Google Shape;88;p1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89" name="Google Shape;89;p15"/>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3"/>
              </a:rPr>
              <a:t>Check out the digital quick start guide</a:t>
            </a:r>
            <a:r>
              <a:rPr lang="en" sz="1800"/>
              <a:t>!</a:t>
            </a:r>
            <a:endParaRPr sz="1800"/>
          </a:p>
        </p:txBody>
      </p:sp>
      <p:sp>
        <p:nvSpPr>
          <p:cNvPr id="90" name="Google Shape;90;p15"/>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sp>
        <p:nvSpPr>
          <p:cNvPr id="91" name="Google Shape;91;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pic>
        <p:nvPicPr>
          <p:cNvPr descr="Icon indicating this slide is hidden from student view" id="92" name="Google Shape;92;p15" title="mdi_hide.png"/>
          <p:cNvPicPr preferRelativeResize="0"/>
          <p:nvPr/>
        </p:nvPicPr>
        <p:blipFill>
          <a:blip r:embed="rId4">
            <a:alphaModFix/>
          </a:blip>
          <a:stretch>
            <a:fillRect/>
          </a:stretch>
        </p:blipFill>
        <p:spPr>
          <a:xfrm>
            <a:off x="8686800" y="137160"/>
            <a:ext cx="274320" cy="27432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6" name="Shape 96"/>
        <p:cNvGrpSpPr/>
        <p:nvPr/>
      </p:nvGrpSpPr>
      <p:grpSpPr>
        <a:xfrm>
          <a:off x="0" y="0"/>
          <a:ext cx="0" cy="0"/>
          <a:chOff x="0" y="0"/>
          <a:chExt cx="0" cy="0"/>
        </a:xfrm>
      </p:grpSpPr>
      <p:sp>
        <p:nvSpPr>
          <p:cNvPr id="97" name="Google Shape;97;p16"/>
          <p:cNvSpPr txBox="1"/>
          <p:nvPr>
            <p:ph type="title"/>
          </p:nvPr>
        </p:nvSpPr>
        <p:spPr>
          <a:xfrm>
            <a:off x="215767"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98" name="Google Shape;98;p16"/>
          <p:cNvSpPr txBox="1"/>
          <p:nvPr>
            <p:ph idx="1" type="body"/>
          </p:nvPr>
        </p:nvSpPr>
        <p:spPr>
          <a:xfrm>
            <a:off x="215767" y="722926"/>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99" name="Google Shape;99;p16" title="Reference Key Icon table"/>
          <p:cNvGraphicFramePr/>
          <p:nvPr/>
        </p:nvGraphicFramePr>
        <p:xfrm>
          <a:off x="242200" y="1160330"/>
          <a:ext cx="3000000" cy="3000000"/>
        </p:xfrm>
        <a:graphic>
          <a:graphicData uri="http://schemas.openxmlformats.org/drawingml/2006/table">
            <a:tbl>
              <a:tblPr>
                <a:noFill/>
                <a:tableStyleId>{6E52FC60-321F-4521-A007-8C45F5C43BCF}</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100" name="Google Shape;100;p16" title="Frame 13.png"/>
          <p:cNvPicPr preferRelativeResize="0"/>
          <p:nvPr/>
        </p:nvPicPr>
        <p:blipFill>
          <a:blip r:embed="rId3">
            <a:alphaModFix/>
          </a:blip>
          <a:stretch>
            <a:fillRect/>
          </a:stretch>
        </p:blipFill>
        <p:spPr>
          <a:xfrm>
            <a:off x="441470" y="1624887"/>
            <a:ext cx="274320" cy="274320"/>
          </a:xfrm>
          <a:prstGeom prst="rect">
            <a:avLst/>
          </a:prstGeom>
          <a:noFill/>
          <a:ln>
            <a:noFill/>
          </a:ln>
        </p:spPr>
      </p:pic>
      <p:pic>
        <p:nvPicPr>
          <p:cNvPr descr="Icon indicating the slide contains a support for emerging bilingual students " id="101" name="Google Shape;101;p16" title="emojione_input-latin-letters (4).png"/>
          <p:cNvPicPr preferRelativeResize="0"/>
          <p:nvPr/>
        </p:nvPicPr>
        <p:blipFill>
          <a:blip r:embed="rId4">
            <a:alphaModFix/>
          </a:blip>
          <a:stretch>
            <a:fillRect/>
          </a:stretch>
        </p:blipFill>
        <p:spPr>
          <a:xfrm>
            <a:off x="418607" y="2162346"/>
            <a:ext cx="320040" cy="320040"/>
          </a:xfrm>
          <a:prstGeom prst="rect">
            <a:avLst/>
          </a:prstGeom>
          <a:noFill/>
          <a:ln>
            <a:noFill/>
          </a:ln>
        </p:spPr>
      </p:pic>
      <p:pic>
        <p:nvPicPr>
          <p:cNvPr descr="Icon indicating the slide contains a support for gifted students by providing a challenge that increases the depth or complexity of the material" id="102" name="Google Shape;102;p16" title="extending your thinking icon opaque"/>
          <p:cNvPicPr preferRelativeResize="0"/>
          <p:nvPr/>
        </p:nvPicPr>
        <p:blipFill>
          <a:blip r:embed="rId5">
            <a:alphaModFix/>
          </a:blip>
          <a:stretch>
            <a:fillRect/>
          </a:stretch>
        </p:blipFill>
        <p:spPr>
          <a:xfrm>
            <a:off x="382175" y="2702586"/>
            <a:ext cx="392925" cy="383577"/>
          </a:xfrm>
          <a:prstGeom prst="rect">
            <a:avLst/>
          </a:prstGeom>
          <a:noFill/>
          <a:ln>
            <a:noFill/>
          </a:ln>
        </p:spPr>
      </p:pic>
      <p:pic>
        <p:nvPicPr>
          <p:cNvPr descr="Icon indicating the slide contains a check for understanding question for students " id="103" name="Google Shape;103;p16" title="self check 1 opaque"/>
          <p:cNvPicPr preferRelativeResize="0"/>
          <p:nvPr/>
        </p:nvPicPr>
        <p:blipFill>
          <a:blip r:embed="rId6">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104" name="Google Shape;104;p16" title="additional resources icon opaque"/>
          <p:cNvPicPr preferRelativeResize="0"/>
          <p:nvPr/>
        </p:nvPicPr>
        <p:blipFill>
          <a:blip r:embed="rId7">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105" name="Google Shape;105;p16"/>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
        <p:nvSpPr>
          <p:cNvPr id="106" name="Google Shape;106;p16"/>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pic>
        <p:nvPicPr>
          <p:cNvPr descr="Icon indicating this slide is hidden from student view" id="107" name="Google Shape;107;p16"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1" name="Shape 111"/>
        <p:cNvGrpSpPr/>
        <p:nvPr/>
      </p:nvGrpSpPr>
      <p:grpSpPr>
        <a:xfrm>
          <a:off x="0" y="0"/>
          <a:ext cx="0" cy="0"/>
          <a:chOff x="0" y="0"/>
          <a:chExt cx="0" cy="0"/>
        </a:xfrm>
      </p:grpSpPr>
      <p:sp>
        <p:nvSpPr>
          <p:cNvPr id="112" name="Google Shape;112;p17"/>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13" name="Google Shape;113;p17"/>
          <p:cNvSpPr txBox="1"/>
          <p:nvPr>
            <p:ph idx="1" type="body"/>
          </p:nvPr>
        </p:nvSpPr>
        <p:spPr>
          <a:xfrm>
            <a:off x="311700" y="960125"/>
            <a:ext cx="58464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a:t>
            </a:r>
            <a:br>
              <a:rPr b="1" lang="en">
                <a:solidFill>
                  <a:srgbClr val="F3F3F3"/>
                </a:solidFill>
              </a:rPr>
            </a:br>
            <a:r>
              <a:rPr b="1" lang="en">
                <a:solidFill>
                  <a:srgbClr val="F3F3F3"/>
                </a:solidFill>
              </a:rPr>
              <a:t>be able to –</a:t>
            </a:r>
            <a:endParaRPr b="1">
              <a:solidFill>
                <a:srgbClr val="F3F3F3"/>
              </a:solidFill>
            </a:endParaRPr>
          </a:p>
          <a:p>
            <a:pPr indent="-368300" lvl="0" marL="457200" rtl="0" algn="l">
              <a:lnSpc>
                <a:spcPct val="100000"/>
              </a:lnSpc>
              <a:spcBef>
                <a:spcPts val="1000"/>
              </a:spcBef>
              <a:spcAft>
                <a:spcPts val="0"/>
              </a:spcAft>
              <a:buClr>
                <a:srgbClr val="F3F3F3"/>
              </a:buClr>
              <a:buSzPts val="2200"/>
              <a:buChar char="●"/>
            </a:pPr>
            <a:r>
              <a:rPr lang="en">
                <a:solidFill>
                  <a:srgbClr val="F3F3F3"/>
                </a:solidFill>
              </a:rPr>
              <a:t>Multiply monomials.</a:t>
            </a:r>
            <a:endParaRPr>
              <a:solidFill>
                <a:srgbClr val="F3F3F3"/>
              </a:solidFill>
            </a:endParaRPr>
          </a:p>
          <a:p>
            <a:pPr indent="-368300" lvl="0" marL="457200" rtl="0" algn="l">
              <a:lnSpc>
                <a:spcPct val="100000"/>
              </a:lnSpc>
              <a:spcBef>
                <a:spcPts val="1000"/>
              </a:spcBef>
              <a:spcAft>
                <a:spcPts val="0"/>
              </a:spcAft>
              <a:buClr>
                <a:srgbClr val="F3F3F3"/>
              </a:buClr>
              <a:buSzPts val="2200"/>
              <a:buChar char="●"/>
            </a:pPr>
            <a:r>
              <a:rPr lang="en">
                <a:solidFill>
                  <a:srgbClr val="F3F3F3"/>
                </a:solidFill>
              </a:rPr>
              <a:t>Multiply a polynomial by a monomial.</a:t>
            </a:r>
            <a:endParaRPr>
              <a:solidFill>
                <a:srgbClr val="F3F3F3"/>
              </a:solidFill>
            </a:endParaRPr>
          </a:p>
          <a:p>
            <a:pPr indent="-368300" lvl="0" marL="457200" rtl="0" algn="l">
              <a:lnSpc>
                <a:spcPct val="100000"/>
              </a:lnSpc>
              <a:spcBef>
                <a:spcPts val="1000"/>
              </a:spcBef>
              <a:spcAft>
                <a:spcPts val="0"/>
              </a:spcAft>
              <a:buClr>
                <a:srgbClr val="F3F3F3"/>
              </a:buClr>
              <a:buSzPts val="2200"/>
              <a:buChar char="●"/>
            </a:pPr>
            <a:r>
              <a:rPr lang="en">
                <a:solidFill>
                  <a:srgbClr val="F3F3F3"/>
                </a:solidFill>
              </a:rPr>
              <a:t>Multiply binomials.</a:t>
            </a:r>
            <a:endParaRPr>
              <a:solidFill>
                <a:srgbClr val="F3F3F3"/>
              </a:solidFill>
            </a:endParaRPr>
          </a:p>
          <a:p>
            <a:pPr indent="-368300" lvl="0" marL="457200" rtl="0" algn="l">
              <a:lnSpc>
                <a:spcPct val="100000"/>
              </a:lnSpc>
              <a:spcBef>
                <a:spcPts val="1000"/>
              </a:spcBef>
              <a:spcAft>
                <a:spcPts val="0"/>
              </a:spcAft>
              <a:buClr>
                <a:srgbClr val="F3F3F3"/>
              </a:buClr>
              <a:buSzPts val="2200"/>
              <a:buChar char="●"/>
            </a:pPr>
            <a:r>
              <a:rPr lang="en">
                <a:solidFill>
                  <a:srgbClr val="F3F3F3"/>
                </a:solidFill>
              </a:rPr>
              <a:t>Multiply a polynomial by a polynomial.</a:t>
            </a:r>
            <a:endParaRPr>
              <a:solidFill>
                <a:srgbClr val="F3F3F3"/>
              </a:solidFill>
            </a:endParaRPr>
          </a:p>
          <a:p>
            <a:pPr indent="-368300" lvl="0" marL="457200" rtl="0" algn="l">
              <a:lnSpc>
                <a:spcPct val="100000"/>
              </a:lnSpc>
              <a:spcBef>
                <a:spcPts val="1000"/>
              </a:spcBef>
              <a:spcAft>
                <a:spcPts val="0"/>
              </a:spcAft>
              <a:buClr>
                <a:srgbClr val="F3F3F3"/>
              </a:buClr>
              <a:buSzPts val="2200"/>
              <a:buChar char="●"/>
            </a:pPr>
            <a:r>
              <a:rPr lang="en">
                <a:solidFill>
                  <a:srgbClr val="F3F3F3"/>
                </a:solidFill>
              </a:rPr>
              <a:t>Multiply special products.</a:t>
            </a:r>
            <a:endParaRPr>
              <a:solidFill>
                <a:srgbClr val="F3F3F3"/>
              </a:solidFill>
            </a:endParaRPr>
          </a:p>
          <a:p>
            <a:pPr indent="-368300" lvl="0" marL="457200" rtl="0" algn="l">
              <a:lnSpc>
                <a:spcPct val="100000"/>
              </a:lnSpc>
              <a:spcBef>
                <a:spcPts val="1000"/>
              </a:spcBef>
              <a:spcAft>
                <a:spcPts val="0"/>
              </a:spcAft>
              <a:buClr>
                <a:srgbClr val="F3F3F3"/>
              </a:buClr>
              <a:buSzPts val="2200"/>
              <a:buChar char="●"/>
            </a:pPr>
            <a:r>
              <a:rPr lang="en">
                <a:solidFill>
                  <a:srgbClr val="F3F3F3"/>
                </a:solidFill>
              </a:rPr>
              <a:t>Multiply polynomial functions.</a:t>
            </a:r>
            <a:endParaRPr b="1">
              <a:solidFill>
                <a:srgbClr val="F3F3F3"/>
              </a:solidFill>
            </a:endParaRPr>
          </a:p>
        </p:txBody>
      </p:sp>
      <p:pic>
        <p:nvPicPr>
          <p:cNvPr descr="Three students helping each other up a staircase toward a flag, symbolizing teamwork and building math skills step by step." id="114" name="Google Shape;114;p17" title="lesson journey-opt 2 (2).png"/>
          <p:cNvPicPr preferRelativeResize="0"/>
          <p:nvPr/>
        </p:nvPicPr>
        <p:blipFill rotWithShape="1">
          <a:blip r:embed="rId3">
            <a:alphaModFix/>
          </a:blip>
          <a:srcRect b="0" l="39" r="49" t="0"/>
          <a:stretch/>
        </p:blipFill>
        <p:spPr>
          <a:xfrm>
            <a:off x="5529672" y="1152463"/>
            <a:ext cx="3447249" cy="2298175"/>
          </a:xfrm>
          <a:prstGeom prst="rect">
            <a:avLst/>
          </a:prstGeom>
          <a:noFill/>
          <a:ln>
            <a:noFill/>
          </a:ln>
        </p:spPr>
      </p:pic>
      <p:sp>
        <p:nvSpPr>
          <p:cNvPr id="115" name="Google Shape;115;p17"/>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16" name="Google Shape;116;p1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6.2 Multiplying Polynomials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8"/>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22" name="Google Shape;122;p18"/>
          <p:cNvSpPr txBox="1"/>
          <p:nvPr>
            <p:ph idx="1" type="body"/>
          </p:nvPr>
        </p:nvSpPr>
        <p:spPr>
          <a:xfrm>
            <a:off x="311700" y="960125"/>
            <a:ext cx="46770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36550" lvl="0" marL="457200" rtl="0" algn="l">
              <a:spcBef>
                <a:spcPts val="1200"/>
              </a:spcBef>
              <a:spcAft>
                <a:spcPts val="0"/>
              </a:spcAft>
              <a:buSzPts val="1700"/>
              <a:buChar char="●"/>
            </a:pPr>
            <a:r>
              <a:rPr b="1" lang="en" sz="1700"/>
              <a:t>Binomial</a:t>
            </a:r>
            <a:endParaRPr b="1" sz="1700"/>
          </a:p>
          <a:p>
            <a:pPr indent="-336550" lvl="1" marL="914400" rtl="0" algn="l">
              <a:spcBef>
                <a:spcPts val="0"/>
              </a:spcBef>
              <a:spcAft>
                <a:spcPts val="0"/>
              </a:spcAft>
              <a:buSzPts val="1700"/>
              <a:buChar char="○"/>
            </a:pPr>
            <a:r>
              <a:rPr lang="en" sz="1700"/>
              <a:t>An algebraic expression with </a:t>
            </a:r>
            <a:br>
              <a:rPr lang="en" sz="1700"/>
            </a:br>
            <a:r>
              <a:rPr lang="en" sz="1700"/>
              <a:t>two terms. </a:t>
            </a:r>
            <a:endParaRPr sz="1700"/>
          </a:p>
          <a:p>
            <a:pPr indent="-336550" lvl="0" marL="457200" rtl="0" algn="l">
              <a:spcBef>
                <a:spcPts val="0"/>
              </a:spcBef>
              <a:spcAft>
                <a:spcPts val="0"/>
              </a:spcAft>
              <a:buSzPts val="1700"/>
              <a:buChar char="●"/>
            </a:pPr>
            <a:r>
              <a:rPr b="1" lang="en" sz="1700"/>
              <a:t>Trinomial</a:t>
            </a:r>
            <a:endParaRPr b="1" sz="1700"/>
          </a:p>
          <a:p>
            <a:pPr indent="-336550" lvl="1" marL="914400" rtl="0" algn="l">
              <a:spcBef>
                <a:spcPts val="0"/>
              </a:spcBef>
              <a:spcAft>
                <a:spcPts val="0"/>
              </a:spcAft>
              <a:buSzPts val="1700"/>
              <a:buChar char="○"/>
            </a:pPr>
            <a:r>
              <a:rPr lang="en" sz="1700"/>
              <a:t>An algebraic expression with </a:t>
            </a:r>
            <a:br>
              <a:rPr lang="en" sz="1700"/>
            </a:br>
            <a:r>
              <a:rPr lang="en" sz="1700"/>
              <a:t>three terms. </a:t>
            </a:r>
            <a:endParaRPr sz="1700"/>
          </a:p>
          <a:p>
            <a:pPr indent="-336550" lvl="0" marL="457200" rtl="0" algn="l">
              <a:spcBef>
                <a:spcPts val="0"/>
              </a:spcBef>
              <a:spcAft>
                <a:spcPts val="0"/>
              </a:spcAft>
              <a:buSzPts val="1700"/>
              <a:buChar char="●"/>
            </a:pPr>
            <a:r>
              <a:rPr b="1" lang="en" sz="1700"/>
              <a:t>Polynomial</a:t>
            </a:r>
            <a:endParaRPr b="1" sz="1700"/>
          </a:p>
          <a:p>
            <a:pPr indent="-336550" lvl="1" marL="914400" rtl="0" algn="l">
              <a:spcBef>
                <a:spcPts val="0"/>
              </a:spcBef>
              <a:spcAft>
                <a:spcPts val="0"/>
              </a:spcAft>
              <a:buSzPts val="1700"/>
              <a:buChar char="○"/>
            </a:pPr>
            <a:r>
              <a:rPr lang="en" sz="1700"/>
              <a:t>An algebraic expression containing one or more monomials combined with addition or subtraction.</a:t>
            </a:r>
            <a:endParaRPr b="1" sz="2200"/>
          </a:p>
        </p:txBody>
      </p:sp>
      <p:sp>
        <p:nvSpPr>
          <p:cNvPr id="123" name="Google Shape;123;p18"/>
          <p:cNvSpPr txBox="1"/>
          <p:nvPr>
            <p:ph idx="2" type="body"/>
          </p:nvPr>
        </p:nvSpPr>
        <p:spPr>
          <a:xfrm>
            <a:off x="4930300" y="960120"/>
            <a:ext cx="39999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36550" lvl="0" marL="457200" rtl="0" algn="l">
              <a:spcBef>
                <a:spcPts val="1200"/>
              </a:spcBef>
              <a:spcAft>
                <a:spcPts val="0"/>
              </a:spcAft>
              <a:buSzPts val="1700"/>
              <a:buChar char="●"/>
            </a:pPr>
            <a:r>
              <a:rPr b="1" lang="en" sz="1700"/>
              <a:t>Conjugate pair</a:t>
            </a:r>
            <a:endParaRPr b="1" sz="1700"/>
          </a:p>
          <a:p>
            <a:pPr indent="-336550" lvl="1" marL="914400" rtl="0" algn="l">
              <a:spcBef>
                <a:spcPts val="0"/>
              </a:spcBef>
              <a:spcAft>
                <a:spcPts val="0"/>
              </a:spcAft>
              <a:buSzPts val="1700"/>
              <a:buChar char="○"/>
            </a:pPr>
            <a:r>
              <a:rPr lang="en" sz="1700"/>
              <a:t>Two binomials of the form </a:t>
            </a:r>
            <a:br>
              <a:rPr lang="en" sz="1700"/>
            </a:br>
            <a:r>
              <a:rPr lang="en" sz="1700"/>
              <a:t>(</a:t>
            </a:r>
            <a:r>
              <a:rPr i="1" lang="en" sz="1700">
                <a:latin typeface="Times New Roman"/>
                <a:ea typeface="Times New Roman"/>
                <a:cs typeface="Times New Roman"/>
                <a:sym typeface="Times New Roman"/>
              </a:rPr>
              <a:t>a</a:t>
            </a:r>
            <a:r>
              <a:rPr lang="en" sz="1700"/>
              <a:t> – </a:t>
            </a:r>
            <a:r>
              <a:rPr i="1" lang="en" sz="1700">
                <a:latin typeface="Times New Roman"/>
                <a:ea typeface="Times New Roman"/>
                <a:cs typeface="Times New Roman"/>
                <a:sym typeface="Times New Roman"/>
              </a:rPr>
              <a:t>b</a:t>
            </a:r>
            <a:r>
              <a:rPr lang="en" sz="1700"/>
              <a:t>) and (</a:t>
            </a:r>
            <a:r>
              <a:rPr i="1" lang="en" sz="1700">
                <a:latin typeface="Times New Roman"/>
                <a:ea typeface="Times New Roman"/>
                <a:cs typeface="Times New Roman"/>
                <a:sym typeface="Times New Roman"/>
              </a:rPr>
              <a:t>a</a:t>
            </a:r>
            <a:r>
              <a:rPr lang="en" sz="1700"/>
              <a:t> + </a:t>
            </a:r>
            <a:r>
              <a:rPr i="1" lang="en" sz="1700">
                <a:latin typeface="Times New Roman"/>
                <a:ea typeface="Times New Roman"/>
                <a:cs typeface="Times New Roman"/>
                <a:sym typeface="Times New Roman"/>
              </a:rPr>
              <a:t>b</a:t>
            </a:r>
            <a:r>
              <a:rPr lang="en" sz="1700"/>
              <a:t>). </a:t>
            </a:r>
            <a:endParaRPr sz="1700"/>
          </a:p>
          <a:p>
            <a:pPr indent="-336550" lvl="0" marL="457200" rtl="0" algn="l">
              <a:spcBef>
                <a:spcPts val="0"/>
              </a:spcBef>
              <a:spcAft>
                <a:spcPts val="0"/>
              </a:spcAft>
              <a:buSzPts val="1700"/>
              <a:buChar char="●"/>
            </a:pPr>
            <a:r>
              <a:rPr b="1" lang="en" sz="1700"/>
              <a:t>Difference of squares</a:t>
            </a:r>
            <a:endParaRPr b="1" sz="1700"/>
          </a:p>
          <a:p>
            <a:pPr indent="-336550" lvl="1" marL="914400" rtl="0" algn="l">
              <a:spcBef>
                <a:spcPts val="0"/>
              </a:spcBef>
              <a:spcAft>
                <a:spcPts val="0"/>
              </a:spcAft>
              <a:buSzPts val="1700"/>
              <a:buChar char="○"/>
            </a:pPr>
            <a:r>
              <a:rPr lang="en" sz="1700"/>
              <a:t>The product of a conjugate pair of binomials that has the form </a:t>
            </a:r>
            <a:r>
              <a:rPr i="1" lang="en" sz="1700">
                <a:latin typeface="Times New Roman"/>
                <a:ea typeface="Times New Roman"/>
                <a:cs typeface="Times New Roman"/>
                <a:sym typeface="Times New Roman"/>
              </a:rPr>
              <a:t>a</a:t>
            </a:r>
            <a:r>
              <a:rPr baseline="30000" lang="en" sz="1700"/>
              <a:t>2</a:t>
            </a:r>
            <a:r>
              <a:rPr lang="en" sz="1700"/>
              <a:t> – </a:t>
            </a:r>
            <a:r>
              <a:rPr i="1" lang="en" sz="1700">
                <a:latin typeface="Times New Roman"/>
                <a:ea typeface="Times New Roman"/>
                <a:cs typeface="Times New Roman"/>
                <a:sym typeface="Times New Roman"/>
              </a:rPr>
              <a:t>b</a:t>
            </a:r>
            <a:r>
              <a:rPr baseline="30000" lang="en" sz="1700"/>
              <a:t>2</a:t>
            </a:r>
            <a:r>
              <a:rPr lang="en" sz="1700"/>
              <a:t>.</a:t>
            </a:r>
            <a:endParaRPr b="1" sz="2200"/>
          </a:p>
        </p:txBody>
      </p:sp>
      <p:sp>
        <p:nvSpPr>
          <p:cNvPr id="124" name="Google Shape;124;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5" name="Google Shape;125;p1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6.2 Multiplying Polynomials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seven rectangles connected by dotted lines conveying the progression of the Lesson. Each rectangle has an icon with text. The first rectangle depicts a rocket and is emphasized in dark green with yellow text that reads &quot;Warm Up.&quot;" id="131" name="Google Shape;131;p19" title="Screenshot 2025-10-23 at 9.29.17 AM.png"/>
          <p:cNvPicPr preferRelativeResize="0"/>
          <p:nvPr/>
        </p:nvPicPr>
        <p:blipFill>
          <a:blip r:embed="rId3">
            <a:alphaModFix/>
          </a:blip>
          <a:stretch>
            <a:fillRect/>
          </a:stretch>
        </p:blipFill>
        <p:spPr>
          <a:xfrm>
            <a:off x="146304" y="1426464"/>
            <a:ext cx="8839204" cy="3167957"/>
          </a:xfrm>
          <a:prstGeom prst="rect">
            <a:avLst/>
          </a:prstGeom>
          <a:noFill/>
          <a:ln>
            <a:noFill/>
          </a:ln>
        </p:spPr>
      </p:pic>
      <p:sp>
        <p:nvSpPr>
          <p:cNvPr id="132" name="Google Shape;132;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6" name="Shape 136"/>
        <p:cNvGrpSpPr/>
        <p:nvPr/>
      </p:nvGrpSpPr>
      <p:grpSpPr>
        <a:xfrm>
          <a:off x="0" y="0"/>
          <a:ext cx="0" cy="0"/>
          <a:chOff x="0" y="0"/>
          <a:chExt cx="0" cy="0"/>
        </a:xfrm>
      </p:grpSpPr>
      <p:sp>
        <p:nvSpPr>
          <p:cNvPr id="137" name="Google Shape;137;p20"/>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3000"/>
              <a:t>Multiplying! 🐇 </a:t>
            </a:r>
            <a:endParaRPr>
              <a:solidFill>
                <a:srgbClr val="005047"/>
              </a:solidFill>
            </a:endParaRPr>
          </a:p>
        </p:txBody>
      </p:sp>
      <p:sp>
        <p:nvSpPr>
          <p:cNvPr id="138" name="Google Shape;138;p20"/>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400"/>
              <a:t>Use the properties of exponents to multiply monomials.</a:t>
            </a:r>
            <a:endParaRPr sz="2400"/>
          </a:p>
          <a:p>
            <a:pPr indent="-381000" lvl="0" marL="457200" rtl="0" algn="l">
              <a:spcBef>
                <a:spcPts val="1200"/>
              </a:spcBef>
              <a:spcAft>
                <a:spcPts val="0"/>
              </a:spcAft>
              <a:buClr>
                <a:schemeClr val="dk1"/>
              </a:buClr>
              <a:buSzPts val="2400"/>
              <a:buFont typeface="Calibri"/>
              <a:buAutoNum type="arabicPeriod"/>
            </a:pPr>
            <a:r>
              <a:rPr lang="en" sz="2400"/>
              <a:t>(3</a:t>
            </a:r>
            <a:r>
              <a:rPr i="1" lang="en" sz="2400"/>
              <a:t>x</a:t>
            </a:r>
            <a:r>
              <a:rPr baseline="30000" lang="en" sz="2400"/>
              <a:t>2</a:t>
            </a:r>
            <a:r>
              <a:rPr lang="en" sz="2400"/>
              <a:t>)(− 4</a:t>
            </a:r>
            <a:r>
              <a:rPr i="1" lang="en" sz="2400"/>
              <a:t>x</a:t>
            </a:r>
            <a:r>
              <a:rPr baseline="30000" lang="en" sz="2400"/>
              <a:t>3</a:t>
            </a:r>
            <a:r>
              <a:rPr lang="en" sz="2400"/>
              <a:t>)</a:t>
            </a:r>
            <a:endParaRPr sz="2400"/>
          </a:p>
          <a:p>
            <a:pPr indent="-381000" lvl="0" marL="457200" rtl="0" algn="l">
              <a:spcBef>
                <a:spcPts val="4000"/>
              </a:spcBef>
              <a:spcAft>
                <a:spcPts val="0"/>
              </a:spcAft>
              <a:buClr>
                <a:schemeClr val="dk1"/>
              </a:buClr>
              <a:buSzPts val="2400"/>
              <a:buFont typeface="Calibri"/>
              <a:buAutoNum type="arabicPeriod"/>
            </a:pPr>
            <a:r>
              <a:rPr lang="en" sz="2400"/>
              <a:t>(⅚ </a:t>
            </a:r>
            <a:r>
              <a:rPr i="1" lang="en" sz="2400"/>
              <a:t>x</a:t>
            </a:r>
            <a:r>
              <a:rPr baseline="30000" lang="en" sz="2400"/>
              <a:t>3</a:t>
            </a:r>
            <a:r>
              <a:rPr i="1" lang="en" sz="2400"/>
              <a:t>y</a:t>
            </a:r>
            <a:r>
              <a:rPr lang="en" sz="2400"/>
              <a:t>)(12</a:t>
            </a:r>
            <a:r>
              <a:rPr i="1" lang="en" sz="2400"/>
              <a:t>xy</a:t>
            </a:r>
            <a:r>
              <a:rPr baseline="30000" lang="en" sz="2400"/>
              <a:t>2</a:t>
            </a:r>
            <a:r>
              <a:rPr lang="en" sz="2400"/>
              <a:t>)</a:t>
            </a:r>
            <a:endParaRPr/>
          </a:p>
        </p:txBody>
      </p:sp>
      <p:sp>
        <p:nvSpPr>
          <p:cNvPr id="139" name="Google Shape;139;p20"/>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400"/>
              <a:t>Find the product of each expression.</a:t>
            </a:r>
            <a:endParaRPr sz="2400"/>
          </a:p>
          <a:p>
            <a:pPr indent="-381000" lvl="0" marL="457200" rtl="0" algn="l">
              <a:spcBef>
                <a:spcPts val="1200"/>
              </a:spcBef>
              <a:spcAft>
                <a:spcPts val="0"/>
              </a:spcAft>
              <a:buClr>
                <a:schemeClr val="dk1"/>
              </a:buClr>
              <a:buSzPts val="2400"/>
              <a:buFont typeface="Noto Sans"/>
              <a:buAutoNum type="arabicPeriod" startAt="3"/>
            </a:pPr>
            <a:r>
              <a:rPr lang="en" sz="2400"/>
              <a:t>7𝑥(3𝑥 + 6)</a:t>
            </a:r>
            <a:endParaRPr sz="2400"/>
          </a:p>
          <a:p>
            <a:pPr indent="-381000" lvl="0" marL="457200" rtl="0" algn="l">
              <a:spcBef>
                <a:spcPts val="2000"/>
              </a:spcBef>
              <a:spcAft>
                <a:spcPts val="0"/>
              </a:spcAft>
              <a:buClr>
                <a:schemeClr val="dk1"/>
              </a:buClr>
              <a:buSzPts val="2400"/>
              <a:buFont typeface="Noto Sans"/>
              <a:buAutoNum type="arabicPeriod" startAt="3"/>
            </a:pPr>
            <a:r>
              <a:rPr lang="en" sz="2400"/>
              <a:t>7𝑏</a:t>
            </a:r>
            <a:r>
              <a:rPr baseline="30000" lang="en" sz="2400"/>
              <a:t>2</a:t>
            </a:r>
            <a:r>
              <a:rPr lang="en" sz="2400"/>
              <a:t>(9𝑏 − 4)</a:t>
            </a:r>
            <a:endParaRPr sz="2400"/>
          </a:p>
          <a:p>
            <a:pPr indent="-381000" lvl="0" marL="457200" rtl="0" algn="l">
              <a:spcBef>
                <a:spcPts val="2000"/>
              </a:spcBef>
              <a:spcAft>
                <a:spcPts val="0"/>
              </a:spcAft>
              <a:buClr>
                <a:schemeClr val="dk1"/>
              </a:buClr>
              <a:buSzPts val="2400"/>
              <a:buFont typeface="Noto Sans"/>
              <a:buAutoNum type="arabicPeriod" startAt="3"/>
            </a:pPr>
            <a:r>
              <a:rPr lang="en" sz="2400"/>
              <a:t>2𝑘(5𝑘</a:t>
            </a:r>
            <a:r>
              <a:rPr baseline="30000" lang="en" sz="2400"/>
              <a:t>2</a:t>
            </a:r>
            <a:r>
              <a:rPr lang="en" sz="2400"/>
              <a:t> + 3𝑘 − 1)</a:t>
            </a:r>
            <a:endParaRPr sz="2400"/>
          </a:p>
          <a:p>
            <a:pPr indent="-381000" lvl="0" marL="457200" rtl="0" algn="l">
              <a:spcBef>
                <a:spcPts val="2000"/>
              </a:spcBef>
              <a:spcAft>
                <a:spcPts val="0"/>
              </a:spcAft>
              <a:buClr>
                <a:schemeClr val="dk1"/>
              </a:buClr>
              <a:buSzPts val="2400"/>
              <a:buFont typeface="Noto Sans"/>
              <a:buAutoNum type="arabicPeriod" startAt="3"/>
            </a:pPr>
            <a:r>
              <a:rPr lang="en" sz="2400"/>
              <a:t>4𝑟</a:t>
            </a:r>
            <a:r>
              <a:rPr baseline="30000" lang="en" sz="2400"/>
              <a:t>2</a:t>
            </a:r>
            <a:r>
              <a:rPr lang="en" sz="2400"/>
              <a:t>𝑠(2𝑟</a:t>
            </a:r>
            <a:r>
              <a:rPr baseline="30000" lang="en" sz="2400"/>
              <a:t>2</a:t>
            </a:r>
            <a:r>
              <a:rPr lang="en" sz="2400"/>
              <a:t> + 8𝑟𝑠 − 12𝑠</a:t>
            </a:r>
            <a:r>
              <a:rPr baseline="30000" lang="en" sz="2400"/>
              <a:t>2</a:t>
            </a:r>
            <a:r>
              <a:rPr lang="en" sz="2400"/>
              <a:t>)</a:t>
            </a:r>
            <a:endParaRPr/>
          </a:p>
        </p:txBody>
      </p:sp>
      <p:sp>
        <p:nvSpPr>
          <p:cNvPr id="140" name="Google Shape;140;p20"/>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41" name="Google Shape;141;p20"/>
          <p:cNvSpPr txBox="1"/>
          <p:nvPr>
            <p:ph idx="3"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6.2.1 Multiplying Monomials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1"/>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seven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47" name="Google Shape;147;p21" title="Screenshot 2025-10-23 at 9.30.00 AM.png"/>
          <p:cNvPicPr preferRelativeResize="0"/>
          <p:nvPr/>
        </p:nvPicPr>
        <p:blipFill>
          <a:blip r:embed="rId3">
            <a:alphaModFix/>
          </a:blip>
          <a:stretch>
            <a:fillRect/>
          </a:stretch>
        </p:blipFill>
        <p:spPr>
          <a:xfrm>
            <a:off x="148850" y="1426464"/>
            <a:ext cx="8839204" cy="3167957"/>
          </a:xfrm>
          <a:prstGeom prst="rect">
            <a:avLst/>
          </a:prstGeom>
          <a:noFill/>
          <a:ln>
            <a:noFill/>
          </a:ln>
        </p:spPr>
      </p:pic>
      <p:sp>
        <p:nvSpPr>
          <p:cNvPr id="148" name="Google Shape;148;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52" name="Shape 152"/>
        <p:cNvGrpSpPr/>
        <p:nvPr/>
      </p:nvGrpSpPr>
      <p:grpSpPr>
        <a:xfrm>
          <a:off x="0" y="0"/>
          <a:ext cx="0" cy="0"/>
          <a:chOff x="0" y="0"/>
          <a:chExt cx="0" cy="0"/>
        </a:xfrm>
      </p:grpSpPr>
      <p:pic>
        <p:nvPicPr>
          <p:cNvPr descr="Icon indicating the slide contains a support for emerging bilingual students " id="153" name="Google Shape;153;p22" title="emojione_input-latin-letters (4).png"/>
          <p:cNvPicPr preferRelativeResize="0"/>
          <p:nvPr/>
        </p:nvPicPr>
        <p:blipFill>
          <a:blip r:embed="rId4">
            <a:alphaModFix/>
          </a:blip>
          <a:stretch>
            <a:fillRect/>
          </a:stretch>
        </p:blipFill>
        <p:spPr>
          <a:xfrm>
            <a:off x="8639257" y="117371"/>
            <a:ext cx="320040" cy="320040"/>
          </a:xfrm>
          <a:prstGeom prst="rect">
            <a:avLst/>
          </a:prstGeom>
          <a:noFill/>
          <a:ln>
            <a:noFill/>
          </a:ln>
        </p:spPr>
      </p:pic>
      <p:sp>
        <p:nvSpPr>
          <p:cNvPr id="154" name="Google Shape;154;p22"/>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Learning Strategies</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Multiple Methods ☜☞</a:t>
            </a:r>
            <a:endParaRPr sz="2600">
              <a:solidFill>
                <a:srgbClr val="005047"/>
              </a:solidFill>
            </a:endParaRPr>
          </a:p>
        </p:txBody>
      </p:sp>
      <p:sp>
        <p:nvSpPr>
          <p:cNvPr id="155" name="Google Shape;155;p2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English language learners. </a:t>
            </a:r>
            <a:endParaRPr/>
          </a:p>
          <a:p>
            <a:pPr indent="-368300" lvl="0" marL="457200" rtl="0" algn="l">
              <a:lnSpc>
                <a:spcPct val="100000"/>
              </a:lnSpc>
              <a:spcBef>
                <a:spcPts val="1200"/>
              </a:spcBef>
              <a:spcAft>
                <a:spcPts val="0"/>
              </a:spcAft>
              <a:buSzPts val="2200"/>
              <a:buChar char="●"/>
            </a:pPr>
            <a:r>
              <a:rPr i="1" lang="en"/>
              <a:t>You can copy and paste the callout directly on top of the activity or give the instructions aloud. </a:t>
            </a:r>
            <a:endParaRPr b="1"/>
          </a:p>
        </p:txBody>
      </p:sp>
      <p:sp>
        <p:nvSpPr>
          <p:cNvPr descr="A callout box providing steps in a math language routine to support English Language Learners. This box tells students to: Number 1 critique and identify the error in the answer. Number 2, correct the reasoning with a partner. Number 3, clarify your explanation by making it more concise and precise. These steps are part of the Critique, Correct, and Clarify math language routine. " id="156" name="Google Shape;156;p22" title="ELL callout box "/>
          <p:cNvSpPr/>
          <p:nvPr/>
        </p:nvSpPr>
        <p:spPr>
          <a:xfrm>
            <a:off x="5034250" y="1107375"/>
            <a:ext cx="3652500" cy="21627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1000"/>
              </a:spcBef>
              <a:spcAft>
                <a:spcPts val="0"/>
              </a:spcAft>
              <a:buSzPts val="1500"/>
              <a:buFont typeface="Noto Sans"/>
              <a:buAutoNum type="arabicPeriod"/>
            </a:pPr>
            <a:r>
              <a:rPr lang="en" sz="1500">
                <a:latin typeface="Noto Sans"/>
                <a:ea typeface="Noto Sans"/>
                <a:cs typeface="Noto Sans"/>
                <a:sym typeface="Noto Sans"/>
              </a:rPr>
              <a:t>Critique and identify the error in the answer.</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Correct the reasoning with a partner.</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Clarify your explanation by making it more concise and precise.</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Critique, Correct, Clarify</a:t>
            </a:r>
            <a:endParaRPr sz="1000">
              <a:latin typeface="Noto Sans"/>
              <a:ea typeface="Noto Sans"/>
              <a:cs typeface="Noto Sans"/>
              <a:sym typeface="Noto Sans"/>
            </a:endParaRPr>
          </a:p>
        </p:txBody>
      </p:sp>
      <p:sp>
        <p:nvSpPr>
          <p:cNvPr id="157" name="Google Shape;157;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8" name="Google Shape;158;p2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6.2.2 Multiplying Binomials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2" name="Shape 162"/>
        <p:cNvGrpSpPr/>
        <p:nvPr/>
      </p:nvGrpSpPr>
      <p:grpSpPr>
        <a:xfrm>
          <a:off x="0" y="0"/>
          <a:ext cx="0" cy="0"/>
          <a:chOff x="0" y="0"/>
          <a:chExt cx="0" cy="0"/>
        </a:xfrm>
      </p:grpSpPr>
      <p:sp>
        <p:nvSpPr>
          <p:cNvPr id="163" name="Google Shape;163;p2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Multiple Methods ☜☞</a:t>
            </a:r>
            <a:endParaRPr>
              <a:solidFill>
                <a:srgbClr val="005047"/>
              </a:solidFill>
            </a:endParaRPr>
          </a:p>
        </p:txBody>
      </p:sp>
      <p:graphicFrame>
        <p:nvGraphicFramePr>
          <p:cNvPr descr="A table with 4 columns organizes 4 different methods for multiplying two binomials. The first row for each method shows the algorithm or work. The second row for each method is provided with sentence stems so students can explain what happened in each step. The sentence stems provided include &quot;First&quot; and &quot;Second&quot; then &quot;Next.&quot; The final statement in each method is a statement similar to &quot;So the solution is 2 times x-squared minus 10 times x minus 28.&quot;" id="164" name="Google Shape;164;p23" title="Multiple methods table organizer"/>
          <p:cNvGraphicFramePr/>
          <p:nvPr/>
        </p:nvGraphicFramePr>
        <p:xfrm>
          <a:off x="311700" y="1024606"/>
          <a:ext cx="3000000" cy="3000000"/>
        </p:xfrm>
        <a:graphic>
          <a:graphicData uri="http://schemas.openxmlformats.org/drawingml/2006/table">
            <a:tbl>
              <a:tblPr>
                <a:noFill/>
                <a:tableStyleId>{6E52FC60-321F-4521-A007-8C45F5C43BCF}</a:tableStyleId>
              </a:tblPr>
              <a:tblGrid>
                <a:gridCol w="2158475"/>
                <a:gridCol w="2158475"/>
                <a:gridCol w="2158475"/>
                <a:gridCol w="2158475"/>
              </a:tblGrid>
              <a:tr h="1575550">
                <a:tc>
                  <a:txBody>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Method 1</a:t>
                      </a:r>
                      <a:endParaRPr b="1">
                        <a:solidFill>
                          <a:schemeClr val="dk1"/>
                        </a:solidFill>
                      </a:endParaRPr>
                    </a:p>
                    <a:p>
                      <a:pPr indent="0" lvl="0" marL="0" rtl="0" algn="l">
                        <a:spcBef>
                          <a:spcPts val="1000"/>
                        </a:spcBef>
                        <a:spcAft>
                          <a:spcPts val="0"/>
                        </a:spcAft>
                        <a:buNone/>
                      </a:pPr>
                      <a:r>
                        <a:rPr lang="en">
                          <a:solidFill>
                            <a:schemeClr val="dk1"/>
                          </a:solidFill>
                        </a:rPr>
                        <a:t>(𝑥 − 7)(2𝑥 + 4)</a:t>
                      </a:r>
                      <a:endParaRPr>
                        <a:solidFill>
                          <a:schemeClr val="dk1"/>
                        </a:solidFill>
                      </a:endParaRPr>
                    </a:p>
                    <a:p>
                      <a:pPr indent="0" lvl="0" marL="0" rtl="0" algn="l">
                        <a:spcBef>
                          <a:spcPts val="0"/>
                        </a:spcBef>
                        <a:spcAft>
                          <a:spcPts val="0"/>
                        </a:spcAft>
                        <a:buNone/>
                      </a:pPr>
                      <a:r>
                        <a:rPr lang="en">
                          <a:solidFill>
                            <a:schemeClr val="dk1"/>
                          </a:solidFill>
                        </a:rPr>
                        <a:t>𝑥(2𝑥 + 4) − 7(2𝑥 + 4)</a:t>
                      </a:r>
                      <a:endParaRPr>
                        <a:solidFill>
                          <a:schemeClr val="dk1"/>
                        </a:solidFill>
                      </a:endParaRPr>
                    </a:p>
                    <a:p>
                      <a:pPr indent="0" lvl="0" marL="0" rtl="0" algn="l">
                        <a:spcBef>
                          <a:spcPts val="0"/>
                        </a:spcBef>
                        <a:spcAft>
                          <a:spcPts val="0"/>
                        </a:spcAft>
                        <a:buNone/>
                      </a:pPr>
                      <a:r>
                        <a:rPr lang="en">
                          <a:solidFill>
                            <a:schemeClr val="dk1"/>
                          </a:solidFill>
                        </a:rPr>
                        <a:t>2𝑥</a:t>
                      </a:r>
                      <a:r>
                        <a:rPr baseline="30000" lang="en">
                          <a:solidFill>
                            <a:schemeClr val="dk1"/>
                          </a:solidFill>
                        </a:rPr>
                        <a:t>2</a:t>
                      </a:r>
                      <a:r>
                        <a:rPr lang="en">
                          <a:solidFill>
                            <a:schemeClr val="dk1"/>
                          </a:solidFill>
                        </a:rPr>
                        <a:t> + 4𝑥 − 14𝑥 − 28</a:t>
                      </a:r>
                      <a:endParaRPr>
                        <a:solidFill>
                          <a:schemeClr val="dk1"/>
                        </a:solidFill>
                      </a:endParaRPr>
                    </a:p>
                    <a:p>
                      <a:pPr indent="0" lvl="0" marL="0" rtl="0" algn="l">
                        <a:spcBef>
                          <a:spcPts val="0"/>
                        </a:spcBef>
                        <a:spcAft>
                          <a:spcPts val="0"/>
                        </a:spcAft>
                        <a:buNone/>
                      </a:pPr>
                      <a:r>
                        <a:rPr lang="en">
                          <a:solidFill>
                            <a:schemeClr val="dk1"/>
                          </a:solidFill>
                        </a:rPr>
                        <a:t>2𝑥</a:t>
                      </a:r>
                      <a:r>
                        <a:rPr baseline="30000" lang="en">
                          <a:solidFill>
                            <a:schemeClr val="dk1"/>
                          </a:solidFill>
                        </a:rPr>
                        <a:t>2</a:t>
                      </a:r>
                      <a:r>
                        <a:rPr lang="en">
                          <a:solidFill>
                            <a:schemeClr val="dk1"/>
                          </a:solidFill>
                        </a:rPr>
                        <a:t> − 10𝑥 − 28</a:t>
                      </a:r>
                      <a:endParaRPr>
                        <a:solidFill>
                          <a:schemeClr val="dk1"/>
                        </a:solidFill>
                      </a:endParaRPr>
                    </a:p>
                  </a:txBody>
                  <a:tcPr marT="91425" marB="91425" marR="91425" marL="91425">
                    <a:lnL cap="flat" cmpd="sng" w="19050">
                      <a:solidFill>
                        <a:srgbClr val="005047"/>
                      </a:solidFill>
                      <a:prstDash val="solid"/>
                      <a:round/>
                      <a:headEnd len="sm" w="sm" type="none"/>
                      <a:tailEnd len="sm" w="sm" type="none"/>
                    </a:lnL>
                    <a:lnR cap="flat" cmpd="sng" w="19050">
                      <a:solidFill>
                        <a:srgbClr val="005047"/>
                      </a:solidFill>
                      <a:prstDash val="solid"/>
                      <a:round/>
                      <a:headEnd len="sm" w="sm" type="none"/>
                      <a:tailEnd len="sm" w="sm" type="none"/>
                    </a:lnR>
                    <a:lnT cap="flat" cmpd="sng" w="19050">
                      <a:solidFill>
                        <a:srgbClr val="005047"/>
                      </a:solidFill>
                      <a:prstDash val="solid"/>
                      <a:round/>
                      <a:headEnd len="sm" w="sm" type="none"/>
                      <a:tailEnd len="sm" w="sm" type="none"/>
                    </a:lnT>
                    <a:lnB cap="flat" cmpd="sng" w="19050">
                      <a:solidFill>
                        <a:srgbClr val="005047"/>
                      </a:solidFill>
                      <a:prstDash val="solid"/>
                      <a:round/>
                      <a:headEnd len="sm" w="sm" type="none"/>
                      <a:tailEnd len="sm" w="sm" type="none"/>
                    </a:lnB>
                  </a:tcPr>
                </a:tc>
                <a:tc>
                  <a:txBody>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Method 2</a:t>
                      </a:r>
                      <a:endParaRPr b="1">
                        <a:solidFill>
                          <a:schemeClr val="dk1"/>
                        </a:solidFill>
                        <a:latin typeface="Noto Sans"/>
                        <a:ea typeface="Noto Sans"/>
                        <a:cs typeface="Noto Sans"/>
                        <a:sym typeface="Noto Sans"/>
                      </a:endParaRPr>
                    </a:p>
                    <a:p>
                      <a:pPr indent="0" lvl="0" marL="0" rtl="0" algn="l">
                        <a:spcBef>
                          <a:spcPts val="0"/>
                        </a:spcBef>
                        <a:spcAft>
                          <a:spcPts val="0"/>
                        </a:spcAft>
                        <a:buClr>
                          <a:srgbClr val="000000"/>
                        </a:buClr>
                        <a:buSzPts val="1100"/>
                        <a:buFont typeface="Arial"/>
                        <a:buNone/>
                      </a:pPr>
                      <a:r>
                        <a:rPr lang="en">
                          <a:solidFill>
                            <a:schemeClr val="dk1"/>
                          </a:solidFill>
                        </a:rPr>
                        <a:t>             𝑥 − 7</a:t>
                      </a:r>
                      <a:endParaRPr b="1">
                        <a:solidFill>
                          <a:schemeClr val="dk1"/>
                        </a:solidFill>
                      </a:endParaRPr>
                    </a:p>
                    <a:p>
                      <a:pPr indent="0" lvl="0" marL="0" rtl="0" algn="l">
                        <a:spcBef>
                          <a:spcPts val="0"/>
                        </a:spcBef>
                        <a:spcAft>
                          <a:spcPts val="0"/>
                        </a:spcAft>
                        <a:buClr>
                          <a:srgbClr val="000000"/>
                        </a:buClr>
                        <a:buSzPts val="1100"/>
                        <a:buFont typeface="Arial"/>
                        <a:buNone/>
                      </a:pPr>
                      <a:r>
                        <a:rPr lang="en" u="sng">
                          <a:solidFill>
                            <a:schemeClr val="dk1"/>
                          </a:solidFill>
                        </a:rPr>
                        <a:t>×          2𝑥 + 4 _____     </a:t>
                      </a:r>
                      <a:r>
                        <a:rPr lang="en">
                          <a:solidFill>
                            <a:schemeClr val="dk1"/>
                          </a:solidFill>
                        </a:rPr>
                        <a:t> </a:t>
                      </a:r>
                      <a:endParaRPr b="1">
                        <a:solidFill>
                          <a:schemeClr val="dk1"/>
                        </a:solidFill>
                      </a:endParaRPr>
                    </a:p>
                    <a:p>
                      <a:pPr indent="0" lvl="0" marL="0" rtl="0" algn="l">
                        <a:spcBef>
                          <a:spcPts val="0"/>
                        </a:spcBef>
                        <a:spcAft>
                          <a:spcPts val="0"/>
                        </a:spcAft>
                        <a:buClr>
                          <a:srgbClr val="000000"/>
                        </a:buClr>
                        <a:buSzPts val="1100"/>
                        <a:buFont typeface="Arial"/>
                        <a:buNone/>
                      </a:pPr>
                      <a:r>
                        <a:rPr lang="en">
                          <a:solidFill>
                            <a:schemeClr val="dk1"/>
                          </a:solidFill>
                        </a:rPr>
                        <a:t>        + 4𝑥 − 28</a:t>
                      </a:r>
                      <a:endParaRPr b="1">
                        <a:solidFill>
                          <a:schemeClr val="dk1"/>
                        </a:solidFill>
                      </a:endParaRPr>
                    </a:p>
                    <a:p>
                      <a:pPr indent="0" lvl="0" marL="0" rtl="0" algn="l">
                        <a:spcBef>
                          <a:spcPts val="0"/>
                        </a:spcBef>
                        <a:spcAft>
                          <a:spcPts val="0"/>
                        </a:spcAft>
                        <a:buClr>
                          <a:srgbClr val="000000"/>
                        </a:buClr>
                        <a:buSzPts val="1100"/>
                        <a:buFont typeface="Arial"/>
                        <a:buNone/>
                      </a:pPr>
                      <a:r>
                        <a:rPr lang="en" u="sng">
                          <a:solidFill>
                            <a:schemeClr val="dk1"/>
                          </a:solidFill>
                        </a:rPr>
                        <a:t>2𝑥</a:t>
                      </a:r>
                      <a:r>
                        <a:rPr baseline="30000" lang="en">
                          <a:solidFill>
                            <a:schemeClr val="dk1"/>
                          </a:solidFill>
                        </a:rPr>
                        <a:t>2</a:t>
                      </a:r>
                      <a:r>
                        <a:rPr lang="en" u="sng">
                          <a:solidFill>
                            <a:schemeClr val="dk1"/>
                          </a:solidFill>
                        </a:rPr>
                        <a:t> − 14𝑥 ________       </a:t>
                      </a:r>
                      <a:r>
                        <a:rPr lang="en">
                          <a:solidFill>
                            <a:schemeClr val="dk1"/>
                          </a:solidFill>
                        </a:rPr>
                        <a:t>         </a:t>
                      </a:r>
                      <a:endParaRPr b="1">
                        <a:solidFill>
                          <a:schemeClr val="dk1"/>
                        </a:solidFill>
                      </a:endParaRPr>
                    </a:p>
                    <a:p>
                      <a:pPr indent="0" lvl="0" marL="0" rtl="0" algn="l">
                        <a:spcBef>
                          <a:spcPts val="0"/>
                        </a:spcBef>
                        <a:spcAft>
                          <a:spcPts val="0"/>
                        </a:spcAft>
                        <a:buClr>
                          <a:srgbClr val="000000"/>
                        </a:buClr>
                        <a:buSzPts val="1100"/>
                        <a:buFont typeface="Arial"/>
                        <a:buNone/>
                      </a:pPr>
                      <a:r>
                        <a:rPr lang="en">
                          <a:solidFill>
                            <a:schemeClr val="dk1"/>
                          </a:solidFill>
                        </a:rPr>
                        <a:t>2𝑥</a:t>
                      </a:r>
                      <a:r>
                        <a:rPr baseline="30000" lang="en">
                          <a:solidFill>
                            <a:schemeClr val="dk1"/>
                          </a:solidFill>
                        </a:rPr>
                        <a:t>2</a:t>
                      </a:r>
                      <a:r>
                        <a:rPr lang="en">
                          <a:solidFill>
                            <a:schemeClr val="dk1"/>
                          </a:solidFill>
                        </a:rPr>
                        <a:t> − 10𝑥 − 28</a:t>
                      </a:r>
                      <a:endParaRPr b="1">
                        <a:solidFill>
                          <a:schemeClr val="dk1"/>
                        </a:solidFill>
                      </a:endParaRPr>
                    </a:p>
                  </a:txBody>
                  <a:tcPr marT="91425" marB="91425" marR="91425" marL="91425">
                    <a:lnL cap="flat" cmpd="sng" w="19050">
                      <a:solidFill>
                        <a:srgbClr val="005047"/>
                      </a:solidFill>
                      <a:prstDash val="solid"/>
                      <a:round/>
                      <a:headEnd len="sm" w="sm" type="none"/>
                      <a:tailEnd len="sm" w="sm" type="none"/>
                    </a:lnL>
                    <a:lnR cap="flat" cmpd="sng" w="19050">
                      <a:solidFill>
                        <a:srgbClr val="005047"/>
                      </a:solidFill>
                      <a:prstDash val="solid"/>
                      <a:round/>
                      <a:headEnd len="sm" w="sm" type="none"/>
                      <a:tailEnd len="sm" w="sm" type="none"/>
                    </a:lnR>
                    <a:lnT cap="flat" cmpd="sng" w="19050">
                      <a:solidFill>
                        <a:srgbClr val="005047"/>
                      </a:solidFill>
                      <a:prstDash val="solid"/>
                      <a:round/>
                      <a:headEnd len="sm" w="sm" type="none"/>
                      <a:tailEnd len="sm" w="sm" type="none"/>
                    </a:lnT>
                    <a:lnB cap="flat" cmpd="sng" w="19050">
                      <a:solidFill>
                        <a:srgbClr val="005047"/>
                      </a:solidFill>
                      <a:prstDash val="solid"/>
                      <a:round/>
                      <a:headEnd len="sm" w="sm" type="none"/>
                      <a:tailEnd len="sm" w="sm" type="none"/>
                    </a:lnB>
                    <a:solidFill>
                      <a:srgbClr val="EEEEEE"/>
                    </a:solidFill>
                  </a:tcPr>
                </a:tc>
                <a:tc>
                  <a:txBody>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Method 3</a:t>
                      </a:r>
                      <a:r>
                        <a:rPr lang="en">
                          <a:solidFill>
                            <a:schemeClr val="dk1"/>
                          </a:solidFill>
                          <a:latin typeface="Noto Sans"/>
                          <a:ea typeface="Noto Sans"/>
                          <a:cs typeface="Noto Sans"/>
                          <a:sym typeface="Noto Sans"/>
                        </a:rPr>
                        <a:t> </a:t>
                      </a:r>
                      <a:endParaRPr>
                        <a:solidFill>
                          <a:schemeClr val="dk1"/>
                        </a:solidFill>
                      </a:endParaRPr>
                    </a:p>
                    <a:p>
                      <a:pPr indent="0" lvl="0" marL="0" rtl="0" algn="l">
                        <a:spcBef>
                          <a:spcPts val="5000"/>
                        </a:spcBef>
                        <a:spcAft>
                          <a:spcPts val="0"/>
                        </a:spcAft>
                        <a:buClr>
                          <a:srgbClr val="000000"/>
                        </a:buClr>
                        <a:buSzPts val="1100"/>
                        <a:buFont typeface="Arial"/>
                        <a:buNone/>
                      </a:pPr>
                      <a:r>
                        <a:rPr lang="en">
                          <a:solidFill>
                            <a:schemeClr val="dk1"/>
                          </a:solidFill>
                        </a:rPr>
                        <a:t>2𝑥</a:t>
                      </a:r>
                      <a:r>
                        <a:rPr baseline="30000" lang="en">
                          <a:solidFill>
                            <a:schemeClr val="dk1"/>
                          </a:solidFill>
                        </a:rPr>
                        <a:t>2</a:t>
                      </a:r>
                      <a:r>
                        <a:rPr lang="en">
                          <a:solidFill>
                            <a:schemeClr val="dk1"/>
                          </a:solidFill>
                        </a:rPr>
                        <a:t> + 4𝑥 − 14𝑥 − 28</a:t>
                      </a:r>
                      <a:endParaRPr>
                        <a:solidFill>
                          <a:schemeClr val="dk1"/>
                        </a:solidFill>
                      </a:endParaRPr>
                    </a:p>
                    <a:p>
                      <a:pPr indent="0" lvl="0" marL="0" rtl="0" algn="l">
                        <a:spcBef>
                          <a:spcPts val="0"/>
                        </a:spcBef>
                        <a:spcAft>
                          <a:spcPts val="0"/>
                        </a:spcAft>
                        <a:buNone/>
                      </a:pPr>
                      <a:r>
                        <a:rPr lang="en">
                          <a:solidFill>
                            <a:schemeClr val="dk1"/>
                          </a:solidFill>
                        </a:rPr>
                        <a:t>2𝑥</a:t>
                      </a:r>
                      <a:r>
                        <a:rPr baseline="30000" lang="en">
                          <a:solidFill>
                            <a:schemeClr val="dk1"/>
                          </a:solidFill>
                        </a:rPr>
                        <a:t>2</a:t>
                      </a:r>
                      <a:r>
                        <a:rPr lang="en">
                          <a:solidFill>
                            <a:schemeClr val="dk1"/>
                          </a:solidFill>
                        </a:rPr>
                        <a:t> − 10𝑥 − 28</a:t>
                      </a:r>
                      <a:endParaRPr>
                        <a:solidFill>
                          <a:schemeClr val="dk1"/>
                        </a:solidFill>
                      </a:endParaRPr>
                    </a:p>
                  </a:txBody>
                  <a:tcPr marT="91425" marB="91425" marR="91425" marL="91425">
                    <a:lnL cap="flat" cmpd="sng" w="19050">
                      <a:solidFill>
                        <a:srgbClr val="005047"/>
                      </a:solidFill>
                      <a:prstDash val="solid"/>
                      <a:round/>
                      <a:headEnd len="sm" w="sm" type="none"/>
                      <a:tailEnd len="sm" w="sm" type="none"/>
                    </a:lnL>
                    <a:lnR cap="flat" cmpd="sng" w="19050">
                      <a:solidFill>
                        <a:srgbClr val="005047"/>
                      </a:solidFill>
                      <a:prstDash val="solid"/>
                      <a:round/>
                      <a:headEnd len="sm" w="sm" type="none"/>
                      <a:tailEnd len="sm" w="sm" type="none"/>
                    </a:lnR>
                    <a:lnT cap="flat" cmpd="sng" w="19050">
                      <a:solidFill>
                        <a:srgbClr val="005047"/>
                      </a:solidFill>
                      <a:prstDash val="solid"/>
                      <a:round/>
                      <a:headEnd len="sm" w="sm" type="none"/>
                      <a:tailEnd len="sm" w="sm" type="none"/>
                    </a:lnT>
                    <a:lnB cap="flat" cmpd="sng" w="19050">
                      <a:solidFill>
                        <a:srgbClr val="005047"/>
                      </a:solidFill>
                      <a:prstDash val="solid"/>
                      <a:round/>
                      <a:headEnd len="sm" w="sm" type="none"/>
                      <a:tailEnd len="sm" w="sm" type="none"/>
                    </a:lnB>
                  </a:tcPr>
                </a:tc>
                <a:tc>
                  <a:txBody>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Method 4</a:t>
                      </a:r>
                      <a:endParaRPr b="1">
                        <a:solidFill>
                          <a:schemeClr val="dk1"/>
                        </a:solidFill>
                      </a:endParaRPr>
                    </a:p>
                  </a:txBody>
                  <a:tcPr marT="91425" marB="91425" marR="91425" marL="91425">
                    <a:lnL cap="flat" cmpd="sng" w="19050">
                      <a:solidFill>
                        <a:srgbClr val="005047"/>
                      </a:solidFill>
                      <a:prstDash val="solid"/>
                      <a:round/>
                      <a:headEnd len="sm" w="sm" type="none"/>
                      <a:tailEnd len="sm" w="sm" type="none"/>
                    </a:lnL>
                    <a:lnR cap="flat" cmpd="sng" w="19050">
                      <a:solidFill>
                        <a:srgbClr val="005047"/>
                      </a:solidFill>
                      <a:prstDash val="solid"/>
                      <a:round/>
                      <a:headEnd len="sm" w="sm" type="none"/>
                      <a:tailEnd len="sm" w="sm" type="none"/>
                    </a:lnR>
                    <a:lnT cap="flat" cmpd="sng" w="19050">
                      <a:solidFill>
                        <a:srgbClr val="005047"/>
                      </a:solidFill>
                      <a:prstDash val="solid"/>
                      <a:round/>
                      <a:headEnd len="sm" w="sm" type="none"/>
                      <a:tailEnd len="sm" w="sm" type="none"/>
                    </a:lnT>
                    <a:lnB cap="flat" cmpd="sng" w="19050">
                      <a:solidFill>
                        <a:srgbClr val="005047"/>
                      </a:solidFill>
                      <a:prstDash val="solid"/>
                      <a:round/>
                      <a:headEnd len="sm" w="sm" type="none"/>
                      <a:tailEnd len="sm" w="sm" type="none"/>
                    </a:lnB>
                    <a:solidFill>
                      <a:srgbClr val="EEEEEE"/>
                    </a:solidFill>
                  </a:tcPr>
                </a:tc>
              </a:tr>
              <a:tr h="1086750">
                <a:tc>
                  <a:txBody>
                    <a:bodyPr/>
                    <a:lstStyle/>
                    <a:p>
                      <a:pPr indent="0" lvl="0" marL="0" rtl="0" algn="l">
                        <a:spcBef>
                          <a:spcPts val="0"/>
                        </a:spcBef>
                        <a:spcAft>
                          <a:spcPts val="0"/>
                        </a:spcAft>
                        <a:buNone/>
                      </a:pPr>
                      <a:r>
                        <a:rPr lang="en">
                          <a:solidFill>
                            <a:schemeClr val="dk1"/>
                          </a:solidFill>
                          <a:latin typeface="Noto Sans"/>
                          <a:ea typeface="Noto Sans"/>
                          <a:cs typeface="Noto Sans"/>
                          <a:sym typeface="Noto Sans"/>
                        </a:rPr>
                        <a:t>First,</a:t>
                      </a:r>
                      <a:endParaRPr>
                        <a:solidFill>
                          <a:schemeClr val="dk1"/>
                        </a:solidFill>
                        <a:latin typeface="Noto Sans"/>
                        <a:ea typeface="Noto Sans"/>
                        <a:cs typeface="Noto Sans"/>
                        <a:sym typeface="Noto Sans"/>
                      </a:endParaRPr>
                    </a:p>
                    <a:p>
                      <a:pPr indent="0" lvl="0" marL="0" rtl="0" algn="l">
                        <a:spcBef>
                          <a:spcPts val="1500"/>
                        </a:spcBef>
                        <a:spcAft>
                          <a:spcPts val="0"/>
                        </a:spcAft>
                        <a:buNone/>
                      </a:pPr>
                      <a:r>
                        <a:rPr lang="en">
                          <a:solidFill>
                            <a:schemeClr val="dk1"/>
                          </a:solidFill>
                          <a:latin typeface="Noto Sans"/>
                          <a:ea typeface="Noto Sans"/>
                          <a:cs typeface="Noto Sans"/>
                          <a:sym typeface="Noto Sans"/>
                        </a:rPr>
                        <a:t>Second,</a:t>
                      </a:r>
                      <a:endParaRPr>
                        <a:solidFill>
                          <a:schemeClr val="dk1"/>
                        </a:solidFill>
                        <a:latin typeface="Noto Sans"/>
                        <a:ea typeface="Noto Sans"/>
                        <a:cs typeface="Noto Sans"/>
                        <a:sym typeface="Noto Sans"/>
                      </a:endParaRPr>
                    </a:p>
                    <a:p>
                      <a:pPr indent="0" lvl="0" marL="0" rtl="0" algn="l">
                        <a:spcBef>
                          <a:spcPts val="1500"/>
                        </a:spcBef>
                        <a:spcAft>
                          <a:spcPts val="0"/>
                        </a:spcAft>
                        <a:buNone/>
                      </a:pPr>
                      <a:r>
                        <a:rPr lang="en">
                          <a:solidFill>
                            <a:schemeClr val="dk1"/>
                          </a:solidFill>
                          <a:latin typeface="Noto Sans"/>
                          <a:ea typeface="Noto Sans"/>
                          <a:cs typeface="Noto Sans"/>
                          <a:sym typeface="Noto Sans"/>
                        </a:rPr>
                        <a:t>Next,</a:t>
                      </a:r>
                      <a:endParaRPr>
                        <a:solidFill>
                          <a:schemeClr val="dk1"/>
                        </a:solidFill>
                        <a:latin typeface="Noto Sans"/>
                        <a:ea typeface="Noto Sans"/>
                        <a:cs typeface="Noto Sans"/>
                        <a:sym typeface="Noto Sans"/>
                      </a:endParaRPr>
                    </a:p>
                    <a:p>
                      <a:pPr indent="0" lvl="0" marL="0" rtl="0" algn="l">
                        <a:spcBef>
                          <a:spcPts val="1500"/>
                        </a:spcBef>
                        <a:spcAft>
                          <a:spcPts val="0"/>
                        </a:spcAft>
                        <a:buNone/>
                      </a:pPr>
                      <a:r>
                        <a:rPr lang="en">
                          <a:solidFill>
                            <a:schemeClr val="dk1"/>
                          </a:solidFill>
                          <a:latin typeface="Noto Sans"/>
                          <a:ea typeface="Noto Sans"/>
                          <a:cs typeface="Noto Sans"/>
                          <a:sym typeface="Noto Sans"/>
                        </a:rPr>
                        <a:t>So, the solution is </a:t>
                      </a:r>
                      <a:br>
                        <a:rPr lang="en">
                          <a:solidFill>
                            <a:schemeClr val="dk1"/>
                          </a:solidFill>
                          <a:latin typeface="Noto Sans"/>
                          <a:ea typeface="Noto Sans"/>
                          <a:cs typeface="Noto Sans"/>
                          <a:sym typeface="Noto Sans"/>
                        </a:rPr>
                      </a:br>
                      <a:r>
                        <a:rPr lang="en">
                          <a:solidFill>
                            <a:schemeClr val="dk1"/>
                          </a:solidFill>
                          <a:latin typeface="Noto Sans"/>
                          <a:ea typeface="Noto Sans"/>
                          <a:cs typeface="Noto Sans"/>
                          <a:sym typeface="Noto Sans"/>
                        </a:rPr>
                        <a:t>2𝑥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− 10𝑥 − 28. </a:t>
                      </a:r>
                      <a:endParaRPr>
                        <a:solidFill>
                          <a:schemeClr val="dk1"/>
                        </a:solidFill>
                        <a:latin typeface="Noto Sans"/>
                        <a:ea typeface="Noto Sans"/>
                        <a:cs typeface="Noto Sans"/>
                        <a:sym typeface="Noto Sans"/>
                      </a:endParaRPr>
                    </a:p>
                  </a:txBody>
                  <a:tcPr marT="91425" marB="91425" marR="91425" marL="91425">
                    <a:lnL cap="flat" cmpd="sng" w="19050">
                      <a:solidFill>
                        <a:srgbClr val="005047"/>
                      </a:solidFill>
                      <a:prstDash val="solid"/>
                      <a:round/>
                      <a:headEnd len="sm" w="sm" type="none"/>
                      <a:tailEnd len="sm" w="sm" type="none"/>
                    </a:lnL>
                    <a:lnR cap="flat" cmpd="sng" w="19050">
                      <a:solidFill>
                        <a:srgbClr val="005047"/>
                      </a:solidFill>
                      <a:prstDash val="solid"/>
                      <a:round/>
                      <a:headEnd len="sm" w="sm" type="none"/>
                      <a:tailEnd len="sm" w="sm" type="none"/>
                    </a:lnR>
                    <a:lnT cap="flat" cmpd="sng" w="19050">
                      <a:solidFill>
                        <a:srgbClr val="005047"/>
                      </a:solidFill>
                      <a:prstDash val="solid"/>
                      <a:round/>
                      <a:headEnd len="sm" w="sm" type="none"/>
                      <a:tailEnd len="sm" w="sm" type="none"/>
                    </a:lnT>
                    <a:lnB cap="flat" cmpd="sng" w="19050">
                      <a:solidFill>
                        <a:srgbClr val="005047"/>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First,</a:t>
                      </a:r>
                      <a:endParaRPr>
                        <a:solidFill>
                          <a:schemeClr val="dk1"/>
                        </a:solidFill>
                        <a:latin typeface="Noto Sans"/>
                        <a:ea typeface="Noto Sans"/>
                        <a:cs typeface="Noto Sans"/>
                        <a:sym typeface="Noto Sans"/>
                      </a:endParaRPr>
                    </a:p>
                    <a:p>
                      <a:pPr indent="0" lvl="0" marL="0" rtl="0" algn="l">
                        <a:spcBef>
                          <a:spcPts val="1500"/>
                        </a:spcBef>
                        <a:spcAft>
                          <a:spcPts val="0"/>
                        </a:spcAft>
                        <a:buClr>
                          <a:srgbClr val="000000"/>
                        </a:buClr>
                        <a:buSzPts val="1100"/>
                        <a:buFont typeface="Arial"/>
                        <a:buNone/>
                      </a:pPr>
                      <a:r>
                        <a:rPr lang="en">
                          <a:solidFill>
                            <a:schemeClr val="dk1"/>
                          </a:solidFill>
                          <a:latin typeface="Noto Sans"/>
                          <a:ea typeface="Noto Sans"/>
                          <a:cs typeface="Noto Sans"/>
                          <a:sym typeface="Noto Sans"/>
                        </a:rPr>
                        <a:t>Second,</a:t>
                      </a:r>
                      <a:endParaRPr>
                        <a:solidFill>
                          <a:schemeClr val="dk1"/>
                        </a:solidFill>
                        <a:latin typeface="Noto Sans"/>
                        <a:ea typeface="Noto Sans"/>
                        <a:cs typeface="Noto Sans"/>
                        <a:sym typeface="Noto Sans"/>
                      </a:endParaRPr>
                    </a:p>
                    <a:p>
                      <a:pPr indent="0" lvl="0" marL="0" rtl="0" algn="l">
                        <a:spcBef>
                          <a:spcPts val="1500"/>
                        </a:spcBef>
                        <a:spcAft>
                          <a:spcPts val="0"/>
                        </a:spcAft>
                        <a:buClr>
                          <a:srgbClr val="000000"/>
                        </a:buClr>
                        <a:buSzPts val="1100"/>
                        <a:buFont typeface="Arial"/>
                        <a:buNone/>
                      </a:pPr>
                      <a:r>
                        <a:rPr lang="en">
                          <a:solidFill>
                            <a:schemeClr val="dk1"/>
                          </a:solidFill>
                          <a:latin typeface="Noto Sans"/>
                          <a:ea typeface="Noto Sans"/>
                          <a:cs typeface="Noto Sans"/>
                          <a:sym typeface="Noto Sans"/>
                        </a:rPr>
                        <a:t>Next,</a:t>
                      </a:r>
                      <a:endParaRPr>
                        <a:solidFill>
                          <a:schemeClr val="dk1"/>
                        </a:solidFill>
                        <a:latin typeface="Noto Sans"/>
                        <a:ea typeface="Noto Sans"/>
                        <a:cs typeface="Noto Sans"/>
                        <a:sym typeface="Noto Sans"/>
                      </a:endParaRPr>
                    </a:p>
                    <a:p>
                      <a:pPr indent="0" lvl="0" marL="0" rtl="0" algn="l">
                        <a:spcBef>
                          <a:spcPts val="1500"/>
                        </a:spcBef>
                        <a:spcAft>
                          <a:spcPts val="0"/>
                        </a:spcAft>
                        <a:buClr>
                          <a:srgbClr val="000000"/>
                        </a:buClr>
                        <a:buSzPts val="1100"/>
                        <a:buFont typeface="Arial"/>
                        <a:buNone/>
                      </a:pPr>
                      <a:r>
                        <a:rPr lang="en">
                          <a:solidFill>
                            <a:schemeClr val="dk1"/>
                          </a:solidFill>
                          <a:latin typeface="Noto Sans"/>
                          <a:ea typeface="Noto Sans"/>
                          <a:cs typeface="Noto Sans"/>
                          <a:sym typeface="Noto Sans"/>
                        </a:rPr>
                        <a:t>So, the solution is </a:t>
                      </a:r>
                      <a:br>
                        <a:rPr lang="en">
                          <a:solidFill>
                            <a:schemeClr val="dk1"/>
                          </a:solidFill>
                          <a:latin typeface="Noto Sans"/>
                          <a:ea typeface="Noto Sans"/>
                          <a:cs typeface="Noto Sans"/>
                          <a:sym typeface="Noto Sans"/>
                        </a:rPr>
                      </a:br>
                      <a:r>
                        <a:rPr lang="en">
                          <a:solidFill>
                            <a:schemeClr val="dk1"/>
                          </a:solidFill>
                          <a:latin typeface="Noto Sans"/>
                          <a:ea typeface="Noto Sans"/>
                          <a:cs typeface="Noto Sans"/>
                          <a:sym typeface="Noto Sans"/>
                        </a:rPr>
                        <a:t>2𝑥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− 10𝑥 − 28. </a:t>
                      </a:r>
                      <a:endParaRPr>
                        <a:solidFill>
                          <a:schemeClr val="dk1"/>
                        </a:solidFill>
                        <a:latin typeface="Noto Sans"/>
                        <a:ea typeface="Noto Sans"/>
                        <a:cs typeface="Noto Sans"/>
                        <a:sym typeface="Noto Sans"/>
                      </a:endParaRPr>
                    </a:p>
                  </a:txBody>
                  <a:tcPr marT="91425" marB="91425" marR="91425" marL="91425">
                    <a:lnL cap="flat" cmpd="sng" w="19050">
                      <a:solidFill>
                        <a:srgbClr val="005047"/>
                      </a:solidFill>
                      <a:prstDash val="solid"/>
                      <a:round/>
                      <a:headEnd len="sm" w="sm" type="none"/>
                      <a:tailEnd len="sm" w="sm" type="none"/>
                    </a:lnL>
                    <a:lnR cap="flat" cmpd="sng" w="19050">
                      <a:solidFill>
                        <a:srgbClr val="005047"/>
                      </a:solidFill>
                      <a:prstDash val="solid"/>
                      <a:round/>
                      <a:headEnd len="sm" w="sm" type="none"/>
                      <a:tailEnd len="sm" w="sm" type="none"/>
                    </a:lnR>
                    <a:lnT cap="flat" cmpd="sng" w="19050">
                      <a:solidFill>
                        <a:srgbClr val="005047"/>
                      </a:solidFill>
                      <a:prstDash val="solid"/>
                      <a:round/>
                      <a:headEnd len="sm" w="sm" type="none"/>
                      <a:tailEnd len="sm" w="sm" type="none"/>
                    </a:lnT>
                    <a:lnB cap="flat" cmpd="sng" w="19050">
                      <a:solidFill>
                        <a:srgbClr val="005047"/>
                      </a:solidFill>
                      <a:prstDash val="solid"/>
                      <a:round/>
                      <a:headEnd len="sm" w="sm" type="none"/>
                      <a:tailEnd len="sm" w="sm" type="none"/>
                    </a:lnB>
                    <a:solidFill>
                      <a:srgbClr val="EEEEEE"/>
                    </a:solidFill>
                  </a:tcPr>
                </a:tc>
                <a:tc>
                  <a:txBody>
                    <a:bodyPr/>
                    <a:lstStyle/>
                    <a:p>
                      <a:pPr indent="0" lvl="0" marL="0" rtl="0" algn="l">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First,</a:t>
                      </a:r>
                      <a:endParaRPr>
                        <a:solidFill>
                          <a:schemeClr val="dk1"/>
                        </a:solidFill>
                        <a:latin typeface="Noto Sans"/>
                        <a:ea typeface="Noto Sans"/>
                        <a:cs typeface="Noto Sans"/>
                        <a:sym typeface="Noto Sans"/>
                      </a:endParaRPr>
                    </a:p>
                    <a:p>
                      <a:pPr indent="0" lvl="0" marL="0" rtl="0" algn="l">
                        <a:spcBef>
                          <a:spcPts val="1500"/>
                        </a:spcBef>
                        <a:spcAft>
                          <a:spcPts val="0"/>
                        </a:spcAft>
                        <a:buClr>
                          <a:srgbClr val="000000"/>
                        </a:buClr>
                        <a:buSzPts val="1100"/>
                        <a:buFont typeface="Arial"/>
                        <a:buNone/>
                      </a:pPr>
                      <a:r>
                        <a:rPr lang="en">
                          <a:solidFill>
                            <a:schemeClr val="dk1"/>
                          </a:solidFill>
                          <a:latin typeface="Noto Sans"/>
                          <a:ea typeface="Noto Sans"/>
                          <a:cs typeface="Noto Sans"/>
                          <a:sym typeface="Noto Sans"/>
                        </a:rPr>
                        <a:t>Second,</a:t>
                      </a:r>
                      <a:endParaRPr>
                        <a:solidFill>
                          <a:schemeClr val="dk1"/>
                        </a:solidFill>
                        <a:latin typeface="Noto Sans"/>
                        <a:ea typeface="Noto Sans"/>
                        <a:cs typeface="Noto Sans"/>
                        <a:sym typeface="Noto Sans"/>
                      </a:endParaRPr>
                    </a:p>
                    <a:p>
                      <a:pPr indent="0" lvl="0" marL="0" rtl="0" algn="l">
                        <a:spcBef>
                          <a:spcPts val="1500"/>
                        </a:spcBef>
                        <a:spcAft>
                          <a:spcPts val="0"/>
                        </a:spcAft>
                        <a:buClr>
                          <a:srgbClr val="000000"/>
                        </a:buClr>
                        <a:buSzPts val="1100"/>
                        <a:buFont typeface="Arial"/>
                        <a:buNone/>
                      </a:pPr>
                      <a:r>
                        <a:rPr lang="en">
                          <a:solidFill>
                            <a:schemeClr val="dk1"/>
                          </a:solidFill>
                          <a:latin typeface="Noto Sans"/>
                          <a:ea typeface="Noto Sans"/>
                          <a:cs typeface="Noto Sans"/>
                          <a:sym typeface="Noto Sans"/>
                        </a:rPr>
                        <a:t>Next,</a:t>
                      </a:r>
                      <a:endParaRPr>
                        <a:solidFill>
                          <a:schemeClr val="dk1"/>
                        </a:solidFill>
                        <a:latin typeface="Noto Sans"/>
                        <a:ea typeface="Noto Sans"/>
                        <a:cs typeface="Noto Sans"/>
                        <a:sym typeface="Noto Sans"/>
                      </a:endParaRPr>
                    </a:p>
                    <a:p>
                      <a:pPr indent="0" lvl="0" marL="0" rtl="0" algn="l">
                        <a:spcBef>
                          <a:spcPts val="1500"/>
                        </a:spcBef>
                        <a:spcAft>
                          <a:spcPts val="0"/>
                        </a:spcAft>
                        <a:buClr>
                          <a:srgbClr val="000000"/>
                        </a:buClr>
                        <a:buSzPts val="1100"/>
                        <a:buFont typeface="Arial"/>
                        <a:buNone/>
                      </a:pPr>
                      <a:r>
                        <a:rPr lang="en">
                          <a:solidFill>
                            <a:schemeClr val="dk1"/>
                          </a:solidFill>
                          <a:latin typeface="Noto Sans"/>
                          <a:ea typeface="Noto Sans"/>
                          <a:cs typeface="Noto Sans"/>
                          <a:sym typeface="Noto Sans"/>
                        </a:rPr>
                        <a:t>Combine like terms, and the solution is </a:t>
                      </a:r>
                      <a:br>
                        <a:rPr lang="en">
                          <a:solidFill>
                            <a:schemeClr val="dk1"/>
                          </a:solidFill>
                          <a:latin typeface="Noto Sans"/>
                          <a:ea typeface="Noto Sans"/>
                          <a:cs typeface="Noto Sans"/>
                          <a:sym typeface="Noto Sans"/>
                        </a:rPr>
                      </a:br>
                      <a:r>
                        <a:rPr lang="en">
                          <a:solidFill>
                            <a:schemeClr val="dk1"/>
                          </a:solidFill>
                          <a:latin typeface="Noto Sans"/>
                          <a:ea typeface="Noto Sans"/>
                          <a:cs typeface="Noto Sans"/>
                          <a:sym typeface="Noto Sans"/>
                        </a:rPr>
                        <a:t>2𝑥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− 10𝑥 − 28. </a:t>
                      </a:r>
                      <a:endParaRPr>
                        <a:solidFill>
                          <a:schemeClr val="dk1"/>
                        </a:solidFill>
                        <a:latin typeface="Noto Sans"/>
                        <a:ea typeface="Noto Sans"/>
                        <a:cs typeface="Noto Sans"/>
                        <a:sym typeface="Noto Sans"/>
                      </a:endParaRPr>
                    </a:p>
                  </a:txBody>
                  <a:tcPr marT="91425" marB="91425" marR="91425" marL="91425">
                    <a:lnL cap="flat" cmpd="sng" w="19050">
                      <a:solidFill>
                        <a:srgbClr val="005047"/>
                      </a:solidFill>
                      <a:prstDash val="solid"/>
                      <a:round/>
                      <a:headEnd len="sm" w="sm" type="none"/>
                      <a:tailEnd len="sm" w="sm" type="none"/>
                    </a:lnL>
                    <a:lnR cap="flat" cmpd="sng" w="19050">
                      <a:solidFill>
                        <a:srgbClr val="005047"/>
                      </a:solidFill>
                      <a:prstDash val="solid"/>
                      <a:round/>
                      <a:headEnd len="sm" w="sm" type="none"/>
                      <a:tailEnd len="sm" w="sm" type="none"/>
                    </a:lnR>
                    <a:lnT cap="flat" cmpd="sng" w="19050">
                      <a:solidFill>
                        <a:srgbClr val="005047"/>
                      </a:solidFill>
                      <a:prstDash val="solid"/>
                      <a:round/>
                      <a:headEnd len="sm" w="sm" type="none"/>
                      <a:tailEnd len="sm" w="sm" type="none"/>
                    </a:lnT>
                    <a:lnB cap="flat" cmpd="sng" w="19050">
                      <a:solidFill>
                        <a:srgbClr val="005047"/>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First,</a:t>
                      </a:r>
                      <a:endParaRPr>
                        <a:solidFill>
                          <a:schemeClr val="dk1"/>
                        </a:solidFill>
                        <a:latin typeface="Noto Sans"/>
                        <a:ea typeface="Noto Sans"/>
                        <a:cs typeface="Noto Sans"/>
                        <a:sym typeface="Noto Sans"/>
                      </a:endParaRPr>
                    </a:p>
                    <a:p>
                      <a:pPr indent="0" lvl="0" marL="0" rtl="0" algn="l">
                        <a:spcBef>
                          <a:spcPts val="1500"/>
                        </a:spcBef>
                        <a:spcAft>
                          <a:spcPts val="0"/>
                        </a:spcAft>
                        <a:buClr>
                          <a:srgbClr val="000000"/>
                        </a:buClr>
                        <a:buSzPts val="1100"/>
                        <a:buFont typeface="Arial"/>
                        <a:buNone/>
                      </a:pPr>
                      <a:r>
                        <a:rPr lang="en">
                          <a:solidFill>
                            <a:schemeClr val="dk1"/>
                          </a:solidFill>
                          <a:latin typeface="Noto Sans"/>
                          <a:ea typeface="Noto Sans"/>
                          <a:cs typeface="Noto Sans"/>
                          <a:sym typeface="Noto Sans"/>
                        </a:rPr>
                        <a:t>Second,</a:t>
                      </a:r>
                      <a:endParaRPr>
                        <a:solidFill>
                          <a:schemeClr val="dk1"/>
                        </a:solidFill>
                        <a:latin typeface="Noto Sans"/>
                        <a:ea typeface="Noto Sans"/>
                        <a:cs typeface="Noto Sans"/>
                        <a:sym typeface="Noto Sans"/>
                      </a:endParaRPr>
                    </a:p>
                    <a:p>
                      <a:pPr indent="0" lvl="0" marL="0" rtl="0" algn="l">
                        <a:spcBef>
                          <a:spcPts val="1500"/>
                        </a:spcBef>
                        <a:spcAft>
                          <a:spcPts val="0"/>
                        </a:spcAft>
                        <a:buClr>
                          <a:srgbClr val="000000"/>
                        </a:buClr>
                        <a:buSzPts val="1100"/>
                        <a:buFont typeface="Arial"/>
                        <a:buNone/>
                      </a:pPr>
                      <a:r>
                        <a:rPr lang="en">
                          <a:solidFill>
                            <a:schemeClr val="dk1"/>
                          </a:solidFill>
                          <a:latin typeface="Noto Sans"/>
                          <a:ea typeface="Noto Sans"/>
                          <a:cs typeface="Noto Sans"/>
                          <a:sym typeface="Noto Sans"/>
                        </a:rPr>
                        <a:t>Next,</a:t>
                      </a:r>
                      <a:endParaRPr>
                        <a:solidFill>
                          <a:schemeClr val="dk1"/>
                        </a:solidFill>
                        <a:latin typeface="Noto Sans"/>
                        <a:ea typeface="Noto Sans"/>
                        <a:cs typeface="Noto Sans"/>
                        <a:sym typeface="Noto Sans"/>
                      </a:endParaRPr>
                    </a:p>
                    <a:p>
                      <a:pPr indent="0" lvl="0" marL="0" rtl="0" algn="l">
                        <a:spcBef>
                          <a:spcPts val="1500"/>
                        </a:spcBef>
                        <a:spcAft>
                          <a:spcPts val="0"/>
                        </a:spcAft>
                        <a:buClr>
                          <a:srgbClr val="000000"/>
                        </a:buClr>
                        <a:buSzPts val="1100"/>
                        <a:buFont typeface="Arial"/>
                        <a:buNone/>
                      </a:pPr>
                      <a:r>
                        <a:rPr lang="en">
                          <a:solidFill>
                            <a:schemeClr val="dk1"/>
                          </a:solidFill>
                          <a:latin typeface="Noto Sans"/>
                          <a:ea typeface="Noto Sans"/>
                          <a:cs typeface="Noto Sans"/>
                          <a:sym typeface="Noto Sans"/>
                        </a:rPr>
                        <a:t>So, the solution is </a:t>
                      </a:r>
                      <a:br>
                        <a:rPr lang="en">
                          <a:solidFill>
                            <a:schemeClr val="dk1"/>
                          </a:solidFill>
                          <a:latin typeface="Noto Sans"/>
                          <a:ea typeface="Noto Sans"/>
                          <a:cs typeface="Noto Sans"/>
                          <a:sym typeface="Noto Sans"/>
                        </a:rPr>
                      </a:br>
                      <a:r>
                        <a:rPr lang="en">
                          <a:solidFill>
                            <a:schemeClr val="dk1"/>
                          </a:solidFill>
                          <a:latin typeface="Noto Sans"/>
                          <a:ea typeface="Noto Sans"/>
                          <a:cs typeface="Noto Sans"/>
                          <a:sym typeface="Noto Sans"/>
                        </a:rPr>
                        <a:t>2𝑥</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− 10𝑥 − 28. </a:t>
                      </a:r>
                      <a:endParaRPr>
                        <a:solidFill>
                          <a:schemeClr val="dk1"/>
                        </a:solidFill>
                        <a:latin typeface="Noto Sans"/>
                        <a:ea typeface="Noto Sans"/>
                        <a:cs typeface="Noto Sans"/>
                        <a:sym typeface="Noto Sans"/>
                      </a:endParaRPr>
                    </a:p>
                  </a:txBody>
                  <a:tcPr marT="91425" marB="91425" marR="91425" marL="91425">
                    <a:lnL cap="flat" cmpd="sng" w="19050">
                      <a:solidFill>
                        <a:srgbClr val="005047"/>
                      </a:solidFill>
                      <a:prstDash val="solid"/>
                      <a:round/>
                      <a:headEnd len="sm" w="sm" type="none"/>
                      <a:tailEnd len="sm" w="sm" type="none"/>
                    </a:lnL>
                    <a:lnR cap="flat" cmpd="sng" w="19050">
                      <a:solidFill>
                        <a:srgbClr val="005047"/>
                      </a:solidFill>
                      <a:prstDash val="solid"/>
                      <a:round/>
                      <a:headEnd len="sm" w="sm" type="none"/>
                      <a:tailEnd len="sm" w="sm" type="none"/>
                    </a:lnR>
                    <a:lnT cap="flat" cmpd="sng" w="19050">
                      <a:solidFill>
                        <a:srgbClr val="005047"/>
                      </a:solidFill>
                      <a:prstDash val="solid"/>
                      <a:round/>
                      <a:headEnd len="sm" w="sm" type="none"/>
                      <a:tailEnd len="sm" w="sm" type="none"/>
                    </a:lnT>
                    <a:lnB cap="flat" cmpd="sng" w="19050">
                      <a:solidFill>
                        <a:srgbClr val="005047"/>
                      </a:solidFill>
                      <a:prstDash val="solid"/>
                      <a:round/>
                      <a:headEnd len="sm" w="sm" type="none"/>
                      <a:tailEnd len="sm" w="sm" type="none"/>
                    </a:lnB>
                    <a:solidFill>
                      <a:srgbClr val="EEEEEE"/>
                    </a:solidFill>
                  </a:tcPr>
                </a:tc>
              </a:tr>
            </a:tbl>
          </a:graphicData>
        </a:graphic>
      </p:graphicFrame>
      <p:pic>
        <p:nvPicPr>
          <p:cNvPr descr="Image showing multiplication of the binomials, with an arrow going from x to 2x, an arrow going from x to 4, an arrow going from negative 7 to 2x, and an arrow going from negative 7 to 4." id="165" name="Google Shape;165;p23"/>
          <p:cNvPicPr preferRelativeResize="0"/>
          <p:nvPr/>
        </p:nvPicPr>
        <p:blipFill>
          <a:blip r:embed="rId4">
            <a:alphaModFix/>
          </a:blip>
          <a:stretch>
            <a:fillRect/>
          </a:stretch>
        </p:blipFill>
        <p:spPr>
          <a:xfrm>
            <a:off x="5266751" y="1403604"/>
            <a:ext cx="879100" cy="464325"/>
          </a:xfrm>
          <a:prstGeom prst="rect">
            <a:avLst/>
          </a:prstGeom>
          <a:noFill/>
          <a:ln>
            <a:noFill/>
          </a:ln>
        </p:spPr>
      </p:pic>
      <p:pic>
        <p:nvPicPr>
          <p:cNvPr descr="Video explaining how to use algebra tiles to multiply the binomial of x minus 7 times the binomial of 2 times x plus 4. " id="166" name="Google Shape;166;p23" title="Problem Animation: Multiplying Binomials Using Algebra Tiles">
            <a:hlinkClick r:id="rId5"/>
          </p:cNvPr>
          <p:cNvPicPr preferRelativeResize="0"/>
          <p:nvPr/>
        </p:nvPicPr>
        <p:blipFill>
          <a:blip r:embed="rId6">
            <a:alphaModFix/>
          </a:blip>
          <a:stretch>
            <a:fillRect/>
          </a:stretch>
        </p:blipFill>
        <p:spPr>
          <a:xfrm>
            <a:off x="6843185" y="1375558"/>
            <a:ext cx="2048256" cy="1143000"/>
          </a:xfrm>
          <a:prstGeom prst="rect">
            <a:avLst/>
          </a:prstGeom>
          <a:noFill/>
          <a:ln cap="flat" cmpd="sng" w="9525">
            <a:solidFill>
              <a:schemeClr val="dk2"/>
            </a:solidFill>
            <a:prstDash val="solid"/>
            <a:round/>
            <a:headEnd len="sm" w="sm" type="none"/>
            <a:tailEnd len="sm" w="sm" type="none"/>
          </a:ln>
        </p:spPr>
      </p:pic>
      <p:sp>
        <p:nvSpPr>
          <p:cNvPr id="167" name="Google Shape;167;p23"/>
          <p:cNvSpPr txBox="1"/>
          <p:nvPr>
            <p:ph idx="12" type="sldNum"/>
          </p:nvPr>
        </p:nvSpPr>
        <p:spPr>
          <a:xfrm>
            <a:off x="8472458" y="4727780"/>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68" name="Google Shape;168;p23"/>
          <p:cNvSpPr txBox="1"/>
          <p:nvPr>
            <p:ph idx="2" type="sldNum"/>
          </p:nvPr>
        </p:nvSpPr>
        <p:spPr>
          <a:xfrm>
            <a:off x="311700" y="4737035"/>
            <a:ext cx="83553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6.2.2 Multiplying Binomials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gtEl>
                                        <p:attrNameLst>
                                          <p:attrName>style.visibility</p:attrName>
                                        </p:attrNameLst>
                                      </p:cBhvr>
                                      <p:to>
                                        <p:strVal val="visible"/>
                                      </p:to>
                                    </p:set>
                                    <p:animEffect filter="fade" transition="in">
                                      <p:cBhvr>
                                        <p:cTn dur="1000"/>
                                        <p:tgtEl>
                                          <p:spTgt spid="16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2" name="Shape 172"/>
        <p:cNvGrpSpPr/>
        <p:nvPr/>
      </p:nvGrpSpPr>
      <p:grpSpPr>
        <a:xfrm>
          <a:off x="0" y="0"/>
          <a:ext cx="0" cy="0"/>
          <a:chOff x="0" y="0"/>
          <a:chExt cx="0" cy="0"/>
        </a:xfrm>
      </p:grpSpPr>
      <p:sp>
        <p:nvSpPr>
          <p:cNvPr id="173" name="Google Shape;173;p2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Multiple Methods ☜☞</a:t>
            </a:r>
            <a:endParaRPr sz="3000">
              <a:solidFill>
                <a:srgbClr val="005047"/>
              </a:solidFill>
            </a:endParaRPr>
          </a:p>
        </p:txBody>
      </p:sp>
      <p:sp>
        <p:nvSpPr>
          <p:cNvPr id="174" name="Google Shape;174;p24"/>
          <p:cNvSpPr txBox="1"/>
          <p:nvPr>
            <p:ph idx="1" type="body"/>
          </p:nvPr>
        </p:nvSpPr>
        <p:spPr>
          <a:xfrm>
            <a:off x="311700" y="1177500"/>
            <a:ext cx="7346700" cy="3456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Multiply each set of binomials. </a:t>
            </a:r>
            <a:endParaRPr/>
          </a:p>
          <a:p>
            <a:pPr indent="-381000" lvl="0" marL="457200" rtl="0" algn="l">
              <a:spcBef>
                <a:spcPts val="1200"/>
              </a:spcBef>
              <a:spcAft>
                <a:spcPts val="0"/>
              </a:spcAft>
              <a:buClr>
                <a:schemeClr val="dk1"/>
              </a:buClr>
              <a:buSzPts val="2400"/>
              <a:buFont typeface="Calibri"/>
              <a:buAutoNum type="arabicPeriod"/>
            </a:pPr>
            <a:r>
              <a:rPr lang="en"/>
              <a:t>(</a:t>
            </a:r>
            <a:r>
              <a:rPr i="1" lang="en">
                <a:latin typeface="Times New Roman"/>
                <a:ea typeface="Times New Roman"/>
                <a:cs typeface="Times New Roman"/>
                <a:sym typeface="Times New Roman"/>
              </a:rPr>
              <a:t>a</a:t>
            </a:r>
            <a:r>
              <a:rPr lang="en"/>
              <a:t> + 6)(</a:t>
            </a:r>
            <a:r>
              <a:rPr i="1" lang="en">
                <a:latin typeface="Times New Roman"/>
                <a:ea typeface="Times New Roman"/>
                <a:cs typeface="Times New Roman"/>
                <a:sym typeface="Times New Roman"/>
              </a:rPr>
              <a:t>a</a:t>
            </a:r>
            <a:r>
              <a:rPr lang="en">
                <a:latin typeface="Times New Roman"/>
                <a:ea typeface="Times New Roman"/>
                <a:cs typeface="Times New Roman"/>
                <a:sym typeface="Times New Roman"/>
              </a:rPr>
              <a:t> </a:t>
            </a:r>
            <a:r>
              <a:rPr lang="en"/>
              <a:t>– 4)</a:t>
            </a:r>
            <a:endParaRPr/>
          </a:p>
          <a:p>
            <a:pPr indent="-381000" lvl="0" marL="457200" rtl="0" algn="l">
              <a:spcBef>
                <a:spcPts val="1000"/>
              </a:spcBef>
              <a:spcAft>
                <a:spcPts val="0"/>
              </a:spcAft>
              <a:buClr>
                <a:schemeClr val="dk1"/>
              </a:buClr>
              <a:buSzPts val="2400"/>
              <a:buFont typeface="Calibri"/>
              <a:buAutoNum type="arabicPeriod"/>
            </a:pPr>
            <a:r>
              <a:rPr lang="en"/>
              <a:t>(5</a:t>
            </a:r>
            <a:r>
              <a:rPr i="1" lang="en">
                <a:latin typeface="Times New Roman"/>
                <a:ea typeface="Times New Roman"/>
                <a:cs typeface="Times New Roman"/>
                <a:sym typeface="Times New Roman"/>
              </a:rPr>
              <a:t>b</a:t>
            </a:r>
            <a:r>
              <a:rPr lang="en">
                <a:latin typeface="Times New Roman"/>
                <a:ea typeface="Times New Roman"/>
                <a:cs typeface="Times New Roman"/>
                <a:sym typeface="Times New Roman"/>
              </a:rPr>
              <a:t> </a:t>
            </a:r>
            <a:r>
              <a:rPr lang="en"/>
              <a:t>+ 9)(4</a:t>
            </a:r>
            <a:r>
              <a:rPr i="1" lang="en">
                <a:latin typeface="Times New Roman"/>
                <a:ea typeface="Times New Roman"/>
                <a:cs typeface="Times New Roman"/>
                <a:sym typeface="Times New Roman"/>
              </a:rPr>
              <a:t>b</a:t>
            </a:r>
            <a:r>
              <a:rPr lang="en"/>
              <a:t> + 3)</a:t>
            </a:r>
            <a:endParaRPr/>
          </a:p>
          <a:p>
            <a:pPr indent="-381000" lvl="0" marL="457200" rtl="0" algn="l">
              <a:spcBef>
                <a:spcPts val="1000"/>
              </a:spcBef>
              <a:spcAft>
                <a:spcPts val="0"/>
              </a:spcAft>
              <a:buClr>
                <a:schemeClr val="dk1"/>
              </a:buClr>
              <a:buSzPts val="2400"/>
              <a:buFont typeface="Calibri"/>
              <a:buAutoNum type="arabicPeriod"/>
            </a:pPr>
            <a:r>
              <a:rPr lang="en"/>
              <a:t>(5</a:t>
            </a:r>
            <a:r>
              <a:rPr i="1" lang="en">
                <a:latin typeface="Times New Roman"/>
                <a:ea typeface="Times New Roman"/>
                <a:cs typeface="Times New Roman"/>
                <a:sym typeface="Times New Roman"/>
              </a:rPr>
              <a:t>x</a:t>
            </a:r>
            <a:r>
              <a:rPr baseline="30000" lang="en"/>
              <a:t>2</a:t>
            </a:r>
            <a:r>
              <a:rPr lang="en"/>
              <a:t> – 1)(2</a:t>
            </a:r>
            <a:r>
              <a:rPr i="1" lang="en">
                <a:latin typeface="Times New Roman"/>
                <a:ea typeface="Times New Roman"/>
                <a:cs typeface="Times New Roman"/>
                <a:sym typeface="Times New Roman"/>
              </a:rPr>
              <a:t>x</a:t>
            </a:r>
            <a:r>
              <a:rPr lang="en"/>
              <a:t> – 8)</a:t>
            </a:r>
            <a:endParaRPr/>
          </a:p>
          <a:p>
            <a:pPr indent="-381000" lvl="0" marL="457200" rtl="0" algn="l">
              <a:spcBef>
                <a:spcPts val="1000"/>
              </a:spcBef>
              <a:spcAft>
                <a:spcPts val="1000"/>
              </a:spcAft>
              <a:buClr>
                <a:schemeClr val="dk1"/>
              </a:buClr>
              <a:buSzPts val="2400"/>
              <a:buFont typeface="Calibri"/>
              <a:buAutoNum type="arabicPeriod"/>
            </a:pPr>
            <a:r>
              <a:rPr lang="en"/>
              <a:t>(7</a:t>
            </a:r>
            <a:r>
              <a:rPr i="1" lang="en">
                <a:latin typeface="Times New Roman"/>
                <a:ea typeface="Times New Roman"/>
                <a:cs typeface="Times New Roman"/>
                <a:sym typeface="Times New Roman"/>
              </a:rPr>
              <a:t>mn</a:t>
            </a:r>
            <a:r>
              <a:rPr lang="en"/>
              <a:t> + 1)(11</a:t>
            </a:r>
            <a:r>
              <a:rPr i="1" lang="en">
                <a:latin typeface="Times New Roman"/>
                <a:ea typeface="Times New Roman"/>
                <a:cs typeface="Times New Roman"/>
                <a:sym typeface="Times New Roman"/>
              </a:rPr>
              <a:t>mn</a:t>
            </a:r>
            <a:r>
              <a:rPr lang="en"/>
              <a:t> – 3)</a:t>
            </a:r>
            <a:endParaRPr/>
          </a:p>
        </p:txBody>
      </p:sp>
      <p:sp>
        <p:nvSpPr>
          <p:cNvPr descr="Icon links to another slide containing a challenge activity that increases the depth and/or complexity of this activity" id="175" name="Google Shape;175;p24" title="Are you ready for more? icon">
            <a:hlinkClick action="ppaction://hlinksldjump" r:id="rId4"/>
          </p:cNvPr>
          <p:cNvSpPr/>
          <p:nvPr/>
        </p:nvSpPr>
        <p:spPr>
          <a:xfrm rot="-1016920">
            <a:off x="7497066" y="2711709"/>
            <a:ext cx="1689794" cy="1072939"/>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
        <p:nvSpPr>
          <p:cNvPr id="176" name="Google Shape;176;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77" name="Google Shape;177;p24"/>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6.2.2 Multiplying Binomials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1" name="Shape 181"/>
        <p:cNvGrpSpPr/>
        <p:nvPr/>
      </p:nvGrpSpPr>
      <p:grpSpPr>
        <a:xfrm>
          <a:off x="0" y="0"/>
          <a:ext cx="0" cy="0"/>
          <a:chOff x="0" y="0"/>
          <a:chExt cx="0" cy="0"/>
        </a:xfrm>
      </p:grpSpPr>
      <p:pic>
        <p:nvPicPr>
          <p:cNvPr descr="Icon indicating the slide contains a support for gifted students by providing a challenge that increases the depth or complexity of the material" id="182" name="Google Shape;182;p25" title="extending your thinking-1.png"/>
          <p:cNvPicPr preferRelativeResize="0"/>
          <p:nvPr/>
        </p:nvPicPr>
        <p:blipFill>
          <a:blip r:embed="rId3">
            <a:alphaModFix/>
          </a:blip>
          <a:stretch>
            <a:fillRect/>
          </a:stretch>
        </p:blipFill>
        <p:spPr>
          <a:xfrm>
            <a:off x="8478301" y="142926"/>
            <a:ext cx="354000" cy="354000"/>
          </a:xfrm>
          <a:prstGeom prst="rect">
            <a:avLst/>
          </a:prstGeom>
          <a:noFill/>
          <a:ln>
            <a:noFill/>
          </a:ln>
        </p:spPr>
      </p:pic>
      <p:sp>
        <p:nvSpPr>
          <p:cNvPr id="183" name="Google Shape;183;p25"/>
          <p:cNvSpPr txBox="1"/>
          <p:nvPr>
            <p:ph type="title"/>
          </p:nvPr>
        </p:nvSpPr>
        <p:spPr>
          <a:xfrm>
            <a:off x="311700" y="13715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sz="3000"/>
              <a:t>Extending Your Thinking</a:t>
            </a:r>
            <a:endParaRPr/>
          </a:p>
        </p:txBody>
      </p:sp>
      <p:sp>
        <p:nvSpPr>
          <p:cNvPr id="184" name="Google Shape;184;p25"/>
          <p:cNvSpPr txBox="1"/>
          <p:nvPr>
            <p:ph idx="1" type="body"/>
          </p:nvPr>
        </p:nvSpPr>
        <p:spPr>
          <a:xfrm>
            <a:off x="311700" y="1160325"/>
            <a:ext cx="8576700" cy="345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Multiply the binomials. Add like terms to simplify the expression.</a:t>
            </a:r>
            <a:endParaRPr sz="2400"/>
          </a:p>
          <a:p>
            <a:pPr indent="0" lvl="0" marL="0" rtl="0" algn="ctr">
              <a:spcBef>
                <a:spcPts val="1200"/>
              </a:spcBef>
              <a:spcAft>
                <a:spcPts val="1200"/>
              </a:spcAft>
              <a:buNone/>
            </a:pPr>
            <a:r>
              <a:rPr lang="en" sz="2400"/>
              <a:t>(5𝑥</a:t>
            </a:r>
            <a:r>
              <a:rPr baseline="30000" lang="en" sz="2400"/>
              <a:t>2</a:t>
            </a:r>
            <a:r>
              <a:rPr lang="en" sz="2400"/>
              <a:t>𝑦 − 𝑥𝑦)(3𝑥 + 𝑦) + (6𝑥 + 4𝑦)(−3𝑥</a:t>
            </a:r>
            <a:r>
              <a:rPr baseline="30000" lang="en" sz="2400"/>
              <a:t>2</a:t>
            </a:r>
            <a:r>
              <a:rPr lang="en" sz="2400"/>
              <a:t>𝑦 + 2𝑥𝑦)</a:t>
            </a:r>
            <a:endParaRPr sz="2400"/>
          </a:p>
        </p:txBody>
      </p:sp>
      <p:sp>
        <p:nvSpPr>
          <p:cNvPr id="185" name="Google Shape;185;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6" name="Google Shape;186;p2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6.2.2 Multiplying Binomials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0" name="Shape 190"/>
        <p:cNvGrpSpPr/>
        <p:nvPr/>
      </p:nvGrpSpPr>
      <p:grpSpPr>
        <a:xfrm>
          <a:off x="0" y="0"/>
          <a:ext cx="0" cy="0"/>
          <a:chOff x="0" y="0"/>
          <a:chExt cx="0" cy="0"/>
        </a:xfrm>
      </p:grpSpPr>
      <p:sp>
        <p:nvSpPr>
          <p:cNvPr descr="Icon indicating the slide contains a check for understanding question for students " id="191" name="Google Shape;191;p2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192" name="Google Shape;192;p26"/>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Multiply the binomials (5𝑦 + 2)(6𝑦 − 3).</a:t>
            </a:r>
            <a:endParaRPr/>
          </a:p>
          <a:p>
            <a:pPr indent="-381000" lvl="0" marL="914400" rtl="0" algn="l">
              <a:lnSpc>
                <a:spcPct val="100000"/>
              </a:lnSpc>
              <a:spcBef>
                <a:spcPts val="1200"/>
              </a:spcBef>
              <a:spcAft>
                <a:spcPts val="0"/>
              </a:spcAft>
              <a:buSzPts val="2400"/>
              <a:buFont typeface="Calibri"/>
              <a:buAutoNum type="alphaLcPeriod"/>
            </a:pPr>
            <a:r>
              <a:rPr lang="en"/>
              <a:t>30𝑦</a:t>
            </a:r>
            <a:r>
              <a:rPr baseline="30000" lang="en"/>
              <a:t>2</a:t>
            </a:r>
            <a:r>
              <a:rPr lang="en"/>
              <a:t> − 3𝑦 − 6</a:t>
            </a:r>
            <a:endParaRPr/>
          </a:p>
          <a:p>
            <a:pPr indent="-381000" lvl="0" marL="914400" rtl="0" algn="l">
              <a:lnSpc>
                <a:spcPct val="100000"/>
              </a:lnSpc>
              <a:spcBef>
                <a:spcPts val="1000"/>
              </a:spcBef>
              <a:spcAft>
                <a:spcPts val="0"/>
              </a:spcAft>
              <a:buSzPts val="2400"/>
              <a:buFont typeface="Calibri"/>
              <a:buAutoNum type="alphaLcPeriod"/>
            </a:pPr>
            <a:r>
              <a:rPr lang="en"/>
              <a:t>27𝑦 − 6</a:t>
            </a:r>
            <a:endParaRPr/>
          </a:p>
          <a:p>
            <a:pPr indent="-381000" lvl="0" marL="914400" rtl="0" algn="l">
              <a:lnSpc>
                <a:spcPct val="100000"/>
              </a:lnSpc>
              <a:spcBef>
                <a:spcPts val="1000"/>
              </a:spcBef>
              <a:spcAft>
                <a:spcPts val="0"/>
              </a:spcAft>
              <a:buSzPts val="2400"/>
              <a:buFont typeface="Calibri"/>
              <a:buAutoNum type="alphaLcPeriod"/>
            </a:pPr>
            <a:r>
              <a:rPr lang="en"/>
              <a:t>30𝑦</a:t>
            </a:r>
            <a:r>
              <a:rPr baseline="30000" lang="en"/>
              <a:t>2</a:t>
            </a:r>
            <a:r>
              <a:rPr lang="en"/>
              <a:t> − 27𝑦 − 6</a:t>
            </a:r>
            <a:endParaRPr/>
          </a:p>
          <a:p>
            <a:pPr indent="-381000" lvl="0" marL="914400" rtl="0" algn="l">
              <a:lnSpc>
                <a:spcPct val="100000"/>
              </a:lnSpc>
              <a:spcBef>
                <a:spcPts val="1000"/>
              </a:spcBef>
              <a:spcAft>
                <a:spcPts val="0"/>
              </a:spcAft>
              <a:buSzPts val="2400"/>
              <a:buFont typeface="Calibri"/>
              <a:buAutoNum type="alphaLcPeriod"/>
            </a:pPr>
            <a:r>
              <a:rPr lang="en"/>
              <a:t>30𝑦</a:t>
            </a:r>
            <a:r>
              <a:rPr baseline="30000" lang="en"/>
              <a:t>2</a:t>
            </a:r>
            <a:r>
              <a:rPr lang="en"/>
              <a:t> + 3𝑦 + 6</a:t>
            </a:r>
            <a:endParaRPr/>
          </a:p>
        </p:txBody>
      </p:sp>
      <p:sp>
        <p:nvSpPr>
          <p:cNvPr id="193" name="Google Shape;193;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4" name="Google Shape;194;p2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6.2.2 Multiplying Binomials</a:t>
            </a:r>
            <a:endParaRPr/>
          </a:p>
        </p:txBody>
      </p:sp>
      <p:sp>
        <p:nvSpPr>
          <p:cNvPr descr="An arrow icon reads &quot;Let's review!&quot; and links to a slide that reviews the content that was assessed in the self check question. " id="195" name="Google Shape;195;p26" title="Review icon">
            <a:hlinkClick action="ppaction://hlinksldjump" r:id="rId4"/>
          </p:cNvPr>
          <p:cNvSpPr/>
          <p:nvPr/>
        </p:nvSpPr>
        <p:spPr>
          <a:xfrm>
            <a:off x="6479900" y="461773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199" name="Shape 199"/>
        <p:cNvGrpSpPr/>
        <p:nvPr/>
      </p:nvGrpSpPr>
      <p:grpSpPr>
        <a:xfrm>
          <a:off x="0" y="0"/>
          <a:ext cx="0" cy="0"/>
          <a:chOff x="0" y="0"/>
          <a:chExt cx="0" cy="0"/>
        </a:xfrm>
      </p:grpSpPr>
      <p:pic>
        <p:nvPicPr>
          <p:cNvPr descr="Icon indicating the slide contains a additional resources for students who struggled with the check for understanding (self check) question" id="200" name="Google Shape;200;p27"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01" name="Google Shape;201;p27"/>
          <p:cNvSpPr txBox="1"/>
          <p:nvPr>
            <p:ph type="title"/>
          </p:nvPr>
        </p:nvSpPr>
        <p:spPr>
          <a:xfrm>
            <a:off x="311700" y="95105"/>
            <a:ext cx="49362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02" name="Google Shape;202;p27"/>
          <p:cNvSpPr txBox="1"/>
          <p:nvPr>
            <p:ph idx="1" type="body"/>
          </p:nvPr>
        </p:nvSpPr>
        <p:spPr>
          <a:xfrm>
            <a:off x="311700" y="988155"/>
            <a:ext cx="51642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Clr>
                <a:schemeClr val="dk1"/>
              </a:buClr>
              <a:buSzPts val="1100"/>
              <a:buFont typeface="Arial"/>
              <a:buNone/>
            </a:pPr>
            <a:r>
              <a:rPr lang="en"/>
              <a:t>Multiply: (4𝑥 + 3)(2𝑥 − 5)</a:t>
            </a:r>
            <a:endParaRPr sz="1800"/>
          </a:p>
        </p:txBody>
      </p:sp>
      <p:sp>
        <p:nvSpPr>
          <p:cNvPr id="203" name="Google Shape;203;p27"/>
          <p:cNvSpPr txBox="1"/>
          <p:nvPr>
            <p:ph idx="2" type="body"/>
          </p:nvPr>
        </p:nvSpPr>
        <p:spPr>
          <a:xfrm>
            <a:off x="5247900" y="832324"/>
            <a:ext cx="3872700" cy="33429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Clr>
                <a:schemeClr val="dk1"/>
              </a:buClr>
              <a:buSzPts val="1100"/>
              <a:buFont typeface="Arial"/>
              <a:buNone/>
            </a:pPr>
            <a:r>
              <a:rPr b="1" lang="en" sz="1600"/>
              <a:t>MULTIPLYING BINOMIALS BY DISTRIBUTING TERMS (aka “FOIL”)</a:t>
            </a:r>
            <a:endParaRPr sz="1600"/>
          </a:p>
          <a:p>
            <a:pPr indent="0" lvl="0" marL="0" rtl="0" algn="l">
              <a:lnSpc>
                <a:spcPct val="100000"/>
              </a:lnSpc>
              <a:spcBef>
                <a:spcPts val="2500"/>
              </a:spcBef>
              <a:spcAft>
                <a:spcPts val="0"/>
              </a:spcAft>
              <a:buClr>
                <a:schemeClr val="dk1"/>
              </a:buClr>
              <a:buSzPts val="1100"/>
              <a:buFont typeface="Arial"/>
              <a:buNone/>
            </a:pPr>
            <a:r>
              <a:rPr b="1" lang="en" sz="1600"/>
              <a:t>Step 1 -</a:t>
            </a:r>
            <a:r>
              <a:rPr lang="en" sz="1600"/>
              <a:t> Multiply the first terms. (F)</a:t>
            </a:r>
            <a:endParaRPr sz="1600"/>
          </a:p>
          <a:p>
            <a:pPr indent="0" lvl="0" marL="0" rtl="0" algn="l">
              <a:lnSpc>
                <a:spcPct val="100000"/>
              </a:lnSpc>
              <a:spcBef>
                <a:spcPts val="1800"/>
              </a:spcBef>
              <a:spcAft>
                <a:spcPts val="0"/>
              </a:spcAft>
              <a:buClr>
                <a:schemeClr val="dk1"/>
              </a:buClr>
              <a:buSzPts val="1100"/>
              <a:buFont typeface="Arial"/>
              <a:buNone/>
            </a:pPr>
            <a:r>
              <a:rPr b="1" lang="en" sz="1600"/>
              <a:t>Step 2 -</a:t>
            </a:r>
            <a:r>
              <a:rPr lang="en" sz="1600"/>
              <a:t> Multiply the outside terms. (O)</a:t>
            </a:r>
            <a:endParaRPr sz="1600"/>
          </a:p>
          <a:p>
            <a:pPr indent="0" lvl="0" marL="0" rtl="0" algn="l">
              <a:lnSpc>
                <a:spcPct val="100000"/>
              </a:lnSpc>
              <a:spcBef>
                <a:spcPts val="1800"/>
              </a:spcBef>
              <a:spcAft>
                <a:spcPts val="0"/>
              </a:spcAft>
              <a:buClr>
                <a:schemeClr val="dk1"/>
              </a:buClr>
              <a:buSzPts val="1100"/>
              <a:buFont typeface="Arial"/>
              <a:buNone/>
            </a:pPr>
            <a:r>
              <a:rPr b="1" lang="en" sz="1600"/>
              <a:t>Step 3 -</a:t>
            </a:r>
            <a:r>
              <a:rPr lang="en" sz="1600"/>
              <a:t> Multiply the inside terms. (I)</a:t>
            </a:r>
            <a:endParaRPr sz="1600"/>
          </a:p>
          <a:p>
            <a:pPr indent="0" lvl="0" marL="0" rtl="0" algn="l">
              <a:lnSpc>
                <a:spcPct val="100000"/>
              </a:lnSpc>
              <a:spcBef>
                <a:spcPts val="1800"/>
              </a:spcBef>
              <a:spcAft>
                <a:spcPts val="0"/>
              </a:spcAft>
              <a:buClr>
                <a:schemeClr val="dk1"/>
              </a:buClr>
              <a:buSzPts val="1100"/>
              <a:buFont typeface="Arial"/>
              <a:buNone/>
            </a:pPr>
            <a:r>
              <a:rPr b="1" lang="en" sz="1600"/>
              <a:t>Step 4 -</a:t>
            </a:r>
            <a:r>
              <a:rPr lang="en" sz="1600"/>
              <a:t> Multiply the last terms. (L)</a:t>
            </a:r>
            <a:endParaRPr sz="1600"/>
          </a:p>
          <a:p>
            <a:pPr indent="0" lvl="0" marL="0" rtl="0" algn="l">
              <a:lnSpc>
                <a:spcPct val="100000"/>
              </a:lnSpc>
              <a:spcBef>
                <a:spcPts val="1800"/>
              </a:spcBef>
              <a:spcAft>
                <a:spcPts val="0"/>
              </a:spcAft>
              <a:buNone/>
            </a:pPr>
            <a:r>
              <a:rPr b="1" lang="en" sz="1600"/>
              <a:t>Step 5 -</a:t>
            </a:r>
            <a:r>
              <a:rPr lang="en" sz="1600"/>
              <a:t> Combine like terms. </a:t>
            </a:r>
            <a:endParaRPr sz="1900"/>
          </a:p>
        </p:txBody>
      </p:sp>
      <p:cxnSp>
        <p:nvCxnSpPr>
          <p:cNvPr descr="a gray line segment used to visually separate the title from the &quot;how to&quot; steps" id="204" name="Google Shape;204;p27"/>
          <p:cNvCxnSpPr/>
          <p:nvPr/>
        </p:nvCxnSpPr>
        <p:spPr>
          <a:xfrm>
            <a:off x="5362941" y="1560910"/>
            <a:ext cx="3648900" cy="14700"/>
          </a:xfrm>
          <a:prstGeom prst="straightConnector1">
            <a:avLst/>
          </a:prstGeom>
          <a:noFill/>
          <a:ln cap="flat" cmpd="sng" w="28575">
            <a:solidFill>
              <a:srgbClr val="9E9E9E"/>
            </a:solidFill>
            <a:prstDash val="solid"/>
            <a:round/>
            <a:headEnd len="med" w="med" type="none"/>
            <a:tailEnd len="med" w="med" type="none"/>
          </a:ln>
        </p:spPr>
      </p:cxnSp>
      <p:sp>
        <p:nvSpPr>
          <p:cNvPr id="205" name="Google Shape;205;p27"/>
          <p:cNvSpPr txBox="1"/>
          <p:nvPr>
            <p:ph idx="12" type="sldNum"/>
          </p:nvPr>
        </p:nvSpPr>
        <p:spPr>
          <a:xfrm>
            <a:off x="8283608" y="473503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06" name="Google Shape;206;p27"/>
          <p:cNvSpPr txBox="1"/>
          <p:nvPr>
            <p:ph idx="3" type="sldNum"/>
          </p:nvPr>
        </p:nvSpPr>
        <p:spPr>
          <a:xfrm>
            <a:off x="311700" y="473504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6.2.2 Multiplying Binomials - Additional Resources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28"/>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B</a:t>
            </a:r>
            <a:endParaRPr/>
          </a:p>
        </p:txBody>
      </p:sp>
      <p:pic>
        <p:nvPicPr>
          <p:cNvPr descr="Map consisting of seven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212" name="Google Shape;212;p28" title="Screenshot 2025-10-23 at 9.30.06 AM.png"/>
          <p:cNvPicPr preferRelativeResize="0"/>
          <p:nvPr/>
        </p:nvPicPr>
        <p:blipFill>
          <a:blip r:embed="rId3">
            <a:alphaModFix/>
          </a:blip>
          <a:stretch>
            <a:fillRect/>
          </a:stretch>
        </p:blipFill>
        <p:spPr>
          <a:xfrm>
            <a:off x="146304" y="1426464"/>
            <a:ext cx="8839204" cy="3167957"/>
          </a:xfrm>
          <a:prstGeom prst="rect">
            <a:avLst/>
          </a:prstGeom>
          <a:noFill/>
          <a:ln>
            <a:noFill/>
          </a:ln>
        </p:spPr>
      </p:pic>
      <p:sp>
        <p:nvSpPr>
          <p:cNvPr id="213" name="Google Shape;213;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17" name="Shape 217"/>
        <p:cNvGrpSpPr/>
        <p:nvPr/>
      </p:nvGrpSpPr>
      <p:grpSpPr>
        <a:xfrm>
          <a:off x="0" y="0"/>
          <a:ext cx="0" cy="0"/>
          <a:chOff x="0" y="0"/>
          <a:chExt cx="0" cy="0"/>
        </a:xfrm>
      </p:grpSpPr>
      <p:pic>
        <p:nvPicPr>
          <p:cNvPr descr="Icon indicating the slide contains a support for students with disabilities" id="218" name="Google Shape;218;p29"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sp>
        <p:nvSpPr>
          <p:cNvPr id="219" name="Google Shape;219;p29"/>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Learning Strategies</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Match Them Up ☞ ☜</a:t>
            </a:r>
            <a:endParaRPr sz="2600">
              <a:solidFill>
                <a:srgbClr val="005047"/>
              </a:solidFill>
            </a:endParaRPr>
          </a:p>
        </p:txBody>
      </p:sp>
      <p:sp>
        <p:nvSpPr>
          <p:cNvPr id="220" name="Google Shape;220;p29"/>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students with disabilities. </a:t>
            </a:r>
            <a:endParaRPr/>
          </a:p>
          <a:p>
            <a:pPr indent="-355600" lvl="1" marL="914400" rtl="0" algn="l">
              <a:lnSpc>
                <a:spcPct val="100000"/>
              </a:lnSpc>
              <a:spcBef>
                <a:spcPts val="1200"/>
              </a:spcBef>
              <a:spcAft>
                <a:spcPts val="0"/>
              </a:spcAft>
              <a:buSzPts val="2000"/>
              <a:buChar char="○"/>
            </a:pPr>
            <a:r>
              <a:rPr i="1" lang="en"/>
              <a:t>You can copy and paste the callout directly on top of the activity or give the instructions aloud.</a:t>
            </a:r>
            <a:endParaRPr i="1"/>
          </a:p>
        </p:txBody>
      </p:sp>
      <p:sp>
        <p:nvSpPr>
          <p:cNvPr descr="A callout providing support steps for students based on universal designs for learning. This one tells students to: Number 1. Gather the algebra tiles you need for the polynomial. Number 2. Arrange the tiles into a rectangular shape. And it gives a Hint: Put the squared terms at the top left of the rectangle. These steps support students with their action and expression. " id="221" name="Google Shape;221;p29" title="UDL callout box"/>
          <p:cNvSpPr/>
          <p:nvPr/>
        </p:nvSpPr>
        <p:spPr>
          <a:xfrm>
            <a:off x="4743375" y="1160325"/>
            <a:ext cx="4181400" cy="18471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23850" lvl="0" marL="457200" rtl="0" algn="l">
              <a:spcBef>
                <a:spcPts val="0"/>
              </a:spcBef>
              <a:spcAft>
                <a:spcPts val="0"/>
              </a:spcAft>
              <a:buSzPts val="1500"/>
              <a:buFont typeface="Calibri"/>
              <a:buAutoNum type="arabicPeriod"/>
            </a:pPr>
            <a:r>
              <a:rPr lang="en" sz="1500">
                <a:solidFill>
                  <a:schemeClr val="dk1"/>
                </a:solidFill>
                <a:latin typeface="Noto Sans"/>
                <a:ea typeface="Noto Sans"/>
                <a:cs typeface="Noto Sans"/>
                <a:sym typeface="Noto Sans"/>
              </a:rPr>
              <a:t>Gather the algebra tiles you need for the polynomial. </a:t>
            </a:r>
            <a:endParaRPr sz="1500">
              <a:solidFill>
                <a:schemeClr val="dk1"/>
              </a:solidFill>
              <a:latin typeface="Noto Sans"/>
              <a:ea typeface="Noto Sans"/>
              <a:cs typeface="Noto Sans"/>
              <a:sym typeface="Noto Sans"/>
            </a:endParaRPr>
          </a:p>
          <a:p>
            <a:pPr indent="-323850" lvl="0" marL="457200" rtl="0" algn="l">
              <a:spcBef>
                <a:spcPts val="0"/>
              </a:spcBef>
              <a:spcAft>
                <a:spcPts val="0"/>
              </a:spcAft>
              <a:buSzPts val="1500"/>
              <a:buFont typeface="Calibri"/>
              <a:buAutoNum type="arabicPeriod"/>
            </a:pPr>
            <a:r>
              <a:rPr lang="en" sz="1500">
                <a:solidFill>
                  <a:schemeClr val="dk1"/>
                </a:solidFill>
                <a:latin typeface="Noto Sans"/>
                <a:ea typeface="Noto Sans"/>
                <a:cs typeface="Noto Sans"/>
                <a:sym typeface="Noto Sans"/>
              </a:rPr>
              <a:t>Arrange the tiles into a rectangular shape.</a:t>
            </a:r>
            <a:endParaRPr sz="1500">
              <a:solidFill>
                <a:schemeClr val="dk1"/>
              </a:solidFill>
              <a:latin typeface="Noto Sans"/>
              <a:ea typeface="Noto Sans"/>
              <a:cs typeface="Noto Sans"/>
              <a:sym typeface="Noto Sans"/>
            </a:endParaRPr>
          </a:p>
          <a:p>
            <a:pPr indent="0" lvl="0" marL="0" rtl="0" algn="l">
              <a:spcBef>
                <a:spcPts val="500"/>
              </a:spcBef>
              <a:spcAft>
                <a:spcPts val="0"/>
              </a:spcAft>
              <a:buNone/>
            </a:pPr>
            <a:r>
              <a:rPr b="1" lang="en" sz="1500">
                <a:solidFill>
                  <a:schemeClr val="dk1"/>
                </a:solidFill>
                <a:latin typeface="Noto Sans"/>
                <a:ea typeface="Noto Sans"/>
                <a:cs typeface="Noto Sans"/>
                <a:sym typeface="Noto Sans"/>
              </a:rPr>
              <a:t>HINT:</a:t>
            </a:r>
            <a:r>
              <a:rPr lang="en" sz="1500">
                <a:solidFill>
                  <a:schemeClr val="dk1"/>
                </a:solidFill>
                <a:latin typeface="Noto Sans"/>
                <a:ea typeface="Noto Sans"/>
                <a:cs typeface="Noto Sans"/>
                <a:sym typeface="Noto Sans"/>
              </a:rPr>
              <a:t> Put the squared terms at the top left of the rectangle.</a:t>
            </a:r>
            <a:endParaRPr sz="1500">
              <a:solidFill>
                <a:schemeClr val="dk1"/>
              </a:solidFill>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Action and Expression</a:t>
            </a:r>
            <a:endParaRPr>
              <a:latin typeface="Calibri"/>
              <a:ea typeface="Calibri"/>
              <a:cs typeface="Calibri"/>
              <a:sym typeface="Calibri"/>
            </a:endParaRPr>
          </a:p>
        </p:txBody>
      </p:sp>
      <p:sp>
        <p:nvSpPr>
          <p:cNvPr id="222" name="Google Shape;222;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3" name="Google Shape;223;p2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6.2.3 Multiplying a Polynomial by a Polynomial</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7" name="Shape 227"/>
        <p:cNvGrpSpPr/>
        <p:nvPr/>
      </p:nvGrpSpPr>
      <p:grpSpPr>
        <a:xfrm>
          <a:off x="0" y="0"/>
          <a:ext cx="0" cy="0"/>
          <a:chOff x="0" y="0"/>
          <a:chExt cx="0" cy="0"/>
        </a:xfrm>
      </p:grpSpPr>
      <p:sp>
        <p:nvSpPr>
          <p:cNvPr id="228" name="Google Shape;228;p30"/>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Match Them Up ☞ ☜</a:t>
            </a:r>
            <a:endParaRPr>
              <a:solidFill>
                <a:srgbClr val="005047"/>
              </a:solidFill>
            </a:endParaRPr>
          </a:p>
        </p:txBody>
      </p:sp>
      <p:sp>
        <p:nvSpPr>
          <p:cNvPr id="229" name="Google Shape;229;p30"/>
          <p:cNvSpPr txBox="1"/>
          <p:nvPr>
            <p:ph idx="1" type="body"/>
          </p:nvPr>
        </p:nvSpPr>
        <p:spPr>
          <a:xfrm>
            <a:off x="311700" y="960125"/>
            <a:ext cx="55668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300"/>
              <a:t>Match each polynomial expression to its simplified solution (on the right). </a:t>
            </a:r>
            <a:endParaRPr sz="2300"/>
          </a:p>
          <a:p>
            <a:pPr indent="-374650" lvl="0" marL="457200" rtl="0" algn="l">
              <a:spcBef>
                <a:spcPts val="1200"/>
              </a:spcBef>
              <a:spcAft>
                <a:spcPts val="0"/>
              </a:spcAft>
              <a:buClr>
                <a:schemeClr val="dk1"/>
              </a:buClr>
              <a:buSzPts val="2300"/>
              <a:buFont typeface="Noto Sans"/>
              <a:buAutoNum type="arabicPeriod"/>
            </a:pPr>
            <a:r>
              <a:rPr lang="en" sz="2300"/>
              <a:t>(</a:t>
            </a:r>
            <a:r>
              <a:rPr lang="en" sz="2300">
                <a:latin typeface="Times New Roman"/>
                <a:ea typeface="Times New Roman"/>
                <a:cs typeface="Times New Roman"/>
                <a:sym typeface="Times New Roman"/>
              </a:rPr>
              <a:t>𝑐</a:t>
            </a:r>
            <a:r>
              <a:rPr lang="en" sz="2300"/>
              <a:t> + 1)(</a:t>
            </a:r>
            <a:r>
              <a:rPr lang="en" sz="2300">
                <a:latin typeface="Times New Roman"/>
                <a:ea typeface="Times New Roman"/>
                <a:cs typeface="Times New Roman"/>
                <a:sym typeface="Times New Roman"/>
              </a:rPr>
              <a:t>𝑐</a:t>
            </a:r>
            <a:r>
              <a:rPr baseline="30000" lang="en" sz="2300"/>
              <a:t>2</a:t>
            </a:r>
            <a:r>
              <a:rPr lang="en" sz="2300"/>
              <a:t> + 3</a:t>
            </a:r>
            <a:r>
              <a:rPr lang="en" sz="2300">
                <a:latin typeface="Times New Roman"/>
                <a:ea typeface="Times New Roman"/>
                <a:cs typeface="Times New Roman"/>
                <a:sym typeface="Times New Roman"/>
              </a:rPr>
              <a:t>𝑐</a:t>
            </a:r>
            <a:r>
              <a:rPr lang="en" sz="2300"/>
              <a:t> + 6)</a:t>
            </a:r>
            <a:endParaRPr sz="2300"/>
          </a:p>
          <a:p>
            <a:pPr indent="-374650" lvl="0" marL="457200" rtl="0" algn="l">
              <a:spcBef>
                <a:spcPts val="1000"/>
              </a:spcBef>
              <a:spcAft>
                <a:spcPts val="0"/>
              </a:spcAft>
              <a:buClr>
                <a:schemeClr val="dk1"/>
              </a:buClr>
              <a:buSzPts val="2300"/>
              <a:buFont typeface="Noto Sans"/>
              <a:buAutoNum type="arabicPeriod"/>
            </a:pPr>
            <a:r>
              <a:rPr lang="en" sz="2300"/>
              <a:t>(</a:t>
            </a:r>
            <a:r>
              <a:rPr lang="en" sz="2300">
                <a:latin typeface="Times New Roman"/>
                <a:ea typeface="Times New Roman"/>
                <a:cs typeface="Times New Roman"/>
                <a:sym typeface="Times New Roman"/>
              </a:rPr>
              <a:t>𝑐</a:t>
            </a:r>
            <a:r>
              <a:rPr lang="en" sz="2300"/>
              <a:t> − 6)(</a:t>
            </a:r>
            <a:r>
              <a:rPr lang="en" sz="2300">
                <a:latin typeface="Times New Roman"/>
                <a:ea typeface="Times New Roman"/>
                <a:cs typeface="Times New Roman"/>
                <a:sym typeface="Times New Roman"/>
              </a:rPr>
              <a:t>𝑐</a:t>
            </a:r>
            <a:r>
              <a:rPr baseline="30000" lang="en" sz="2300"/>
              <a:t>2</a:t>
            </a:r>
            <a:r>
              <a:rPr lang="en" sz="2300"/>
              <a:t> + </a:t>
            </a:r>
            <a:r>
              <a:rPr lang="en" sz="2300">
                <a:latin typeface="Times New Roman"/>
                <a:ea typeface="Times New Roman"/>
                <a:cs typeface="Times New Roman"/>
                <a:sym typeface="Times New Roman"/>
              </a:rPr>
              <a:t>𝑐</a:t>
            </a:r>
            <a:r>
              <a:rPr lang="en" sz="2300"/>
              <a:t> + 1)</a:t>
            </a:r>
            <a:endParaRPr sz="2300"/>
          </a:p>
          <a:p>
            <a:pPr indent="-374650" lvl="0" marL="457200" rtl="0" algn="l">
              <a:spcBef>
                <a:spcPts val="1000"/>
              </a:spcBef>
              <a:spcAft>
                <a:spcPts val="0"/>
              </a:spcAft>
              <a:buClr>
                <a:schemeClr val="dk1"/>
              </a:buClr>
              <a:buSzPts val="2300"/>
              <a:buFont typeface="Noto Sans"/>
              <a:buAutoNum type="arabicPeriod"/>
            </a:pPr>
            <a:r>
              <a:rPr lang="en" sz="2300"/>
              <a:t>(</a:t>
            </a:r>
            <a:r>
              <a:rPr lang="en" sz="2300">
                <a:latin typeface="Times New Roman"/>
                <a:ea typeface="Times New Roman"/>
                <a:cs typeface="Times New Roman"/>
                <a:sym typeface="Times New Roman"/>
              </a:rPr>
              <a:t>𝑐</a:t>
            </a:r>
            <a:r>
              <a:rPr lang="en" sz="2300"/>
              <a:t> + 5)(</a:t>
            </a:r>
            <a:r>
              <a:rPr lang="en" sz="2300">
                <a:latin typeface="Times New Roman"/>
                <a:ea typeface="Times New Roman"/>
                <a:cs typeface="Times New Roman"/>
                <a:sym typeface="Times New Roman"/>
              </a:rPr>
              <a:t>𝑐</a:t>
            </a:r>
            <a:r>
              <a:rPr baseline="30000" lang="en" sz="2300"/>
              <a:t>2</a:t>
            </a:r>
            <a:r>
              <a:rPr lang="en" sz="2300"/>
              <a:t> + 2</a:t>
            </a:r>
            <a:r>
              <a:rPr lang="en" sz="2300">
                <a:latin typeface="Times New Roman"/>
                <a:ea typeface="Times New Roman"/>
                <a:cs typeface="Times New Roman"/>
                <a:sym typeface="Times New Roman"/>
              </a:rPr>
              <a:t>𝑐</a:t>
            </a:r>
            <a:r>
              <a:rPr lang="en" sz="2300"/>
              <a:t> − 4)</a:t>
            </a:r>
            <a:endParaRPr sz="2300"/>
          </a:p>
          <a:p>
            <a:pPr indent="-374650" lvl="0" marL="457200" rtl="0" algn="l">
              <a:spcBef>
                <a:spcPts val="1000"/>
              </a:spcBef>
              <a:spcAft>
                <a:spcPts val="0"/>
              </a:spcAft>
              <a:buClr>
                <a:schemeClr val="dk1"/>
              </a:buClr>
              <a:buSzPts val="2300"/>
              <a:buFont typeface="Noto Sans"/>
              <a:buAutoNum type="arabicPeriod"/>
            </a:pPr>
            <a:r>
              <a:rPr lang="en" sz="2300"/>
              <a:t>(</a:t>
            </a:r>
            <a:r>
              <a:rPr lang="en" sz="2300">
                <a:latin typeface="Times New Roman"/>
                <a:ea typeface="Times New Roman"/>
                <a:cs typeface="Times New Roman"/>
                <a:sym typeface="Times New Roman"/>
              </a:rPr>
              <a:t>𝑐</a:t>
            </a:r>
            <a:r>
              <a:rPr baseline="30000" lang="en" sz="2300"/>
              <a:t>2</a:t>
            </a:r>
            <a:r>
              <a:rPr lang="en" sz="2300"/>
              <a:t> − 3)(</a:t>
            </a:r>
            <a:r>
              <a:rPr lang="en" sz="2300">
                <a:latin typeface="Times New Roman"/>
                <a:ea typeface="Times New Roman"/>
                <a:cs typeface="Times New Roman"/>
                <a:sym typeface="Times New Roman"/>
              </a:rPr>
              <a:t>𝑐</a:t>
            </a:r>
            <a:r>
              <a:rPr baseline="30000" lang="en" sz="2300"/>
              <a:t>2</a:t>
            </a:r>
            <a:r>
              <a:rPr lang="en" sz="2300"/>
              <a:t> − 4</a:t>
            </a:r>
            <a:r>
              <a:rPr lang="en" sz="2300">
                <a:latin typeface="Times New Roman"/>
                <a:ea typeface="Times New Roman"/>
                <a:cs typeface="Times New Roman"/>
                <a:sym typeface="Times New Roman"/>
              </a:rPr>
              <a:t>𝑐</a:t>
            </a:r>
            <a:r>
              <a:rPr lang="en" sz="2300"/>
              <a:t> − 1)</a:t>
            </a:r>
            <a:endParaRPr sz="2300"/>
          </a:p>
          <a:p>
            <a:pPr indent="-374650" lvl="0" marL="457200" rtl="0" algn="l">
              <a:spcBef>
                <a:spcPts val="1000"/>
              </a:spcBef>
              <a:spcAft>
                <a:spcPts val="0"/>
              </a:spcAft>
              <a:buClr>
                <a:schemeClr val="dk1"/>
              </a:buClr>
              <a:buSzPts val="2300"/>
              <a:buFont typeface="Noto Sans"/>
              <a:buAutoNum type="arabicPeriod"/>
            </a:pPr>
            <a:r>
              <a:rPr lang="en" sz="2300"/>
              <a:t>(</a:t>
            </a:r>
            <a:r>
              <a:rPr lang="en" sz="2300">
                <a:latin typeface="Times New Roman"/>
                <a:ea typeface="Times New Roman"/>
                <a:cs typeface="Times New Roman"/>
                <a:sym typeface="Times New Roman"/>
              </a:rPr>
              <a:t>𝑐</a:t>
            </a:r>
            <a:r>
              <a:rPr baseline="30000" lang="en" sz="2300"/>
              <a:t>2</a:t>
            </a:r>
            <a:r>
              <a:rPr lang="en" sz="2300"/>
              <a:t> + 10)(</a:t>
            </a:r>
            <a:r>
              <a:rPr lang="en" sz="2300">
                <a:latin typeface="Times New Roman"/>
                <a:ea typeface="Times New Roman"/>
                <a:cs typeface="Times New Roman"/>
                <a:sym typeface="Times New Roman"/>
              </a:rPr>
              <a:t>𝑐</a:t>
            </a:r>
            <a:r>
              <a:rPr baseline="30000" lang="en" sz="2300"/>
              <a:t>2</a:t>
            </a:r>
            <a:r>
              <a:rPr lang="en" sz="2300"/>
              <a:t> − 5</a:t>
            </a:r>
            <a:r>
              <a:rPr lang="en" sz="2300">
                <a:latin typeface="Times New Roman"/>
                <a:ea typeface="Times New Roman"/>
                <a:cs typeface="Times New Roman"/>
                <a:sym typeface="Times New Roman"/>
              </a:rPr>
              <a:t>𝑐</a:t>
            </a:r>
            <a:r>
              <a:rPr lang="en" sz="2300"/>
              <a:t> + 2)</a:t>
            </a:r>
            <a:endParaRPr sz="2300"/>
          </a:p>
        </p:txBody>
      </p:sp>
      <p:sp>
        <p:nvSpPr>
          <p:cNvPr id="230" name="Google Shape;230;p30"/>
          <p:cNvSpPr txBox="1"/>
          <p:nvPr>
            <p:ph idx="2" type="body"/>
          </p:nvPr>
        </p:nvSpPr>
        <p:spPr>
          <a:xfrm>
            <a:off x="6236150" y="1730025"/>
            <a:ext cx="2736300" cy="3089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300">
                <a:latin typeface="Times New Roman"/>
                <a:ea typeface="Times New Roman"/>
                <a:cs typeface="Times New Roman"/>
                <a:sym typeface="Times New Roman"/>
              </a:rPr>
              <a:t>𝑐</a:t>
            </a:r>
            <a:r>
              <a:rPr baseline="30000" lang="en" sz="2400"/>
              <a:t>3</a:t>
            </a:r>
            <a:r>
              <a:rPr lang="en" sz="2400"/>
              <a:t> − 7</a:t>
            </a:r>
            <a:r>
              <a:rPr lang="en" sz="2300">
                <a:latin typeface="Times New Roman"/>
                <a:ea typeface="Times New Roman"/>
                <a:cs typeface="Times New Roman"/>
                <a:sym typeface="Times New Roman"/>
              </a:rPr>
              <a:t>𝑐</a:t>
            </a:r>
            <a:r>
              <a:rPr baseline="30000" lang="en" sz="2400"/>
              <a:t>2</a:t>
            </a:r>
            <a:r>
              <a:rPr lang="en" sz="2400"/>
              <a:t> + 11</a:t>
            </a:r>
            <a:r>
              <a:rPr lang="en" sz="2300">
                <a:latin typeface="Times New Roman"/>
                <a:ea typeface="Times New Roman"/>
                <a:cs typeface="Times New Roman"/>
                <a:sym typeface="Times New Roman"/>
              </a:rPr>
              <a:t>𝑐</a:t>
            </a:r>
            <a:r>
              <a:rPr lang="en" sz="2400"/>
              <a:t> + 3</a:t>
            </a:r>
            <a:endParaRPr sz="2400"/>
          </a:p>
          <a:p>
            <a:pPr indent="0" lvl="0" marL="0" rtl="0" algn="l">
              <a:spcBef>
                <a:spcPts val="1200"/>
              </a:spcBef>
              <a:spcAft>
                <a:spcPts val="0"/>
              </a:spcAft>
              <a:buClr>
                <a:schemeClr val="dk1"/>
              </a:buClr>
              <a:buSzPts val="1100"/>
              <a:buFont typeface="Arial"/>
              <a:buNone/>
            </a:pPr>
            <a:r>
              <a:rPr lang="en" sz="2300">
                <a:latin typeface="Times New Roman"/>
                <a:ea typeface="Times New Roman"/>
                <a:cs typeface="Times New Roman"/>
                <a:sym typeface="Times New Roman"/>
              </a:rPr>
              <a:t>𝑐</a:t>
            </a:r>
            <a:r>
              <a:rPr baseline="30000" lang="en" sz="2400"/>
              <a:t>3</a:t>
            </a:r>
            <a:r>
              <a:rPr lang="en" sz="2400"/>
              <a:t> − 5</a:t>
            </a:r>
            <a:r>
              <a:rPr lang="en" sz="2300">
                <a:latin typeface="Times New Roman"/>
                <a:ea typeface="Times New Roman"/>
                <a:cs typeface="Times New Roman"/>
                <a:sym typeface="Times New Roman"/>
              </a:rPr>
              <a:t>𝑐</a:t>
            </a:r>
            <a:r>
              <a:rPr baseline="30000" lang="en" sz="2400"/>
              <a:t>2</a:t>
            </a:r>
            <a:r>
              <a:rPr lang="en" sz="2400"/>
              <a:t> − 5</a:t>
            </a:r>
            <a:r>
              <a:rPr lang="en" sz="2300">
                <a:latin typeface="Times New Roman"/>
                <a:ea typeface="Times New Roman"/>
                <a:cs typeface="Times New Roman"/>
                <a:sym typeface="Times New Roman"/>
              </a:rPr>
              <a:t>𝑐</a:t>
            </a:r>
            <a:r>
              <a:rPr lang="en" sz="2400"/>
              <a:t> − 6</a:t>
            </a:r>
            <a:endParaRPr sz="2400"/>
          </a:p>
          <a:p>
            <a:pPr indent="0" lvl="0" marL="0" rtl="0" algn="l">
              <a:spcBef>
                <a:spcPts val="1200"/>
              </a:spcBef>
              <a:spcAft>
                <a:spcPts val="0"/>
              </a:spcAft>
              <a:buClr>
                <a:schemeClr val="dk1"/>
              </a:buClr>
              <a:buSzPts val="1100"/>
              <a:buFont typeface="Arial"/>
              <a:buNone/>
            </a:pPr>
            <a:r>
              <a:rPr lang="en" sz="2300">
                <a:latin typeface="Times New Roman"/>
                <a:ea typeface="Times New Roman"/>
                <a:cs typeface="Times New Roman"/>
                <a:sym typeface="Times New Roman"/>
              </a:rPr>
              <a:t>𝑐</a:t>
            </a:r>
            <a:r>
              <a:rPr baseline="30000" lang="en" sz="2400"/>
              <a:t>3</a:t>
            </a:r>
            <a:r>
              <a:rPr lang="en" sz="2400"/>
              <a:t> + 7</a:t>
            </a:r>
            <a:r>
              <a:rPr lang="en" sz="2300">
                <a:latin typeface="Times New Roman"/>
                <a:ea typeface="Times New Roman"/>
                <a:cs typeface="Times New Roman"/>
                <a:sym typeface="Times New Roman"/>
              </a:rPr>
              <a:t>𝑐</a:t>
            </a:r>
            <a:r>
              <a:rPr baseline="30000" lang="en" sz="2400"/>
              <a:t>2</a:t>
            </a:r>
            <a:r>
              <a:rPr lang="en" sz="2400"/>
              <a:t> + 6</a:t>
            </a:r>
            <a:r>
              <a:rPr lang="en" sz="2300">
                <a:latin typeface="Times New Roman"/>
                <a:ea typeface="Times New Roman"/>
                <a:cs typeface="Times New Roman"/>
                <a:sym typeface="Times New Roman"/>
              </a:rPr>
              <a:t>𝑐</a:t>
            </a:r>
            <a:r>
              <a:rPr lang="en" sz="2400"/>
              <a:t> − 20</a:t>
            </a:r>
            <a:endParaRPr sz="2400"/>
          </a:p>
          <a:p>
            <a:pPr indent="0" lvl="0" marL="0" rtl="0" algn="l">
              <a:spcBef>
                <a:spcPts val="1200"/>
              </a:spcBef>
              <a:spcAft>
                <a:spcPts val="0"/>
              </a:spcAft>
              <a:buClr>
                <a:schemeClr val="dk1"/>
              </a:buClr>
              <a:buSzPts val="1100"/>
              <a:buFont typeface="Arial"/>
              <a:buNone/>
            </a:pPr>
            <a:r>
              <a:rPr lang="en" sz="2300">
                <a:latin typeface="Times New Roman"/>
                <a:ea typeface="Times New Roman"/>
                <a:cs typeface="Times New Roman"/>
                <a:sym typeface="Times New Roman"/>
              </a:rPr>
              <a:t>𝑐</a:t>
            </a:r>
            <a:r>
              <a:rPr baseline="30000" lang="en" sz="2400"/>
              <a:t>3</a:t>
            </a:r>
            <a:r>
              <a:rPr lang="en" sz="2400"/>
              <a:t> + 4</a:t>
            </a:r>
            <a:r>
              <a:rPr lang="en" sz="2300">
                <a:latin typeface="Times New Roman"/>
                <a:ea typeface="Times New Roman"/>
                <a:cs typeface="Times New Roman"/>
                <a:sym typeface="Times New Roman"/>
              </a:rPr>
              <a:t>𝑐</a:t>
            </a:r>
            <a:r>
              <a:rPr baseline="30000" lang="en" sz="2400"/>
              <a:t>2</a:t>
            </a:r>
            <a:r>
              <a:rPr lang="en" sz="2400"/>
              <a:t> + 9</a:t>
            </a:r>
            <a:r>
              <a:rPr lang="en" sz="2300">
                <a:latin typeface="Times New Roman"/>
                <a:ea typeface="Times New Roman"/>
                <a:cs typeface="Times New Roman"/>
                <a:sym typeface="Times New Roman"/>
              </a:rPr>
              <a:t>𝑐</a:t>
            </a:r>
            <a:r>
              <a:rPr lang="en" sz="2400"/>
              <a:t> + 6</a:t>
            </a:r>
            <a:endParaRPr sz="2400"/>
          </a:p>
          <a:p>
            <a:pPr indent="0" lvl="0" marL="0" rtl="0" algn="l">
              <a:spcBef>
                <a:spcPts val="1200"/>
              </a:spcBef>
              <a:spcAft>
                <a:spcPts val="0"/>
              </a:spcAft>
              <a:buNone/>
            </a:pPr>
            <a:r>
              <a:rPr lang="en" sz="2300">
                <a:latin typeface="Times New Roman"/>
                <a:ea typeface="Times New Roman"/>
                <a:cs typeface="Times New Roman"/>
                <a:sym typeface="Times New Roman"/>
              </a:rPr>
              <a:t>𝑐</a:t>
            </a:r>
            <a:r>
              <a:rPr baseline="30000" lang="en" sz="2400"/>
              <a:t>3</a:t>
            </a:r>
            <a:r>
              <a:rPr lang="en" sz="2400"/>
              <a:t> + 5</a:t>
            </a:r>
            <a:r>
              <a:rPr lang="en" sz="2300">
                <a:latin typeface="Times New Roman"/>
                <a:ea typeface="Times New Roman"/>
                <a:cs typeface="Times New Roman"/>
                <a:sym typeface="Times New Roman"/>
              </a:rPr>
              <a:t>𝑐</a:t>
            </a:r>
            <a:r>
              <a:rPr baseline="30000" lang="en" sz="2400"/>
              <a:t>2</a:t>
            </a:r>
            <a:r>
              <a:rPr lang="en" sz="2400"/>
              <a:t> − 48</a:t>
            </a:r>
            <a:r>
              <a:rPr lang="en" sz="2300">
                <a:latin typeface="Times New Roman"/>
                <a:ea typeface="Times New Roman"/>
                <a:cs typeface="Times New Roman"/>
                <a:sym typeface="Times New Roman"/>
              </a:rPr>
              <a:t>𝑐</a:t>
            </a:r>
            <a:r>
              <a:rPr lang="en" sz="2400"/>
              <a:t> + 20</a:t>
            </a:r>
            <a:endParaRPr sz="2400"/>
          </a:p>
        </p:txBody>
      </p:sp>
      <p:sp>
        <p:nvSpPr>
          <p:cNvPr id="231" name="Google Shape;231;p30"/>
          <p:cNvSpPr txBox="1"/>
          <p:nvPr>
            <p:ph idx="12" type="sldNum"/>
          </p:nvPr>
        </p:nvSpPr>
        <p:spPr>
          <a:xfrm>
            <a:off x="8283608" y="472101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2" name="Google Shape;232;p30"/>
          <p:cNvSpPr txBox="1"/>
          <p:nvPr>
            <p:ph idx="3" type="sldNum"/>
          </p:nvPr>
        </p:nvSpPr>
        <p:spPr>
          <a:xfrm>
            <a:off x="311700" y="472102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6.2.3 Multiplying a Polynomial by a Polynomial</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6" name="Shape 236"/>
        <p:cNvGrpSpPr/>
        <p:nvPr/>
      </p:nvGrpSpPr>
      <p:grpSpPr>
        <a:xfrm>
          <a:off x="0" y="0"/>
          <a:ext cx="0" cy="0"/>
          <a:chOff x="0" y="0"/>
          <a:chExt cx="0" cy="0"/>
        </a:xfrm>
      </p:grpSpPr>
      <p:sp>
        <p:nvSpPr>
          <p:cNvPr id="237" name="Google Shape;237;p3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Match Them Up ☞ ☜</a:t>
            </a:r>
            <a:endParaRPr>
              <a:solidFill>
                <a:srgbClr val="005047"/>
              </a:solidFill>
            </a:endParaRPr>
          </a:p>
        </p:txBody>
      </p:sp>
      <p:sp>
        <p:nvSpPr>
          <p:cNvPr id="238" name="Google Shape;238;p31"/>
          <p:cNvSpPr txBox="1"/>
          <p:nvPr>
            <p:ph idx="1" type="body"/>
          </p:nvPr>
        </p:nvSpPr>
        <p:spPr>
          <a:xfrm>
            <a:off x="311700" y="959075"/>
            <a:ext cx="8748900" cy="3657600"/>
          </a:xfrm>
          <a:prstGeom prst="rect">
            <a:avLst/>
          </a:prstGeom>
        </p:spPr>
        <p:txBody>
          <a:bodyPr anchorCtr="0" anchor="t" bIns="91425" lIns="91425" spcFirstLastPara="1" rIns="91425" wrap="square" tIns="91425">
            <a:normAutofit/>
          </a:bodyPr>
          <a:lstStyle/>
          <a:p>
            <a:pPr indent="-381000" lvl="0" marL="457200" rtl="0" algn="l">
              <a:lnSpc>
                <a:spcPct val="90000"/>
              </a:lnSpc>
              <a:spcBef>
                <a:spcPts val="0"/>
              </a:spcBef>
              <a:spcAft>
                <a:spcPts val="0"/>
              </a:spcAft>
              <a:buClr>
                <a:schemeClr val="dk1"/>
              </a:buClr>
              <a:buSzPts val="2400"/>
              <a:buFont typeface="Noto Sans"/>
              <a:buAutoNum type="arabicPeriod" startAt="6"/>
            </a:pPr>
            <a:r>
              <a:rPr lang="en"/>
              <a:t>Now, fill in the missing blanks to complete the polynomial multiplication.</a:t>
            </a:r>
            <a:endParaRPr/>
          </a:p>
          <a:p>
            <a:pPr indent="457200" lvl="0" marL="0" rtl="0" algn="l">
              <a:lnSpc>
                <a:spcPct val="90000"/>
              </a:lnSpc>
              <a:spcBef>
                <a:spcPts val="3000"/>
              </a:spcBef>
              <a:spcAft>
                <a:spcPts val="0"/>
              </a:spcAft>
              <a:buClr>
                <a:schemeClr val="dk1"/>
              </a:buClr>
              <a:buSzPts val="1100"/>
              <a:buFont typeface="Arial"/>
              <a:buNone/>
            </a:pPr>
            <a:r>
              <a:rPr lang="en"/>
              <a:t>(2𝑥 − 4)(𝑥</a:t>
            </a:r>
            <a:r>
              <a:rPr baseline="30000" lang="en"/>
              <a:t>2</a:t>
            </a:r>
            <a:r>
              <a:rPr lang="en"/>
              <a:t> +  ⬚𝑥 − 5) = 2𝑥(𝑥</a:t>
            </a:r>
            <a:r>
              <a:rPr baseline="30000" lang="en"/>
              <a:t>2</a:t>
            </a:r>
            <a:r>
              <a:rPr lang="en"/>
              <a:t> + 6𝑥 − 5) − 4(𝑥</a:t>
            </a:r>
            <a:r>
              <a:rPr baseline="30000" lang="en"/>
              <a:t>2</a:t>
            </a:r>
            <a:r>
              <a:rPr lang="en"/>
              <a:t> + 6𝑥 − ⬚)</a:t>
            </a:r>
            <a:endParaRPr/>
          </a:p>
          <a:p>
            <a:pPr indent="0" lvl="0" marL="3200400" rtl="0" algn="l">
              <a:lnSpc>
                <a:spcPct val="90000"/>
              </a:lnSpc>
              <a:spcBef>
                <a:spcPts val="1000"/>
              </a:spcBef>
              <a:spcAft>
                <a:spcPts val="0"/>
              </a:spcAft>
              <a:buClr>
                <a:schemeClr val="dk1"/>
              </a:buClr>
              <a:buSzPts val="1100"/>
              <a:buFont typeface="Arial"/>
              <a:buNone/>
            </a:pPr>
            <a:r>
              <a:rPr lang="en"/>
              <a:t>   =	2𝑥</a:t>
            </a:r>
            <a:r>
              <a:rPr baseline="30000" lang="en"/>
              <a:t>3</a:t>
            </a:r>
            <a:r>
              <a:rPr lang="en"/>
              <a:t> + ⬚𝑥</a:t>
            </a:r>
            <a:r>
              <a:rPr baseline="30000" lang="en"/>
              <a:t>2</a:t>
            </a:r>
            <a:r>
              <a:rPr lang="en"/>
              <a:t> − 10𝑥 − 4𝑥</a:t>
            </a:r>
            <a:r>
              <a:rPr baseline="30000" lang="en"/>
              <a:t>2</a:t>
            </a:r>
            <a:r>
              <a:rPr lang="en"/>
              <a:t> − 24𝑥 + ⬚</a:t>
            </a:r>
            <a:endParaRPr/>
          </a:p>
          <a:p>
            <a:pPr indent="0" lvl="0" marL="3200400" rtl="0" algn="l">
              <a:lnSpc>
                <a:spcPct val="90000"/>
              </a:lnSpc>
              <a:spcBef>
                <a:spcPts val="1000"/>
              </a:spcBef>
              <a:spcAft>
                <a:spcPts val="1000"/>
              </a:spcAft>
              <a:buNone/>
            </a:pPr>
            <a:r>
              <a:rPr lang="en"/>
              <a:t>   =	⬚𝑥</a:t>
            </a:r>
            <a:r>
              <a:rPr baseline="30000" lang="en"/>
              <a:t>3</a:t>
            </a:r>
            <a:r>
              <a:rPr lang="en"/>
              <a:t> + 8𝑥</a:t>
            </a:r>
            <a:r>
              <a:rPr baseline="30000" lang="en"/>
              <a:t>2</a:t>
            </a:r>
            <a:r>
              <a:rPr lang="en"/>
              <a:t> − ⬚𝑥 + 20</a:t>
            </a:r>
            <a:endParaRPr/>
          </a:p>
        </p:txBody>
      </p:sp>
      <p:sp>
        <p:nvSpPr>
          <p:cNvPr id="239" name="Google Shape;239;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latin typeface="Calibri"/>
                <a:ea typeface="Calibri"/>
                <a:cs typeface="Calibri"/>
                <a:sym typeface="Calibri"/>
              </a:rPr>
              <a:t>‹#›</a:t>
            </a:fld>
            <a:endParaRPr/>
          </a:p>
        </p:txBody>
      </p:sp>
      <p:sp>
        <p:nvSpPr>
          <p:cNvPr id="240" name="Google Shape;240;p3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6.2.3 Multiplying a Polynomial by a Polynomial</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4" name="Shape 244"/>
        <p:cNvGrpSpPr/>
        <p:nvPr/>
      </p:nvGrpSpPr>
      <p:grpSpPr>
        <a:xfrm>
          <a:off x="0" y="0"/>
          <a:ext cx="0" cy="0"/>
          <a:chOff x="0" y="0"/>
          <a:chExt cx="0" cy="0"/>
        </a:xfrm>
      </p:grpSpPr>
      <p:pic>
        <p:nvPicPr>
          <p:cNvPr descr="Icon indicating the slide contains a check for understanding question for students " id="245" name="Google Shape;245;p32"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46" name="Google Shape;246;p32"/>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47" name="Google Shape;247;p32"/>
          <p:cNvSpPr txBox="1"/>
          <p:nvPr>
            <p:ph idx="1" type="body"/>
          </p:nvPr>
        </p:nvSpPr>
        <p:spPr>
          <a:xfrm>
            <a:off x="311700" y="1128950"/>
            <a:ext cx="8520600" cy="3487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Multiply (</a:t>
            </a:r>
            <a:r>
              <a:rPr lang="en">
                <a:latin typeface="Times New Roman"/>
                <a:ea typeface="Times New Roman"/>
                <a:cs typeface="Times New Roman"/>
                <a:sym typeface="Times New Roman"/>
              </a:rPr>
              <a:t>𝑑</a:t>
            </a:r>
            <a:r>
              <a:rPr lang="en"/>
              <a:t> + 4)(2</a:t>
            </a:r>
            <a:r>
              <a:rPr lang="en">
                <a:latin typeface="Times New Roman"/>
                <a:ea typeface="Times New Roman"/>
                <a:cs typeface="Times New Roman"/>
                <a:sym typeface="Times New Roman"/>
              </a:rPr>
              <a:t>𝑑</a:t>
            </a:r>
            <a:r>
              <a:rPr baseline="30000" lang="en"/>
              <a:t>2</a:t>
            </a:r>
            <a:r>
              <a:rPr lang="en"/>
              <a:t> − 3</a:t>
            </a:r>
            <a:r>
              <a:rPr lang="en">
                <a:latin typeface="Times New Roman"/>
                <a:ea typeface="Times New Roman"/>
                <a:cs typeface="Times New Roman"/>
                <a:sym typeface="Times New Roman"/>
              </a:rPr>
              <a:t>𝑑</a:t>
            </a:r>
            <a:r>
              <a:rPr lang="en"/>
              <a:t> + 5).</a:t>
            </a:r>
            <a:endParaRPr/>
          </a:p>
          <a:p>
            <a:pPr indent="-381000" lvl="0" marL="914400" rtl="0" algn="l">
              <a:lnSpc>
                <a:spcPct val="100000"/>
              </a:lnSpc>
              <a:spcBef>
                <a:spcPts val="1200"/>
              </a:spcBef>
              <a:spcAft>
                <a:spcPts val="0"/>
              </a:spcAft>
              <a:buSzPts val="2400"/>
              <a:buFont typeface="Noto Sans"/>
              <a:buAutoNum type="alphaLcPeriod"/>
            </a:pPr>
            <a:r>
              <a:rPr lang="en"/>
              <a:t>2𝑑</a:t>
            </a:r>
            <a:r>
              <a:rPr baseline="30000" lang="en"/>
              <a:t>3</a:t>
            </a:r>
            <a:r>
              <a:rPr lang="en"/>
              <a:t> − 11𝑑</a:t>
            </a:r>
            <a:r>
              <a:rPr baseline="30000" lang="en"/>
              <a:t>2</a:t>
            </a:r>
            <a:r>
              <a:rPr lang="en"/>
              <a:t> − 17𝑑 + 20</a:t>
            </a:r>
            <a:endParaRPr/>
          </a:p>
          <a:p>
            <a:pPr indent="-381000" lvl="0" marL="914400" rtl="0" algn="l">
              <a:lnSpc>
                <a:spcPct val="100000"/>
              </a:lnSpc>
              <a:spcBef>
                <a:spcPts val="1000"/>
              </a:spcBef>
              <a:spcAft>
                <a:spcPts val="0"/>
              </a:spcAft>
              <a:buSzPts val="2400"/>
              <a:buFont typeface="Noto Sans"/>
              <a:buAutoNum type="alphaLcPeriod"/>
            </a:pPr>
            <a:r>
              <a:rPr lang="en"/>
              <a:t>2𝑑</a:t>
            </a:r>
            <a:r>
              <a:rPr baseline="30000" lang="en"/>
              <a:t>3</a:t>
            </a:r>
            <a:r>
              <a:rPr lang="en"/>
              <a:t> + 5𝑑</a:t>
            </a:r>
            <a:r>
              <a:rPr baseline="30000" lang="en"/>
              <a:t>2</a:t>
            </a:r>
            <a:r>
              <a:rPr lang="en"/>
              <a:t> − 7𝑑 + 20</a:t>
            </a:r>
            <a:endParaRPr/>
          </a:p>
          <a:p>
            <a:pPr indent="-381000" lvl="0" marL="914400" rtl="0" algn="l">
              <a:lnSpc>
                <a:spcPct val="100000"/>
              </a:lnSpc>
              <a:spcBef>
                <a:spcPts val="1000"/>
              </a:spcBef>
              <a:spcAft>
                <a:spcPts val="0"/>
              </a:spcAft>
              <a:buSzPts val="2400"/>
              <a:buFont typeface="Noto Sans"/>
              <a:buAutoNum type="alphaLcPeriod"/>
            </a:pPr>
            <a:r>
              <a:rPr lang="en"/>
              <a:t>2𝑑</a:t>
            </a:r>
            <a:r>
              <a:rPr baseline="30000" lang="en"/>
              <a:t>3</a:t>
            </a:r>
            <a:r>
              <a:rPr lang="en"/>
              <a:t> − 3𝑑</a:t>
            </a:r>
            <a:r>
              <a:rPr baseline="30000" lang="en"/>
              <a:t>2</a:t>
            </a:r>
            <a:r>
              <a:rPr lang="en"/>
              <a:t> + 5𝑑</a:t>
            </a:r>
            <a:endParaRPr/>
          </a:p>
          <a:p>
            <a:pPr indent="-381000" lvl="0" marL="914400" rtl="0" algn="l">
              <a:lnSpc>
                <a:spcPct val="100000"/>
              </a:lnSpc>
              <a:spcBef>
                <a:spcPts val="1000"/>
              </a:spcBef>
              <a:spcAft>
                <a:spcPts val="1000"/>
              </a:spcAft>
              <a:buSzPts val="2400"/>
              <a:buFont typeface="Noto Sans"/>
              <a:buAutoNum type="alphaLcPeriod"/>
            </a:pPr>
            <a:r>
              <a:rPr lang="en"/>
              <a:t>8𝑑</a:t>
            </a:r>
            <a:r>
              <a:rPr baseline="30000" lang="en"/>
              <a:t>2</a:t>
            </a:r>
            <a:r>
              <a:rPr lang="en"/>
              <a:t> − 12𝑑 + 20</a:t>
            </a:r>
            <a:endParaRPr/>
          </a:p>
        </p:txBody>
      </p:sp>
      <p:sp>
        <p:nvSpPr>
          <p:cNvPr id="248" name="Google Shape;248;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49" name="Google Shape;249;p3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6.2.3 Multiplying a Polynomial by a Polynomial</a:t>
            </a:r>
            <a:endParaRPr/>
          </a:p>
        </p:txBody>
      </p:sp>
      <p:sp>
        <p:nvSpPr>
          <p:cNvPr descr="An arrow icon reads &quot;Let's review!&quot; and links to a slide that reviews the content that was assessed in the self check question. " id="250" name="Google Shape;250;p32" title="Review icon">
            <a:hlinkClick action="ppaction://hlinkshowjump?jump=nextslide"/>
          </p:cNvPr>
          <p:cNvSpPr/>
          <p:nvPr/>
        </p:nvSpPr>
        <p:spPr>
          <a:xfrm>
            <a:off x="6472350" y="458192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54" name="Shape 254"/>
        <p:cNvGrpSpPr/>
        <p:nvPr/>
      </p:nvGrpSpPr>
      <p:grpSpPr>
        <a:xfrm>
          <a:off x="0" y="0"/>
          <a:ext cx="0" cy="0"/>
          <a:chOff x="0" y="0"/>
          <a:chExt cx="0" cy="0"/>
        </a:xfrm>
      </p:grpSpPr>
      <p:pic>
        <p:nvPicPr>
          <p:cNvPr descr="Icon indicating the slide contains a additional resources for students who struggled with the check for understanding (self check) question" id="255" name="Google Shape;255;p33"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56" name="Google Shape;256;p33"/>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257" name="Google Shape;257;p33"/>
          <p:cNvSpPr txBox="1"/>
          <p:nvPr>
            <p:ph idx="1" type="body"/>
          </p:nvPr>
        </p:nvSpPr>
        <p:spPr>
          <a:xfrm>
            <a:off x="311700" y="960125"/>
            <a:ext cx="36786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1000"/>
              </a:spcAft>
              <a:buClr>
                <a:schemeClr val="dk1"/>
              </a:buClr>
              <a:buSzPts val="1100"/>
              <a:buFont typeface="Arial"/>
              <a:buNone/>
            </a:pPr>
            <a:r>
              <a:rPr lang="en" sz="1800"/>
              <a:t>Multiply: (𝑏 + 3)(2𝑏</a:t>
            </a:r>
            <a:r>
              <a:rPr baseline="30000" lang="en" sz="1800"/>
              <a:t>2</a:t>
            </a:r>
            <a:r>
              <a:rPr lang="en" sz="1800"/>
              <a:t> − 5𝑏 + 8)</a:t>
            </a:r>
            <a:endParaRPr sz="1800"/>
          </a:p>
        </p:txBody>
      </p:sp>
      <p:sp>
        <p:nvSpPr>
          <p:cNvPr id="258" name="Google Shape;258;p33"/>
          <p:cNvSpPr txBox="1"/>
          <p:nvPr>
            <p:ph idx="2" type="body"/>
          </p:nvPr>
        </p:nvSpPr>
        <p:spPr>
          <a:xfrm>
            <a:off x="5153850" y="960125"/>
            <a:ext cx="3678600" cy="3657600"/>
          </a:xfrm>
          <a:prstGeom prst="rect">
            <a:avLst/>
          </a:prstGeom>
        </p:spPr>
        <p:txBody>
          <a:bodyPr anchorCtr="0" anchor="t" bIns="91425" lIns="91425" spcFirstLastPara="1" rIns="91425" wrap="square" tIns="91425">
            <a:noAutofit/>
          </a:bodyPr>
          <a:lstStyle/>
          <a:p>
            <a:pPr indent="0" lvl="0" marL="0" rtl="0" algn="ctr">
              <a:lnSpc>
                <a:spcPct val="100000"/>
              </a:lnSpc>
              <a:spcBef>
                <a:spcPts val="1000"/>
              </a:spcBef>
              <a:spcAft>
                <a:spcPts val="0"/>
              </a:spcAft>
              <a:buClr>
                <a:schemeClr val="dk1"/>
              </a:buClr>
              <a:buSzPts val="1100"/>
              <a:buFont typeface="Arial"/>
              <a:buNone/>
            </a:pPr>
            <a:r>
              <a:rPr b="1" lang="en" sz="2000"/>
              <a:t>MULTIPLYING POLYNOMIALS BY DISTRIBUTION</a:t>
            </a:r>
            <a:endParaRPr b="1" sz="2000"/>
          </a:p>
          <a:p>
            <a:pPr indent="0" lvl="0" marL="0" rtl="0" algn="l">
              <a:lnSpc>
                <a:spcPct val="100000"/>
              </a:lnSpc>
              <a:spcBef>
                <a:spcPts val="3000"/>
              </a:spcBef>
              <a:spcAft>
                <a:spcPts val="0"/>
              </a:spcAft>
              <a:buClr>
                <a:schemeClr val="dk1"/>
              </a:buClr>
              <a:buSzPts val="1100"/>
              <a:buFont typeface="Arial"/>
              <a:buNone/>
            </a:pPr>
            <a:r>
              <a:rPr b="1" lang="en" sz="2000"/>
              <a:t>Step 1 - </a:t>
            </a:r>
            <a:r>
              <a:rPr lang="en" sz="2000"/>
              <a:t>Distribute one polynomial to each term of the other.</a:t>
            </a:r>
            <a:endParaRPr sz="2000"/>
          </a:p>
          <a:p>
            <a:pPr indent="0" lvl="0" marL="0" rtl="0" algn="l">
              <a:lnSpc>
                <a:spcPct val="100000"/>
              </a:lnSpc>
              <a:spcBef>
                <a:spcPts val="1000"/>
              </a:spcBef>
              <a:spcAft>
                <a:spcPts val="0"/>
              </a:spcAft>
              <a:buClr>
                <a:schemeClr val="dk1"/>
              </a:buClr>
              <a:buSzPts val="1100"/>
              <a:buFont typeface="Arial"/>
              <a:buNone/>
            </a:pPr>
            <a:r>
              <a:rPr b="1" lang="en" sz="2000"/>
              <a:t>Step 2 -</a:t>
            </a:r>
            <a:r>
              <a:rPr lang="en" sz="2000"/>
              <a:t> Multiply.</a:t>
            </a:r>
            <a:endParaRPr sz="2000"/>
          </a:p>
          <a:p>
            <a:pPr indent="0" lvl="0" marL="0" rtl="0" algn="l">
              <a:lnSpc>
                <a:spcPct val="100000"/>
              </a:lnSpc>
              <a:spcBef>
                <a:spcPts val="1000"/>
              </a:spcBef>
              <a:spcAft>
                <a:spcPts val="1000"/>
              </a:spcAft>
              <a:buNone/>
            </a:pPr>
            <a:r>
              <a:rPr b="1" lang="en" sz="2000"/>
              <a:t>Step 3 -</a:t>
            </a:r>
            <a:r>
              <a:rPr lang="en" sz="2000"/>
              <a:t> Combine like terms.</a:t>
            </a:r>
            <a:endParaRPr/>
          </a:p>
        </p:txBody>
      </p:sp>
      <p:cxnSp>
        <p:nvCxnSpPr>
          <p:cNvPr descr="a gray line segment used to visually separate the title from the &quot;how to&quot; steps" id="259" name="Google Shape;259;p33"/>
          <p:cNvCxnSpPr/>
          <p:nvPr/>
        </p:nvCxnSpPr>
        <p:spPr>
          <a:xfrm flipH="1" rot="10800000">
            <a:off x="5431775" y="2123725"/>
            <a:ext cx="3153600" cy="15600"/>
          </a:xfrm>
          <a:prstGeom prst="straightConnector1">
            <a:avLst/>
          </a:prstGeom>
          <a:noFill/>
          <a:ln cap="flat" cmpd="sng" w="28575">
            <a:solidFill>
              <a:srgbClr val="9E9E9E"/>
            </a:solidFill>
            <a:prstDash val="solid"/>
            <a:round/>
            <a:headEnd len="med" w="med" type="none"/>
            <a:tailEnd len="med" w="med" type="none"/>
          </a:ln>
        </p:spPr>
      </p:cxnSp>
      <p:sp>
        <p:nvSpPr>
          <p:cNvPr id="260" name="Google Shape;260;p33"/>
          <p:cNvSpPr txBox="1"/>
          <p:nvPr>
            <p:ph idx="12" type="sldNum"/>
          </p:nvPr>
        </p:nvSpPr>
        <p:spPr>
          <a:xfrm>
            <a:off x="8283608" y="4721017"/>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61" name="Google Shape;261;p33"/>
          <p:cNvSpPr txBox="1"/>
          <p:nvPr>
            <p:ph idx="3" type="sldNum"/>
          </p:nvPr>
        </p:nvSpPr>
        <p:spPr>
          <a:xfrm>
            <a:off x="311700" y="4721025"/>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6.2.3 Multiplying a Polynomial by a Polynomial - Additional Resources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5" name="Shape 265"/>
        <p:cNvGrpSpPr/>
        <p:nvPr/>
      </p:nvGrpSpPr>
      <p:grpSpPr>
        <a:xfrm>
          <a:off x="0" y="0"/>
          <a:ext cx="0" cy="0"/>
          <a:chOff x="0" y="0"/>
          <a:chExt cx="0" cy="0"/>
        </a:xfrm>
      </p:grpSpPr>
      <p:sp>
        <p:nvSpPr>
          <p:cNvPr id="266" name="Google Shape;266;p34"/>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Video</a:t>
            </a:r>
            <a:endParaRPr/>
          </a:p>
        </p:txBody>
      </p:sp>
      <p:sp>
        <p:nvSpPr>
          <p:cNvPr id="267" name="Google Shape;267;p34"/>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4"/>
              </a:rPr>
              <a:t>Multiplying Polynomials Using Different Methods</a:t>
            </a:r>
            <a:endParaRPr/>
          </a:p>
        </p:txBody>
      </p:sp>
      <p:pic>
        <p:nvPicPr>
          <p:cNvPr descr="This Algebra 1 curriculum has been developed by Rice University's OpenStax through the Rice Algebra Initiative for Success and Equity (RAISE). Learn more at https://openstax.org/k12/algebra.&#10;&#10;#Algebra #HighSchool #Polynomials #SimplifyingExpressions #WorkedExample #Annotations" id="268" name="Google Shape;268;p34" title="Multiplying Polynomials Using Different Methods">
            <a:hlinkClick r:id="rId5"/>
          </p:cNvPr>
          <p:cNvPicPr preferRelativeResize="0"/>
          <p:nvPr/>
        </p:nvPicPr>
        <p:blipFill>
          <a:blip r:embed="rId6">
            <a:alphaModFix/>
          </a:blip>
          <a:stretch>
            <a:fillRect/>
          </a:stretch>
        </p:blipFill>
        <p:spPr>
          <a:xfrm>
            <a:off x="1691640" y="1161288"/>
            <a:ext cx="5760720" cy="3200400"/>
          </a:xfrm>
          <a:prstGeom prst="rect">
            <a:avLst/>
          </a:prstGeom>
          <a:noFill/>
          <a:ln>
            <a:noFill/>
          </a:ln>
        </p:spPr>
      </p:pic>
      <p:sp>
        <p:nvSpPr>
          <p:cNvPr id="269" name="Google Shape;269;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70" name="Google Shape;270;p34"/>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6.2.3 Multiplying a Polynomial by a Polynomial</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8"/>
                                        </p:tgtEl>
                                        <p:attrNameLst>
                                          <p:attrName>style.visibility</p:attrName>
                                        </p:attrNameLst>
                                      </p:cBhvr>
                                      <p:to>
                                        <p:strVal val="visible"/>
                                      </p:to>
                                    </p:set>
                                    <p:animEffect filter="fade" transition="in">
                                      <p:cBhvr>
                                        <p:cTn dur="1000"/>
                                        <p:tgtEl>
                                          <p:spTgt spid="2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35"/>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a:t>
            </a:r>
            <a:r>
              <a:rPr b="0" lang="en" sz="2400">
                <a:latin typeface="Noto Sans"/>
                <a:ea typeface="Noto Sans"/>
                <a:cs typeface="Noto Sans"/>
                <a:sym typeface="Noto Sans"/>
              </a:rPr>
              <a:t> Stop: Learning Activity C</a:t>
            </a:r>
            <a:endParaRPr/>
          </a:p>
        </p:txBody>
      </p:sp>
      <p:pic>
        <p:nvPicPr>
          <p:cNvPr descr="Map consisting of seven rectangles connected by dotted lines conveying the progression of the Lesson. Each rectangle has an icon with text. Adding to the previous three stops, the fourth rectangle is now highlighted in dark green. A clipboard icon and the text &quot;Learning Activity&quot; are displayed in yellow font. " id="276" name="Google Shape;276;p35" title="Screenshot 2025-10-23 at 9.30.11 AM.png"/>
          <p:cNvPicPr preferRelativeResize="0"/>
          <p:nvPr/>
        </p:nvPicPr>
        <p:blipFill>
          <a:blip r:embed="rId3">
            <a:alphaModFix/>
          </a:blip>
          <a:stretch>
            <a:fillRect/>
          </a:stretch>
        </p:blipFill>
        <p:spPr>
          <a:xfrm>
            <a:off x="146304" y="1426464"/>
            <a:ext cx="8839204" cy="3167957"/>
          </a:xfrm>
          <a:prstGeom prst="rect">
            <a:avLst/>
          </a:prstGeom>
          <a:noFill/>
          <a:ln>
            <a:noFill/>
          </a:ln>
        </p:spPr>
      </p:pic>
      <p:sp>
        <p:nvSpPr>
          <p:cNvPr id="277" name="Google Shape;277;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1" name="Shape 281"/>
        <p:cNvGrpSpPr/>
        <p:nvPr/>
      </p:nvGrpSpPr>
      <p:grpSpPr>
        <a:xfrm>
          <a:off x="0" y="0"/>
          <a:ext cx="0" cy="0"/>
          <a:chOff x="0" y="0"/>
          <a:chExt cx="0" cy="0"/>
        </a:xfrm>
      </p:grpSpPr>
      <p:sp>
        <p:nvSpPr>
          <p:cNvPr id="282" name="Google Shape;282;p36"/>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C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Isn’t That Special? ✨</a:t>
            </a:r>
            <a:endParaRPr>
              <a:solidFill>
                <a:srgbClr val="005047"/>
              </a:solidFill>
            </a:endParaRPr>
          </a:p>
        </p:txBody>
      </p:sp>
      <p:sp>
        <p:nvSpPr>
          <p:cNvPr id="283" name="Google Shape;283;p36"/>
          <p:cNvSpPr txBox="1"/>
          <p:nvPr>
            <p:ph idx="1" type="body"/>
          </p:nvPr>
        </p:nvSpPr>
        <p:spPr>
          <a:xfrm>
            <a:off x="311700" y="1100272"/>
            <a:ext cx="3999900" cy="1309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a:t>What is a </a:t>
            </a:r>
            <a:r>
              <a:rPr b="1" lang="en"/>
              <a:t>binomial square</a:t>
            </a:r>
            <a:r>
              <a:rPr lang="en"/>
              <a:t>? </a:t>
            </a:r>
            <a:endParaRPr/>
          </a:p>
          <a:p>
            <a:pPr indent="0" lvl="0" marL="0" rtl="0" algn="l">
              <a:spcBef>
                <a:spcPts val="1200"/>
              </a:spcBef>
              <a:spcAft>
                <a:spcPts val="1200"/>
              </a:spcAft>
              <a:buNone/>
            </a:pPr>
            <a:r>
              <a:rPr lang="en"/>
              <a:t>Provide an example.</a:t>
            </a:r>
            <a:endParaRPr/>
          </a:p>
        </p:txBody>
      </p:sp>
      <p:sp>
        <p:nvSpPr>
          <p:cNvPr id="284" name="Google Shape;284;p36"/>
          <p:cNvSpPr txBox="1"/>
          <p:nvPr>
            <p:ph idx="1" type="body"/>
          </p:nvPr>
        </p:nvSpPr>
        <p:spPr>
          <a:xfrm>
            <a:off x="311700" y="2409475"/>
            <a:ext cx="3999900" cy="211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000"/>
              <a:t>A binomial square is (</a:t>
            </a:r>
            <a:r>
              <a:rPr i="1" lang="en" sz="2000">
                <a:latin typeface="Times New Roman"/>
                <a:ea typeface="Times New Roman"/>
                <a:cs typeface="Times New Roman"/>
                <a:sym typeface="Times New Roman"/>
              </a:rPr>
              <a:t>a</a:t>
            </a:r>
            <a:r>
              <a:rPr lang="en" sz="2000"/>
              <a:t> + </a:t>
            </a:r>
            <a:r>
              <a:rPr i="1" lang="en" sz="2000">
                <a:latin typeface="Times New Roman"/>
                <a:ea typeface="Times New Roman"/>
                <a:cs typeface="Times New Roman"/>
                <a:sym typeface="Times New Roman"/>
              </a:rPr>
              <a:t>b</a:t>
            </a:r>
            <a:r>
              <a:rPr lang="en" sz="2000"/>
              <a:t>)</a:t>
            </a:r>
            <a:r>
              <a:rPr baseline="30000" lang="en" sz="2000"/>
              <a:t>2</a:t>
            </a:r>
            <a:r>
              <a:rPr lang="en" sz="2000"/>
              <a:t> is the result of multiplying a binomial (two-terms) by itself.</a:t>
            </a:r>
            <a:endParaRPr sz="2000"/>
          </a:p>
          <a:p>
            <a:pPr indent="0" lvl="0" marL="0" rtl="0" algn="l">
              <a:spcBef>
                <a:spcPts val="1200"/>
              </a:spcBef>
              <a:spcAft>
                <a:spcPts val="0"/>
              </a:spcAft>
              <a:buClr>
                <a:schemeClr val="dk1"/>
              </a:buClr>
              <a:buSzPts val="1100"/>
              <a:buFont typeface="Arial"/>
              <a:buNone/>
            </a:pPr>
            <a:r>
              <a:rPr lang="en" sz="2000"/>
              <a:t>For example, (</a:t>
            </a:r>
            <a:r>
              <a:rPr lang="en" sz="2000">
                <a:latin typeface="Times New Roman"/>
                <a:ea typeface="Times New Roman"/>
                <a:cs typeface="Times New Roman"/>
                <a:sym typeface="Times New Roman"/>
              </a:rPr>
              <a:t>𝑥</a:t>
            </a:r>
            <a:r>
              <a:rPr lang="en" sz="2000"/>
              <a:t> + 3)</a:t>
            </a:r>
            <a:r>
              <a:rPr baseline="30000" lang="en" sz="2000"/>
              <a:t>2</a:t>
            </a:r>
            <a:r>
              <a:rPr lang="en" sz="2000"/>
              <a:t> represents </a:t>
            </a:r>
            <a:br>
              <a:rPr lang="en" sz="2000"/>
            </a:br>
            <a:r>
              <a:rPr lang="en" sz="2000"/>
              <a:t>(𝑥 + 3)(𝑥 + 3).</a:t>
            </a:r>
            <a:endParaRPr sz="2400"/>
          </a:p>
        </p:txBody>
      </p:sp>
      <p:sp>
        <p:nvSpPr>
          <p:cNvPr id="285" name="Google Shape;285;p36"/>
          <p:cNvSpPr txBox="1"/>
          <p:nvPr>
            <p:ph idx="2" type="body"/>
          </p:nvPr>
        </p:nvSpPr>
        <p:spPr>
          <a:xfrm>
            <a:off x="4832400" y="1100272"/>
            <a:ext cx="3999900" cy="130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What is a </a:t>
            </a:r>
            <a:r>
              <a:rPr b="1" lang="en"/>
              <a:t>conjugate pair</a:t>
            </a:r>
            <a:r>
              <a:rPr lang="en"/>
              <a:t>? </a:t>
            </a:r>
            <a:endParaRPr/>
          </a:p>
          <a:p>
            <a:pPr indent="0" lvl="0" marL="0" rtl="0" algn="l">
              <a:spcBef>
                <a:spcPts val="1200"/>
              </a:spcBef>
              <a:spcAft>
                <a:spcPts val="1200"/>
              </a:spcAft>
              <a:buClr>
                <a:schemeClr val="dk1"/>
              </a:buClr>
              <a:buSzPts val="1100"/>
              <a:buFont typeface="Arial"/>
              <a:buNone/>
            </a:pPr>
            <a:r>
              <a:rPr lang="en"/>
              <a:t>Provide an example.</a:t>
            </a:r>
            <a:endParaRPr/>
          </a:p>
        </p:txBody>
      </p:sp>
      <p:sp>
        <p:nvSpPr>
          <p:cNvPr id="286" name="Google Shape;286;p36"/>
          <p:cNvSpPr txBox="1"/>
          <p:nvPr>
            <p:ph idx="2" type="body"/>
          </p:nvPr>
        </p:nvSpPr>
        <p:spPr>
          <a:xfrm>
            <a:off x="4832400" y="2409475"/>
            <a:ext cx="3999900" cy="224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000"/>
              <a:t>A conjugate pair are two binomials of the form (</a:t>
            </a:r>
            <a:r>
              <a:rPr i="1" lang="en" sz="2000">
                <a:latin typeface="Times New Roman"/>
                <a:ea typeface="Times New Roman"/>
                <a:cs typeface="Times New Roman"/>
                <a:sym typeface="Times New Roman"/>
              </a:rPr>
              <a:t>a</a:t>
            </a:r>
            <a:r>
              <a:rPr lang="en" sz="2000"/>
              <a:t> – </a:t>
            </a:r>
            <a:r>
              <a:rPr i="1" lang="en" sz="2000">
                <a:latin typeface="Times New Roman"/>
                <a:ea typeface="Times New Roman"/>
                <a:cs typeface="Times New Roman"/>
                <a:sym typeface="Times New Roman"/>
              </a:rPr>
              <a:t>b</a:t>
            </a:r>
            <a:r>
              <a:rPr lang="en" sz="2000"/>
              <a:t>) and (</a:t>
            </a:r>
            <a:r>
              <a:rPr i="1" lang="en" sz="2000">
                <a:latin typeface="Times New Roman"/>
                <a:ea typeface="Times New Roman"/>
                <a:cs typeface="Times New Roman"/>
                <a:sym typeface="Times New Roman"/>
              </a:rPr>
              <a:t>a</a:t>
            </a:r>
            <a:r>
              <a:rPr lang="en" sz="2000"/>
              <a:t> + </a:t>
            </a:r>
            <a:r>
              <a:rPr i="1" lang="en" sz="2000">
                <a:latin typeface="Times New Roman"/>
                <a:ea typeface="Times New Roman"/>
                <a:cs typeface="Times New Roman"/>
                <a:sym typeface="Times New Roman"/>
              </a:rPr>
              <a:t>b</a:t>
            </a:r>
            <a:r>
              <a:rPr lang="en" sz="2000"/>
              <a:t>).</a:t>
            </a:r>
            <a:endParaRPr sz="2000"/>
          </a:p>
          <a:p>
            <a:pPr indent="0" lvl="0" marL="0" rtl="0" algn="l">
              <a:spcBef>
                <a:spcPts val="1200"/>
              </a:spcBef>
              <a:spcAft>
                <a:spcPts val="1200"/>
              </a:spcAft>
              <a:buClr>
                <a:schemeClr val="dk1"/>
              </a:buClr>
              <a:buSzPts val="1100"/>
              <a:buFont typeface="Arial"/>
              <a:buNone/>
            </a:pPr>
            <a:r>
              <a:rPr lang="en" sz="2000"/>
              <a:t>For example, (𝑥 − 5)(𝑥 + 5).</a:t>
            </a:r>
            <a:endParaRPr sz="2400"/>
          </a:p>
        </p:txBody>
      </p:sp>
      <p:sp>
        <p:nvSpPr>
          <p:cNvPr id="287" name="Google Shape;287;p36"/>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88" name="Google Shape;288;p36"/>
          <p:cNvSpPr txBox="1"/>
          <p:nvPr>
            <p:ph idx="3"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6.2.4 Multiplying Special Products</a:t>
            </a:r>
            <a:endParaRPr>
              <a:latin typeface="Noto Sans"/>
              <a:ea typeface="Noto Sans"/>
              <a:cs typeface="Noto Sans"/>
              <a:sym typeface="Noto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2" name="Shape 292"/>
        <p:cNvGrpSpPr/>
        <p:nvPr/>
      </p:nvGrpSpPr>
      <p:grpSpPr>
        <a:xfrm>
          <a:off x="0" y="0"/>
          <a:ext cx="0" cy="0"/>
          <a:chOff x="0" y="0"/>
          <a:chExt cx="0" cy="0"/>
        </a:xfrm>
      </p:grpSpPr>
      <p:sp>
        <p:nvSpPr>
          <p:cNvPr id="293" name="Google Shape;293;p3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C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Isn’t That Special? ✨</a:t>
            </a:r>
            <a:endParaRPr sz="3000">
              <a:solidFill>
                <a:srgbClr val="005047"/>
              </a:solidFill>
            </a:endParaRPr>
          </a:p>
        </p:txBody>
      </p:sp>
      <p:sp>
        <p:nvSpPr>
          <p:cNvPr id="294" name="Google Shape;294;p37"/>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800"/>
              <a:t>Multiply each expression. Identify each as a binomial square or a conjugate pair (difference of squares).</a:t>
            </a:r>
            <a:endParaRPr sz="1800"/>
          </a:p>
          <a:p>
            <a:pPr indent="-361950" lvl="0" marL="457200" rtl="0" algn="l">
              <a:spcBef>
                <a:spcPts val="1200"/>
              </a:spcBef>
              <a:spcAft>
                <a:spcPts val="0"/>
              </a:spcAft>
              <a:buClr>
                <a:schemeClr val="dk1"/>
              </a:buClr>
              <a:buSzPts val="2100"/>
              <a:buFont typeface="Noto Sans"/>
              <a:buAutoNum type="arabicPeriod"/>
            </a:pPr>
            <a:r>
              <a:rPr lang="en" sz="2100"/>
              <a:t>(3𝑥 − 7)</a:t>
            </a:r>
            <a:r>
              <a:rPr baseline="30000" lang="en" sz="2100"/>
              <a:t>2</a:t>
            </a:r>
            <a:endParaRPr baseline="30000" sz="2100"/>
          </a:p>
          <a:p>
            <a:pPr indent="-361950" lvl="0" marL="457200" rtl="0" algn="l">
              <a:spcBef>
                <a:spcPts val="1000"/>
              </a:spcBef>
              <a:spcAft>
                <a:spcPts val="0"/>
              </a:spcAft>
              <a:buClr>
                <a:schemeClr val="dk1"/>
              </a:buClr>
              <a:buSzPts val="2100"/>
              <a:buFont typeface="Noto Sans"/>
              <a:buAutoNum type="arabicPeriod"/>
            </a:pPr>
            <a:r>
              <a:rPr lang="en" sz="2100"/>
              <a:t>(6𝑧 + 4)(6𝑧 − 4)</a:t>
            </a:r>
            <a:endParaRPr sz="2100"/>
          </a:p>
          <a:p>
            <a:pPr indent="-361950" lvl="0" marL="457200" rtl="0" algn="l">
              <a:spcBef>
                <a:spcPts val="1000"/>
              </a:spcBef>
              <a:spcAft>
                <a:spcPts val="0"/>
              </a:spcAft>
              <a:buClr>
                <a:schemeClr val="dk1"/>
              </a:buClr>
              <a:buSzPts val="2100"/>
              <a:buFont typeface="Noto Sans"/>
              <a:buAutoNum type="arabicPeriod"/>
            </a:pPr>
            <a:r>
              <a:rPr lang="en" sz="2100"/>
              <a:t>(4𝑎 + 2𝑏)(4𝑎 + 2𝑏)</a:t>
            </a:r>
            <a:endParaRPr sz="2100"/>
          </a:p>
          <a:p>
            <a:pPr indent="-361950" lvl="0" marL="457200" rtl="0" algn="l">
              <a:spcBef>
                <a:spcPts val="1000"/>
              </a:spcBef>
              <a:spcAft>
                <a:spcPts val="0"/>
              </a:spcAft>
              <a:buClr>
                <a:schemeClr val="dk1"/>
              </a:buClr>
              <a:buSzPts val="2100"/>
              <a:buFont typeface="Noto Sans"/>
              <a:buAutoNum type="arabicPeriod"/>
            </a:pPr>
            <a:r>
              <a:rPr lang="en" sz="2100"/>
              <a:t>(3𝑤 − 9𝑝)(3𝑤 + 9𝑝)</a:t>
            </a:r>
            <a:endParaRPr sz="2100"/>
          </a:p>
          <a:p>
            <a:pPr indent="-361950" lvl="0" marL="457200" rtl="0" algn="l">
              <a:spcBef>
                <a:spcPts val="1000"/>
              </a:spcBef>
              <a:spcAft>
                <a:spcPts val="0"/>
              </a:spcAft>
              <a:buClr>
                <a:schemeClr val="dk1"/>
              </a:buClr>
              <a:buSzPts val="2100"/>
              <a:buFont typeface="Noto Sans"/>
              <a:buAutoNum type="arabicPeriod"/>
            </a:pPr>
            <a:r>
              <a:rPr lang="en" sz="2100"/>
              <a:t>(2𝑦 − 8𝑛)(2𝑦 + 8𝑛)</a:t>
            </a:r>
            <a:endParaRPr sz="2100"/>
          </a:p>
          <a:p>
            <a:pPr indent="-361950" lvl="0" marL="457200" rtl="0" algn="l">
              <a:spcBef>
                <a:spcPts val="1000"/>
              </a:spcBef>
              <a:spcAft>
                <a:spcPts val="1000"/>
              </a:spcAft>
              <a:buClr>
                <a:schemeClr val="dk1"/>
              </a:buClr>
              <a:buSzPts val="2100"/>
              <a:buFont typeface="Noto Sans"/>
              <a:buAutoNum type="arabicPeriod"/>
            </a:pPr>
            <a:r>
              <a:rPr lang="en" sz="2100"/>
              <a:t>(5𝑘 + 2)(5𝑘 + 2)</a:t>
            </a:r>
            <a:endParaRPr/>
          </a:p>
        </p:txBody>
      </p:sp>
      <p:sp>
        <p:nvSpPr>
          <p:cNvPr id="295" name="Google Shape;295;p37"/>
          <p:cNvSpPr txBox="1"/>
          <p:nvPr>
            <p:ph idx="12" type="sldNum"/>
          </p:nvPr>
        </p:nvSpPr>
        <p:spPr>
          <a:xfrm>
            <a:off x="8283608" y="473503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96" name="Google Shape;296;p37"/>
          <p:cNvSpPr txBox="1"/>
          <p:nvPr>
            <p:ph idx="2" type="sldNum"/>
          </p:nvPr>
        </p:nvSpPr>
        <p:spPr>
          <a:xfrm>
            <a:off x="311700" y="473504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6.2.4 Multiplying Special Products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0" name="Shape 300"/>
        <p:cNvGrpSpPr/>
        <p:nvPr/>
      </p:nvGrpSpPr>
      <p:grpSpPr>
        <a:xfrm>
          <a:off x="0" y="0"/>
          <a:ext cx="0" cy="0"/>
          <a:chOff x="0" y="0"/>
          <a:chExt cx="0" cy="0"/>
        </a:xfrm>
      </p:grpSpPr>
      <p:sp>
        <p:nvSpPr>
          <p:cNvPr descr="Icon indicating the slide contains a check for understanding question for students " id="301" name="Google Shape;301;p38"/>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C</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302" name="Google Shape;302;p38"/>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Multiply (3𝑓 − 6𝑔)</a:t>
            </a:r>
            <a:r>
              <a:rPr baseline="30000" lang="en"/>
              <a:t>2</a:t>
            </a:r>
            <a:r>
              <a:rPr lang="en"/>
              <a:t>.</a:t>
            </a:r>
            <a:endParaRPr/>
          </a:p>
          <a:p>
            <a:pPr indent="-381000" lvl="0" marL="914400" rtl="0" algn="l">
              <a:lnSpc>
                <a:spcPct val="100000"/>
              </a:lnSpc>
              <a:spcBef>
                <a:spcPts val="1200"/>
              </a:spcBef>
              <a:spcAft>
                <a:spcPts val="0"/>
              </a:spcAft>
              <a:buSzPts val="2400"/>
              <a:buFont typeface="Calibri"/>
              <a:buAutoNum type="alphaLcPeriod"/>
            </a:pPr>
            <a:r>
              <a:rPr lang="en"/>
              <a:t>9𝑓</a:t>
            </a:r>
            <a:r>
              <a:rPr baseline="30000" lang="en"/>
              <a:t>2</a:t>
            </a:r>
            <a:r>
              <a:rPr lang="en"/>
              <a:t> − 18𝑓𝑔 + 36𝑔</a:t>
            </a:r>
            <a:r>
              <a:rPr baseline="30000" lang="en"/>
              <a:t>2</a:t>
            </a:r>
            <a:endParaRPr/>
          </a:p>
          <a:p>
            <a:pPr indent="-381000" lvl="0" marL="914400" rtl="0" algn="l">
              <a:lnSpc>
                <a:spcPct val="100000"/>
              </a:lnSpc>
              <a:spcBef>
                <a:spcPts val="2000"/>
              </a:spcBef>
              <a:spcAft>
                <a:spcPts val="0"/>
              </a:spcAft>
              <a:buSzPts val="2400"/>
              <a:buFont typeface="Calibri"/>
              <a:buAutoNum type="alphaLcPeriod"/>
            </a:pPr>
            <a:r>
              <a:rPr lang="en"/>
              <a:t>9𝑓</a:t>
            </a:r>
            <a:r>
              <a:rPr baseline="30000" lang="en"/>
              <a:t>2</a:t>
            </a:r>
            <a:r>
              <a:rPr lang="en"/>
              <a:t> − 36𝑓𝑔 + 36𝑔</a:t>
            </a:r>
            <a:r>
              <a:rPr baseline="30000" lang="en"/>
              <a:t>2</a:t>
            </a:r>
            <a:endParaRPr baseline="30000"/>
          </a:p>
          <a:p>
            <a:pPr indent="-381000" lvl="0" marL="914400" rtl="0" algn="l">
              <a:lnSpc>
                <a:spcPct val="100000"/>
              </a:lnSpc>
              <a:spcBef>
                <a:spcPts val="2000"/>
              </a:spcBef>
              <a:spcAft>
                <a:spcPts val="0"/>
              </a:spcAft>
              <a:buSzPts val="2400"/>
              <a:buFont typeface="Calibri"/>
              <a:buAutoNum type="alphaLcPeriod"/>
            </a:pPr>
            <a:r>
              <a:rPr lang="en"/>
              <a:t>9𝑓</a:t>
            </a:r>
            <a:r>
              <a:rPr baseline="30000" lang="en"/>
              <a:t>2</a:t>
            </a:r>
            <a:r>
              <a:rPr lang="en"/>
              <a:t> − 36𝑓𝑔 − 36𝑔</a:t>
            </a:r>
            <a:r>
              <a:rPr baseline="30000" lang="en"/>
              <a:t>2</a:t>
            </a:r>
            <a:endParaRPr/>
          </a:p>
          <a:p>
            <a:pPr indent="-381000" lvl="0" marL="914400" rtl="0" algn="l">
              <a:lnSpc>
                <a:spcPct val="100000"/>
              </a:lnSpc>
              <a:spcBef>
                <a:spcPts val="2000"/>
              </a:spcBef>
              <a:spcAft>
                <a:spcPts val="0"/>
              </a:spcAft>
              <a:buSzPts val="2400"/>
              <a:buFont typeface="Calibri"/>
              <a:buAutoNum type="alphaLcPeriod"/>
            </a:pPr>
            <a:r>
              <a:rPr lang="en"/>
              <a:t>9𝑓</a:t>
            </a:r>
            <a:r>
              <a:rPr baseline="30000" lang="en"/>
              <a:t>2</a:t>
            </a:r>
            <a:r>
              <a:rPr lang="en"/>
              <a:t> + 36𝑔</a:t>
            </a:r>
            <a:r>
              <a:rPr baseline="30000" lang="en"/>
              <a:t>2</a:t>
            </a:r>
            <a:endParaRPr baseline="30000"/>
          </a:p>
        </p:txBody>
      </p:sp>
      <p:sp>
        <p:nvSpPr>
          <p:cNvPr id="303" name="Google Shape;303;p3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4" name="Google Shape;304;p3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6.2.4 Multiplying Special Products</a:t>
            </a:r>
            <a:endParaRPr/>
          </a:p>
        </p:txBody>
      </p:sp>
      <p:sp>
        <p:nvSpPr>
          <p:cNvPr descr="An arrow icon reads &quot;Let's review!&quot; and links to a slide that reviews the content that was assessed in the self check question. " id="305" name="Google Shape;305;p38" title="Review icon">
            <a:hlinkClick action="ppaction://hlinksldjump" r:id="rId4"/>
          </p:cNvPr>
          <p:cNvSpPr/>
          <p:nvPr/>
        </p:nvSpPr>
        <p:spPr>
          <a:xfrm>
            <a:off x="6540125" y="4617805"/>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309" name="Shape 309"/>
        <p:cNvGrpSpPr/>
        <p:nvPr/>
      </p:nvGrpSpPr>
      <p:grpSpPr>
        <a:xfrm>
          <a:off x="0" y="0"/>
          <a:ext cx="0" cy="0"/>
          <a:chOff x="0" y="0"/>
          <a:chExt cx="0" cy="0"/>
        </a:xfrm>
      </p:grpSpPr>
      <p:pic>
        <p:nvPicPr>
          <p:cNvPr descr="Icon indicating the slide contains a additional resources for students who struggled with the check for understanding (self check) question" id="310" name="Google Shape;310;p39"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311" name="Google Shape;311;p3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C</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312" name="Google Shape;312;p39"/>
          <p:cNvSpPr txBox="1"/>
          <p:nvPr>
            <p:ph idx="1" type="body"/>
          </p:nvPr>
        </p:nvSpPr>
        <p:spPr>
          <a:xfrm>
            <a:off x="311700" y="959075"/>
            <a:ext cx="36027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Clr>
                <a:schemeClr val="dk1"/>
              </a:buClr>
              <a:buSzPts val="1100"/>
              <a:buFont typeface="Arial"/>
              <a:buNone/>
            </a:pPr>
            <a:r>
              <a:rPr lang="en" sz="2100"/>
              <a:t>Multiply:  (2𝑥 − 3𝑦)</a:t>
            </a:r>
            <a:r>
              <a:rPr baseline="30000" lang="en" sz="2100"/>
              <a:t>2</a:t>
            </a:r>
            <a:endParaRPr sz="1700"/>
          </a:p>
        </p:txBody>
      </p:sp>
      <p:pic>
        <p:nvPicPr>
          <p:cNvPr descr="Image of a table comparing the patterns within special products. In column 1, the properties of binomial squares are listed. The formulas are given in the first two rows. First, when a plus b is squared, the pattern equals a-squared plus 2 times a times b plus b-squared. If a minus b is squared, the pattern equals a-squared minus 2 times a times b plus b-squared. Continuing in column 1, this process is called &quot;squaring a binomial&quot; and the &quot;product is a trinomial.&quot; If you use the acronym F-O-I-L , the inner and outer terms with FOIL are the same. That is why the &quot;middle term is double the product of the two terms.&quot; The second column of the table lists the properties of the product of conjugates. In the first row, is the pattern that occurs when the quantity of a minus b is multiplied by a plus b. The resulting formula is a-squared minus b-squared. Continuing in column 2, this process is called &quot;multiplying conjugates&quot; and the &quot;product is a binomial.&quot; If you use the acronym F-O-I-L , the inner and outer terms with FOIL are the opposites. That is why there is &quot;no middle term.&quot;" id="313" name="Google Shape;313;p39" title="Comparing the Special Product Patterns "/>
          <p:cNvPicPr preferRelativeResize="0"/>
          <p:nvPr/>
        </p:nvPicPr>
        <p:blipFill>
          <a:blip r:embed="rId4">
            <a:alphaModFix/>
          </a:blip>
          <a:stretch>
            <a:fillRect/>
          </a:stretch>
        </p:blipFill>
        <p:spPr>
          <a:xfrm>
            <a:off x="4481093" y="1005026"/>
            <a:ext cx="4579657" cy="3657599"/>
          </a:xfrm>
          <a:prstGeom prst="rect">
            <a:avLst/>
          </a:prstGeom>
          <a:noFill/>
          <a:ln>
            <a:noFill/>
          </a:ln>
        </p:spPr>
      </p:pic>
      <p:sp>
        <p:nvSpPr>
          <p:cNvPr id="314" name="Google Shape;314;p39"/>
          <p:cNvSpPr txBox="1"/>
          <p:nvPr>
            <p:ph idx="12" type="sldNum"/>
          </p:nvPr>
        </p:nvSpPr>
        <p:spPr>
          <a:xfrm>
            <a:off x="8283608" y="4698130"/>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15" name="Google Shape;315;p39"/>
          <p:cNvSpPr txBox="1"/>
          <p:nvPr>
            <p:ph idx="2" type="sldNum"/>
          </p:nvPr>
        </p:nvSpPr>
        <p:spPr>
          <a:xfrm>
            <a:off x="311700" y="4698138"/>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6.2.4 Multiplying Special Products</a:t>
            </a:r>
            <a:r>
              <a:rPr lang="en"/>
              <a:t> - Additional Resources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40"/>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Step: Cool Down</a:t>
            </a:r>
            <a:endParaRPr/>
          </a:p>
        </p:txBody>
      </p:sp>
      <p:pic>
        <p:nvPicPr>
          <p:cNvPr descr="Map consisting of seven rectangles connected by dotted lines conveying the progression of the Lesson. Each rectangle has an icon with text. Adding to the previous four stops, the fifth rectangle is now highlighted in dark green with a yellow icon and text. The icon is a bar graph made of three progressively smaller rectangles with an arrow on top, following the slope. The text reads Cool Down." id="321" name="Google Shape;321;p40" title="Screenshot 2025-10-23 at 9.30.17 AM.png"/>
          <p:cNvPicPr preferRelativeResize="0"/>
          <p:nvPr/>
        </p:nvPicPr>
        <p:blipFill>
          <a:blip r:embed="rId3">
            <a:alphaModFix/>
          </a:blip>
          <a:stretch>
            <a:fillRect/>
          </a:stretch>
        </p:blipFill>
        <p:spPr>
          <a:xfrm>
            <a:off x="146304" y="1463040"/>
            <a:ext cx="8839204" cy="3167957"/>
          </a:xfrm>
          <a:prstGeom prst="rect">
            <a:avLst/>
          </a:prstGeom>
          <a:noFill/>
          <a:ln>
            <a:noFill/>
          </a:ln>
        </p:spPr>
      </p:pic>
      <p:sp>
        <p:nvSpPr>
          <p:cNvPr id="322" name="Google Shape;322;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6" name="Shape 326"/>
        <p:cNvGrpSpPr/>
        <p:nvPr/>
      </p:nvGrpSpPr>
      <p:grpSpPr>
        <a:xfrm>
          <a:off x="0" y="0"/>
          <a:ext cx="0" cy="0"/>
          <a:chOff x="0" y="0"/>
          <a:chExt cx="0" cy="0"/>
        </a:xfrm>
      </p:grpSpPr>
      <p:sp>
        <p:nvSpPr>
          <p:cNvPr id="327" name="Google Shape;327;p4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328" name="Google Shape;328;p41"/>
          <p:cNvSpPr txBox="1"/>
          <p:nvPr>
            <p:ph idx="1" type="body"/>
          </p:nvPr>
        </p:nvSpPr>
        <p:spPr>
          <a:xfrm>
            <a:off x="311700" y="959075"/>
            <a:ext cx="48240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a:t>Use the polynomial functions (given at right) to complete the multiplication.</a:t>
            </a:r>
            <a:endParaRPr/>
          </a:p>
          <a:p>
            <a:pPr indent="-381000" lvl="0" marL="457200" rtl="0" algn="l">
              <a:lnSpc>
                <a:spcPct val="100000"/>
              </a:lnSpc>
              <a:spcBef>
                <a:spcPts val="1000"/>
              </a:spcBef>
              <a:spcAft>
                <a:spcPts val="0"/>
              </a:spcAft>
              <a:buClr>
                <a:schemeClr val="dk1"/>
              </a:buClr>
              <a:buSzPts val="2400"/>
              <a:buFont typeface="Calibri"/>
              <a:buAutoNum type="arabicPeriod"/>
            </a:pPr>
            <a:r>
              <a:rPr i="1" lang="en">
                <a:latin typeface="Times New Roman"/>
                <a:ea typeface="Times New Roman"/>
                <a:cs typeface="Times New Roman"/>
                <a:sym typeface="Times New Roman"/>
              </a:rPr>
              <a:t>f</a:t>
            </a:r>
            <a:r>
              <a:rPr lang="en"/>
              <a:t>(</a:t>
            </a:r>
            <a:r>
              <a:rPr i="1" lang="en">
                <a:latin typeface="Times New Roman"/>
                <a:ea typeface="Times New Roman"/>
                <a:cs typeface="Times New Roman"/>
                <a:sym typeface="Times New Roman"/>
              </a:rPr>
              <a:t>x</a:t>
            </a:r>
            <a:r>
              <a:rPr lang="en"/>
              <a:t>) ● </a:t>
            </a:r>
            <a:r>
              <a:rPr i="1" lang="en">
                <a:latin typeface="Times New Roman"/>
                <a:ea typeface="Times New Roman"/>
                <a:cs typeface="Times New Roman"/>
                <a:sym typeface="Times New Roman"/>
              </a:rPr>
              <a:t>g</a:t>
            </a:r>
            <a:r>
              <a:rPr lang="en"/>
              <a:t>(</a:t>
            </a:r>
            <a:r>
              <a:rPr i="1" lang="en">
                <a:latin typeface="Times New Roman"/>
                <a:ea typeface="Times New Roman"/>
                <a:cs typeface="Times New Roman"/>
                <a:sym typeface="Times New Roman"/>
              </a:rPr>
              <a:t>x</a:t>
            </a:r>
            <a:r>
              <a:rPr lang="en"/>
              <a:t>)</a:t>
            </a:r>
            <a:endParaRPr/>
          </a:p>
          <a:p>
            <a:pPr indent="-381000" lvl="0" marL="457200" rtl="0" algn="l">
              <a:lnSpc>
                <a:spcPct val="100000"/>
              </a:lnSpc>
              <a:spcBef>
                <a:spcPts val="1000"/>
              </a:spcBef>
              <a:spcAft>
                <a:spcPts val="0"/>
              </a:spcAft>
              <a:buClr>
                <a:schemeClr val="dk1"/>
              </a:buClr>
              <a:buSzPts val="2400"/>
              <a:buFont typeface="Calibri"/>
              <a:buAutoNum type="arabicPeriod"/>
            </a:pPr>
            <a:r>
              <a:rPr i="1" lang="en">
                <a:latin typeface="Times New Roman"/>
                <a:ea typeface="Times New Roman"/>
                <a:cs typeface="Times New Roman"/>
                <a:sym typeface="Times New Roman"/>
              </a:rPr>
              <a:t>f</a:t>
            </a:r>
            <a:r>
              <a:rPr lang="en"/>
              <a:t>(</a:t>
            </a:r>
            <a:r>
              <a:rPr i="1" lang="en">
                <a:latin typeface="Times New Roman"/>
                <a:ea typeface="Times New Roman"/>
                <a:cs typeface="Times New Roman"/>
                <a:sym typeface="Times New Roman"/>
              </a:rPr>
              <a:t>x</a:t>
            </a:r>
            <a:r>
              <a:rPr lang="en"/>
              <a:t>)</a:t>
            </a:r>
            <a:r>
              <a:rPr lang="en"/>
              <a:t> ● </a:t>
            </a:r>
            <a:r>
              <a:rPr i="1" lang="en">
                <a:latin typeface="Times New Roman"/>
                <a:ea typeface="Times New Roman"/>
                <a:cs typeface="Times New Roman"/>
                <a:sym typeface="Times New Roman"/>
              </a:rPr>
              <a:t>f</a:t>
            </a:r>
            <a:r>
              <a:rPr lang="en"/>
              <a:t>(</a:t>
            </a:r>
            <a:r>
              <a:rPr i="1" lang="en">
                <a:latin typeface="Times New Roman"/>
                <a:ea typeface="Times New Roman"/>
                <a:cs typeface="Times New Roman"/>
                <a:sym typeface="Times New Roman"/>
              </a:rPr>
              <a:t>x</a:t>
            </a:r>
            <a:r>
              <a:rPr lang="en"/>
              <a:t>)</a:t>
            </a:r>
            <a:endParaRPr/>
          </a:p>
          <a:p>
            <a:pPr indent="-381000" lvl="0" marL="457200" rtl="0" algn="l">
              <a:lnSpc>
                <a:spcPct val="100000"/>
              </a:lnSpc>
              <a:spcBef>
                <a:spcPts val="1000"/>
              </a:spcBef>
              <a:spcAft>
                <a:spcPts val="0"/>
              </a:spcAft>
              <a:buClr>
                <a:schemeClr val="dk1"/>
              </a:buClr>
              <a:buSzPts val="2400"/>
              <a:buFont typeface="Calibri"/>
              <a:buAutoNum type="arabicPeriod"/>
            </a:pPr>
            <a:r>
              <a:rPr i="1" lang="en">
                <a:latin typeface="Times New Roman"/>
                <a:ea typeface="Times New Roman"/>
                <a:cs typeface="Times New Roman"/>
                <a:sym typeface="Times New Roman"/>
              </a:rPr>
              <a:t>h</a:t>
            </a:r>
            <a:r>
              <a:rPr lang="en"/>
              <a:t>(</a:t>
            </a:r>
            <a:r>
              <a:rPr i="1" lang="en">
                <a:latin typeface="Times New Roman"/>
                <a:ea typeface="Times New Roman"/>
                <a:cs typeface="Times New Roman"/>
                <a:sym typeface="Times New Roman"/>
              </a:rPr>
              <a:t>x</a:t>
            </a:r>
            <a:r>
              <a:rPr lang="en"/>
              <a:t>) ● </a:t>
            </a:r>
            <a:r>
              <a:rPr i="1" lang="en">
                <a:latin typeface="Times New Roman"/>
                <a:ea typeface="Times New Roman"/>
                <a:cs typeface="Times New Roman"/>
                <a:sym typeface="Times New Roman"/>
              </a:rPr>
              <a:t>j</a:t>
            </a:r>
            <a:r>
              <a:rPr lang="en"/>
              <a:t>(</a:t>
            </a:r>
            <a:r>
              <a:rPr i="1" lang="en">
                <a:latin typeface="Times New Roman"/>
                <a:ea typeface="Times New Roman"/>
                <a:cs typeface="Times New Roman"/>
                <a:sym typeface="Times New Roman"/>
              </a:rPr>
              <a:t>x</a:t>
            </a:r>
            <a:r>
              <a:rPr lang="en"/>
              <a:t>)</a:t>
            </a:r>
            <a:endParaRPr/>
          </a:p>
          <a:p>
            <a:pPr indent="-381000" lvl="0" marL="457200" rtl="0" algn="l">
              <a:lnSpc>
                <a:spcPct val="100000"/>
              </a:lnSpc>
              <a:spcBef>
                <a:spcPts val="1000"/>
              </a:spcBef>
              <a:spcAft>
                <a:spcPts val="1000"/>
              </a:spcAft>
              <a:buClr>
                <a:schemeClr val="dk1"/>
              </a:buClr>
              <a:buSzPts val="2400"/>
              <a:buFont typeface="Calibri"/>
              <a:buAutoNum type="arabicPeriod"/>
            </a:pPr>
            <a:r>
              <a:rPr i="1" lang="en">
                <a:latin typeface="Times New Roman"/>
                <a:ea typeface="Times New Roman"/>
                <a:cs typeface="Times New Roman"/>
                <a:sym typeface="Times New Roman"/>
              </a:rPr>
              <a:t>h</a:t>
            </a:r>
            <a:r>
              <a:rPr lang="en"/>
              <a:t>(</a:t>
            </a:r>
            <a:r>
              <a:rPr i="1" lang="en">
                <a:latin typeface="Times New Roman"/>
                <a:ea typeface="Times New Roman"/>
                <a:cs typeface="Times New Roman"/>
                <a:sym typeface="Times New Roman"/>
              </a:rPr>
              <a:t>x</a:t>
            </a:r>
            <a:r>
              <a:rPr lang="en"/>
              <a:t>)</a:t>
            </a:r>
            <a:r>
              <a:rPr lang="en"/>
              <a:t> ● </a:t>
            </a:r>
            <a:r>
              <a:rPr i="1" lang="en">
                <a:latin typeface="Times New Roman"/>
                <a:ea typeface="Times New Roman"/>
                <a:cs typeface="Times New Roman"/>
                <a:sym typeface="Times New Roman"/>
              </a:rPr>
              <a:t>h</a:t>
            </a:r>
            <a:r>
              <a:rPr lang="en"/>
              <a:t>(</a:t>
            </a:r>
            <a:r>
              <a:rPr i="1" lang="en">
                <a:latin typeface="Times New Roman"/>
                <a:ea typeface="Times New Roman"/>
                <a:cs typeface="Times New Roman"/>
                <a:sym typeface="Times New Roman"/>
              </a:rPr>
              <a:t>x</a:t>
            </a:r>
            <a:r>
              <a:rPr lang="en"/>
              <a:t>)</a:t>
            </a:r>
            <a:endParaRPr sz="2800"/>
          </a:p>
        </p:txBody>
      </p:sp>
      <p:graphicFrame>
        <p:nvGraphicFramePr>
          <p:cNvPr descr="A table organizes 4 functions. F of x is equal to 3 times x plus 2 times b. G of x is equal to 3 times x minus 2 times b. H of x is equal to 7 times x plus 2. J of x is equal to 9 times x-squared minus 12 times x plus 4. " id="329" name="Google Shape;329;p41" title="organizing table"/>
          <p:cNvGraphicFramePr/>
          <p:nvPr/>
        </p:nvGraphicFramePr>
        <p:xfrm>
          <a:off x="5452963" y="1160328"/>
          <a:ext cx="3000000" cy="3000000"/>
        </p:xfrm>
        <a:graphic>
          <a:graphicData uri="http://schemas.openxmlformats.org/drawingml/2006/table">
            <a:tbl>
              <a:tblPr>
                <a:noFill/>
                <a:tableStyleId>{6E52FC60-321F-4521-A007-8C45F5C43BCF}</a:tableStyleId>
              </a:tblPr>
              <a:tblGrid>
                <a:gridCol w="3171375"/>
              </a:tblGrid>
              <a:tr h="1354175">
                <a:tc>
                  <a:txBody>
                    <a:bodyPr/>
                    <a:lstStyle/>
                    <a:p>
                      <a:pPr indent="0" lvl="0" marL="0" rtl="0" algn="l">
                        <a:spcBef>
                          <a:spcPts val="0"/>
                        </a:spcBef>
                        <a:spcAft>
                          <a:spcPts val="0"/>
                        </a:spcAft>
                        <a:buNone/>
                      </a:pPr>
                      <a:r>
                        <a:rPr i="1" lang="en" sz="2400">
                          <a:solidFill>
                            <a:schemeClr val="dk1"/>
                          </a:solidFill>
                          <a:latin typeface="Times New Roman"/>
                          <a:ea typeface="Times New Roman"/>
                          <a:cs typeface="Times New Roman"/>
                          <a:sym typeface="Times New Roman"/>
                        </a:rPr>
                        <a:t>f</a:t>
                      </a:r>
                      <a:r>
                        <a:rPr lang="en" sz="2400">
                          <a:solidFill>
                            <a:schemeClr val="dk1"/>
                          </a:solidFill>
                          <a:latin typeface="Calibri"/>
                          <a:ea typeface="Calibri"/>
                          <a:cs typeface="Calibri"/>
                          <a:sym typeface="Calibri"/>
                        </a:rPr>
                        <a:t>(</a:t>
                      </a:r>
                      <a:r>
                        <a:rPr i="1" lang="en" sz="2400">
                          <a:solidFill>
                            <a:schemeClr val="dk1"/>
                          </a:solidFill>
                          <a:latin typeface="Times New Roman"/>
                          <a:ea typeface="Times New Roman"/>
                          <a:cs typeface="Times New Roman"/>
                          <a:sym typeface="Times New Roman"/>
                        </a:rPr>
                        <a:t>x</a:t>
                      </a:r>
                      <a:r>
                        <a:rPr lang="en" sz="2400">
                          <a:solidFill>
                            <a:schemeClr val="dk1"/>
                          </a:solidFill>
                          <a:latin typeface="Calibri"/>
                          <a:ea typeface="Calibri"/>
                          <a:cs typeface="Calibri"/>
                          <a:sym typeface="Calibri"/>
                        </a:rPr>
                        <a:t>) = 3</a:t>
                      </a:r>
                      <a:r>
                        <a:rPr i="1" lang="en" sz="2400">
                          <a:solidFill>
                            <a:schemeClr val="dk1"/>
                          </a:solidFill>
                          <a:latin typeface="Times New Roman"/>
                          <a:ea typeface="Times New Roman"/>
                          <a:cs typeface="Times New Roman"/>
                          <a:sym typeface="Times New Roman"/>
                        </a:rPr>
                        <a:t>x</a:t>
                      </a:r>
                      <a:r>
                        <a:rPr lang="en" sz="2400">
                          <a:solidFill>
                            <a:schemeClr val="dk1"/>
                          </a:solidFill>
                          <a:latin typeface="Calibri"/>
                          <a:ea typeface="Calibri"/>
                          <a:cs typeface="Calibri"/>
                          <a:sym typeface="Calibri"/>
                        </a:rPr>
                        <a:t> + 2</a:t>
                      </a:r>
                      <a:r>
                        <a:rPr i="1" lang="en" sz="2400">
                          <a:solidFill>
                            <a:schemeClr val="dk1"/>
                          </a:solidFill>
                          <a:latin typeface="Times New Roman"/>
                          <a:ea typeface="Times New Roman"/>
                          <a:cs typeface="Times New Roman"/>
                          <a:sym typeface="Times New Roman"/>
                        </a:rPr>
                        <a:t>b</a:t>
                      </a:r>
                      <a:endParaRPr sz="2400">
                        <a:solidFill>
                          <a:schemeClr val="dk1"/>
                        </a:solidFill>
                        <a:latin typeface="Calibri"/>
                        <a:ea typeface="Calibri"/>
                        <a:cs typeface="Calibri"/>
                        <a:sym typeface="Calibri"/>
                      </a:endParaRPr>
                    </a:p>
                    <a:p>
                      <a:pPr indent="0" lvl="0" marL="0" rtl="0" algn="l">
                        <a:spcBef>
                          <a:spcPts val="1000"/>
                        </a:spcBef>
                        <a:spcAft>
                          <a:spcPts val="0"/>
                        </a:spcAft>
                        <a:buNone/>
                      </a:pPr>
                      <a:r>
                        <a:rPr i="1" lang="en" sz="2400">
                          <a:solidFill>
                            <a:schemeClr val="dk1"/>
                          </a:solidFill>
                          <a:latin typeface="Times New Roman"/>
                          <a:ea typeface="Times New Roman"/>
                          <a:cs typeface="Times New Roman"/>
                          <a:sym typeface="Times New Roman"/>
                        </a:rPr>
                        <a:t>g</a:t>
                      </a:r>
                      <a:r>
                        <a:rPr lang="en" sz="2400">
                          <a:solidFill>
                            <a:schemeClr val="dk1"/>
                          </a:solidFill>
                          <a:latin typeface="Calibri"/>
                          <a:ea typeface="Calibri"/>
                          <a:cs typeface="Calibri"/>
                          <a:sym typeface="Calibri"/>
                        </a:rPr>
                        <a:t>(</a:t>
                      </a:r>
                      <a:r>
                        <a:rPr i="1" lang="en" sz="2400">
                          <a:solidFill>
                            <a:schemeClr val="dk1"/>
                          </a:solidFill>
                          <a:latin typeface="Times New Roman"/>
                          <a:ea typeface="Times New Roman"/>
                          <a:cs typeface="Times New Roman"/>
                          <a:sym typeface="Times New Roman"/>
                        </a:rPr>
                        <a:t>x</a:t>
                      </a:r>
                      <a:r>
                        <a:rPr lang="en" sz="2400">
                          <a:solidFill>
                            <a:schemeClr val="dk1"/>
                          </a:solidFill>
                          <a:latin typeface="Calibri"/>
                          <a:ea typeface="Calibri"/>
                          <a:cs typeface="Calibri"/>
                          <a:sym typeface="Calibri"/>
                        </a:rPr>
                        <a:t>) = 3</a:t>
                      </a:r>
                      <a:r>
                        <a:rPr i="1" lang="en" sz="2400">
                          <a:solidFill>
                            <a:schemeClr val="dk1"/>
                          </a:solidFill>
                          <a:latin typeface="Times New Roman"/>
                          <a:ea typeface="Times New Roman"/>
                          <a:cs typeface="Times New Roman"/>
                          <a:sym typeface="Times New Roman"/>
                        </a:rPr>
                        <a:t>x</a:t>
                      </a:r>
                      <a:r>
                        <a:rPr lang="en" sz="2400">
                          <a:solidFill>
                            <a:schemeClr val="dk1"/>
                          </a:solidFill>
                          <a:latin typeface="Calibri"/>
                          <a:ea typeface="Calibri"/>
                          <a:cs typeface="Calibri"/>
                          <a:sym typeface="Calibri"/>
                        </a:rPr>
                        <a:t> – 2</a:t>
                      </a:r>
                      <a:r>
                        <a:rPr i="1" lang="en" sz="2400">
                          <a:solidFill>
                            <a:schemeClr val="dk1"/>
                          </a:solidFill>
                          <a:latin typeface="Times New Roman"/>
                          <a:ea typeface="Times New Roman"/>
                          <a:cs typeface="Times New Roman"/>
                          <a:sym typeface="Times New Roman"/>
                        </a:rPr>
                        <a:t>b</a:t>
                      </a:r>
                      <a:endParaRPr i="1" sz="2400">
                        <a:solidFill>
                          <a:schemeClr val="dk1"/>
                        </a:solidFill>
                        <a:latin typeface="Times New Roman"/>
                        <a:ea typeface="Times New Roman"/>
                        <a:cs typeface="Times New Roman"/>
                        <a:sym typeface="Times New Roman"/>
                      </a:endParaRPr>
                    </a:p>
                    <a:p>
                      <a:pPr indent="0" lvl="0" marL="0" rtl="0" algn="l">
                        <a:spcBef>
                          <a:spcPts val="1000"/>
                        </a:spcBef>
                        <a:spcAft>
                          <a:spcPts val="0"/>
                        </a:spcAft>
                        <a:buClr>
                          <a:srgbClr val="000000"/>
                        </a:buClr>
                        <a:buSzPts val="1100"/>
                        <a:buFont typeface="Arial"/>
                        <a:buNone/>
                      </a:pPr>
                      <a:r>
                        <a:rPr i="1" lang="en" sz="2400">
                          <a:solidFill>
                            <a:schemeClr val="dk1"/>
                          </a:solidFill>
                          <a:latin typeface="Times New Roman"/>
                          <a:ea typeface="Times New Roman"/>
                          <a:cs typeface="Times New Roman"/>
                          <a:sym typeface="Times New Roman"/>
                        </a:rPr>
                        <a:t>h</a:t>
                      </a:r>
                      <a:r>
                        <a:rPr lang="en" sz="2400">
                          <a:solidFill>
                            <a:schemeClr val="dk1"/>
                          </a:solidFill>
                          <a:latin typeface="Calibri"/>
                          <a:ea typeface="Calibri"/>
                          <a:cs typeface="Calibri"/>
                          <a:sym typeface="Calibri"/>
                        </a:rPr>
                        <a:t>(</a:t>
                      </a:r>
                      <a:r>
                        <a:rPr i="1" lang="en" sz="2400">
                          <a:solidFill>
                            <a:schemeClr val="dk1"/>
                          </a:solidFill>
                          <a:latin typeface="Times New Roman"/>
                          <a:ea typeface="Times New Roman"/>
                          <a:cs typeface="Times New Roman"/>
                          <a:sym typeface="Times New Roman"/>
                        </a:rPr>
                        <a:t>x</a:t>
                      </a:r>
                      <a:r>
                        <a:rPr lang="en" sz="2400">
                          <a:solidFill>
                            <a:schemeClr val="dk1"/>
                          </a:solidFill>
                          <a:latin typeface="Calibri"/>
                          <a:ea typeface="Calibri"/>
                          <a:cs typeface="Calibri"/>
                          <a:sym typeface="Calibri"/>
                        </a:rPr>
                        <a:t>) = 7</a:t>
                      </a:r>
                      <a:r>
                        <a:rPr i="1" lang="en" sz="2400">
                          <a:solidFill>
                            <a:schemeClr val="dk1"/>
                          </a:solidFill>
                          <a:latin typeface="Times New Roman"/>
                          <a:ea typeface="Times New Roman"/>
                          <a:cs typeface="Times New Roman"/>
                          <a:sym typeface="Times New Roman"/>
                        </a:rPr>
                        <a:t>x</a:t>
                      </a:r>
                      <a:r>
                        <a:rPr lang="en" sz="2400">
                          <a:solidFill>
                            <a:schemeClr val="dk1"/>
                          </a:solidFill>
                          <a:latin typeface="Calibri"/>
                          <a:ea typeface="Calibri"/>
                          <a:cs typeface="Calibri"/>
                          <a:sym typeface="Calibri"/>
                        </a:rPr>
                        <a:t> + 2</a:t>
                      </a:r>
                      <a:endParaRPr sz="2400">
                        <a:solidFill>
                          <a:schemeClr val="dk1"/>
                        </a:solidFill>
                        <a:latin typeface="Calibri"/>
                        <a:ea typeface="Calibri"/>
                        <a:cs typeface="Calibri"/>
                        <a:sym typeface="Calibri"/>
                      </a:endParaRPr>
                    </a:p>
                    <a:p>
                      <a:pPr indent="0" lvl="0" marL="0" rtl="0" algn="l">
                        <a:spcBef>
                          <a:spcPts val="1000"/>
                        </a:spcBef>
                        <a:spcAft>
                          <a:spcPts val="1000"/>
                        </a:spcAft>
                        <a:buClr>
                          <a:srgbClr val="000000"/>
                        </a:buClr>
                        <a:buSzPts val="1100"/>
                        <a:buFont typeface="Arial"/>
                        <a:buNone/>
                      </a:pPr>
                      <a:r>
                        <a:rPr i="1" lang="en" sz="2400">
                          <a:solidFill>
                            <a:schemeClr val="dk1"/>
                          </a:solidFill>
                          <a:latin typeface="Times New Roman"/>
                          <a:ea typeface="Times New Roman"/>
                          <a:cs typeface="Times New Roman"/>
                          <a:sym typeface="Times New Roman"/>
                        </a:rPr>
                        <a:t>j</a:t>
                      </a:r>
                      <a:r>
                        <a:rPr lang="en" sz="2400">
                          <a:solidFill>
                            <a:schemeClr val="dk1"/>
                          </a:solidFill>
                          <a:latin typeface="Calibri"/>
                          <a:ea typeface="Calibri"/>
                          <a:cs typeface="Calibri"/>
                          <a:sym typeface="Calibri"/>
                        </a:rPr>
                        <a:t>(</a:t>
                      </a:r>
                      <a:r>
                        <a:rPr i="1" lang="en" sz="2400">
                          <a:solidFill>
                            <a:schemeClr val="dk1"/>
                          </a:solidFill>
                          <a:latin typeface="Times New Roman"/>
                          <a:ea typeface="Times New Roman"/>
                          <a:cs typeface="Times New Roman"/>
                          <a:sym typeface="Times New Roman"/>
                        </a:rPr>
                        <a:t>x</a:t>
                      </a:r>
                      <a:r>
                        <a:rPr lang="en" sz="2400">
                          <a:solidFill>
                            <a:schemeClr val="dk1"/>
                          </a:solidFill>
                          <a:latin typeface="Calibri"/>
                          <a:ea typeface="Calibri"/>
                          <a:cs typeface="Calibri"/>
                          <a:sym typeface="Calibri"/>
                        </a:rPr>
                        <a:t>) = 9</a:t>
                      </a:r>
                      <a:r>
                        <a:rPr i="1" lang="en" sz="2400">
                          <a:solidFill>
                            <a:schemeClr val="dk1"/>
                          </a:solidFill>
                          <a:latin typeface="Times New Roman"/>
                          <a:ea typeface="Times New Roman"/>
                          <a:cs typeface="Times New Roman"/>
                          <a:sym typeface="Times New Roman"/>
                        </a:rPr>
                        <a:t>x</a:t>
                      </a:r>
                      <a:r>
                        <a:rPr baseline="30000" lang="en" sz="2400">
                          <a:solidFill>
                            <a:schemeClr val="dk1"/>
                          </a:solidFill>
                          <a:latin typeface="Calibri"/>
                          <a:ea typeface="Calibri"/>
                          <a:cs typeface="Calibri"/>
                          <a:sym typeface="Calibri"/>
                        </a:rPr>
                        <a:t>2</a:t>
                      </a:r>
                      <a:r>
                        <a:rPr lang="en" sz="2400">
                          <a:solidFill>
                            <a:schemeClr val="dk1"/>
                          </a:solidFill>
                          <a:latin typeface="Calibri"/>
                          <a:ea typeface="Calibri"/>
                          <a:cs typeface="Calibri"/>
                          <a:sym typeface="Calibri"/>
                        </a:rPr>
                        <a:t> – 12</a:t>
                      </a:r>
                      <a:r>
                        <a:rPr i="1" lang="en" sz="2400">
                          <a:solidFill>
                            <a:schemeClr val="dk1"/>
                          </a:solidFill>
                          <a:latin typeface="Times New Roman"/>
                          <a:ea typeface="Times New Roman"/>
                          <a:cs typeface="Times New Roman"/>
                          <a:sym typeface="Times New Roman"/>
                        </a:rPr>
                        <a:t>x</a:t>
                      </a:r>
                      <a:r>
                        <a:rPr lang="en" sz="2400">
                          <a:solidFill>
                            <a:schemeClr val="dk1"/>
                          </a:solidFill>
                          <a:latin typeface="Calibri"/>
                          <a:ea typeface="Calibri"/>
                          <a:cs typeface="Calibri"/>
                          <a:sym typeface="Calibri"/>
                        </a:rPr>
                        <a:t> + 4</a:t>
                      </a:r>
                      <a:endParaRPr sz="2400">
                        <a:solidFill>
                          <a:schemeClr val="dk1"/>
                        </a:solidFill>
                        <a:latin typeface="Calibri"/>
                        <a:ea typeface="Calibri"/>
                        <a:cs typeface="Calibri"/>
                        <a:sym typeface="Calibri"/>
                      </a:endParaRPr>
                    </a:p>
                  </a:txBody>
                  <a:tcPr marT="91425" marB="91425" marR="91425" marL="91425">
                    <a:lnL cap="flat" cmpd="sng" w="38100">
                      <a:solidFill>
                        <a:srgbClr val="0B5B51"/>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330" name="Google Shape;330;p4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31" name="Google Shape;331;p4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6.2</a:t>
            </a:r>
            <a:r>
              <a:rPr lang="en"/>
              <a:t>.5 Multiplying Polynomial Functions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42"/>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a:t>
            </a:r>
            <a:r>
              <a:rPr b="0" lang="en" sz="2400">
                <a:latin typeface="Noto Sans"/>
                <a:ea typeface="Noto Sans"/>
                <a:cs typeface="Noto Sans"/>
                <a:sym typeface="Noto Sans"/>
              </a:rPr>
              <a:t> Stop: Practice</a:t>
            </a:r>
            <a:endParaRPr/>
          </a:p>
        </p:txBody>
      </p:sp>
      <p:pic>
        <p:nvPicPr>
          <p:cNvPr descr="Map consisting of seven rectangles connected by dotted lines conveying the progression of the Lesson. Each rectangle has an icon with text. Adding to the previous five stops, the sixth rectangle is now highlighted in dark green with a yellow icon and text. The icon is a pencil tip and the text reads &quot;Practice.&quot;" id="337" name="Google Shape;337;p42" title="Screenshot 2025-10-23 at 9.30.22 AM.png"/>
          <p:cNvPicPr preferRelativeResize="0"/>
          <p:nvPr/>
        </p:nvPicPr>
        <p:blipFill>
          <a:blip r:embed="rId3">
            <a:alphaModFix/>
          </a:blip>
          <a:stretch>
            <a:fillRect/>
          </a:stretch>
        </p:blipFill>
        <p:spPr>
          <a:xfrm>
            <a:off x="148850" y="1426464"/>
            <a:ext cx="8839204" cy="3167957"/>
          </a:xfrm>
          <a:prstGeom prst="rect">
            <a:avLst/>
          </a:prstGeom>
          <a:noFill/>
          <a:ln>
            <a:noFill/>
          </a:ln>
        </p:spPr>
      </p:pic>
      <p:sp>
        <p:nvSpPr>
          <p:cNvPr id="338" name="Google Shape;338;p4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2" name="Shape 342"/>
        <p:cNvGrpSpPr/>
        <p:nvPr/>
      </p:nvGrpSpPr>
      <p:grpSpPr>
        <a:xfrm>
          <a:off x="0" y="0"/>
          <a:ext cx="0" cy="0"/>
          <a:chOff x="0" y="0"/>
          <a:chExt cx="0" cy="0"/>
        </a:xfrm>
      </p:grpSpPr>
      <p:sp>
        <p:nvSpPr>
          <p:cNvPr id="343" name="Google Shape;343;p43"/>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44" name="Google Shape;344;p43"/>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a:t>
            </a:r>
            <a:endParaRPr/>
          </a:p>
        </p:txBody>
      </p:sp>
      <p:pic>
        <p:nvPicPr>
          <p:cNvPr descr="Student studying with a laptop and open book, showing focus and independent learning during math practice." id="345" name="Google Shape;345;p43"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
        <p:nvSpPr>
          <p:cNvPr id="346" name="Google Shape;346;p4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47" name="Google Shape;347;p4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6.2</a:t>
            </a:r>
            <a:r>
              <a:rPr lang="en"/>
              <a:t>.6 Practice</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44"/>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Seventh Stop: Lesson Synthesis</a:t>
            </a:r>
            <a:endParaRPr/>
          </a:p>
        </p:txBody>
      </p:sp>
      <p:pic>
        <p:nvPicPr>
          <p:cNvPr descr="Map consisting of seven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353" name="Google Shape;353;p44" title="Screenshot 2025-10-23 at 9.30.26 AM.png"/>
          <p:cNvPicPr preferRelativeResize="0"/>
          <p:nvPr/>
        </p:nvPicPr>
        <p:blipFill>
          <a:blip r:embed="rId3">
            <a:alphaModFix/>
          </a:blip>
          <a:stretch>
            <a:fillRect/>
          </a:stretch>
        </p:blipFill>
        <p:spPr>
          <a:xfrm>
            <a:off x="148850" y="1410175"/>
            <a:ext cx="8839204" cy="3167957"/>
          </a:xfrm>
          <a:prstGeom prst="rect">
            <a:avLst/>
          </a:prstGeom>
          <a:noFill/>
          <a:ln>
            <a:noFill/>
          </a:ln>
        </p:spPr>
      </p:pic>
      <p:sp>
        <p:nvSpPr>
          <p:cNvPr id="354" name="Google Shape;354;p4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8" name="Shape 358"/>
        <p:cNvGrpSpPr/>
        <p:nvPr/>
      </p:nvGrpSpPr>
      <p:grpSpPr>
        <a:xfrm>
          <a:off x="0" y="0"/>
          <a:ext cx="0" cy="0"/>
          <a:chOff x="0" y="0"/>
          <a:chExt cx="0" cy="0"/>
        </a:xfrm>
      </p:grpSpPr>
      <p:sp>
        <p:nvSpPr>
          <p:cNvPr id="359" name="Google Shape;359;p4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360" name="Google Shape;360;p45"/>
          <p:cNvSpPr txBox="1"/>
          <p:nvPr>
            <p:ph idx="1" type="body"/>
          </p:nvPr>
        </p:nvSpPr>
        <p:spPr>
          <a:xfrm>
            <a:off x="311700" y="959075"/>
            <a:ext cx="8520600" cy="3792000"/>
          </a:xfrm>
          <a:prstGeom prst="rect">
            <a:avLst/>
          </a:prstGeom>
        </p:spPr>
        <p:txBody>
          <a:bodyPr anchorCtr="0" anchor="t" bIns="91425" lIns="91425" spcFirstLastPara="1" rIns="91425" wrap="square" tIns="91425">
            <a:normAutofit lnSpcReduction="10000"/>
          </a:bodyPr>
          <a:lstStyle/>
          <a:p>
            <a:pPr indent="-381000" lvl="0" marL="457200" rtl="0" algn="l">
              <a:lnSpc>
                <a:spcPct val="100000"/>
              </a:lnSpc>
              <a:spcBef>
                <a:spcPts val="0"/>
              </a:spcBef>
              <a:spcAft>
                <a:spcPts val="0"/>
              </a:spcAft>
              <a:buSzPts val="2400"/>
              <a:buChar char="●"/>
            </a:pPr>
            <a:r>
              <a:rPr lang="en"/>
              <a:t>Why are the properties of exponents important when multiplying polynomials?</a:t>
            </a:r>
            <a:endParaRPr/>
          </a:p>
          <a:p>
            <a:pPr indent="-381000" lvl="0" marL="457200" rtl="0" algn="l">
              <a:lnSpc>
                <a:spcPct val="100000"/>
              </a:lnSpc>
              <a:spcBef>
                <a:spcPts val="1000"/>
              </a:spcBef>
              <a:spcAft>
                <a:spcPts val="0"/>
              </a:spcAft>
              <a:buSzPts val="2400"/>
              <a:buChar char="●"/>
            </a:pPr>
            <a:r>
              <a:rPr lang="en"/>
              <a:t>How is the Distributive Property used to multiply polynomials?</a:t>
            </a:r>
            <a:endParaRPr/>
          </a:p>
          <a:p>
            <a:pPr indent="-381000" lvl="0" marL="457200" rtl="0" algn="l">
              <a:lnSpc>
                <a:spcPct val="100000"/>
              </a:lnSpc>
              <a:spcBef>
                <a:spcPts val="1000"/>
              </a:spcBef>
              <a:spcAft>
                <a:spcPts val="0"/>
              </a:spcAft>
              <a:buSzPts val="2400"/>
              <a:buChar char="●"/>
            </a:pPr>
            <a:r>
              <a:rPr lang="en"/>
              <a:t>How is Vertical Alignment used to multiply polynomials?</a:t>
            </a:r>
            <a:endParaRPr/>
          </a:p>
          <a:p>
            <a:pPr indent="-381000" lvl="0" marL="457200" rtl="0" algn="l">
              <a:lnSpc>
                <a:spcPct val="100000"/>
              </a:lnSpc>
              <a:spcBef>
                <a:spcPts val="1000"/>
              </a:spcBef>
              <a:spcAft>
                <a:spcPts val="0"/>
              </a:spcAft>
              <a:buSzPts val="2400"/>
              <a:buChar char="●"/>
            </a:pPr>
            <a:r>
              <a:rPr lang="en"/>
              <a:t>How is the FOIL method used to multiply polynomials?</a:t>
            </a:r>
            <a:endParaRPr/>
          </a:p>
          <a:p>
            <a:pPr indent="-381000" lvl="0" marL="457200" rtl="0" algn="l">
              <a:lnSpc>
                <a:spcPct val="100000"/>
              </a:lnSpc>
              <a:spcBef>
                <a:spcPts val="1000"/>
              </a:spcBef>
              <a:spcAft>
                <a:spcPts val="1000"/>
              </a:spcAft>
              <a:buSzPts val="2400"/>
              <a:buChar char="●"/>
            </a:pPr>
            <a:r>
              <a:rPr lang="en"/>
              <a:t>How is recognizing binomial squares and conjugate pairs helpful in polynomial multiplication?</a:t>
            </a:r>
            <a:endParaRPr/>
          </a:p>
        </p:txBody>
      </p:sp>
      <p:sp>
        <p:nvSpPr>
          <p:cNvPr id="361" name="Google Shape;361;p45"/>
          <p:cNvSpPr txBox="1"/>
          <p:nvPr>
            <p:ph idx="12" type="sldNum"/>
          </p:nvPr>
        </p:nvSpPr>
        <p:spPr>
          <a:xfrm>
            <a:off x="8283608" y="4731035"/>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62" name="Google Shape;362;p45"/>
          <p:cNvSpPr txBox="1"/>
          <p:nvPr>
            <p:ph idx="2" type="sldNum"/>
          </p:nvPr>
        </p:nvSpPr>
        <p:spPr>
          <a:xfrm>
            <a:off x="311700" y="4731043"/>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6.2 Multiplying Polynomials</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46"/>
          <p:cNvSpPr txBox="1"/>
          <p:nvPr>
            <p:ph type="title"/>
          </p:nvPr>
        </p:nvSpPr>
        <p:spPr>
          <a:xfrm>
            <a:off x="311700" y="45106"/>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368" name="Google Shape;368;p46"/>
          <p:cNvSpPr txBox="1"/>
          <p:nvPr>
            <p:ph idx="1" type="body"/>
          </p:nvPr>
        </p:nvSpPr>
        <p:spPr>
          <a:xfrm>
            <a:off x="311700" y="521816"/>
            <a:ext cx="8520600" cy="560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369" name="Google Shape;369;p46" title="Student Self Assessment table"/>
          <p:cNvGraphicFramePr/>
          <p:nvPr/>
        </p:nvGraphicFramePr>
        <p:xfrm>
          <a:off x="403153" y="1131231"/>
          <a:ext cx="3000000" cy="3000000"/>
        </p:xfrm>
        <a:graphic>
          <a:graphicData uri="http://schemas.openxmlformats.org/drawingml/2006/table">
            <a:tbl>
              <a:tblPr>
                <a:noFill/>
                <a:tableStyleId>{6E52FC60-321F-4521-A007-8C45F5C43BCF}</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429800">
                <a:tc>
                  <a:txBody>
                    <a:bodyPr/>
                    <a:lstStyle/>
                    <a:p>
                      <a:pPr indent="0" lvl="0" marL="0" rtl="0" algn="l">
                        <a:spcBef>
                          <a:spcPts val="0"/>
                        </a:spcBef>
                        <a:spcAft>
                          <a:spcPts val="0"/>
                        </a:spcAft>
                        <a:buNone/>
                      </a:pPr>
                      <a:r>
                        <a:rPr lang="en" sz="1600">
                          <a:solidFill>
                            <a:schemeClr val="dk1"/>
                          </a:solidFill>
                          <a:latin typeface="Noto Sans"/>
                          <a:ea typeface="Noto Sans"/>
                          <a:cs typeface="Noto Sans"/>
                          <a:sym typeface="Noto Sans"/>
                        </a:rPr>
                        <a:t>Multiply monomials.</a:t>
                      </a:r>
                      <a:endParaRPr sz="1600">
                        <a:solidFill>
                          <a:schemeClr val="dk1"/>
                        </a:solidFill>
                        <a:latin typeface="Noto Sans"/>
                        <a:ea typeface="Noto Sans"/>
                        <a:cs typeface="Noto Sans"/>
                        <a:sym typeface="Noto Sans"/>
                      </a:endParaRPr>
                    </a:p>
                  </a:txBody>
                  <a:tcPr marT="91425"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452825">
                <a:tc>
                  <a:txBody>
                    <a:bodyPr/>
                    <a:lstStyle/>
                    <a:p>
                      <a:pPr indent="0" lvl="0" marL="0" rtl="0" algn="l">
                        <a:spcBef>
                          <a:spcPts val="0"/>
                        </a:spcBef>
                        <a:spcAft>
                          <a:spcPts val="0"/>
                        </a:spcAft>
                        <a:buClr>
                          <a:srgbClr val="000000"/>
                        </a:buClr>
                        <a:buSzPts val="1100"/>
                        <a:buFont typeface="Arial"/>
                        <a:buNone/>
                      </a:pPr>
                      <a:r>
                        <a:rPr lang="en" sz="1600">
                          <a:solidFill>
                            <a:schemeClr val="dk1"/>
                          </a:solidFill>
                          <a:latin typeface="Noto Sans"/>
                          <a:ea typeface="Noto Sans"/>
                          <a:cs typeface="Noto Sans"/>
                          <a:sym typeface="Noto Sans"/>
                        </a:rPr>
                        <a:t>Multiply a polynomial by a monomial.</a:t>
                      </a:r>
                      <a:endParaRPr sz="1600">
                        <a:solidFill>
                          <a:schemeClr val="dk1"/>
                        </a:solidFill>
                        <a:latin typeface="Noto Sans"/>
                        <a:ea typeface="Noto Sans"/>
                        <a:cs typeface="Noto Sans"/>
                        <a:sym typeface="Noto Sans"/>
                      </a:endParaRPr>
                    </a:p>
                  </a:txBody>
                  <a:tcPr marT="91425"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Clr>
                          <a:srgbClr val="000000"/>
                        </a:buClr>
                        <a:buSzPts val="1100"/>
                        <a:buFont typeface="Arial"/>
                        <a:buNone/>
                      </a:pPr>
                      <a:r>
                        <a:rPr lang="en" sz="1600">
                          <a:solidFill>
                            <a:schemeClr val="dk1"/>
                          </a:solidFill>
                          <a:latin typeface="Noto Sans"/>
                          <a:ea typeface="Noto Sans"/>
                          <a:cs typeface="Noto Sans"/>
                          <a:sym typeface="Noto Sans"/>
                        </a:rPr>
                        <a:t>Multiply binomials.</a:t>
                      </a:r>
                      <a:endParaRPr sz="1600">
                        <a:solidFill>
                          <a:schemeClr val="dk1"/>
                        </a:solidFill>
                        <a:latin typeface="Noto Sans"/>
                        <a:ea typeface="Noto Sans"/>
                        <a:cs typeface="Noto Sans"/>
                        <a:sym typeface="Noto Sans"/>
                      </a:endParaRPr>
                    </a:p>
                  </a:txBody>
                  <a:tcPr marT="91425"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600">
                          <a:solidFill>
                            <a:schemeClr val="dk1"/>
                          </a:solidFill>
                          <a:latin typeface="Noto Sans"/>
                          <a:ea typeface="Noto Sans"/>
                          <a:cs typeface="Noto Sans"/>
                          <a:sym typeface="Noto Sans"/>
                        </a:rPr>
                        <a:t>Multiply a polynomial by a polynomial.</a:t>
                      </a:r>
                      <a:endParaRPr sz="1600">
                        <a:solidFill>
                          <a:schemeClr val="dk1"/>
                        </a:solidFill>
                        <a:latin typeface="Noto Sans"/>
                        <a:ea typeface="Noto Sans"/>
                        <a:cs typeface="Noto Sans"/>
                        <a:sym typeface="Noto Sans"/>
                      </a:endParaRPr>
                    </a:p>
                  </a:txBody>
                  <a:tcPr marT="91425"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406800">
                <a:tc>
                  <a:txBody>
                    <a:bodyPr/>
                    <a:lstStyle/>
                    <a:p>
                      <a:pPr indent="0" lvl="0" marL="0" rtl="0" algn="l">
                        <a:spcBef>
                          <a:spcPts val="0"/>
                        </a:spcBef>
                        <a:spcAft>
                          <a:spcPts val="0"/>
                        </a:spcAft>
                        <a:buNone/>
                      </a:pPr>
                      <a:r>
                        <a:rPr lang="en" sz="1600">
                          <a:solidFill>
                            <a:schemeClr val="dk1"/>
                          </a:solidFill>
                          <a:latin typeface="Noto Sans"/>
                          <a:ea typeface="Noto Sans"/>
                          <a:cs typeface="Noto Sans"/>
                          <a:sym typeface="Noto Sans"/>
                        </a:rPr>
                        <a:t>Multiply special products.</a:t>
                      </a:r>
                      <a:endParaRPr sz="1600">
                        <a:solidFill>
                          <a:schemeClr val="dk1"/>
                        </a:solidFill>
                        <a:latin typeface="Noto Sans"/>
                        <a:ea typeface="Noto Sans"/>
                        <a:cs typeface="Noto Sans"/>
                        <a:sym typeface="Noto Sans"/>
                      </a:endParaRPr>
                    </a:p>
                  </a:txBody>
                  <a:tcPr marT="91425"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406800">
                <a:tc>
                  <a:txBody>
                    <a:bodyPr/>
                    <a:lstStyle/>
                    <a:p>
                      <a:pPr indent="0" lvl="0" marL="0" rtl="0" algn="l">
                        <a:spcBef>
                          <a:spcPts val="0"/>
                        </a:spcBef>
                        <a:spcAft>
                          <a:spcPts val="0"/>
                        </a:spcAft>
                        <a:buNone/>
                      </a:pPr>
                      <a:r>
                        <a:rPr lang="en" sz="1600">
                          <a:solidFill>
                            <a:schemeClr val="dk1"/>
                          </a:solidFill>
                          <a:latin typeface="Noto Sans"/>
                          <a:ea typeface="Noto Sans"/>
                          <a:cs typeface="Noto Sans"/>
                          <a:sym typeface="Noto Sans"/>
                        </a:rPr>
                        <a:t>Multiply polynomial functions.</a:t>
                      </a:r>
                      <a:endParaRPr sz="1600">
                        <a:solidFill>
                          <a:schemeClr val="dk1"/>
                        </a:solidFill>
                        <a:latin typeface="Noto Sans"/>
                        <a:ea typeface="Noto Sans"/>
                        <a:cs typeface="Noto Sans"/>
                        <a:sym typeface="Noto Sans"/>
                      </a:endParaRPr>
                    </a:p>
                  </a:txBody>
                  <a:tcPr marT="91425"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nchor="ctr">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370" name="Google Shape;370;p46"/>
          <p:cNvSpPr txBox="1"/>
          <p:nvPr>
            <p:ph idx="12" type="sldNum"/>
          </p:nvPr>
        </p:nvSpPr>
        <p:spPr>
          <a:xfrm>
            <a:off x="8283608" y="4812036"/>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71" name="Google Shape;371;p46"/>
          <p:cNvSpPr txBox="1"/>
          <p:nvPr>
            <p:ph idx="2" type="sldNum"/>
          </p:nvPr>
        </p:nvSpPr>
        <p:spPr>
          <a:xfrm>
            <a:off x="311700" y="4812044"/>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6.2 Multiplying Polynomials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