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guide id="7" orient="horz">
          <p15:clr>
            <a:srgbClr val="747775"/>
          </p15:clr>
        </p15:guide>
        <p15:guide id="8" orient="horz" pos="179">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ACE7C47-01E7-4023-AFED-06AF34C5976D}">
  <a:tblStyle styleId="{DACE7C47-01E7-4023-AFED-06AF34C5976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 orient="horz"/>
        <p:guide pos="179"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36.xml"/><Relationship Id="rId3" Type="http://schemas.openxmlformats.org/officeDocument/2006/relationships/slide" Target="/pp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56f5db00d224220c2870dad" TargetMode="External"/><Relationship Id="rId3" Type="http://schemas.openxmlformats.org/officeDocument/2006/relationships/hyperlink" Target="https://k12.openstax.org/contents/raise/resources/f9db5804b16d26add737e65014f65c6f80ce2ed3"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work to graph functions in slope-intercept form using transformations. They will identify vertical shifts, vertical stretches and compressions, and vertical rotations (reflection over the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-axis). They will also identify horizontal shifts, horizontal stretches and compressions, and horizontal rotations (reflection over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Through exploration with graphing, students will recognize patterns for the transformations and understand how the constants applied to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determine the transformations needed to graph the function. Specifically, students learn about: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Vertical Shifts: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d</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Horizontal Shifts: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Vertical Stretches and Compressions (Dilations): </a:t>
            </a:r>
            <a:r>
              <a:rPr i="1" lang="en">
                <a:solidFill>
                  <a:schemeClr val="dk1"/>
                </a:solidFill>
                <a:latin typeface="Noto Sans"/>
                <a:ea typeface="Noto Sans"/>
                <a:cs typeface="Noto Sans"/>
                <a:sym typeface="Noto Sans"/>
              </a:rPr>
              <a:t>af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Horizontal Stretches and Compressions (Dilations):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bx</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will also be able to describe how one function transforms from the parent function,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how one function transforms to another.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rulers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colored pencils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geoboards (optional)</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rubber bands of different colors (optional)</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marshmallows (optional)</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Required Preparation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write linear equations in two variables given a table of values, a graph, and a verbal description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A3(E) determine the effects on the graph of the parent function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when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is replaced by </a:t>
            </a:r>
            <a:r>
              <a:rPr i="1" lang="en">
                <a:solidFill>
                  <a:schemeClr val="dk1"/>
                </a:solidFill>
                <a:latin typeface="Noto Sans"/>
                <a:ea typeface="Noto Sans"/>
                <a:cs typeface="Noto Sans"/>
                <a:sym typeface="Noto Sans"/>
              </a:rPr>
              <a:t>af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d</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f</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bx</a:t>
            </a:r>
            <a:r>
              <a:rPr lang="en">
                <a:solidFill>
                  <a:schemeClr val="dk1"/>
                </a:solidFill>
                <a:latin typeface="Noto Sans"/>
                <a:ea typeface="Noto Sans"/>
                <a:cs typeface="Noto Sans"/>
                <a:sym typeface="Noto Sans"/>
              </a:rPr>
              <a:t>) for specific values of </a:t>
            </a:r>
            <a:r>
              <a:rPr i="1" lang="en">
                <a:solidFill>
                  <a:schemeClr val="dk1"/>
                </a:solidFill>
                <a:latin typeface="Noto Sans"/>
                <a:ea typeface="Noto Sans"/>
                <a:cs typeface="Noto Sans"/>
                <a:sym typeface="Noto Sans"/>
              </a:rPr>
              <a:t>a,b,c</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d</a:t>
            </a:r>
            <a:endParaRPr i="1">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warm-up reviews graphing linear functions, parallel and perpendicular lines, and introduces shifting one line to another. Students will later graph using only transformations, preparing for future work with other functions. Geoboards and colored rubber bands can support students who need a more hands-on approach.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150">
                <a:solidFill>
                  <a:schemeClr val="dk1"/>
                </a:solidFill>
                <a:latin typeface="Roboto"/>
                <a:ea typeface="Roboto"/>
                <a:cs typeface="Roboto"/>
                <a:sym typeface="Roboto"/>
              </a:rPr>
              <a:t>Arrange students in groups of 2. Allow students to compare their graphs with their partners and discuss the relationships of the lines.</a:t>
            </a:r>
            <a:endParaRPr sz="1150">
              <a:solidFill>
                <a:schemeClr val="dk1"/>
              </a:solidFill>
              <a:latin typeface="Roboto"/>
              <a:ea typeface="Roboto"/>
              <a:cs typeface="Roboto"/>
              <a:sym typeface="Roboto"/>
            </a:endParaRPr>
          </a:p>
          <a:p>
            <a:pPr indent="0" lvl="0" marL="0" rtl="0" algn="l">
              <a:spcBef>
                <a:spcPts val="80"/>
              </a:spcBef>
              <a:spcAft>
                <a:spcPts val="0"/>
              </a:spcAft>
              <a:buNone/>
            </a:pPr>
            <a:r>
              <a:t/>
            </a:r>
            <a:endParaRPr sz="1150">
              <a:solidFill>
                <a:schemeClr val="dk1"/>
              </a:solidFill>
              <a:highlight>
                <a:srgbClr val="EDF2FA"/>
              </a:highlight>
              <a:latin typeface="Roboto"/>
              <a:ea typeface="Roboto"/>
              <a:cs typeface="Roboto"/>
              <a:sym typeface="Roboto"/>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rgbClr val="424242"/>
              </a:buClr>
              <a:buSzPts val="1300"/>
              <a:buFont typeface="Calibri"/>
              <a:buAutoNum type="arabicPeriod"/>
            </a:pPr>
            <a:r>
              <a:rPr lang="en" sz="1300">
                <a:solidFill>
                  <a:srgbClr val="424242"/>
                </a:solidFill>
                <a:latin typeface="Calibri"/>
                <a:ea typeface="Calibri"/>
                <a:cs typeface="Calibri"/>
                <a:sym typeface="Calibri"/>
              </a:rPr>
              <a:t>Graph the following lines given in slope-intercept form: What is the height of the potato 1 second after launch? </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+ 4</a:t>
            </a:r>
            <a:endParaRPr sz="1300">
              <a:solidFill>
                <a:srgbClr val="424242"/>
              </a:solidFill>
              <a:latin typeface="Calibri"/>
              <a:ea typeface="Calibri"/>
              <a:cs typeface="Calibri"/>
              <a:sym typeface="Calibri"/>
            </a:endParaRPr>
          </a:p>
          <a:p>
            <a:pPr indent="-311150" lvl="0" marL="914400" rtl="0" algn="l">
              <a:lnSpc>
                <a:spcPct val="115000"/>
              </a:lnSpc>
              <a:spcBef>
                <a:spcPts val="500"/>
              </a:spcBef>
              <a:spcAft>
                <a:spcPts val="0"/>
              </a:spcAft>
              <a:buClr>
                <a:srgbClr val="424242"/>
              </a:buClr>
              <a:buSzPts val="1300"/>
              <a:buFont typeface="Calibri"/>
              <a:buChar char="●"/>
            </a:pP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− 2</a:t>
            </a:r>
            <a:endParaRPr sz="1300">
              <a:solidFill>
                <a:srgbClr val="424242"/>
              </a:solidFill>
              <a:latin typeface="Calibri"/>
              <a:ea typeface="Calibri"/>
              <a:cs typeface="Calibri"/>
              <a:sym typeface="Calibri"/>
            </a:endParaRPr>
          </a:p>
          <a:p>
            <a:pPr indent="0" lvl="0" marL="457200" rtl="0" algn="l">
              <a:lnSpc>
                <a:spcPct val="115000"/>
              </a:lnSpc>
              <a:spcBef>
                <a:spcPts val="500"/>
              </a:spcBef>
              <a:spcAft>
                <a:spcPts val="0"/>
              </a:spcAft>
              <a:buNone/>
            </a:pPr>
            <a:r>
              <a:rPr lang="en" sz="1300">
                <a:solidFill>
                  <a:srgbClr val="424242"/>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424242"/>
                </a:solidFill>
                <a:latin typeface="Calibri"/>
                <a:ea typeface="Calibri"/>
                <a:cs typeface="Calibri"/>
                <a:sym typeface="Calibri"/>
              </a:rPr>
              <a:t> to link to the slide with the completed graph.</a:t>
            </a:r>
            <a:endParaRPr sz="1300">
              <a:solidFill>
                <a:srgbClr val="424242"/>
              </a:solidFill>
              <a:latin typeface="Calibri"/>
              <a:ea typeface="Calibri"/>
              <a:cs typeface="Calibri"/>
              <a:sym typeface="Calibri"/>
            </a:endParaRPr>
          </a:p>
          <a:p>
            <a:pPr indent="0" lvl="0" marL="457200" rtl="0" algn="l">
              <a:lnSpc>
                <a:spcPct val="115000"/>
              </a:lnSpc>
              <a:spcBef>
                <a:spcPts val="500"/>
              </a:spcBef>
              <a:spcAft>
                <a:spcPts val="0"/>
              </a:spcAft>
              <a:buNone/>
            </a:pPr>
            <a:r>
              <a:t/>
            </a:r>
            <a:endParaRPr sz="1300">
              <a:solidFill>
                <a:srgbClr val="424242"/>
              </a:solidFill>
              <a:latin typeface="Calibri"/>
              <a:ea typeface="Calibri"/>
              <a:cs typeface="Calibri"/>
              <a:sym typeface="Calibri"/>
            </a:endParaRPr>
          </a:p>
          <a:p>
            <a:pPr indent="-311150" lvl="0" marL="457200" rtl="0" algn="l">
              <a:lnSpc>
                <a:spcPct val="115000"/>
              </a:lnSpc>
              <a:spcBef>
                <a:spcPts val="500"/>
              </a:spcBef>
              <a:spcAft>
                <a:spcPts val="0"/>
              </a:spcAft>
              <a:buClr>
                <a:srgbClr val="424242"/>
              </a:buClr>
              <a:buSzPts val="1300"/>
              <a:buFont typeface="Calibri"/>
              <a:buAutoNum type="arabicPeriod" startAt="2"/>
            </a:pPr>
            <a:r>
              <a:rPr lang="en" sz="1300">
                <a:solidFill>
                  <a:srgbClr val="424242"/>
                </a:solidFill>
                <a:latin typeface="Calibri"/>
                <a:ea typeface="Calibri"/>
                <a:cs typeface="Calibri"/>
                <a:sym typeface="Calibri"/>
              </a:rPr>
              <a:t>What is the relationship between the two lines you graphed in question 1?</a:t>
            </a:r>
            <a:endParaRPr sz="1300">
              <a:solidFill>
                <a:srgbClr val="424242"/>
              </a:solidFill>
              <a:latin typeface="Calibri"/>
              <a:ea typeface="Calibri"/>
              <a:cs typeface="Calibri"/>
              <a:sym typeface="Calibri"/>
            </a:endParaRPr>
          </a:p>
          <a:p>
            <a:pPr indent="457200" lvl="0" marL="0" rtl="0" algn="l">
              <a:lnSpc>
                <a:spcPct val="115000"/>
              </a:lnSpc>
              <a:spcBef>
                <a:spcPts val="500"/>
              </a:spcBef>
              <a:spcAft>
                <a:spcPts val="0"/>
              </a:spcAft>
              <a:buNone/>
            </a:pPr>
            <a:r>
              <a:rPr lang="en" sz="1300">
                <a:solidFill>
                  <a:srgbClr val="424242"/>
                </a:solidFill>
                <a:latin typeface="Calibri"/>
                <a:ea typeface="Calibri"/>
                <a:cs typeface="Calibri"/>
                <a:sym typeface="Calibri"/>
              </a:rPr>
              <a:t>They are parallel lines.</a:t>
            </a:r>
            <a:endParaRPr sz="1300">
              <a:solidFill>
                <a:srgbClr val="424242"/>
              </a:solidFill>
              <a:latin typeface="Calibri"/>
              <a:ea typeface="Calibri"/>
              <a:cs typeface="Calibri"/>
              <a:sym typeface="Calibri"/>
            </a:endParaRPr>
          </a:p>
          <a:p>
            <a:pPr indent="457200" lvl="0" marL="0" rtl="0" algn="l">
              <a:lnSpc>
                <a:spcPct val="115000"/>
              </a:lnSpc>
              <a:spcBef>
                <a:spcPts val="500"/>
              </a:spcBef>
              <a:spcAft>
                <a:spcPts val="0"/>
              </a:spcAft>
              <a:buNone/>
            </a:pPr>
            <a:r>
              <a:t/>
            </a:r>
            <a:endParaRPr sz="1300">
              <a:solidFill>
                <a:srgbClr val="424242"/>
              </a:solidFill>
              <a:latin typeface="Calibri"/>
              <a:ea typeface="Calibri"/>
              <a:cs typeface="Calibri"/>
              <a:sym typeface="Calibri"/>
            </a:endParaRPr>
          </a:p>
          <a:p>
            <a:pPr indent="-311150" lvl="0" marL="457200" rtl="0" algn="l">
              <a:lnSpc>
                <a:spcPct val="115000"/>
              </a:lnSpc>
              <a:spcBef>
                <a:spcPts val="500"/>
              </a:spcBef>
              <a:spcAft>
                <a:spcPts val="0"/>
              </a:spcAft>
              <a:buClr>
                <a:srgbClr val="424242"/>
              </a:buClr>
              <a:buSzPts val="1300"/>
              <a:buFont typeface="Calibri"/>
              <a:buAutoNum type="arabicPeriod" startAt="2"/>
            </a:pPr>
            <a:r>
              <a:rPr lang="en" sz="1300">
                <a:solidFill>
                  <a:srgbClr val="424242"/>
                </a:solidFill>
                <a:latin typeface="Calibri"/>
                <a:ea typeface="Calibri"/>
                <a:cs typeface="Calibri"/>
                <a:sym typeface="Calibri"/>
              </a:rPr>
              <a:t>When you examine the equations of the lines, what do you notice is the same about the equations?</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slopes of the lines are equal.</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numbers in front of the variables are the same.</a:t>
            </a:r>
            <a:endParaRPr sz="1300">
              <a:solidFill>
                <a:srgbClr val="424242"/>
              </a:solidFill>
              <a:latin typeface="Calibri"/>
              <a:ea typeface="Calibri"/>
              <a:cs typeface="Calibri"/>
              <a:sym typeface="Calibri"/>
            </a:endParaRPr>
          </a:p>
          <a:p>
            <a:pPr indent="0" lvl="0" marL="457200" rtl="0" algn="l">
              <a:lnSpc>
                <a:spcPct val="115000"/>
              </a:lnSpc>
              <a:spcBef>
                <a:spcPts val="500"/>
              </a:spcBef>
              <a:spcAft>
                <a:spcPts val="0"/>
              </a:spcAft>
              <a:buNone/>
            </a:pPr>
            <a:r>
              <a:t/>
            </a:r>
            <a:endParaRPr sz="1300">
              <a:solidFill>
                <a:srgbClr val="424242"/>
              </a:solidFill>
              <a:latin typeface="Calibri"/>
              <a:ea typeface="Calibri"/>
              <a:cs typeface="Calibri"/>
              <a:sym typeface="Calibri"/>
            </a:endParaRPr>
          </a:p>
          <a:p>
            <a:pPr indent="-311150" lvl="0" marL="457200" rtl="0" algn="l">
              <a:lnSpc>
                <a:spcPct val="115000"/>
              </a:lnSpc>
              <a:spcBef>
                <a:spcPts val="500"/>
              </a:spcBef>
              <a:spcAft>
                <a:spcPts val="0"/>
              </a:spcAft>
              <a:buClr>
                <a:srgbClr val="424242"/>
              </a:buClr>
              <a:buSzPts val="1300"/>
              <a:buFont typeface="Calibri"/>
              <a:buAutoNum type="arabicPeriod" startAt="2"/>
            </a:pPr>
            <a:r>
              <a:rPr lang="en" sz="1300">
                <a:solidFill>
                  <a:srgbClr val="424242"/>
                </a:solidFill>
                <a:latin typeface="Calibri"/>
                <a:ea typeface="Calibri"/>
                <a:cs typeface="Calibri"/>
                <a:sym typeface="Calibri"/>
              </a:rPr>
              <a:t>When you examine the equations of the lines, what do you notice is different about the equations?</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constant term is different in each equation.</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number that is added to the equation is different.</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The </a:t>
            </a:r>
            <a:r>
              <a:rPr i="1" lang="en" sz="1300">
                <a:solidFill>
                  <a:srgbClr val="424242"/>
                </a:solidFill>
                <a:latin typeface="Calibri"/>
                <a:ea typeface="Calibri"/>
                <a:cs typeface="Calibri"/>
                <a:sym typeface="Calibri"/>
              </a:rPr>
              <a:t>y</a:t>
            </a:r>
            <a:r>
              <a:rPr lang="en" sz="1300">
                <a:solidFill>
                  <a:srgbClr val="424242"/>
                </a:solidFill>
                <a:latin typeface="Calibri"/>
                <a:ea typeface="Calibri"/>
                <a:cs typeface="Calibri"/>
                <a:sym typeface="Calibri"/>
              </a:rPr>
              <a:t>-intercepts for each equation is different.</a:t>
            </a:r>
            <a:endParaRPr sz="1300">
              <a:solidFill>
                <a:srgbClr val="424242"/>
              </a:solidFill>
              <a:latin typeface="Calibri"/>
              <a:ea typeface="Calibri"/>
              <a:cs typeface="Calibri"/>
              <a:sym typeface="Calibri"/>
            </a:endParaRPr>
          </a:p>
          <a:p>
            <a:pPr indent="0" lvl="0" marL="457200" rtl="0" algn="l">
              <a:lnSpc>
                <a:spcPct val="115000"/>
              </a:lnSpc>
              <a:spcBef>
                <a:spcPts val="500"/>
              </a:spcBef>
              <a:spcAft>
                <a:spcPts val="0"/>
              </a:spcAft>
              <a:buNone/>
            </a:pPr>
            <a:r>
              <a:t/>
            </a:r>
            <a:endParaRPr sz="1300">
              <a:solidFill>
                <a:srgbClr val="424242"/>
              </a:solidFill>
              <a:latin typeface="Calibri"/>
              <a:ea typeface="Calibri"/>
              <a:cs typeface="Calibri"/>
              <a:sym typeface="Calibri"/>
            </a:endParaRPr>
          </a:p>
          <a:p>
            <a:pPr indent="-311150" lvl="0" marL="457200" rtl="0" algn="l">
              <a:lnSpc>
                <a:spcPct val="115000"/>
              </a:lnSpc>
              <a:spcBef>
                <a:spcPts val="500"/>
              </a:spcBef>
              <a:spcAft>
                <a:spcPts val="0"/>
              </a:spcAft>
              <a:buClr>
                <a:srgbClr val="424242"/>
              </a:buClr>
              <a:buSzPts val="1300"/>
              <a:buFont typeface="Calibri"/>
              <a:buAutoNum type="arabicPeriod" startAt="2"/>
            </a:pPr>
            <a:r>
              <a:rPr lang="en" sz="1300">
                <a:solidFill>
                  <a:srgbClr val="424242"/>
                </a:solidFill>
                <a:latin typeface="Calibri"/>
                <a:ea typeface="Calibri"/>
                <a:cs typeface="Calibri"/>
                <a:sym typeface="Calibri"/>
              </a:rPr>
              <a:t>When you examine the graph of the lines, how many vertical spaces are between the two lines?</a:t>
            </a:r>
            <a:endParaRPr sz="1300">
              <a:solidFill>
                <a:srgbClr val="424242"/>
              </a:solidFill>
              <a:latin typeface="Calibri"/>
              <a:ea typeface="Calibri"/>
              <a:cs typeface="Calibri"/>
              <a:sym typeface="Calibri"/>
            </a:endParaRPr>
          </a:p>
          <a:p>
            <a:pPr indent="457200" lvl="0" marL="0" rtl="0" algn="l">
              <a:lnSpc>
                <a:spcPct val="115000"/>
              </a:lnSpc>
              <a:spcBef>
                <a:spcPts val="500"/>
              </a:spcBef>
              <a:spcAft>
                <a:spcPts val="0"/>
              </a:spcAft>
              <a:buNone/>
            </a:pPr>
            <a:r>
              <a:rPr lang="en" sz="1300">
                <a:solidFill>
                  <a:srgbClr val="424242"/>
                </a:solidFill>
                <a:latin typeface="Calibri"/>
                <a:ea typeface="Calibri"/>
                <a:cs typeface="Calibri"/>
                <a:sym typeface="Calibri"/>
              </a:rPr>
              <a:t>There are 6 vertical spaces between the two lines.	</a:t>
            </a:r>
            <a:endParaRPr sz="1300">
              <a:solidFill>
                <a:srgbClr val="424242"/>
              </a:solidFill>
              <a:latin typeface="Calibri"/>
              <a:ea typeface="Calibri"/>
              <a:cs typeface="Calibri"/>
              <a:sym typeface="Calibri"/>
            </a:endParaRPr>
          </a:p>
          <a:p>
            <a:pPr indent="0" lvl="0" marL="0" rtl="0" algn="l">
              <a:spcBef>
                <a:spcPts val="5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synthesis on the next slide.</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rgbClr val="424242"/>
              </a:buClr>
              <a:buSzPts val="1300"/>
              <a:buFont typeface="Calibri"/>
              <a:buAutoNum type="arabicPeriod" startAt="6"/>
            </a:pPr>
            <a:r>
              <a:rPr lang="en" sz="1300">
                <a:solidFill>
                  <a:srgbClr val="424242"/>
                </a:solidFill>
                <a:latin typeface="Calibri"/>
                <a:ea typeface="Calibri"/>
                <a:cs typeface="Calibri"/>
                <a:sym typeface="Calibri"/>
              </a:rPr>
              <a:t>On your coordinate grid, use the slope and </a:t>
            </a:r>
            <a:r>
              <a:rPr i="1" lang="en" sz="1300">
                <a:solidFill>
                  <a:srgbClr val="424242"/>
                </a:solidFill>
                <a:latin typeface="Calibri"/>
                <a:ea typeface="Calibri"/>
                <a:cs typeface="Calibri"/>
                <a:sym typeface="Calibri"/>
              </a:rPr>
              <a:t>y</a:t>
            </a:r>
            <a:r>
              <a:rPr lang="en" sz="1300">
                <a:solidFill>
                  <a:srgbClr val="424242"/>
                </a:solidFill>
                <a:latin typeface="Calibri"/>
                <a:ea typeface="Calibri"/>
                <a:cs typeface="Calibri"/>
                <a:sym typeface="Calibri"/>
              </a:rPr>
              <a:t>-intercept of each equation to graph each equation. Use a different color for each equation:</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− 2</a:t>
            </a:r>
            <a:endParaRPr sz="1300">
              <a:solidFill>
                <a:srgbClr val="424242"/>
              </a:solidFill>
              <a:latin typeface="Calibri"/>
              <a:ea typeface="Calibri"/>
              <a:cs typeface="Calibri"/>
              <a:sym typeface="Calibri"/>
            </a:endParaRPr>
          </a:p>
          <a:p>
            <a:pPr indent="-311150" lvl="0" marL="914400" rtl="0" algn="l">
              <a:lnSpc>
                <a:spcPct val="115000"/>
              </a:lnSpc>
              <a:spcBef>
                <a:spcPts val="500"/>
              </a:spcBef>
              <a:spcAft>
                <a:spcPts val="0"/>
              </a:spcAft>
              <a:buClr>
                <a:srgbClr val="424242"/>
              </a:buClr>
              <a:buSzPts val="1300"/>
              <a:buFont typeface="Calibri"/>
              <a:buChar char="●"/>
            </a:pP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−13</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− 3</a:t>
            </a:r>
            <a:endParaRPr sz="1300">
              <a:solidFill>
                <a:srgbClr val="424242"/>
              </a:solidFill>
              <a:latin typeface="Calibri"/>
              <a:ea typeface="Calibri"/>
              <a:cs typeface="Calibri"/>
              <a:sym typeface="Calibri"/>
            </a:endParaRPr>
          </a:p>
          <a:p>
            <a:pPr indent="0" lvl="0" marL="457200" rtl="0" algn="l">
              <a:lnSpc>
                <a:spcPct val="115000"/>
              </a:lnSpc>
              <a:spcBef>
                <a:spcPts val="500"/>
              </a:spcBef>
              <a:spcAft>
                <a:spcPts val="0"/>
              </a:spcAft>
              <a:buNone/>
            </a:pPr>
            <a:r>
              <a:rPr lang="en" sz="1300">
                <a:solidFill>
                  <a:srgbClr val="424242"/>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424242"/>
                </a:solidFill>
                <a:latin typeface="Calibri"/>
                <a:ea typeface="Calibri"/>
                <a:cs typeface="Calibri"/>
                <a:sym typeface="Calibri"/>
              </a:rPr>
              <a:t> to link to the slide with the completed graph.</a:t>
            </a:r>
            <a:endParaRPr sz="1300">
              <a:solidFill>
                <a:srgbClr val="424242"/>
              </a:solidFill>
              <a:latin typeface="Calibri"/>
              <a:ea typeface="Calibri"/>
              <a:cs typeface="Calibri"/>
              <a:sym typeface="Calibri"/>
            </a:endParaRPr>
          </a:p>
          <a:p>
            <a:pPr indent="-311150" lvl="0" marL="457200" rtl="0" algn="l">
              <a:lnSpc>
                <a:spcPct val="115000"/>
              </a:lnSpc>
              <a:spcBef>
                <a:spcPts val="500"/>
              </a:spcBef>
              <a:spcAft>
                <a:spcPts val="0"/>
              </a:spcAft>
              <a:buClr>
                <a:srgbClr val="424242"/>
              </a:buClr>
              <a:buSzPts val="1300"/>
              <a:buFont typeface="Calibri"/>
              <a:buAutoNum type="arabicPeriod" startAt="7"/>
            </a:pPr>
            <a:r>
              <a:rPr lang="en" sz="1300">
                <a:solidFill>
                  <a:srgbClr val="424242"/>
                </a:solidFill>
                <a:latin typeface="Calibri"/>
                <a:ea typeface="Calibri"/>
                <a:cs typeface="Calibri"/>
                <a:sym typeface="Calibri"/>
              </a:rPr>
              <a:t>When you examine the graph of the lines in question 6, explain if the lines appear to be perpendicular.</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No, the lines don't look like they intersect at right angles - so they don't look like they are perpendicular. (Check the settings of your graph, this is incorrect.)</a:t>
            </a:r>
            <a:endParaRPr sz="1300">
              <a:solidFill>
                <a:srgbClr val="424242"/>
              </a:solidFill>
              <a:latin typeface="Calibri"/>
              <a:ea typeface="Calibri"/>
              <a:cs typeface="Calibri"/>
              <a:sym typeface="Calibri"/>
            </a:endParaRPr>
          </a:p>
          <a:p>
            <a:pPr indent="-311150" lvl="0" marL="914400" rtl="0" algn="l">
              <a:lnSpc>
                <a:spcPct val="115000"/>
              </a:lnSpc>
              <a:spcBef>
                <a:spcPts val="0"/>
              </a:spcBef>
              <a:spcAft>
                <a:spcPts val="0"/>
              </a:spcAft>
              <a:buClr>
                <a:srgbClr val="424242"/>
              </a:buClr>
              <a:buSzPts val="1300"/>
              <a:buFont typeface="Calibri"/>
              <a:buChar char="●"/>
            </a:pPr>
            <a:r>
              <a:rPr lang="en" sz="1300">
                <a:solidFill>
                  <a:srgbClr val="424242"/>
                </a:solidFill>
                <a:latin typeface="Calibri"/>
                <a:ea typeface="Calibri"/>
                <a:cs typeface="Calibri"/>
                <a:sym typeface="Calibri"/>
              </a:rPr>
              <a:t>Yes, the lines look like they intersect at right angles - so they appear perpendicular. (This is the correct answer.)</a:t>
            </a:r>
            <a:endParaRPr sz="1300">
              <a:solidFill>
                <a:srgbClr val="424242"/>
              </a:solidFill>
              <a:latin typeface="Calibri"/>
              <a:ea typeface="Calibri"/>
              <a:cs typeface="Calibri"/>
              <a:sym typeface="Calibri"/>
            </a:endParaRPr>
          </a:p>
          <a:p>
            <a:pPr indent="0" lvl="0" marL="0" rtl="0" algn="l">
              <a:lnSpc>
                <a:spcPct val="115000"/>
              </a:lnSpc>
              <a:spcBef>
                <a:spcPts val="500"/>
              </a:spcBef>
              <a:spcAft>
                <a:spcPts val="0"/>
              </a:spcAft>
              <a:buNone/>
            </a:pPr>
            <a:r>
              <a:rPr lang="en" sz="1300">
                <a:solidFill>
                  <a:srgbClr val="424242"/>
                </a:solidFill>
                <a:latin typeface="Calibri"/>
                <a:ea typeface="Calibri"/>
                <a:cs typeface="Calibri"/>
                <a:sym typeface="Calibri"/>
              </a:rPr>
              <a:t>Remember to identify perpendicular lines algebraically, examine their slopes. If the slope values are opposite reciprocals, then the lines intersect at right angles and are perpendicular.</a:t>
            </a:r>
            <a:endParaRPr sz="1300">
              <a:solidFill>
                <a:srgbClr val="424242"/>
              </a:solidFill>
              <a:latin typeface="Calibri"/>
              <a:ea typeface="Calibri"/>
              <a:cs typeface="Calibri"/>
              <a:sym typeface="Calibri"/>
            </a:endParaRPr>
          </a:p>
          <a:p>
            <a:pPr indent="0" lvl="0" marL="0" rtl="0" algn="l">
              <a:spcBef>
                <a:spcPts val="5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interpretations of the given equations and the new equations they wrote. Then, discuss with students:</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notice any other relationships between pairs of lines?”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vertical spaces are between lines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722b8e46aa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722b8e46aa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Completed g</a:t>
            </a:r>
            <a:r>
              <a:rPr lang="en" sz="1300">
                <a:solidFill>
                  <a:schemeClr val="dk1"/>
                </a:solidFill>
                <a:latin typeface="Calibri"/>
                <a:ea typeface="Calibri"/>
                <a:cs typeface="Calibri"/>
                <a:sym typeface="Calibri"/>
              </a:rPr>
              <a:t>raph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4bb007edc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4bb007edc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look at how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in slope-intercept form affects the graph of a linear function. Circulate to ensure students are graphing their lines properly. If necessary, partner students during the graphing process.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pairs, students should discuss the vertical shifts to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to graph the new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Ask students if they have ever played a board game. Connect rolling dice and moving that number of spots to the number of spots a line can shift up the graph.</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For students who can benefit from a more accessible model, use geoboards and rubber bands. Use one color rubber band for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-axes. Use a different color for each line graphed. Work with students to count spots on the geoboard and discuss the graphs and their relationships.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slope of all the lines equals 1.</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Shift up 2.</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Shift down 4.</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722b8e46a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722b8e46a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create other questions for students to answer about how much one linear function must shift to get to another.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For the second function to move down, there would be a negative change. The answer is up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In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mx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the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describes the vertical shift. The answer is up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In the two equations, the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of </a:t>
            </a: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mx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changes. This determines the vertical change. From –3 to 5 is a vertical shift up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changing signifies a vertical change. The answer is up 8.</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Prompts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how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+ 7 has shifted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Since </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 7,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+7, so the graph shifts up 7 from the parent function.</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how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- 9 has shifted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Since </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 −9,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–9, so the graph shifts down 9 from the parent function.</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how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has shifted from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Since </a:t>
            </a:r>
            <a:r>
              <a:rPr i="1" lang="en" sz="1300">
                <a:solidFill>
                  <a:schemeClr val="dk1"/>
                </a:solidFill>
                <a:latin typeface="Calibri"/>
                <a:ea typeface="Calibri"/>
                <a:cs typeface="Calibri"/>
                <a:sym typeface="Calibri"/>
              </a:rPr>
              <a:t>b </a:t>
            </a:r>
            <a:r>
              <a:rPr lang="en" sz="1300">
                <a:solidFill>
                  <a:schemeClr val="dk1"/>
                </a:solidFill>
                <a:latin typeface="Calibri"/>
                <a:ea typeface="Calibri"/>
                <a:cs typeface="Calibri"/>
                <a:sym typeface="Calibri"/>
              </a:rPr>
              <a:t>= 1,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1. This point is 4 vertical units below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 of the original line that had a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of 5. So, the graph shifts down 4 units from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to arrive at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44bb007edc_0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44bb007edc_0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722b8e46aa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722b8e46aa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look at how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-intercept is affected by horizontal translations of the graph of a linear function. During the lesson, the examples relate the shift to point-slope form. Circulate to ensure students are graphing their lines properly. If necessary, partner students during the graphing process.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Remind students how rolling dice in board games was linked to vertical shifts on a graph; now, they’ll see that graphs can shift left and right too.</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To support all learners, use geoboards with colored rubber bands—one color for axes and others for lines—to help students visualize and discuss line movements.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-intercepts for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− 2) is 2 spaces to the right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a:t>
            </a:r>
            <a:r>
              <a:rPr i="1"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Shift right 4 spaces.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-intercepts for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2(</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+ 2) has been shifted 2 spaces to the left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2(</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Shift left 4 spaces.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722b8e46aa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722b8e46aa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722b8e46aa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722b8e46aa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create other questions for students to answer about how much one linear function must shift to get to another.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Press students to describe how to determine if a shifted line is a horizontal or vertical shift. For linear functions, this is difficult to determine. Urge students to identify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-intercepts and then define the transformation based on what happens to that point. This method is similar to the process students used when transforming geometric figures in middle school.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Graph a</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graph shows the line has been transformed by a vertical compression. The graph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should display a line that has been horizontally shifted to the right 5 spaces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answer is Graph 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Graph b</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his graph shows the line has been transformed by a vertical shift that moves the line up 5 units. The graph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should display a line that has been horizontally shifted to the right 5 spaces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answer is Graph 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Graph c</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graph shows the line has been transformed by a horizontal compression. The graph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should display a line that has been horizontally shifted to the right 5 spaces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answer is Graph 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Graph 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graph of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should display a line that has been horizontally shifted to the right 5 spaces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Additional Review on the next slide</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g3718a7db0aa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3718a7db0aa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Examples</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Example 1</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How has the function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a:t>
            </a:r>
            <a:r>
              <a:rPr i="1" lang="en" sz="1300">
                <a:solidFill>
                  <a:srgbClr val="1D2125"/>
                </a:solidFill>
                <a:latin typeface="Calibri"/>
                <a:ea typeface="Calibri"/>
                <a:cs typeface="Calibri"/>
                <a:sym typeface="Calibri"/>
              </a:rPr>
              <a:t>3</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 been transformed from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3</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Solution: </a:t>
            </a:r>
            <a:r>
              <a:rPr lang="en" sz="1300">
                <a:solidFill>
                  <a:srgbClr val="1D2125"/>
                </a:solidFill>
                <a:latin typeface="Calibri"/>
                <a:ea typeface="Calibri"/>
                <a:cs typeface="Calibri"/>
                <a:sym typeface="Calibri"/>
              </a:rPr>
              <a:t>To answer this question, first consider how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-values, including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 are being changed. The function says to subtract 4 from each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-value. This means the function is being shifted 4 units.Next, we need to determine which direction the x-values are being shifted. Let’s look at the graphs.</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457200" lvl="0" marL="0" rtl="0" algn="l">
              <a:spcBef>
                <a:spcPts val="0"/>
              </a:spcBef>
              <a:spcAft>
                <a:spcPts val="0"/>
              </a:spcAft>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The solid blue line represents the graph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3(</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 The dashed orange line represents the graph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a:t>
            </a:r>
            <a:r>
              <a:rPr i="1" lang="en" sz="1300">
                <a:solidFill>
                  <a:srgbClr val="1D2125"/>
                </a:solidFill>
                <a:latin typeface="Calibri"/>
                <a:ea typeface="Calibri"/>
                <a:cs typeface="Calibri"/>
                <a:sym typeface="Calibri"/>
              </a:rPr>
              <a:t> 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On the graph, we can look at specific points on the parent function like the x-intercept (0, 0) and (1, 3). The transformed line is to the right of our parent function. To determine how far to the right the line has been shifted, we count the number of horizontal units between the lines.</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9144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We see that (0, 0) corresponds to the point (4, 0) on the transformed line.</a:t>
            </a:r>
            <a:endParaRPr sz="1300">
              <a:solidFill>
                <a:srgbClr val="1D2125"/>
              </a:solidFill>
              <a:latin typeface="Calibri"/>
              <a:ea typeface="Calibri"/>
              <a:cs typeface="Calibri"/>
              <a:sym typeface="Calibri"/>
            </a:endParaRPr>
          </a:p>
          <a:p>
            <a:pPr indent="-311150" lvl="0" marL="9144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point (1, 3) corresponds to the point (5, 3) on the transformed line.</a:t>
            </a:r>
            <a:endParaRPr sz="1300">
              <a:solidFill>
                <a:srgbClr val="1D2125"/>
              </a:solidFill>
              <a:latin typeface="Calibri"/>
              <a:ea typeface="Calibri"/>
              <a:cs typeface="Calibri"/>
              <a:sym typeface="Calibri"/>
            </a:endParaRPr>
          </a:p>
          <a:p>
            <a:pPr indent="-311150" lvl="0" marL="9144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Each point on the parent function has been shifted 4 units to the right.</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Therefore, we conclude the line representing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3(</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 appears to have been shifted 4 units to the right from the function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3</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Example 2</a:t>
            </a:r>
            <a:endParaRPr sz="1300">
              <a:solidFill>
                <a:srgbClr val="1D2125"/>
              </a:solidFill>
              <a:latin typeface="Calibri"/>
              <a:ea typeface="Calibri"/>
              <a:cs typeface="Calibri"/>
              <a:sym typeface="Calibri"/>
            </a:endParaRPr>
          </a:p>
          <a:p>
            <a:pPr indent="45720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Describe how the function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 is horizontally transformed to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− 2).</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rgbClr val="1D2125"/>
                </a:solidFill>
                <a:latin typeface="Calibri"/>
                <a:ea typeface="Calibri"/>
                <a:cs typeface="Calibri"/>
                <a:sym typeface="Calibri"/>
              </a:rPr>
              <a:t>Solution: </a:t>
            </a:r>
            <a:r>
              <a:rPr lang="en" sz="1300">
                <a:solidFill>
                  <a:srgbClr val="1D2125"/>
                </a:solidFill>
                <a:latin typeface="Calibri"/>
                <a:ea typeface="Calibri"/>
                <a:cs typeface="Calibri"/>
                <a:sym typeface="Calibri"/>
              </a:rPr>
              <a:t>Let’s rewrite the equations in point-slope form,</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y </a:t>
            </a:r>
            <a:r>
              <a:rPr lang="en" sz="1300">
                <a:solidFill>
                  <a:srgbClr val="424242"/>
                </a:solidFill>
                <a:latin typeface="Calibri"/>
                <a:ea typeface="Calibri"/>
                <a:cs typeface="Calibri"/>
                <a:sym typeface="Calibri"/>
              </a:rPr>
              <a:t>− </a:t>
            </a:r>
            <a:r>
              <a:rPr i="1" lang="en" sz="1300">
                <a:solidFill>
                  <a:srgbClr val="424242"/>
                </a:solidFill>
                <a:latin typeface="Calibri"/>
                <a:ea typeface="Calibri"/>
                <a:cs typeface="Calibri"/>
                <a:sym typeface="Calibri"/>
              </a:rPr>
              <a:t>y</a:t>
            </a:r>
            <a:r>
              <a:rPr baseline="-25000" lang="en" sz="1300">
                <a:solidFill>
                  <a:srgbClr val="424242"/>
                </a:solidFill>
                <a:latin typeface="Calibri"/>
                <a:ea typeface="Calibri"/>
                <a:cs typeface="Calibri"/>
                <a:sym typeface="Calibri"/>
              </a:rPr>
              <a:t>1</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m</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a:t>
            </a:r>
            <a:r>
              <a:rPr i="1" lang="en" sz="1300">
                <a:solidFill>
                  <a:srgbClr val="424242"/>
                </a:solidFill>
                <a:latin typeface="Calibri"/>
                <a:ea typeface="Calibri"/>
                <a:cs typeface="Calibri"/>
                <a:sym typeface="Calibri"/>
              </a:rPr>
              <a:t>x</a:t>
            </a:r>
            <a:r>
              <a:rPr baseline="-25000" lang="en" sz="1300">
                <a:solidFill>
                  <a:srgbClr val="424242"/>
                </a:solidFill>
                <a:latin typeface="Calibri"/>
                <a:ea typeface="Calibri"/>
                <a:cs typeface="Calibri"/>
                <a:sym typeface="Calibri"/>
              </a:rPr>
              <a:t>1</a:t>
            </a:r>
            <a:r>
              <a:rPr lang="en" sz="1300">
                <a:solidFill>
                  <a:srgbClr val="424242"/>
                </a:solidFill>
                <a:latin typeface="Calibri"/>
                <a:ea typeface="Calibri"/>
                <a:cs typeface="Calibri"/>
                <a:sym typeface="Calibri"/>
              </a:rPr>
              <a:t>)</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424242"/>
              </a:solidFill>
              <a:latin typeface="Calibri"/>
              <a:ea typeface="Calibri"/>
              <a:cs typeface="Calibri"/>
              <a:sym typeface="Calibri"/>
            </a:endParaRPr>
          </a:p>
          <a:p>
            <a:pPr indent="0" lvl="0" marL="1371600" rtl="0" algn="l">
              <a:lnSpc>
                <a:spcPct val="115000"/>
              </a:lnSpc>
              <a:spcBef>
                <a:spcPts val="0"/>
              </a:spcBef>
              <a:spcAft>
                <a:spcPts val="0"/>
              </a:spcAft>
              <a:buNone/>
            </a:pPr>
            <a:r>
              <a:rPr i="1" lang="en" sz="1300">
                <a:solidFill>
                  <a:srgbClr val="1D2125"/>
                </a:solidFill>
                <a:latin typeface="Calibri"/>
                <a:ea typeface="Calibri"/>
                <a:cs typeface="Calibri"/>
                <a:sym typeface="Calibri"/>
              </a:rPr>
              <a:t>    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a:t>
            </a:r>
            <a:endParaRPr sz="1300">
              <a:solidFill>
                <a:srgbClr val="1D2125"/>
              </a:solidFill>
              <a:latin typeface="Calibri"/>
              <a:ea typeface="Calibri"/>
              <a:cs typeface="Calibri"/>
              <a:sym typeface="Calibri"/>
            </a:endParaRPr>
          </a:p>
          <a:p>
            <a:pPr indent="0" lvl="0" marL="1371600" rtl="0" algn="l">
              <a:lnSpc>
                <a:spcPct val="115000"/>
              </a:lnSpc>
              <a:spcBef>
                <a:spcPts val="0"/>
              </a:spcBef>
              <a:spcAft>
                <a:spcPts val="0"/>
              </a:spcAft>
              <a:buNone/>
            </a:pP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- 0) = ½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a:t>
            </a:r>
            <a:endParaRPr sz="1300">
              <a:solidFill>
                <a:srgbClr val="1D2125"/>
              </a:solidFill>
              <a:latin typeface="Calibri"/>
              <a:ea typeface="Calibri"/>
              <a:cs typeface="Calibri"/>
              <a:sym typeface="Calibri"/>
            </a:endParaRPr>
          </a:p>
          <a:p>
            <a:pPr indent="0" lvl="0" marL="1371600" rtl="0" algn="l">
              <a:lnSpc>
                <a:spcPct val="115000"/>
              </a:lnSpc>
              <a:spcBef>
                <a:spcPts val="0"/>
              </a:spcBef>
              <a:spcAft>
                <a:spcPts val="0"/>
              </a:spcAft>
              <a:buNone/>
            </a:pP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- 0) = ½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So, the x-intercept is (−4,0).</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1371600" rtl="0" algn="l">
              <a:lnSpc>
                <a:spcPct val="115000"/>
              </a:lnSpc>
              <a:spcBef>
                <a:spcPts val="0"/>
              </a:spcBef>
              <a:spcAft>
                <a:spcPts val="0"/>
              </a:spcAft>
              <a:buNone/>
            </a:pPr>
            <a:r>
              <a:rPr i="1" lang="en" sz="1300">
                <a:solidFill>
                  <a:srgbClr val="1D2125"/>
                </a:solidFill>
                <a:latin typeface="Calibri"/>
                <a:ea typeface="Calibri"/>
                <a:cs typeface="Calibri"/>
                <a:sym typeface="Calibri"/>
              </a:rPr>
              <a:t>   g</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 (x</a:t>
            </a:r>
            <a:r>
              <a:rPr i="1" lang="en" sz="1300">
                <a:solidFill>
                  <a:srgbClr val="1D2125"/>
                </a:solidFill>
                <a:latin typeface="Calibri"/>
                <a:ea typeface="Calibri"/>
                <a:cs typeface="Calibri"/>
                <a:sym typeface="Calibri"/>
              </a:rPr>
              <a:t> </a:t>
            </a:r>
            <a:r>
              <a:rPr lang="en" sz="1300">
                <a:solidFill>
                  <a:srgbClr val="1D2125"/>
                </a:solidFill>
                <a:latin typeface="Calibri"/>
                <a:ea typeface="Calibri"/>
                <a:cs typeface="Calibri"/>
                <a:sym typeface="Calibri"/>
              </a:rPr>
              <a:t>-2)</a:t>
            </a:r>
            <a:endParaRPr sz="1300">
              <a:solidFill>
                <a:srgbClr val="1D2125"/>
              </a:solidFill>
              <a:latin typeface="Calibri"/>
              <a:ea typeface="Calibri"/>
              <a:cs typeface="Calibri"/>
              <a:sym typeface="Calibri"/>
            </a:endParaRPr>
          </a:p>
          <a:p>
            <a:pPr indent="0" lvl="0" marL="1371600" rtl="0" algn="l">
              <a:lnSpc>
                <a:spcPct val="115000"/>
              </a:lnSpc>
              <a:spcBef>
                <a:spcPts val="0"/>
              </a:spcBef>
              <a:spcAft>
                <a:spcPts val="0"/>
              </a:spcAft>
              <a:buNone/>
            </a:pP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 - 0) = ½ (</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2)</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So,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 is (2,0).</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 of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starts at (−4,0) and moves to (2,0), so this represents a shift of 6 units to the right.</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We can also check this using graphs.</a:t>
            </a:r>
            <a:endParaRPr sz="1300">
              <a:solidFill>
                <a:srgbClr val="1D2125"/>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Examining the </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-intercept for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a:t>
            </a:r>
            <a:r>
              <a:rPr i="1" lang="en" sz="1300">
                <a:solidFill>
                  <a:srgbClr val="1D2125"/>
                </a:solidFill>
                <a:latin typeface="Calibri"/>
                <a:ea typeface="Calibri"/>
                <a:cs typeface="Calibri"/>
                <a:sym typeface="Calibri"/>
              </a:rPr>
              <a:t>x </a:t>
            </a:r>
            <a:r>
              <a:rPr lang="en" sz="1300">
                <a:solidFill>
                  <a:srgbClr val="1D2125"/>
                </a:solidFill>
                <a:latin typeface="Calibri"/>
                <a:ea typeface="Calibri"/>
                <a:cs typeface="Calibri"/>
                <a:sym typeface="Calibri"/>
              </a:rPr>
              <a:t>+ 4), on the orange dashed line, we see that (−4,0) gets shifted 6 units to the right and lands at (2,0) on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 = ½(</a:t>
            </a:r>
            <a:r>
              <a:rPr i="1" lang="en" sz="1300">
                <a:solidFill>
                  <a:srgbClr val="1D2125"/>
                </a:solidFill>
                <a:latin typeface="Calibri"/>
                <a:ea typeface="Calibri"/>
                <a:cs typeface="Calibri"/>
                <a:sym typeface="Calibri"/>
              </a:rPr>
              <a:t>x</a:t>
            </a:r>
            <a:r>
              <a:rPr lang="en" sz="1300">
                <a:solidFill>
                  <a:srgbClr val="1D2125"/>
                </a:solidFill>
                <a:latin typeface="Calibri"/>
                <a:ea typeface="Calibri"/>
                <a:cs typeface="Calibri"/>
                <a:sym typeface="Calibri"/>
              </a:rPr>
              <a:t>−2), represented by the blue solid line.</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So, we can identify horizontal shifts using either graphs or algebraic equations.</a:t>
            </a:r>
            <a:endParaRPr sz="1300">
              <a:solidFill>
                <a:srgbClr val="1D2125"/>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44bb007edc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44bb007edc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prompts students to look at how the slope in slope-intercept form affects the graph of a linear function. Circulate to ensure students are graphing their lines properly. If necessary, partner students during the graphing process.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pairs, students should discuss the vertical shifts to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to graph the new functions.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Allow students to work in pairs to check each other’s graphs and discuss the relationships to answer the questions. During class discussion, solicit a pair for each question to describe the effects the different slopes have on the graphs.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students who can benefit from a more accessible model, use geoboards and rubber bands. Use one color rubber band for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-axes. Use a different color for each line graphed. Work with students to count spots on the geoboard and discuss the graphs and their relationships.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coefficient increases, the line gets steeper.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coefficient gets smaller, the line is less steep.</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coefficient gets smaller, the line is less steep.</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g3722b8e46aa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3" name="Google Shape;443;g3722b8e46aa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a:t>
            </a:r>
            <a:r>
              <a:rPr b="1" lang="en" sz="1300">
                <a:solidFill>
                  <a:schemeClr val="dk1"/>
                </a:solidFill>
                <a:latin typeface="Calibri"/>
                <a:ea typeface="Calibri"/>
                <a:cs typeface="Calibri"/>
                <a:sym typeface="Calibri"/>
              </a:rPr>
              <a:t>ers</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startAt="6"/>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As the coefficient increases, the line gets steeper.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6"/>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Explanation of a vertical dilation and activity synthesis on the last slide.</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722b8e46aa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722b8e46aa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722b8e46aa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3722b8e46aa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graphing linear functions using transformations will assist them as you move to graphing different function families in the future.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4" name="Google Shape;48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Vertical stretch of ¼, down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A slope less than 1 signifies a vertical compression. The answer is vertical compression of ¼, down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Vertical compression of ¼, down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slope is ¼, which is less than 1, so there is a vertical compression.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–3, so there is a vertical shift down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Vertical compression of ¼, up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T</a:t>
            </a:r>
            <a:r>
              <a:rPr lang="en" sz="1300">
                <a:solidFill>
                  <a:schemeClr val="dk1"/>
                </a:solidFill>
                <a:latin typeface="Calibri"/>
                <a:ea typeface="Calibri"/>
                <a:cs typeface="Calibri"/>
                <a:sym typeface="Calibri"/>
              </a:rPr>
              <a: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is negative. The answer is vertical compression of ¼, down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Vertical stretch of ¼, left 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 slope less than 1 signifies a vertical compression, and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-intercept gives the vertical shift. The answer is vertical compression of ¼, down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Remind Students: How to determine if a relationship is a function.</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input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output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If each input value leads to only one output value, classify the relationship as a function. If any input value leads to two or more outputs, do not classify the relationship as a function.</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Let’s begin by considering the input values as the items on the menu. The output values are then the prices. Each item on the menu has only one price, so the price is a function of the item.</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Two items on the menu have the same price. If we consider the prices to be the input values and the items to be the output, then the same input value could have more than one output associated with it.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The mapping helps to show that two items on the menu have the same price, therefore, an item is a not a function of price.</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44bb007edc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44bb007edc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44bb007edc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44bb007edc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prompts students to look at how horizontal dilations (stretches or compressions) affect the graph of a linear function. Circulate to ensure students are graphing their lines properly. If necessary, partner students during the graphing process.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pairs, students should discuss the horizontal changes to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to graph the new functions.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Ask students if they’ve ever squished or stretched a jumbo marshmallow—or something similar like play-doh or silly putty. You may provide a manipulative for them to try.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Discuss what happens when the marshmallow is squished from the sides (it expands vertically) and when it’s pulled from the sides (it stretches horizontally and flattens vertically).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Refer back to this experience during the activity to help students visualize how horizontal dilations affect function graphs.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Have students work in pairs to check graphs and discuss transformations. During discussion, invite pairs to explain how each transformation changes the graph.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For students needing support, use geoboards with rubber bands—one color for axes and others for the graphed lines. Count and discuss line positions together.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Line </a:t>
            </a:r>
            <a:r>
              <a:rPr i="1" lang="en" sz="1300">
                <a:solidFill>
                  <a:schemeClr val="dk1"/>
                </a:solidFill>
                <a:latin typeface="Calibri"/>
                <a:ea typeface="Calibri"/>
                <a:cs typeface="Calibri"/>
                <a:sym typeface="Calibri"/>
              </a:rPr>
              <a:t>i</a:t>
            </a:r>
            <a:r>
              <a:rPr lang="en" sz="1300">
                <a:solidFill>
                  <a:schemeClr val="dk1"/>
                </a:solidFill>
                <a:latin typeface="Calibri"/>
                <a:ea typeface="Calibri"/>
                <a:cs typeface="Calibri"/>
                <a:sym typeface="Calibri"/>
              </a:rPr>
              <a:t> is the parent linear function. Lines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k</a:t>
            </a:r>
            <a:r>
              <a:rPr lang="en" sz="1300">
                <a:solidFill>
                  <a:schemeClr val="dk1"/>
                </a:solidFill>
                <a:latin typeface="Calibri"/>
                <a:ea typeface="Calibri"/>
                <a:cs typeface="Calibri"/>
                <a:sym typeface="Calibri"/>
              </a:rPr>
              <a:t> are the result of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where the input is different from the original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coefficient gets smaller, the line is less steep.</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the coefficient gets smaller, the line is less steep.</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and answers on the next slide.</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722b8e46aa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722b8e46aa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44bb007edc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44bb007edc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startAt="6"/>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to link to the slide with the completed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The line gets closer and closer to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-axis because the function is being horizontally compressed.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6"/>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startAt="6"/>
            </a:pPr>
            <a:r>
              <a:rPr lang="en" sz="1300">
                <a:solidFill>
                  <a:srgbClr val="1D2125"/>
                </a:solidFill>
                <a:latin typeface="Calibri"/>
                <a:ea typeface="Calibri"/>
                <a:cs typeface="Calibri"/>
                <a:sym typeface="Calibri"/>
              </a:rPr>
              <a:t>The line gets farther from the </a:t>
            </a:r>
            <a:r>
              <a:rPr i="1" lang="en" sz="1300">
                <a:solidFill>
                  <a:srgbClr val="1D2125"/>
                </a:solidFill>
                <a:latin typeface="Calibri"/>
                <a:ea typeface="Calibri"/>
                <a:cs typeface="Calibri"/>
                <a:sym typeface="Calibri"/>
              </a:rPr>
              <a:t>y</a:t>
            </a:r>
            <a:r>
              <a:rPr lang="en" sz="1300">
                <a:solidFill>
                  <a:srgbClr val="1D2125"/>
                </a:solidFill>
                <a:latin typeface="Calibri"/>
                <a:ea typeface="Calibri"/>
                <a:cs typeface="Calibri"/>
                <a:sym typeface="Calibri"/>
              </a:rPr>
              <a:t>-axis because the function is being horizontally stretched.</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startAt="6"/>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3"/>
              </a:rPr>
              <a:t>here</a:t>
            </a:r>
            <a:r>
              <a:rPr lang="en" sz="1300">
                <a:solidFill>
                  <a:srgbClr val="1D2125"/>
                </a:solidFill>
                <a:latin typeface="Calibri"/>
                <a:ea typeface="Calibri"/>
                <a:cs typeface="Calibri"/>
                <a:sym typeface="Calibri"/>
              </a:rPr>
              <a:t> to link to the slide with the completed graph.</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Explanation of a horizontal dilation and activity synthesis on the last slide.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722b8e46aa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722b8e46aa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6"/>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722b8e46aa_0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722b8e46aa_0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10"/>
            </a:pPr>
            <a:r>
              <a:rPr lang="en" sz="1300">
                <a:solidFill>
                  <a:schemeClr val="dk1"/>
                </a:solidFill>
                <a:latin typeface="Calibri"/>
                <a:ea typeface="Calibri"/>
                <a:cs typeface="Calibri"/>
                <a:sym typeface="Calibri"/>
              </a:rPr>
              <a:t>Completed graph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3722b8e46aa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3722b8e46aa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Now that students know the four types of function transformations, ask: Can we sketch a graph by reversing the order of transformations?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work in pairs to develop arguments and visual displays using tables, arrows, or annotations. Differentiate by assigning groups to use two, three, or all four transformations.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 you circulate, choose groups to present in an order that highlights a key idea: transformation order matters and follows the order of operations. For example, vertical dilations must occur before vertical shifts, and horizontal shifts before vertical ones—so the order cannot be reversed.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presentations, have each student write their final 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that mastering transformations will support future graphing of other function families.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44bb007edc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44bb007edc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 5</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function 5</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a line that has been transformed by a vertical stretch. The function 5</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a function that has been transformed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through a horizontal compression.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(5</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The function 5</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a function that has been transformed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through a horizontal compression.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 represents a line that has been transformed by a vertical shift up 5 units. The function 5</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a function that has been transformed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through a horizontal compression.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rgbClr val="424242"/>
                </a:solidFill>
                <a:latin typeface="Calibri"/>
                <a:ea typeface="Calibri"/>
                <a:cs typeface="Calibri"/>
                <a:sym typeface="Calibri"/>
              </a:rPr>
              <a:t>g</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a:t>
            </a:r>
            <a:r>
              <a:rPr lang="en" sz="1300">
                <a:solidFill>
                  <a:srgbClr val="424242"/>
                </a:solidFill>
                <a:latin typeface="Calibri"/>
                <a:ea typeface="Calibri"/>
                <a:cs typeface="Calibri"/>
                <a:sym typeface="Calibri"/>
              </a:rPr>
              <a:t>) = </a:t>
            </a:r>
            <a:r>
              <a:rPr i="1" lang="en" sz="1300">
                <a:solidFill>
                  <a:srgbClr val="424242"/>
                </a:solidFill>
                <a:latin typeface="Calibri"/>
                <a:ea typeface="Calibri"/>
                <a:cs typeface="Calibri"/>
                <a:sym typeface="Calibri"/>
              </a:rPr>
              <a:t>f</a:t>
            </a:r>
            <a:r>
              <a:rPr lang="en" sz="1300">
                <a:solidFill>
                  <a:srgbClr val="424242"/>
                </a:solidFill>
                <a:latin typeface="Calibri"/>
                <a:ea typeface="Calibri"/>
                <a:cs typeface="Calibri"/>
                <a:sym typeface="Calibri"/>
              </a:rPr>
              <a:t>(</a:t>
            </a:r>
            <a:r>
              <a:rPr i="1" lang="en" sz="1300">
                <a:solidFill>
                  <a:srgbClr val="424242"/>
                </a:solidFill>
                <a:latin typeface="Calibri"/>
                <a:ea typeface="Calibri"/>
                <a:cs typeface="Calibri"/>
                <a:sym typeface="Calibri"/>
              </a:rPr>
              <a:t>x </a:t>
            </a:r>
            <a:r>
              <a:rPr lang="en" sz="1300">
                <a:solidFill>
                  <a:srgbClr val="424242"/>
                </a:solidFill>
                <a:latin typeface="Calibri"/>
                <a:ea typeface="Calibri"/>
                <a:cs typeface="Calibri"/>
                <a:sym typeface="Calibri"/>
              </a:rPr>
              <a:t>+ 5)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 represents a line that has been transformed by a horizontal shift to the left 5 units. </a:t>
            </a:r>
            <a:r>
              <a:rPr lang="en" sz="1300">
                <a:solidFill>
                  <a:schemeClr val="dk1"/>
                </a:solidFill>
                <a:latin typeface="Calibri"/>
                <a:ea typeface="Calibri"/>
                <a:cs typeface="Calibri"/>
                <a:sym typeface="Calibri"/>
              </a:rPr>
              <a:t>The function 5</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a function that has been transformed from the parent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through a horizontal compression.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78b3e6f34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378b3e6f34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rgbClr val="1D2125"/>
                </a:solidFill>
                <a:latin typeface="Noto Sans"/>
                <a:ea typeface="Noto Sans"/>
                <a:cs typeface="Noto Sans"/>
                <a:sym typeface="Noto Sans"/>
              </a:rPr>
              <a:t>Answer</a:t>
            </a:r>
            <a:endParaRPr b="1"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rPr lang="en" sz="1300">
                <a:solidFill>
                  <a:srgbClr val="1D2125"/>
                </a:solidFill>
                <a:latin typeface="Noto Sans"/>
                <a:ea typeface="Noto Sans"/>
                <a:cs typeface="Noto Sans"/>
                <a:sym typeface="Noto Sans"/>
              </a:rPr>
              <a:t>Graph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when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 </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 Then, determine the equation of the transformed function.</a:t>
            </a:r>
            <a:endParaRPr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Solution:</a:t>
            </a:r>
            <a:endParaRPr b="1"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1</a:t>
            </a:r>
            <a:r>
              <a:rPr lang="en" sz="1300">
                <a:solidFill>
                  <a:srgbClr val="1D2125"/>
                </a:solidFill>
                <a:latin typeface="Noto Sans"/>
                <a:ea typeface="Noto Sans"/>
                <a:cs typeface="Noto Sans"/>
                <a:sym typeface="Noto Sans"/>
              </a:rPr>
              <a:t> - Graph the given function,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 </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a:t>
            </a:r>
            <a:r>
              <a:rPr i="1" lang="en" sz="1300">
                <a:solidFill>
                  <a:srgbClr val="1D2125"/>
                </a:solidFill>
                <a:latin typeface="Noto Sans"/>
                <a:ea typeface="Noto Sans"/>
                <a:cs typeface="Noto Sans"/>
                <a:sym typeface="Noto Sans"/>
              </a:rPr>
              <a:t>y</a:t>
            </a:r>
            <a:r>
              <a:rPr lang="en" sz="1300">
                <a:solidFill>
                  <a:srgbClr val="1D2125"/>
                </a:solidFill>
                <a:latin typeface="Noto Sans"/>
                <a:ea typeface="Noto Sans"/>
                <a:cs typeface="Noto Sans"/>
                <a:sym typeface="Noto Sans"/>
              </a:rPr>
              <a:t>-intercept is (0, -3) and the slope is ½.</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For horizontal shifts, it is helpful to identify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On our graph,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or zero is located at (6,0).</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424242"/>
                </a:solidFill>
                <a:latin typeface="Calibri"/>
                <a:ea typeface="Calibri"/>
                <a:cs typeface="Calibri"/>
                <a:sym typeface="Calibri"/>
              </a:rPr>
              <a:t> to link to the slide with the completed graph.</a:t>
            </a:r>
            <a:endParaRPr sz="1300">
              <a:solidFill>
                <a:srgbClr val="1D2125"/>
              </a:solidFill>
              <a:latin typeface="Noto Sans"/>
              <a:ea typeface="Noto Sans"/>
              <a:cs typeface="Noto Sans"/>
              <a:sym typeface="Noto Sans"/>
            </a:endParaRPr>
          </a:p>
          <a:p>
            <a:pPr indent="0" lvl="0" marL="457200" rtl="0" algn="l">
              <a:lnSpc>
                <a:spcPct val="100000"/>
              </a:lnSpc>
              <a:spcBef>
                <a:spcPts val="50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2</a:t>
            </a:r>
            <a:r>
              <a:rPr lang="en" sz="1300">
                <a:solidFill>
                  <a:srgbClr val="1D2125"/>
                </a:solidFill>
                <a:latin typeface="Noto Sans"/>
                <a:ea typeface="Noto Sans"/>
                <a:cs typeface="Noto Sans"/>
                <a:sym typeface="Noto Sans"/>
              </a:rPr>
              <a:t> - Apply the designated transformation. Remember that the rule for a horizontal shift is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a:t>
            </a:r>
            <a:r>
              <a:rPr i="1" lang="en" sz="1300">
                <a:solidFill>
                  <a:srgbClr val="1D2125"/>
                </a:solidFill>
                <a:latin typeface="Noto Sans"/>
                <a:ea typeface="Noto Sans"/>
                <a:cs typeface="Noto Sans"/>
                <a:sym typeface="Noto Sans"/>
              </a:rPr>
              <a:t>c</a:t>
            </a:r>
            <a:r>
              <a:rPr lang="en" sz="1300">
                <a:solidFill>
                  <a:srgbClr val="1D2125"/>
                </a:solidFill>
                <a:latin typeface="Noto Sans"/>
                <a:ea typeface="Noto Sans"/>
                <a:cs typeface="Noto Sans"/>
                <a:sym typeface="Noto Sans"/>
              </a:rPr>
              <a:t>). If we rewrite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in an equivalent form, we can make it is easier to see </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a:t>
            </a:r>
            <a:r>
              <a:rPr i="1" lang="en" sz="1300">
                <a:solidFill>
                  <a:srgbClr val="1D2125"/>
                </a:solidFill>
                <a:latin typeface="Noto Sans"/>
                <a:ea typeface="Noto Sans"/>
                <a:cs typeface="Noto Sans"/>
                <a:sym typeface="Noto Sans"/>
              </a:rPr>
              <a:t>c</a:t>
            </a:r>
            <a:r>
              <a:rPr lang="en" sz="1300">
                <a:solidFill>
                  <a:srgbClr val="1D2125"/>
                </a:solidFill>
                <a:latin typeface="Noto Sans"/>
                <a:ea typeface="Noto Sans"/>
                <a:cs typeface="Noto Sans"/>
                <a:sym typeface="Noto Sans"/>
              </a:rPr>
              <a:t>.</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457200" lvl="0" marL="4572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−(−2)).  That means </a:t>
            </a:r>
            <a:r>
              <a:rPr i="1" lang="en" sz="1300">
                <a:solidFill>
                  <a:srgbClr val="1D2125"/>
                </a:solidFill>
                <a:latin typeface="Noto Sans"/>
                <a:ea typeface="Noto Sans"/>
                <a:cs typeface="Noto Sans"/>
                <a:sym typeface="Noto Sans"/>
              </a:rPr>
              <a:t>c </a:t>
            </a:r>
            <a:r>
              <a:rPr lang="en" sz="1300">
                <a:solidFill>
                  <a:srgbClr val="1D2125"/>
                </a:solidFill>
                <a:latin typeface="Noto Sans"/>
                <a:ea typeface="Noto Sans"/>
                <a:cs typeface="Noto Sans"/>
                <a:sym typeface="Noto Sans"/>
              </a:rPr>
              <a:t>= −2.</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So,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represents a horizontal shift of two units to the left. On our graph, we move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two units left from (6, 0) to (4, 0).</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457200" lvl="0" marL="457200" rtl="0" algn="l">
              <a:lnSpc>
                <a:spcPct val="115000"/>
              </a:lnSpc>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rPr>
              <a:t>here</a:t>
            </a:r>
            <a:r>
              <a:rPr lang="en" sz="1300">
                <a:solidFill>
                  <a:srgbClr val="424242"/>
                </a:solidFill>
                <a:latin typeface="Calibri"/>
                <a:ea typeface="Calibri"/>
                <a:cs typeface="Calibri"/>
                <a:sym typeface="Calibri"/>
              </a:rPr>
              <a:t> to link to the slide with the completed graph.</a:t>
            </a:r>
            <a:endParaRPr sz="1300">
              <a:solidFill>
                <a:srgbClr val="1D2125"/>
              </a:solidFill>
              <a:latin typeface="Noto Sans"/>
              <a:ea typeface="Noto Sans"/>
              <a:cs typeface="Noto Sans"/>
              <a:sym typeface="Noto Sans"/>
            </a:endParaRPr>
          </a:p>
          <a:p>
            <a:pPr indent="0" lvl="0" marL="914400" rtl="0" algn="l">
              <a:spcBef>
                <a:spcPts val="500"/>
              </a:spcBef>
              <a:spcAft>
                <a:spcPts val="0"/>
              </a:spcAft>
              <a:buClr>
                <a:schemeClr val="dk1"/>
              </a:buClr>
              <a:buSzPts val="1100"/>
              <a:buFont typeface="Arial"/>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ALT TEXT:</a:t>
            </a:r>
            <a:r>
              <a:rPr lang="en" sz="1300">
                <a:solidFill>
                  <a:srgbClr val="1D2125"/>
                </a:solidFill>
                <a:latin typeface="Noto Sans"/>
                <a:ea typeface="Noto Sans"/>
                <a:cs typeface="Noto Sans"/>
                <a:sym typeface="Noto Sans"/>
              </a:rPr>
              <a:t> A graph with a solid blue line and a dashed red line are parallel on a grid. The blue line passes through points (4, 0), and (6,0), which are marked with open circles. Axes range from -2 to 8 on x and -5 to 6 on </a:t>
            </a:r>
            <a:r>
              <a:rPr i="1" lang="en" sz="1300">
                <a:solidFill>
                  <a:srgbClr val="1D2125"/>
                </a:solidFill>
                <a:latin typeface="Noto Sans"/>
                <a:ea typeface="Noto Sans"/>
                <a:cs typeface="Noto Sans"/>
                <a:sym typeface="Noto Sans"/>
              </a:rPr>
              <a:t>y</a:t>
            </a:r>
            <a:r>
              <a:rPr lang="en" sz="1300">
                <a:solidFill>
                  <a:srgbClr val="1D2125"/>
                </a:solidFill>
                <a:latin typeface="Noto Sans"/>
                <a:ea typeface="Noto Sans"/>
                <a:cs typeface="Noto Sans"/>
                <a:sym typeface="Noto Sans"/>
              </a:rPr>
              <a:t>.</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orange dashed line is the graph of the original function and the blue solid line is the transformed function.</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3</a:t>
            </a:r>
            <a:r>
              <a:rPr lang="en" sz="1300">
                <a:solidFill>
                  <a:srgbClr val="1D2125"/>
                </a:solidFill>
                <a:latin typeface="Noto Sans"/>
                <a:ea typeface="Noto Sans"/>
                <a:cs typeface="Noto Sans"/>
                <a:sym typeface="Noto Sans"/>
              </a:rPr>
              <a:t> - Determine the equation of the transformed function.</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a:t>
            </a:r>
            <a:r>
              <a:rPr i="1" lang="en" sz="1300">
                <a:solidFill>
                  <a:srgbClr val="1D2125"/>
                </a:solidFill>
                <a:latin typeface="Noto Sans"/>
                <a:ea typeface="Noto Sans"/>
                <a:cs typeface="Noto Sans"/>
                <a:sym typeface="Noto Sans"/>
              </a:rPr>
              <a:t>y</a:t>
            </a:r>
            <a:r>
              <a:rPr lang="en" sz="1300">
                <a:solidFill>
                  <a:srgbClr val="1D2125"/>
                </a:solidFill>
                <a:latin typeface="Noto Sans"/>
                <a:ea typeface="Noto Sans"/>
                <a:cs typeface="Noto Sans"/>
                <a:sym typeface="Noto Sans"/>
              </a:rPr>
              <a:t>-intercept of the transformed line is (0, -2) and the slope of the line is ²⁄₄ or ½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That means the equation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 ½</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−2.</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Want to check your work? We can check our equation algebraically by substituting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+2 into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−3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+1−3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− 2 ✔</a:t>
            </a:r>
            <a:endParaRPr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Extra example</a:t>
            </a:r>
            <a:endParaRPr b="1"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rPr lang="en" sz="1300">
                <a:solidFill>
                  <a:srgbClr val="1D2125"/>
                </a:solidFill>
                <a:latin typeface="Noto Sans"/>
                <a:ea typeface="Noto Sans"/>
                <a:cs typeface="Noto Sans"/>
                <a:sym typeface="Noto Sans"/>
              </a:rPr>
              <a:t>Graph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(4</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when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 Then, determine the equation of the transformed function.</a:t>
            </a:r>
            <a:endParaRPr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Solution:</a:t>
            </a:r>
            <a:endParaRPr b="1" sz="1300">
              <a:solidFill>
                <a:srgbClr val="1D2125"/>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1</a:t>
            </a:r>
            <a:r>
              <a:rPr lang="en" sz="1300">
                <a:solidFill>
                  <a:srgbClr val="1D2125"/>
                </a:solidFill>
                <a:latin typeface="Noto Sans"/>
                <a:ea typeface="Noto Sans"/>
                <a:cs typeface="Noto Sans"/>
                <a:sym typeface="Noto Sans"/>
              </a:rPr>
              <a:t> - Graph the given function,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 </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−3.</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a:t>
            </a:r>
            <a:r>
              <a:rPr i="1" lang="en" sz="1300">
                <a:solidFill>
                  <a:srgbClr val="1D2125"/>
                </a:solidFill>
                <a:latin typeface="Noto Sans"/>
                <a:ea typeface="Noto Sans"/>
                <a:cs typeface="Noto Sans"/>
                <a:sym typeface="Noto Sans"/>
              </a:rPr>
              <a:t>y</a:t>
            </a:r>
            <a:r>
              <a:rPr lang="en" sz="1300">
                <a:solidFill>
                  <a:srgbClr val="1D2125"/>
                </a:solidFill>
                <a:latin typeface="Noto Sans"/>
                <a:ea typeface="Noto Sans"/>
                <a:cs typeface="Noto Sans"/>
                <a:sym typeface="Noto Sans"/>
              </a:rPr>
              <a:t>-intercept is (0, -3) and the slope is ½.</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For horizontal shifts, it is helpful to identify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On our graph,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or zero is located at (6,0).</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Click </a:t>
            </a:r>
            <a:r>
              <a:rPr lang="en" sz="1300" u="sng">
                <a:solidFill>
                  <a:schemeClr val="hlink"/>
                </a:solidFill>
                <a:latin typeface="Noto Sans"/>
                <a:ea typeface="Noto Sans"/>
                <a:cs typeface="Noto Sans"/>
                <a:sym typeface="Noto Sans"/>
                <a:hlinkClick/>
              </a:rPr>
              <a:t>here</a:t>
            </a:r>
            <a:r>
              <a:rPr lang="en" sz="1300">
                <a:solidFill>
                  <a:srgbClr val="1D2125"/>
                </a:solidFill>
                <a:latin typeface="Noto Sans"/>
                <a:ea typeface="Noto Sans"/>
                <a:cs typeface="Noto Sans"/>
                <a:sym typeface="Noto Sans"/>
              </a:rPr>
              <a:t> to link to the slide with the completed graph.</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2</a:t>
            </a:r>
            <a:r>
              <a:rPr lang="en" sz="1300">
                <a:solidFill>
                  <a:srgbClr val="1D2125"/>
                </a:solidFill>
                <a:latin typeface="Noto Sans"/>
                <a:ea typeface="Noto Sans"/>
                <a:cs typeface="Noto Sans"/>
                <a:sym typeface="Noto Sans"/>
              </a:rPr>
              <a:t> - Apply the designated transformation. Remember that the rule for a horizontal shift is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bx</a:t>
            </a:r>
            <a:r>
              <a:rPr lang="en" sz="1300">
                <a:solidFill>
                  <a:srgbClr val="1D2125"/>
                </a:solidFill>
                <a:latin typeface="Noto Sans"/>
                <a:ea typeface="Noto Sans"/>
                <a:cs typeface="Noto Sans"/>
                <a:sym typeface="Noto Sans"/>
              </a:rPr>
              <a:t>). And, when the value of </a:t>
            </a:r>
            <a:r>
              <a:rPr i="1" lang="en" sz="1300">
                <a:solidFill>
                  <a:srgbClr val="1D2125"/>
                </a:solidFill>
                <a:latin typeface="Noto Sans"/>
                <a:ea typeface="Noto Sans"/>
                <a:cs typeface="Noto Sans"/>
                <a:sym typeface="Noto Sans"/>
              </a:rPr>
              <a:t>b</a:t>
            </a:r>
            <a:r>
              <a:rPr lang="en" sz="1300">
                <a:solidFill>
                  <a:srgbClr val="1D2125"/>
                </a:solidFill>
                <a:latin typeface="Noto Sans"/>
                <a:ea typeface="Noto Sans"/>
                <a:cs typeface="Noto Sans"/>
                <a:sym typeface="Noto Sans"/>
              </a:rPr>
              <a:t> is greater than 1, the function experiences a horizontal compression.</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As a result of the horizontal compression, the linear function should look steeper because it is being compressed by a scale factor of 4.</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On our graph, this means the </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-intercept is compressed from (6, 0) to (1.5, 0).</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spcBef>
                <a:spcPts val="0"/>
              </a:spcBef>
              <a:spcAft>
                <a:spcPts val="0"/>
              </a:spcAft>
              <a:buClr>
                <a:schemeClr val="dk1"/>
              </a:buClr>
              <a:buSzPts val="1100"/>
              <a:buFont typeface="Arial"/>
              <a:buNone/>
            </a:pPr>
            <a:r>
              <a:rPr lang="en" sz="1300">
                <a:solidFill>
                  <a:srgbClr val="1D2125"/>
                </a:solidFill>
                <a:latin typeface="Noto Sans"/>
                <a:ea typeface="Noto Sans"/>
                <a:cs typeface="Noto Sans"/>
                <a:sym typeface="Noto Sans"/>
              </a:rPr>
              <a:t>Click </a:t>
            </a:r>
            <a:r>
              <a:rPr lang="en" sz="1300" u="sng">
                <a:solidFill>
                  <a:schemeClr val="hlink"/>
                </a:solidFill>
                <a:latin typeface="Noto Sans"/>
                <a:ea typeface="Noto Sans"/>
                <a:cs typeface="Noto Sans"/>
                <a:sym typeface="Noto Sans"/>
                <a:hlinkClick/>
              </a:rPr>
              <a:t>here</a:t>
            </a:r>
            <a:r>
              <a:rPr lang="en" sz="1300">
                <a:solidFill>
                  <a:srgbClr val="1D2125"/>
                </a:solidFill>
                <a:latin typeface="Noto Sans"/>
                <a:ea typeface="Noto Sans"/>
                <a:cs typeface="Noto Sans"/>
                <a:sym typeface="Noto Sans"/>
              </a:rPr>
              <a:t> to link to the slide with the completed graph.</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orange dashed line is the graph of the original function and the blue solid line is the transformed function.</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rPr b="1" lang="en" sz="1300">
                <a:solidFill>
                  <a:srgbClr val="1D2125"/>
                </a:solidFill>
                <a:latin typeface="Noto Sans"/>
                <a:ea typeface="Noto Sans"/>
                <a:cs typeface="Noto Sans"/>
                <a:sym typeface="Noto Sans"/>
              </a:rPr>
              <a:t>Step 3</a:t>
            </a:r>
            <a:r>
              <a:rPr lang="en" sz="1300">
                <a:solidFill>
                  <a:srgbClr val="1D2125"/>
                </a:solidFill>
                <a:latin typeface="Noto Sans"/>
                <a:ea typeface="Noto Sans"/>
                <a:cs typeface="Noto Sans"/>
                <a:sym typeface="Noto Sans"/>
              </a:rPr>
              <a:t> - Determine the equation of the transformed function.</a:t>
            </a:r>
            <a:endParaRPr sz="1300">
              <a:solidFill>
                <a:srgbClr val="1D2125"/>
              </a:solidFill>
              <a:latin typeface="Noto Sans"/>
              <a:ea typeface="Noto Sans"/>
              <a:cs typeface="Noto Sans"/>
              <a:sym typeface="Noto Sans"/>
            </a:endParaRPr>
          </a:p>
          <a:p>
            <a:pPr indent="0" lvl="0" marL="4572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The </a:t>
            </a:r>
            <a:r>
              <a:rPr i="1" lang="en" sz="1300">
                <a:solidFill>
                  <a:srgbClr val="1D2125"/>
                </a:solidFill>
                <a:latin typeface="Noto Sans"/>
                <a:ea typeface="Noto Sans"/>
                <a:cs typeface="Noto Sans"/>
                <a:sym typeface="Noto Sans"/>
              </a:rPr>
              <a:t>y</a:t>
            </a:r>
            <a:r>
              <a:rPr lang="en" sz="1300">
                <a:solidFill>
                  <a:srgbClr val="1D2125"/>
                </a:solidFill>
                <a:latin typeface="Noto Sans"/>
                <a:ea typeface="Noto Sans"/>
                <a:cs typeface="Noto Sans"/>
                <a:sym typeface="Noto Sans"/>
              </a:rPr>
              <a:t>-intercept of the transformed line is (0, -3) and the slope of the line is 3/1.5 or 2.</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That means the equation </a:t>
            </a: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(4</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2</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lang="en" sz="1300">
                <a:solidFill>
                  <a:srgbClr val="1D2125"/>
                </a:solidFill>
                <a:latin typeface="Noto Sans"/>
                <a:ea typeface="Noto Sans"/>
                <a:cs typeface="Noto Sans"/>
                <a:sym typeface="Noto Sans"/>
              </a:rPr>
              <a:t>Want to check your work? We can check our equation algebraically by substituting 4</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into f(</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a:t>
            </a:r>
            <a:endParaRPr sz="1300">
              <a:solidFill>
                <a:srgbClr val="1D2125"/>
              </a:solidFill>
              <a:latin typeface="Noto Sans"/>
              <a:ea typeface="Noto Sans"/>
              <a:cs typeface="Noto Sans"/>
              <a:sym typeface="Noto Sans"/>
            </a:endParaRPr>
          </a:p>
          <a:p>
            <a:pPr indent="0" lvl="0" marL="914400" rtl="0" algn="l">
              <a:lnSpc>
                <a:spcPct val="100000"/>
              </a:lnSpc>
              <a:spcBef>
                <a:spcPts val="0"/>
              </a:spcBef>
              <a:spcAft>
                <a:spcPts val="0"/>
              </a:spcAft>
              <a:buNone/>
            </a:pPr>
            <a:r>
              <a:rPr i="1" lang="en" sz="1300">
                <a:solidFill>
                  <a:srgbClr val="1D2125"/>
                </a:solidFill>
                <a:latin typeface="Noto Sans"/>
                <a:ea typeface="Noto Sans"/>
                <a:cs typeface="Noto Sans"/>
                <a:sym typeface="Noto Sans"/>
              </a:rPr>
              <a:t>f</a:t>
            </a:r>
            <a:r>
              <a:rPr lang="en" sz="1300">
                <a:solidFill>
                  <a:srgbClr val="1D2125"/>
                </a:solidFill>
                <a:latin typeface="Noto Sans"/>
                <a:ea typeface="Noto Sans"/>
                <a:cs typeface="Noto Sans"/>
                <a:sym typeface="Noto Sans"/>
              </a:rPr>
              <a:t>(4</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½(4</a:t>
            </a:r>
            <a:r>
              <a:rPr i="1" lang="en" sz="1300">
                <a:solidFill>
                  <a:srgbClr val="1D2125"/>
                </a:solidFill>
                <a:latin typeface="Noto Sans"/>
                <a:ea typeface="Noto Sans"/>
                <a:cs typeface="Noto Sans"/>
                <a:sym typeface="Noto Sans"/>
              </a:rPr>
              <a:t>x</a:t>
            </a:r>
            <a:r>
              <a:rPr lang="en" sz="1300">
                <a:solidFill>
                  <a:srgbClr val="1D2125"/>
                </a:solidFill>
                <a:latin typeface="Noto Sans"/>
                <a:ea typeface="Noto Sans"/>
                <a:cs typeface="Noto Sans"/>
                <a:sym typeface="Noto Sans"/>
              </a:rPr>
              <a:t>) − 3 = 2</a:t>
            </a:r>
            <a:r>
              <a:rPr i="1" lang="en" sz="1300">
                <a:solidFill>
                  <a:srgbClr val="1D2125"/>
                </a:solidFill>
                <a:latin typeface="Noto Sans"/>
                <a:ea typeface="Noto Sans"/>
                <a:cs typeface="Noto Sans"/>
                <a:sym typeface="Noto Sans"/>
              </a:rPr>
              <a:t>x </a:t>
            </a:r>
            <a:r>
              <a:rPr lang="en" sz="1300">
                <a:solidFill>
                  <a:srgbClr val="1D2125"/>
                </a:solidFill>
                <a:latin typeface="Noto Sans"/>
                <a:ea typeface="Noto Sans"/>
                <a:cs typeface="Noto Sans"/>
                <a:sym typeface="Noto Sans"/>
              </a:rPr>
              <a:t>− 3 ✔</a:t>
            </a:r>
            <a:endParaRPr sz="1300">
              <a:solidFill>
                <a:srgbClr val="1D2125"/>
              </a:solidFill>
              <a:latin typeface="Noto Sans"/>
              <a:ea typeface="Noto Sans"/>
              <a:cs typeface="Noto Sans"/>
              <a:sym typeface="Noto San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44bb007edc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44bb007edc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9" name="Shape 719"/>
        <p:cNvGrpSpPr/>
        <p:nvPr/>
      </p:nvGrpSpPr>
      <p:grpSpPr>
        <a:xfrm>
          <a:off x="0" y="0"/>
          <a:ext cx="0" cy="0"/>
          <a:chOff x="0" y="0"/>
          <a:chExt cx="0" cy="0"/>
        </a:xfrm>
      </p:grpSpPr>
      <p:sp>
        <p:nvSpPr>
          <p:cNvPr id="720" name="Google Shape;72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1" name="Google Shape;72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(10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Cool Down activity can be completed using the questions below. As an alternative, a Desmos activity has also been provided using the same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Desmos Activity: OpenStax Alg1 - 4.11.6 Graphing Transformations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Desmos activities are different from the graphing calculator application because they lead students through one or more interactive tasks. As students progress through the activity, teachers may use the Teacher Dashboard to monitor student responses and use them for whole group discussion. Activities may also be set to identify student responses that are correct or incorrect.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3"/>
              </a:rPr>
              <a:t>Desmos guide PDF </a:t>
            </a:r>
            <a:r>
              <a:rPr lang="en" sz="1300">
                <a:solidFill>
                  <a:schemeClr val="dk1"/>
                </a:solidFill>
                <a:latin typeface="Calibri"/>
                <a:ea typeface="Calibri"/>
                <a:cs typeface="Calibri"/>
                <a:sym typeface="Calibri"/>
              </a:rPr>
              <a:t>to learn more about accessing and customizing activities.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III</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IV</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II</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344bb007edc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1" name="Google Shape;731;g344bb007edc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4" name="Google Shape;79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g344bb007edc_0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3" name="Google Shape;803;g344bb007edc_0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9" name="Google Shape;869;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Key Takeaways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Parts of linear functions can be used to determine how graphs of linear functions can be transformed.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Remind students that identifying horizontal transformations (shifts or dilations) may be difficult for students to identify for linear functions. The effects of horizontal transformations often appear to yield similar effects as vertical transformations.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see these points, discuss questions listed on the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expressions, equations, and inequalities are mathematical models. A model is a mathematical representation of a real-life situation. When people create models, they rely on the information they have, but they also make assumptions and decisions that affect the models. If the information or assumptions change, the model would also change.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8" name="Google Shape;87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14.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slide" Target="/ppt/slides/slide15.xml"/><Relationship Id="rId5"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slide" Target="/ppt/slides/slide21.xml"/><Relationship Id="rId5" Type="http://schemas.openxmlformats.org/officeDocument/2006/relationships/image" Target="../media/image34.png"/><Relationship Id="rId6" Type="http://schemas.openxmlformats.org/officeDocument/2006/relationships/image" Target="../media/image18.png"/><Relationship Id="rId7" Type="http://schemas.openxmlformats.org/officeDocument/2006/relationships/image" Target="../media/image24.png"/><Relationship Id="rId8"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20.png"/><Relationship Id="rId5"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1.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6.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hyperlink" Target="https://www.youtube.com/watch?v=SKeQZ8pJQsg" TargetMode="External"/><Relationship Id="rId4" Type="http://schemas.openxmlformats.org/officeDocument/2006/relationships/hyperlink" Target="https://www.youtube.com/watch?v=SKeQZ8pJQsg" TargetMode="External"/><Relationship Id="rId5" Type="http://schemas.openxmlformats.org/officeDocument/2006/relationships/image" Target="../media/image3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4.png"/><Relationship Id="rId4" Type="http://schemas.openxmlformats.org/officeDocument/2006/relationships/image" Target="../media/image46.png"/><Relationship Id="rId5" Type="http://schemas.openxmlformats.org/officeDocument/2006/relationships/slide" Target="/ppt/slides/slide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2.png"/><Relationship Id="rId4" Type="http://schemas.openxmlformats.org/officeDocument/2006/relationships/image" Target="../media/image45.png"/><Relationship Id="rId5" Type="http://schemas.openxmlformats.org/officeDocument/2006/relationships/image" Target="../media/image40.png"/><Relationship Id="rId6" Type="http://schemas.openxmlformats.org/officeDocument/2006/relationships/image" Target="../media/image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41.png"/><Relationship Id="rId4" Type="http://schemas.openxmlformats.org/officeDocument/2006/relationships/image" Target="../media/image4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0.png"/><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7.png"/><Relationship Id="rId4" Type="http://schemas.openxmlformats.org/officeDocument/2006/relationships/image" Target="../media/image52.png"/><Relationship Id="rId5"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1.png"/><Relationship Id="rId4" Type="http://schemas.openxmlformats.org/officeDocument/2006/relationships/image" Target="../media/image4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3.png"/><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2.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1.png"/><Relationship Id="rId4" Type="http://schemas.openxmlformats.org/officeDocument/2006/relationships/image" Target="../media/image6.png"/><Relationship Id="rId9" Type="http://schemas.openxmlformats.org/officeDocument/2006/relationships/image" Target="../media/image38.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5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11.png"/><Relationship Id="rId4" Type="http://schemas.openxmlformats.org/officeDocument/2006/relationships/image" Target="../media/image6.png"/><Relationship Id="rId10" Type="http://schemas.openxmlformats.org/officeDocument/2006/relationships/image" Target="../media/image44.png"/><Relationship Id="rId9" Type="http://schemas.openxmlformats.org/officeDocument/2006/relationships/image" Target="../media/image38.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59.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11.png"/><Relationship Id="rId4" Type="http://schemas.openxmlformats.org/officeDocument/2006/relationships/image" Target="../media/image6.png"/><Relationship Id="rId11" Type="http://schemas.openxmlformats.org/officeDocument/2006/relationships/image" Target="../media/image47.png"/><Relationship Id="rId10" Type="http://schemas.openxmlformats.org/officeDocument/2006/relationships/image" Target="../media/image44.png"/><Relationship Id="rId9" Type="http://schemas.openxmlformats.org/officeDocument/2006/relationships/image" Target="../media/image38.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4.11: Graphing a Function Using Transformations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 Graphing a Function Using Transformations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{DACE7C47-01E7-4023-AFED-06AF34C5976D}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 transformations</a:t>
            </a:r>
            <a:r>
              <a:rPr lang="en">
                <a:solidFill>
                  <a:srgbClr val="F3F3F3"/>
                </a:solidFill>
              </a:rPr>
              <a:t> to </a:t>
            </a:r>
            <a:r>
              <a:rPr b="1" lang="en">
                <a:solidFill>
                  <a:srgbClr val="F3F3F3"/>
                </a:solidFill>
              </a:rPr>
              <a:t>graph linear functions.</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Recognize</a:t>
            </a:r>
            <a:r>
              <a:rPr lang="en">
                <a:solidFill>
                  <a:srgbClr val="F3F3F3"/>
                </a:solidFill>
              </a:rPr>
              <a:t> the</a:t>
            </a:r>
            <a:r>
              <a:rPr b="1" lang="en">
                <a:solidFill>
                  <a:srgbClr val="F3F3F3"/>
                </a:solidFill>
              </a:rPr>
              <a:t> shifts</a:t>
            </a:r>
            <a:r>
              <a:rPr lang="en">
                <a:solidFill>
                  <a:srgbClr val="F3F3F3"/>
                </a:solidFill>
              </a:rPr>
              <a:t> made to a parent linear function to form another linear function.</a:t>
            </a:r>
            <a:endParaRPr>
              <a:solidFill>
                <a:srgbClr val="F3F3F3"/>
              </a:solidFill>
            </a:endParaRPr>
          </a:p>
        </p:txBody>
      </p:sp>
      <p:pic>
        <p:nvPicPr>
          <p:cNvPr descr="Student riding a skateboard up a rising bar graph, representing progress, momentum, and confidence in math growth." id="68" name="Google Shape;68;p10" title="Goals-5.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4.11: Graphing a Function Using Transformations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2133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23850" lvl="0" marL="457200" rtl="0" algn="l">
              <a:spcBef>
                <a:spcPts val="1200"/>
              </a:spcBef>
              <a:spcAft>
                <a:spcPts val="0"/>
              </a:spcAft>
              <a:buSzPts val="1500"/>
              <a:buChar char="●"/>
            </a:pPr>
            <a:r>
              <a:rPr lang="en" sz="1500"/>
              <a:t>Linear Function</a:t>
            </a:r>
            <a:endParaRPr sz="1500"/>
          </a:p>
          <a:p>
            <a:pPr indent="-323850" lvl="1" marL="571500" rtl="0" algn="l">
              <a:spcBef>
                <a:spcPts val="0"/>
              </a:spcBef>
              <a:spcAft>
                <a:spcPts val="0"/>
              </a:spcAft>
              <a:buSzPts val="1500"/>
              <a:buChar char="○"/>
            </a:pPr>
            <a:r>
              <a:rPr lang="en" sz="1300"/>
              <a:t>A function that has a constant rate of change</a:t>
            </a:r>
            <a:r>
              <a:rPr lang="en" sz="1500"/>
              <a:t>.</a:t>
            </a:r>
            <a:endParaRPr sz="15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 Graphing a Function Using Transformations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2203700" y="1152475"/>
            <a:ext cx="3650700" cy="3600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23850" lvl="0" marL="457200" rtl="0" algn="l">
              <a:spcBef>
                <a:spcPts val="1200"/>
              </a:spcBef>
              <a:spcAft>
                <a:spcPts val="0"/>
              </a:spcAft>
              <a:buSzPts val="1500"/>
              <a:buChar char="●"/>
            </a:pPr>
            <a:r>
              <a:rPr lang="en" sz="1500"/>
              <a:t>Parent Function</a:t>
            </a:r>
            <a:endParaRPr sz="1500"/>
          </a:p>
          <a:p>
            <a:pPr indent="-311150" lvl="1" marL="628650" rtl="0" algn="l">
              <a:spcBef>
                <a:spcPts val="0"/>
              </a:spcBef>
              <a:spcAft>
                <a:spcPts val="0"/>
              </a:spcAft>
              <a:buSzPts val="1300"/>
              <a:buChar char="○"/>
            </a:pPr>
            <a:r>
              <a:rPr lang="en" sz="1300"/>
              <a:t>The simplest function that still satisfies the definition of the particular type of function. </a:t>
            </a:r>
            <a:endParaRPr sz="1300"/>
          </a:p>
          <a:p>
            <a:pPr indent="-323850" lvl="0" marL="457200" rtl="0" algn="l">
              <a:spcBef>
                <a:spcPts val="0"/>
              </a:spcBef>
              <a:spcAft>
                <a:spcPts val="0"/>
              </a:spcAft>
              <a:buSzPts val="1500"/>
              <a:buChar char="●"/>
            </a:pPr>
            <a:r>
              <a:rPr lang="en" sz="1500"/>
              <a:t>Transformation</a:t>
            </a:r>
            <a:endParaRPr sz="1500"/>
          </a:p>
          <a:p>
            <a:pPr indent="-311150" lvl="1" marL="628650" rtl="0" algn="l">
              <a:spcBef>
                <a:spcPts val="0"/>
              </a:spcBef>
              <a:spcAft>
                <a:spcPts val="0"/>
              </a:spcAft>
              <a:buSzPts val="1300"/>
              <a:buChar char="○"/>
            </a:pPr>
            <a:r>
              <a:rPr lang="en" sz="1300"/>
              <a:t>The movement of a parent function vertically, horizontally, </a:t>
            </a:r>
            <a:r>
              <a:rPr lang="en" sz="1300"/>
              <a:t>through shifts, reflections, stretches, and compressions.</a:t>
            </a:r>
            <a:endParaRPr sz="1300"/>
          </a:p>
          <a:p>
            <a:pPr indent="0" lvl="0" marL="0" rtl="0" algn="l">
              <a:spcBef>
                <a:spcPts val="1200"/>
              </a:spcBef>
              <a:spcAft>
                <a:spcPts val="0"/>
              </a:spcAft>
              <a:buNone/>
            </a:pPr>
            <a:r>
              <a:rPr b="1" lang="en" sz="1500"/>
              <a:t>Types of Transformations</a:t>
            </a:r>
            <a:endParaRPr b="1" sz="1500"/>
          </a:p>
          <a:p>
            <a:pPr indent="-323850" lvl="0" marL="457200" rtl="0" algn="l">
              <a:spcBef>
                <a:spcPts val="0"/>
              </a:spcBef>
              <a:spcAft>
                <a:spcPts val="0"/>
              </a:spcAft>
              <a:buSzPts val="1500"/>
              <a:buChar char="●"/>
            </a:pPr>
            <a:r>
              <a:rPr lang="en" sz="1500"/>
              <a:t>Ver</a:t>
            </a:r>
            <a:r>
              <a:rPr lang="en" sz="1500"/>
              <a:t>tical Shift</a:t>
            </a:r>
            <a:endParaRPr sz="1500"/>
          </a:p>
          <a:p>
            <a:pPr indent="-311150" lvl="1" marL="628650" rtl="0" algn="l">
              <a:spcBef>
                <a:spcPts val="0"/>
              </a:spcBef>
              <a:spcAft>
                <a:spcPts val="0"/>
              </a:spcAft>
              <a:buSzPts val="1300"/>
              <a:buChar char="○"/>
            </a:pPr>
            <a:r>
              <a:rPr lang="en" sz="1300"/>
              <a:t>Moves a parent function up or down.</a:t>
            </a:r>
            <a:endParaRPr sz="1300"/>
          </a:p>
          <a:p>
            <a:pPr indent="0" lvl="0" marL="0" rtl="0" algn="l">
              <a:spcBef>
                <a:spcPts val="1200"/>
              </a:spcBef>
              <a:spcAft>
                <a:spcPts val="1200"/>
              </a:spcAft>
              <a:buNone/>
            </a:pPr>
            <a:r>
              <a:t/>
            </a:r>
            <a:endParaRPr sz="1500"/>
          </a:p>
        </p:txBody>
      </p:sp>
      <p:sp>
        <p:nvSpPr>
          <p:cNvPr id="80" name="Google Shape;80;p11"/>
          <p:cNvSpPr txBox="1"/>
          <p:nvPr>
            <p:ph idx="2" type="body"/>
          </p:nvPr>
        </p:nvSpPr>
        <p:spPr>
          <a:xfrm>
            <a:off x="5614424" y="1152150"/>
            <a:ext cx="33903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p>
          <a:p>
            <a:pPr indent="-323850" lvl="0" marL="457200" rtl="0" algn="l">
              <a:spcBef>
                <a:spcPts val="1200"/>
              </a:spcBef>
              <a:spcAft>
                <a:spcPts val="0"/>
              </a:spcAft>
              <a:buSzPts val="1500"/>
              <a:buChar char="●"/>
            </a:pPr>
            <a:r>
              <a:rPr lang="en" sz="1500"/>
              <a:t>Vertical Stretch</a:t>
            </a:r>
            <a:endParaRPr sz="1500"/>
          </a:p>
          <a:p>
            <a:pPr indent="-311150" lvl="1" marL="628650" rtl="0" algn="l">
              <a:spcBef>
                <a:spcPts val="0"/>
              </a:spcBef>
              <a:spcAft>
                <a:spcPts val="0"/>
              </a:spcAft>
              <a:buSzPts val="1300"/>
              <a:buChar char="○"/>
            </a:pPr>
            <a:r>
              <a:rPr lang="en" sz="1300"/>
              <a:t>Occurs when a parent function is multiplied by a constant greater than 1, making the graph appear "skinnier."</a:t>
            </a:r>
            <a:endParaRPr sz="1300"/>
          </a:p>
          <a:p>
            <a:pPr indent="-323850" lvl="0" marL="457200" rtl="0" algn="l">
              <a:spcBef>
                <a:spcPts val="0"/>
              </a:spcBef>
              <a:spcAft>
                <a:spcPts val="0"/>
              </a:spcAft>
              <a:buSzPts val="1500"/>
              <a:buChar char="●"/>
            </a:pPr>
            <a:r>
              <a:rPr lang="en" sz="1500"/>
              <a:t>Vertical Compression</a:t>
            </a:r>
            <a:endParaRPr sz="1500"/>
          </a:p>
          <a:p>
            <a:pPr indent="-311150" lvl="1" marL="628650" rtl="0" algn="l">
              <a:spcBef>
                <a:spcPts val="0"/>
              </a:spcBef>
              <a:spcAft>
                <a:spcPts val="0"/>
              </a:spcAft>
              <a:buSzPts val="1300"/>
              <a:buChar char="○"/>
            </a:pPr>
            <a:r>
              <a:rPr lang="en" sz="1300"/>
              <a:t>Occurs when a parent function is multiplied by a constant less than one.</a:t>
            </a:r>
            <a:endParaRPr sz="1300"/>
          </a:p>
          <a:p>
            <a:pPr indent="-323850" lvl="0" marL="457200" rtl="0" algn="l">
              <a:spcBef>
                <a:spcPts val="0"/>
              </a:spcBef>
              <a:spcAft>
                <a:spcPts val="0"/>
              </a:spcAft>
              <a:buSzPts val="1500"/>
              <a:buChar char="●"/>
            </a:pPr>
            <a:r>
              <a:rPr lang="en" sz="1500"/>
              <a:t>Vertical Reflection</a:t>
            </a:r>
            <a:endParaRPr sz="1500"/>
          </a:p>
          <a:p>
            <a:pPr indent="-311150" lvl="1" marL="628650" rtl="0" algn="l">
              <a:spcBef>
                <a:spcPts val="0"/>
              </a:spcBef>
              <a:spcAft>
                <a:spcPts val="0"/>
              </a:spcAft>
              <a:buSzPts val="1300"/>
              <a:buChar char="○"/>
            </a:pPr>
            <a:r>
              <a:rPr lang="en" sz="1300"/>
              <a:t>Occurs when a parent function is multiplied by -1, flipping the graph over the x-axis.</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cxnSp>
        <p:nvCxnSpPr>
          <p:cNvPr id="85" name="Google Shape;85;p12"/>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86" name="Google Shape;86;p12"/>
          <p:cNvCxnSpPr/>
          <p:nvPr/>
        </p:nvCxnSpPr>
        <p:spPr>
          <a:xfrm rot="5400000">
            <a:off x="2132925" y="2635875"/>
            <a:ext cx="943800" cy="388200"/>
          </a:xfrm>
          <a:prstGeom prst="bentConnector3">
            <a:avLst>
              <a:gd fmla="val 50000" name="adj1"/>
            </a:avLst>
          </a:prstGeom>
          <a:noFill/>
          <a:ln cap="flat" cmpd="sng" w="19050">
            <a:solidFill>
              <a:srgbClr val="CCCCCC"/>
            </a:solidFill>
            <a:prstDash val="dash"/>
            <a:round/>
            <a:headEnd len="med" w="med" type="none"/>
            <a:tailEnd len="med" w="med" type="none"/>
          </a:ln>
        </p:spPr>
      </p:cxnSp>
      <p:sp>
        <p:nvSpPr>
          <p:cNvPr id="87" name="Google Shape;87;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88" name="Google Shape;88;p12"/>
          <p:cNvCxnSpPr>
            <a:stCxn id="89" idx="2"/>
            <a:endCxn id="90" idx="1"/>
          </p:cNvCxnSpPr>
          <p:nvPr/>
        </p:nvCxnSpPr>
        <p:spPr>
          <a:xfrm rot="5400000">
            <a:off x="413112" y="2895100"/>
            <a:ext cx="999600" cy="576000"/>
          </a:xfrm>
          <a:prstGeom prst="bentConnector4">
            <a:avLst>
              <a:gd fmla="val 16834" name="adj1"/>
              <a:gd fmla="val 141354" name="adj2"/>
            </a:avLst>
          </a:prstGeom>
          <a:noFill/>
          <a:ln cap="flat" cmpd="sng" w="19050">
            <a:solidFill>
              <a:srgbClr val="CCCCCC"/>
            </a:solidFill>
            <a:prstDash val="dash"/>
            <a:round/>
            <a:headEnd len="med" w="med" type="none"/>
            <a:tailEnd len="med" w="med" type="none"/>
          </a:ln>
        </p:spPr>
      </p:cxnSp>
      <p:cxnSp>
        <p:nvCxnSpPr>
          <p:cNvPr id="91" name="Google Shape;91;p12"/>
          <p:cNvCxnSpPr>
            <a:stCxn id="92" idx="3"/>
            <a:endCxn id="93"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94" name="Google Shape;94;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95" name="Google Shape;95;p12"/>
          <p:cNvGrpSpPr/>
          <p:nvPr/>
        </p:nvGrpSpPr>
        <p:grpSpPr>
          <a:xfrm>
            <a:off x="624840" y="3019838"/>
            <a:ext cx="1828800" cy="1326000"/>
            <a:chOff x="1371600" y="3019838"/>
            <a:chExt cx="1828800" cy="1326000"/>
          </a:xfrm>
        </p:grpSpPr>
        <p:sp>
          <p:nvSpPr>
            <p:cNvPr id="90" name="Google Shape;90;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96" name="Google Shape;96;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7" name="Google Shape;97;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98" name="Google Shape;98;p12"/>
          <p:cNvGrpSpPr/>
          <p:nvPr/>
        </p:nvGrpSpPr>
        <p:grpSpPr>
          <a:xfrm>
            <a:off x="2389632" y="1355788"/>
            <a:ext cx="1828806" cy="1326000"/>
            <a:chOff x="2523744" y="1355788"/>
            <a:chExt cx="1828806" cy="1326000"/>
          </a:xfrm>
        </p:grpSpPr>
        <p:sp>
          <p:nvSpPr>
            <p:cNvPr id="99" name="Google Shape;99;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0" name="Google Shape;100;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1" name="Google Shape;101;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102" name="Google Shape;102;p12"/>
          <p:cNvGrpSpPr/>
          <p:nvPr/>
        </p:nvGrpSpPr>
        <p:grpSpPr>
          <a:xfrm>
            <a:off x="4831080" y="3017520"/>
            <a:ext cx="1828818" cy="1326000"/>
            <a:chOff x="4791438" y="1353312"/>
            <a:chExt cx="1828818" cy="1326000"/>
          </a:xfrm>
        </p:grpSpPr>
        <p:sp>
          <p:nvSpPr>
            <p:cNvPr id="103" name="Google Shape;103;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4" name="Google Shape;104;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5" name="Google Shape;105;p12"/>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106" name="Google Shape;106;p12"/>
          <p:cNvGrpSpPr/>
          <p:nvPr/>
        </p:nvGrpSpPr>
        <p:grpSpPr>
          <a:xfrm>
            <a:off x="284150" y="1354300"/>
            <a:ext cx="1831162" cy="1329000"/>
            <a:chOff x="207950" y="1354300"/>
            <a:chExt cx="1831162" cy="1329000"/>
          </a:xfrm>
        </p:grpSpPr>
        <p:sp>
          <p:nvSpPr>
            <p:cNvPr id="89" name="Google Shape;89;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07" name="Google Shape;107;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8" name="Google Shape;108;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109" name="Google Shape;109;p12"/>
          <p:cNvGrpSpPr/>
          <p:nvPr/>
        </p:nvGrpSpPr>
        <p:grpSpPr>
          <a:xfrm>
            <a:off x="6934200" y="3017520"/>
            <a:ext cx="1911096" cy="1326000"/>
            <a:chOff x="7040880" y="1350438"/>
            <a:chExt cx="1911096" cy="1326000"/>
          </a:xfrm>
        </p:grpSpPr>
        <p:sp>
          <p:nvSpPr>
            <p:cNvPr id="110" name="Google Shape;110;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3" name="Google Shape;93;p12"/>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11" name="Google Shape;111;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112" name="Google Shape;112;p12"/>
          <p:cNvGrpSpPr/>
          <p:nvPr/>
        </p:nvGrpSpPr>
        <p:grpSpPr>
          <a:xfrm>
            <a:off x="6595872" y="1353312"/>
            <a:ext cx="1828813" cy="1326000"/>
            <a:chOff x="5943588" y="3017520"/>
            <a:chExt cx="1828813" cy="1326000"/>
          </a:xfrm>
        </p:grpSpPr>
        <p:sp>
          <p:nvSpPr>
            <p:cNvPr id="113" name="Google Shape;113;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2" name="Google Shape;92;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114" name="Google Shape;114;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115" name="Google Shape;115;p12"/>
          <p:cNvCxnSpPr>
            <a:stCxn id="99" idx="3"/>
            <a:endCxn id="116"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117" name="Google Shape;117;p12"/>
          <p:cNvGrpSpPr/>
          <p:nvPr/>
        </p:nvGrpSpPr>
        <p:grpSpPr>
          <a:xfrm>
            <a:off x="2727960" y="3019838"/>
            <a:ext cx="1828800" cy="1326000"/>
            <a:chOff x="3657600" y="3019838"/>
            <a:chExt cx="1828800" cy="1326000"/>
          </a:xfrm>
        </p:grpSpPr>
        <p:sp>
          <p:nvSpPr>
            <p:cNvPr id="116" name="Google Shape;116;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18" name="Google Shape;118;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9" name="Google Shape;119;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20" name="Google Shape;120;p12"/>
          <p:cNvGrpSpPr/>
          <p:nvPr/>
        </p:nvGrpSpPr>
        <p:grpSpPr>
          <a:xfrm>
            <a:off x="4492752" y="1353312"/>
            <a:ext cx="1828800" cy="1326000"/>
            <a:chOff x="3657600" y="3019838"/>
            <a:chExt cx="1828800" cy="1326000"/>
          </a:xfrm>
        </p:grpSpPr>
        <p:sp>
          <p:nvSpPr>
            <p:cNvPr id="121" name="Google Shape;121;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22" name="Google Shape;122;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23" name="Google Shape;123;p12"/>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124" name="Google Shape;124;p12"/>
          <p:cNvCxnSpPr>
            <a:endCxn id="119"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125" name="Google Shape;125;p12"/>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900">
                <a:solidFill>
                  <a:srgbClr val="005047"/>
                </a:solidFill>
              </a:rPr>
              <a:t>Warm Up - </a:t>
            </a:r>
            <a:r>
              <a:rPr lang="en" sz="2900"/>
              <a:t>Graphing Linear Functions</a:t>
            </a:r>
            <a:r>
              <a:rPr lang="en" sz="3000"/>
              <a:t>📉</a:t>
            </a:r>
            <a:endParaRPr>
              <a:solidFill>
                <a:srgbClr val="005047"/>
              </a:solidFill>
            </a:endParaRPr>
          </a:p>
        </p:txBody>
      </p:sp>
      <p:sp>
        <p:nvSpPr>
          <p:cNvPr id="131" name="Google Shape;131;p13"/>
          <p:cNvSpPr txBox="1"/>
          <p:nvPr>
            <p:ph idx="1" type="body"/>
          </p:nvPr>
        </p:nvSpPr>
        <p:spPr>
          <a:xfrm>
            <a:off x="311700" y="1152475"/>
            <a:ext cx="5784300" cy="2088300"/>
          </a:xfrm>
          <a:prstGeom prst="rect">
            <a:avLst/>
          </a:prstGeom>
        </p:spPr>
        <p:txBody>
          <a:bodyPr anchorCtr="0" anchor="t" bIns="91425" lIns="91425" spcFirstLastPara="1" rIns="91425" wrap="square" tIns="91425">
            <a:normAutofit/>
          </a:bodyPr>
          <a:lstStyle/>
          <a:p>
            <a:pPr indent="-336550" lvl="0" marL="457200" rtl="0" algn="l">
              <a:lnSpc>
                <a:spcPct val="95000"/>
              </a:lnSpc>
              <a:spcBef>
                <a:spcPts val="1000"/>
              </a:spcBef>
              <a:spcAft>
                <a:spcPts val="0"/>
              </a:spcAft>
              <a:buSzPts val="1700"/>
              <a:buAutoNum type="arabicPeriod"/>
            </a:pPr>
            <a:r>
              <a:rPr lang="en" sz="1700"/>
              <a:t>Graph the following lines given in slope-intercept form: </a:t>
            </a:r>
            <a:endParaRPr sz="1700"/>
          </a:p>
          <a:p>
            <a:pPr indent="-336550" lvl="0" marL="914400" rtl="0" algn="l">
              <a:lnSpc>
                <a:spcPct val="95000"/>
              </a:lnSpc>
              <a:spcBef>
                <a:spcPts val="0"/>
              </a:spcBef>
              <a:spcAft>
                <a:spcPts val="0"/>
              </a:spcAft>
              <a:buSzPts val="1700"/>
              <a:buChar char="●"/>
            </a:pPr>
            <a:r>
              <a:rPr i="1" lang="en" sz="1700">
                <a:latin typeface="Times New Roman"/>
                <a:ea typeface="Times New Roman"/>
                <a:cs typeface="Times New Roman"/>
                <a:sym typeface="Times New Roman"/>
              </a:rPr>
              <a:t>y</a:t>
            </a:r>
            <a:r>
              <a:rPr i="1" lang="en" sz="1700"/>
              <a:t> </a:t>
            </a:r>
            <a:r>
              <a:rPr lang="en" sz="1700"/>
              <a:t>= 3</a:t>
            </a:r>
            <a:r>
              <a:rPr i="1" lang="en" sz="1700">
                <a:latin typeface="Times New Roman"/>
                <a:ea typeface="Times New Roman"/>
                <a:cs typeface="Times New Roman"/>
                <a:sym typeface="Times New Roman"/>
              </a:rPr>
              <a:t>x</a:t>
            </a:r>
            <a:r>
              <a:rPr i="1" lang="en" sz="1700"/>
              <a:t> </a:t>
            </a:r>
            <a:r>
              <a:rPr lang="en" sz="1700"/>
              <a:t>+ 4</a:t>
            </a:r>
            <a:endParaRPr sz="1700"/>
          </a:p>
          <a:p>
            <a:pPr indent="-336550" lvl="0" marL="914400" rtl="0" algn="l">
              <a:lnSpc>
                <a:spcPct val="95000"/>
              </a:lnSpc>
              <a:spcBef>
                <a:spcPts val="500"/>
              </a:spcBef>
              <a:spcAft>
                <a:spcPts val="0"/>
              </a:spcAft>
              <a:buSzPts val="1700"/>
              <a:buChar char="●"/>
            </a:pPr>
            <a:r>
              <a:rPr i="1" lang="en" sz="1700">
                <a:latin typeface="Times New Roman"/>
                <a:ea typeface="Times New Roman"/>
                <a:cs typeface="Times New Roman"/>
                <a:sym typeface="Times New Roman"/>
              </a:rPr>
              <a:t>y</a:t>
            </a:r>
            <a:r>
              <a:rPr i="1" lang="en" sz="1700"/>
              <a:t> </a:t>
            </a:r>
            <a:r>
              <a:rPr lang="en" sz="1700"/>
              <a:t>= 3</a:t>
            </a:r>
            <a:r>
              <a:rPr i="1" lang="en" sz="1700">
                <a:latin typeface="Times New Roman"/>
                <a:ea typeface="Times New Roman"/>
                <a:cs typeface="Times New Roman"/>
                <a:sym typeface="Times New Roman"/>
              </a:rPr>
              <a:t>x</a:t>
            </a:r>
            <a:r>
              <a:rPr i="1" lang="en" sz="1700"/>
              <a:t> </a:t>
            </a:r>
            <a:r>
              <a:rPr lang="en" sz="1700"/>
              <a:t>− 2</a:t>
            </a:r>
            <a:endParaRPr sz="1700"/>
          </a:p>
          <a:p>
            <a:pPr indent="-336550" lvl="0" marL="457200" rtl="0" algn="l">
              <a:spcBef>
                <a:spcPts val="500"/>
              </a:spcBef>
              <a:spcAft>
                <a:spcPts val="0"/>
              </a:spcAft>
              <a:buSzPts val="1700"/>
              <a:buAutoNum type="arabicPeriod"/>
            </a:pPr>
            <a:r>
              <a:rPr lang="en" sz="1700"/>
              <a:t>What is the relationship between the two lines you graphed in question 1?</a:t>
            </a:r>
            <a:endParaRPr sz="1700"/>
          </a:p>
          <a:p>
            <a:pPr indent="0" lvl="0" marL="0" rtl="0" algn="l">
              <a:spcBef>
                <a:spcPts val="1000"/>
              </a:spcBef>
              <a:spcAft>
                <a:spcPts val="1000"/>
              </a:spcAft>
              <a:buNone/>
            </a:pPr>
            <a:r>
              <a:rPr lang="en" sz="1650"/>
              <a:t>When you examine the equations of the lines…</a:t>
            </a:r>
            <a:r>
              <a:rPr lang="en" sz="1700"/>
              <a:t> </a:t>
            </a:r>
            <a:endParaRPr sz="1700"/>
          </a:p>
        </p:txBody>
      </p:sp>
      <p:sp>
        <p:nvSpPr>
          <p:cNvPr id="132" name="Google Shape;132;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4.11.1: Graphing Linear Functions</a:t>
            </a:r>
            <a:endParaRPr/>
          </a:p>
        </p:txBody>
      </p:sp>
      <p:sp>
        <p:nvSpPr>
          <p:cNvPr id="134" name="Google Shape;134;p13"/>
          <p:cNvSpPr txBox="1"/>
          <p:nvPr/>
        </p:nvSpPr>
        <p:spPr>
          <a:xfrm>
            <a:off x="310896" y="3118225"/>
            <a:ext cx="8433300" cy="1443000"/>
          </a:xfrm>
          <a:prstGeom prst="rect">
            <a:avLst/>
          </a:prstGeom>
          <a:noFill/>
          <a:ln>
            <a:noFill/>
          </a:ln>
        </p:spPr>
        <p:txBody>
          <a:bodyPr anchorCtr="0" anchor="t" bIns="91425" lIns="91425" spcFirstLastPara="1" rIns="91425" wrap="square" tIns="91425">
            <a:spAutoFit/>
          </a:bodyPr>
          <a:lstStyle/>
          <a:p>
            <a:pPr indent="-333375" lvl="0" marL="457200" rtl="0" algn="l">
              <a:lnSpc>
                <a:spcPct val="115000"/>
              </a:lnSpc>
              <a:spcBef>
                <a:spcPts val="0"/>
              </a:spcBef>
              <a:spcAft>
                <a:spcPts val="0"/>
              </a:spcAft>
              <a:buClr>
                <a:srgbClr val="424242"/>
              </a:buClr>
              <a:buSzPts val="1650"/>
              <a:buFont typeface="Calibri"/>
              <a:buAutoNum type="arabicPeriod" startAt="3"/>
            </a:pPr>
            <a:r>
              <a:rPr lang="en" sz="1650">
                <a:solidFill>
                  <a:srgbClr val="424242"/>
                </a:solidFill>
                <a:latin typeface="Calibri"/>
                <a:ea typeface="Calibri"/>
                <a:cs typeface="Calibri"/>
                <a:sym typeface="Calibri"/>
              </a:rPr>
              <a:t>…w</a:t>
            </a:r>
            <a:r>
              <a:rPr lang="en" sz="1650">
                <a:solidFill>
                  <a:srgbClr val="424242"/>
                </a:solidFill>
                <a:latin typeface="Calibri"/>
                <a:ea typeface="Calibri"/>
                <a:cs typeface="Calibri"/>
                <a:sym typeface="Calibri"/>
              </a:rPr>
              <a:t>hat do you notice is the </a:t>
            </a:r>
            <a:r>
              <a:rPr i="1" lang="en" sz="1650">
                <a:solidFill>
                  <a:srgbClr val="424242"/>
                </a:solidFill>
                <a:latin typeface="Calibri"/>
                <a:ea typeface="Calibri"/>
                <a:cs typeface="Calibri"/>
                <a:sym typeface="Calibri"/>
              </a:rPr>
              <a:t>same</a:t>
            </a:r>
            <a:r>
              <a:rPr lang="en" sz="1650">
                <a:solidFill>
                  <a:srgbClr val="424242"/>
                </a:solidFill>
                <a:latin typeface="Calibri"/>
                <a:ea typeface="Calibri"/>
                <a:cs typeface="Calibri"/>
                <a:sym typeface="Calibri"/>
              </a:rPr>
              <a:t> about the equations?</a:t>
            </a:r>
            <a:endParaRPr sz="1650">
              <a:solidFill>
                <a:srgbClr val="424242"/>
              </a:solidFill>
              <a:latin typeface="Calibri"/>
              <a:ea typeface="Calibri"/>
              <a:cs typeface="Calibri"/>
              <a:sym typeface="Calibri"/>
            </a:endParaRPr>
          </a:p>
          <a:p>
            <a:pPr indent="-333375" lvl="0" marL="457200" rtl="0" algn="l">
              <a:lnSpc>
                <a:spcPct val="115000"/>
              </a:lnSpc>
              <a:spcBef>
                <a:spcPts val="0"/>
              </a:spcBef>
              <a:spcAft>
                <a:spcPts val="0"/>
              </a:spcAft>
              <a:buClr>
                <a:srgbClr val="424242"/>
              </a:buClr>
              <a:buSzPts val="1650"/>
              <a:buFont typeface="Calibri"/>
              <a:buAutoNum type="arabicPeriod" startAt="3"/>
            </a:pPr>
            <a:r>
              <a:rPr lang="en" sz="1650">
                <a:solidFill>
                  <a:srgbClr val="424242"/>
                </a:solidFill>
                <a:latin typeface="Calibri"/>
                <a:ea typeface="Calibri"/>
                <a:cs typeface="Calibri"/>
                <a:sym typeface="Calibri"/>
              </a:rPr>
              <a:t>…</a:t>
            </a:r>
            <a:r>
              <a:rPr lang="en" sz="1650">
                <a:solidFill>
                  <a:srgbClr val="424242"/>
                </a:solidFill>
                <a:latin typeface="Calibri"/>
                <a:ea typeface="Calibri"/>
                <a:cs typeface="Calibri"/>
                <a:sym typeface="Calibri"/>
              </a:rPr>
              <a:t>what do you notice is </a:t>
            </a:r>
            <a:r>
              <a:rPr i="1" lang="en" sz="1650">
                <a:solidFill>
                  <a:srgbClr val="424242"/>
                </a:solidFill>
                <a:latin typeface="Calibri"/>
                <a:ea typeface="Calibri"/>
                <a:cs typeface="Calibri"/>
                <a:sym typeface="Calibri"/>
              </a:rPr>
              <a:t>different</a:t>
            </a:r>
            <a:r>
              <a:rPr lang="en" sz="1650">
                <a:solidFill>
                  <a:srgbClr val="424242"/>
                </a:solidFill>
                <a:latin typeface="Calibri"/>
                <a:ea typeface="Calibri"/>
                <a:cs typeface="Calibri"/>
                <a:sym typeface="Calibri"/>
              </a:rPr>
              <a:t> about the equations?</a:t>
            </a:r>
            <a:endParaRPr sz="1650">
              <a:solidFill>
                <a:srgbClr val="424242"/>
              </a:solidFill>
              <a:latin typeface="Calibri"/>
              <a:ea typeface="Calibri"/>
              <a:cs typeface="Calibri"/>
              <a:sym typeface="Calibri"/>
            </a:endParaRPr>
          </a:p>
          <a:p>
            <a:pPr indent="-333375" lvl="0" marL="457200" rtl="0" algn="l">
              <a:lnSpc>
                <a:spcPct val="115000"/>
              </a:lnSpc>
              <a:spcBef>
                <a:spcPts val="1000"/>
              </a:spcBef>
              <a:spcAft>
                <a:spcPts val="0"/>
              </a:spcAft>
              <a:buClr>
                <a:srgbClr val="424242"/>
              </a:buClr>
              <a:buSzPts val="1650"/>
              <a:buFont typeface="Calibri"/>
              <a:buAutoNum type="arabicPeriod" startAt="3"/>
            </a:pPr>
            <a:r>
              <a:rPr lang="en" sz="1650">
                <a:solidFill>
                  <a:srgbClr val="424242"/>
                </a:solidFill>
                <a:latin typeface="Calibri"/>
                <a:ea typeface="Calibri"/>
                <a:cs typeface="Calibri"/>
                <a:sym typeface="Calibri"/>
              </a:rPr>
              <a:t>When you examine the graph of the lines, how many vertical spaces are between the two lines?</a:t>
            </a:r>
            <a:endParaRPr sz="1650"/>
          </a:p>
        </p:txBody>
      </p:sp>
      <p:pic>
        <p:nvPicPr>
          <p:cNvPr descr="A beige pegboard with five intersecting lines—blue, green, yellow, orange, and red—stretched diagonally and vertically between pegs, forming a star-like pattern that sparks creativity and productivity." id="135" name="Google Shape;135;p13" title="411warm.png"/>
          <p:cNvPicPr preferRelativeResize="0"/>
          <p:nvPr/>
        </p:nvPicPr>
        <p:blipFill>
          <a:blip r:embed="rId3">
            <a:alphaModFix/>
          </a:blip>
          <a:stretch>
            <a:fillRect/>
          </a:stretch>
        </p:blipFill>
        <p:spPr>
          <a:xfrm>
            <a:off x="6350025" y="1312725"/>
            <a:ext cx="2088300" cy="2088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900"/>
              <a:t>Warm Up - Graphing Linear Functions</a:t>
            </a:r>
            <a:r>
              <a:rPr lang="en" sz="3000"/>
              <a:t>📉</a:t>
            </a:r>
            <a:endParaRPr sz="3000"/>
          </a:p>
        </p:txBody>
      </p:sp>
      <p:sp>
        <p:nvSpPr>
          <p:cNvPr id="141" name="Google Shape;141;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descr="An infographic, free to use, explains that lines are perpendicular if their slopes are opposite reciprocals—like -4/3 and 3/4—featuring an illustration of two intersecting lines forming a right angle to boost learning productivity.." id="142" name="Google Shape;142;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4.11.1: Graphing Linear Functions</a:t>
            </a:r>
            <a:endParaRPr/>
          </a:p>
        </p:txBody>
      </p:sp>
      <p:sp>
        <p:nvSpPr>
          <p:cNvPr id="143" name="Google Shape;143;p14"/>
          <p:cNvSpPr txBox="1"/>
          <p:nvPr>
            <p:ph idx="1" type="body"/>
          </p:nvPr>
        </p:nvSpPr>
        <p:spPr>
          <a:xfrm>
            <a:off x="311700" y="1152475"/>
            <a:ext cx="4395600" cy="3424200"/>
          </a:xfrm>
          <a:prstGeom prst="rect">
            <a:avLst/>
          </a:prstGeom>
        </p:spPr>
        <p:txBody>
          <a:bodyPr anchorCtr="0" anchor="t" bIns="91425" lIns="91425" spcFirstLastPara="1" rIns="91425" wrap="square" tIns="91425">
            <a:noAutofit/>
          </a:bodyPr>
          <a:lstStyle/>
          <a:p>
            <a:pPr indent="-349250" lvl="0" marL="457200" rtl="0" algn="l">
              <a:lnSpc>
                <a:spcPct val="115000"/>
              </a:lnSpc>
              <a:spcBef>
                <a:spcPts val="0"/>
              </a:spcBef>
              <a:spcAft>
                <a:spcPts val="0"/>
              </a:spcAft>
              <a:buSzPts val="1900"/>
              <a:buAutoNum type="arabicPeriod" startAt="6"/>
            </a:pPr>
            <a:r>
              <a:rPr lang="en" sz="1900"/>
              <a:t>On your coordinate grid, use the slope and </a:t>
            </a:r>
            <a:r>
              <a:rPr i="1" lang="en" sz="1900">
                <a:latin typeface="Times New Roman"/>
                <a:ea typeface="Times New Roman"/>
                <a:cs typeface="Times New Roman"/>
                <a:sym typeface="Times New Roman"/>
              </a:rPr>
              <a:t>y</a:t>
            </a:r>
            <a:r>
              <a:rPr lang="en" sz="1900"/>
              <a:t>-intercept of each equation to graph each equation. Use a different color for each equation:</a:t>
            </a:r>
            <a:endParaRPr sz="1900"/>
          </a:p>
          <a:p>
            <a:pPr indent="-349250" lvl="0" marL="914400" rtl="0" algn="l">
              <a:lnSpc>
                <a:spcPct val="115000"/>
              </a:lnSpc>
              <a:spcBef>
                <a:spcPts val="0"/>
              </a:spcBef>
              <a:spcAft>
                <a:spcPts val="0"/>
              </a:spcAft>
              <a:buSzPts val="1900"/>
              <a:buChar char="●"/>
            </a:pPr>
            <a:r>
              <a:rPr i="1" lang="en" sz="1900">
                <a:latin typeface="Times New Roman"/>
                <a:ea typeface="Times New Roman"/>
                <a:cs typeface="Times New Roman"/>
                <a:sym typeface="Times New Roman"/>
              </a:rPr>
              <a:t>y</a:t>
            </a:r>
            <a:r>
              <a:rPr i="1" lang="en" sz="1900"/>
              <a:t> </a:t>
            </a:r>
            <a:r>
              <a:rPr lang="en" sz="1900"/>
              <a:t>= 3</a:t>
            </a:r>
            <a:r>
              <a:rPr i="1" lang="en" sz="1900">
                <a:latin typeface="Times New Roman"/>
                <a:ea typeface="Times New Roman"/>
                <a:cs typeface="Times New Roman"/>
                <a:sym typeface="Times New Roman"/>
              </a:rPr>
              <a:t>x</a:t>
            </a:r>
            <a:r>
              <a:rPr i="1" lang="en" sz="1900"/>
              <a:t> </a:t>
            </a:r>
            <a:r>
              <a:rPr lang="en" sz="1900"/>
              <a:t>− 2</a:t>
            </a:r>
            <a:endParaRPr sz="1900"/>
          </a:p>
          <a:p>
            <a:pPr indent="-349250" lvl="0" marL="914400" rtl="0" algn="l">
              <a:lnSpc>
                <a:spcPct val="115000"/>
              </a:lnSpc>
              <a:spcBef>
                <a:spcPts val="500"/>
              </a:spcBef>
              <a:spcAft>
                <a:spcPts val="0"/>
              </a:spcAft>
              <a:buSzPts val="1900"/>
              <a:buChar char="●"/>
            </a:pPr>
            <a:r>
              <a:rPr i="1" lang="en" sz="1900">
                <a:latin typeface="Times New Roman"/>
                <a:ea typeface="Times New Roman"/>
                <a:cs typeface="Times New Roman"/>
                <a:sym typeface="Times New Roman"/>
              </a:rPr>
              <a:t>y</a:t>
            </a:r>
            <a:r>
              <a:rPr i="1" lang="en" sz="1900"/>
              <a:t> </a:t>
            </a:r>
            <a:r>
              <a:rPr lang="en" sz="1900"/>
              <a:t>= −13</a:t>
            </a:r>
            <a:r>
              <a:rPr i="1" lang="en" sz="1900">
                <a:latin typeface="Times New Roman"/>
                <a:ea typeface="Times New Roman"/>
                <a:cs typeface="Times New Roman"/>
                <a:sym typeface="Times New Roman"/>
              </a:rPr>
              <a:t>x</a:t>
            </a:r>
            <a:r>
              <a:rPr i="1" lang="en" sz="1900"/>
              <a:t> </a:t>
            </a:r>
            <a:r>
              <a:rPr lang="en" sz="1900"/>
              <a:t>− 3</a:t>
            </a:r>
            <a:endParaRPr sz="1900"/>
          </a:p>
          <a:p>
            <a:pPr indent="-349250" lvl="0" marL="457200" rtl="0" algn="l">
              <a:lnSpc>
                <a:spcPct val="115000"/>
              </a:lnSpc>
              <a:spcBef>
                <a:spcPts val="500"/>
              </a:spcBef>
              <a:spcAft>
                <a:spcPts val="0"/>
              </a:spcAft>
              <a:buSzPts val="1900"/>
              <a:buAutoNum type="arabicPeriod" startAt="7"/>
            </a:pPr>
            <a:r>
              <a:rPr lang="en" sz="1900"/>
              <a:t>When you examine the graph of the lines in question 6, explain if the lines appear to be perpendicular.</a:t>
            </a:r>
            <a:endParaRPr sz="1900"/>
          </a:p>
          <a:p>
            <a:pPr indent="0" lvl="0" marL="0" rtl="0" algn="l">
              <a:lnSpc>
                <a:spcPct val="115000"/>
              </a:lnSpc>
              <a:spcBef>
                <a:spcPts val="0"/>
              </a:spcBef>
              <a:spcAft>
                <a:spcPts val="500"/>
              </a:spcAft>
              <a:buNone/>
            </a:pPr>
            <a:r>
              <a:t/>
            </a:r>
            <a:endParaRPr/>
          </a:p>
        </p:txBody>
      </p:sp>
      <p:pic>
        <p:nvPicPr>
          <p:cNvPr descr="Diagram explaining that lines are perpendicular if their slopes are opposite reciprocals, using slopes -4/3 and 3/4, alongside two intersecting lines forming a right angle.&#10;" id="144" name="Google Shape;144;p14" title="411warmp2.png"/>
          <p:cNvPicPr preferRelativeResize="0"/>
          <p:nvPr/>
        </p:nvPicPr>
        <p:blipFill>
          <a:blip r:embed="rId3">
            <a:alphaModFix/>
          </a:blip>
          <a:stretch>
            <a:fillRect/>
          </a:stretch>
        </p:blipFill>
        <p:spPr>
          <a:xfrm>
            <a:off x="4859400" y="1152144"/>
            <a:ext cx="3424200" cy="3424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8" name="Shape 148"/>
        <p:cNvGrpSpPr/>
        <p:nvPr/>
      </p:nvGrpSpPr>
      <p:grpSpPr>
        <a:xfrm>
          <a:off x="0" y="0"/>
          <a:ext cx="0" cy="0"/>
          <a:chOff x="0" y="0"/>
          <a:chExt cx="0" cy="0"/>
        </a:xfrm>
      </p:grpSpPr>
      <p:sp>
        <p:nvSpPr>
          <p:cNvPr id="149" name="Google Shape;149;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4.11.1: Graphing Linear Functions</a:t>
            </a:r>
            <a:endParaRPr sz="1000"/>
          </a:p>
        </p:txBody>
      </p:sp>
      <p:sp>
        <p:nvSpPr>
          <p:cNvPr id="151" name="Google Shape;151;p1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900"/>
              <a:t>Warm Up - Graphing Linear Functions</a:t>
            </a:r>
            <a:r>
              <a:rPr lang="en" sz="3000"/>
              <a:t>📉</a:t>
            </a:r>
            <a:endParaRPr>
              <a:solidFill>
                <a:srgbClr val="005047"/>
              </a:solidFill>
            </a:endParaRPr>
          </a:p>
        </p:txBody>
      </p:sp>
      <p:pic>
        <p:nvPicPr>
          <p:cNvPr descr=" A graph with x and y axes shows two lines: a solid blue line with a steeper slope and a dashed red line with a gentler slope. Both lines pass through the y-axis in the positive region.&#10;" id="152" name="Google Shape;152;p15"/>
          <p:cNvPicPr preferRelativeResize="0"/>
          <p:nvPr/>
        </p:nvPicPr>
        <p:blipFill>
          <a:blip r:embed="rId3">
            <a:alphaModFix/>
          </a:blip>
          <a:stretch>
            <a:fillRect/>
          </a:stretch>
        </p:blipFill>
        <p:spPr>
          <a:xfrm>
            <a:off x="744413" y="1243924"/>
            <a:ext cx="3254626" cy="3254626"/>
          </a:xfrm>
          <a:prstGeom prst="rect">
            <a:avLst/>
          </a:prstGeom>
          <a:noFill/>
          <a:ln>
            <a:noFill/>
          </a:ln>
        </p:spPr>
      </p:pic>
      <p:sp>
        <p:nvSpPr>
          <p:cNvPr id="153" name="Google Shape;153;p15"/>
          <p:cNvSpPr txBox="1"/>
          <p:nvPr/>
        </p:nvSpPr>
        <p:spPr>
          <a:xfrm>
            <a:off x="195725" y="12439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sp>
        <p:nvSpPr>
          <p:cNvPr id="154" name="Google Shape;154;p15"/>
          <p:cNvSpPr txBox="1"/>
          <p:nvPr/>
        </p:nvSpPr>
        <p:spPr>
          <a:xfrm>
            <a:off x="4937300" y="1241587"/>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6"/>
            </a:pPr>
            <a:r>
              <a:t/>
            </a:r>
            <a:endParaRPr sz="1800">
              <a:solidFill>
                <a:srgbClr val="424242"/>
              </a:solidFill>
              <a:latin typeface="Calibri"/>
              <a:ea typeface="Calibri"/>
              <a:cs typeface="Calibri"/>
              <a:sym typeface="Calibri"/>
            </a:endParaRPr>
          </a:p>
        </p:txBody>
      </p:sp>
      <p:pic>
        <p:nvPicPr>
          <p:cNvPr descr="A graph with a solid blue line slanting upward from left to right and a dashed red line slanting downward, both crossing each other near the origin. The x- and y-axes are labeled, with a grid background." id="155" name="Google Shape;155;p15"/>
          <p:cNvPicPr preferRelativeResize="0"/>
          <p:nvPr/>
        </p:nvPicPr>
        <p:blipFill>
          <a:blip r:embed="rId4">
            <a:alphaModFix/>
          </a:blip>
          <a:stretch>
            <a:fillRect/>
          </a:stretch>
        </p:blipFill>
        <p:spPr>
          <a:xfrm>
            <a:off x="5485698" y="1245629"/>
            <a:ext cx="3255264" cy="325526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cxnSp>
        <p:nvCxnSpPr>
          <p:cNvPr id="160" name="Google Shape;160;p16"/>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161" name="Google Shape;161;p16"/>
          <p:cNvCxnSpPr/>
          <p:nvPr/>
        </p:nvCxnSpPr>
        <p:spPr>
          <a:xfrm rot="5400000">
            <a:off x="2132925" y="2635875"/>
            <a:ext cx="943800" cy="388200"/>
          </a:xfrm>
          <a:prstGeom prst="bentConnector3">
            <a:avLst>
              <a:gd fmla="val 50000" name="adj1"/>
            </a:avLst>
          </a:prstGeom>
          <a:noFill/>
          <a:ln cap="flat" cmpd="sng" w="19050">
            <a:solidFill>
              <a:srgbClr val="CCCCCC"/>
            </a:solidFill>
            <a:prstDash val="dash"/>
            <a:round/>
            <a:headEnd len="med" w="med" type="none"/>
            <a:tailEnd len="med" w="med" type="none"/>
          </a:ln>
        </p:spPr>
      </p:cxnSp>
      <p:sp>
        <p:nvSpPr>
          <p:cNvPr id="162" name="Google Shape;162;p1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163" name="Google Shape;163;p16"/>
          <p:cNvCxnSpPr>
            <a:stCxn id="164" idx="2"/>
            <a:endCxn id="165"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166" name="Google Shape;166;p16"/>
          <p:cNvCxnSpPr>
            <a:stCxn id="167" idx="3"/>
            <a:endCxn id="168"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169" name="Google Shape;169;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170" name="Google Shape;170;p16"/>
          <p:cNvGrpSpPr/>
          <p:nvPr/>
        </p:nvGrpSpPr>
        <p:grpSpPr>
          <a:xfrm>
            <a:off x="624840" y="3019838"/>
            <a:ext cx="1828800" cy="1326000"/>
            <a:chOff x="1371600" y="3019838"/>
            <a:chExt cx="1828800" cy="1326000"/>
          </a:xfrm>
        </p:grpSpPr>
        <p:sp>
          <p:nvSpPr>
            <p:cNvPr id="165" name="Google Shape;165;p16"/>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71" name="Google Shape;171;p16"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172" name="Google Shape;172;p1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73" name="Google Shape;173;p16"/>
          <p:cNvGrpSpPr/>
          <p:nvPr/>
        </p:nvGrpSpPr>
        <p:grpSpPr>
          <a:xfrm>
            <a:off x="2389632" y="1355788"/>
            <a:ext cx="1828806" cy="1326000"/>
            <a:chOff x="2523744" y="1355788"/>
            <a:chExt cx="1828806" cy="1326000"/>
          </a:xfrm>
        </p:grpSpPr>
        <p:sp>
          <p:nvSpPr>
            <p:cNvPr id="174" name="Google Shape;174;p16"/>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75" name="Google Shape;175;p16"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76" name="Google Shape;176;p1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177" name="Google Shape;177;p16"/>
          <p:cNvGrpSpPr/>
          <p:nvPr/>
        </p:nvGrpSpPr>
        <p:grpSpPr>
          <a:xfrm>
            <a:off x="4831080" y="3017520"/>
            <a:ext cx="1828818" cy="1326000"/>
            <a:chOff x="4791438" y="1353312"/>
            <a:chExt cx="1828818" cy="1326000"/>
          </a:xfrm>
        </p:grpSpPr>
        <p:sp>
          <p:nvSpPr>
            <p:cNvPr id="178" name="Google Shape;178;p1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79" name="Google Shape;179;p16"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80" name="Google Shape;180;p16"/>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181" name="Google Shape;181;p16"/>
          <p:cNvGrpSpPr/>
          <p:nvPr/>
        </p:nvGrpSpPr>
        <p:grpSpPr>
          <a:xfrm>
            <a:off x="284150" y="1354300"/>
            <a:ext cx="1831162" cy="1329000"/>
            <a:chOff x="207950" y="1354300"/>
            <a:chExt cx="1831162" cy="1329000"/>
          </a:xfrm>
        </p:grpSpPr>
        <p:sp>
          <p:nvSpPr>
            <p:cNvPr id="164" name="Google Shape;164;p1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82" name="Google Shape;182;p16"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83" name="Google Shape;183;p1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184" name="Google Shape;184;p16"/>
          <p:cNvGrpSpPr/>
          <p:nvPr/>
        </p:nvGrpSpPr>
        <p:grpSpPr>
          <a:xfrm>
            <a:off x="6934200" y="3017520"/>
            <a:ext cx="1911096" cy="1326000"/>
            <a:chOff x="7040880" y="1350438"/>
            <a:chExt cx="1911096" cy="1326000"/>
          </a:xfrm>
        </p:grpSpPr>
        <p:sp>
          <p:nvSpPr>
            <p:cNvPr id="185" name="Google Shape;185;p1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68" name="Google Shape;168;p16"/>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86" name="Google Shape;186;p16"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187" name="Google Shape;187;p16"/>
          <p:cNvGrpSpPr/>
          <p:nvPr/>
        </p:nvGrpSpPr>
        <p:grpSpPr>
          <a:xfrm>
            <a:off x="6595872" y="1353312"/>
            <a:ext cx="1828813" cy="1326000"/>
            <a:chOff x="5943588" y="3017520"/>
            <a:chExt cx="1828813" cy="1326000"/>
          </a:xfrm>
        </p:grpSpPr>
        <p:sp>
          <p:nvSpPr>
            <p:cNvPr id="188" name="Google Shape;188;p1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67" name="Google Shape;167;p1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189" name="Google Shape;189;p16"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190" name="Google Shape;190;p16"/>
          <p:cNvCxnSpPr>
            <a:stCxn id="174" idx="3"/>
            <a:endCxn id="191"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192" name="Google Shape;192;p16"/>
          <p:cNvGrpSpPr/>
          <p:nvPr/>
        </p:nvGrpSpPr>
        <p:grpSpPr>
          <a:xfrm>
            <a:off x="2727960" y="3019838"/>
            <a:ext cx="1828800" cy="1326000"/>
            <a:chOff x="3657600" y="3019838"/>
            <a:chExt cx="1828800" cy="1326000"/>
          </a:xfrm>
        </p:grpSpPr>
        <p:sp>
          <p:nvSpPr>
            <p:cNvPr id="191" name="Google Shape;191;p1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93" name="Google Shape;193;p1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94" name="Google Shape;194;p1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195" name="Google Shape;195;p16"/>
          <p:cNvGrpSpPr/>
          <p:nvPr/>
        </p:nvGrpSpPr>
        <p:grpSpPr>
          <a:xfrm>
            <a:off x="4492752" y="1353312"/>
            <a:ext cx="1828800" cy="1326000"/>
            <a:chOff x="3657600" y="3019838"/>
            <a:chExt cx="1828800" cy="1326000"/>
          </a:xfrm>
        </p:grpSpPr>
        <p:sp>
          <p:nvSpPr>
            <p:cNvPr id="196" name="Google Shape;196;p1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197" name="Google Shape;197;p16"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98" name="Google Shape;198;p16"/>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199" name="Google Shape;199;p16"/>
          <p:cNvCxnSpPr>
            <a:endCxn id="194"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200" name="Google Shape;200;p16"/>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201" name="Google Shape;201;p16"/>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2" name="Google Shape;202;p16"/>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203" name="Google Shape;203;p16"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The Role of the Y-Intercept🧩</a:t>
            </a:r>
            <a:endParaRPr>
              <a:solidFill>
                <a:srgbClr val="005047"/>
              </a:solidFill>
            </a:endParaRPr>
          </a:p>
        </p:txBody>
      </p:sp>
      <p:sp>
        <p:nvSpPr>
          <p:cNvPr id="209" name="Google Shape;209;p17"/>
          <p:cNvSpPr txBox="1"/>
          <p:nvPr>
            <p:ph idx="1" type="body"/>
          </p:nvPr>
        </p:nvSpPr>
        <p:spPr>
          <a:xfrm>
            <a:off x="311700" y="1000075"/>
            <a:ext cx="8570400" cy="26115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SzPts val="1800"/>
              <a:buAutoNum type="arabicPeriod"/>
            </a:pPr>
            <a:r>
              <a:rPr lang="en"/>
              <a:t>Graph the following linear functions on the same graph.</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342900" lvl="0" marL="457200" rtl="0" algn="l">
              <a:lnSpc>
                <a:spcPct val="90000"/>
              </a:lnSpc>
              <a:spcBef>
                <a:spcPts val="1000"/>
              </a:spcBef>
              <a:spcAft>
                <a:spcPts val="0"/>
              </a:spcAft>
              <a:buSzPts val="1800"/>
              <a:buAutoNum type="arabicPeriod"/>
            </a:pPr>
            <a:r>
              <a:rPr lang="en"/>
              <a:t>What are the slopes of each line?</a:t>
            </a:r>
            <a:endParaRPr/>
          </a:p>
          <a:p>
            <a:pPr indent="-342900" lvl="0" marL="457200" rtl="0" algn="l">
              <a:lnSpc>
                <a:spcPct val="90000"/>
              </a:lnSpc>
              <a:spcBef>
                <a:spcPts val="1000"/>
              </a:spcBef>
              <a:spcAft>
                <a:spcPts val="0"/>
              </a:spcAft>
              <a:buSzPts val="1800"/>
              <a:buAutoNum type="arabicPeriod"/>
            </a:pPr>
            <a:r>
              <a:rPr lang="en"/>
              <a:t>How can the parent function, </a:t>
            </a:r>
            <a:r>
              <a:rPr i="1" lang="en">
                <a:latin typeface="Times New Roman"/>
                <a:ea typeface="Times New Roman"/>
                <a:cs typeface="Times New Roman"/>
                <a:sym typeface="Times New Roman"/>
              </a:rPr>
              <a:t>f(x) = x</a:t>
            </a:r>
            <a:r>
              <a:rPr lang="en"/>
              <a:t> be shifted to overlap </a:t>
            </a:r>
            <a:r>
              <a:rPr i="1" lang="en">
                <a:latin typeface="Times New Roman"/>
                <a:ea typeface="Times New Roman"/>
                <a:cs typeface="Times New Roman"/>
                <a:sym typeface="Times New Roman"/>
              </a:rPr>
              <a:t>f(x) = x</a:t>
            </a:r>
            <a:r>
              <a:rPr i="1" lang="en"/>
              <a:t> </a:t>
            </a:r>
            <a:r>
              <a:rPr lang="en"/>
              <a:t>+ 2?</a:t>
            </a:r>
            <a:endParaRPr/>
          </a:p>
          <a:p>
            <a:pPr indent="-342900" lvl="0" marL="457200" rtl="0" algn="l">
              <a:lnSpc>
                <a:spcPct val="90000"/>
              </a:lnSpc>
              <a:spcBef>
                <a:spcPts val="1000"/>
              </a:spcBef>
              <a:spcAft>
                <a:spcPts val="1000"/>
              </a:spcAft>
              <a:buSzPts val="1800"/>
              <a:buAutoNum type="arabicPeriod"/>
            </a:pPr>
            <a:r>
              <a:rPr lang="en"/>
              <a:t>How can the parent function, </a:t>
            </a:r>
            <a:r>
              <a:rPr i="1" lang="en">
                <a:latin typeface="Times New Roman"/>
                <a:ea typeface="Times New Roman"/>
                <a:cs typeface="Times New Roman"/>
                <a:sym typeface="Times New Roman"/>
              </a:rPr>
              <a:t>f(x) = x</a:t>
            </a:r>
            <a:r>
              <a:rPr lang="en"/>
              <a:t>, be shifted to overlap </a:t>
            </a:r>
            <a:r>
              <a:rPr i="1" lang="en">
                <a:latin typeface="Times New Roman"/>
                <a:ea typeface="Times New Roman"/>
                <a:cs typeface="Times New Roman"/>
                <a:sym typeface="Times New Roman"/>
              </a:rPr>
              <a:t>f(x)= x</a:t>
            </a:r>
            <a:r>
              <a:rPr lang="en"/>
              <a:t> − 4?</a:t>
            </a:r>
            <a:endParaRPr/>
          </a:p>
        </p:txBody>
      </p:sp>
      <p:sp>
        <p:nvSpPr>
          <p:cNvPr id="210" name="Google Shape;210;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1" name="Google Shape;211;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4.11.2: Vertical Shifts</a:t>
            </a:r>
            <a:endParaRPr/>
          </a:p>
        </p:txBody>
      </p:sp>
      <p:sp>
        <p:nvSpPr>
          <p:cNvPr id="212" name="Google Shape;212;p17"/>
          <p:cNvSpPr txBox="1"/>
          <p:nvPr/>
        </p:nvSpPr>
        <p:spPr>
          <a:xfrm>
            <a:off x="1830025" y="3455750"/>
            <a:ext cx="4946100" cy="10734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latin typeface="Calibri"/>
                <a:ea typeface="Calibri"/>
                <a:cs typeface="Calibri"/>
                <a:sym typeface="Calibri"/>
              </a:rPr>
              <a:t>The parent function of a </a:t>
            </a:r>
            <a:r>
              <a:rPr b="1" lang="en" sz="1800">
                <a:solidFill>
                  <a:schemeClr val="lt1"/>
                </a:solidFill>
                <a:latin typeface="Calibri"/>
                <a:ea typeface="Calibri"/>
                <a:cs typeface="Calibri"/>
                <a:sym typeface="Calibri"/>
              </a:rPr>
              <a:t>linear function</a:t>
            </a:r>
            <a:r>
              <a:rPr lang="en" sz="1800">
                <a:solidFill>
                  <a:schemeClr val="lt1"/>
                </a:solidFill>
                <a:latin typeface="Calibri"/>
                <a:ea typeface="Calibri"/>
                <a:cs typeface="Calibri"/>
                <a:sym typeface="Calibri"/>
              </a:rPr>
              <a:t> is </a:t>
            </a:r>
            <a:r>
              <a:rPr i="1" lang="en" sz="1800">
                <a:solidFill>
                  <a:schemeClr val="lt1"/>
                </a:solidFill>
                <a:latin typeface="Times New Roman"/>
                <a:ea typeface="Times New Roman"/>
                <a:cs typeface="Times New Roman"/>
                <a:sym typeface="Times New Roman"/>
              </a:rPr>
              <a:t>f</a:t>
            </a:r>
            <a:r>
              <a:rPr lang="en" sz="1800">
                <a:solidFill>
                  <a:schemeClr val="lt1"/>
                </a:solidFill>
                <a:latin typeface="Times New Roman"/>
                <a:ea typeface="Times New Roman"/>
                <a:cs typeface="Times New Roman"/>
                <a:sym typeface="Times New Roman"/>
              </a:rPr>
              <a:t>(</a:t>
            </a:r>
            <a:r>
              <a:rPr i="1" lang="en" sz="1800">
                <a:solidFill>
                  <a:schemeClr val="lt1"/>
                </a:solidFill>
                <a:latin typeface="Times New Roman"/>
                <a:ea typeface="Times New Roman"/>
                <a:cs typeface="Times New Roman"/>
                <a:sym typeface="Times New Roman"/>
              </a:rPr>
              <a:t>x</a:t>
            </a:r>
            <a:r>
              <a:rPr lang="en" sz="1800">
                <a:solidFill>
                  <a:schemeClr val="lt1"/>
                </a:solidFill>
                <a:latin typeface="Times New Roman"/>
                <a:ea typeface="Times New Roman"/>
                <a:cs typeface="Times New Roman"/>
                <a:sym typeface="Times New Roman"/>
              </a:rPr>
              <a:t>) = </a:t>
            </a:r>
            <a:r>
              <a:rPr i="1" lang="en" sz="1800">
                <a:solidFill>
                  <a:schemeClr val="lt1"/>
                </a:solidFill>
                <a:latin typeface="Times New Roman"/>
                <a:ea typeface="Times New Roman"/>
                <a:cs typeface="Times New Roman"/>
                <a:sym typeface="Times New Roman"/>
              </a:rPr>
              <a:t>x</a:t>
            </a:r>
            <a:r>
              <a:rPr lang="en" sz="1800">
                <a:solidFill>
                  <a:schemeClr val="lt1"/>
                </a:solidFill>
                <a:latin typeface="Times New Roman"/>
                <a:ea typeface="Times New Roman"/>
                <a:cs typeface="Times New Roman"/>
                <a:sym typeface="Times New Roman"/>
              </a:rPr>
              <a:t>.</a:t>
            </a:r>
            <a:endParaRPr sz="1800">
              <a:solidFill>
                <a:schemeClr val="lt1"/>
              </a:solidFill>
              <a:latin typeface="Calibri"/>
              <a:ea typeface="Calibri"/>
              <a:cs typeface="Calibri"/>
              <a:sym typeface="Calibri"/>
            </a:endParaRPr>
          </a:p>
          <a:p>
            <a:pPr indent="-342900" lvl="0" marL="457200" rtl="0" algn="l">
              <a:spcBef>
                <a:spcPts val="0"/>
              </a:spcBef>
              <a:spcAft>
                <a:spcPts val="0"/>
              </a:spcAft>
              <a:buClr>
                <a:schemeClr val="lt1"/>
              </a:buClr>
              <a:buSzPts val="1800"/>
              <a:buFont typeface="Calibri"/>
              <a:buChar char="●"/>
            </a:pPr>
            <a:r>
              <a:rPr lang="en" sz="1800">
                <a:solidFill>
                  <a:schemeClr val="lt1"/>
                </a:solidFill>
                <a:latin typeface="Calibri"/>
                <a:ea typeface="Calibri"/>
                <a:cs typeface="Calibri"/>
                <a:sym typeface="Calibri"/>
              </a:rPr>
              <a:t>The </a:t>
            </a:r>
            <a:r>
              <a:rPr i="1" lang="en" sz="1800">
                <a:solidFill>
                  <a:schemeClr val="lt1"/>
                </a:solidFill>
                <a:latin typeface="Times New Roman"/>
                <a:ea typeface="Times New Roman"/>
                <a:cs typeface="Times New Roman"/>
                <a:sym typeface="Times New Roman"/>
              </a:rPr>
              <a:t>y</a:t>
            </a:r>
            <a:r>
              <a:rPr lang="en" sz="1800">
                <a:solidFill>
                  <a:schemeClr val="lt1"/>
                </a:solidFill>
                <a:latin typeface="Calibri"/>
                <a:ea typeface="Calibri"/>
                <a:cs typeface="Calibri"/>
                <a:sym typeface="Calibri"/>
              </a:rPr>
              <a:t>-intercept is (0,0).</a:t>
            </a:r>
            <a:endParaRPr sz="1800">
              <a:solidFill>
                <a:schemeClr val="lt1"/>
              </a:solidFill>
              <a:latin typeface="Calibri"/>
              <a:ea typeface="Calibri"/>
              <a:cs typeface="Calibri"/>
              <a:sym typeface="Calibri"/>
            </a:endParaRPr>
          </a:p>
          <a:p>
            <a:pPr indent="-342900" lvl="0" marL="457200" rtl="0" algn="l">
              <a:spcBef>
                <a:spcPts val="0"/>
              </a:spcBef>
              <a:spcAft>
                <a:spcPts val="0"/>
              </a:spcAft>
              <a:buClr>
                <a:schemeClr val="lt1"/>
              </a:buClr>
              <a:buSzPts val="1800"/>
              <a:buFont typeface="Calibri"/>
              <a:buChar char="●"/>
            </a:pPr>
            <a:r>
              <a:rPr lang="en" sz="1800">
                <a:solidFill>
                  <a:schemeClr val="lt1"/>
                </a:solidFill>
                <a:latin typeface="Calibri"/>
                <a:ea typeface="Calibri"/>
                <a:cs typeface="Calibri"/>
                <a:sym typeface="Calibri"/>
              </a:rPr>
              <a:t>The slope is 1.</a:t>
            </a:r>
            <a:endParaRPr sz="1800">
              <a:solidFill>
                <a:schemeClr val="lt1"/>
              </a:solidFill>
              <a:latin typeface="Calibri"/>
              <a:ea typeface="Calibri"/>
              <a:cs typeface="Calibri"/>
              <a:sym typeface="Calibri"/>
            </a:endParaRPr>
          </a:p>
        </p:txBody>
      </p:sp>
      <p:graphicFrame>
        <p:nvGraphicFramePr>
          <p:cNvPr id="213" name="Google Shape;213;p17"/>
          <p:cNvGraphicFramePr/>
          <p:nvPr/>
        </p:nvGraphicFramePr>
        <p:xfrm>
          <a:off x="909775" y="1512950"/>
          <a:ext cx="3000000" cy="3000000"/>
        </p:xfrm>
        <a:graphic>
          <a:graphicData uri="http://schemas.openxmlformats.org/drawingml/2006/table">
            <a:tbl>
              <a:tblPr>
                <a:noFill/>
                <a:tableStyleId>{DACE7C47-01E7-4023-AFED-06AF34C5976D}</a:tableStyleId>
              </a:tblPr>
              <a:tblGrid>
                <a:gridCol w="1532625"/>
                <a:gridCol w="1572275"/>
                <a:gridCol w="1285800"/>
                <a:gridCol w="1285800"/>
                <a:gridCol w="1285800"/>
              </a:tblGrid>
              <a:tr h="381000">
                <a:tc>
                  <a:txBody>
                    <a:bodyPr/>
                    <a:lstStyle/>
                    <a:p>
                      <a:pPr indent="0" lvl="0" marL="0" rtl="0" algn="l">
                        <a:lnSpc>
                          <a:spcPct val="90000"/>
                        </a:lnSpc>
                        <a:spcBef>
                          <a:spcPts val="0"/>
                        </a:spcBef>
                        <a:spcAft>
                          <a:spcPts val="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90000"/>
                        </a:lnSpc>
                        <a:spcBef>
                          <a:spcPts val="0"/>
                        </a:spcBef>
                        <a:spcAft>
                          <a:spcPts val="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− 4</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90000"/>
                        </a:lnSpc>
                        <a:spcBef>
                          <a:spcPts val="0"/>
                        </a:spcBef>
                        <a:spcAft>
                          <a:spcPts val="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x</a:t>
                      </a:r>
                      <a:endParaRPr i="1" sz="1800">
                        <a:solidFill>
                          <a:srgbClr val="424242"/>
                        </a:solidFill>
                        <a:latin typeface="Times New Roman"/>
                        <a:ea typeface="Times New Roman"/>
                        <a:cs typeface="Times New Roman"/>
                        <a:sym typeface="Times New Roman"/>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90000"/>
                        </a:lnSpc>
                        <a:spcBef>
                          <a:spcPts val="0"/>
                        </a:spcBef>
                        <a:spcAft>
                          <a:spcPts val="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+ 2</a:t>
                      </a:r>
                      <a:endParaRPr i="1" sz="1800">
                        <a:solidFill>
                          <a:srgbClr val="424242"/>
                        </a:solidFill>
                        <a:latin typeface="Times New Roman"/>
                        <a:ea typeface="Times New Roman"/>
                        <a:cs typeface="Times New Roman"/>
                        <a:sym typeface="Times New Roman"/>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l">
                        <a:lnSpc>
                          <a:spcPct val="90000"/>
                        </a:lnSpc>
                        <a:spcBef>
                          <a:spcPts val="0"/>
                        </a:spcBef>
                        <a:spcAft>
                          <a:spcPts val="0"/>
                        </a:spcAft>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i="1" sz="1800">
                        <a:solidFill>
                          <a:srgbClr val="424242"/>
                        </a:solidFill>
                        <a:latin typeface="Times New Roman"/>
                        <a:ea typeface="Times New Roman"/>
                        <a:cs typeface="Times New Roman"/>
                        <a:sym typeface="Times New Roman"/>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7" name="Shape 217"/>
        <p:cNvGrpSpPr/>
        <p:nvPr/>
      </p:nvGrpSpPr>
      <p:grpSpPr>
        <a:xfrm>
          <a:off x="0" y="0"/>
          <a:ext cx="0" cy="0"/>
          <a:chOff x="0" y="0"/>
          <a:chExt cx="0" cy="0"/>
        </a:xfrm>
      </p:grpSpPr>
      <p:sp>
        <p:nvSpPr>
          <p:cNvPr id="218" name="Google Shape;218;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4.11.2: Vertical Shifts</a:t>
            </a:r>
            <a:endParaRPr sz="1000"/>
          </a:p>
        </p:txBody>
      </p:sp>
      <p:sp>
        <p:nvSpPr>
          <p:cNvPr id="220" name="Google Shape;220;p18"/>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005047"/>
                </a:solidFill>
              </a:rPr>
              <a:t>Learning Activity - </a:t>
            </a:r>
            <a:r>
              <a:rPr lang="en" sz="2300"/>
              <a:t>The Role of the Y-Intercept🧩</a:t>
            </a:r>
            <a:endParaRPr sz="2300">
              <a:solidFill>
                <a:srgbClr val="005047"/>
              </a:solidFill>
            </a:endParaRPr>
          </a:p>
        </p:txBody>
      </p:sp>
      <p:pic>
        <p:nvPicPr>
          <p:cNvPr descr="A graph showing five diagonal lines, each representing a linear function: f(x)=x+4 (purple), f(x)=x+2 (orange), f(x)=x (blue), f(x)=x-2 (red), and f(x)=x-4 (green)." id="221" name="Google Shape;221;p18"/>
          <p:cNvPicPr preferRelativeResize="0"/>
          <p:nvPr/>
        </p:nvPicPr>
        <p:blipFill>
          <a:blip r:embed="rId3">
            <a:alphaModFix/>
          </a:blip>
          <a:stretch>
            <a:fillRect/>
          </a:stretch>
        </p:blipFill>
        <p:spPr>
          <a:xfrm>
            <a:off x="2309488" y="1271016"/>
            <a:ext cx="3976327" cy="3285525"/>
          </a:xfrm>
          <a:prstGeom prst="rect">
            <a:avLst/>
          </a:prstGeom>
          <a:noFill/>
          <a:ln>
            <a:noFill/>
          </a:ln>
        </p:spPr>
      </p:pic>
      <p:sp>
        <p:nvSpPr>
          <p:cNvPr id="222" name="Google Shape;222;p18"/>
          <p:cNvSpPr txBox="1"/>
          <p:nvPr/>
        </p:nvSpPr>
        <p:spPr>
          <a:xfrm>
            <a:off x="2121650" y="126697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1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4.11.2: Vertical Shifts</a:t>
            </a:r>
            <a:endParaRPr sz="1000"/>
          </a:p>
        </p:txBody>
      </p:sp>
      <p:sp>
        <p:nvSpPr>
          <p:cNvPr id="229" name="Google Shape;229;p19"/>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The Role of the Y-Intercept🧩</a:t>
            </a:r>
            <a:endParaRPr>
              <a:solidFill>
                <a:srgbClr val="005047"/>
              </a:solidFill>
            </a:endParaRPr>
          </a:p>
        </p:txBody>
      </p:sp>
      <p:sp>
        <p:nvSpPr>
          <p:cNvPr id="230" name="Google Shape;230;p19"/>
          <p:cNvSpPr txBox="1"/>
          <p:nvPr/>
        </p:nvSpPr>
        <p:spPr>
          <a:xfrm>
            <a:off x="460550" y="1115972"/>
            <a:ext cx="8244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In </a:t>
            </a:r>
            <a:r>
              <a:rPr i="1" lang="en" sz="1800">
                <a:latin typeface="Times New Roman"/>
                <a:ea typeface="Times New Roman"/>
                <a:cs typeface="Times New Roman"/>
                <a:sym typeface="Times New Roman"/>
              </a:rPr>
              <a:t>f</a:t>
            </a:r>
            <a:r>
              <a:rPr lang="en" sz="1800">
                <a:latin typeface="Times New Roman"/>
                <a:ea typeface="Times New Roman"/>
                <a:cs typeface="Times New Roman"/>
                <a:sym typeface="Times New Roman"/>
              </a:rPr>
              <a:t>(</a:t>
            </a:r>
            <a:r>
              <a:rPr i="1" lang="en" sz="1800">
                <a:latin typeface="Times New Roman"/>
                <a:ea typeface="Times New Roman"/>
                <a:cs typeface="Times New Roman"/>
                <a:sym typeface="Times New Roman"/>
              </a:rPr>
              <a:t>x</a:t>
            </a:r>
            <a:r>
              <a:rPr lang="en" sz="1800">
                <a:latin typeface="Times New Roman"/>
                <a:ea typeface="Times New Roman"/>
                <a:cs typeface="Times New Roman"/>
                <a:sym typeface="Times New Roman"/>
              </a:rPr>
              <a:t>) = </a:t>
            </a:r>
            <a:r>
              <a:rPr i="1" lang="en" sz="1800">
                <a:latin typeface="Times New Roman"/>
                <a:ea typeface="Times New Roman"/>
                <a:cs typeface="Times New Roman"/>
                <a:sym typeface="Times New Roman"/>
              </a:rPr>
              <a:t>mx </a:t>
            </a:r>
            <a:r>
              <a:rPr lang="en" sz="1800">
                <a:latin typeface="Times New Roman"/>
                <a:ea typeface="Times New Roman"/>
                <a:cs typeface="Times New Roman"/>
                <a:sym typeface="Times New Roman"/>
              </a:rPr>
              <a:t>+ </a:t>
            </a:r>
            <a:r>
              <a:rPr i="1" lang="en" sz="1800">
                <a:latin typeface="Times New Roman"/>
                <a:ea typeface="Times New Roman"/>
                <a:cs typeface="Times New Roman"/>
                <a:sym typeface="Times New Roman"/>
              </a:rPr>
              <a:t>b</a:t>
            </a:r>
            <a:r>
              <a:rPr lang="en" sz="1800">
                <a:latin typeface="Calibri"/>
                <a:ea typeface="Calibri"/>
                <a:cs typeface="Calibri"/>
                <a:sym typeface="Calibri"/>
              </a:rPr>
              <a:t>, the </a:t>
            </a:r>
            <a:r>
              <a:rPr i="1" lang="en" sz="1800">
                <a:latin typeface="Times New Roman"/>
                <a:ea typeface="Times New Roman"/>
                <a:cs typeface="Times New Roman"/>
                <a:sym typeface="Times New Roman"/>
              </a:rPr>
              <a:t>b</a:t>
            </a:r>
            <a:r>
              <a:rPr lang="en" sz="1800">
                <a:latin typeface="Calibri"/>
                <a:ea typeface="Calibri"/>
                <a:cs typeface="Calibri"/>
                <a:sym typeface="Calibri"/>
              </a:rPr>
              <a:t> acts as the vertical shift. This is a type of transformation to the graph of </a:t>
            </a:r>
            <a:r>
              <a:rPr i="1" lang="en" sz="1800">
                <a:latin typeface="Times New Roman"/>
                <a:ea typeface="Times New Roman"/>
                <a:cs typeface="Times New Roman"/>
                <a:sym typeface="Times New Roman"/>
              </a:rPr>
              <a:t>f</a:t>
            </a:r>
            <a:r>
              <a:rPr lang="en" sz="1800">
                <a:latin typeface="Times New Roman"/>
                <a:ea typeface="Times New Roman"/>
                <a:cs typeface="Times New Roman"/>
                <a:sym typeface="Times New Roman"/>
              </a:rPr>
              <a:t>(</a:t>
            </a:r>
            <a:r>
              <a:rPr i="1" lang="en" sz="1800">
                <a:latin typeface="Times New Roman"/>
                <a:ea typeface="Times New Roman"/>
                <a:cs typeface="Times New Roman"/>
                <a:sym typeface="Times New Roman"/>
              </a:rPr>
              <a:t>x</a:t>
            </a:r>
            <a:r>
              <a:rPr lang="en" sz="1800">
                <a:latin typeface="Times New Roman"/>
                <a:ea typeface="Times New Roman"/>
                <a:cs typeface="Times New Roman"/>
                <a:sym typeface="Times New Roman"/>
              </a:rPr>
              <a:t>) = </a:t>
            </a:r>
            <a:r>
              <a:rPr i="1" lang="en" sz="1800">
                <a:latin typeface="Times New Roman"/>
                <a:ea typeface="Times New Roman"/>
                <a:cs typeface="Times New Roman"/>
                <a:sym typeface="Times New Roman"/>
              </a:rPr>
              <a:t>x</a:t>
            </a:r>
            <a:r>
              <a:rPr lang="en" sz="1800">
                <a:latin typeface="Calibri"/>
                <a:ea typeface="Calibri"/>
                <a:cs typeface="Calibri"/>
                <a:sym typeface="Calibri"/>
              </a:rPr>
              <a:t>.</a:t>
            </a:r>
            <a:endParaRPr sz="1800">
              <a:latin typeface="Calibri"/>
              <a:ea typeface="Calibri"/>
              <a:cs typeface="Calibri"/>
              <a:sym typeface="Calibri"/>
            </a:endParaRPr>
          </a:p>
        </p:txBody>
      </p:sp>
      <p:sp>
        <p:nvSpPr>
          <p:cNvPr id="231" name="Google Shape;231;p19"/>
          <p:cNvSpPr txBox="1"/>
          <p:nvPr/>
        </p:nvSpPr>
        <p:spPr>
          <a:xfrm>
            <a:off x="457200" y="3877545"/>
            <a:ext cx="8244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If the </a:t>
            </a:r>
            <a:r>
              <a:rPr i="1" lang="en" sz="1800">
                <a:latin typeface="Times New Roman"/>
                <a:ea typeface="Times New Roman"/>
                <a:cs typeface="Times New Roman"/>
                <a:sym typeface="Times New Roman"/>
              </a:rPr>
              <a:t>d</a:t>
            </a:r>
            <a:r>
              <a:rPr lang="en" sz="1800">
                <a:latin typeface="Calibri"/>
                <a:ea typeface="Calibri"/>
                <a:cs typeface="Calibri"/>
                <a:sym typeface="Calibri"/>
              </a:rPr>
              <a:t> value is positive, the graph of the function shifts up. If the </a:t>
            </a:r>
            <a:r>
              <a:rPr i="1" lang="en" sz="1800">
                <a:latin typeface="Times New Roman"/>
                <a:ea typeface="Times New Roman"/>
                <a:cs typeface="Times New Roman"/>
                <a:sym typeface="Times New Roman"/>
              </a:rPr>
              <a:t>d</a:t>
            </a:r>
            <a:r>
              <a:rPr lang="en" sz="1800">
                <a:latin typeface="Calibri"/>
                <a:ea typeface="Calibri"/>
                <a:cs typeface="Calibri"/>
                <a:sym typeface="Calibri"/>
              </a:rPr>
              <a:t> value is negative, the graph of the function shifts down.</a:t>
            </a:r>
            <a:endParaRPr sz="1800">
              <a:latin typeface="Calibri"/>
              <a:ea typeface="Calibri"/>
              <a:cs typeface="Calibri"/>
              <a:sym typeface="Calibri"/>
            </a:endParaRPr>
          </a:p>
        </p:txBody>
      </p:sp>
      <p:sp>
        <p:nvSpPr>
          <p:cNvPr id="232" name="Google Shape;232;p19"/>
          <p:cNvSpPr txBox="1"/>
          <p:nvPr/>
        </p:nvSpPr>
        <p:spPr>
          <a:xfrm>
            <a:off x="460550" y="2083475"/>
            <a:ext cx="8244000" cy="16302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Vertical Shift of a Function</a:t>
            </a:r>
            <a:endParaRPr b="1" sz="1800">
              <a:solidFill>
                <a:schemeClr val="lt1"/>
              </a:solidFill>
              <a:latin typeface="Calibri"/>
              <a:ea typeface="Calibri"/>
              <a:cs typeface="Calibri"/>
              <a:sym typeface="Calibri"/>
            </a:endParaRPr>
          </a:p>
          <a:p>
            <a:pPr indent="0" lvl="0" marL="0" rtl="0" algn="l">
              <a:spcBef>
                <a:spcPts val="1000"/>
              </a:spcBef>
              <a:spcAft>
                <a:spcPts val="0"/>
              </a:spcAft>
              <a:buNone/>
            </a:pPr>
            <a:r>
              <a:rPr lang="en" sz="1800">
                <a:solidFill>
                  <a:schemeClr val="lt1"/>
                </a:solidFill>
                <a:latin typeface="Calibri"/>
                <a:ea typeface="Calibri"/>
                <a:cs typeface="Calibri"/>
                <a:sym typeface="Calibri"/>
              </a:rPr>
              <a:t>A vertical shift “transforms” the parent function into another function by moving the graph up or down </a:t>
            </a:r>
            <a:r>
              <a:rPr b="1" i="1" lang="en" sz="1800">
                <a:solidFill>
                  <a:schemeClr val="lt1"/>
                </a:solidFill>
                <a:latin typeface="Calibri"/>
                <a:ea typeface="Calibri"/>
                <a:cs typeface="Calibri"/>
                <a:sym typeface="Calibri"/>
              </a:rPr>
              <a:t>d</a:t>
            </a:r>
            <a:r>
              <a:rPr b="1" lang="en" sz="1800">
                <a:solidFill>
                  <a:schemeClr val="lt1"/>
                </a:solidFill>
                <a:latin typeface="Calibri"/>
                <a:ea typeface="Calibri"/>
                <a:cs typeface="Calibri"/>
                <a:sym typeface="Calibri"/>
              </a:rPr>
              <a:t> </a:t>
            </a:r>
            <a:r>
              <a:rPr lang="en" sz="1800">
                <a:solidFill>
                  <a:schemeClr val="lt1"/>
                </a:solidFill>
                <a:latin typeface="Calibri"/>
                <a:ea typeface="Calibri"/>
                <a:cs typeface="Calibri"/>
                <a:sym typeface="Calibri"/>
              </a:rPr>
              <a:t>units.</a:t>
            </a:r>
            <a:endParaRPr sz="1800">
              <a:solidFill>
                <a:schemeClr val="lt1"/>
              </a:solidFill>
              <a:latin typeface="Calibri"/>
              <a:ea typeface="Calibri"/>
              <a:cs typeface="Calibri"/>
              <a:sym typeface="Calibri"/>
            </a:endParaRPr>
          </a:p>
          <a:p>
            <a:pPr indent="0" lvl="0" marL="0" rtl="0" algn="ctr">
              <a:spcBef>
                <a:spcPts val="0"/>
              </a:spcBef>
              <a:spcAft>
                <a:spcPts val="0"/>
              </a:spcAft>
              <a:buNone/>
            </a:pPr>
            <a:r>
              <a:rPr lang="en" sz="1800">
                <a:solidFill>
                  <a:schemeClr val="lt1"/>
                </a:solidFill>
                <a:latin typeface="Calibri"/>
                <a:ea typeface="Calibri"/>
                <a:cs typeface="Calibri"/>
                <a:sym typeface="Calibri"/>
              </a:rPr>
              <a:t>Vertical Shift → </a:t>
            </a:r>
            <a:r>
              <a:rPr i="1" lang="en" sz="1800">
                <a:solidFill>
                  <a:schemeClr val="lt1"/>
                </a:solidFill>
                <a:latin typeface="Times New Roman"/>
                <a:ea typeface="Times New Roman"/>
                <a:cs typeface="Times New Roman"/>
                <a:sym typeface="Times New Roman"/>
              </a:rPr>
              <a:t>f(x) + d</a:t>
            </a:r>
            <a:endParaRPr i="1" sz="1800">
              <a:solidFill>
                <a:schemeClr val="lt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38" name="Google Shape;238;p20"/>
          <p:cNvSpPr txBox="1"/>
          <p:nvPr>
            <p:ph idx="1" type="body"/>
          </p:nvPr>
        </p:nvSpPr>
        <p:spPr>
          <a:xfrm>
            <a:off x="311700" y="1097275"/>
            <a:ext cx="8189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What transformation takes place from the graph of </a:t>
            </a:r>
            <a:r>
              <a:rPr i="1" lang="en">
                <a:latin typeface="Times New Roman"/>
                <a:ea typeface="Times New Roman"/>
                <a:cs typeface="Times New Roman"/>
                <a:sym typeface="Times New Roman"/>
              </a:rPr>
              <a:t>y</a:t>
            </a:r>
            <a:r>
              <a:rPr i="1" lang="en"/>
              <a:t> </a:t>
            </a:r>
            <a:r>
              <a:rPr lang="en"/>
              <a:t>= 4</a:t>
            </a:r>
            <a:r>
              <a:rPr i="1" lang="en">
                <a:latin typeface="Times New Roman"/>
                <a:ea typeface="Times New Roman"/>
                <a:cs typeface="Times New Roman"/>
                <a:sym typeface="Times New Roman"/>
              </a:rPr>
              <a:t>x</a:t>
            </a:r>
            <a:r>
              <a:rPr i="1" lang="en"/>
              <a:t> </a:t>
            </a:r>
            <a:r>
              <a:rPr lang="en"/>
              <a:t>− 3 to </a:t>
            </a:r>
            <a:r>
              <a:rPr i="1" lang="en">
                <a:latin typeface="Times New Roman"/>
                <a:ea typeface="Times New Roman"/>
                <a:cs typeface="Times New Roman"/>
                <a:sym typeface="Times New Roman"/>
              </a:rPr>
              <a:t>y</a:t>
            </a:r>
            <a:r>
              <a:rPr i="1" lang="en"/>
              <a:t> </a:t>
            </a:r>
            <a:r>
              <a:rPr lang="en"/>
              <a:t>= 4</a:t>
            </a:r>
            <a:r>
              <a:rPr i="1" lang="en">
                <a:latin typeface="Times New Roman"/>
                <a:ea typeface="Times New Roman"/>
                <a:cs typeface="Times New Roman"/>
                <a:sym typeface="Times New Roman"/>
              </a:rPr>
              <a:t>x</a:t>
            </a:r>
            <a:r>
              <a:rPr i="1" lang="en"/>
              <a:t> </a:t>
            </a:r>
            <a:r>
              <a:rPr lang="en"/>
              <a:t>+ 5</a:t>
            </a:r>
            <a:r>
              <a:rPr lang="en"/>
              <a:t>?</a:t>
            </a:r>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a:t>Down 8</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Right 8</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Up 8</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Left 8</a:t>
            </a:r>
            <a:endParaRPr sz="1800">
              <a:solidFill>
                <a:srgbClr val="424242"/>
              </a:solidFill>
            </a:endParaRPr>
          </a:p>
        </p:txBody>
      </p:sp>
      <p:sp>
        <p:nvSpPr>
          <p:cNvPr id="239" name="Google Shape;2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4.11.2: Vertical Shifts</a:t>
            </a:r>
            <a:endParaRPr sz="1000"/>
          </a:p>
        </p:txBody>
      </p:sp>
      <p:pic>
        <p:nvPicPr>
          <p:cNvPr id="241" name="Google Shape;241;p20"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42" name="Google Shape;242;p20">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One graphsof the line y = 4x – 3 and y = 4x + 5, with an arrow pointing from the first graph to the a blank part to show that the students need to figure out the transformation. " id="243" name="Google Shape;243;p20" title="2ChatGPT Image Aug 5, 2025, 06_43_02 PM.png"/>
          <p:cNvPicPr preferRelativeResize="0"/>
          <p:nvPr/>
        </p:nvPicPr>
        <p:blipFill rotWithShape="1">
          <a:blip r:embed="rId5">
            <a:alphaModFix/>
          </a:blip>
          <a:srcRect b="19523" l="0" r="0" t="0"/>
          <a:stretch/>
        </p:blipFill>
        <p:spPr>
          <a:xfrm>
            <a:off x="3232050" y="1619338"/>
            <a:ext cx="3196800" cy="25726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7" name="Shape 247"/>
        <p:cNvGrpSpPr/>
        <p:nvPr/>
      </p:nvGrpSpPr>
      <p:grpSpPr>
        <a:xfrm>
          <a:off x="0" y="0"/>
          <a:ext cx="0" cy="0"/>
          <a:chOff x="0" y="0"/>
          <a:chExt cx="0" cy="0"/>
        </a:xfrm>
      </p:grpSpPr>
      <p:sp>
        <p:nvSpPr>
          <p:cNvPr id="248" name="Google Shape;248;p21"/>
          <p:cNvSpPr/>
          <p:nvPr/>
        </p:nvSpPr>
        <p:spPr>
          <a:xfrm>
            <a:off x="5140437" y="445025"/>
            <a:ext cx="3579600" cy="19041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Calibri"/>
                <a:ea typeface="Calibri"/>
                <a:cs typeface="Calibri"/>
                <a:sym typeface="Calibri"/>
              </a:rPr>
              <a:t>Vertical Shift of a Function</a:t>
            </a:r>
            <a:endParaRPr b="1" sz="1500">
              <a:solidFill>
                <a:schemeClr val="dk1"/>
              </a:solidFill>
              <a:latin typeface="Calibri"/>
              <a:ea typeface="Calibri"/>
              <a:cs typeface="Calibri"/>
              <a:sym typeface="Calibri"/>
            </a:endParaRPr>
          </a:p>
          <a:p>
            <a:pPr indent="0" lvl="0" marL="0" rtl="0" algn="l">
              <a:spcBef>
                <a:spcPts val="0"/>
              </a:spcBef>
              <a:spcAft>
                <a:spcPts val="0"/>
              </a:spcAft>
              <a:buNone/>
            </a:pPr>
            <a:r>
              <a:rPr lang="en" sz="1500">
                <a:solidFill>
                  <a:schemeClr val="dk1"/>
                </a:solidFill>
                <a:latin typeface="Calibri"/>
                <a:ea typeface="Calibri"/>
                <a:cs typeface="Calibri"/>
                <a:sym typeface="Calibri"/>
              </a:rPr>
              <a:t>A vertical shift “transforms” the parent function into another function by moving the graph up (positive) or down (negative) </a:t>
            </a:r>
            <a:r>
              <a:rPr i="1" lang="en" sz="1500">
                <a:solidFill>
                  <a:schemeClr val="dk1"/>
                </a:solidFill>
                <a:latin typeface="Times New Roman"/>
                <a:ea typeface="Times New Roman"/>
                <a:cs typeface="Times New Roman"/>
                <a:sym typeface="Times New Roman"/>
              </a:rPr>
              <a:t>d</a:t>
            </a:r>
            <a:r>
              <a:rPr lang="en" sz="1500">
                <a:solidFill>
                  <a:schemeClr val="dk1"/>
                </a:solidFill>
                <a:latin typeface="Calibri"/>
                <a:ea typeface="Calibri"/>
                <a:cs typeface="Calibri"/>
                <a:sym typeface="Calibri"/>
              </a:rPr>
              <a:t> units.</a:t>
            </a:r>
            <a:endParaRPr sz="1500">
              <a:solidFill>
                <a:schemeClr val="dk1"/>
              </a:solidFill>
              <a:latin typeface="Calibri"/>
              <a:ea typeface="Calibri"/>
              <a:cs typeface="Calibri"/>
              <a:sym typeface="Calibri"/>
            </a:endParaRPr>
          </a:p>
          <a:p>
            <a:pPr indent="0" lvl="0" marL="0" rtl="0" algn="ctr">
              <a:spcBef>
                <a:spcPts val="0"/>
              </a:spcBef>
              <a:spcAft>
                <a:spcPts val="0"/>
              </a:spcAft>
              <a:buNone/>
            </a:pPr>
            <a:r>
              <a:t/>
            </a:r>
            <a:endParaRPr sz="1500">
              <a:solidFill>
                <a:schemeClr val="dk1"/>
              </a:solidFill>
              <a:latin typeface="Calibri"/>
              <a:ea typeface="Calibri"/>
              <a:cs typeface="Calibri"/>
              <a:sym typeface="Calibri"/>
            </a:endParaRPr>
          </a:p>
          <a:p>
            <a:pPr indent="0" lvl="0" marL="0" rtl="0" algn="ctr">
              <a:spcBef>
                <a:spcPts val="0"/>
              </a:spcBef>
              <a:spcAft>
                <a:spcPts val="0"/>
              </a:spcAft>
              <a:buNone/>
            </a:pPr>
            <a:r>
              <a:rPr lang="en" sz="1500">
                <a:solidFill>
                  <a:schemeClr val="dk1"/>
                </a:solidFill>
                <a:latin typeface="Calibri"/>
                <a:ea typeface="Calibri"/>
                <a:cs typeface="Calibri"/>
                <a:sym typeface="Calibri"/>
              </a:rPr>
              <a:t>Vertical Shift → </a:t>
            </a:r>
            <a:r>
              <a:rPr i="1" lang="en" sz="1500">
                <a:solidFill>
                  <a:schemeClr val="dk1"/>
                </a:solidFill>
                <a:latin typeface="Times New Roman"/>
                <a:ea typeface="Times New Roman"/>
                <a:cs typeface="Times New Roman"/>
                <a:sym typeface="Times New Roman"/>
              </a:rPr>
              <a:t>f</a:t>
            </a:r>
            <a:r>
              <a:rPr lang="en" sz="1500">
                <a:solidFill>
                  <a:schemeClr val="dk1"/>
                </a:solidFill>
                <a:latin typeface="Times New Roman"/>
                <a:ea typeface="Times New Roman"/>
                <a:cs typeface="Times New Roman"/>
                <a:sym typeface="Times New Roman"/>
              </a:rPr>
              <a:t>(</a:t>
            </a:r>
            <a:r>
              <a:rPr i="1" lang="en" sz="1500">
                <a:solidFill>
                  <a:schemeClr val="dk1"/>
                </a:solidFill>
                <a:latin typeface="Times New Roman"/>
                <a:ea typeface="Times New Roman"/>
                <a:cs typeface="Times New Roman"/>
                <a:sym typeface="Times New Roman"/>
              </a:rPr>
              <a:t>x</a:t>
            </a:r>
            <a:r>
              <a:rPr lang="en" sz="1500">
                <a:solidFill>
                  <a:schemeClr val="dk1"/>
                </a:solidFill>
                <a:latin typeface="Times New Roman"/>
                <a:ea typeface="Times New Roman"/>
                <a:cs typeface="Times New Roman"/>
                <a:sym typeface="Times New Roman"/>
              </a:rPr>
              <a:t>) + </a:t>
            </a:r>
            <a:r>
              <a:rPr i="1" lang="en" sz="1500">
                <a:solidFill>
                  <a:schemeClr val="dk1"/>
                </a:solidFill>
                <a:latin typeface="Times New Roman"/>
                <a:ea typeface="Times New Roman"/>
                <a:cs typeface="Times New Roman"/>
                <a:sym typeface="Times New Roman"/>
              </a:rPr>
              <a:t>d</a:t>
            </a:r>
            <a:endParaRPr i="1" sz="1500">
              <a:solidFill>
                <a:schemeClr val="dk1"/>
              </a:solidFill>
              <a:latin typeface="Times New Roman"/>
              <a:ea typeface="Times New Roman"/>
              <a:cs typeface="Times New Roman"/>
              <a:sym typeface="Times New Roman"/>
            </a:endParaRPr>
          </a:p>
        </p:txBody>
      </p:sp>
      <p:sp>
        <p:nvSpPr>
          <p:cNvPr id="249" name="Google Shape;249;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50" name="Google Shape;250;p21"/>
          <p:cNvSpPr txBox="1"/>
          <p:nvPr>
            <p:ph idx="1" type="body"/>
          </p:nvPr>
        </p:nvSpPr>
        <p:spPr>
          <a:xfrm>
            <a:off x="-137119" y="949302"/>
            <a:ext cx="52911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Vertical Shifts and </a:t>
            </a:r>
            <a:r>
              <a:rPr b="1" i="1" lang="en"/>
              <a:t>y</a:t>
            </a:r>
            <a:r>
              <a:rPr b="1" lang="en"/>
              <a:t>-Intercepts</a:t>
            </a:r>
            <a:endParaRPr b="1"/>
          </a:p>
          <a:p>
            <a:pPr indent="0" lvl="0" marL="457200" rtl="0" algn="l">
              <a:spcBef>
                <a:spcPts val="1200"/>
              </a:spcBef>
              <a:spcAft>
                <a:spcPts val="0"/>
              </a:spcAft>
              <a:buNone/>
            </a:pPr>
            <a:r>
              <a:rPr lang="en"/>
              <a:t>In the equation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 = </a:t>
            </a:r>
            <a:r>
              <a:rPr i="1" lang="en">
                <a:latin typeface="Times New Roman"/>
                <a:ea typeface="Times New Roman"/>
                <a:cs typeface="Times New Roman"/>
                <a:sym typeface="Times New Roman"/>
              </a:rPr>
              <a:t>mx </a:t>
            </a:r>
            <a:r>
              <a:rPr lang="en">
                <a:latin typeface="Times New Roman"/>
                <a:ea typeface="Times New Roman"/>
                <a:cs typeface="Times New Roman"/>
                <a:sym typeface="Times New Roman"/>
              </a:rPr>
              <a:t>+ </a:t>
            </a:r>
            <a:r>
              <a:rPr i="1" lang="en">
                <a:latin typeface="Times New Roman"/>
                <a:ea typeface="Times New Roman"/>
                <a:cs typeface="Times New Roman"/>
                <a:sym typeface="Times New Roman"/>
              </a:rPr>
              <a:t>b</a:t>
            </a:r>
            <a:r>
              <a:rPr lang="en">
                <a:latin typeface="Times New Roman"/>
                <a:ea typeface="Times New Roman"/>
                <a:cs typeface="Times New Roman"/>
                <a:sym typeface="Times New Roman"/>
              </a:rPr>
              <a:t>: </a:t>
            </a:r>
            <a:r>
              <a:rPr i="1" lang="en">
                <a:latin typeface="Times New Roman"/>
                <a:ea typeface="Times New Roman"/>
                <a:cs typeface="Times New Roman"/>
                <a:sym typeface="Times New Roman"/>
              </a:rPr>
              <a:t>b</a:t>
            </a:r>
            <a:r>
              <a:rPr lang="en"/>
              <a:t> is the </a:t>
            </a:r>
            <a:r>
              <a:rPr i="1" lang="en">
                <a:latin typeface="Times New Roman"/>
                <a:ea typeface="Times New Roman"/>
                <a:cs typeface="Times New Roman"/>
                <a:sym typeface="Times New Roman"/>
              </a:rPr>
              <a:t>y</a:t>
            </a:r>
            <a:r>
              <a:rPr lang="en"/>
              <a:t>-intercept of the graph and indicates the point (0, </a:t>
            </a:r>
            <a:r>
              <a:rPr i="1" lang="en">
                <a:latin typeface="Times New Roman"/>
                <a:ea typeface="Times New Roman"/>
                <a:cs typeface="Times New Roman"/>
                <a:sym typeface="Times New Roman"/>
              </a:rPr>
              <a:t>b</a:t>
            </a:r>
            <a:r>
              <a:rPr lang="en"/>
              <a:t>) at which the graph crosses the </a:t>
            </a:r>
            <a:r>
              <a:rPr i="1" lang="en">
                <a:latin typeface="Times New Roman"/>
                <a:ea typeface="Times New Roman"/>
                <a:cs typeface="Times New Roman"/>
                <a:sym typeface="Times New Roman"/>
              </a:rPr>
              <a:t>y</a:t>
            </a:r>
            <a:r>
              <a:rPr lang="en"/>
              <a:t>-axis.</a:t>
            </a:r>
            <a:endParaRPr/>
          </a:p>
          <a:p>
            <a:pPr indent="0" lvl="0" marL="457200" rtl="0" algn="l">
              <a:spcBef>
                <a:spcPts val="1200"/>
              </a:spcBef>
              <a:spcAft>
                <a:spcPts val="0"/>
              </a:spcAft>
              <a:buNone/>
            </a:pPr>
            <a:r>
              <a:rPr i="1" lang="en">
                <a:latin typeface="Times New Roman"/>
                <a:ea typeface="Times New Roman"/>
                <a:cs typeface="Times New Roman"/>
                <a:sym typeface="Times New Roman"/>
              </a:rPr>
              <a:t>m</a:t>
            </a:r>
            <a:r>
              <a:rPr lang="en"/>
              <a:t> is the slope of the line and indicates the vertical displacement (rise) and horizontal displacement (run) between each successive pair of points.</a:t>
            </a:r>
            <a:endParaRPr/>
          </a:p>
          <a:p>
            <a:pPr indent="0" lvl="0" marL="457200" rtl="0" algn="l">
              <a:spcBef>
                <a:spcPts val="1200"/>
              </a:spcBef>
              <a:spcAft>
                <a:spcPts val="0"/>
              </a:spcAft>
              <a:buNone/>
            </a:pPr>
            <a:r>
              <a:rPr lang="en"/>
              <a:t>The </a:t>
            </a:r>
            <a:r>
              <a:rPr i="1" lang="en">
                <a:latin typeface="Times New Roman"/>
                <a:ea typeface="Times New Roman"/>
                <a:cs typeface="Times New Roman"/>
                <a:sym typeface="Times New Roman"/>
              </a:rPr>
              <a:t>y</a:t>
            </a:r>
            <a:r>
              <a:rPr lang="en"/>
              <a:t>-intercept tells where the parent function,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 = </a:t>
            </a:r>
            <a:r>
              <a:rPr i="1" lang="en">
                <a:latin typeface="Times New Roman"/>
                <a:ea typeface="Times New Roman"/>
                <a:cs typeface="Times New Roman"/>
                <a:sym typeface="Times New Roman"/>
              </a:rPr>
              <a:t>x</a:t>
            </a:r>
            <a:r>
              <a:rPr lang="en"/>
              <a:t>, has shifted up or down.</a:t>
            </a:r>
            <a:endParaRPr/>
          </a:p>
          <a:p>
            <a:pPr indent="0" lvl="0" marL="457200" rtl="0" algn="l">
              <a:spcBef>
                <a:spcPts val="1200"/>
              </a:spcBef>
              <a:spcAft>
                <a:spcPts val="1200"/>
              </a:spcAft>
              <a:buNone/>
            </a:pPr>
            <a:r>
              <a:t/>
            </a:r>
            <a:endParaRPr sz="1800"/>
          </a:p>
        </p:txBody>
      </p:sp>
      <p:sp>
        <p:nvSpPr>
          <p:cNvPr id="251" name="Google Shape;251;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2" name="Google Shape;252;p2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4.11.2: Vertical Shifts</a:t>
            </a:r>
            <a:r>
              <a:rPr lang="en"/>
              <a:t> - Additional Resources</a:t>
            </a:r>
            <a:endParaRPr sz="1000"/>
          </a:p>
        </p:txBody>
      </p:sp>
      <p:pic>
        <p:nvPicPr>
          <p:cNvPr id="253" name="Google Shape;253;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A graph shows a blue line labeled f with a y-intercept at (0,1). A red dashed line illustrates rise (1) and run (2). The axes are labeled x and y, with gridlines and points marked from -2 to 8 on x and 0 to 5 on y." id="254" name="Google Shape;254;p21"/>
          <p:cNvPicPr preferRelativeResize="0"/>
          <p:nvPr/>
        </p:nvPicPr>
        <p:blipFill>
          <a:blip r:embed="rId4">
            <a:alphaModFix/>
          </a:blip>
          <a:stretch>
            <a:fillRect/>
          </a:stretch>
        </p:blipFill>
        <p:spPr>
          <a:xfrm>
            <a:off x="5339459" y="2442172"/>
            <a:ext cx="3181541" cy="21157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cxnSp>
        <p:nvCxnSpPr>
          <p:cNvPr id="259" name="Google Shape;259;p22"/>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260" name="Google Shape;260;p22"/>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261" name="Google Shape;261;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262" name="Google Shape;262;p22"/>
          <p:cNvCxnSpPr>
            <a:stCxn id="263" idx="2"/>
            <a:endCxn id="264"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265" name="Google Shape;265;p22"/>
          <p:cNvCxnSpPr>
            <a:stCxn id="266" idx="3"/>
            <a:endCxn id="267"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268" name="Google Shape;26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269" name="Google Shape;269;p22"/>
          <p:cNvGrpSpPr/>
          <p:nvPr/>
        </p:nvGrpSpPr>
        <p:grpSpPr>
          <a:xfrm>
            <a:off x="624840" y="3019838"/>
            <a:ext cx="1828800" cy="1326000"/>
            <a:chOff x="1371600" y="3019838"/>
            <a:chExt cx="1828800" cy="1326000"/>
          </a:xfrm>
        </p:grpSpPr>
        <p:sp>
          <p:nvSpPr>
            <p:cNvPr id="264" name="Google Shape;264;p2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70" name="Google Shape;270;p2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271" name="Google Shape;271;p2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272" name="Google Shape;272;p22"/>
          <p:cNvGrpSpPr/>
          <p:nvPr/>
        </p:nvGrpSpPr>
        <p:grpSpPr>
          <a:xfrm>
            <a:off x="2389632" y="1355788"/>
            <a:ext cx="1828806" cy="1326000"/>
            <a:chOff x="2523744" y="1355788"/>
            <a:chExt cx="1828806" cy="1326000"/>
          </a:xfrm>
        </p:grpSpPr>
        <p:sp>
          <p:nvSpPr>
            <p:cNvPr id="273" name="Google Shape;273;p2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74" name="Google Shape;274;p2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275" name="Google Shape;275;p2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276" name="Google Shape;276;p22"/>
          <p:cNvGrpSpPr/>
          <p:nvPr/>
        </p:nvGrpSpPr>
        <p:grpSpPr>
          <a:xfrm>
            <a:off x="4831080" y="3017520"/>
            <a:ext cx="1828818" cy="1326000"/>
            <a:chOff x="4791438" y="1353312"/>
            <a:chExt cx="1828818" cy="1326000"/>
          </a:xfrm>
        </p:grpSpPr>
        <p:sp>
          <p:nvSpPr>
            <p:cNvPr id="277" name="Google Shape;277;p2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78" name="Google Shape;278;p2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279" name="Google Shape;279;p22"/>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280" name="Google Shape;280;p22"/>
          <p:cNvGrpSpPr/>
          <p:nvPr/>
        </p:nvGrpSpPr>
        <p:grpSpPr>
          <a:xfrm>
            <a:off x="284150" y="1354300"/>
            <a:ext cx="1831162" cy="1329000"/>
            <a:chOff x="207950" y="1354300"/>
            <a:chExt cx="1831162" cy="1329000"/>
          </a:xfrm>
        </p:grpSpPr>
        <p:sp>
          <p:nvSpPr>
            <p:cNvPr id="263" name="Google Shape;263;p2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81" name="Google Shape;281;p2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282" name="Google Shape;282;p2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283" name="Google Shape;283;p22"/>
          <p:cNvGrpSpPr/>
          <p:nvPr/>
        </p:nvGrpSpPr>
        <p:grpSpPr>
          <a:xfrm>
            <a:off x="6934200" y="3017520"/>
            <a:ext cx="1911096" cy="1326000"/>
            <a:chOff x="7040880" y="1350438"/>
            <a:chExt cx="1911096" cy="1326000"/>
          </a:xfrm>
        </p:grpSpPr>
        <p:sp>
          <p:nvSpPr>
            <p:cNvPr id="284" name="Google Shape;284;p2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7" name="Google Shape;267;p22"/>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85" name="Google Shape;285;p2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286" name="Google Shape;286;p22"/>
          <p:cNvGrpSpPr/>
          <p:nvPr/>
        </p:nvGrpSpPr>
        <p:grpSpPr>
          <a:xfrm>
            <a:off x="6595872" y="1353312"/>
            <a:ext cx="1828813" cy="1326000"/>
            <a:chOff x="5943588" y="3017520"/>
            <a:chExt cx="1828813" cy="1326000"/>
          </a:xfrm>
        </p:grpSpPr>
        <p:sp>
          <p:nvSpPr>
            <p:cNvPr id="287" name="Google Shape;287;p2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66" name="Google Shape;266;p2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288" name="Google Shape;288;p2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289" name="Google Shape;289;p22"/>
          <p:cNvCxnSpPr>
            <a:stCxn id="273" idx="3"/>
            <a:endCxn id="290" idx="0"/>
          </p:cNvCxnSpPr>
          <p:nvPr/>
        </p:nvCxnSpPr>
        <p:spPr>
          <a:xfrm flipH="1">
            <a:off x="3642432" y="2018788"/>
            <a:ext cx="576000" cy="1001100"/>
          </a:xfrm>
          <a:prstGeom prst="bentConnector4">
            <a:avLst>
              <a:gd fmla="val -24803" name="adj1"/>
              <a:gd fmla="val 83111" name="adj2"/>
            </a:avLst>
          </a:prstGeom>
          <a:noFill/>
          <a:ln cap="flat" cmpd="sng" w="19050">
            <a:solidFill>
              <a:srgbClr val="CCCCCC"/>
            </a:solidFill>
            <a:prstDash val="dash"/>
            <a:round/>
            <a:headEnd len="med" w="med" type="none"/>
            <a:tailEnd len="med" w="med" type="none"/>
          </a:ln>
        </p:spPr>
      </p:cxnSp>
      <p:grpSp>
        <p:nvGrpSpPr>
          <p:cNvPr id="291" name="Google Shape;291;p22"/>
          <p:cNvGrpSpPr/>
          <p:nvPr/>
        </p:nvGrpSpPr>
        <p:grpSpPr>
          <a:xfrm>
            <a:off x="2727960" y="3019838"/>
            <a:ext cx="1828800" cy="1326000"/>
            <a:chOff x="3657600" y="3019838"/>
            <a:chExt cx="1828800" cy="1326000"/>
          </a:xfrm>
        </p:grpSpPr>
        <p:sp>
          <p:nvSpPr>
            <p:cNvPr id="290" name="Google Shape;290;p2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92" name="Google Shape;292;p2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293" name="Google Shape;293;p2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294" name="Google Shape;294;p22"/>
          <p:cNvGrpSpPr/>
          <p:nvPr/>
        </p:nvGrpSpPr>
        <p:grpSpPr>
          <a:xfrm>
            <a:off x="4492752" y="1353312"/>
            <a:ext cx="1828800" cy="1326000"/>
            <a:chOff x="3657600" y="3019838"/>
            <a:chExt cx="1828800" cy="1326000"/>
          </a:xfrm>
        </p:grpSpPr>
        <p:sp>
          <p:nvSpPr>
            <p:cNvPr id="295" name="Google Shape;295;p2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296" name="Google Shape;296;p2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297" name="Google Shape;297;p22"/>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298" name="Google Shape;298;p22"/>
          <p:cNvCxnSpPr>
            <a:endCxn id="293"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299" name="Google Shape;299;p22"/>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300" name="Google Shape;300;p22"/>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1" name="Google Shape;301;p22"/>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02" name="Google Shape;302;p22"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303" name="Google Shape;303;p22"/>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2"/>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05" name="Google Shape;305;p22"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pic>
        <p:nvPicPr>
          <p:cNvPr descr="A double-headed black arrow points left and right above the words Horizontal Shift with a red plus sign on the left and a red minus sign on the right." id="310" name="Google Shape;310;p23" title="ChatGPT Image Jul 30, 2025, 04_09_51 PM.png"/>
          <p:cNvPicPr preferRelativeResize="0"/>
          <p:nvPr/>
        </p:nvPicPr>
        <p:blipFill rotWithShape="1">
          <a:blip r:embed="rId3">
            <a:alphaModFix/>
          </a:blip>
          <a:srcRect b="28829" l="0" r="0" t="24270"/>
          <a:stretch/>
        </p:blipFill>
        <p:spPr>
          <a:xfrm>
            <a:off x="5115750" y="1168549"/>
            <a:ext cx="3375926" cy="1583301"/>
          </a:xfrm>
          <a:prstGeom prst="rect">
            <a:avLst/>
          </a:prstGeom>
          <a:noFill/>
          <a:ln>
            <a:noFill/>
          </a:ln>
        </p:spPr>
      </p:pic>
      <p:sp>
        <p:nvSpPr>
          <p:cNvPr id="311" name="Google Shape;311;p2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The Role of the X-Intercept🧩</a:t>
            </a:r>
            <a:endParaRPr>
              <a:solidFill>
                <a:srgbClr val="005047"/>
              </a:solidFill>
            </a:endParaRPr>
          </a:p>
        </p:txBody>
      </p:sp>
      <p:sp>
        <p:nvSpPr>
          <p:cNvPr id="312" name="Google Shape;312;p23"/>
          <p:cNvSpPr txBox="1"/>
          <p:nvPr>
            <p:ph idx="1" type="body"/>
          </p:nvPr>
        </p:nvSpPr>
        <p:spPr>
          <a:xfrm>
            <a:off x="311700" y="1000075"/>
            <a:ext cx="6137100" cy="466200"/>
          </a:xfrm>
          <a:prstGeom prst="rect">
            <a:avLst/>
          </a:prstGeom>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SzPts val="1800"/>
              <a:buAutoNum type="arabicPeriod"/>
            </a:pPr>
            <a:r>
              <a:rPr lang="en"/>
              <a:t>Graph the following linear functions on the same graph.</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0"/>
              </a:spcBef>
              <a:spcAft>
                <a:spcPts val="1000"/>
              </a:spcAft>
              <a:buNone/>
            </a:pPr>
            <a:r>
              <a:t/>
            </a:r>
            <a:endParaRPr/>
          </a:p>
        </p:txBody>
      </p:sp>
      <p:sp>
        <p:nvSpPr>
          <p:cNvPr id="313" name="Google Shape;313;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23"/>
          <p:cNvSpPr txBox="1"/>
          <p:nvPr>
            <p:ph idx="3" type="sldNum"/>
          </p:nvPr>
        </p:nvSpPr>
        <p:spPr>
          <a:xfrm>
            <a:off x="311700" y="46586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4.11.3: Horizontal Shifts</a:t>
            </a:r>
            <a:endParaRPr/>
          </a:p>
        </p:txBody>
      </p:sp>
      <p:sp>
        <p:nvSpPr>
          <p:cNvPr id="315" name="Google Shape;315;p23"/>
          <p:cNvSpPr txBox="1"/>
          <p:nvPr/>
        </p:nvSpPr>
        <p:spPr>
          <a:xfrm>
            <a:off x="446975" y="2595329"/>
            <a:ext cx="7971900" cy="1746600"/>
          </a:xfrm>
          <a:prstGeom prst="rect">
            <a:avLst/>
          </a:prstGeom>
          <a:noFill/>
          <a:ln>
            <a:noFill/>
          </a:ln>
        </p:spPr>
        <p:txBody>
          <a:bodyPr anchorCtr="0" anchor="t" bIns="91425" lIns="91425" spcFirstLastPara="1" rIns="91425" wrap="square" tIns="91425">
            <a:noAutofit/>
          </a:bodyPr>
          <a:lstStyle/>
          <a:p>
            <a:pPr indent="-342900" lvl="0" marL="457200" rtl="0" algn="l">
              <a:lnSpc>
                <a:spcPct val="90000"/>
              </a:lnSpc>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What is the direction and horizontal distance between the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-intercepts of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a:p>
            <a:pPr indent="-342900" lvl="0" marL="457200" rtl="0" algn="l">
              <a:lnSpc>
                <a:spcPct val="90000"/>
              </a:lnSpc>
              <a:spcBef>
                <a:spcPts val="100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How can the function,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2x</a:t>
            </a:r>
            <a:r>
              <a:rPr lang="en" sz="1800">
                <a:solidFill>
                  <a:srgbClr val="424242"/>
                </a:solidFill>
                <a:latin typeface="Calibri"/>
                <a:ea typeface="Calibri"/>
                <a:cs typeface="Calibri"/>
                <a:sym typeface="Calibri"/>
              </a:rPr>
              <a:t> be shifted to overlap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a:p>
            <a:pPr indent="-342900" lvl="0" marL="457200" rtl="0" algn="l">
              <a:lnSpc>
                <a:spcPct val="90000"/>
              </a:lnSpc>
              <a:spcBef>
                <a:spcPts val="100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What is the direction and horizontal distance between the </a:t>
            </a:r>
            <a:r>
              <a:rPr i="1" lang="en" sz="1800">
                <a:solidFill>
                  <a:srgbClr val="424242"/>
                </a:solidFill>
                <a:latin typeface="Calibri"/>
                <a:ea typeface="Calibri"/>
                <a:cs typeface="Calibri"/>
                <a:sym typeface="Calibri"/>
              </a:rPr>
              <a:t>x</a:t>
            </a:r>
            <a:r>
              <a:rPr lang="en" sz="1800">
                <a:solidFill>
                  <a:srgbClr val="424242"/>
                </a:solidFill>
                <a:latin typeface="Calibri"/>
                <a:ea typeface="Calibri"/>
                <a:cs typeface="Calibri"/>
                <a:sym typeface="Calibri"/>
              </a:rPr>
              <a:t>-intercepts of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342900" lvl="0" marL="457200" rtl="0" algn="l">
              <a:lnSpc>
                <a:spcPct val="90000"/>
              </a:lnSpc>
              <a:spcBef>
                <a:spcPts val="1000"/>
              </a:spcBef>
              <a:spcAft>
                <a:spcPts val="100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How can the function,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be shifted to overlap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p:txBody>
      </p:sp>
      <p:graphicFrame>
        <p:nvGraphicFramePr>
          <p:cNvPr id="316" name="Google Shape;316;p23"/>
          <p:cNvGraphicFramePr/>
          <p:nvPr/>
        </p:nvGraphicFramePr>
        <p:xfrm>
          <a:off x="384875" y="1516400"/>
          <a:ext cx="3000000" cy="3000000"/>
        </p:xfrm>
        <a:graphic>
          <a:graphicData uri="http://schemas.openxmlformats.org/drawingml/2006/table">
            <a:tbl>
              <a:tblPr>
                <a:noFill/>
                <a:tableStyleId>{DACE7C47-01E7-4023-AFED-06AF34C5976D}</a:tableStyleId>
              </a:tblPr>
              <a:tblGrid>
                <a:gridCol w="1632500"/>
                <a:gridCol w="1782225"/>
                <a:gridCol w="1240850"/>
              </a:tblGrid>
              <a:tr h="381000">
                <a:tc>
                  <a:txBody>
                    <a:bodyPr/>
                    <a:lstStyle/>
                    <a:p>
                      <a:pPr indent="0" lvl="0" marL="0" rtl="0" algn="ctr">
                        <a:lnSpc>
                          <a:spcPct val="90000"/>
                        </a:lnSpc>
                        <a:spcBef>
                          <a:spcPts val="0"/>
                        </a:spcBef>
                        <a:spcAft>
                          <a:spcPts val="100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f(x)=</a:t>
                      </a:r>
                      <a:r>
                        <a:rPr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(x + </a:t>
                      </a:r>
                      <a:r>
                        <a:rPr lang="en" sz="1800">
                          <a:solidFill>
                            <a:srgbClr val="424242"/>
                          </a:solidFill>
                          <a:latin typeface="Times New Roman"/>
                          <a:ea typeface="Times New Roman"/>
                          <a:cs typeface="Times New Roman"/>
                          <a:sym typeface="Times New Roman"/>
                        </a:rPr>
                        <a:t>4</a:t>
                      </a:r>
                      <a:r>
                        <a:rPr i="1" lang="en" sz="1800">
                          <a:solidFill>
                            <a:srgbClr val="424242"/>
                          </a:solidFill>
                          <a:latin typeface="Times New Roman"/>
                          <a:ea typeface="Times New Roman"/>
                          <a:cs typeface="Times New Roman"/>
                          <a:sym typeface="Times New Roman"/>
                        </a:rPr>
                        <a:t>)</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90000"/>
                        </a:lnSpc>
                        <a:spcBef>
                          <a:spcPts val="0"/>
                        </a:spcBef>
                        <a:spcAft>
                          <a:spcPts val="1000"/>
                        </a:spcAft>
                        <a:buNone/>
                      </a:pP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−2)</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90000"/>
                        </a:lnSpc>
                        <a:spcBef>
                          <a:spcPts val="0"/>
                        </a:spcBef>
                        <a:spcAft>
                          <a:spcPts val="1000"/>
                        </a:spcAft>
                        <a:buClr>
                          <a:schemeClr val="dk1"/>
                        </a:buClr>
                        <a:buSzPts val="1100"/>
                        <a:buFont typeface="Arial"/>
                        <a:buNone/>
                      </a:pPr>
                      <a:r>
                        <a:rPr i="1" lang="en" sz="1800">
                          <a:solidFill>
                            <a:srgbClr val="424242"/>
                          </a:solidFill>
                          <a:latin typeface="Times New Roman"/>
                          <a:ea typeface="Times New Roman"/>
                          <a:cs typeface="Times New Roman"/>
                          <a:sym typeface="Times New Roman"/>
                        </a:rPr>
                        <a:t>f(x)=</a:t>
                      </a:r>
                      <a:r>
                        <a:rPr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x</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81000">
                <a:tc>
                  <a:txBody>
                    <a:bodyPr/>
                    <a:lstStyle/>
                    <a:p>
                      <a:pPr indent="0" lvl="0" marL="0" rtl="0" algn="ctr">
                        <a:lnSpc>
                          <a:spcPct val="90000"/>
                        </a:lnSpc>
                        <a:spcBef>
                          <a:spcPts val="0"/>
                        </a:spcBef>
                        <a:spcAft>
                          <a:spcPts val="1000"/>
                        </a:spcAft>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lnSpc>
                          <a:spcPct val="90000"/>
                        </a:lnSpc>
                        <a:spcBef>
                          <a:spcPts val="0"/>
                        </a:spcBef>
                        <a:spcAft>
                          <a:spcPts val="1000"/>
                        </a:spcAft>
                        <a:buNone/>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2(</a:t>
                      </a:r>
                      <a:r>
                        <a:rPr i="1" lang="en" sz="1800">
                          <a:solidFill>
                            <a:srgbClr val="424242"/>
                          </a:solidFill>
                          <a:latin typeface="Times New Roman"/>
                          <a:ea typeface="Times New Roman"/>
                          <a:cs typeface="Times New Roman"/>
                          <a:sym typeface="Times New Roman"/>
                        </a:rPr>
                        <a:t>x</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− 4)</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0" name="Shape 320"/>
        <p:cNvGrpSpPr/>
        <p:nvPr/>
      </p:nvGrpSpPr>
      <p:grpSpPr>
        <a:xfrm>
          <a:off x="0" y="0"/>
          <a:ext cx="0" cy="0"/>
          <a:chOff x="0" y="0"/>
          <a:chExt cx="0" cy="0"/>
        </a:xfrm>
      </p:grpSpPr>
      <p:sp>
        <p:nvSpPr>
          <p:cNvPr id="321" name="Google Shape;32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4.11.3: Horizontal Shifts</a:t>
            </a:r>
            <a:endParaRPr sz="1000"/>
          </a:p>
        </p:txBody>
      </p:sp>
      <p:sp>
        <p:nvSpPr>
          <p:cNvPr id="323" name="Google Shape;323;p24"/>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solidFill>
                  <a:srgbClr val="005047"/>
                </a:solidFill>
              </a:rPr>
              <a:t>Learning Activity - </a:t>
            </a:r>
            <a:r>
              <a:rPr lang="en" sz="2300"/>
              <a:t>The Role of the X-Intercept🧩</a:t>
            </a:r>
            <a:endParaRPr sz="2300">
              <a:solidFill>
                <a:srgbClr val="005047"/>
              </a:solidFill>
            </a:endParaRPr>
          </a:p>
        </p:txBody>
      </p:sp>
      <p:sp>
        <p:nvSpPr>
          <p:cNvPr id="324" name="Google Shape;324;p24"/>
          <p:cNvSpPr txBox="1"/>
          <p:nvPr/>
        </p:nvSpPr>
        <p:spPr>
          <a:xfrm>
            <a:off x="2121650" y="126697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pic>
        <p:nvPicPr>
          <p:cNvPr descr="A graph with six linear functions, each with different colors. The equations and their matching colors are listed at right: red, blue, black, orange, brown, and green. The lines are shown on an x-y axis grid.&#10;" id="325" name="Google Shape;325;p24"/>
          <p:cNvPicPr preferRelativeResize="0"/>
          <p:nvPr/>
        </p:nvPicPr>
        <p:blipFill>
          <a:blip r:embed="rId3">
            <a:alphaModFix/>
          </a:blip>
          <a:stretch>
            <a:fillRect/>
          </a:stretch>
        </p:blipFill>
        <p:spPr>
          <a:xfrm>
            <a:off x="2587752" y="1271016"/>
            <a:ext cx="4395699" cy="302633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4.11.3: Horizontal Shifts</a:t>
            </a:r>
            <a:endParaRPr sz="1000"/>
          </a:p>
        </p:txBody>
      </p:sp>
      <p:sp>
        <p:nvSpPr>
          <p:cNvPr id="332" name="Google Shape;332;p25"/>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The Role of the X-Intercept🧩</a:t>
            </a:r>
            <a:endParaRPr>
              <a:solidFill>
                <a:srgbClr val="005047"/>
              </a:solidFill>
            </a:endParaRPr>
          </a:p>
        </p:txBody>
      </p:sp>
      <p:sp>
        <p:nvSpPr>
          <p:cNvPr id="333" name="Google Shape;333;p25"/>
          <p:cNvSpPr txBox="1"/>
          <p:nvPr/>
        </p:nvSpPr>
        <p:spPr>
          <a:xfrm>
            <a:off x="372025" y="1111500"/>
            <a:ext cx="83820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alibri"/>
                <a:ea typeface="Calibri"/>
                <a:cs typeface="Calibri"/>
                <a:sym typeface="Calibri"/>
              </a:rPr>
              <a:t>In linear functions, when a value is added to or subtracted from the input value, or the </a:t>
            </a:r>
            <a:r>
              <a:rPr i="1" lang="en" sz="1600">
                <a:latin typeface="Times New Roman"/>
                <a:ea typeface="Times New Roman"/>
                <a:cs typeface="Times New Roman"/>
                <a:sym typeface="Times New Roman"/>
              </a:rPr>
              <a:t>x</a:t>
            </a:r>
            <a:r>
              <a:rPr lang="en" sz="1600">
                <a:latin typeface="Calibri"/>
                <a:ea typeface="Calibri"/>
                <a:cs typeface="Calibri"/>
                <a:sym typeface="Calibri"/>
              </a:rPr>
              <a:t>-values, the graph acts as if a horizontal shift is applied. This is another type of transformation to the graph.</a:t>
            </a:r>
            <a:endParaRPr sz="1600">
              <a:latin typeface="Calibri"/>
              <a:ea typeface="Calibri"/>
              <a:cs typeface="Calibri"/>
              <a:sym typeface="Calibri"/>
            </a:endParaRPr>
          </a:p>
        </p:txBody>
      </p:sp>
      <p:sp>
        <p:nvSpPr>
          <p:cNvPr id="334" name="Google Shape;334;p25"/>
          <p:cNvSpPr txBox="1"/>
          <p:nvPr/>
        </p:nvSpPr>
        <p:spPr>
          <a:xfrm>
            <a:off x="457200" y="3776692"/>
            <a:ext cx="8244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latin typeface="Calibri"/>
                <a:ea typeface="Calibri"/>
                <a:cs typeface="Calibri"/>
                <a:sym typeface="Calibri"/>
              </a:rPr>
              <a:t>If the</a:t>
            </a:r>
            <a:r>
              <a:rPr lang="en" sz="1600">
                <a:latin typeface="Times New Roman"/>
                <a:ea typeface="Times New Roman"/>
                <a:cs typeface="Times New Roman"/>
                <a:sym typeface="Times New Roman"/>
              </a:rPr>
              <a:t> </a:t>
            </a:r>
            <a:r>
              <a:rPr i="1" lang="en" sz="1600">
                <a:latin typeface="Times New Roman"/>
                <a:ea typeface="Times New Roman"/>
                <a:cs typeface="Times New Roman"/>
                <a:sym typeface="Times New Roman"/>
              </a:rPr>
              <a:t>c</a:t>
            </a:r>
            <a:r>
              <a:rPr lang="en" sz="1600">
                <a:latin typeface="Calibri"/>
                <a:ea typeface="Calibri"/>
                <a:cs typeface="Calibri"/>
                <a:sym typeface="Calibri"/>
              </a:rPr>
              <a:t> value is positive, the graph of the function shifts right. If the </a:t>
            </a:r>
            <a:r>
              <a:rPr i="1" lang="en" sz="1600">
                <a:latin typeface="Times New Roman"/>
                <a:ea typeface="Times New Roman"/>
                <a:cs typeface="Times New Roman"/>
                <a:sym typeface="Times New Roman"/>
              </a:rPr>
              <a:t>c</a:t>
            </a:r>
            <a:r>
              <a:rPr lang="en" sz="1600">
                <a:latin typeface="Calibri"/>
                <a:ea typeface="Calibri"/>
                <a:cs typeface="Calibri"/>
                <a:sym typeface="Calibri"/>
              </a:rPr>
              <a:t> value is negative, the graph of the function shifts left. But, be careful! The sign of the </a:t>
            </a:r>
            <a:r>
              <a:rPr i="1" lang="en" sz="1600">
                <a:latin typeface="Times New Roman"/>
                <a:ea typeface="Times New Roman"/>
                <a:cs typeface="Times New Roman"/>
                <a:sym typeface="Times New Roman"/>
              </a:rPr>
              <a:t>c</a:t>
            </a:r>
            <a:r>
              <a:rPr lang="en" sz="1600">
                <a:latin typeface="Calibri"/>
                <a:ea typeface="Calibri"/>
                <a:cs typeface="Calibri"/>
                <a:sym typeface="Calibri"/>
              </a:rPr>
              <a:t> value is preceded by subtraction in the equation. When the equation is simplified, the sign of the </a:t>
            </a:r>
            <a:r>
              <a:rPr i="1" lang="en" sz="1600">
                <a:latin typeface="Times New Roman"/>
                <a:ea typeface="Times New Roman"/>
                <a:cs typeface="Times New Roman"/>
                <a:sym typeface="Times New Roman"/>
              </a:rPr>
              <a:t>c</a:t>
            </a:r>
            <a:r>
              <a:rPr lang="en" sz="1600">
                <a:latin typeface="Calibri"/>
                <a:ea typeface="Calibri"/>
                <a:cs typeface="Calibri"/>
                <a:sym typeface="Calibri"/>
              </a:rPr>
              <a:t> value is changed.</a:t>
            </a:r>
            <a:endParaRPr sz="1600">
              <a:latin typeface="Calibri"/>
              <a:ea typeface="Calibri"/>
              <a:cs typeface="Calibri"/>
              <a:sym typeface="Calibri"/>
            </a:endParaRPr>
          </a:p>
        </p:txBody>
      </p:sp>
      <p:sp>
        <p:nvSpPr>
          <p:cNvPr id="335" name="Google Shape;335;p25"/>
          <p:cNvSpPr txBox="1"/>
          <p:nvPr/>
        </p:nvSpPr>
        <p:spPr>
          <a:xfrm>
            <a:off x="460550" y="1816775"/>
            <a:ext cx="8244000" cy="18564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Horizontal Shift of a Function</a:t>
            </a:r>
            <a:endParaRPr b="1" sz="1800">
              <a:solidFill>
                <a:schemeClr val="lt1"/>
              </a:solidFill>
              <a:latin typeface="Calibri"/>
              <a:ea typeface="Calibri"/>
              <a:cs typeface="Calibri"/>
              <a:sym typeface="Calibri"/>
            </a:endParaRPr>
          </a:p>
          <a:p>
            <a:pPr indent="0" lvl="0" marL="0" rtl="0" algn="l">
              <a:spcBef>
                <a:spcPts val="1000"/>
              </a:spcBef>
              <a:spcAft>
                <a:spcPts val="0"/>
              </a:spcAft>
              <a:buNone/>
            </a:pPr>
            <a:r>
              <a:rPr lang="en" sz="1800">
                <a:solidFill>
                  <a:schemeClr val="lt1"/>
                </a:solidFill>
                <a:latin typeface="Calibri"/>
                <a:ea typeface="Calibri"/>
                <a:cs typeface="Calibri"/>
                <a:sym typeface="Calibri"/>
              </a:rPr>
              <a:t>A horizontal shift “transforms” the parent function into another function by moving the graph to the left or right </a:t>
            </a:r>
            <a:r>
              <a:rPr b="1" lang="en" sz="1800">
                <a:solidFill>
                  <a:schemeClr val="lt1"/>
                </a:solidFill>
                <a:latin typeface="Calibri"/>
                <a:ea typeface="Calibri"/>
                <a:cs typeface="Calibri"/>
                <a:sym typeface="Calibri"/>
              </a:rPr>
              <a:t>c</a:t>
            </a:r>
            <a:r>
              <a:rPr lang="en" sz="1800">
                <a:solidFill>
                  <a:schemeClr val="lt1"/>
                </a:solidFill>
                <a:latin typeface="Calibri"/>
                <a:ea typeface="Calibri"/>
                <a:cs typeface="Calibri"/>
                <a:sym typeface="Calibri"/>
              </a:rPr>
              <a:t> units.</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sz="1800">
              <a:solidFill>
                <a:schemeClr val="lt1"/>
              </a:solidFill>
              <a:latin typeface="Calibri"/>
              <a:ea typeface="Calibri"/>
              <a:cs typeface="Calibri"/>
              <a:sym typeface="Calibri"/>
            </a:endParaRPr>
          </a:p>
          <a:p>
            <a:pPr indent="0" lvl="0" marL="0" rtl="0" algn="ctr">
              <a:spcBef>
                <a:spcPts val="0"/>
              </a:spcBef>
              <a:spcAft>
                <a:spcPts val="0"/>
              </a:spcAft>
              <a:buNone/>
            </a:pPr>
            <a:r>
              <a:rPr lang="en" sz="1800">
                <a:solidFill>
                  <a:schemeClr val="lt1"/>
                </a:solidFill>
                <a:latin typeface="Calibri"/>
                <a:ea typeface="Calibri"/>
                <a:cs typeface="Calibri"/>
                <a:sym typeface="Calibri"/>
              </a:rPr>
              <a:t>Horizontal Shift → </a:t>
            </a:r>
            <a:r>
              <a:rPr i="1" lang="en" sz="1800">
                <a:solidFill>
                  <a:schemeClr val="lt1"/>
                </a:solidFill>
                <a:latin typeface="Times New Roman"/>
                <a:ea typeface="Times New Roman"/>
                <a:cs typeface="Times New Roman"/>
                <a:sym typeface="Times New Roman"/>
              </a:rPr>
              <a:t>f </a:t>
            </a:r>
            <a:r>
              <a:rPr lang="en" sz="1800">
                <a:solidFill>
                  <a:schemeClr val="lt1"/>
                </a:solidFill>
                <a:latin typeface="Times New Roman"/>
                <a:ea typeface="Times New Roman"/>
                <a:cs typeface="Times New Roman"/>
                <a:sym typeface="Times New Roman"/>
              </a:rPr>
              <a:t>(</a:t>
            </a:r>
            <a:r>
              <a:rPr i="1" lang="en" sz="1800">
                <a:solidFill>
                  <a:schemeClr val="lt1"/>
                </a:solidFill>
                <a:latin typeface="Times New Roman"/>
                <a:ea typeface="Times New Roman"/>
                <a:cs typeface="Times New Roman"/>
                <a:sym typeface="Times New Roman"/>
              </a:rPr>
              <a:t>x </a:t>
            </a:r>
            <a:r>
              <a:rPr lang="en" sz="1800">
                <a:solidFill>
                  <a:schemeClr val="lt1"/>
                </a:solidFill>
                <a:latin typeface="Times New Roman"/>
                <a:ea typeface="Times New Roman"/>
                <a:cs typeface="Times New Roman"/>
                <a:sym typeface="Times New Roman"/>
              </a:rPr>
              <a:t>− </a:t>
            </a:r>
            <a:r>
              <a:rPr i="1" lang="en" sz="1800">
                <a:solidFill>
                  <a:schemeClr val="lt1"/>
                </a:solidFill>
                <a:latin typeface="Times New Roman"/>
                <a:ea typeface="Times New Roman"/>
                <a:cs typeface="Times New Roman"/>
                <a:sym typeface="Times New Roman"/>
              </a:rPr>
              <a:t>c</a:t>
            </a:r>
            <a:r>
              <a:rPr lang="en" sz="1800">
                <a:solidFill>
                  <a:schemeClr val="lt1"/>
                </a:solidFill>
                <a:latin typeface="Calibri"/>
                <a:ea typeface="Calibri"/>
                <a:cs typeface="Calibri"/>
                <a:sym typeface="Calibri"/>
              </a:rPr>
              <a:t>)</a:t>
            </a:r>
            <a:endParaRPr sz="18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41" name="Google Shape;341;p26"/>
          <p:cNvSpPr txBox="1"/>
          <p:nvPr>
            <p:ph idx="1" type="body"/>
          </p:nvPr>
        </p:nvSpPr>
        <p:spPr>
          <a:xfrm>
            <a:off x="311700" y="922172"/>
            <a:ext cx="86799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graph represents </a:t>
            </a:r>
            <a:r>
              <a:rPr i="1" lang="en">
                <a:latin typeface="Times New Roman"/>
                <a:ea typeface="Times New Roman"/>
                <a:cs typeface="Times New Roman"/>
                <a:sym typeface="Times New Roman"/>
              </a:rPr>
              <a:t>f</a:t>
            </a:r>
            <a:r>
              <a:rPr i="1" lang="en"/>
              <a:t> </a:t>
            </a:r>
            <a:r>
              <a:rPr lang="en"/>
              <a:t>(</a:t>
            </a:r>
            <a:r>
              <a:rPr i="1" lang="en">
                <a:latin typeface="Times New Roman"/>
                <a:ea typeface="Times New Roman"/>
                <a:cs typeface="Times New Roman"/>
                <a:sym typeface="Times New Roman"/>
              </a:rPr>
              <a:t>x</a:t>
            </a:r>
            <a:r>
              <a:rPr i="1" lang="en"/>
              <a:t> </a:t>
            </a:r>
            <a:r>
              <a:rPr lang="en"/>
              <a:t>− 5) when </a:t>
            </a:r>
            <a:r>
              <a:rPr i="1" lang="en">
                <a:latin typeface="Times New Roman"/>
                <a:ea typeface="Times New Roman"/>
                <a:cs typeface="Times New Roman"/>
                <a:sym typeface="Times New Roman"/>
              </a:rPr>
              <a:t>f</a:t>
            </a:r>
            <a:r>
              <a:rPr i="1" lang="en"/>
              <a:t> </a:t>
            </a:r>
            <a:r>
              <a:rPr lang="en"/>
              <a:t>(</a:t>
            </a:r>
            <a:r>
              <a:rPr i="1" lang="en">
                <a:latin typeface="Times New Roman"/>
                <a:ea typeface="Times New Roman"/>
                <a:cs typeface="Times New Roman"/>
                <a:sym typeface="Times New Roman"/>
              </a:rPr>
              <a:t>x</a:t>
            </a:r>
            <a:r>
              <a:rPr lang="en"/>
              <a:t>) =</a:t>
            </a:r>
            <a:r>
              <a:rPr lang="en">
                <a:latin typeface="Times New Roman"/>
                <a:ea typeface="Times New Roman"/>
                <a:cs typeface="Times New Roman"/>
                <a:sym typeface="Times New Roman"/>
              </a:rPr>
              <a:t> </a:t>
            </a:r>
            <a:r>
              <a:rPr i="1" lang="en">
                <a:latin typeface="Times New Roman"/>
                <a:ea typeface="Times New Roman"/>
                <a:cs typeface="Times New Roman"/>
                <a:sym typeface="Times New Roman"/>
              </a:rPr>
              <a:t>x</a:t>
            </a:r>
            <a:r>
              <a:rPr lang="en"/>
              <a:t>, the linear parent function? The parent function is represented by the dashed, blue line.</a:t>
            </a:r>
            <a:endParaRPr/>
          </a:p>
          <a:p>
            <a:pPr indent="0" lvl="0" marL="0" rtl="0" algn="l">
              <a:lnSpc>
                <a:spcPct val="100000"/>
              </a:lnSpc>
              <a:spcBef>
                <a:spcPts val="1200"/>
              </a:spcBef>
              <a:spcAft>
                <a:spcPts val="1000"/>
              </a:spcAft>
              <a:buNone/>
            </a:pPr>
            <a:r>
              <a:t/>
            </a:r>
            <a:endParaRPr/>
          </a:p>
        </p:txBody>
      </p:sp>
      <p:sp>
        <p:nvSpPr>
          <p:cNvPr id="342" name="Google Shape;34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3" name="Google Shape;343;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4.11.3: Horizontal Shifts</a:t>
            </a:r>
            <a:endParaRPr sz="1000"/>
          </a:p>
        </p:txBody>
      </p:sp>
      <p:pic>
        <p:nvPicPr>
          <p:cNvPr id="344" name="Google Shape;344;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45" name="Google Shape;345;p26">
            <a:hlinkClick action="ppaction://hlinksldjump" r:id="rId4"/>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46" name="Google Shape;346;p26"/>
          <p:cNvSpPr txBox="1"/>
          <p:nvPr/>
        </p:nvSpPr>
        <p:spPr>
          <a:xfrm>
            <a:off x="1091281" y="1665750"/>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347" name="Google Shape;347;p26"/>
          <p:cNvSpPr txBox="1"/>
          <p:nvPr/>
        </p:nvSpPr>
        <p:spPr>
          <a:xfrm>
            <a:off x="3222199" y="1664208"/>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b.</a:t>
            </a:r>
            <a:endParaRPr sz="1800">
              <a:solidFill>
                <a:srgbClr val="424242"/>
              </a:solidFill>
              <a:latin typeface="Calibri"/>
              <a:ea typeface="Calibri"/>
              <a:cs typeface="Calibri"/>
              <a:sym typeface="Calibri"/>
            </a:endParaRPr>
          </a:p>
        </p:txBody>
      </p:sp>
      <p:sp>
        <p:nvSpPr>
          <p:cNvPr id="348" name="Google Shape;348;p26"/>
          <p:cNvSpPr txBox="1"/>
          <p:nvPr/>
        </p:nvSpPr>
        <p:spPr>
          <a:xfrm>
            <a:off x="5409973" y="1665742"/>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t>
            </a:r>
            <a:endParaRPr sz="1800">
              <a:solidFill>
                <a:srgbClr val="424242"/>
              </a:solidFill>
              <a:latin typeface="Calibri"/>
              <a:ea typeface="Calibri"/>
              <a:cs typeface="Calibri"/>
              <a:sym typeface="Calibri"/>
            </a:endParaRPr>
          </a:p>
        </p:txBody>
      </p:sp>
      <p:sp>
        <p:nvSpPr>
          <p:cNvPr id="349" name="Google Shape;349;p26"/>
          <p:cNvSpPr txBox="1"/>
          <p:nvPr/>
        </p:nvSpPr>
        <p:spPr>
          <a:xfrm>
            <a:off x="7865704" y="1664384"/>
            <a:ext cx="423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a:t>
            </a:r>
            <a:endParaRPr sz="1800">
              <a:solidFill>
                <a:srgbClr val="424242"/>
              </a:solidFill>
              <a:latin typeface="Calibri"/>
              <a:ea typeface="Calibri"/>
              <a:cs typeface="Calibri"/>
              <a:sym typeface="Calibri"/>
            </a:endParaRPr>
          </a:p>
        </p:txBody>
      </p:sp>
      <p:pic>
        <p:nvPicPr>
          <p:cNvPr descr="A graph with two lines: a solid red line with a gentle positive slope, and a thick dashed blue line with a steeper positive slope. Both lines intersect near the origin. Axes are labeled x and y.&#10;" id="350" name="Google Shape;350;p26"/>
          <p:cNvPicPr preferRelativeResize="0"/>
          <p:nvPr/>
        </p:nvPicPr>
        <p:blipFill rotWithShape="1">
          <a:blip r:embed="rId5">
            <a:alphaModFix/>
          </a:blip>
          <a:srcRect b="-7910" l="0" r="0" t="7910"/>
          <a:stretch/>
        </p:blipFill>
        <p:spPr>
          <a:xfrm>
            <a:off x="152400" y="2093412"/>
            <a:ext cx="2194560" cy="2194560"/>
          </a:xfrm>
          <a:prstGeom prst="rect">
            <a:avLst/>
          </a:prstGeom>
          <a:noFill/>
          <a:ln>
            <a:noFill/>
          </a:ln>
        </p:spPr>
      </p:pic>
      <p:pic>
        <p:nvPicPr>
          <p:cNvPr descr="A graph with x- and y-axes showing two lines: a solid red line with positive slope and a thick, dashed blue line, also with positive slope, both crossing near the origin.&#10;" id="351" name="Google Shape;351;p26"/>
          <p:cNvPicPr preferRelativeResize="0"/>
          <p:nvPr/>
        </p:nvPicPr>
        <p:blipFill>
          <a:blip r:embed="rId6">
            <a:alphaModFix/>
          </a:blip>
          <a:stretch>
            <a:fillRect/>
          </a:stretch>
        </p:blipFill>
        <p:spPr>
          <a:xfrm>
            <a:off x="2499360" y="2185416"/>
            <a:ext cx="1828800" cy="1828800"/>
          </a:xfrm>
          <a:prstGeom prst="rect">
            <a:avLst/>
          </a:prstGeom>
          <a:noFill/>
          <a:ln>
            <a:noFill/>
          </a:ln>
        </p:spPr>
      </p:pic>
      <p:pic>
        <p:nvPicPr>
          <p:cNvPr descr="Graph with two lines: a thick red solid line with positive slope passing through the origin, and a thick blue dashed line with positive slope, slightly less steep, also passing through the origin. Axes are labeled x and y.&#10;" id="352" name="Google Shape;352;p26"/>
          <p:cNvPicPr preferRelativeResize="0"/>
          <p:nvPr/>
        </p:nvPicPr>
        <p:blipFill>
          <a:blip r:embed="rId7">
            <a:alphaModFix/>
          </a:blip>
          <a:stretch>
            <a:fillRect/>
          </a:stretch>
        </p:blipFill>
        <p:spPr>
          <a:xfrm>
            <a:off x="4480560" y="2093976"/>
            <a:ext cx="2194560" cy="2194560"/>
          </a:xfrm>
          <a:prstGeom prst="rect">
            <a:avLst/>
          </a:prstGeom>
          <a:noFill/>
          <a:ln>
            <a:noFill/>
          </a:ln>
        </p:spPr>
      </p:pic>
      <p:pic>
        <p:nvPicPr>
          <p:cNvPr descr="A graph with two lines: a thick blue dashed line going from lower left to upper right, and a solid thick red line going from upper left to lower right, both crossing at the origin (0,0).&#10;" id="353" name="Google Shape;353;p26"/>
          <p:cNvPicPr preferRelativeResize="0"/>
          <p:nvPr/>
        </p:nvPicPr>
        <p:blipFill>
          <a:blip r:embed="rId8">
            <a:alphaModFix/>
          </a:blip>
          <a:stretch>
            <a:fillRect/>
          </a:stretch>
        </p:blipFill>
        <p:spPr>
          <a:xfrm>
            <a:off x="7132320" y="2093976"/>
            <a:ext cx="1828800" cy="1828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57" name="Shape 357"/>
        <p:cNvGrpSpPr/>
        <p:nvPr/>
      </p:nvGrpSpPr>
      <p:grpSpPr>
        <a:xfrm>
          <a:off x="0" y="0"/>
          <a:ext cx="0" cy="0"/>
          <a:chOff x="0" y="0"/>
          <a:chExt cx="0" cy="0"/>
        </a:xfrm>
      </p:grpSpPr>
      <p:pic>
        <p:nvPicPr>
          <p:cNvPr id="358" name="Google Shape;358;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59" name="Google Shape;35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4.11.3: Horizontal Shifts - Additional Resources</a:t>
            </a:r>
            <a:endParaRPr sz="1000"/>
          </a:p>
        </p:txBody>
      </p:sp>
      <p:sp>
        <p:nvSpPr>
          <p:cNvPr id="361" name="Google Shape;361;p27"/>
          <p:cNvSpPr/>
          <p:nvPr/>
        </p:nvSpPr>
        <p:spPr>
          <a:xfrm>
            <a:off x="5140425" y="445025"/>
            <a:ext cx="3615300" cy="19041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dk1"/>
                </a:solidFill>
                <a:latin typeface="Calibri"/>
                <a:ea typeface="Calibri"/>
                <a:cs typeface="Calibri"/>
                <a:sym typeface="Calibri"/>
              </a:rPr>
              <a:t>Horizontal</a:t>
            </a:r>
            <a:r>
              <a:rPr b="1" lang="en" sz="1500">
                <a:solidFill>
                  <a:schemeClr val="dk1"/>
                </a:solidFill>
                <a:latin typeface="Calibri"/>
                <a:ea typeface="Calibri"/>
                <a:cs typeface="Calibri"/>
                <a:sym typeface="Calibri"/>
              </a:rPr>
              <a:t> Shift of a Function</a:t>
            </a:r>
            <a:endParaRPr b="1" sz="1500">
              <a:solidFill>
                <a:schemeClr val="dk1"/>
              </a:solidFill>
              <a:latin typeface="Calibri"/>
              <a:ea typeface="Calibri"/>
              <a:cs typeface="Calibri"/>
              <a:sym typeface="Calibri"/>
            </a:endParaRPr>
          </a:p>
          <a:p>
            <a:pPr indent="0" lvl="0" marL="0" rtl="0" algn="ctr">
              <a:spcBef>
                <a:spcPts val="0"/>
              </a:spcBef>
              <a:spcAft>
                <a:spcPts val="0"/>
              </a:spcAft>
              <a:buNone/>
            </a:pPr>
            <a:r>
              <a:rPr lang="en" sz="1500">
                <a:solidFill>
                  <a:schemeClr val="dk1"/>
                </a:solidFill>
                <a:latin typeface="Calibri"/>
                <a:ea typeface="Calibri"/>
                <a:cs typeface="Calibri"/>
                <a:sym typeface="Calibri"/>
              </a:rPr>
              <a:t>A horizontal shift “transforms” the parent function into another function by moving the graph to the left or right </a:t>
            </a:r>
            <a:r>
              <a:rPr i="1" lang="en" sz="1500">
                <a:solidFill>
                  <a:schemeClr val="dk1"/>
                </a:solidFill>
                <a:latin typeface="Times New Roman"/>
                <a:ea typeface="Times New Roman"/>
                <a:cs typeface="Times New Roman"/>
                <a:sym typeface="Times New Roman"/>
              </a:rPr>
              <a:t>c</a:t>
            </a:r>
            <a:endParaRPr i="1" sz="1500">
              <a:solidFill>
                <a:schemeClr val="dk1"/>
              </a:solidFill>
              <a:latin typeface="Times New Roman"/>
              <a:ea typeface="Times New Roman"/>
              <a:cs typeface="Times New Roman"/>
              <a:sym typeface="Times New Roman"/>
            </a:endParaRPr>
          </a:p>
          <a:p>
            <a:pPr indent="0" lvl="0" marL="0" rtl="0" algn="ctr">
              <a:spcBef>
                <a:spcPts val="0"/>
              </a:spcBef>
              <a:spcAft>
                <a:spcPts val="0"/>
              </a:spcAft>
              <a:buNone/>
            </a:pPr>
            <a:r>
              <a:rPr lang="en" sz="1500">
                <a:solidFill>
                  <a:schemeClr val="dk1"/>
                </a:solidFill>
                <a:latin typeface="Calibri"/>
                <a:ea typeface="Calibri"/>
                <a:cs typeface="Calibri"/>
                <a:sym typeface="Calibri"/>
              </a:rPr>
              <a:t> units.</a:t>
            </a:r>
            <a:endParaRPr sz="1500">
              <a:solidFill>
                <a:schemeClr val="dk1"/>
              </a:solidFill>
              <a:latin typeface="Calibri"/>
              <a:ea typeface="Calibri"/>
              <a:cs typeface="Calibri"/>
              <a:sym typeface="Calibri"/>
            </a:endParaRPr>
          </a:p>
          <a:p>
            <a:pPr indent="0" lvl="0" marL="0" rtl="0" algn="ctr">
              <a:spcBef>
                <a:spcPts val="0"/>
              </a:spcBef>
              <a:spcAft>
                <a:spcPts val="0"/>
              </a:spcAft>
              <a:buNone/>
            </a:pPr>
            <a:r>
              <a:t/>
            </a:r>
            <a:endParaRPr sz="1500">
              <a:solidFill>
                <a:schemeClr val="dk1"/>
              </a:solidFill>
              <a:latin typeface="Calibri"/>
              <a:ea typeface="Calibri"/>
              <a:cs typeface="Calibri"/>
              <a:sym typeface="Calibri"/>
            </a:endParaRPr>
          </a:p>
          <a:p>
            <a:pPr indent="0" lvl="0" marL="0" rtl="0" algn="ctr">
              <a:spcBef>
                <a:spcPts val="0"/>
              </a:spcBef>
              <a:spcAft>
                <a:spcPts val="0"/>
              </a:spcAft>
              <a:buNone/>
            </a:pPr>
            <a:r>
              <a:rPr lang="en" sz="1500">
                <a:solidFill>
                  <a:schemeClr val="dk1"/>
                </a:solidFill>
                <a:latin typeface="Calibri"/>
                <a:ea typeface="Calibri"/>
                <a:cs typeface="Calibri"/>
                <a:sym typeface="Calibri"/>
              </a:rPr>
              <a:t>Horizontal Shift → </a:t>
            </a:r>
            <a:r>
              <a:rPr i="1" lang="en" sz="1500">
                <a:solidFill>
                  <a:schemeClr val="dk1"/>
                </a:solidFill>
                <a:latin typeface="Times New Roman"/>
                <a:ea typeface="Times New Roman"/>
                <a:cs typeface="Times New Roman"/>
                <a:sym typeface="Times New Roman"/>
              </a:rPr>
              <a:t>f </a:t>
            </a:r>
            <a:r>
              <a:rPr lang="en" sz="1500">
                <a:solidFill>
                  <a:schemeClr val="dk1"/>
                </a:solidFill>
                <a:latin typeface="Times New Roman"/>
                <a:ea typeface="Times New Roman"/>
                <a:cs typeface="Times New Roman"/>
                <a:sym typeface="Times New Roman"/>
              </a:rPr>
              <a:t>(</a:t>
            </a:r>
            <a:r>
              <a:rPr i="1" lang="en" sz="1500">
                <a:solidFill>
                  <a:schemeClr val="dk1"/>
                </a:solidFill>
                <a:latin typeface="Times New Roman"/>
                <a:ea typeface="Times New Roman"/>
                <a:cs typeface="Times New Roman"/>
                <a:sym typeface="Times New Roman"/>
              </a:rPr>
              <a:t>x </a:t>
            </a:r>
            <a:r>
              <a:rPr lang="en" sz="1500">
                <a:solidFill>
                  <a:schemeClr val="dk1"/>
                </a:solidFill>
                <a:latin typeface="Times New Roman"/>
                <a:ea typeface="Times New Roman"/>
                <a:cs typeface="Times New Roman"/>
                <a:sym typeface="Times New Roman"/>
              </a:rPr>
              <a:t>− </a:t>
            </a:r>
            <a:r>
              <a:rPr i="1" lang="en" sz="1500">
                <a:solidFill>
                  <a:schemeClr val="dk1"/>
                </a:solidFill>
                <a:latin typeface="Times New Roman"/>
                <a:ea typeface="Times New Roman"/>
                <a:cs typeface="Times New Roman"/>
                <a:sym typeface="Times New Roman"/>
              </a:rPr>
              <a:t>c</a:t>
            </a:r>
            <a:r>
              <a:rPr lang="en" sz="1500">
                <a:solidFill>
                  <a:schemeClr val="dk1"/>
                </a:solidFill>
                <a:latin typeface="Times New Roman"/>
                <a:ea typeface="Times New Roman"/>
                <a:cs typeface="Times New Roman"/>
                <a:sym typeface="Times New Roman"/>
              </a:rPr>
              <a:t>)</a:t>
            </a:r>
            <a:endParaRPr i="1" sz="1500">
              <a:solidFill>
                <a:schemeClr val="dk1"/>
              </a:solidFill>
              <a:latin typeface="Times New Roman"/>
              <a:ea typeface="Times New Roman"/>
              <a:cs typeface="Times New Roman"/>
              <a:sym typeface="Times New Roman"/>
            </a:endParaRPr>
          </a:p>
        </p:txBody>
      </p:sp>
      <p:sp>
        <p:nvSpPr>
          <p:cNvPr id="362" name="Google Shape;362;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63" name="Google Shape;363;p27"/>
          <p:cNvSpPr txBox="1"/>
          <p:nvPr>
            <p:ph idx="1" type="body"/>
          </p:nvPr>
        </p:nvSpPr>
        <p:spPr>
          <a:xfrm>
            <a:off x="115525" y="949300"/>
            <a:ext cx="5038500" cy="372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Horizontal Shifts and </a:t>
            </a:r>
            <a:r>
              <a:rPr b="1" i="1" lang="en">
                <a:latin typeface="Times New Roman"/>
                <a:ea typeface="Times New Roman"/>
                <a:cs typeface="Times New Roman"/>
                <a:sym typeface="Times New Roman"/>
              </a:rPr>
              <a:t>x</a:t>
            </a:r>
            <a:r>
              <a:rPr b="1" lang="en"/>
              <a:t>-intercepts</a:t>
            </a:r>
            <a:endParaRPr b="1"/>
          </a:p>
          <a:p>
            <a:pPr indent="0" lvl="0" marL="0" rtl="0" algn="l">
              <a:spcBef>
                <a:spcPts val="1200"/>
              </a:spcBef>
              <a:spcAft>
                <a:spcPts val="0"/>
              </a:spcAft>
              <a:buNone/>
            </a:pPr>
            <a:r>
              <a:rPr lang="en" sz="1600"/>
              <a:t>The dashed red line shows the parent function </a:t>
            </a:r>
            <a:r>
              <a:rPr i="1" lang="en" sz="1600">
                <a:latin typeface="Times New Roman"/>
                <a:ea typeface="Times New Roman"/>
                <a:cs typeface="Times New Roman"/>
                <a:sym typeface="Times New Roman"/>
              </a:rPr>
              <a:t>f </a:t>
            </a:r>
            <a:r>
              <a:rPr lang="en" sz="1600">
                <a:latin typeface="Times New Roman"/>
                <a:ea typeface="Times New Roman"/>
                <a:cs typeface="Times New Roman"/>
                <a:sym typeface="Times New Roman"/>
              </a:rPr>
              <a:t>(</a:t>
            </a:r>
            <a:r>
              <a:rPr i="1" lang="en" sz="1600">
                <a:latin typeface="Times New Roman"/>
                <a:ea typeface="Times New Roman"/>
                <a:cs typeface="Times New Roman"/>
                <a:sym typeface="Times New Roman"/>
              </a:rPr>
              <a:t>x</a:t>
            </a:r>
            <a:r>
              <a:rPr lang="en" sz="1600">
                <a:latin typeface="Times New Roman"/>
                <a:ea typeface="Times New Roman"/>
                <a:cs typeface="Times New Roman"/>
                <a:sym typeface="Times New Roman"/>
              </a:rPr>
              <a:t>)</a:t>
            </a:r>
            <a:r>
              <a:rPr lang="en" sz="1600"/>
              <a:t> = </a:t>
            </a:r>
            <a:r>
              <a:rPr i="1" lang="en" sz="1600">
                <a:latin typeface="Times New Roman"/>
                <a:ea typeface="Times New Roman"/>
                <a:cs typeface="Times New Roman"/>
                <a:sym typeface="Times New Roman"/>
              </a:rPr>
              <a:t>x</a:t>
            </a:r>
            <a:r>
              <a:rPr lang="en" sz="1600"/>
              <a:t>. The solid blue line is its graph shifted 7 units left, moving the </a:t>
            </a:r>
            <a:r>
              <a:rPr i="1" lang="en" sz="1600">
                <a:latin typeface="Times New Roman"/>
                <a:ea typeface="Times New Roman"/>
                <a:cs typeface="Times New Roman"/>
                <a:sym typeface="Times New Roman"/>
              </a:rPr>
              <a:t>x</a:t>
            </a:r>
            <a:r>
              <a:rPr lang="en" sz="1600"/>
              <a:t>-intercept to (–7, 0). Using the slope of 1 and this point, we can write the new equation.</a:t>
            </a:r>
            <a:endParaRPr sz="1600"/>
          </a:p>
          <a:p>
            <a:pPr indent="0" lvl="0" marL="0" rtl="0" algn="l">
              <a:spcBef>
                <a:spcPts val="1000"/>
              </a:spcBef>
              <a:spcAft>
                <a:spcPts val="0"/>
              </a:spcAft>
              <a:buNone/>
            </a:pPr>
            <a:r>
              <a:rPr lang="en" sz="1600"/>
              <a:t>Remember: </a:t>
            </a:r>
            <a:endParaRPr sz="1600"/>
          </a:p>
          <a:p>
            <a:pPr indent="-330200" lvl="0" marL="457200" rtl="0" algn="l">
              <a:spcBef>
                <a:spcPts val="0"/>
              </a:spcBef>
              <a:spcAft>
                <a:spcPts val="0"/>
              </a:spcAft>
              <a:buSzPts val="1600"/>
              <a:buChar char="●"/>
            </a:pPr>
            <a:r>
              <a:rPr lang="en" sz="1600"/>
              <a:t>If the </a:t>
            </a:r>
            <a:r>
              <a:rPr i="1" lang="en" sz="1600">
                <a:latin typeface="Times New Roman"/>
                <a:ea typeface="Times New Roman"/>
                <a:cs typeface="Times New Roman"/>
                <a:sym typeface="Times New Roman"/>
              </a:rPr>
              <a:t>c</a:t>
            </a:r>
            <a:r>
              <a:rPr lang="en" sz="1600"/>
              <a:t> value is positive, the graph shifts right. If it is negative, the left. </a:t>
            </a:r>
            <a:endParaRPr sz="1600"/>
          </a:p>
          <a:p>
            <a:pPr indent="-330200" lvl="0" marL="457200" rtl="0" algn="l">
              <a:spcBef>
                <a:spcPts val="0"/>
              </a:spcBef>
              <a:spcAft>
                <a:spcPts val="0"/>
              </a:spcAft>
              <a:buSzPts val="1600"/>
              <a:buChar char="●"/>
            </a:pPr>
            <a:r>
              <a:rPr lang="en" sz="1600"/>
              <a:t>The sign of the </a:t>
            </a:r>
            <a:r>
              <a:rPr i="1" lang="en" sz="1600">
                <a:latin typeface="Times New Roman"/>
                <a:ea typeface="Times New Roman"/>
                <a:cs typeface="Times New Roman"/>
                <a:sym typeface="Times New Roman"/>
              </a:rPr>
              <a:t>c</a:t>
            </a:r>
            <a:r>
              <a:rPr lang="en" sz="1600"/>
              <a:t> value is preceded by subtraction in point-slope form. </a:t>
            </a:r>
            <a:endParaRPr sz="1600"/>
          </a:p>
        </p:txBody>
      </p:sp>
      <p:pic>
        <p:nvPicPr>
          <p:cNvPr descr="A grid graph showing two lines: a solid blue line with positive slope passing through the origin, and a dashed red line with positive slope passing below the origin. Both axes are labeled x and y.&#10;" id="364" name="Google Shape;364;p27"/>
          <p:cNvPicPr preferRelativeResize="0"/>
          <p:nvPr/>
        </p:nvPicPr>
        <p:blipFill>
          <a:blip r:embed="rId4">
            <a:alphaModFix/>
          </a:blip>
          <a:stretch>
            <a:fillRect/>
          </a:stretch>
        </p:blipFill>
        <p:spPr>
          <a:xfrm>
            <a:off x="5949556" y="2501525"/>
            <a:ext cx="1997024" cy="1997026"/>
          </a:xfrm>
          <a:prstGeom prst="rect">
            <a:avLst/>
          </a:prstGeom>
          <a:noFill/>
          <a:ln>
            <a:noFill/>
          </a:ln>
        </p:spPr>
      </p:pic>
      <p:sp>
        <p:nvSpPr>
          <p:cNvPr id="365" name="Google Shape;365;p27">
            <a:hlinkClick action="ppaction://hlinksldjump" r:id="rId5"/>
          </p:cNvPr>
          <p:cNvSpPr/>
          <p:nvPr/>
        </p:nvSpPr>
        <p:spPr>
          <a:xfrm>
            <a:off x="3546400" y="4571450"/>
            <a:ext cx="1707300" cy="513000"/>
          </a:xfrm>
          <a:prstGeom prst="rightArrow">
            <a:avLst>
              <a:gd fmla="val 50000" name="adj1"/>
              <a:gd fmla="val 50000" name="adj2"/>
            </a:avLst>
          </a:prstGeom>
          <a:solidFill>
            <a:srgbClr val="FADFA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latin typeface="Calibri"/>
                <a:ea typeface="Calibri"/>
                <a:cs typeface="Calibri"/>
                <a:sym typeface="Calibri"/>
              </a:rPr>
              <a:t>Next Review Page</a:t>
            </a:r>
            <a:endParaRPr b="1">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9" name="Shape 369"/>
        <p:cNvGrpSpPr/>
        <p:nvPr/>
      </p:nvGrpSpPr>
      <p:grpSpPr>
        <a:xfrm>
          <a:off x="0" y="0"/>
          <a:ext cx="0" cy="0"/>
          <a:chOff x="0" y="0"/>
          <a:chExt cx="0" cy="0"/>
        </a:xfrm>
      </p:grpSpPr>
      <p:pic>
        <p:nvPicPr>
          <p:cNvPr id="370" name="Google Shape;370;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71" name="Google Shape;371;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2" name="Google Shape;372;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4.11.3: Horizontal Shifts - Additional Resources</a:t>
            </a:r>
            <a:endParaRPr sz="1000"/>
          </a:p>
        </p:txBody>
      </p:sp>
      <p:sp>
        <p:nvSpPr>
          <p:cNvPr id="373" name="Google Shape;37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74" name="Google Shape;374;p28"/>
          <p:cNvSpPr txBox="1"/>
          <p:nvPr>
            <p:ph idx="1" type="body"/>
          </p:nvPr>
        </p:nvSpPr>
        <p:spPr>
          <a:xfrm>
            <a:off x="-137125" y="949300"/>
            <a:ext cx="5743200" cy="2809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Horizontal Shifts and </a:t>
            </a:r>
            <a:r>
              <a:rPr b="1" i="1" lang="en">
                <a:latin typeface="Times New Roman"/>
                <a:ea typeface="Times New Roman"/>
                <a:cs typeface="Times New Roman"/>
                <a:sym typeface="Times New Roman"/>
              </a:rPr>
              <a:t>x</a:t>
            </a:r>
            <a:r>
              <a:rPr b="1" lang="en"/>
              <a:t>-intercepts</a:t>
            </a:r>
            <a:endParaRPr b="1"/>
          </a:p>
          <a:p>
            <a:pPr indent="0" lvl="0" marL="457200" rtl="0" algn="l">
              <a:lnSpc>
                <a:spcPct val="100000"/>
              </a:lnSpc>
              <a:spcBef>
                <a:spcPts val="1200"/>
              </a:spcBef>
              <a:spcAft>
                <a:spcPts val="0"/>
              </a:spcAft>
              <a:buNone/>
            </a:pPr>
            <a:r>
              <a:rPr lang="en" sz="1600"/>
              <a:t>Substituting these values (-7,0) and </a:t>
            </a:r>
            <a:r>
              <a:rPr i="1" lang="en" sz="1600">
                <a:latin typeface="Times New Roman"/>
                <a:ea typeface="Times New Roman"/>
                <a:cs typeface="Times New Roman"/>
                <a:sym typeface="Times New Roman"/>
              </a:rPr>
              <a:t>m</a:t>
            </a:r>
            <a:r>
              <a:rPr lang="en" sz="1600"/>
              <a:t> = 1 into point-slope form, we get:</a:t>
            </a:r>
            <a:endParaRPr sz="1600"/>
          </a:p>
          <a:p>
            <a:pPr indent="0" lvl="0" marL="0" rtl="0" algn="ctr">
              <a:lnSpc>
                <a:spcPct val="100000"/>
              </a:lnSpc>
              <a:spcBef>
                <a:spcPts val="0"/>
              </a:spcBef>
              <a:spcAft>
                <a:spcPts val="0"/>
              </a:spcAft>
              <a:buNone/>
            </a:pPr>
            <a:r>
              <a:rPr lang="en" sz="1600"/>
              <a:t>(</a:t>
            </a:r>
            <a:r>
              <a:rPr i="1" lang="en" sz="1600">
                <a:latin typeface="Times New Roman"/>
                <a:ea typeface="Times New Roman"/>
                <a:cs typeface="Times New Roman"/>
                <a:sym typeface="Times New Roman"/>
              </a:rPr>
              <a:t>y</a:t>
            </a:r>
            <a:r>
              <a:rPr i="1" lang="en" sz="1600"/>
              <a:t> </a:t>
            </a:r>
            <a:r>
              <a:rPr lang="en" sz="1600"/>
              <a:t>− </a:t>
            </a:r>
            <a:r>
              <a:rPr i="1" lang="en" sz="1600">
                <a:latin typeface="Times New Roman"/>
                <a:ea typeface="Times New Roman"/>
                <a:cs typeface="Times New Roman"/>
                <a:sym typeface="Times New Roman"/>
              </a:rPr>
              <a:t>y</a:t>
            </a:r>
            <a:r>
              <a:rPr baseline="-25000" lang="en" sz="1600"/>
              <a:t>1</a:t>
            </a:r>
            <a:r>
              <a:rPr lang="en" sz="1600"/>
              <a:t>) = </a:t>
            </a:r>
            <a:r>
              <a:rPr i="1" lang="en" sz="1600">
                <a:latin typeface="Times New Roman"/>
                <a:ea typeface="Times New Roman"/>
                <a:cs typeface="Times New Roman"/>
                <a:sym typeface="Times New Roman"/>
              </a:rPr>
              <a:t>m</a:t>
            </a:r>
            <a:r>
              <a:rPr lang="en" sz="1600"/>
              <a:t>(</a:t>
            </a:r>
            <a:r>
              <a:rPr i="1" lang="en" sz="1600">
                <a:latin typeface="Times New Roman"/>
                <a:ea typeface="Times New Roman"/>
                <a:cs typeface="Times New Roman"/>
                <a:sym typeface="Times New Roman"/>
              </a:rPr>
              <a:t>x</a:t>
            </a:r>
            <a:r>
              <a:rPr i="1" lang="en" sz="1600"/>
              <a:t> </a:t>
            </a:r>
            <a:r>
              <a:rPr lang="en" sz="1600"/>
              <a:t>− </a:t>
            </a:r>
            <a:r>
              <a:rPr i="1" lang="en" sz="1600">
                <a:latin typeface="Times New Roman"/>
                <a:ea typeface="Times New Roman"/>
                <a:cs typeface="Times New Roman"/>
                <a:sym typeface="Times New Roman"/>
              </a:rPr>
              <a:t>x</a:t>
            </a:r>
            <a:r>
              <a:rPr baseline="-25000" lang="en" sz="1600">
                <a:latin typeface="Times New Roman"/>
                <a:ea typeface="Times New Roman"/>
                <a:cs typeface="Times New Roman"/>
                <a:sym typeface="Times New Roman"/>
              </a:rPr>
              <a:t>1</a:t>
            </a:r>
            <a:r>
              <a:rPr lang="en" sz="1600"/>
              <a:t>)</a:t>
            </a:r>
            <a:endParaRPr sz="1600"/>
          </a:p>
          <a:p>
            <a:pPr indent="0" lvl="0" marL="0" rtl="0" algn="ctr">
              <a:lnSpc>
                <a:spcPct val="100000"/>
              </a:lnSpc>
              <a:spcBef>
                <a:spcPts val="0"/>
              </a:spcBef>
              <a:spcAft>
                <a:spcPts val="0"/>
              </a:spcAft>
              <a:buNone/>
            </a:pPr>
            <a:r>
              <a:rPr lang="en" sz="1600"/>
              <a:t>(</a:t>
            </a:r>
            <a:r>
              <a:rPr i="1" lang="en" sz="1600">
                <a:latin typeface="Times New Roman"/>
                <a:ea typeface="Times New Roman"/>
                <a:cs typeface="Times New Roman"/>
                <a:sym typeface="Times New Roman"/>
              </a:rPr>
              <a:t>y</a:t>
            </a:r>
            <a:r>
              <a:rPr i="1" lang="en" sz="1600"/>
              <a:t> </a:t>
            </a:r>
            <a:r>
              <a:rPr lang="en" sz="1600"/>
              <a:t>− 0) = 1(</a:t>
            </a:r>
            <a:r>
              <a:rPr i="1" lang="en" sz="1600">
                <a:latin typeface="Times New Roman"/>
                <a:ea typeface="Times New Roman"/>
                <a:cs typeface="Times New Roman"/>
                <a:sym typeface="Times New Roman"/>
              </a:rPr>
              <a:t>x</a:t>
            </a:r>
            <a:r>
              <a:rPr i="1" lang="en" sz="1600"/>
              <a:t> </a:t>
            </a:r>
            <a:r>
              <a:rPr lang="en" sz="1600"/>
              <a:t>− (−7))</a:t>
            </a:r>
            <a:endParaRPr sz="1600"/>
          </a:p>
          <a:p>
            <a:pPr indent="0" lvl="0" marL="0" rtl="0" algn="ctr">
              <a:lnSpc>
                <a:spcPct val="100000"/>
              </a:lnSpc>
              <a:spcBef>
                <a:spcPts val="0"/>
              </a:spcBef>
              <a:spcAft>
                <a:spcPts val="0"/>
              </a:spcAft>
              <a:buNone/>
            </a:pPr>
            <a:r>
              <a:rPr i="1" lang="en" sz="1600">
                <a:latin typeface="Times New Roman"/>
                <a:ea typeface="Times New Roman"/>
                <a:cs typeface="Times New Roman"/>
                <a:sym typeface="Times New Roman"/>
              </a:rPr>
              <a:t>y</a:t>
            </a:r>
            <a:r>
              <a:rPr i="1" lang="en" sz="1600"/>
              <a:t> </a:t>
            </a:r>
            <a:r>
              <a:rPr lang="en" sz="1600"/>
              <a:t>= 1(</a:t>
            </a:r>
            <a:r>
              <a:rPr i="1" lang="en" sz="1600">
                <a:latin typeface="Times New Roman"/>
                <a:ea typeface="Times New Roman"/>
                <a:cs typeface="Times New Roman"/>
                <a:sym typeface="Times New Roman"/>
              </a:rPr>
              <a:t>x</a:t>
            </a:r>
            <a:r>
              <a:rPr i="1" lang="en" sz="1600"/>
              <a:t> </a:t>
            </a:r>
            <a:r>
              <a:rPr lang="en" sz="1600"/>
              <a:t>+ 7)</a:t>
            </a:r>
            <a:endParaRPr sz="1600"/>
          </a:p>
          <a:p>
            <a:pPr indent="0" lvl="0" marL="457200" rtl="0" algn="l">
              <a:spcBef>
                <a:spcPts val="0"/>
              </a:spcBef>
              <a:spcAft>
                <a:spcPts val="0"/>
              </a:spcAft>
              <a:buNone/>
            </a:pPr>
            <a:r>
              <a:t/>
            </a:r>
            <a:endParaRPr sz="100"/>
          </a:p>
          <a:p>
            <a:pPr indent="0" lvl="0" marL="457200" rtl="0" algn="l">
              <a:spcBef>
                <a:spcPts val="1200"/>
              </a:spcBef>
              <a:spcAft>
                <a:spcPts val="0"/>
              </a:spcAft>
              <a:buNone/>
            </a:pPr>
            <a:r>
              <a:rPr lang="en" sz="1600"/>
              <a:t>The equation of a line that has been shifted 7 units to the left from the parent function,</a:t>
            </a:r>
            <a:r>
              <a:rPr lang="en" sz="1600">
                <a:latin typeface="Times New Roman"/>
                <a:ea typeface="Times New Roman"/>
                <a:cs typeface="Times New Roman"/>
                <a:sym typeface="Times New Roman"/>
              </a:rPr>
              <a:t> </a:t>
            </a:r>
            <a:r>
              <a:rPr i="1" lang="en" sz="1600">
                <a:latin typeface="Times New Roman"/>
                <a:ea typeface="Times New Roman"/>
                <a:cs typeface="Times New Roman"/>
                <a:sym typeface="Times New Roman"/>
              </a:rPr>
              <a:t>f</a:t>
            </a:r>
            <a:r>
              <a:rPr lang="en" sz="1600">
                <a:latin typeface="Times New Roman"/>
                <a:ea typeface="Times New Roman"/>
                <a:cs typeface="Times New Roman"/>
                <a:sym typeface="Times New Roman"/>
              </a:rPr>
              <a:t>(</a:t>
            </a:r>
            <a:r>
              <a:rPr i="1" lang="en" sz="1600">
                <a:latin typeface="Times New Roman"/>
                <a:ea typeface="Times New Roman"/>
                <a:cs typeface="Times New Roman"/>
                <a:sym typeface="Times New Roman"/>
              </a:rPr>
              <a:t>x</a:t>
            </a:r>
            <a:r>
              <a:rPr lang="en" sz="1600">
                <a:latin typeface="Times New Roman"/>
                <a:ea typeface="Times New Roman"/>
                <a:cs typeface="Times New Roman"/>
                <a:sym typeface="Times New Roman"/>
              </a:rPr>
              <a:t>) = </a:t>
            </a:r>
            <a:r>
              <a:rPr i="1" lang="en" sz="1600">
                <a:latin typeface="Times New Roman"/>
                <a:ea typeface="Times New Roman"/>
                <a:cs typeface="Times New Roman"/>
                <a:sym typeface="Times New Roman"/>
              </a:rPr>
              <a:t>x</a:t>
            </a:r>
            <a:r>
              <a:rPr lang="en" sz="1600"/>
              <a:t>, is </a:t>
            </a:r>
            <a:r>
              <a:rPr i="1" lang="en" sz="1600">
                <a:latin typeface="Times New Roman"/>
                <a:ea typeface="Times New Roman"/>
                <a:cs typeface="Times New Roman"/>
                <a:sym typeface="Times New Roman"/>
              </a:rPr>
              <a:t>y</a:t>
            </a:r>
            <a:r>
              <a:rPr i="1" lang="en" sz="1600"/>
              <a:t> </a:t>
            </a:r>
            <a:r>
              <a:rPr lang="en" sz="1600"/>
              <a:t>= </a:t>
            </a:r>
            <a:r>
              <a:rPr i="1" lang="en" sz="1600">
                <a:latin typeface="Times New Roman"/>
                <a:ea typeface="Times New Roman"/>
                <a:cs typeface="Times New Roman"/>
                <a:sym typeface="Times New Roman"/>
              </a:rPr>
              <a:t>x</a:t>
            </a:r>
            <a:r>
              <a:rPr i="1" lang="en" sz="1600"/>
              <a:t> </a:t>
            </a:r>
            <a:r>
              <a:rPr lang="en" sz="1600"/>
              <a:t>+ 7.</a:t>
            </a:r>
            <a:endParaRPr sz="1600"/>
          </a:p>
          <a:p>
            <a:pPr indent="0" lvl="0" marL="457200" rtl="0" algn="l">
              <a:spcBef>
                <a:spcPts val="1200"/>
              </a:spcBef>
              <a:spcAft>
                <a:spcPts val="1200"/>
              </a:spcAft>
              <a:buNone/>
            </a:pPr>
            <a:r>
              <a:t/>
            </a:r>
            <a:endParaRPr sz="1600"/>
          </a:p>
        </p:txBody>
      </p:sp>
      <p:pic>
        <p:nvPicPr>
          <p:cNvPr descr="A grid graph showing two lines: a solid blue line with positive slope passing through the origin, and a dashed red line with positive slope passing below the origin. Both axes are labeled x and y.&#10;" id="375" name="Google Shape;375;p28"/>
          <p:cNvPicPr preferRelativeResize="0"/>
          <p:nvPr/>
        </p:nvPicPr>
        <p:blipFill>
          <a:blip r:embed="rId4">
            <a:alphaModFix/>
          </a:blip>
          <a:stretch>
            <a:fillRect/>
          </a:stretch>
        </p:blipFill>
        <p:spPr>
          <a:xfrm>
            <a:off x="5784423" y="866735"/>
            <a:ext cx="2809826" cy="2809826"/>
          </a:xfrm>
          <a:prstGeom prst="rect">
            <a:avLst/>
          </a:prstGeom>
          <a:noFill/>
          <a:ln>
            <a:noFill/>
          </a:ln>
        </p:spPr>
      </p:pic>
      <p:sp>
        <p:nvSpPr>
          <p:cNvPr id="376" name="Google Shape;376;p28"/>
          <p:cNvSpPr txBox="1"/>
          <p:nvPr/>
        </p:nvSpPr>
        <p:spPr>
          <a:xfrm>
            <a:off x="311700" y="3884659"/>
            <a:ext cx="83751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But, doesn’t it look like the function</a:t>
            </a:r>
            <a:r>
              <a:rPr lang="en" sz="1600">
                <a:solidFill>
                  <a:srgbClr val="424242"/>
                </a:solidFill>
                <a:latin typeface="Times New Roman"/>
                <a:ea typeface="Times New Roman"/>
                <a:cs typeface="Times New Roman"/>
                <a:sym typeface="Times New Roman"/>
              </a:rPr>
              <a:t> </a:t>
            </a:r>
            <a:r>
              <a:rPr i="1" lang="en" sz="1600">
                <a:solidFill>
                  <a:srgbClr val="424242"/>
                </a:solidFill>
                <a:latin typeface="Times New Roman"/>
                <a:ea typeface="Times New Roman"/>
                <a:cs typeface="Times New Roman"/>
                <a:sym typeface="Times New Roman"/>
              </a:rPr>
              <a:t>f</a:t>
            </a:r>
            <a:r>
              <a:rPr lang="en" sz="1600">
                <a:solidFill>
                  <a:srgbClr val="424242"/>
                </a:solidFill>
                <a:latin typeface="Times New Roman"/>
                <a:ea typeface="Times New Roman"/>
                <a:cs typeface="Times New Roman"/>
                <a:sym typeface="Times New Roman"/>
              </a:rPr>
              <a:t>(</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Times New Roman"/>
                <a:ea typeface="Times New Roman"/>
                <a:cs typeface="Times New Roman"/>
                <a:sym typeface="Times New Roman"/>
              </a:rPr>
              <a:t>) = </a:t>
            </a:r>
            <a:r>
              <a:rPr i="1" lang="en" sz="1600">
                <a:solidFill>
                  <a:srgbClr val="424242"/>
                </a:solidFill>
                <a:latin typeface="Times New Roman"/>
                <a:ea typeface="Times New Roman"/>
                <a:cs typeface="Times New Roman"/>
                <a:sym typeface="Times New Roman"/>
              </a:rPr>
              <a:t>x</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+ 7 was shifted up 7 units, too? This is because</a:t>
            </a:r>
            <a:endParaRPr sz="1600">
              <a:solidFill>
                <a:srgbClr val="424242"/>
              </a:solidFill>
              <a:latin typeface="Calibri"/>
              <a:ea typeface="Calibri"/>
              <a:cs typeface="Calibri"/>
              <a:sym typeface="Calibri"/>
            </a:endParaRPr>
          </a:p>
          <a:p>
            <a:pPr indent="0" lvl="0" marL="0" rtl="0" algn="l">
              <a:spcBef>
                <a:spcPts val="0"/>
              </a:spcBef>
              <a:spcAft>
                <a:spcPts val="0"/>
              </a:spcAft>
              <a:buNone/>
            </a:pPr>
            <a:r>
              <a:rPr i="1" lang="en" sz="1600">
                <a:solidFill>
                  <a:srgbClr val="424242"/>
                </a:solidFill>
                <a:latin typeface="Times New Roman"/>
                <a:ea typeface="Times New Roman"/>
                <a:cs typeface="Times New Roman"/>
                <a:sym typeface="Times New Roman"/>
              </a:rPr>
              <a:t>f</a:t>
            </a:r>
            <a:r>
              <a:rPr lang="en" sz="1600">
                <a:solidFill>
                  <a:srgbClr val="424242"/>
                </a:solidFill>
                <a:latin typeface="Times New Roman"/>
                <a:ea typeface="Times New Roman"/>
                <a:cs typeface="Times New Roman"/>
                <a:sym typeface="Times New Roman"/>
              </a:rPr>
              <a:t>(</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Times New Roman"/>
                <a:ea typeface="Times New Roman"/>
                <a:cs typeface="Times New Roman"/>
                <a:sym typeface="Times New Roman"/>
              </a:rPr>
              <a:t>) = </a:t>
            </a:r>
            <a:r>
              <a:rPr i="1" lang="en" sz="1600">
                <a:solidFill>
                  <a:srgbClr val="424242"/>
                </a:solidFill>
                <a:latin typeface="Times New Roman"/>
                <a:ea typeface="Times New Roman"/>
                <a:cs typeface="Times New Roman"/>
                <a:sym typeface="Times New Roman"/>
              </a:rPr>
              <a:t>x</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+ 7 is equivalent to </a:t>
            </a:r>
            <a:r>
              <a:rPr i="1" lang="en" sz="1600">
                <a:solidFill>
                  <a:srgbClr val="424242"/>
                </a:solidFill>
                <a:latin typeface="Times New Roman"/>
                <a:ea typeface="Times New Roman"/>
                <a:cs typeface="Times New Roman"/>
                <a:sym typeface="Times New Roman"/>
              </a:rPr>
              <a:t>f</a:t>
            </a:r>
            <a:r>
              <a:rPr lang="en" sz="1600">
                <a:solidFill>
                  <a:srgbClr val="424242"/>
                </a:solidFill>
                <a:latin typeface="Times New Roman"/>
                <a:ea typeface="Times New Roman"/>
                <a:cs typeface="Times New Roman"/>
                <a:sym typeface="Times New Roman"/>
              </a:rPr>
              <a:t>(</a:t>
            </a:r>
            <a:r>
              <a:rPr i="1" lang="en" sz="1600">
                <a:solidFill>
                  <a:srgbClr val="424242"/>
                </a:solidFill>
                <a:latin typeface="Times New Roman"/>
                <a:ea typeface="Times New Roman"/>
                <a:cs typeface="Times New Roman"/>
                <a:sym typeface="Times New Roman"/>
              </a:rPr>
              <a:t>x</a:t>
            </a:r>
            <a:r>
              <a:rPr lang="en" sz="1600">
                <a:solidFill>
                  <a:srgbClr val="424242"/>
                </a:solidFill>
                <a:latin typeface="Times New Roman"/>
                <a:ea typeface="Times New Roman"/>
                <a:cs typeface="Times New Roman"/>
                <a:sym typeface="Times New Roman"/>
              </a:rPr>
              <a:t>)</a:t>
            </a:r>
            <a:r>
              <a:rPr lang="en" sz="1600">
                <a:solidFill>
                  <a:srgbClr val="424242"/>
                </a:solidFill>
                <a:latin typeface="Calibri"/>
                <a:ea typeface="Calibri"/>
                <a:cs typeface="Calibri"/>
                <a:sym typeface="Calibri"/>
              </a:rPr>
              <a:t> = 1(</a:t>
            </a:r>
            <a:r>
              <a:rPr i="1" lang="en" sz="1600">
                <a:solidFill>
                  <a:srgbClr val="424242"/>
                </a:solidFill>
                <a:latin typeface="Times New Roman"/>
                <a:ea typeface="Times New Roman"/>
                <a:cs typeface="Times New Roman"/>
                <a:sym typeface="Times New Roman"/>
              </a:rPr>
              <a:t>x</a:t>
            </a:r>
            <a:r>
              <a:rPr i="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+ 7). And this is what makes horizontal shifts difficult to see.</a:t>
            </a:r>
            <a:endParaRPr sz="16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cxnSp>
        <p:nvCxnSpPr>
          <p:cNvPr id="381" name="Google Shape;381;p29"/>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382" name="Google Shape;382;p29"/>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383" name="Google Shape;383;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384" name="Google Shape;384;p29"/>
          <p:cNvCxnSpPr>
            <a:stCxn id="385" idx="2"/>
            <a:endCxn id="386"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387" name="Google Shape;387;p29"/>
          <p:cNvCxnSpPr>
            <a:stCxn id="388" idx="3"/>
            <a:endCxn id="389"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390" name="Google Shape;390;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391" name="Google Shape;391;p29"/>
          <p:cNvGrpSpPr/>
          <p:nvPr/>
        </p:nvGrpSpPr>
        <p:grpSpPr>
          <a:xfrm>
            <a:off x="624840" y="3019838"/>
            <a:ext cx="1828800" cy="1326000"/>
            <a:chOff x="1371600" y="3019838"/>
            <a:chExt cx="1828800" cy="1326000"/>
          </a:xfrm>
        </p:grpSpPr>
        <p:sp>
          <p:nvSpPr>
            <p:cNvPr id="386" name="Google Shape;386;p29"/>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92" name="Google Shape;392;p29"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393" name="Google Shape;393;p2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394" name="Google Shape;394;p29"/>
          <p:cNvGrpSpPr/>
          <p:nvPr/>
        </p:nvGrpSpPr>
        <p:grpSpPr>
          <a:xfrm>
            <a:off x="2389632" y="1355788"/>
            <a:ext cx="1828806" cy="1326000"/>
            <a:chOff x="2523744" y="1355788"/>
            <a:chExt cx="1828806" cy="1326000"/>
          </a:xfrm>
        </p:grpSpPr>
        <p:sp>
          <p:nvSpPr>
            <p:cNvPr id="395" name="Google Shape;395;p29"/>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396" name="Google Shape;396;p29"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397" name="Google Shape;397;p2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398" name="Google Shape;398;p29"/>
          <p:cNvGrpSpPr/>
          <p:nvPr/>
        </p:nvGrpSpPr>
        <p:grpSpPr>
          <a:xfrm>
            <a:off x="4831080" y="3017520"/>
            <a:ext cx="1828818" cy="1326000"/>
            <a:chOff x="4791438" y="1353312"/>
            <a:chExt cx="1828818" cy="1326000"/>
          </a:xfrm>
        </p:grpSpPr>
        <p:sp>
          <p:nvSpPr>
            <p:cNvPr id="399" name="Google Shape;399;p2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00" name="Google Shape;400;p29"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401" name="Google Shape;401;p29"/>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402" name="Google Shape;402;p29"/>
          <p:cNvGrpSpPr/>
          <p:nvPr/>
        </p:nvGrpSpPr>
        <p:grpSpPr>
          <a:xfrm>
            <a:off x="284150" y="1354300"/>
            <a:ext cx="1831162" cy="1329000"/>
            <a:chOff x="207950" y="1354300"/>
            <a:chExt cx="1831162" cy="1329000"/>
          </a:xfrm>
        </p:grpSpPr>
        <p:sp>
          <p:nvSpPr>
            <p:cNvPr id="385" name="Google Shape;385;p2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03" name="Google Shape;403;p29"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404" name="Google Shape;404;p2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405" name="Google Shape;405;p29"/>
          <p:cNvGrpSpPr/>
          <p:nvPr/>
        </p:nvGrpSpPr>
        <p:grpSpPr>
          <a:xfrm>
            <a:off x="6934200" y="3017520"/>
            <a:ext cx="1911096" cy="1326000"/>
            <a:chOff x="7040880" y="1350438"/>
            <a:chExt cx="1911096" cy="1326000"/>
          </a:xfrm>
        </p:grpSpPr>
        <p:sp>
          <p:nvSpPr>
            <p:cNvPr id="406" name="Google Shape;406;p2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29"/>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07" name="Google Shape;407;p29"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408" name="Google Shape;408;p29"/>
          <p:cNvGrpSpPr/>
          <p:nvPr/>
        </p:nvGrpSpPr>
        <p:grpSpPr>
          <a:xfrm>
            <a:off x="6595872" y="1353312"/>
            <a:ext cx="1828813" cy="1326000"/>
            <a:chOff x="5943588" y="3017520"/>
            <a:chExt cx="1828813" cy="1326000"/>
          </a:xfrm>
        </p:grpSpPr>
        <p:sp>
          <p:nvSpPr>
            <p:cNvPr id="409" name="Google Shape;409;p2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2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410" name="Google Shape;410;p29"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411" name="Google Shape;411;p29"/>
          <p:cNvCxnSpPr>
            <a:stCxn id="395" idx="3"/>
            <a:endCxn id="412"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413" name="Google Shape;413;p29"/>
          <p:cNvGrpSpPr/>
          <p:nvPr/>
        </p:nvGrpSpPr>
        <p:grpSpPr>
          <a:xfrm>
            <a:off x="2727960" y="3019838"/>
            <a:ext cx="1828800" cy="1326000"/>
            <a:chOff x="3657600" y="3019838"/>
            <a:chExt cx="1828800" cy="1326000"/>
          </a:xfrm>
        </p:grpSpPr>
        <p:sp>
          <p:nvSpPr>
            <p:cNvPr id="412" name="Google Shape;412;p2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14" name="Google Shape;414;p2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415" name="Google Shape;415;p2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416" name="Google Shape;416;p29"/>
          <p:cNvGrpSpPr/>
          <p:nvPr/>
        </p:nvGrpSpPr>
        <p:grpSpPr>
          <a:xfrm>
            <a:off x="4492752" y="1353312"/>
            <a:ext cx="1828800" cy="1326000"/>
            <a:chOff x="3657600" y="3019838"/>
            <a:chExt cx="1828800" cy="1326000"/>
          </a:xfrm>
        </p:grpSpPr>
        <p:sp>
          <p:nvSpPr>
            <p:cNvPr id="417" name="Google Shape;417;p2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418" name="Google Shape;418;p2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419" name="Google Shape;419;p29"/>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420" name="Google Shape;420;p29"/>
          <p:cNvCxnSpPr>
            <a:endCxn id="415" idx="3"/>
          </p:cNvCxnSpPr>
          <p:nvPr/>
        </p:nvCxnSpPr>
        <p:spPr>
          <a:xfrm rot="5400000">
            <a:off x="4178160" y="3138345"/>
            <a:ext cx="923100" cy="165900"/>
          </a:xfrm>
          <a:prstGeom prst="bentConnector2">
            <a:avLst/>
          </a:prstGeom>
          <a:noFill/>
          <a:ln cap="flat" cmpd="sng" w="19050">
            <a:solidFill>
              <a:srgbClr val="CCCCCC"/>
            </a:solidFill>
            <a:prstDash val="dash"/>
            <a:round/>
            <a:headEnd len="med" w="med" type="none"/>
            <a:tailEnd len="med" w="med" type="none"/>
          </a:ln>
        </p:spPr>
      </p:cxnSp>
      <p:cxnSp>
        <p:nvCxnSpPr>
          <p:cNvPr id="421" name="Google Shape;421;p29"/>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422" name="Google Shape;422;p29"/>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29"/>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24" name="Google Shape;424;p29"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425" name="Google Shape;425;p29"/>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29"/>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27" name="Google Shape;427;p29"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428" name="Google Shape;428;p29"/>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9" name="Google Shape;429;p29"/>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30" name="Google Shape;430;p29"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Vertical Dilations</a:t>
            </a:r>
            <a:r>
              <a:rPr lang="en">
                <a:solidFill>
                  <a:srgbClr val="005047"/>
                </a:solidFill>
              </a:rPr>
              <a:t> </a:t>
            </a:r>
            <a:r>
              <a:rPr lang="en"/>
              <a:t>📉</a:t>
            </a:r>
            <a:endParaRPr>
              <a:solidFill>
                <a:srgbClr val="005047"/>
              </a:solidFill>
            </a:endParaRPr>
          </a:p>
        </p:txBody>
      </p:sp>
      <p:sp>
        <p:nvSpPr>
          <p:cNvPr id="436" name="Google Shape;436;p30"/>
          <p:cNvSpPr txBox="1"/>
          <p:nvPr>
            <p:ph idx="1" type="body"/>
          </p:nvPr>
        </p:nvSpPr>
        <p:spPr>
          <a:xfrm>
            <a:off x="311700" y="1165195"/>
            <a:ext cx="6006600" cy="3258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On the same coordinate grid, graph the linear functions </a:t>
            </a:r>
            <a:r>
              <a:rPr i="1" lang="en" sz="1700">
                <a:latin typeface="Times New Roman"/>
                <a:ea typeface="Times New Roman"/>
                <a:cs typeface="Times New Roman"/>
                <a:sym typeface="Times New Roman"/>
              </a:rPr>
              <a:t>a</a:t>
            </a:r>
            <a:r>
              <a:rPr lang="en" sz="1700"/>
              <a:t>, </a:t>
            </a:r>
            <a:r>
              <a:rPr i="1" lang="en" sz="1700">
                <a:latin typeface="Times New Roman"/>
                <a:ea typeface="Times New Roman"/>
                <a:cs typeface="Times New Roman"/>
                <a:sym typeface="Times New Roman"/>
              </a:rPr>
              <a:t>b</a:t>
            </a:r>
            <a:r>
              <a:rPr lang="en" sz="1700"/>
              <a:t>, and </a:t>
            </a:r>
            <a:r>
              <a:rPr i="1" lang="en" sz="1700">
                <a:latin typeface="Times New Roman"/>
                <a:ea typeface="Times New Roman"/>
                <a:cs typeface="Times New Roman"/>
                <a:sym typeface="Times New Roman"/>
              </a:rPr>
              <a:t>c</a:t>
            </a:r>
            <a:r>
              <a:rPr lang="en" sz="1700"/>
              <a:t>.</a:t>
            </a:r>
            <a:endParaRPr sz="1700"/>
          </a:p>
          <a:p>
            <a:pPr indent="-336550" lvl="0" marL="457200" rtl="0" algn="l">
              <a:lnSpc>
                <a:spcPct val="100000"/>
              </a:lnSpc>
              <a:spcBef>
                <a:spcPts val="1000"/>
              </a:spcBef>
              <a:spcAft>
                <a:spcPts val="0"/>
              </a:spcAft>
              <a:buSzPts val="1700"/>
              <a:buAutoNum type="arabicPeriod"/>
            </a:pPr>
            <a:r>
              <a:rPr lang="en" sz="1700"/>
              <a:t>What do you notice about the slopes of lines </a:t>
            </a:r>
            <a:r>
              <a:rPr i="1" lang="en" sz="1700">
                <a:latin typeface="Times New Roman"/>
                <a:ea typeface="Times New Roman"/>
                <a:cs typeface="Times New Roman"/>
                <a:sym typeface="Times New Roman"/>
              </a:rPr>
              <a:t>c</a:t>
            </a:r>
            <a:r>
              <a:rPr lang="en" sz="1700"/>
              <a:t>, </a:t>
            </a:r>
            <a:r>
              <a:rPr i="1" lang="en" sz="1700">
                <a:latin typeface="Times New Roman"/>
                <a:ea typeface="Times New Roman"/>
                <a:cs typeface="Times New Roman"/>
                <a:sym typeface="Times New Roman"/>
              </a:rPr>
              <a:t>b</a:t>
            </a:r>
            <a:r>
              <a:rPr lang="en" sz="1700"/>
              <a:t>, and </a:t>
            </a:r>
            <a:r>
              <a:rPr i="1" lang="en" sz="1700">
                <a:latin typeface="Times New Roman"/>
                <a:ea typeface="Times New Roman"/>
                <a:cs typeface="Times New Roman"/>
                <a:sym typeface="Times New Roman"/>
              </a:rPr>
              <a:t>a</a:t>
            </a:r>
            <a:r>
              <a:rPr lang="en" sz="1700"/>
              <a:t> as the number of the coefficient gets larger?</a:t>
            </a:r>
            <a:endParaRPr sz="1700"/>
          </a:p>
          <a:p>
            <a:pPr indent="0" lvl="0" marL="0" rtl="0" algn="l">
              <a:lnSpc>
                <a:spcPct val="100000"/>
              </a:lnSpc>
              <a:spcBef>
                <a:spcPts val="1000"/>
              </a:spcBef>
              <a:spcAft>
                <a:spcPts val="0"/>
              </a:spcAft>
              <a:buNone/>
            </a:pPr>
            <a:r>
              <a:t/>
            </a:r>
            <a:endParaRPr sz="1700"/>
          </a:p>
          <a:p>
            <a:pPr indent="-336550" lvl="0" marL="457200" rtl="0" algn="l">
              <a:lnSpc>
                <a:spcPct val="100000"/>
              </a:lnSpc>
              <a:spcBef>
                <a:spcPts val="0"/>
              </a:spcBef>
              <a:spcAft>
                <a:spcPts val="0"/>
              </a:spcAft>
              <a:buSzPts val="1700"/>
              <a:buAutoNum type="arabicPeriod"/>
            </a:pPr>
            <a:r>
              <a:rPr lang="en" sz="1700"/>
              <a:t>Now, graph lines </a:t>
            </a:r>
            <a:r>
              <a:rPr i="1" lang="en" sz="1700"/>
              <a:t>d</a:t>
            </a:r>
            <a:r>
              <a:rPr lang="en" sz="1700"/>
              <a:t> and </a:t>
            </a:r>
            <a:r>
              <a:rPr i="1" lang="en" sz="1700"/>
              <a:t>e</a:t>
            </a:r>
            <a:r>
              <a:rPr lang="en" sz="1700"/>
              <a:t> on the same graph as </a:t>
            </a:r>
            <a:r>
              <a:rPr i="1" lang="en" sz="1700">
                <a:latin typeface="Times New Roman"/>
                <a:ea typeface="Times New Roman"/>
                <a:cs typeface="Times New Roman"/>
                <a:sym typeface="Times New Roman"/>
              </a:rPr>
              <a:t>a</a:t>
            </a:r>
            <a:r>
              <a:rPr i="1" lang="en" sz="1700"/>
              <a:t>, </a:t>
            </a:r>
            <a:r>
              <a:rPr i="1" lang="en" sz="1700">
                <a:latin typeface="Times New Roman"/>
                <a:ea typeface="Times New Roman"/>
                <a:cs typeface="Times New Roman"/>
                <a:sym typeface="Times New Roman"/>
              </a:rPr>
              <a:t>b</a:t>
            </a:r>
            <a:r>
              <a:rPr i="1" lang="en" sz="1700"/>
              <a:t>, </a:t>
            </a:r>
            <a:r>
              <a:rPr lang="en" sz="1700"/>
              <a:t>and</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c</a:t>
            </a:r>
            <a:r>
              <a:rPr lang="en" sz="1700"/>
              <a:t>.</a:t>
            </a:r>
            <a:endParaRPr sz="1700"/>
          </a:p>
          <a:p>
            <a:pPr indent="-336550" lvl="0" marL="457200" rtl="0" algn="l">
              <a:lnSpc>
                <a:spcPct val="100000"/>
              </a:lnSpc>
              <a:spcBef>
                <a:spcPts val="1000"/>
              </a:spcBef>
              <a:spcAft>
                <a:spcPts val="0"/>
              </a:spcAft>
              <a:buSzPts val="1700"/>
              <a:buAutoNum type="arabicPeriod"/>
            </a:pPr>
            <a:r>
              <a:rPr lang="en" sz="1700"/>
              <a:t>How does line </a:t>
            </a:r>
            <a:r>
              <a:rPr i="1" lang="en" sz="1700"/>
              <a:t>d</a:t>
            </a:r>
            <a:r>
              <a:rPr lang="en" sz="1700"/>
              <a:t>, representing </a:t>
            </a:r>
            <a:r>
              <a:rPr i="1" lang="en" sz="1700">
                <a:latin typeface="Times New Roman"/>
                <a:ea typeface="Times New Roman"/>
                <a:cs typeface="Times New Roman"/>
                <a:sym typeface="Times New Roman"/>
              </a:rPr>
              <a:t>f</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½</a:t>
            </a:r>
            <a:r>
              <a:rPr i="1" lang="en" sz="1700">
                <a:latin typeface="Times New Roman"/>
                <a:ea typeface="Times New Roman"/>
                <a:cs typeface="Times New Roman"/>
                <a:sym typeface="Times New Roman"/>
              </a:rPr>
              <a:t>x</a:t>
            </a:r>
            <a:r>
              <a:rPr lang="en" sz="1700"/>
              <a:t>, compare to line </a:t>
            </a:r>
            <a:r>
              <a:rPr i="1" lang="en" sz="1700"/>
              <a:t>b</a:t>
            </a:r>
            <a:r>
              <a:rPr lang="en" sz="1700"/>
              <a:t>, representing </a:t>
            </a:r>
            <a:r>
              <a:rPr i="1" lang="en" sz="1700">
                <a:latin typeface="Times New Roman"/>
                <a:ea typeface="Times New Roman"/>
                <a:cs typeface="Times New Roman"/>
                <a:sym typeface="Times New Roman"/>
              </a:rPr>
              <a:t>f</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2</a:t>
            </a:r>
            <a:r>
              <a:rPr i="1" lang="en" sz="1700">
                <a:latin typeface="Times New Roman"/>
                <a:ea typeface="Times New Roman"/>
                <a:cs typeface="Times New Roman"/>
                <a:sym typeface="Times New Roman"/>
              </a:rPr>
              <a:t>x</a:t>
            </a:r>
            <a:r>
              <a:rPr lang="en" sz="1700"/>
              <a:t>?</a:t>
            </a:r>
            <a:endParaRPr sz="1700"/>
          </a:p>
          <a:p>
            <a:pPr indent="-336550" lvl="0" marL="457200" rtl="0" algn="l">
              <a:lnSpc>
                <a:spcPct val="100000"/>
              </a:lnSpc>
              <a:spcBef>
                <a:spcPts val="1000"/>
              </a:spcBef>
              <a:spcAft>
                <a:spcPts val="0"/>
              </a:spcAft>
              <a:buSzPts val="1700"/>
              <a:buAutoNum type="arabicPeriod"/>
            </a:pPr>
            <a:r>
              <a:rPr lang="en" sz="1700"/>
              <a:t>Examine lines </a:t>
            </a:r>
            <a:r>
              <a:rPr i="1" lang="en" sz="1700">
                <a:latin typeface="Times New Roman"/>
                <a:ea typeface="Times New Roman"/>
                <a:cs typeface="Times New Roman"/>
                <a:sym typeface="Times New Roman"/>
              </a:rPr>
              <a:t>d</a:t>
            </a:r>
            <a:r>
              <a:rPr lang="en" sz="1700"/>
              <a:t> and </a:t>
            </a:r>
            <a:r>
              <a:rPr i="1" lang="en" sz="1700">
                <a:latin typeface="Times New Roman"/>
                <a:ea typeface="Times New Roman"/>
                <a:cs typeface="Times New Roman"/>
                <a:sym typeface="Times New Roman"/>
              </a:rPr>
              <a:t>e</a:t>
            </a:r>
            <a:r>
              <a:rPr lang="en" sz="1700"/>
              <a:t>. What can you say about the lines when 0 &lt; </a:t>
            </a:r>
            <a:r>
              <a:rPr i="1" lang="en" sz="1700">
                <a:latin typeface="Times New Roman"/>
                <a:ea typeface="Times New Roman"/>
                <a:cs typeface="Times New Roman"/>
                <a:sym typeface="Times New Roman"/>
              </a:rPr>
              <a:t>m</a:t>
            </a:r>
            <a:r>
              <a:rPr i="1" lang="en" sz="1700"/>
              <a:t> </a:t>
            </a:r>
            <a:r>
              <a:rPr lang="en" sz="1700"/>
              <a:t>&lt; 1?</a:t>
            </a:r>
            <a:endParaRPr sz="1700"/>
          </a:p>
          <a:p>
            <a:pPr indent="0" lvl="0" marL="0" rtl="0" algn="l">
              <a:lnSpc>
                <a:spcPct val="100000"/>
              </a:lnSpc>
              <a:spcBef>
                <a:spcPts val="1000"/>
              </a:spcBef>
              <a:spcAft>
                <a:spcPts val="0"/>
              </a:spcAft>
              <a:buSzPts val="605"/>
              <a:buNone/>
            </a:pPr>
            <a:r>
              <a:t/>
            </a:r>
            <a:endParaRPr sz="1300"/>
          </a:p>
          <a:p>
            <a:pPr indent="0" lvl="0" marL="0" rtl="0" algn="l">
              <a:lnSpc>
                <a:spcPct val="100000"/>
              </a:lnSpc>
              <a:spcBef>
                <a:spcPts val="0"/>
              </a:spcBef>
              <a:spcAft>
                <a:spcPts val="1200"/>
              </a:spcAft>
              <a:buSzPts val="605"/>
              <a:buNone/>
            </a:pPr>
            <a:r>
              <a:t/>
            </a:r>
            <a:endParaRPr sz="1700"/>
          </a:p>
        </p:txBody>
      </p:sp>
      <p:sp>
        <p:nvSpPr>
          <p:cNvPr id="437" name="Google Shape;43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8" name="Google Shape;43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4.11.4: Vertical Stretches and Compressions</a:t>
            </a:r>
            <a:endParaRPr/>
          </a:p>
        </p:txBody>
      </p:sp>
      <p:pic>
        <p:nvPicPr>
          <p:cNvPr descr="A table with two columns: Line Label and Function. Line a: f(x) = 3x. Line b: f(x) = 2x. Line c: f(x) = x." id="439" name="Google Shape;439;p30"/>
          <p:cNvPicPr preferRelativeResize="0"/>
          <p:nvPr/>
        </p:nvPicPr>
        <p:blipFill>
          <a:blip r:embed="rId3">
            <a:alphaModFix/>
          </a:blip>
          <a:stretch>
            <a:fillRect/>
          </a:stretch>
        </p:blipFill>
        <p:spPr>
          <a:xfrm>
            <a:off x="6096002" y="1060626"/>
            <a:ext cx="1965960" cy="1828800"/>
          </a:xfrm>
          <a:prstGeom prst="rect">
            <a:avLst/>
          </a:prstGeom>
          <a:noFill/>
          <a:ln>
            <a:noFill/>
          </a:ln>
        </p:spPr>
      </p:pic>
      <p:pic>
        <p:nvPicPr>
          <p:cNvPr descr="A table with the headers Line Label and Function. Row 1: Line d, f(x) = (1/2)x. Row 2: Line e, f(x) = (1/3)x.&#10;" id="440" name="Google Shape;440;p30"/>
          <p:cNvPicPr preferRelativeResize="0"/>
          <p:nvPr/>
        </p:nvPicPr>
        <p:blipFill>
          <a:blip r:embed="rId4">
            <a:alphaModFix/>
          </a:blip>
          <a:stretch>
            <a:fillRect/>
          </a:stretch>
        </p:blipFill>
        <p:spPr>
          <a:xfrm>
            <a:off x="6099048" y="2969029"/>
            <a:ext cx="1965960" cy="146978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4" name="Shape 444"/>
        <p:cNvGrpSpPr/>
        <p:nvPr/>
      </p:nvGrpSpPr>
      <p:grpSpPr>
        <a:xfrm>
          <a:off x="0" y="0"/>
          <a:ext cx="0" cy="0"/>
          <a:chOff x="0" y="0"/>
          <a:chExt cx="0" cy="0"/>
        </a:xfrm>
      </p:grpSpPr>
      <p:sp>
        <p:nvSpPr>
          <p:cNvPr id="445" name="Google Shape;445;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6" name="Google Shape;446;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 - Additional Resources</a:t>
            </a:r>
            <a:endParaRPr/>
          </a:p>
        </p:txBody>
      </p:sp>
      <p:sp>
        <p:nvSpPr>
          <p:cNvPr id="447" name="Google Shape;447;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a:t>
            </a:r>
            <a:r>
              <a:rPr lang="en" sz="2200"/>
              <a:t>Vertical Dilations</a:t>
            </a:r>
            <a:r>
              <a:rPr lang="en"/>
              <a:t> 📉</a:t>
            </a:r>
            <a:endParaRPr/>
          </a:p>
        </p:txBody>
      </p:sp>
      <p:pic>
        <p:nvPicPr>
          <p:cNvPr descr="A graph showing three lines: solid blue for f(x)=3x, dotted green for f(x)=2x, and dashed orange for f(x)=x, each passing through the origin with different slopes. The legend matches each line to its equation." id="448" name="Google Shape;448;p31"/>
          <p:cNvPicPr preferRelativeResize="0"/>
          <p:nvPr/>
        </p:nvPicPr>
        <p:blipFill>
          <a:blip r:embed="rId3">
            <a:alphaModFix/>
          </a:blip>
          <a:stretch>
            <a:fillRect/>
          </a:stretch>
        </p:blipFill>
        <p:spPr>
          <a:xfrm>
            <a:off x="231500" y="1623100"/>
            <a:ext cx="4395727" cy="3027851"/>
          </a:xfrm>
          <a:prstGeom prst="rect">
            <a:avLst/>
          </a:prstGeom>
          <a:noFill/>
          <a:ln>
            <a:noFill/>
          </a:ln>
        </p:spPr>
      </p:pic>
      <p:sp>
        <p:nvSpPr>
          <p:cNvPr id="449" name="Google Shape;449;p31"/>
          <p:cNvSpPr txBox="1"/>
          <p:nvPr/>
        </p:nvSpPr>
        <p:spPr>
          <a:xfrm>
            <a:off x="499250" y="1090012"/>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sp>
        <p:nvSpPr>
          <p:cNvPr id="450" name="Google Shape;450;p31"/>
          <p:cNvSpPr txBox="1"/>
          <p:nvPr/>
        </p:nvSpPr>
        <p:spPr>
          <a:xfrm>
            <a:off x="4627225" y="1090012"/>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t/>
            </a:r>
            <a:endParaRPr sz="1800">
              <a:solidFill>
                <a:srgbClr val="424242"/>
              </a:solidFill>
              <a:latin typeface="Calibri"/>
              <a:ea typeface="Calibri"/>
              <a:cs typeface="Calibri"/>
              <a:sym typeface="Calibri"/>
            </a:endParaRPr>
          </a:p>
        </p:txBody>
      </p:sp>
      <p:pic>
        <p:nvPicPr>
          <p:cNvPr descr="A graph comparing five linear functions: f(x)=3x (blue line), f(x)=2x (green dotted), f(x)=x (orange dashed), f(x)=½x (black), and f(x)=⅓x (red), all passing through the origin." id="451" name="Google Shape;451;p31"/>
          <p:cNvPicPr preferRelativeResize="0"/>
          <p:nvPr/>
        </p:nvPicPr>
        <p:blipFill>
          <a:blip r:embed="rId4">
            <a:alphaModFix/>
          </a:blip>
          <a:stretch>
            <a:fillRect/>
          </a:stretch>
        </p:blipFill>
        <p:spPr>
          <a:xfrm>
            <a:off x="4574750" y="1646175"/>
            <a:ext cx="4395699" cy="302783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Vertical Dilations</a:t>
            </a:r>
            <a:r>
              <a:rPr lang="en"/>
              <a:t> 📉</a:t>
            </a:r>
            <a:endParaRPr/>
          </a:p>
        </p:txBody>
      </p:sp>
      <p:sp>
        <p:nvSpPr>
          <p:cNvPr id="457" name="Google Shape;45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8" name="Google Shape;458;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a:t>
            </a:r>
            <a:endParaRPr/>
          </a:p>
        </p:txBody>
      </p:sp>
      <p:sp>
        <p:nvSpPr>
          <p:cNvPr id="459" name="Google Shape;459;p32"/>
          <p:cNvSpPr txBox="1"/>
          <p:nvPr>
            <p:ph idx="1" type="body"/>
          </p:nvPr>
        </p:nvSpPr>
        <p:spPr>
          <a:xfrm>
            <a:off x="311700" y="1059575"/>
            <a:ext cx="5784300" cy="20097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6"/>
            </a:pPr>
            <a:r>
              <a:rPr lang="en" sz="1700"/>
              <a:t>Now graph lines </a:t>
            </a:r>
            <a:r>
              <a:rPr i="1" lang="en" sz="1700">
                <a:latin typeface="Times New Roman"/>
                <a:ea typeface="Times New Roman"/>
                <a:cs typeface="Times New Roman"/>
                <a:sym typeface="Times New Roman"/>
              </a:rPr>
              <a:t>f</a:t>
            </a:r>
            <a:r>
              <a:rPr lang="en" sz="1700"/>
              <a:t>, </a:t>
            </a:r>
            <a:r>
              <a:rPr i="1" lang="en" sz="1700">
                <a:latin typeface="Times New Roman"/>
                <a:ea typeface="Times New Roman"/>
                <a:cs typeface="Times New Roman"/>
                <a:sym typeface="Times New Roman"/>
              </a:rPr>
              <a:t>g</a:t>
            </a:r>
            <a:r>
              <a:rPr lang="en" sz="1700"/>
              <a:t>, and </a:t>
            </a:r>
            <a:r>
              <a:rPr i="1" lang="en" sz="1700">
                <a:latin typeface="Times New Roman"/>
                <a:ea typeface="Times New Roman"/>
                <a:cs typeface="Times New Roman"/>
                <a:sym typeface="Times New Roman"/>
              </a:rPr>
              <a:t>h</a:t>
            </a:r>
            <a:r>
              <a:rPr lang="en" sz="1700"/>
              <a:t> on the same coordinate grid.</a:t>
            </a:r>
            <a:endParaRPr sz="1700"/>
          </a:p>
          <a:p>
            <a:pPr indent="-336550" lvl="0" marL="457200" rtl="0" algn="l">
              <a:lnSpc>
                <a:spcPct val="100000"/>
              </a:lnSpc>
              <a:spcBef>
                <a:spcPts val="1000"/>
              </a:spcBef>
              <a:spcAft>
                <a:spcPts val="0"/>
              </a:spcAft>
              <a:buSzPts val="1700"/>
              <a:buAutoNum type="arabicPeriod" startAt="6"/>
            </a:pPr>
            <a:r>
              <a:rPr lang="en" sz="1700"/>
              <a:t>Compare the equations of lines </a:t>
            </a:r>
            <a:r>
              <a:rPr i="1" lang="en" sz="1700">
                <a:latin typeface="Times New Roman"/>
                <a:ea typeface="Times New Roman"/>
                <a:cs typeface="Times New Roman"/>
                <a:sym typeface="Times New Roman"/>
              </a:rPr>
              <a:t>f</a:t>
            </a:r>
            <a:r>
              <a:rPr i="1" lang="en" sz="1700"/>
              <a:t> </a:t>
            </a:r>
            <a:r>
              <a:rPr lang="en" sz="1700"/>
              <a:t>− </a:t>
            </a:r>
            <a:r>
              <a:rPr i="1" lang="en" sz="1700">
                <a:latin typeface="Times New Roman"/>
                <a:ea typeface="Times New Roman"/>
                <a:cs typeface="Times New Roman"/>
                <a:sym typeface="Times New Roman"/>
              </a:rPr>
              <a:t>h</a:t>
            </a:r>
            <a:r>
              <a:rPr lang="en" sz="1700"/>
              <a:t> to the graphs of lines    </a:t>
            </a:r>
            <a:r>
              <a:rPr i="1" lang="en" sz="1700">
                <a:latin typeface="Times New Roman"/>
                <a:ea typeface="Times New Roman"/>
                <a:cs typeface="Times New Roman"/>
                <a:sym typeface="Times New Roman"/>
              </a:rPr>
              <a:t>b</a:t>
            </a:r>
            <a:r>
              <a:rPr i="1" lang="en" sz="1700"/>
              <a:t> </a:t>
            </a:r>
            <a:r>
              <a:rPr lang="en" sz="1700"/>
              <a:t>− </a:t>
            </a:r>
            <a:r>
              <a:rPr i="1" lang="en" sz="1700">
                <a:latin typeface="Times New Roman"/>
                <a:ea typeface="Times New Roman"/>
                <a:cs typeface="Times New Roman"/>
                <a:sym typeface="Times New Roman"/>
              </a:rPr>
              <a:t>d</a:t>
            </a:r>
            <a:r>
              <a:rPr lang="en" sz="1700"/>
              <a:t>. What changed with the equations of these functions?</a:t>
            </a:r>
            <a:endParaRPr sz="1700"/>
          </a:p>
          <a:p>
            <a:pPr indent="-336550" lvl="0" marL="457200" rtl="0" algn="l">
              <a:lnSpc>
                <a:spcPct val="100000"/>
              </a:lnSpc>
              <a:spcBef>
                <a:spcPts val="1000"/>
              </a:spcBef>
              <a:spcAft>
                <a:spcPts val="0"/>
              </a:spcAft>
              <a:buSzPts val="1700"/>
              <a:buAutoNum type="arabicPeriod" startAt="6"/>
            </a:pPr>
            <a:r>
              <a:rPr lang="en" sz="1700"/>
              <a:t>Compare the graphs of lines </a:t>
            </a:r>
            <a:r>
              <a:rPr i="1" lang="en" sz="1700">
                <a:latin typeface="Times New Roman"/>
                <a:ea typeface="Times New Roman"/>
                <a:cs typeface="Times New Roman"/>
                <a:sym typeface="Times New Roman"/>
              </a:rPr>
              <a:t>f</a:t>
            </a:r>
            <a:r>
              <a:rPr i="1" lang="en" sz="1700"/>
              <a:t> </a:t>
            </a:r>
            <a:r>
              <a:rPr lang="en" sz="1700"/>
              <a:t>− </a:t>
            </a:r>
            <a:r>
              <a:rPr i="1" lang="en" sz="1700">
                <a:latin typeface="Times New Roman"/>
                <a:ea typeface="Times New Roman"/>
                <a:cs typeface="Times New Roman"/>
                <a:sym typeface="Times New Roman"/>
              </a:rPr>
              <a:t>h</a:t>
            </a:r>
            <a:r>
              <a:rPr lang="en" sz="1700"/>
              <a:t> to the graphs of lines </a:t>
            </a:r>
            <a:r>
              <a:rPr i="1" lang="en" sz="1700">
                <a:latin typeface="Times New Roman"/>
                <a:ea typeface="Times New Roman"/>
                <a:cs typeface="Times New Roman"/>
                <a:sym typeface="Times New Roman"/>
              </a:rPr>
              <a:t>b</a:t>
            </a:r>
            <a:r>
              <a:rPr i="1" lang="en" sz="1700"/>
              <a:t> </a:t>
            </a:r>
            <a:r>
              <a:rPr lang="en" sz="1700"/>
              <a:t>− </a:t>
            </a:r>
            <a:r>
              <a:rPr i="1" lang="en" sz="1700">
                <a:latin typeface="Times New Roman"/>
                <a:ea typeface="Times New Roman"/>
                <a:cs typeface="Times New Roman"/>
                <a:sym typeface="Times New Roman"/>
              </a:rPr>
              <a:t>d</a:t>
            </a:r>
            <a:r>
              <a:rPr lang="en" sz="1700"/>
              <a:t>. How did the change in their equations affect their graphs?</a:t>
            </a:r>
            <a:endParaRPr sz="1700"/>
          </a:p>
          <a:p>
            <a:pPr indent="0" lvl="0" marL="0" rtl="0" algn="l">
              <a:lnSpc>
                <a:spcPct val="100000"/>
              </a:lnSpc>
              <a:spcBef>
                <a:spcPts val="1000"/>
              </a:spcBef>
              <a:spcAft>
                <a:spcPts val="0"/>
              </a:spcAft>
              <a:buSzPts val="605"/>
              <a:buNone/>
            </a:pPr>
            <a:r>
              <a:t/>
            </a:r>
            <a:endParaRPr sz="1300"/>
          </a:p>
          <a:p>
            <a:pPr indent="0" lvl="0" marL="0" rtl="0" algn="l">
              <a:lnSpc>
                <a:spcPct val="100000"/>
              </a:lnSpc>
              <a:spcBef>
                <a:spcPts val="0"/>
              </a:spcBef>
              <a:spcAft>
                <a:spcPts val="1200"/>
              </a:spcAft>
              <a:buSzPts val="605"/>
              <a:buNone/>
            </a:pPr>
            <a:r>
              <a:t/>
            </a:r>
            <a:endParaRPr sz="1700"/>
          </a:p>
        </p:txBody>
      </p:sp>
      <p:pic>
        <p:nvPicPr>
          <p:cNvPr descr="A table with two columns: Line Label and Function. The rows list: Line f: f(x) = -2x, Line g: f(x) = -x, and Line h: f(x) = -½x." id="460" name="Google Shape;460;p32" title="Screenshot 2025-07-30 172149.png"/>
          <p:cNvPicPr preferRelativeResize="0"/>
          <p:nvPr/>
        </p:nvPicPr>
        <p:blipFill rotWithShape="1">
          <a:blip r:embed="rId3">
            <a:alphaModFix/>
          </a:blip>
          <a:srcRect b="1728" l="0" r="0" t="1718"/>
          <a:stretch/>
        </p:blipFill>
        <p:spPr>
          <a:xfrm>
            <a:off x="6096002" y="1060626"/>
            <a:ext cx="1965960" cy="1828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64" name="Shape 464"/>
        <p:cNvGrpSpPr/>
        <p:nvPr/>
      </p:nvGrpSpPr>
      <p:grpSpPr>
        <a:xfrm>
          <a:off x="0" y="0"/>
          <a:ext cx="0" cy="0"/>
          <a:chOff x="0" y="0"/>
          <a:chExt cx="0" cy="0"/>
        </a:xfrm>
      </p:grpSpPr>
      <p:sp>
        <p:nvSpPr>
          <p:cNvPr id="465" name="Google Shape;465;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6" name="Google Shape;466;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 - Additional Resources</a:t>
            </a:r>
            <a:endParaRPr/>
          </a:p>
        </p:txBody>
      </p:sp>
      <p:sp>
        <p:nvSpPr>
          <p:cNvPr id="467" name="Google Shape;467;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a:t>
            </a:r>
            <a:r>
              <a:rPr lang="en" sz="2200"/>
              <a:t>Vertical Dilations</a:t>
            </a:r>
            <a:r>
              <a:rPr lang="en"/>
              <a:t> 📉</a:t>
            </a:r>
            <a:endParaRPr/>
          </a:p>
        </p:txBody>
      </p:sp>
      <p:sp>
        <p:nvSpPr>
          <p:cNvPr id="468" name="Google Shape;468;p33"/>
          <p:cNvSpPr txBox="1"/>
          <p:nvPr/>
        </p:nvSpPr>
        <p:spPr>
          <a:xfrm>
            <a:off x="425975" y="10606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6"/>
            </a:pPr>
            <a:r>
              <a:t/>
            </a:r>
            <a:endParaRPr sz="1800">
              <a:solidFill>
                <a:srgbClr val="424242"/>
              </a:solidFill>
              <a:latin typeface="Calibri"/>
              <a:ea typeface="Calibri"/>
              <a:cs typeface="Calibri"/>
              <a:sym typeface="Calibri"/>
            </a:endParaRPr>
          </a:p>
        </p:txBody>
      </p:sp>
      <p:pic>
        <p:nvPicPr>
          <p:cNvPr descr="Three lines are shown on a graph: a green dotted line for f(x) = -2x, a brown dashed line for f(x) = -x, and a solid black line for f(x) = -½x. All lines have negative slopes." id="469" name="Google Shape;469;p33"/>
          <p:cNvPicPr preferRelativeResize="0"/>
          <p:nvPr/>
        </p:nvPicPr>
        <p:blipFill>
          <a:blip r:embed="rId3">
            <a:alphaModFix/>
          </a:blip>
          <a:stretch>
            <a:fillRect/>
          </a:stretch>
        </p:blipFill>
        <p:spPr>
          <a:xfrm>
            <a:off x="159303" y="1513025"/>
            <a:ext cx="4395699" cy="3027832"/>
          </a:xfrm>
          <a:prstGeom prst="rect">
            <a:avLst/>
          </a:prstGeom>
          <a:noFill/>
          <a:ln>
            <a:noFill/>
          </a:ln>
        </p:spPr>
      </p:pic>
      <p:pic>
        <p:nvPicPr>
          <p:cNvPr descr="A graph with several straight lines of different slopes passing through the origin. Each line represents a function listed at right, including f(x) = 3x, 2x, x, (1/2)x, (1/3)x, –(1/2)x, –x, and –2x in various colors.&#10;" id="470" name="Google Shape;470;p33"/>
          <p:cNvPicPr preferRelativeResize="0"/>
          <p:nvPr/>
        </p:nvPicPr>
        <p:blipFill>
          <a:blip r:embed="rId4">
            <a:alphaModFix/>
          </a:blip>
          <a:stretch>
            <a:fillRect/>
          </a:stretch>
        </p:blipFill>
        <p:spPr>
          <a:xfrm>
            <a:off x="4785525" y="1224488"/>
            <a:ext cx="4219680" cy="3362325"/>
          </a:xfrm>
          <a:prstGeom prst="rect">
            <a:avLst/>
          </a:prstGeom>
          <a:noFill/>
          <a:ln>
            <a:noFill/>
          </a:ln>
        </p:spPr>
      </p:pic>
      <p:sp>
        <p:nvSpPr>
          <p:cNvPr id="471" name="Google Shape;471;p33"/>
          <p:cNvSpPr txBox="1"/>
          <p:nvPr/>
        </p:nvSpPr>
        <p:spPr>
          <a:xfrm>
            <a:off x="4895425" y="10855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8"/>
            </a:pPr>
            <a:r>
              <a:t/>
            </a:r>
            <a:endParaRPr sz="1800">
              <a:solidFill>
                <a:srgbClr val="424242"/>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a:t>
            </a:r>
            <a:r>
              <a:rPr lang="en" sz="2200"/>
              <a:t>Vertical Dilations</a:t>
            </a:r>
            <a:r>
              <a:rPr lang="en"/>
              <a:t> 📉</a:t>
            </a:r>
            <a:endParaRPr/>
          </a:p>
        </p:txBody>
      </p:sp>
      <p:sp>
        <p:nvSpPr>
          <p:cNvPr id="477" name="Google Shape;47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8" name="Google Shape;478;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a:t>
            </a:r>
            <a:endParaRPr/>
          </a:p>
        </p:txBody>
      </p:sp>
      <p:sp>
        <p:nvSpPr>
          <p:cNvPr id="479" name="Google Shape;479;p34"/>
          <p:cNvSpPr txBox="1"/>
          <p:nvPr/>
        </p:nvSpPr>
        <p:spPr>
          <a:xfrm>
            <a:off x="460550" y="1101169"/>
            <a:ext cx="82440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In </a:t>
            </a:r>
            <a:r>
              <a:rPr i="1" lang="en" sz="1800">
                <a:latin typeface="Times New Roman"/>
                <a:ea typeface="Times New Roman"/>
                <a:cs typeface="Times New Roman"/>
                <a:sym typeface="Times New Roman"/>
              </a:rPr>
              <a:t>f(x)</a:t>
            </a:r>
            <a:r>
              <a:rPr lang="en" sz="1800">
                <a:latin typeface="Calibri"/>
                <a:ea typeface="Calibri"/>
                <a:cs typeface="Calibri"/>
                <a:sym typeface="Calibri"/>
              </a:rPr>
              <a:t> = </a:t>
            </a:r>
            <a:r>
              <a:rPr i="1" lang="en" sz="1800">
                <a:latin typeface="Times New Roman"/>
                <a:ea typeface="Times New Roman"/>
                <a:cs typeface="Times New Roman"/>
                <a:sym typeface="Times New Roman"/>
              </a:rPr>
              <a:t>mx</a:t>
            </a:r>
            <a:r>
              <a:rPr i="1" lang="en" sz="1800">
                <a:latin typeface="Calibri"/>
                <a:ea typeface="Calibri"/>
                <a:cs typeface="Calibri"/>
                <a:sym typeface="Calibri"/>
              </a:rPr>
              <a:t> </a:t>
            </a:r>
            <a:r>
              <a:rPr lang="en" sz="1800">
                <a:latin typeface="Calibri"/>
                <a:ea typeface="Calibri"/>
                <a:cs typeface="Calibri"/>
                <a:sym typeface="Calibri"/>
              </a:rPr>
              <a:t>+ </a:t>
            </a:r>
            <a:r>
              <a:rPr i="1" lang="en" sz="1800">
                <a:latin typeface="Times New Roman"/>
                <a:ea typeface="Times New Roman"/>
                <a:cs typeface="Times New Roman"/>
                <a:sym typeface="Times New Roman"/>
              </a:rPr>
              <a:t>b</a:t>
            </a:r>
            <a:r>
              <a:rPr lang="en" sz="1800">
                <a:latin typeface="Calibri"/>
                <a:ea typeface="Calibri"/>
                <a:cs typeface="Calibri"/>
                <a:sym typeface="Calibri"/>
              </a:rPr>
              <a:t>, the </a:t>
            </a:r>
            <a:r>
              <a:rPr i="1" lang="en" sz="1800">
                <a:latin typeface="Times New Roman"/>
                <a:ea typeface="Times New Roman"/>
                <a:cs typeface="Times New Roman"/>
                <a:sym typeface="Times New Roman"/>
              </a:rPr>
              <a:t>m</a:t>
            </a:r>
            <a:r>
              <a:rPr lang="en" sz="1800">
                <a:latin typeface="Calibri"/>
                <a:ea typeface="Calibri"/>
                <a:cs typeface="Calibri"/>
                <a:sym typeface="Calibri"/>
              </a:rPr>
              <a:t> acts as the vertical dilation (stretch or compression factor). This is a type of transformation to the graph of </a:t>
            </a:r>
            <a:r>
              <a:rPr i="1" lang="en" sz="1800">
                <a:latin typeface="Times New Roman"/>
                <a:ea typeface="Times New Roman"/>
                <a:cs typeface="Times New Roman"/>
                <a:sym typeface="Times New Roman"/>
              </a:rPr>
              <a:t>f(x) = x</a:t>
            </a:r>
            <a:r>
              <a:rPr lang="en" sz="1800">
                <a:latin typeface="Calibri"/>
                <a:ea typeface="Calibri"/>
                <a:cs typeface="Calibri"/>
                <a:sym typeface="Calibri"/>
              </a:rPr>
              <a:t>.</a:t>
            </a:r>
            <a:endParaRPr sz="1800">
              <a:latin typeface="Calibri"/>
              <a:ea typeface="Calibri"/>
              <a:cs typeface="Calibri"/>
              <a:sym typeface="Calibri"/>
            </a:endParaRPr>
          </a:p>
        </p:txBody>
      </p:sp>
      <p:sp>
        <p:nvSpPr>
          <p:cNvPr id="480" name="Google Shape;480;p34"/>
          <p:cNvSpPr txBox="1"/>
          <p:nvPr/>
        </p:nvSpPr>
        <p:spPr>
          <a:xfrm>
            <a:off x="457200" y="3742189"/>
            <a:ext cx="8244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If the </a:t>
            </a:r>
            <a:r>
              <a:rPr i="1" lang="en" sz="1800">
                <a:latin typeface="Times New Roman"/>
                <a:ea typeface="Times New Roman"/>
                <a:cs typeface="Times New Roman"/>
                <a:sym typeface="Times New Roman"/>
              </a:rPr>
              <a:t>a</a:t>
            </a:r>
            <a:r>
              <a:rPr lang="en" sz="1800">
                <a:latin typeface="Calibri"/>
                <a:ea typeface="Calibri"/>
                <a:cs typeface="Calibri"/>
                <a:sym typeface="Calibri"/>
              </a:rPr>
              <a:t> value is negative, the graph is reflected over the </a:t>
            </a:r>
            <a:r>
              <a:rPr i="1" lang="en" sz="1800">
                <a:latin typeface="Times New Roman"/>
                <a:ea typeface="Times New Roman"/>
                <a:cs typeface="Times New Roman"/>
                <a:sym typeface="Times New Roman"/>
              </a:rPr>
              <a:t>x</a:t>
            </a:r>
            <a:r>
              <a:rPr lang="en" sz="1800">
                <a:latin typeface="Calibri"/>
                <a:ea typeface="Calibri"/>
                <a:cs typeface="Calibri"/>
                <a:sym typeface="Calibri"/>
              </a:rPr>
              <a:t>-axis. If the </a:t>
            </a:r>
            <a:r>
              <a:rPr i="1" lang="en" sz="1800">
                <a:latin typeface="Times New Roman"/>
                <a:ea typeface="Times New Roman"/>
                <a:cs typeface="Times New Roman"/>
                <a:sym typeface="Times New Roman"/>
              </a:rPr>
              <a:t>a</a:t>
            </a:r>
            <a:r>
              <a:rPr lang="en" sz="1800">
                <a:latin typeface="Calibri"/>
                <a:ea typeface="Calibri"/>
                <a:cs typeface="Calibri"/>
                <a:sym typeface="Calibri"/>
              </a:rPr>
              <a:t> value is greater than 1, the graph is stretched by a scale factor of </a:t>
            </a:r>
            <a:r>
              <a:rPr i="1" lang="en" sz="1800">
                <a:latin typeface="Times New Roman"/>
                <a:ea typeface="Times New Roman"/>
                <a:cs typeface="Times New Roman"/>
                <a:sym typeface="Times New Roman"/>
              </a:rPr>
              <a:t>a</a:t>
            </a:r>
            <a:r>
              <a:rPr lang="en" sz="1800">
                <a:latin typeface="Calibri"/>
                <a:ea typeface="Calibri"/>
                <a:cs typeface="Calibri"/>
                <a:sym typeface="Calibri"/>
              </a:rPr>
              <a:t>. If the </a:t>
            </a:r>
            <a:r>
              <a:rPr i="1" lang="en" sz="1800">
                <a:latin typeface="Times New Roman"/>
                <a:ea typeface="Times New Roman"/>
                <a:cs typeface="Times New Roman"/>
                <a:sym typeface="Times New Roman"/>
              </a:rPr>
              <a:t>a</a:t>
            </a:r>
            <a:r>
              <a:rPr lang="en" sz="1800">
                <a:latin typeface="Calibri"/>
                <a:ea typeface="Calibri"/>
                <a:cs typeface="Calibri"/>
                <a:sym typeface="Calibri"/>
              </a:rPr>
              <a:t> value is between 0 and 1, the graph is compressed by a scale factor of </a:t>
            </a:r>
            <a:r>
              <a:rPr i="1" lang="en" sz="1800">
                <a:latin typeface="Times New Roman"/>
                <a:ea typeface="Times New Roman"/>
                <a:cs typeface="Times New Roman"/>
                <a:sym typeface="Times New Roman"/>
              </a:rPr>
              <a:t>a</a:t>
            </a:r>
            <a:r>
              <a:rPr lang="en" sz="1800">
                <a:latin typeface="Calibri"/>
                <a:ea typeface="Calibri"/>
                <a:cs typeface="Calibri"/>
                <a:sym typeface="Calibri"/>
              </a:rPr>
              <a:t>.</a:t>
            </a:r>
            <a:endParaRPr sz="1800">
              <a:latin typeface="Calibri"/>
              <a:ea typeface="Calibri"/>
              <a:cs typeface="Calibri"/>
              <a:sym typeface="Calibri"/>
            </a:endParaRPr>
          </a:p>
        </p:txBody>
      </p:sp>
      <p:sp>
        <p:nvSpPr>
          <p:cNvPr id="481" name="Google Shape;481;p34"/>
          <p:cNvSpPr txBox="1"/>
          <p:nvPr/>
        </p:nvSpPr>
        <p:spPr>
          <a:xfrm>
            <a:off x="460550" y="1824147"/>
            <a:ext cx="8244000" cy="18564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Vertical Dilation</a:t>
            </a:r>
            <a:endParaRPr b="1" sz="1800">
              <a:solidFill>
                <a:schemeClr val="lt1"/>
              </a:solidFill>
              <a:latin typeface="Calibri"/>
              <a:ea typeface="Calibri"/>
              <a:cs typeface="Calibri"/>
              <a:sym typeface="Calibri"/>
            </a:endParaRPr>
          </a:p>
          <a:p>
            <a:pPr indent="0" lvl="0" marL="0" rtl="0" algn="l">
              <a:spcBef>
                <a:spcPts val="1000"/>
              </a:spcBef>
              <a:spcAft>
                <a:spcPts val="0"/>
              </a:spcAft>
              <a:buNone/>
            </a:pPr>
            <a:r>
              <a:rPr lang="en" sz="1800">
                <a:solidFill>
                  <a:schemeClr val="lt1"/>
                </a:solidFill>
                <a:latin typeface="Calibri"/>
                <a:ea typeface="Calibri"/>
                <a:cs typeface="Calibri"/>
                <a:sym typeface="Calibri"/>
              </a:rPr>
              <a:t>A vertical stretch or compression “transforms” the parent function into another function by vertically dilating the graph by “</a:t>
            </a:r>
            <a:r>
              <a:rPr i="1" lang="en" sz="1800">
                <a:solidFill>
                  <a:schemeClr val="lt1"/>
                </a:solidFill>
                <a:latin typeface="Calibri"/>
                <a:ea typeface="Calibri"/>
                <a:cs typeface="Calibri"/>
                <a:sym typeface="Calibri"/>
              </a:rPr>
              <a:t>a</a:t>
            </a:r>
            <a:r>
              <a:rPr lang="en" sz="1800">
                <a:solidFill>
                  <a:schemeClr val="lt1"/>
                </a:solidFill>
                <a:latin typeface="Calibri"/>
                <a:ea typeface="Calibri"/>
                <a:cs typeface="Calibri"/>
                <a:sym typeface="Calibri"/>
              </a:rPr>
              <a:t>” units.</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sz="1800">
              <a:solidFill>
                <a:schemeClr val="lt1"/>
              </a:solidFill>
              <a:latin typeface="Calibri"/>
              <a:ea typeface="Calibri"/>
              <a:cs typeface="Calibri"/>
              <a:sym typeface="Calibri"/>
            </a:endParaRPr>
          </a:p>
          <a:p>
            <a:pPr indent="0" lvl="0" marL="0" rtl="0" algn="ctr">
              <a:spcBef>
                <a:spcPts val="0"/>
              </a:spcBef>
              <a:spcAft>
                <a:spcPts val="0"/>
              </a:spcAft>
              <a:buNone/>
            </a:pPr>
            <a:r>
              <a:rPr lang="en" sz="1800">
                <a:solidFill>
                  <a:schemeClr val="lt1"/>
                </a:solidFill>
                <a:latin typeface="Calibri"/>
                <a:ea typeface="Calibri"/>
                <a:cs typeface="Calibri"/>
                <a:sym typeface="Calibri"/>
              </a:rPr>
              <a:t>Vertical Dilation → </a:t>
            </a:r>
            <a:r>
              <a:rPr i="1" lang="en" sz="1800">
                <a:solidFill>
                  <a:schemeClr val="lt1"/>
                </a:solidFill>
                <a:latin typeface="Times New Roman"/>
                <a:ea typeface="Times New Roman"/>
                <a:cs typeface="Times New Roman"/>
                <a:sym typeface="Times New Roman"/>
              </a:rPr>
              <a:t>af</a:t>
            </a:r>
            <a:r>
              <a:rPr lang="en" sz="1800">
                <a:solidFill>
                  <a:schemeClr val="lt1"/>
                </a:solidFill>
                <a:latin typeface="Times New Roman"/>
                <a:ea typeface="Times New Roman"/>
                <a:cs typeface="Times New Roman"/>
                <a:sym typeface="Times New Roman"/>
              </a:rPr>
              <a:t>(</a:t>
            </a:r>
            <a:r>
              <a:rPr i="1" lang="en" sz="1800">
                <a:solidFill>
                  <a:schemeClr val="lt1"/>
                </a:solidFill>
                <a:latin typeface="Times New Roman"/>
                <a:ea typeface="Times New Roman"/>
                <a:cs typeface="Times New Roman"/>
                <a:sym typeface="Times New Roman"/>
              </a:rPr>
              <a:t>x</a:t>
            </a:r>
            <a:r>
              <a:rPr lang="en" sz="1800">
                <a:solidFill>
                  <a:schemeClr val="lt1"/>
                </a:solidFill>
                <a:latin typeface="Times New Roman"/>
                <a:ea typeface="Times New Roman"/>
                <a:cs typeface="Times New Roman"/>
                <a:sym typeface="Times New Roman"/>
              </a:rPr>
              <a:t>)</a:t>
            </a:r>
            <a:endParaRPr sz="1800">
              <a:solidFill>
                <a:schemeClr val="lt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7" name="Google Shape;487;p3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Identifying Vertical Stretches and Compressions</a:t>
            </a:r>
            <a:endParaRPr b="1"/>
          </a:p>
        </p:txBody>
      </p:sp>
      <p:pic>
        <p:nvPicPr>
          <p:cNvPr descr="Three mathematical functions written on a chalkboard: f(x) = 3x in teal, f(x) = 2x in orange, and f(x) = x in blue, each representing linear equations." id="488" name="Google Shape;488;p35" title="Screenshot 2025-07-16 163114.png">
            <a:hlinkClick r:id="rId4"/>
          </p:cNvPr>
          <p:cNvPicPr preferRelativeResize="0"/>
          <p:nvPr/>
        </p:nvPicPr>
        <p:blipFill rotWithShape="1">
          <a:blip r:embed="rId5">
            <a:alphaModFix/>
          </a:blip>
          <a:srcRect b="0" l="5822" r="5830" t="0"/>
          <a:stretch/>
        </p:blipFill>
        <p:spPr>
          <a:xfrm>
            <a:off x="1695488" y="482875"/>
            <a:ext cx="5753024" cy="32189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94" name="Google Shape;494;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How does the graph of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14</a:t>
            </a:r>
            <a:r>
              <a:rPr i="1" lang="en">
                <a:latin typeface="Times New Roman"/>
                <a:ea typeface="Times New Roman"/>
                <a:cs typeface="Times New Roman"/>
                <a:sym typeface="Times New Roman"/>
              </a:rPr>
              <a:t>x</a:t>
            </a:r>
            <a:r>
              <a:rPr i="1" lang="en"/>
              <a:t> </a:t>
            </a:r>
            <a:r>
              <a:rPr lang="en"/>
              <a:t>− 3 change from the parent function,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 = </a:t>
            </a:r>
            <a:r>
              <a:rPr i="1" lang="en">
                <a:latin typeface="Times New Roman"/>
                <a:ea typeface="Times New Roman"/>
                <a:cs typeface="Times New Roman"/>
                <a:sym typeface="Times New Roman"/>
              </a:rPr>
              <a:t>x</a:t>
            </a:r>
            <a:r>
              <a:rPr lang="en"/>
              <a:t>?</a:t>
            </a:r>
            <a:endParaRPr/>
          </a:p>
          <a:p>
            <a:pPr indent="-342900" lvl="0" marL="914400" rtl="0" algn="l">
              <a:lnSpc>
                <a:spcPct val="100000"/>
              </a:lnSpc>
              <a:spcBef>
                <a:spcPts val="1200"/>
              </a:spcBef>
              <a:spcAft>
                <a:spcPts val="0"/>
              </a:spcAft>
              <a:buSzPts val="1800"/>
              <a:buFont typeface="Noto Sans"/>
              <a:buAutoNum type="alphaLcPeriod"/>
            </a:pPr>
            <a:r>
              <a:rPr lang="en"/>
              <a:t>Vertical stretch of ¼, down 3</a:t>
            </a:r>
            <a:endParaRPr/>
          </a:p>
          <a:p>
            <a:pPr indent="-342900" lvl="0" marL="914400" rtl="0" algn="l">
              <a:lnSpc>
                <a:spcPct val="100000"/>
              </a:lnSpc>
              <a:spcBef>
                <a:spcPts val="1000"/>
              </a:spcBef>
              <a:spcAft>
                <a:spcPts val="0"/>
              </a:spcAft>
              <a:buSzPts val="1800"/>
              <a:buFont typeface="Noto Sans"/>
              <a:buAutoNum type="alphaLcPeriod"/>
            </a:pPr>
            <a:r>
              <a:rPr lang="en"/>
              <a:t>Vertical compression of ¼, down 3</a:t>
            </a:r>
            <a:endParaRPr/>
          </a:p>
          <a:p>
            <a:pPr indent="-342900" lvl="0" marL="914400" rtl="0" algn="l">
              <a:lnSpc>
                <a:spcPct val="100000"/>
              </a:lnSpc>
              <a:spcBef>
                <a:spcPts val="1000"/>
              </a:spcBef>
              <a:spcAft>
                <a:spcPts val="0"/>
              </a:spcAft>
              <a:buSzPts val="1800"/>
              <a:buFont typeface="Noto Sans"/>
              <a:buAutoNum type="alphaLcPeriod"/>
            </a:pPr>
            <a:r>
              <a:rPr lang="en"/>
              <a:t>Vertical compression of ¼, up 3</a:t>
            </a:r>
            <a:endParaRPr/>
          </a:p>
          <a:p>
            <a:pPr indent="-342900" lvl="0" marL="914400" rtl="0" algn="l">
              <a:lnSpc>
                <a:spcPct val="100000"/>
              </a:lnSpc>
              <a:spcBef>
                <a:spcPts val="1000"/>
              </a:spcBef>
              <a:spcAft>
                <a:spcPts val="1000"/>
              </a:spcAft>
              <a:buSzPts val="1800"/>
              <a:buFont typeface="Noto Sans"/>
              <a:buAutoNum type="alphaLcPeriod"/>
            </a:pPr>
            <a:r>
              <a:rPr lang="en"/>
              <a:t>Vertical stretch of ¼, left 3</a:t>
            </a:r>
            <a:endParaRPr sz="1800">
              <a:latin typeface="Noto Sans"/>
              <a:ea typeface="Noto Sans"/>
              <a:cs typeface="Noto Sans"/>
              <a:sym typeface="Noto Sans"/>
            </a:endParaRPr>
          </a:p>
        </p:txBody>
      </p:sp>
      <p:sp>
        <p:nvSpPr>
          <p:cNvPr id="495" name="Google Shape;495;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96" name="Google Shape;496;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a:t>
            </a:r>
            <a:endParaRPr sz="1000"/>
          </a:p>
        </p:txBody>
      </p:sp>
      <p:pic>
        <p:nvPicPr>
          <p:cNvPr id="497" name="Google Shape;497;p3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Two intersecting lines on a graph: a steep blue line slanting upward right through the y-axis, and a red line with a gentler upward slope. The lines intersect near the point (0, 0). Gridlines are visible." id="498" name="Google Shape;498;p36" title="desmos-graph (1).png"/>
          <p:cNvPicPr preferRelativeResize="0"/>
          <p:nvPr/>
        </p:nvPicPr>
        <p:blipFill rotWithShape="1">
          <a:blip r:embed="rId4">
            <a:alphaModFix/>
          </a:blip>
          <a:srcRect b="4541" l="0" r="34279" t="22450"/>
          <a:stretch/>
        </p:blipFill>
        <p:spPr>
          <a:xfrm>
            <a:off x="4742777" y="1590800"/>
            <a:ext cx="2375525" cy="2638750"/>
          </a:xfrm>
          <a:prstGeom prst="rect">
            <a:avLst/>
          </a:prstGeom>
          <a:noFill/>
          <a:ln>
            <a:noFill/>
          </a:ln>
        </p:spPr>
      </p:pic>
      <p:sp>
        <p:nvSpPr>
          <p:cNvPr id="499" name="Google Shape;499;p36">
            <a:hlinkClick action="ppaction://hlinksldjump" r:id="rId5"/>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3" name="Shape 503"/>
        <p:cNvGrpSpPr/>
        <p:nvPr/>
      </p:nvGrpSpPr>
      <p:grpSpPr>
        <a:xfrm>
          <a:off x="0" y="0"/>
          <a:ext cx="0" cy="0"/>
          <a:chOff x="0" y="0"/>
          <a:chExt cx="0" cy="0"/>
        </a:xfrm>
      </p:grpSpPr>
      <p:sp>
        <p:nvSpPr>
          <p:cNvPr id="504" name="Google Shape;504;p37"/>
          <p:cNvSpPr txBox="1"/>
          <p:nvPr>
            <p:ph idx="1" type="body"/>
          </p:nvPr>
        </p:nvSpPr>
        <p:spPr>
          <a:xfrm>
            <a:off x="-147425" y="1197000"/>
            <a:ext cx="3852600" cy="33792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Vertical Transformations of Linear Functions</a:t>
            </a:r>
            <a:endParaRPr b="1"/>
          </a:p>
          <a:p>
            <a:pPr indent="0" lvl="0" marL="457200" rtl="0" algn="l">
              <a:spcBef>
                <a:spcPts val="1200"/>
              </a:spcBef>
              <a:spcAft>
                <a:spcPts val="0"/>
              </a:spcAft>
              <a:buNone/>
            </a:pPr>
            <a:r>
              <a:rPr lang="en"/>
              <a:t>Given the equation of a linear function, use transformations to graph the linear function in the form </a:t>
            </a:r>
            <a:r>
              <a:rPr i="1" lang="en"/>
              <a:t>f</a:t>
            </a:r>
            <a:r>
              <a:rPr lang="en"/>
              <a:t>(</a:t>
            </a:r>
            <a:r>
              <a:rPr i="1" lang="en"/>
              <a:t>x</a:t>
            </a:r>
            <a:r>
              <a:rPr lang="en"/>
              <a:t>) = </a:t>
            </a:r>
            <a:r>
              <a:rPr i="1" lang="en"/>
              <a:t>mx </a:t>
            </a:r>
            <a:r>
              <a:rPr lang="en"/>
              <a:t>+ </a:t>
            </a:r>
            <a:r>
              <a:rPr i="1" lang="en"/>
              <a:t>b</a:t>
            </a:r>
            <a:r>
              <a:rPr lang="en"/>
              <a:t>.</a:t>
            </a:r>
            <a:endParaRPr/>
          </a:p>
          <a:p>
            <a:pPr indent="0" lvl="0" marL="457200" rtl="0" algn="l">
              <a:spcBef>
                <a:spcPts val="0"/>
              </a:spcBef>
              <a:spcAft>
                <a:spcPts val="0"/>
              </a:spcAft>
              <a:buNone/>
            </a:pPr>
            <a:r>
              <a:t/>
            </a:r>
            <a:endParaRPr sz="1600"/>
          </a:p>
          <a:p>
            <a:pPr indent="0" lvl="0" marL="457200" rtl="0" algn="l">
              <a:spcBef>
                <a:spcPts val="0"/>
              </a:spcBef>
              <a:spcAft>
                <a:spcPts val="1200"/>
              </a:spcAft>
              <a:buNone/>
            </a:pPr>
            <a:r>
              <a:rPr lang="en"/>
              <a:t>Graph </a:t>
            </a:r>
            <a:r>
              <a:rPr i="1" lang="en"/>
              <a:t>f</a:t>
            </a:r>
            <a:r>
              <a:rPr lang="en"/>
              <a:t>(</a:t>
            </a:r>
            <a:r>
              <a:rPr i="1" lang="en"/>
              <a:t>x</a:t>
            </a:r>
            <a:r>
              <a:rPr lang="en"/>
              <a:t>) = ½ </a:t>
            </a:r>
            <a:r>
              <a:rPr i="1" lang="en"/>
              <a:t>x </a:t>
            </a:r>
            <a:r>
              <a:rPr lang="en"/>
              <a:t>− 3 using transformations.</a:t>
            </a:r>
            <a:endParaRPr/>
          </a:p>
        </p:txBody>
      </p:sp>
      <p:sp>
        <p:nvSpPr>
          <p:cNvPr id="505" name="Google Shape;505;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pic>
        <p:nvPicPr>
          <p:cNvPr id="506" name="Google Shape;506;p3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507" name="Google Shape;507;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8" name="Google Shape;508;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4.11.4: Vertical Stretches and Compressions - Additional Resources</a:t>
            </a:r>
            <a:endParaRPr sz="1000"/>
          </a:p>
        </p:txBody>
      </p:sp>
      <p:sp>
        <p:nvSpPr>
          <p:cNvPr id="509" name="Google Shape;509;p37"/>
          <p:cNvSpPr txBox="1"/>
          <p:nvPr/>
        </p:nvSpPr>
        <p:spPr>
          <a:xfrm>
            <a:off x="3983725" y="1197875"/>
            <a:ext cx="4848600" cy="345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Step 1 </a:t>
            </a:r>
            <a:r>
              <a:rPr lang="en" sz="1800">
                <a:solidFill>
                  <a:srgbClr val="424242"/>
                </a:solidFill>
                <a:latin typeface="Calibri"/>
                <a:ea typeface="Calibri"/>
                <a:cs typeface="Calibri"/>
                <a:sym typeface="Calibri"/>
              </a:rPr>
              <a:t>- Graph the parent function, </a:t>
            </a:r>
            <a:r>
              <a:rPr i="1" lang="en" sz="1800">
                <a:solidFill>
                  <a:srgbClr val="424242"/>
                </a:solidFill>
                <a:latin typeface="Calibri"/>
                <a:ea typeface="Calibri"/>
                <a:cs typeface="Calibri"/>
                <a:sym typeface="Calibri"/>
              </a:rPr>
              <a:t>f</a:t>
            </a:r>
            <a:r>
              <a:rPr lang="en" sz="1800">
                <a:solidFill>
                  <a:srgbClr val="424242"/>
                </a:solidFill>
                <a:latin typeface="Calibri"/>
                <a:ea typeface="Calibri"/>
                <a:cs typeface="Calibri"/>
                <a:sym typeface="Calibri"/>
              </a:rPr>
              <a:t>(</a:t>
            </a:r>
            <a:r>
              <a:rPr i="1" lang="en" sz="1800">
                <a:solidFill>
                  <a:srgbClr val="424242"/>
                </a:solidFill>
                <a:latin typeface="Calibri"/>
                <a:ea typeface="Calibri"/>
                <a:cs typeface="Calibri"/>
                <a:sym typeface="Calibri"/>
              </a:rPr>
              <a:t>x</a:t>
            </a:r>
            <a:r>
              <a:rPr lang="en" sz="1800">
                <a:solidFill>
                  <a:srgbClr val="424242"/>
                </a:solidFill>
                <a:latin typeface="Calibri"/>
                <a:ea typeface="Calibri"/>
                <a:cs typeface="Calibri"/>
                <a:sym typeface="Calibri"/>
              </a:rPr>
              <a:t>) = </a:t>
            </a:r>
            <a:r>
              <a:rPr i="1" lang="en" sz="1800">
                <a:solidFill>
                  <a:srgbClr val="424242"/>
                </a:solidFill>
                <a:latin typeface="Calibri"/>
                <a:ea typeface="Calibri"/>
                <a:cs typeface="Calibri"/>
                <a:sym typeface="Calibri"/>
              </a:rPr>
              <a:t>x</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510" name="Google Shape;510;p37" title="d5621b67f6db03da1c64ec9b78f685850687e2a2.png"/>
          <p:cNvPicPr preferRelativeResize="0"/>
          <p:nvPr/>
        </p:nvPicPr>
        <p:blipFill>
          <a:blip r:embed="rId4">
            <a:alphaModFix/>
          </a:blip>
          <a:stretch>
            <a:fillRect/>
          </a:stretch>
        </p:blipFill>
        <p:spPr>
          <a:xfrm>
            <a:off x="4681411" y="1606922"/>
            <a:ext cx="3056240" cy="2794063"/>
          </a:xfrm>
          <a:prstGeom prst="rect">
            <a:avLst/>
          </a:prstGeom>
          <a:noFill/>
          <a:ln>
            <a:noFill/>
          </a:ln>
        </p:spPr>
      </p:pic>
      <p:sp>
        <p:nvSpPr>
          <p:cNvPr id="511" name="Google Shape;511;p37"/>
          <p:cNvSpPr txBox="1"/>
          <p:nvPr/>
        </p:nvSpPr>
        <p:spPr>
          <a:xfrm>
            <a:off x="3986784" y="1197864"/>
            <a:ext cx="4848600" cy="345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Step 2 </a:t>
            </a:r>
            <a:r>
              <a:rPr lang="en" sz="18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Vertically stretch or compress the graph by a factor </a:t>
            </a:r>
            <a:r>
              <a:rPr i="1" lang="en" sz="1700">
                <a:solidFill>
                  <a:srgbClr val="424242"/>
                </a:solidFill>
                <a:latin typeface="Calibri"/>
                <a:ea typeface="Calibri"/>
                <a:cs typeface="Calibri"/>
                <a:sym typeface="Calibri"/>
              </a:rPr>
              <a:t>m</a:t>
            </a:r>
            <a:r>
              <a:rPr lang="en" sz="1700">
                <a:solidFill>
                  <a:srgbClr val="424242"/>
                </a:solidFill>
                <a:latin typeface="Calibri"/>
                <a:ea typeface="Calibri"/>
                <a:cs typeface="Calibri"/>
                <a:sym typeface="Calibri"/>
              </a:rPr>
              <a:t>. The equation for the function shows that </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i="1" lang="en" sz="1700">
                <a:solidFill>
                  <a:srgbClr val="424242"/>
                </a:solidFill>
                <a:latin typeface="Calibri"/>
                <a:ea typeface="Calibri"/>
                <a:cs typeface="Calibri"/>
                <a:sym typeface="Calibri"/>
              </a:rPr>
              <a:t>m </a:t>
            </a:r>
            <a:r>
              <a:rPr lang="en" sz="1700">
                <a:solidFill>
                  <a:srgbClr val="424242"/>
                </a:solidFill>
                <a:latin typeface="Calibri"/>
                <a:ea typeface="Calibri"/>
                <a:cs typeface="Calibri"/>
                <a:sym typeface="Calibri"/>
              </a:rPr>
              <a:t>= ½, so the identity function is vertically compre</a:t>
            </a:r>
            <a:r>
              <a:rPr lang="en" sz="1800">
                <a:solidFill>
                  <a:srgbClr val="424242"/>
                </a:solidFill>
                <a:latin typeface="Calibri"/>
                <a:ea typeface="Calibri"/>
                <a:cs typeface="Calibri"/>
                <a:sym typeface="Calibri"/>
              </a:rPr>
              <a:t>ssed by ½.</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512" name="Google Shape;512;p37"/>
          <p:cNvPicPr preferRelativeResize="0"/>
          <p:nvPr/>
        </p:nvPicPr>
        <p:blipFill>
          <a:blip r:embed="rId5">
            <a:alphaModFix/>
          </a:blip>
          <a:stretch>
            <a:fillRect/>
          </a:stretch>
        </p:blipFill>
        <p:spPr>
          <a:xfrm>
            <a:off x="4948425" y="2406925"/>
            <a:ext cx="2407900" cy="2203600"/>
          </a:xfrm>
          <a:prstGeom prst="rect">
            <a:avLst/>
          </a:prstGeom>
          <a:noFill/>
          <a:ln>
            <a:noFill/>
          </a:ln>
        </p:spPr>
      </p:pic>
      <p:sp>
        <p:nvSpPr>
          <p:cNvPr id="513" name="Google Shape;513;p37"/>
          <p:cNvSpPr/>
          <p:nvPr/>
        </p:nvSpPr>
        <p:spPr>
          <a:xfrm>
            <a:off x="319925" y="1678950"/>
            <a:ext cx="3385200" cy="2794200"/>
          </a:xfrm>
          <a:prstGeom prst="wedgeRectCallout">
            <a:avLst>
              <a:gd fmla="val 57989" name="adj1"/>
              <a:gd fmla="val -21105" name="adj2"/>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alibri"/>
                <a:ea typeface="Calibri"/>
                <a:cs typeface="Calibri"/>
                <a:sym typeface="Calibri"/>
              </a:rPr>
              <a:t>This graph shows two functions on an (</a:t>
            </a:r>
            <a:r>
              <a:rPr i="1" lang="en" sz="1800">
                <a:latin typeface="Calibri"/>
                <a:ea typeface="Calibri"/>
                <a:cs typeface="Calibri"/>
                <a:sym typeface="Calibri"/>
              </a:rPr>
              <a:t>x</a:t>
            </a:r>
            <a:r>
              <a:rPr lang="en" sz="1800">
                <a:latin typeface="Calibri"/>
                <a:ea typeface="Calibri"/>
                <a:cs typeface="Calibri"/>
                <a:sym typeface="Calibri"/>
              </a:rPr>
              <a:t>,</a:t>
            </a:r>
            <a:r>
              <a:rPr i="1" lang="en" sz="1800">
                <a:latin typeface="Calibri"/>
                <a:ea typeface="Calibri"/>
                <a:cs typeface="Calibri"/>
                <a:sym typeface="Calibri"/>
              </a:rPr>
              <a:t>y</a:t>
            </a:r>
            <a:r>
              <a:rPr lang="en" sz="1800">
                <a:latin typeface="Calibri"/>
                <a:ea typeface="Calibri"/>
                <a:cs typeface="Calibri"/>
                <a:sym typeface="Calibri"/>
              </a:rPr>
              <a:t>) coordinate plane. One shows an in</a:t>
            </a:r>
            <a:r>
              <a:rPr lang="en" sz="1800">
                <a:latin typeface="Calibri"/>
                <a:ea typeface="Calibri"/>
                <a:cs typeface="Calibri"/>
                <a:sym typeface="Calibri"/>
              </a:rPr>
              <a:t>creasin</a:t>
            </a:r>
            <a:r>
              <a:rPr lang="en" sz="1800">
                <a:latin typeface="Calibri"/>
                <a:ea typeface="Calibri"/>
                <a:cs typeface="Calibri"/>
                <a:sym typeface="Calibri"/>
              </a:rPr>
              <a:t>g function of </a:t>
            </a:r>
            <a:r>
              <a:rPr i="1" lang="en" sz="1800">
                <a:latin typeface="Calibri"/>
                <a:ea typeface="Calibri"/>
                <a:cs typeface="Calibri"/>
                <a:sym typeface="Calibri"/>
              </a:rPr>
              <a:t>y </a:t>
            </a:r>
            <a:r>
              <a:rPr lang="en" sz="1800">
                <a:latin typeface="Calibri"/>
                <a:ea typeface="Calibri"/>
                <a:cs typeface="Calibri"/>
                <a:sym typeface="Calibri"/>
              </a:rPr>
              <a:t>= </a:t>
            </a:r>
            <a:r>
              <a:rPr i="1" lang="en" sz="1800">
                <a:latin typeface="Calibri"/>
                <a:ea typeface="Calibri"/>
                <a:cs typeface="Calibri"/>
                <a:sym typeface="Calibri"/>
              </a:rPr>
              <a:t>x</a:t>
            </a:r>
            <a:r>
              <a:rPr lang="en" sz="1800">
                <a:latin typeface="Calibri"/>
                <a:ea typeface="Calibri"/>
                <a:cs typeface="Calibri"/>
                <a:sym typeface="Calibri"/>
              </a:rPr>
              <a:t> divided by 2 that runs through the points (0,0) and (2,1). </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 sz="1800">
                <a:latin typeface="Calibri"/>
                <a:ea typeface="Calibri"/>
                <a:cs typeface="Calibri"/>
                <a:sym typeface="Calibri"/>
              </a:rPr>
              <a:t>The second shows an increasing function of </a:t>
            </a:r>
            <a:r>
              <a:rPr i="1" lang="en" sz="1800">
                <a:latin typeface="Calibri"/>
                <a:ea typeface="Calibri"/>
                <a:cs typeface="Calibri"/>
                <a:sym typeface="Calibri"/>
              </a:rPr>
              <a:t>y = x</a:t>
            </a:r>
            <a:r>
              <a:rPr lang="en" sz="1800">
                <a:latin typeface="Calibri"/>
                <a:ea typeface="Calibri"/>
                <a:cs typeface="Calibri"/>
                <a:sym typeface="Calibri"/>
              </a:rPr>
              <a:t> and runs through the points (0,0)</a:t>
            </a:r>
            <a:endParaRPr sz="1800">
              <a:latin typeface="Calibri"/>
              <a:ea typeface="Calibri"/>
              <a:cs typeface="Calibri"/>
              <a:sym typeface="Calibri"/>
            </a:endParaRPr>
          </a:p>
          <a:p>
            <a:pPr indent="0" lvl="0" marL="0" rtl="0" algn="l">
              <a:spcBef>
                <a:spcPts val="0"/>
              </a:spcBef>
              <a:spcAft>
                <a:spcPts val="0"/>
              </a:spcAft>
              <a:buNone/>
            </a:pPr>
            <a:r>
              <a:rPr lang="en" sz="1800">
                <a:latin typeface="Calibri"/>
                <a:ea typeface="Calibri"/>
                <a:cs typeface="Calibri"/>
                <a:sym typeface="Calibri"/>
              </a:rPr>
              <a:t> and (1,1)</a:t>
            </a:r>
            <a:r>
              <a:rPr lang="en">
                <a:latin typeface="Calibri"/>
                <a:ea typeface="Calibri"/>
                <a:cs typeface="Calibri"/>
                <a:sym typeface="Calibri"/>
              </a:rPr>
              <a:t>.</a:t>
            </a:r>
            <a:endParaRPr>
              <a:latin typeface="Calibri"/>
              <a:ea typeface="Calibri"/>
              <a:cs typeface="Calibri"/>
              <a:sym typeface="Calibri"/>
            </a:endParaRPr>
          </a:p>
        </p:txBody>
      </p:sp>
      <p:sp>
        <p:nvSpPr>
          <p:cNvPr id="514" name="Google Shape;514;p37"/>
          <p:cNvSpPr/>
          <p:nvPr/>
        </p:nvSpPr>
        <p:spPr>
          <a:xfrm>
            <a:off x="320040" y="1645920"/>
            <a:ext cx="3385200" cy="2794200"/>
          </a:xfrm>
          <a:prstGeom prst="wedgeRectCallout">
            <a:avLst>
              <a:gd fmla="val 57989" name="adj1"/>
              <a:gd fmla="val -21105" name="adj2"/>
            </a:avLst>
          </a:prstGeom>
          <a:solidFill>
            <a:srgbClr val="FFBD6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alibri"/>
                <a:ea typeface="Calibri"/>
                <a:cs typeface="Calibri"/>
                <a:sym typeface="Calibri"/>
              </a:rPr>
              <a:t>The graph shows two functions: </a:t>
            </a:r>
            <a:r>
              <a:rPr i="1" lang="en" sz="1800">
                <a:latin typeface="Times New Roman"/>
                <a:ea typeface="Times New Roman"/>
                <a:cs typeface="Times New Roman"/>
                <a:sym typeface="Times New Roman"/>
              </a:rPr>
              <a:t>y</a:t>
            </a:r>
            <a:r>
              <a:rPr lang="en" sz="1800">
                <a:latin typeface="Calibri"/>
                <a:ea typeface="Calibri"/>
                <a:cs typeface="Calibri"/>
                <a:sym typeface="Calibri"/>
              </a:rPr>
              <a:t>= </a:t>
            </a:r>
            <a:r>
              <a:rPr i="1" lang="en" sz="1800">
                <a:latin typeface="Times New Roman"/>
                <a:ea typeface="Times New Roman"/>
                <a:cs typeface="Times New Roman"/>
                <a:sym typeface="Times New Roman"/>
              </a:rPr>
              <a:t>ˣ</a:t>
            </a:r>
            <a:r>
              <a:rPr lang="en" sz="1800">
                <a:latin typeface="Calibri"/>
                <a:ea typeface="Calibri"/>
                <a:cs typeface="Calibri"/>
                <a:sym typeface="Calibri"/>
              </a:rPr>
              <a:t>⁄₂, passing through (0, 0) and</a:t>
            </a:r>
            <a:endParaRPr sz="1800">
              <a:latin typeface="Calibri"/>
              <a:ea typeface="Calibri"/>
              <a:cs typeface="Calibri"/>
              <a:sym typeface="Calibri"/>
            </a:endParaRPr>
          </a:p>
          <a:p>
            <a:pPr indent="0" lvl="0" marL="0" rtl="0" algn="l">
              <a:spcBef>
                <a:spcPts val="0"/>
              </a:spcBef>
              <a:spcAft>
                <a:spcPts val="0"/>
              </a:spcAft>
              <a:buNone/>
            </a:pPr>
            <a:r>
              <a:rPr lang="en" sz="1800">
                <a:latin typeface="Calibri"/>
                <a:ea typeface="Calibri"/>
                <a:cs typeface="Calibri"/>
                <a:sym typeface="Calibri"/>
              </a:rPr>
              <a:t>(2, 1), and </a:t>
            </a:r>
            <a:r>
              <a:rPr i="1" lang="en" sz="1800">
                <a:latin typeface="Times New Roman"/>
                <a:ea typeface="Times New Roman"/>
                <a:cs typeface="Times New Roman"/>
                <a:sym typeface="Times New Roman"/>
              </a:rPr>
              <a:t>y</a:t>
            </a:r>
            <a:r>
              <a:rPr lang="en" sz="1800">
                <a:latin typeface="Calibri"/>
                <a:ea typeface="Calibri"/>
                <a:cs typeface="Calibri"/>
                <a:sym typeface="Calibri"/>
              </a:rPr>
              <a:t>= </a:t>
            </a:r>
            <a:r>
              <a:rPr i="1" lang="en" sz="1800">
                <a:latin typeface="Times New Roman"/>
                <a:ea typeface="Times New Roman"/>
                <a:cs typeface="Times New Roman"/>
                <a:sym typeface="Times New Roman"/>
              </a:rPr>
              <a:t>ˣ</a:t>
            </a:r>
            <a:r>
              <a:rPr lang="en" sz="1800">
                <a:latin typeface="Calibri"/>
                <a:ea typeface="Calibri"/>
                <a:cs typeface="Calibri"/>
                <a:sym typeface="Calibri"/>
              </a:rPr>
              <a:t>⁄₂ - 3, passing through (0, −3) and (2, −2).</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lang="en" sz="1800">
                <a:latin typeface="Calibri"/>
                <a:ea typeface="Calibri"/>
                <a:cs typeface="Calibri"/>
                <a:sym typeface="Calibri"/>
              </a:rPr>
              <a:t>An arrow pointing downward from the first function to the second function reveals the vertical shift.</a:t>
            </a:r>
            <a:endParaRPr sz="1800">
              <a:latin typeface="Calibri"/>
              <a:ea typeface="Calibri"/>
              <a:cs typeface="Calibri"/>
              <a:sym typeface="Calibri"/>
            </a:endParaRPr>
          </a:p>
        </p:txBody>
      </p:sp>
      <p:sp>
        <p:nvSpPr>
          <p:cNvPr id="515" name="Google Shape;515;p37"/>
          <p:cNvSpPr txBox="1"/>
          <p:nvPr/>
        </p:nvSpPr>
        <p:spPr>
          <a:xfrm>
            <a:off x="3986784" y="1197864"/>
            <a:ext cx="4848600" cy="121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424242"/>
                </a:solidFill>
                <a:latin typeface="Calibri"/>
                <a:ea typeface="Calibri"/>
                <a:cs typeface="Calibri"/>
                <a:sym typeface="Calibri"/>
              </a:rPr>
              <a:t>Step 3 </a:t>
            </a:r>
            <a:r>
              <a:rPr lang="en" sz="1800">
                <a:solidFill>
                  <a:srgbClr val="424242"/>
                </a:solidFill>
                <a:latin typeface="Calibri"/>
                <a:ea typeface="Calibri"/>
                <a:cs typeface="Calibri"/>
                <a:sym typeface="Calibri"/>
              </a:rPr>
              <a:t>- </a:t>
            </a:r>
            <a:r>
              <a:rPr lang="en" sz="1700">
                <a:solidFill>
                  <a:srgbClr val="424242"/>
                </a:solidFill>
                <a:latin typeface="Calibri"/>
                <a:ea typeface="Calibri"/>
                <a:cs typeface="Calibri"/>
                <a:sym typeface="Calibri"/>
              </a:rPr>
              <a:t>Shift the graph up or down </a:t>
            </a:r>
            <a:r>
              <a:rPr i="1" lang="en" sz="1700">
                <a:solidFill>
                  <a:srgbClr val="424242"/>
                </a:solidFill>
                <a:latin typeface="Calibri"/>
                <a:ea typeface="Calibri"/>
                <a:cs typeface="Calibri"/>
                <a:sym typeface="Calibri"/>
              </a:rPr>
              <a:t>b</a:t>
            </a:r>
            <a:r>
              <a:rPr lang="en" sz="1700">
                <a:solidFill>
                  <a:srgbClr val="424242"/>
                </a:solidFill>
                <a:latin typeface="Calibri"/>
                <a:ea typeface="Calibri"/>
                <a:cs typeface="Calibri"/>
                <a:sym typeface="Calibri"/>
              </a:rPr>
              <a:t> units.</a:t>
            </a:r>
            <a:endParaRPr sz="1700">
              <a:solidFill>
                <a:srgbClr val="424242"/>
              </a:solidFill>
              <a:latin typeface="Calibri"/>
              <a:ea typeface="Calibri"/>
              <a:cs typeface="Calibri"/>
              <a:sym typeface="Calibri"/>
            </a:endParaRPr>
          </a:p>
          <a:p>
            <a:pPr indent="0" lvl="0" marL="0" rtl="0" algn="l">
              <a:spcBef>
                <a:spcPts val="0"/>
              </a:spcBef>
              <a:spcAft>
                <a:spcPts val="0"/>
              </a:spcAft>
              <a:buNone/>
            </a:pPr>
            <a:r>
              <a:rPr lang="en" sz="1700">
                <a:solidFill>
                  <a:srgbClr val="424242"/>
                </a:solidFill>
                <a:latin typeface="Calibri"/>
                <a:ea typeface="Calibri"/>
                <a:cs typeface="Calibri"/>
                <a:sym typeface="Calibri"/>
              </a:rPr>
              <a:t>The equation for the function also shows that </a:t>
            </a:r>
            <a:r>
              <a:rPr i="1" lang="en" sz="1700">
                <a:solidFill>
                  <a:srgbClr val="424242"/>
                </a:solidFill>
                <a:latin typeface="Calibri"/>
                <a:ea typeface="Calibri"/>
                <a:cs typeface="Calibri"/>
                <a:sym typeface="Calibri"/>
              </a:rPr>
              <a:t>b </a:t>
            </a:r>
            <a:r>
              <a:rPr lang="en" sz="1700">
                <a:solidFill>
                  <a:srgbClr val="424242"/>
                </a:solidFill>
                <a:latin typeface="Calibri"/>
                <a:ea typeface="Calibri"/>
                <a:cs typeface="Calibri"/>
                <a:sym typeface="Calibri"/>
              </a:rPr>
              <a:t>= −3, so the parent function is vertically shifted down 3 units. Now, show the vertical shift:</a:t>
            </a:r>
            <a:endParaRPr sz="17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516" name="Google Shape;516;p37"/>
          <p:cNvPicPr preferRelativeResize="0"/>
          <p:nvPr/>
        </p:nvPicPr>
        <p:blipFill>
          <a:blip r:embed="rId6">
            <a:alphaModFix/>
          </a:blip>
          <a:stretch>
            <a:fillRect/>
          </a:stretch>
        </p:blipFill>
        <p:spPr>
          <a:xfrm>
            <a:off x="4664700" y="2416775"/>
            <a:ext cx="2975325" cy="2280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0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510"/>
                                        </p:tgtEl>
                                        <p:attrNameLst>
                                          <p:attrName>style.visibility</p:attrName>
                                        </p:attrNameLst>
                                      </p:cBhvr>
                                      <p:to>
                                        <p:strVal val="hidden"/>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1"/>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51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513"/>
                                        </p:tgtEl>
                                        <p:attrNameLst>
                                          <p:attrName>style.visibility</p:attrName>
                                        </p:attrNameLst>
                                      </p:cBhvr>
                                      <p:to>
                                        <p:strVal val="hidden"/>
                                      </p:to>
                                    </p:set>
                                  </p:childTnLst>
                                </p:cTn>
                              </p:par>
                            </p:childTnLst>
                          </p:cTn>
                        </p:par>
                        <p:par>
                          <p:cTn fill="hold">
                            <p:stCondLst>
                              <p:cond delay="0"/>
                            </p:stCondLst>
                            <p:childTnLst>
                              <p:par>
                                <p:cTn fill="hold" nodeType="after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cxnSp>
        <p:nvCxnSpPr>
          <p:cNvPr id="521" name="Google Shape;521;p38"/>
          <p:cNvCxnSpPr/>
          <p:nvPr/>
        </p:nvCxnSpPr>
        <p:spPr>
          <a:xfrm flipH="1">
            <a:off x="5715144" y="2018788"/>
            <a:ext cx="466200" cy="1001100"/>
          </a:xfrm>
          <a:prstGeom prst="bentConnector4">
            <a:avLst>
              <a:gd fmla="val -51078" name="adj1"/>
              <a:gd fmla="val 83111" name="adj2"/>
            </a:avLst>
          </a:prstGeom>
          <a:noFill/>
          <a:ln cap="flat" cmpd="sng" w="19050">
            <a:solidFill>
              <a:srgbClr val="CCCCCC"/>
            </a:solidFill>
            <a:prstDash val="dash"/>
            <a:round/>
            <a:headEnd len="med" w="med" type="none"/>
            <a:tailEnd len="med" w="med" type="none"/>
          </a:ln>
        </p:spPr>
      </p:cxnSp>
      <p:cxnSp>
        <p:nvCxnSpPr>
          <p:cNvPr id="522" name="Google Shape;522;p38"/>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523" name="Google Shape;523;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524" name="Google Shape;524;p38"/>
          <p:cNvCxnSpPr>
            <a:stCxn id="525" idx="2"/>
            <a:endCxn id="526"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527" name="Google Shape;527;p38"/>
          <p:cNvCxnSpPr>
            <a:stCxn id="528" idx="3"/>
            <a:endCxn id="529"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530" name="Google Shape;530;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531" name="Google Shape;531;p38"/>
          <p:cNvGrpSpPr/>
          <p:nvPr/>
        </p:nvGrpSpPr>
        <p:grpSpPr>
          <a:xfrm>
            <a:off x="624840" y="3019838"/>
            <a:ext cx="1828800" cy="1326000"/>
            <a:chOff x="1371600" y="3019838"/>
            <a:chExt cx="1828800" cy="1326000"/>
          </a:xfrm>
        </p:grpSpPr>
        <p:sp>
          <p:nvSpPr>
            <p:cNvPr id="526" name="Google Shape;526;p38"/>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32" name="Google Shape;532;p38"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533" name="Google Shape;533;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534" name="Google Shape;534;p38"/>
          <p:cNvGrpSpPr/>
          <p:nvPr/>
        </p:nvGrpSpPr>
        <p:grpSpPr>
          <a:xfrm>
            <a:off x="2389632" y="1355788"/>
            <a:ext cx="1828806" cy="1326000"/>
            <a:chOff x="2523744" y="1355788"/>
            <a:chExt cx="1828806" cy="1326000"/>
          </a:xfrm>
        </p:grpSpPr>
        <p:sp>
          <p:nvSpPr>
            <p:cNvPr id="535" name="Google Shape;535;p38"/>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36" name="Google Shape;536;p38"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537" name="Google Shape;537;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538" name="Google Shape;538;p38"/>
          <p:cNvGrpSpPr/>
          <p:nvPr/>
        </p:nvGrpSpPr>
        <p:grpSpPr>
          <a:xfrm>
            <a:off x="4831080" y="3017520"/>
            <a:ext cx="1828818" cy="1326000"/>
            <a:chOff x="4791438" y="1353312"/>
            <a:chExt cx="1828818" cy="1326000"/>
          </a:xfrm>
        </p:grpSpPr>
        <p:sp>
          <p:nvSpPr>
            <p:cNvPr id="539" name="Google Shape;539;p3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40" name="Google Shape;540;p38"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541" name="Google Shape;541;p38"/>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542" name="Google Shape;542;p38"/>
          <p:cNvGrpSpPr/>
          <p:nvPr/>
        </p:nvGrpSpPr>
        <p:grpSpPr>
          <a:xfrm>
            <a:off x="284150" y="1354300"/>
            <a:ext cx="1831162" cy="1329000"/>
            <a:chOff x="207950" y="1354300"/>
            <a:chExt cx="1831162" cy="1329000"/>
          </a:xfrm>
        </p:grpSpPr>
        <p:sp>
          <p:nvSpPr>
            <p:cNvPr id="525" name="Google Shape;525;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43" name="Google Shape;543;p38"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544" name="Google Shape;544;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545" name="Google Shape;545;p38"/>
          <p:cNvGrpSpPr/>
          <p:nvPr/>
        </p:nvGrpSpPr>
        <p:grpSpPr>
          <a:xfrm>
            <a:off x="6934200" y="3017520"/>
            <a:ext cx="1911096" cy="1326000"/>
            <a:chOff x="7040880" y="1350438"/>
            <a:chExt cx="1911096" cy="1326000"/>
          </a:xfrm>
        </p:grpSpPr>
        <p:sp>
          <p:nvSpPr>
            <p:cNvPr id="546" name="Google Shape;546;p3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9" name="Google Shape;529;p38"/>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547" name="Google Shape;547;p38"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548" name="Google Shape;548;p38"/>
          <p:cNvGrpSpPr/>
          <p:nvPr/>
        </p:nvGrpSpPr>
        <p:grpSpPr>
          <a:xfrm>
            <a:off x="6595872" y="1353312"/>
            <a:ext cx="1828813" cy="1326000"/>
            <a:chOff x="5943588" y="3017520"/>
            <a:chExt cx="1828813" cy="1326000"/>
          </a:xfrm>
        </p:grpSpPr>
        <p:sp>
          <p:nvSpPr>
            <p:cNvPr id="549" name="Google Shape;549;p3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28" name="Google Shape;528;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550" name="Google Shape;550;p38"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551" name="Google Shape;551;p38"/>
          <p:cNvCxnSpPr>
            <a:stCxn id="535" idx="3"/>
            <a:endCxn id="552"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553" name="Google Shape;553;p38"/>
          <p:cNvGrpSpPr/>
          <p:nvPr/>
        </p:nvGrpSpPr>
        <p:grpSpPr>
          <a:xfrm>
            <a:off x="2727960" y="3019838"/>
            <a:ext cx="1828800" cy="1326000"/>
            <a:chOff x="3657600" y="3019838"/>
            <a:chExt cx="1828800" cy="1326000"/>
          </a:xfrm>
        </p:grpSpPr>
        <p:sp>
          <p:nvSpPr>
            <p:cNvPr id="552" name="Google Shape;552;p3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4" name="Google Shape;554;p3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555" name="Google Shape;555;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556" name="Google Shape;556;p38"/>
          <p:cNvGrpSpPr/>
          <p:nvPr/>
        </p:nvGrpSpPr>
        <p:grpSpPr>
          <a:xfrm>
            <a:off x="4492752" y="1353312"/>
            <a:ext cx="1828800" cy="1326000"/>
            <a:chOff x="3657600" y="3019838"/>
            <a:chExt cx="1828800" cy="1326000"/>
          </a:xfrm>
        </p:grpSpPr>
        <p:sp>
          <p:nvSpPr>
            <p:cNvPr id="557" name="Google Shape;557;p3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8" name="Google Shape;558;p3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559" name="Google Shape;559;p38"/>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560" name="Google Shape;560;p38"/>
          <p:cNvCxnSpPr>
            <a:endCxn id="555"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561" name="Google Shape;561;p38"/>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562" name="Google Shape;562;p38"/>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3" name="Google Shape;563;p38"/>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64" name="Google Shape;564;p38"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565" name="Google Shape;565;p38"/>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6" name="Google Shape;566;p38"/>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67" name="Google Shape;567;p38"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568" name="Google Shape;568;p38"/>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69" name="Google Shape;569;p38"/>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70" name="Google Shape;570;p38"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571" name="Google Shape;571;p38"/>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72" name="Google Shape;572;p38"/>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73" name="Google Shape;573;p38"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Horizontal Dilations</a:t>
            </a:r>
            <a:r>
              <a:rPr lang="en">
                <a:solidFill>
                  <a:srgbClr val="005047"/>
                </a:solidFill>
              </a:rPr>
              <a:t> </a:t>
            </a:r>
            <a:r>
              <a:rPr lang="en"/>
              <a:t>📈</a:t>
            </a:r>
            <a:endParaRPr>
              <a:solidFill>
                <a:srgbClr val="005047"/>
              </a:solidFill>
            </a:endParaRPr>
          </a:p>
        </p:txBody>
      </p:sp>
      <p:sp>
        <p:nvSpPr>
          <p:cNvPr id="579" name="Google Shape;579;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80" name="Google Shape;580;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4.11.5: Horizontal Stretches and Compressions</a:t>
            </a:r>
            <a:endParaRPr/>
          </a:p>
        </p:txBody>
      </p:sp>
      <p:sp>
        <p:nvSpPr>
          <p:cNvPr id="581" name="Google Shape;581;p39"/>
          <p:cNvSpPr txBox="1"/>
          <p:nvPr>
            <p:ph idx="1" type="body"/>
          </p:nvPr>
        </p:nvSpPr>
        <p:spPr>
          <a:xfrm>
            <a:off x="311700" y="1155686"/>
            <a:ext cx="6006600" cy="32586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On the same coordinate grid, graph the linear functions </a:t>
            </a:r>
            <a:r>
              <a:rPr i="1" lang="en" sz="1700">
                <a:latin typeface="Times New Roman"/>
                <a:ea typeface="Times New Roman"/>
                <a:cs typeface="Times New Roman"/>
                <a:sym typeface="Times New Roman"/>
              </a:rPr>
              <a:t>i</a:t>
            </a:r>
            <a:r>
              <a:rPr lang="en" sz="1700"/>
              <a:t>, </a:t>
            </a:r>
            <a:r>
              <a:rPr i="1" lang="en" sz="1700">
                <a:latin typeface="Times New Roman"/>
                <a:ea typeface="Times New Roman"/>
                <a:cs typeface="Times New Roman"/>
                <a:sym typeface="Times New Roman"/>
              </a:rPr>
              <a:t>j</a:t>
            </a:r>
            <a:r>
              <a:rPr lang="en" sz="1700"/>
              <a:t>, and </a:t>
            </a:r>
            <a:r>
              <a:rPr i="1" lang="en" sz="1700">
                <a:latin typeface="Times New Roman"/>
                <a:ea typeface="Times New Roman"/>
                <a:cs typeface="Times New Roman"/>
                <a:sym typeface="Times New Roman"/>
              </a:rPr>
              <a:t>k</a:t>
            </a:r>
            <a:r>
              <a:rPr lang="en" sz="1700"/>
              <a:t>.</a:t>
            </a:r>
            <a:endParaRPr sz="1700"/>
          </a:p>
          <a:p>
            <a:pPr indent="-336550" lvl="0" marL="457200" rtl="0" algn="l">
              <a:lnSpc>
                <a:spcPct val="100000"/>
              </a:lnSpc>
              <a:spcBef>
                <a:spcPts val="1000"/>
              </a:spcBef>
              <a:spcAft>
                <a:spcPts val="0"/>
              </a:spcAft>
              <a:buSzPts val="1700"/>
              <a:buAutoNum type="arabicPeriod"/>
            </a:pPr>
            <a:r>
              <a:rPr lang="en" sz="1700"/>
              <a:t>What is the difference between what you entered for the functions of lines</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j</a:t>
            </a:r>
            <a:r>
              <a:rPr lang="en" sz="1700"/>
              <a:t> and </a:t>
            </a:r>
            <a:r>
              <a:rPr i="1" lang="en" sz="1700">
                <a:latin typeface="Times New Roman"/>
                <a:ea typeface="Times New Roman"/>
                <a:cs typeface="Times New Roman"/>
                <a:sym typeface="Times New Roman"/>
              </a:rPr>
              <a:t>k</a:t>
            </a:r>
            <a:r>
              <a:rPr lang="en" sz="1700"/>
              <a:t> in comparison to the function for line </a:t>
            </a:r>
            <a:r>
              <a:rPr i="1" lang="en" sz="1700">
                <a:latin typeface="Times New Roman"/>
                <a:ea typeface="Times New Roman"/>
                <a:cs typeface="Times New Roman"/>
                <a:sym typeface="Times New Roman"/>
              </a:rPr>
              <a:t>i</a:t>
            </a:r>
            <a:r>
              <a:rPr lang="en" sz="1700"/>
              <a:t>?</a:t>
            </a:r>
            <a:endParaRPr sz="1700"/>
          </a:p>
          <a:p>
            <a:pPr indent="-336550" lvl="0" marL="457200" rtl="0" algn="l">
              <a:lnSpc>
                <a:spcPct val="100000"/>
              </a:lnSpc>
              <a:spcBef>
                <a:spcPts val="1000"/>
              </a:spcBef>
              <a:spcAft>
                <a:spcPts val="0"/>
              </a:spcAft>
              <a:buSzPts val="1700"/>
              <a:buAutoNum type="arabicPeriod"/>
            </a:pPr>
            <a:r>
              <a:rPr lang="en" sz="1700"/>
              <a:t>Now, graph lines </a:t>
            </a:r>
            <a:r>
              <a:rPr i="1" lang="en" sz="1700">
                <a:latin typeface="Times New Roman"/>
                <a:ea typeface="Times New Roman"/>
                <a:cs typeface="Times New Roman"/>
                <a:sym typeface="Times New Roman"/>
              </a:rPr>
              <a:t>m</a:t>
            </a:r>
            <a:r>
              <a:rPr lang="en" sz="1700"/>
              <a:t> and </a:t>
            </a:r>
            <a:r>
              <a:rPr i="1" lang="en" sz="1700">
                <a:latin typeface="Times New Roman"/>
                <a:ea typeface="Times New Roman"/>
                <a:cs typeface="Times New Roman"/>
                <a:sym typeface="Times New Roman"/>
              </a:rPr>
              <a:t>n</a:t>
            </a:r>
            <a:r>
              <a:rPr lang="en" sz="1700"/>
              <a:t> on the same graph as </a:t>
            </a:r>
            <a:r>
              <a:rPr i="1" lang="en" sz="1700">
                <a:latin typeface="Times New Roman"/>
                <a:ea typeface="Times New Roman"/>
                <a:cs typeface="Times New Roman"/>
                <a:sym typeface="Times New Roman"/>
              </a:rPr>
              <a:t>i</a:t>
            </a:r>
            <a:r>
              <a:rPr i="1" lang="en" sz="1700"/>
              <a:t> </a:t>
            </a:r>
            <a:r>
              <a:rPr lang="en" sz="1700"/>
              <a:t>− </a:t>
            </a:r>
            <a:r>
              <a:rPr i="1" lang="en" sz="1700">
                <a:latin typeface="Times New Roman"/>
                <a:ea typeface="Times New Roman"/>
                <a:cs typeface="Times New Roman"/>
                <a:sym typeface="Times New Roman"/>
              </a:rPr>
              <a:t>k</a:t>
            </a:r>
            <a:r>
              <a:rPr i="1" lang="en" sz="1700"/>
              <a:t>.</a:t>
            </a:r>
            <a:endParaRPr sz="1700"/>
          </a:p>
          <a:p>
            <a:pPr indent="-336550" lvl="0" marL="457200" rtl="0" algn="l">
              <a:lnSpc>
                <a:spcPct val="100000"/>
              </a:lnSpc>
              <a:spcBef>
                <a:spcPts val="1000"/>
              </a:spcBef>
              <a:spcAft>
                <a:spcPts val="0"/>
              </a:spcAft>
              <a:buSzPts val="1700"/>
              <a:buAutoNum type="arabicPeriod"/>
            </a:pPr>
            <a:r>
              <a:rPr lang="en" sz="1700"/>
              <a:t>How does line</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j</a:t>
            </a:r>
            <a:r>
              <a:rPr lang="en" sz="1700"/>
              <a:t>, representing </a:t>
            </a:r>
            <a:r>
              <a:rPr i="1" lang="en" sz="1700">
                <a:latin typeface="Times New Roman"/>
                <a:ea typeface="Times New Roman"/>
                <a:cs typeface="Times New Roman"/>
                <a:sym typeface="Times New Roman"/>
              </a:rPr>
              <a:t>f</a:t>
            </a:r>
            <a:r>
              <a:rPr lang="en" sz="1700"/>
              <a:t>(2</a:t>
            </a:r>
            <a:r>
              <a:rPr i="1" lang="en" sz="1700">
                <a:latin typeface="Times New Roman"/>
                <a:ea typeface="Times New Roman"/>
                <a:cs typeface="Times New Roman"/>
                <a:sym typeface="Times New Roman"/>
              </a:rPr>
              <a:t>x</a:t>
            </a:r>
            <a:r>
              <a:rPr lang="en" sz="1700"/>
              <a:t>), compare to line </a:t>
            </a:r>
            <a:r>
              <a:rPr i="1" lang="en" sz="1700">
                <a:latin typeface="Times New Roman"/>
                <a:ea typeface="Times New Roman"/>
                <a:cs typeface="Times New Roman"/>
                <a:sym typeface="Times New Roman"/>
              </a:rPr>
              <a:t>m</a:t>
            </a:r>
            <a:r>
              <a:rPr lang="en" sz="1700"/>
              <a:t>, representing </a:t>
            </a:r>
            <a:r>
              <a:rPr i="1" lang="en" sz="1700">
                <a:latin typeface="Times New Roman"/>
                <a:ea typeface="Times New Roman"/>
                <a:cs typeface="Times New Roman"/>
                <a:sym typeface="Times New Roman"/>
              </a:rPr>
              <a:t>m</a:t>
            </a:r>
            <a:r>
              <a:rPr lang="en" sz="1700"/>
              <a:t>(</a:t>
            </a:r>
            <a:r>
              <a:rPr i="1" lang="en" sz="1700">
                <a:latin typeface="Times New Roman"/>
                <a:ea typeface="Times New Roman"/>
                <a:cs typeface="Times New Roman"/>
                <a:sym typeface="Times New Roman"/>
              </a:rPr>
              <a:t>x</a:t>
            </a:r>
            <a:r>
              <a:rPr lang="en" sz="1700"/>
              <a:t>) = 2</a:t>
            </a:r>
            <a:r>
              <a:rPr i="1" lang="en" sz="1700">
                <a:latin typeface="Times New Roman"/>
                <a:ea typeface="Times New Roman"/>
                <a:cs typeface="Times New Roman"/>
                <a:sym typeface="Times New Roman"/>
              </a:rPr>
              <a:t>x</a:t>
            </a:r>
            <a:r>
              <a:rPr lang="en" sz="1700"/>
              <a:t>?</a:t>
            </a:r>
            <a:endParaRPr sz="1700"/>
          </a:p>
          <a:p>
            <a:pPr indent="-336550" lvl="0" marL="457200" rtl="0" algn="l">
              <a:lnSpc>
                <a:spcPct val="100000"/>
              </a:lnSpc>
              <a:spcBef>
                <a:spcPts val="1000"/>
              </a:spcBef>
              <a:spcAft>
                <a:spcPts val="0"/>
              </a:spcAft>
              <a:buSzPts val="1700"/>
              <a:buAutoNum type="arabicPeriod"/>
            </a:pPr>
            <a:r>
              <a:rPr lang="en" sz="1700"/>
              <a:t>How does line </a:t>
            </a:r>
            <a:r>
              <a:rPr i="1" lang="en" sz="1700">
                <a:latin typeface="Times New Roman"/>
                <a:ea typeface="Times New Roman"/>
                <a:cs typeface="Times New Roman"/>
                <a:sym typeface="Times New Roman"/>
              </a:rPr>
              <a:t>k</a:t>
            </a:r>
            <a:r>
              <a:rPr lang="en" sz="1700"/>
              <a:t>, representing </a:t>
            </a:r>
            <a:r>
              <a:rPr i="1" lang="en" sz="1700">
                <a:latin typeface="Times New Roman"/>
                <a:ea typeface="Times New Roman"/>
                <a:cs typeface="Times New Roman"/>
                <a:sym typeface="Times New Roman"/>
              </a:rPr>
              <a:t>f</a:t>
            </a:r>
            <a:r>
              <a:rPr lang="en" sz="1700"/>
              <a:t>(½</a:t>
            </a:r>
            <a:r>
              <a:rPr i="1" lang="en" sz="1700">
                <a:latin typeface="Times New Roman"/>
                <a:ea typeface="Times New Roman"/>
                <a:cs typeface="Times New Roman"/>
                <a:sym typeface="Times New Roman"/>
              </a:rPr>
              <a:t>x</a:t>
            </a:r>
            <a:r>
              <a:rPr lang="en" sz="1700"/>
              <a:t>), compare to line </a:t>
            </a:r>
            <a:r>
              <a:rPr i="1" lang="en" sz="1700">
                <a:latin typeface="Times New Roman"/>
                <a:ea typeface="Times New Roman"/>
                <a:cs typeface="Times New Roman"/>
                <a:sym typeface="Times New Roman"/>
              </a:rPr>
              <a:t>n</a:t>
            </a:r>
            <a:r>
              <a:rPr lang="en" sz="1700"/>
              <a:t>, representing </a:t>
            </a:r>
            <a:r>
              <a:rPr i="1" lang="en" sz="1700">
                <a:latin typeface="Times New Roman"/>
                <a:ea typeface="Times New Roman"/>
                <a:cs typeface="Times New Roman"/>
                <a:sym typeface="Times New Roman"/>
              </a:rPr>
              <a:t>n</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½</a:t>
            </a:r>
            <a:r>
              <a:rPr i="1" lang="en" sz="1700">
                <a:latin typeface="Times New Roman"/>
                <a:ea typeface="Times New Roman"/>
                <a:cs typeface="Times New Roman"/>
                <a:sym typeface="Times New Roman"/>
              </a:rPr>
              <a:t>x</a:t>
            </a:r>
            <a:r>
              <a:rPr lang="en" sz="1700"/>
              <a:t>?</a:t>
            </a:r>
            <a:endParaRPr sz="1700"/>
          </a:p>
          <a:p>
            <a:pPr indent="0" lvl="0" marL="0" rtl="0" algn="l">
              <a:lnSpc>
                <a:spcPct val="100000"/>
              </a:lnSpc>
              <a:spcBef>
                <a:spcPts val="1000"/>
              </a:spcBef>
              <a:spcAft>
                <a:spcPts val="0"/>
              </a:spcAft>
              <a:buSzPts val="605"/>
              <a:buNone/>
            </a:pPr>
            <a:r>
              <a:t/>
            </a:r>
            <a:endParaRPr sz="1300"/>
          </a:p>
          <a:p>
            <a:pPr indent="0" lvl="0" marL="0" rtl="0" algn="l">
              <a:lnSpc>
                <a:spcPct val="100000"/>
              </a:lnSpc>
              <a:spcBef>
                <a:spcPts val="0"/>
              </a:spcBef>
              <a:spcAft>
                <a:spcPts val="1200"/>
              </a:spcAft>
              <a:buSzPts val="605"/>
              <a:buNone/>
            </a:pPr>
            <a:r>
              <a:t/>
            </a:r>
            <a:endParaRPr sz="1700"/>
          </a:p>
        </p:txBody>
      </p:sp>
      <p:pic>
        <p:nvPicPr>
          <p:cNvPr descr="A table with two columns: Line Label and Function. Row 1: Line i, f(x) = x. Row 2: Line j, f(2x). Row 3: Line k, f(½x)." id="582" name="Google Shape;582;p39" title="Screenshot 2025-07-30 175656.png"/>
          <p:cNvPicPr preferRelativeResize="0"/>
          <p:nvPr/>
        </p:nvPicPr>
        <p:blipFill rotWithShape="1">
          <a:blip r:embed="rId3">
            <a:alphaModFix/>
          </a:blip>
          <a:srcRect b="0" l="641" r="631" t="0"/>
          <a:stretch/>
        </p:blipFill>
        <p:spPr>
          <a:xfrm>
            <a:off x="6271451" y="1060626"/>
            <a:ext cx="1965960" cy="1828800"/>
          </a:xfrm>
          <a:prstGeom prst="rect">
            <a:avLst/>
          </a:prstGeom>
          <a:noFill/>
          <a:ln>
            <a:noFill/>
          </a:ln>
        </p:spPr>
      </p:pic>
      <p:pic>
        <p:nvPicPr>
          <p:cNvPr descr="A table with two columns: Line Label and Function. Row one: Line m, \( m(x) = 2x \). Row two: Line n, \( n(x) = \frac{1}{2}x \)." id="583" name="Google Shape;583;p39" title="Screenshot 2025-07-30 195906.png"/>
          <p:cNvPicPr preferRelativeResize="0"/>
          <p:nvPr/>
        </p:nvPicPr>
        <p:blipFill rotWithShape="1">
          <a:blip r:embed="rId4">
            <a:alphaModFix/>
          </a:blip>
          <a:srcRect b="1143" l="0" r="0" t="1143"/>
          <a:stretch/>
        </p:blipFill>
        <p:spPr>
          <a:xfrm>
            <a:off x="6274497" y="2969029"/>
            <a:ext cx="1965960" cy="146978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7" name="Shape 587"/>
        <p:cNvGrpSpPr/>
        <p:nvPr/>
      </p:nvGrpSpPr>
      <p:grpSpPr>
        <a:xfrm>
          <a:off x="0" y="0"/>
          <a:ext cx="0" cy="0"/>
          <a:chOff x="0" y="0"/>
          <a:chExt cx="0" cy="0"/>
        </a:xfrm>
      </p:grpSpPr>
      <p:sp>
        <p:nvSpPr>
          <p:cNvPr id="588" name="Google Shape;588;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89" name="Google Shape;589;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a:p>
        </p:txBody>
      </p:sp>
      <p:sp>
        <p:nvSpPr>
          <p:cNvPr id="590" name="Google Shape;590;p4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a:t>
            </a:r>
            <a:r>
              <a:rPr lang="en" sz="2200"/>
              <a:t>Horizontal Dilations</a:t>
            </a:r>
            <a:r>
              <a:rPr lang="en"/>
              <a:t> </a:t>
            </a:r>
            <a:r>
              <a:rPr lang="en"/>
              <a:t>📈</a:t>
            </a:r>
            <a:endParaRPr/>
          </a:p>
        </p:txBody>
      </p:sp>
      <p:sp>
        <p:nvSpPr>
          <p:cNvPr id="591" name="Google Shape;591;p40"/>
          <p:cNvSpPr txBox="1"/>
          <p:nvPr/>
        </p:nvSpPr>
        <p:spPr>
          <a:xfrm>
            <a:off x="363175" y="1059349"/>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pic>
        <p:nvPicPr>
          <p:cNvPr descr="A graph compares three functions: f(x)=x (brown dashed line), f(2x) (blue solid line), and f(½x) (green dotted line), each plotted on a coordinate plane with labeled axes.&#10;" id="592" name="Google Shape;592;p40"/>
          <p:cNvPicPr preferRelativeResize="0"/>
          <p:nvPr/>
        </p:nvPicPr>
        <p:blipFill>
          <a:blip r:embed="rId3">
            <a:alphaModFix/>
          </a:blip>
          <a:stretch>
            <a:fillRect/>
          </a:stretch>
        </p:blipFill>
        <p:spPr>
          <a:xfrm>
            <a:off x="159300" y="1639250"/>
            <a:ext cx="4395702" cy="3026027"/>
          </a:xfrm>
          <a:prstGeom prst="rect">
            <a:avLst/>
          </a:prstGeom>
          <a:noFill/>
          <a:ln>
            <a:noFill/>
          </a:ln>
        </p:spPr>
      </p:pic>
      <p:sp>
        <p:nvSpPr>
          <p:cNvPr id="593" name="Google Shape;593;p40"/>
          <p:cNvSpPr txBox="1"/>
          <p:nvPr/>
        </p:nvSpPr>
        <p:spPr>
          <a:xfrm>
            <a:off x="4725950" y="10237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t/>
            </a:r>
            <a:endParaRPr sz="1800">
              <a:solidFill>
                <a:srgbClr val="424242"/>
              </a:solidFill>
              <a:latin typeface="Calibri"/>
              <a:ea typeface="Calibri"/>
              <a:cs typeface="Calibri"/>
              <a:sym typeface="Calibri"/>
            </a:endParaRPr>
          </a:p>
        </p:txBody>
      </p:sp>
      <p:pic>
        <p:nvPicPr>
          <p:cNvPr descr="A graph shows lines for functions: f(x)=x (orange dashed), f(2x) (blue solid), f(½x) (green solid), m(x)=2x (red dotted), and n(x)=½x (black dashed), all labeled on the right." id="594" name="Google Shape;594;p40"/>
          <p:cNvPicPr preferRelativeResize="0"/>
          <p:nvPr/>
        </p:nvPicPr>
        <p:blipFill>
          <a:blip r:embed="rId4">
            <a:alphaModFix/>
          </a:blip>
          <a:stretch>
            <a:fillRect/>
          </a:stretch>
        </p:blipFill>
        <p:spPr>
          <a:xfrm>
            <a:off x="4665050" y="1579375"/>
            <a:ext cx="4395699" cy="302783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4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a:t>
            </a:r>
            <a:r>
              <a:rPr lang="en" sz="2200"/>
              <a:t> Horizontal Dilations</a:t>
            </a:r>
            <a:r>
              <a:rPr lang="en"/>
              <a:t> </a:t>
            </a:r>
            <a:r>
              <a:rPr lang="en"/>
              <a:t>📈</a:t>
            </a:r>
            <a:endParaRPr/>
          </a:p>
        </p:txBody>
      </p:sp>
      <p:sp>
        <p:nvSpPr>
          <p:cNvPr id="600" name="Google Shape;600;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01" name="Google Shape;601;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a:p>
        </p:txBody>
      </p:sp>
      <p:sp>
        <p:nvSpPr>
          <p:cNvPr id="602" name="Google Shape;602;p41"/>
          <p:cNvSpPr txBox="1"/>
          <p:nvPr>
            <p:ph idx="1" type="body"/>
          </p:nvPr>
        </p:nvSpPr>
        <p:spPr>
          <a:xfrm>
            <a:off x="311700" y="1059575"/>
            <a:ext cx="8638200" cy="33309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startAt="6"/>
            </a:pPr>
            <a:r>
              <a:rPr lang="en" sz="1700"/>
              <a:t>Now graph the lines </a:t>
            </a:r>
            <a:r>
              <a:rPr i="1" lang="en" sz="1700">
                <a:latin typeface="Times New Roman"/>
                <a:ea typeface="Times New Roman"/>
                <a:cs typeface="Times New Roman"/>
                <a:sym typeface="Times New Roman"/>
              </a:rPr>
              <a:t>p</a:t>
            </a:r>
            <a:r>
              <a:rPr i="1" lang="en" sz="1700"/>
              <a:t> </a:t>
            </a:r>
            <a:r>
              <a:rPr lang="en" sz="1700"/>
              <a:t>and </a:t>
            </a:r>
            <a:r>
              <a:rPr i="1" lang="en" sz="1700">
                <a:latin typeface="Times New Roman"/>
                <a:ea typeface="Times New Roman"/>
                <a:cs typeface="Times New Roman"/>
                <a:sym typeface="Times New Roman"/>
              </a:rPr>
              <a:t>q</a:t>
            </a:r>
            <a:r>
              <a:rPr lang="en" sz="1700"/>
              <a:t> on the same coordinate grid.</a:t>
            </a:r>
            <a:endParaRPr sz="1700"/>
          </a:p>
          <a:p>
            <a:pPr indent="-336550" lvl="0" marL="457200" rtl="0" algn="l">
              <a:lnSpc>
                <a:spcPct val="100000"/>
              </a:lnSpc>
              <a:spcBef>
                <a:spcPts val="0"/>
              </a:spcBef>
              <a:spcAft>
                <a:spcPts val="0"/>
              </a:spcAft>
              <a:buSzPts val="1700"/>
              <a:buAutoNum type="arabicPeriod" startAt="6"/>
            </a:pPr>
            <a:r>
              <a:rPr lang="en" sz="1700"/>
              <a:t>As the coefficient on the input increases, what is happening to the graph?</a:t>
            </a:r>
            <a:endParaRPr sz="1700"/>
          </a:p>
          <a:p>
            <a:pPr indent="-336550" lvl="0" marL="457200" rtl="0" algn="l">
              <a:lnSpc>
                <a:spcPct val="100000"/>
              </a:lnSpc>
              <a:spcBef>
                <a:spcPts val="0"/>
              </a:spcBef>
              <a:spcAft>
                <a:spcPts val="0"/>
              </a:spcAft>
              <a:buSzPts val="1700"/>
              <a:buAutoNum type="arabicPeriod" startAt="6"/>
            </a:pPr>
            <a:r>
              <a:rPr lang="en" sz="1700"/>
              <a:t>Graph the lines</a:t>
            </a:r>
            <a:r>
              <a:rPr lang="en" sz="1700">
                <a:latin typeface="Times New Roman"/>
                <a:ea typeface="Times New Roman"/>
                <a:cs typeface="Times New Roman"/>
                <a:sym typeface="Times New Roman"/>
              </a:rPr>
              <a:t> </a:t>
            </a:r>
            <a:r>
              <a:rPr i="1" lang="en" sz="1700">
                <a:latin typeface="Times New Roman"/>
                <a:ea typeface="Times New Roman"/>
                <a:cs typeface="Times New Roman"/>
                <a:sym typeface="Times New Roman"/>
              </a:rPr>
              <a:t>r</a:t>
            </a:r>
            <a:r>
              <a:rPr lang="en" sz="1700"/>
              <a:t> and </a:t>
            </a:r>
            <a:r>
              <a:rPr i="1" lang="en" sz="1700">
                <a:latin typeface="Times New Roman"/>
                <a:ea typeface="Times New Roman"/>
                <a:cs typeface="Times New Roman"/>
                <a:sym typeface="Times New Roman"/>
              </a:rPr>
              <a:t>s</a:t>
            </a:r>
            <a:r>
              <a:rPr lang="en" sz="1700"/>
              <a:t> on the same coordinate grid.</a:t>
            </a:r>
            <a:endParaRPr sz="1700"/>
          </a:p>
          <a:p>
            <a:pPr indent="-336550" lvl="0" marL="457200" rtl="0" algn="l">
              <a:lnSpc>
                <a:spcPct val="100000"/>
              </a:lnSpc>
              <a:spcBef>
                <a:spcPts val="0"/>
              </a:spcBef>
              <a:spcAft>
                <a:spcPts val="0"/>
              </a:spcAft>
              <a:buSzPts val="1700"/>
              <a:buAutoNum type="arabicPeriod" startAt="6"/>
            </a:pPr>
            <a:r>
              <a:rPr lang="en" sz="1700"/>
              <a:t>As the coefficient on the input approaches 0, what is happening to the graph?</a:t>
            </a:r>
            <a:endParaRPr sz="1700"/>
          </a:p>
          <a:p>
            <a:pPr indent="-336550" lvl="0" marL="457200" rtl="0" algn="l">
              <a:lnSpc>
                <a:spcPct val="100000"/>
              </a:lnSpc>
              <a:spcBef>
                <a:spcPts val="0"/>
              </a:spcBef>
              <a:spcAft>
                <a:spcPts val="0"/>
              </a:spcAft>
              <a:buSzPts val="1700"/>
              <a:buAutoNum type="arabicPeriod" startAt="6"/>
            </a:pPr>
            <a:r>
              <a:rPr lang="en" sz="1700"/>
              <a:t>Graph the lines </a:t>
            </a:r>
            <a:r>
              <a:rPr i="1" lang="en" sz="1700">
                <a:latin typeface="Times New Roman"/>
                <a:ea typeface="Times New Roman"/>
                <a:cs typeface="Times New Roman"/>
                <a:sym typeface="Times New Roman"/>
              </a:rPr>
              <a:t>t</a:t>
            </a:r>
            <a:r>
              <a:rPr lang="en" sz="1700"/>
              <a:t> and </a:t>
            </a:r>
            <a:r>
              <a:rPr i="1" lang="en" sz="1700">
                <a:latin typeface="Times New Roman"/>
                <a:ea typeface="Times New Roman"/>
                <a:cs typeface="Times New Roman"/>
                <a:sym typeface="Times New Roman"/>
              </a:rPr>
              <a:t>u</a:t>
            </a:r>
            <a:r>
              <a:rPr lang="en" sz="1700"/>
              <a:t> on the same coordinate grid.</a:t>
            </a:r>
            <a:endParaRPr sz="1700"/>
          </a:p>
          <a:p>
            <a:pPr indent="0" lvl="0" marL="0" rtl="0" algn="l">
              <a:lnSpc>
                <a:spcPct val="100000"/>
              </a:lnSpc>
              <a:spcBef>
                <a:spcPts val="0"/>
              </a:spcBef>
              <a:spcAft>
                <a:spcPts val="0"/>
              </a:spcAft>
              <a:buNone/>
            </a:pPr>
            <a:r>
              <a:t/>
            </a:r>
            <a:endParaRPr sz="1700"/>
          </a:p>
          <a:p>
            <a:pPr indent="0" lvl="0" marL="0" rtl="0" algn="l">
              <a:lnSpc>
                <a:spcPct val="100000"/>
              </a:lnSpc>
              <a:spcBef>
                <a:spcPts val="0"/>
              </a:spcBef>
              <a:spcAft>
                <a:spcPts val="0"/>
              </a:spcAft>
              <a:buSzPts val="605"/>
              <a:buNone/>
            </a:pPr>
            <a:r>
              <a:t/>
            </a:r>
            <a:endParaRPr sz="1300"/>
          </a:p>
          <a:p>
            <a:pPr indent="0" lvl="0" marL="0" rtl="0" algn="l">
              <a:lnSpc>
                <a:spcPct val="100000"/>
              </a:lnSpc>
              <a:spcBef>
                <a:spcPts val="0"/>
              </a:spcBef>
              <a:spcAft>
                <a:spcPts val="1200"/>
              </a:spcAft>
              <a:buSzPts val="605"/>
              <a:buNone/>
            </a:pPr>
            <a:r>
              <a:t/>
            </a:r>
            <a:endParaRPr sz="1700"/>
          </a:p>
        </p:txBody>
      </p:sp>
      <p:pic>
        <p:nvPicPr>
          <p:cNvPr descr="A table with two columns: Line Label and Function. The rows show Line i: f(x)=x, Line j: f(2x), Line p: f(3x), and Line q: f(4x).&#10;" id="603" name="Google Shape;603;p41" title="Screenshot 2025-07-30 200430.png"/>
          <p:cNvPicPr preferRelativeResize="0"/>
          <p:nvPr/>
        </p:nvPicPr>
        <p:blipFill rotWithShape="1">
          <a:blip r:embed="rId3">
            <a:alphaModFix/>
          </a:blip>
          <a:srcRect b="0" l="0" r="4104" t="2056"/>
          <a:stretch/>
        </p:blipFill>
        <p:spPr>
          <a:xfrm>
            <a:off x="793349" y="2567831"/>
            <a:ext cx="1885350" cy="2217275"/>
          </a:xfrm>
          <a:prstGeom prst="rect">
            <a:avLst/>
          </a:prstGeom>
          <a:noFill/>
          <a:ln>
            <a:noFill/>
          </a:ln>
        </p:spPr>
      </p:pic>
      <p:pic>
        <p:nvPicPr>
          <p:cNvPr descr="A table with two columns: Line Label and Function. Line i: f(x)=x, Line k: f(½x), Line r: f(¼x), Line s: f(¹⁄₁₀x)." id="604" name="Google Shape;604;p41" title="Screenshot 2025-07-30 201103.png"/>
          <p:cNvPicPr preferRelativeResize="0"/>
          <p:nvPr/>
        </p:nvPicPr>
        <p:blipFill rotWithShape="1">
          <a:blip r:embed="rId4">
            <a:alphaModFix/>
          </a:blip>
          <a:srcRect b="-1969" l="0" r="0" t="1970"/>
          <a:stretch/>
        </p:blipFill>
        <p:spPr>
          <a:xfrm>
            <a:off x="3216275" y="2567825"/>
            <a:ext cx="1885350" cy="2308425"/>
          </a:xfrm>
          <a:prstGeom prst="rect">
            <a:avLst/>
          </a:prstGeom>
          <a:noFill/>
          <a:ln>
            <a:noFill/>
          </a:ln>
        </p:spPr>
      </p:pic>
      <p:pic>
        <p:nvPicPr>
          <p:cNvPr descr="A two-row table with the headers Line Label and Function. Row 1: Line t, f(½x). Row 2: Line u, f(–½x).&#10;" id="605" name="Google Shape;605;p41"/>
          <p:cNvPicPr preferRelativeResize="0"/>
          <p:nvPr/>
        </p:nvPicPr>
        <p:blipFill>
          <a:blip r:embed="rId5">
            <a:alphaModFix/>
          </a:blip>
          <a:stretch>
            <a:fillRect/>
          </a:stretch>
        </p:blipFill>
        <p:spPr>
          <a:xfrm>
            <a:off x="5639188" y="2569464"/>
            <a:ext cx="1883664" cy="1478677"/>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9" name="Shape 609"/>
        <p:cNvGrpSpPr/>
        <p:nvPr/>
      </p:nvGrpSpPr>
      <p:grpSpPr>
        <a:xfrm>
          <a:off x="0" y="0"/>
          <a:ext cx="0" cy="0"/>
          <a:chOff x="0" y="0"/>
          <a:chExt cx="0" cy="0"/>
        </a:xfrm>
      </p:grpSpPr>
      <p:sp>
        <p:nvSpPr>
          <p:cNvPr id="610" name="Google Shape;610;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11" name="Google Shape;611;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a:p>
        </p:txBody>
      </p:sp>
      <p:sp>
        <p:nvSpPr>
          <p:cNvPr id="612" name="Google Shape;612;p4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a:t>
            </a:r>
            <a:r>
              <a:rPr lang="en" sz="2200"/>
              <a:t>Horizontal Dilations</a:t>
            </a:r>
            <a:r>
              <a:rPr lang="en"/>
              <a:t> </a:t>
            </a:r>
            <a:r>
              <a:rPr lang="en"/>
              <a:t>📈</a:t>
            </a:r>
            <a:endParaRPr/>
          </a:p>
        </p:txBody>
      </p:sp>
      <p:sp>
        <p:nvSpPr>
          <p:cNvPr id="613" name="Google Shape;613;p42"/>
          <p:cNvSpPr txBox="1"/>
          <p:nvPr/>
        </p:nvSpPr>
        <p:spPr>
          <a:xfrm>
            <a:off x="520175" y="10900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6"/>
            </a:pPr>
            <a:r>
              <a:t/>
            </a:r>
            <a:endParaRPr sz="1800">
              <a:solidFill>
                <a:srgbClr val="424242"/>
              </a:solidFill>
              <a:latin typeface="Calibri"/>
              <a:ea typeface="Calibri"/>
              <a:cs typeface="Calibri"/>
              <a:sym typeface="Calibri"/>
            </a:endParaRPr>
          </a:p>
        </p:txBody>
      </p:sp>
      <p:pic>
        <p:nvPicPr>
          <p:cNvPr descr="Line graph comparing four functions: f(x)=x (dashed brown), f(2x) (solid blue), f(3x) (dotted green), and f(4x) (solid red), each with increasing steepness, on a grid with labeled axes." id="614" name="Google Shape;614;p42"/>
          <p:cNvPicPr preferRelativeResize="0"/>
          <p:nvPr/>
        </p:nvPicPr>
        <p:blipFill>
          <a:blip r:embed="rId3">
            <a:alphaModFix/>
          </a:blip>
          <a:stretch>
            <a:fillRect/>
          </a:stretch>
        </p:blipFill>
        <p:spPr>
          <a:xfrm>
            <a:off x="228600" y="1623125"/>
            <a:ext cx="4395699" cy="3027832"/>
          </a:xfrm>
          <a:prstGeom prst="rect">
            <a:avLst/>
          </a:prstGeom>
          <a:noFill/>
          <a:ln>
            <a:noFill/>
          </a:ln>
        </p:spPr>
      </p:pic>
      <p:sp>
        <p:nvSpPr>
          <p:cNvPr id="615" name="Google Shape;615;p42"/>
          <p:cNvSpPr txBox="1"/>
          <p:nvPr/>
        </p:nvSpPr>
        <p:spPr>
          <a:xfrm>
            <a:off x="4852900" y="107532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8"/>
            </a:pPr>
            <a:r>
              <a:t/>
            </a:r>
            <a:endParaRPr sz="1800">
              <a:solidFill>
                <a:srgbClr val="424242"/>
              </a:solidFill>
              <a:latin typeface="Calibri"/>
              <a:ea typeface="Calibri"/>
              <a:cs typeface="Calibri"/>
              <a:sym typeface="Calibri"/>
            </a:endParaRPr>
          </a:p>
        </p:txBody>
      </p:sp>
      <p:pic>
        <p:nvPicPr>
          <p:cNvPr descr="A graph shows four lines representing functions: f(x)=x (dashed brown), f(½x) (solid blue), f(¼x) (green dots), and f(¹/₁₀x) (solid red), with a legend identifying each color and style.&#10;" id="616" name="Google Shape;616;p42"/>
          <p:cNvPicPr preferRelativeResize="0"/>
          <p:nvPr/>
        </p:nvPicPr>
        <p:blipFill>
          <a:blip r:embed="rId4">
            <a:alphaModFix/>
          </a:blip>
          <a:stretch>
            <a:fillRect/>
          </a:stretch>
        </p:blipFill>
        <p:spPr>
          <a:xfrm>
            <a:off x="4748300" y="1593725"/>
            <a:ext cx="4395699" cy="3027832"/>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0" name="Shape 620"/>
        <p:cNvGrpSpPr/>
        <p:nvPr/>
      </p:nvGrpSpPr>
      <p:grpSpPr>
        <a:xfrm>
          <a:off x="0" y="0"/>
          <a:ext cx="0" cy="0"/>
          <a:chOff x="0" y="0"/>
          <a:chExt cx="0" cy="0"/>
        </a:xfrm>
      </p:grpSpPr>
      <p:sp>
        <p:nvSpPr>
          <p:cNvPr id="621" name="Google Shape;621;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22" name="Google Shape;622;p4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a:p>
        </p:txBody>
      </p:sp>
      <p:sp>
        <p:nvSpPr>
          <p:cNvPr id="623" name="Google Shape;623;p4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Learning Activity - </a:t>
            </a:r>
            <a:r>
              <a:rPr lang="en" sz="2200"/>
              <a:t>Horizontal Dilations</a:t>
            </a:r>
            <a:r>
              <a:rPr lang="en"/>
              <a:t> </a:t>
            </a:r>
            <a:r>
              <a:rPr lang="en"/>
              <a:t>📈</a:t>
            </a:r>
            <a:endParaRPr/>
          </a:p>
        </p:txBody>
      </p:sp>
      <p:sp>
        <p:nvSpPr>
          <p:cNvPr id="624" name="Google Shape;624;p43"/>
          <p:cNvSpPr txBox="1"/>
          <p:nvPr/>
        </p:nvSpPr>
        <p:spPr>
          <a:xfrm>
            <a:off x="420977" y="1266974"/>
            <a:ext cx="548700" cy="503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10"/>
            </a:pPr>
            <a:r>
              <a:t/>
            </a:r>
            <a:endParaRPr sz="1800">
              <a:solidFill>
                <a:srgbClr val="424242"/>
              </a:solidFill>
              <a:latin typeface="Calibri"/>
              <a:ea typeface="Calibri"/>
              <a:cs typeface="Calibri"/>
              <a:sym typeface="Calibri"/>
            </a:endParaRPr>
          </a:p>
        </p:txBody>
      </p:sp>
      <p:pic>
        <p:nvPicPr>
          <p:cNvPr descr="A graph shows two lines: a solid blue line for f(½x), increasing from bottom left to top right, and a dotted green line for f(-½x), decreasing from top left to bottom right. A key identifies each line.&#10;" id="625" name="Google Shape;625;p43"/>
          <p:cNvPicPr preferRelativeResize="0"/>
          <p:nvPr/>
        </p:nvPicPr>
        <p:blipFill>
          <a:blip r:embed="rId3">
            <a:alphaModFix/>
          </a:blip>
          <a:stretch>
            <a:fillRect/>
          </a:stretch>
        </p:blipFill>
        <p:spPr>
          <a:xfrm>
            <a:off x="831701" y="1160325"/>
            <a:ext cx="3152000" cy="2171151"/>
          </a:xfrm>
          <a:prstGeom prst="rect">
            <a:avLst/>
          </a:prstGeom>
          <a:noFill/>
          <a:ln>
            <a:noFill/>
          </a:ln>
        </p:spPr>
      </p:pic>
      <p:pic>
        <p:nvPicPr>
          <p:cNvPr descr="Graph with eight colorful lines showing transformations of \(f(x) = x\). Each line, labeled in matching colors, represents different functions: \(f(\frac{1}{10}x)\), \(f(\frac{1}{4}x)\), \(f(\frac{1}{2}x)\), \(f(2x)\), \(f(3x)\), \(f(-x)\), \(f(-\frac{1}{2}x)\), \(f(-2x)\).&#10;" id="626" name="Google Shape;626;p43"/>
          <p:cNvPicPr preferRelativeResize="0"/>
          <p:nvPr/>
        </p:nvPicPr>
        <p:blipFill>
          <a:blip r:embed="rId4">
            <a:alphaModFix/>
          </a:blip>
          <a:stretch>
            <a:fillRect/>
          </a:stretch>
        </p:blipFill>
        <p:spPr>
          <a:xfrm>
            <a:off x="4136101" y="1213025"/>
            <a:ext cx="3093820" cy="213107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4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a:t>
            </a:r>
            <a:r>
              <a:rPr lang="en" sz="2200"/>
              <a:t>Horizontal Dilations</a:t>
            </a:r>
            <a:r>
              <a:rPr lang="en"/>
              <a:t> </a:t>
            </a:r>
            <a:r>
              <a:rPr lang="en"/>
              <a:t>📈</a:t>
            </a:r>
            <a:endParaRPr/>
          </a:p>
        </p:txBody>
      </p:sp>
      <p:sp>
        <p:nvSpPr>
          <p:cNvPr id="632" name="Google Shape;632;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33" name="Google Shape;633;p4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a:p>
        </p:txBody>
      </p:sp>
      <p:sp>
        <p:nvSpPr>
          <p:cNvPr id="634" name="Google Shape;634;p44"/>
          <p:cNvSpPr txBox="1"/>
          <p:nvPr/>
        </p:nvSpPr>
        <p:spPr>
          <a:xfrm>
            <a:off x="457200" y="3333975"/>
            <a:ext cx="8244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If the </a:t>
            </a:r>
            <a:r>
              <a:rPr i="1" lang="en" sz="1800">
                <a:latin typeface="Times New Roman"/>
                <a:ea typeface="Times New Roman"/>
                <a:cs typeface="Times New Roman"/>
                <a:sym typeface="Times New Roman"/>
              </a:rPr>
              <a:t>b</a:t>
            </a:r>
            <a:r>
              <a:rPr lang="en" sz="1800">
                <a:latin typeface="Calibri"/>
                <a:ea typeface="Calibri"/>
                <a:cs typeface="Calibri"/>
                <a:sym typeface="Calibri"/>
              </a:rPr>
              <a:t> value is negative, the graph is reflected over the </a:t>
            </a:r>
            <a:r>
              <a:rPr i="1" lang="en" sz="1800">
                <a:latin typeface="Times New Roman"/>
                <a:ea typeface="Times New Roman"/>
                <a:cs typeface="Times New Roman"/>
                <a:sym typeface="Times New Roman"/>
              </a:rPr>
              <a:t>y</a:t>
            </a:r>
            <a:r>
              <a:rPr lang="en" sz="1800">
                <a:latin typeface="Calibri"/>
                <a:ea typeface="Calibri"/>
                <a:cs typeface="Calibri"/>
                <a:sym typeface="Calibri"/>
              </a:rPr>
              <a:t>-axis. If the </a:t>
            </a:r>
            <a:r>
              <a:rPr i="1" lang="en" sz="1800">
                <a:latin typeface="Times New Roman"/>
                <a:ea typeface="Times New Roman"/>
                <a:cs typeface="Times New Roman"/>
                <a:sym typeface="Times New Roman"/>
              </a:rPr>
              <a:t>b</a:t>
            </a:r>
            <a:r>
              <a:rPr lang="en" sz="1800">
                <a:latin typeface="Calibri"/>
                <a:ea typeface="Calibri"/>
                <a:cs typeface="Calibri"/>
                <a:sym typeface="Calibri"/>
              </a:rPr>
              <a:t> value is greater than 1, the graph is horizontally compressed. If the </a:t>
            </a:r>
            <a:r>
              <a:rPr i="1" lang="en" sz="1800">
                <a:latin typeface="Times New Roman"/>
                <a:ea typeface="Times New Roman"/>
                <a:cs typeface="Times New Roman"/>
                <a:sym typeface="Times New Roman"/>
              </a:rPr>
              <a:t>b</a:t>
            </a:r>
            <a:r>
              <a:rPr lang="en" sz="1800">
                <a:latin typeface="Calibri"/>
                <a:ea typeface="Calibri"/>
                <a:cs typeface="Calibri"/>
                <a:sym typeface="Calibri"/>
              </a:rPr>
              <a:t> value is between 0 and 1, the graph is horizontally stretched.</a:t>
            </a:r>
            <a:endParaRPr sz="1800">
              <a:latin typeface="Calibri"/>
              <a:ea typeface="Calibri"/>
              <a:cs typeface="Calibri"/>
              <a:sym typeface="Calibri"/>
            </a:endParaRPr>
          </a:p>
        </p:txBody>
      </p:sp>
      <p:sp>
        <p:nvSpPr>
          <p:cNvPr id="635" name="Google Shape;635;p44"/>
          <p:cNvSpPr txBox="1"/>
          <p:nvPr/>
        </p:nvSpPr>
        <p:spPr>
          <a:xfrm>
            <a:off x="460550" y="1415933"/>
            <a:ext cx="8244000" cy="1856400"/>
          </a:xfrm>
          <a:prstGeom prst="rect">
            <a:avLst/>
          </a:prstGeom>
          <a:solidFill>
            <a:schemeClr val="accent5"/>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Horizontal Dilations of a Function</a:t>
            </a:r>
            <a:endParaRPr b="1" sz="1800">
              <a:solidFill>
                <a:schemeClr val="lt1"/>
              </a:solidFill>
              <a:latin typeface="Calibri"/>
              <a:ea typeface="Calibri"/>
              <a:cs typeface="Calibri"/>
              <a:sym typeface="Calibri"/>
            </a:endParaRPr>
          </a:p>
          <a:p>
            <a:pPr indent="0" lvl="0" marL="0" rtl="0" algn="l">
              <a:spcBef>
                <a:spcPts val="0"/>
              </a:spcBef>
              <a:spcAft>
                <a:spcPts val="0"/>
              </a:spcAft>
              <a:buNone/>
            </a:pPr>
            <a:r>
              <a:t/>
            </a:r>
            <a:endParaRPr b="1" sz="1800">
              <a:solidFill>
                <a:schemeClr val="lt1"/>
              </a:solidFill>
              <a:latin typeface="Calibri"/>
              <a:ea typeface="Calibri"/>
              <a:cs typeface="Calibri"/>
              <a:sym typeface="Calibri"/>
            </a:endParaRPr>
          </a:p>
          <a:p>
            <a:pPr indent="0" lvl="0" marL="0" rtl="0" algn="l">
              <a:spcBef>
                <a:spcPts val="0"/>
              </a:spcBef>
              <a:spcAft>
                <a:spcPts val="0"/>
              </a:spcAft>
              <a:buNone/>
            </a:pPr>
            <a:r>
              <a:rPr lang="en" sz="1800">
                <a:solidFill>
                  <a:schemeClr val="lt1"/>
                </a:solidFill>
                <a:latin typeface="Calibri"/>
                <a:ea typeface="Calibri"/>
                <a:cs typeface="Calibri"/>
                <a:sym typeface="Calibri"/>
              </a:rPr>
              <a:t>A horizontal stretch or compression “transforms” the parent function into another function by horizontally dilating the graph by “</a:t>
            </a:r>
            <a:r>
              <a:rPr i="1" lang="en" sz="1800">
                <a:solidFill>
                  <a:schemeClr val="lt1"/>
                </a:solidFill>
                <a:latin typeface="Calibri"/>
                <a:ea typeface="Calibri"/>
                <a:cs typeface="Calibri"/>
                <a:sym typeface="Calibri"/>
              </a:rPr>
              <a:t>b</a:t>
            </a:r>
            <a:r>
              <a:rPr lang="en" sz="1800">
                <a:solidFill>
                  <a:schemeClr val="lt1"/>
                </a:solidFill>
                <a:latin typeface="Calibri"/>
                <a:ea typeface="Calibri"/>
                <a:cs typeface="Calibri"/>
                <a:sym typeface="Calibri"/>
              </a:rPr>
              <a:t>” units.</a:t>
            </a:r>
            <a:endParaRPr sz="1800">
              <a:solidFill>
                <a:schemeClr val="lt1"/>
              </a:solidFill>
              <a:latin typeface="Calibri"/>
              <a:ea typeface="Calibri"/>
              <a:cs typeface="Calibri"/>
              <a:sym typeface="Calibri"/>
            </a:endParaRPr>
          </a:p>
          <a:p>
            <a:pPr indent="0" lvl="0" marL="0" rtl="0" algn="l">
              <a:spcBef>
                <a:spcPts val="0"/>
              </a:spcBef>
              <a:spcAft>
                <a:spcPts val="0"/>
              </a:spcAft>
              <a:buNone/>
            </a:pPr>
            <a:r>
              <a:t/>
            </a:r>
            <a:endParaRPr sz="1800">
              <a:solidFill>
                <a:schemeClr val="lt1"/>
              </a:solidFill>
              <a:latin typeface="Calibri"/>
              <a:ea typeface="Calibri"/>
              <a:cs typeface="Calibri"/>
              <a:sym typeface="Calibri"/>
            </a:endParaRPr>
          </a:p>
          <a:p>
            <a:pPr indent="0" lvl="0" marL="0" rtl="0" algn="ctr">
              <a:spcBef>
                <a:spcPts val="0"/>
              </a:spcBef>
              <a:spcAft>
                <a:spcPts val="0"/>
              </a:spcAft>
              <a:buNone/>
            </a:pPr>
            <a:r>
              <a:rPr lang="en" sz="1800">
                <a:solidFill>
                  <a:schemeClr val="lt1"/>
                </a:solidFill>
                <a:latin typeface="Calibri"/>
                <a:ea typeface="Calibri"/>
                <a:cs typeface="Calibri"/>
                <a:sym typeface="Calibri"/>
              </a:rPr>
              <a:t>Horizontal Dilation → </a:t>
            </a:r>
            <a:r>
              <a:rPr i="1" lang="en" sz="1800">
                <a:solidFill>
                  <a:schemeClr val="lt1"/>
                </a:solidFill>
                <a:latin typeface="Times New Roman"/>
                <a:ea typeface="Times New Roman"/>
                <a:cs typeface="Times New Roman"/>
                <a:sym typeface="Times New Roman"/>
              </a:rPr>
              <a:t>f</a:t>
            </a:r>
            <a:r>
              <a:rPr lang="en" sz="1800">
                <a:solidFill>
                  <a:schemeClr val="lt1"/>
                </a:solidFill>
                <a:latin typeface="Times New Roman"/>
                <a:ea typeface="Times New Roman"/>
                <a:cs typeface="Times New Roman"/>
                <a:sym typeface="Times New Roman"/>
              </a:rPr>
              <a:t>(</a:t>
            </a:r>
            <a:r>
              <a:rPr i="1" lang="en" sz="1800">
                <a:solidFill>
                  <a:schemeClr val="lt1"/>
                </a:solidFill>
                <a:latin typeface="Times New Roman"/>
                <a:ea typeface="Times New Roman"/>
                <a:cs typeface="Times New Roman"/>
                <a:sym typeface="Times New Roman"/>
              </a:rPr>
              <a:t>bx</a:t>
            </a:r>
            <a:r>
              <a:rPr lang="en" sz="1800">
                <a:solidFill>
                  <a:schemeClr val="lt1"/>
                </a:solidFill>
                <a:latin typeface="Calibri"/>
                <a:ea typeface="Calibri"/>
                <a:cs typeface="Calibri"/>
                <a:sym typeface="Calibri"/>
              </a:rPr>
              <a:t>)</a:t>
            </a:r>
            <a:endParaRPr sz="1800">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4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641" name="Google Shape;641;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42" name="Google Shape;642;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4.11.5: Horizontal Stretches and Compressions</a:t>
            </a:r>
            <a:endParaRPr sz="1000"/>
          </a:p>
        </p:txBody>
      </p:sp>
      <p:pic>
        <p:nvPicPr>
          <p:cNvPr id="643" name="Google Shape;643;p4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644" name="Google Shape;644;p45">
            <a:hlinkClick/>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descr="A graph with two intersecting lines, one red and one blue, on a grid. The red line rises steadily from bottom left to top right, while the blue line rises steeply, intersecting the red line near (-1, 1)." id="645" name="Google Shape;645;p4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function represents </a:t>
            </a:r>
            <a:r>
              <a:rPr i="1" lang="en">
                <a:latin typeface="Times New Roman"/>
                <a:ea typeface="Times New Roman"/>
                <a:cs typeface="Times New Roman"/>
                <a:sym typeface="Times New Roman"/>
              </a:rPr>
              <a:t>g</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a function transformed from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by a horizontal compression?</a:t>
            </a:r>
            <a:endParaRPr/>
          </a:p>
          <a:p>
            <a:pPr indent="-342900" lvl="0" marL="914400" rtl="0" algn="l">
              <a:lnSpc>
                <a:spcPct val="100000"/>
              </a:lnSpc>
              <a:spcBef>
                <a:spcPts val="1200"/>
              </a:spcBef>
              <a:spcAft>
                <a:spcPts val="0"/>
              </a:spcAft>
              <a:buSzPts val="1800"/>
              <a:buFont typeface="Noto Sans"/>
              <a:buAutoNum type="alphaLcPeriod"/>
            </a:pPr>
            <a:r>
              <a:rPr i="1" lang="en">
                <a:latin typeface="Times New Roman"/>
                <a:ea typeface="Times New Roman"/>
                <a:cs typeface="Times New Roman"/>
                <a:sym typeface="Times New Roman"/>
              </a:rPr>
              <a:t>g</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5</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indent="-342900" lvl="0" marL="914400" rtl="0" algn="l">
              <a:lnSpc>
                <a:spcPct val="100000"/>
              </a:lnSpc>
              <a:spcBef>
                <a:spcPts val="1000"/>
              </a:spcBef>
              <a:spcAft>
                <a:spcPts val="0"/>
              </a:spcAft>
              <a:buSzPts val="1800"/>
              <a:buFont typeface="Noto Sans"/>
              <a:buAutoNum type="alphaLcPeriod"/>
            </a:pPr>
            <a:r>
              <a:rPr i="1" lang="en">
                <a:latin typeface="Times New Roman"/>
                <a:ea typeface="Times New Roman"/>
                <a:cs typeface="Times New Roman"/>
                <a:sym typeface="Times New Roman"/>
              </a:rPr>
              <a:t>g</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a:t>
            </a:r>
            <a:r>
              <a:rPr i="1" lang="en">
                <a:latin typeface="Times New Roman"/>
                <a:ea typeface="Times New Roman"/>
                <a:cs typeface="Times New Roman"/>
                <a:sym typeface="Times New Roman"/>
              </a:rPr>
              <a:t>f</a:t>
            </a:r>
            <a:r>
              <a:rPr lang="en"/>
              <a:t>(5</a:t>
            </a:r>
            <a:r>
              <a:rPr i="1" lang="en">
                <a:latin typeface="Times New Roman"/>
                <a:ea typeface="Times New Roman"/>
                <a:cs typeface="Times New Roman"/>
                <a:sym typeface="Times New Roman"/>
              </a:rPr>
              <a:t>x</a:t>
            </a:r>
            <a:r>
              <a:rPr lang="en"/>
              <a:t>)</a:t>
            </a:r>
            <a:endParaRPr/>
          </a:p>
          <a:p>
            <a:pPr indent="-342900" lvl="0" marL="914400" rtl="0" algn="l">
              <a:lnSpc>
                <a:spcPct val="100000"/>
              </a:lnSpc>
              <a:spcBef>
                <a:spcPts val="1000"/>
              </a:spcBef>
              <a:spcAft>
                <a:spcPts val="0"/>
              </a:spcAft>
              <a:buSzPts val="1800"/>
              <a:buFont typeface="Noto Sans"/>
              <a:buAutoNum type="alphaLcPeriod"/>
            </a:pPr>
            <a:r>
              <a:rPr i="1" lang="en">
                <a:latin typeface="Times New Roman"/>
                <a:ea typeface="Times New Roman"/>
                <a:cs typeface="Times New Roman"/>
                <a:sym typeface="Times New Roman"/>
              </a:rPr>
              <a:t>g</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+ 5</a:t>
            </a:r>
            <a:endParaRPr/>
          </a:p>
          <a:p>
            <a:pPr indent="-342900" lvl="0" marL="914400" rtl="0" algn="l">
              <a:lnSpc>
                <a:spcPct val="100000"/>
              </a:lnSpc>
              <a:spcBef>
                <a:spcPts val="1000"/>
              </a:spcBef>
              <a:spcAft>
                <a:spcPts val="1000"/>
              </a:spcAft>
              <a:buSzPts val="1800"/>
              <a:buFont typeface="Noto Sans"/>
              <a:buAutoNum type="alphaLcPeriod"/>
            </a:pP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i="1" lang="en"/>
              <a:t> </a:t>
            </a:r>
            <a:r>
              <a:rPr lang="en"/>
              <a:t>+ 5)</a:t>
            </a:r>
            <a:endParaRPr sz="1800">
              <a:latin typeface="Noto Sans"/>
              <a:ea typeface="Noto Sans"/>
              <a:cs typeface="Noto Sans"/>
              <a:sym typeface="Noto Sans"/>
            </a:endParaRPr>
          </a:p>
        </p:txBody>
      </p:sp>
      <p:pic>
        <p:nvPicPr>
          <p:cNvPr id="646" name="Google Shape;646;p45" title="desmos-graph.png"/>
          <p:cNvPicPr preferRelativeResize="0"/>
          <p:nvPr/>
        </p:nvPicPr>
        <p:blipFill rotWithShape="1">
          <a:blip r:embed="rId4">
            <a:alphaModFix/>
          </a:blip>
          <a:srcRect b="27682" l="13923" r="20369" t="11315"/>
          <a:stretch/>
        </p:blipFill>
        <p:spPr>
          <a:xfrm>
            <a:off x="3886750" y="1645450"/>
            <a:ext cx="2714950" cy="25204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0" name="Shape 650"/>
        <p:cNvGrpSpPr/>
        <p:nvPr/>
      </p:nvGrpSpPr>
      <p:grpSpPr>
        <a:xfrm>
          <a:off x="0" y="0"/>
          <a:ext cx="0" cy="0"/>
          <a:chOff x="0" y="0"/>
          <a:chExt cx="0" cy="0"/>
        </a:xfrm>
      </p:grpSpPr>
      <p:sp>
        <p:nvSpPr>
          <p:cNvPr id="651" name="Google Shape;651;p4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pic>
        <p:nvPicPr>
          <p:cNvPr id="652" name="Google Shape;652;p4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653" name="Google Shape;653;p4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4.11.5: Horizontal Stretches and Compressions - Additional Resources</a:t>
            </a:r>
            <a:endParaRPr/>
          </a:p>
        </p:txBody>
      </p:sp>
      <p:sp>
        <p:nvSpPr>
          <p:cNvPr id="654" name="Google Shape;654;p46"/>
          <p:cNvSpPr txBox="1"/>
          <p:nvPr>
            <p:ph idx="1" type="body"/>
          </p:nvPr>
        </p:nvSpPr>
        <p:spPr>
          <a:xfrm>
            <a:off x="499350" y="1842925"/>
            <a:ext cx="4291800" cy="2751000"/>
          </a:xfrm>
          <a:prstGeom prst="rect">
            <a:avLst/>
          </a:prstGeom>
          <a:solidFill>
            <a:srgbClr val="F1F1F1"/>
          </a:solidFill>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sz="1600"/>
              <a:t>Step 1 - </a:t>
            </a:r>
            <a:r>
              <a:rPr lang="en" sz="1600"/>
              <a:t>Graph the given function.</a:t>
            </a:r>
            <a:endParaRPr sz="1600"/>
          </a:p>
          <a:p>
            <a:pPr indent="0" lvl="0" marL="0" rtl="0" algn="l">
              <a:spcBef>
                <a:spcPts val="1200"/>
              </a:spcBef>
              <a:spcAft>
                <a:spcPts val="0"/>
              </a:spcAft>
              <a:buClr>
                <a:schemeClr val="dk1"/>
              </a:buClr>
              <a:buSzPts val="1100"/>
              <a:buFont typeface="Arial"/>
              <a:buNone/>
            </a:pPr>
            <a:r>
              <a:rPr b="1" lang="en" sz="1600"/>
              <a:t>Step 2 - </a:t>
            </a:r>
            <a:r>
              <a:rPr lang="en" sz="1600"/>
              <a:t>Graph the designated transformation. </a:t>
            </a:r>
            <a:endParaRPr sz="1600"/>
          </a:p>
          <a:p>
            <a:pPr indent="-330200" lvl="0" marL="457200" rtl="0" algn="l">
              <a:spcBef>
                <a:spcPts val="0"/>
              </a:spcBef>
              <a:spcAft>
                <a:spcPts val="0"/>
              </a:spcAft>
              <a:buClr>
                <a:srgbClr val="424242"/>
              </a:buClr>
              <a:buSzPts val="1600"/>
              <a:buFont typeface="Calibri"/>
              <a:buChar char="●"/>
            </a:pPr>
            <a:r>
              <a:rPr lang="en" sz="1600"/>
              <a:t>Horizontal shift right: </a:t>
            </a:r>
            <a:r>
              <a:rPr i="1" lang="en" sz="1600">
                <a:latin typeface="Times New Roman"/>
                <a:ea typeface="Times New Roman"/>
                <a:cs typeface="Times New Roman"/>
                <a:sym typeface="Times New Roman"/>
              </a:rPr>
              <a:t>f(x - c) </a:t>
            </a:r>
            <a:r>
              <a:rPr lang="en" sz="1600"/>
              <a:t>where </a:t>
            </a:r>
            <a:r>
              <a:rPr i="1" lang="en" sz="1600">
                <a:latin typeface="Times New Roman"/>
                <a:ea typeface="Times New Roman"/>
                <a:cs typeface="Times New Roman"/>
                <a:sym typeface="Times New Roman"/>
              </a:rPr>
              <a:t>c</a:t>
            </a:r>
            <a:r>
              <a:rPr lang="en" sz="1600"/>
              <a:t> &gt; 0</a:t>
            </a:r>
            <a:endParaRPr sz="1600"/>
          </a:p>
          <a:p>
            <a:pPr indent="-330200" lvl="0" marL="457200" rtl="0" algn="l">
              <a:spcBef>
                <a:spcPts val="0"/>
              </a:spcBef>
              <a:spcAft>
                <a:spcPts val="0"/>
              </a:spcAft>
              <a:buClr>
                <a:srgbClr val="424242"/>
              </a:buClr>
              <a:buSzPts val="1600"/>
              <a:buFont typeface="Calibri"/>
              <a:buChar char="●"/>
            </a:pPr>
            <a:r>
              <a:rPr lang="en" sz="1600"/>
              <a:t>Horizontal shift left: </a:t>
            </a:r>
            <a:r>
              <a:rPr i="1" lang="en" sz="1600">
                <a:latin typeface="Times New Roman"/>
                <a:ea typeface="Times New Roman"/>
                <a:cs typeface="Times New Roman"/>
                <a:sym typeface="Times New Roman"/>
              </a:rPr>
              <a:t>f(x - c) </a:t>
            </a:r>
            <a:r>
              <a:rPr lang="en" sz="1600"/>
              <a:t>where </a:t>
            </a:r>
            <a:r>
              <a:rPr i="1" lang="en" sz="1600">
                <a:latin typeface="Times New Roman"/>
                <a:ea typeface="Times New Roman"/>
                <a:cs typeface="Times New Roman"/>
                <a:sym typeface="Times New Roman"/>
              </a:rPr>
              <a:t>c</a:t>
            </a:r>
            <a:r>
              <a:rPr lang="en" sz="1600"/>
              <a:t> &lt; 0</a:t>
            </a:r>
            <a:endParaRPr sz="1600"/>
          </a:p>
          <a:p>
            <a:pPr indent="-330200" lvl="0" marL="457200" rtl="0" algn="l">
              <a:spcBef>
                <a:spcPts val="0"/>
              </a:spcBef>
              <a:spcAft>
                <a:spcPts val="0"/>
              </a:spcAft>
              <a:buClr>
                <a:srgbClr val="424242"/>
              </a:buClr>
              <a:buSzPts val="1600"/>
              <a:buFont typeface="Calibri"/>
              <a:buChar char="●"/>
            </a:pPr>
            <a:r>
              <a:rPr lang="en" sz="1600"/>
              <a:t>Horizontal stretch: </a:t>
            </a:r>
            <a:r>
              <a:rPr i="1" lang="en" sz="1600">
                <a:latin typeface="Times New Roman"/>
                <a:ea typeface="Times New Roman"/>
                <a:cs typeface="Times New Roman"/>
                <a:sym typeface="Times New Roman"/>
              </a:rPr>
              <a:t>f(bx) </a:t>
            </a:r>
            <a:r>
              <a:rPr lang="en" sz="1600"/>
              <a:t>where </a:t>
            </a:r>
            <a:r>
              <a:rPr i="1" lang="en" sz="1600">
                <a:latin typeface="Times New Roman"/>
                <a:ea typeface="Times New Roman"/>
                <a:cs typeface="Times New Roman"/>
                <a:sym typeface="Times New Roman"/>
              </a:rPr>
              <a:t>b</a:t>
            </a:r>
            <a:r>
              <a:rPr lang="en" sz="1600"/>
              <a:t> &lt; 1</a:t>
            </a:r>
            <a:endParaRPr sz="1600"/>
          </a:p>
          <a:p>
            <a:pPr indent="-330200" lvl="0" marL="457200" rtl="0" algn="l">
              <a:spcBef>
                <a:spcPts val="0"/>
              </a:spcBef>
              <a:spcAft>
                <a:spcPts val="0"/>
              </a:spcAft>
              <a:buClr>
                <a:srgbClr val="424242"/>
              </a:buClr>
              <a:buSzPts val="1600"/>
              <a:buFont typeface="Calibri"/>
              <a:buChar char="●"/>
            </a:pPr>
            <a:r>
              <a:rPr lang="en" sz="1600"/>
              <a:t>Horizontal compression:  </a:t>
            </a:r>
            <a:r>
              <a:rPr i="1" lang="en" sz="1600">
                <a:latin typeface="Times New Roman"/>
                <a:ea typeface="Times New Roman"/>
                <a:cs typeface="Times New Roman"/>
                <a:sym typeface="Times New Roman"/>
              </a:rPr>
              <a:t>f(bx) </a:t>
            </a:r>
            <a:r>
              <a:rPr lang="en" sz="1600"/>
              <a:t>where </a:t>
            </a:r>
            <a:r>
              <a:rPr i="1" lang="en" sz="1600">
                <a:latin typeface="Times New Roman"/>
                <a:ea typeface="Times New Roman"/>
                <a:cs typeface="Times New Roman"/>
                <a:sym typeface="Times New Roman"/>
              </a:rPr>
              <a:t>b</a:t>
            </a:r>
            <a:r>
              <a:rPr lang="en" sz="1600"/>
              <a:t> &gt; 1</a:t>
            </a:r>
            <a:endParaRPr i="1" sz="1600">
              <a:latin typeface="Times New Roman"/>
              <a:ea typeface="Times New Roman"/>
              <a:cs typeface="Times New Roman"/>
              <a:sym typeface="Times New Roman"/>
            </a:endParaRPr>
          </a:p>
          <a:p>
            <a:pPr indent="0" lvl="0" marL="0" rtl="0" algn="l">
              <a:spcBef>
                <a:spcPts val="1200"/>
              </a:spcBef>
              <a:spcAft>
                <a:spcPts val="0"/>
              </a:spcAft>
              <a:buNone/>
            </a:pPr>
            <a:r>
              <a:rPr b="1" lang="en" sz="1600"/>
              <a:t>Step 3 - </a:t>
            </a:r>
            <a:r>
              <a:rPr lang="en" sz="1600"/>
              <a:t>Determine the equation of the transformed function. </a:t>
            </a:r>
            <a:endParaRPr sz="1600"/>
          </a:p>
        </p:txBody>
      </p:sp>
      <p:sp>
        <p:nvSpPr>
          <p:cNvPr id="655" name="Google Shape;655;p46"/>
          <p:cNvSpPr txBox="1"/>
          <p:nvPr>
            <p:ph idx="2" type="body"/>
          </p:nvPr>
        </p:nvSpPr>
        <p:spPr>
          <a:xfrm>
            <a:off x="5131425" y="1690375"/>
            <a:ext cx="3829800" cy="2649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500"/>
              <a:t>Given𝑓(𝑥)=½𝑥−3, determine the equation of the transformed function, 𝑓(𝑥 + 2).</a:t>
            </a:r>
            <a:endParaRPr sz="1500"/>
          </a:p>
        </p:txBody>
      </p:sp>
      <p:sp>
        <p:nvSpPr>
          <p:cNvPr id="656" name="Google Shape;656;p4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57" name="Google Shape;657;p46"/>
          <p:cNvSpPr txBox="1"/>
          <p:nvPr/>
        </p:nvSpPr>
        <p:spPr>
          <a:xfrm>
            <a:off x="499350" y="1136825"/>
            <a:ext cx="8333100" cy="68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en" sz="1500">
                <a:solidFill>
                  <a:srgbClr val="424242"/>
                </a:solidFill>
                <a:latin typeface="Calibri"/>
                <a:ea typeface="Calibri"/>
                <a:cs typeface="Calibri"/>
                <a:sym typeface="Calibri"/>
              </a:rPr>
              <a:t>Horizontal transformations are the result of altering the input values </a:t>
            </a:r>
            <a:r>
              <a:rPr i="1" lang="en" sz="1500">
                <a:solidFill>
                  <a:srgbClr val="424242"/>
                </a:solidFill>
                <a:latin typeface="Calibri"/>
                <a:ea typeface="Calibri"/>
                <a:cs typeface="Calibri"/>
                <a:sym typeface="Calibri"/>
              </a:rPr>
              <a:t>before</a:t>
            </a:r>
            <a:r>
              <a:rPr lang="en" sz="1500">
                <a:solidFill>
                  <a:srgbClr val="424242"/>
                </a:solidFill>
                <a:latin typeface="Calibri"/>
                <a:ea typeface="Calibri"/>
                <a:cs typeface="Calibri"/>
                <a:sym typeface="Calibri"/>
              </a:rPr>
              <a:t> applying the function rule. To determine the equation of a transformed function:</a:t>
            </a:r>
            <a:endParaRPr sz="1500">
              <a:solidFill>
                <a:srgbClr val="424242"/>
              </a:solidFill>
              <a:latin typeface="Calibri"/>
              <a:ea typeface="Calibri"/>
              <a:cs typeface="Calibri"/>
              <a:sym typeface="Calibri"/>
            </a:endParaRPr>
          </a:p>
        </p:txBody>
      </p:sp>
      <p:pic>
        <p:nvPicPr>
          <p:cNvPr id="658" name="Google Shape;658;p46"/>
          <p:cNvPicPr preferRelativeResize="0"/>
          <p:nvPr/>
        </p:nvPicPr>
        <p:blipFill rotWithShape="1">
          <a:blip r:embed="rId4">
            <a:alphaModFix/>
          </a:blip>
          <a:srcRect b="71413" l="61813" r="13361" t="11775"/>
          <a:stretch/>
        </p:blipFill>
        <p:spPr>
          <a:xfrm>
            <a:off x="5205700" y="2401450"/>
            <a:ext cx="2684649" cy="2351852"/>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cxnSp>
        <p:nvCxnSpPr>
          <p:cNvPr id="663" name="Google Shape;663;p47"/>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664" name="Google Shape;664;p47"/>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665" name="Google Shape;665;p4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666" name="Google Shape;666;p47"/>
          <p:cNvCxnSpPr>
            <a:stCxn id="667" idx="2"/>
            <a:endCxn id="668"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669" name="Google Shape;669;p47"/>
          <p:cNvCxnSpPr>
            <a:stCxn id="670" idx="3"/>
            <a:endCxn id="671" idx="3"/>
          </p:cNvCxnSpPr>
          <p:nvPr/>
        </p:nvCxnSpPr>
        <p:spPr>
          <a:xfrm>
            <a:off x="8424672" y="2022594"/>
            <a:ext cx="420600" cy="1657800"/>
          </a:xfrm>
          <a:prstGeom prst="bentConnector3">
            <a:avLst>
              <a:gd fmla="val 156598" name="adj1"/>
            </a:avLst>
          </a:prstGeom>
          <a:noFill/>
          <a:ln cap="flat" cmpd="sng" w="19050">
            <a:solidFill>
              <a:srgbClr val="CCCCCC"/>
            </a:solidFill>
            <a:prstDash val="dash"/>
            <a:round/>
            <a:headEnd len="med" w="med" type="none"/>
            <a:tailEnd len="med" w="med" type="none"/>
          </a:ln>
        </p:spPr>
      </p:cxnSp>
      <p:sp>
        <p:nvSpPr>
          <p:cNvPr id="672" name="Google Shape;672;p4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673" name="Google Shape;673;p47"/>
          <p:cNvGrpSpPr/>
          <p:nvPr/>
        </p:nvGrpSpPr>
        <p:grpSpPr>
          <a:xfrm>
            <a:off x="624840" y="3019838"/>
            <a:ext cx="1828800" cy="1326000"/>
            <a:chOff x="1371600" y="3019838"/>
            <a:chExt cx="1828800" cy="1326000"/>
          </a:xfrm>
        </p:grpSpPr>
        <p:sp>
          <p:nvSpPr>
            <p:cNvPr id="668" name="Google Shape;668;p47"/>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74" name="Google Shape;674;p47"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675" name="Google Shape;675;p4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676" name="Google Shape;676;p47"/>
          <p:cNvGrpSpPr/>
          <p:nvPr/>
        </p:nvGrpSpPr>
        <p:grpSpPr>
          <a:xfrm>
            <a:off x="2389632" y="1355788"/>
            <a:ext cx="1828806" cy="1326000"/>
            <a:chOff x="2523744" y="1355788"/>
            <a:chExt cx="1828806" cy="1326000"/>
          </a:xfrm>
        </p:grpSpPr>
        <p:sp>
          <p:nvSpPr>
            <p:cNvPr id="677" name="Google Shape;677;p47"/>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78" name="Google Shape;678;p47"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679" name="Google Shape;679;p4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680" name="Google Shape;680;p47"/>
          <p:cNvGrpSpPr/>
          <p:nvPr/>
        </p:nvGrpSpPr>
        <p:grpSpPr>
          <a:xfrm>
            <a:off x="4831080" y="3017520"/>
            <a:ext cx="1828818" cy="1326000"/>
            <a:chOff x="4791438" y="1353312"/>
            <a:chExt cx="1828818" cy="1326000"/>
          </a:xfrm>
        </p:grpSpPr>
        <p:sp>
          <p:nvSpPr>
            <p:cNvPr id="681" name="Google Shape;681;p4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82" name="Google Shape;682;p47"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683" name="Google Shape;683;p47"/>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684" name="Google Shape;684;p47"/>
          <p:cNvGrpSpPr/>
          <p:nvPr/>
        </p:nvGrpSpPr>
        <p:grpSpPr>
          <a:xfrm>
            <a:off x="284150" y="1354300"/>
            <a:ext cx="1831162" cy="1329000"/>
            <a:chOff x="207950" y="1354300"/>
            <a:chExt cx="1831162" cy="1329000"/>
          </a:xfrm>
        </p:grpSpPr>
        <p:sp>
          <p:nvSpPr>
            <p:cNvPr id="667" name="Google Shape;667;p4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85" name="Google Shape;685;p47"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686" name="Google Shape;686;p4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687" name="Google Shape;687;p47"/>
          <p:cNvGrpSpPr/>
          <p:nvPr/>
        </p:nvGrpSpPr>
        <p:grpSpPr>
          <a:xfrm>
            <a:off x="6934200" y="3017520"/>
            <a:ext cx="1911096" cy="1326000"/>
            <a:chOff x="7040880" y="1350438"/>
            <a:chExt cx="1911096" cy="1326000"/>
          </a:xfrm>
        </p:grpSpPr>
        <p:sp>
          <p:nvSpPr>
            <p:cNvPr id="688" name="Google Shape;688;p4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71" name="Google Shape;671;p47"/>
            <p:cNvSpPr txBox="1"/>
            <p:nvPr/>
          </p:nvSpPr>
          <p:spPr>
            <a:xfrm>
              <a:off x="7040880" y="1828793"/>
              <a:ext cx="19110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689" name="Google Shape;689;p47"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690" name="Google Shape;690;p47"/>
          <p:cNvGrpSpPr/>
          <p:nvPr/>
        </p:nvGrpSpPr>
        <p:grpSpPr>
          <a:xfrm>
            <a:off x="6595872" y="1353312"/>
            <a:ext cx="1828813" cy="1326000"/>
            <a:chOff x="5943588" y="3017520"/>
            <a:chExt cx="1828813" cy="1326000"/>
          </a:xfrm>
        </p:grpSpPr>
        <p:sp>
          <p:nvSpPr>
            <p:cNvPr id="691" name="Google Shape;691;p4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670" name="Google Shape;670;p4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692" name="Google Shape;692;p47"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693" name="Google Shape;693;p47"/>
          <p:cNvCxnSpPr>
            <a:stCxn id="677" idx="3"/>
            <a:endCxn id="694"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695" name="Google Shape;695;p47"/>
          <p:cNvGrpSpPr/>
          <p:nvPr/>
        </p:nvGrpSpPr>
        <p:grpSpPr>
          <a:xfrm>
            <a:off x="2727960" y="3019838"/>
            <a:ext cx="1828800" cy="1326000"/>
            <a:chOff x="3657600" y="3019838"/>
            <a:chExt cx="1828800" cy="1326000"/>
          </a:xfrm>
        </p:grpSpPr>
        <p:sp>
          <p:nvSpPr>
            <p:cNvPr id="694" name="Google Shape;694;p47"/>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696" name="Google Shape;696;p47"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697" name="Google Shape;697;p4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698" name="Google Shape;698;p47"/>
          <p:cNvGrpSpPr/>
          <p:nvPr/>
        </p:nvGrpSpPr>
        <p:grpSpPr>
          <a:xfrm>
            <a:off x="4492752" y="1353312"/>
            <a:ext cx="1828800" cy="1326000"/>
            <a:chOff x="3657600" y="3019838"/>
            <a:chExt cx="1828800" cy="1326000"/>
          </a:xfrm>
        </p:grpSpPr>
        <p:sp>
          <p:nvSpPr>
            <p:cNvPr id="699" name="Google Shape;699;p47"/>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00" name="Google Shape;700;p47"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701" name="Google Shape;701;p47"/>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702" name="Google Shape;702;p47"/>
          <p:cNvCxnSpPr>
            <a:endCxn id="697"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703" name="Google Shape;703;p47"/>
          <p:cNvCxnSpPr/>
          <p:nvPr/>
        </p:nvCxnSpPr>
        <p:spPr>
          <a:xfrm rot="5400000">
            <a:off x="6311760" y="3062145"/>
            <a:ext cx="923100" cy="165900"/>
          </a:xfrm>
          <a:prstGeom prst="bentConnector2">
            <a:avLst/>
          </a:prstGeom>
          <a:noFill/>
          <a:ln cap="flat" cmpd="sng" w="19050">
            <a:solidFill>
              <a:srgbClr val="CCCCCC"/>
            </a:solidFill>
            <a:prstDash val="dash"/>
            <a:round/>
            <a:headEnd len="med" w="med" type="none"/>
            <a:tailEnd len="med" w="med" type="none"/>
          </a:ln>
        </p:spPr>
      </p:cxnSp>
      <p:sp>
        <p:nvSpPr>
          <p:cNvPr id="704" name="Google Shape;704;p47"/>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05" name="Google Shape;705;p47"/>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06" name="Google Shape;706;p47"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707" name="Google Shape;707;p47"/>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08" name="Google Shape;708;p47"/>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09" name="Google Shape;709;p47"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710" name="Google Shape;710;p47"/>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11" name="Google Shape;711;p47"/>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12" name="Google Shape;712;p47"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713" name="Google Shape;713;p47"/>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14" name="Google Shape;714;p47"/>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15" name="Google Shape;715;p47"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716" name="Google Shape;716;p47"/>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17" name="Google Shape;717;p47"/>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718" name="Google Shape;718;p47"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2" name="Shape 722"/>
        <p:cNvGrpSpPr/>
        <p:nvPr/>
      </p:nvGrpSpPr>
      <p:grpSpPr>
        <a:xfrm>
          <a:off x="0" y="0"/>
          <a:ext cx="0" cy="0"/>
          <a:chOff x="0" y="0"/>
          <a:chExt cx="0" cy="0"/>
        </a:xfrm>
      </p:grpSpPr>
      <p:sp>
        <p:nvSpPr>
          <p:cNvPr id="723" name="Google Shape;723;p4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724" name="Google Shape;724;p48"/>
          <p:cNvSpPr txBox="1"/>
          <p:nvPr>
            <p:ph idx="1" type="body"/>
          </p:nvPr>
        </p:nvSpPr>
        <p:spPr>
          <a:xfrm>
            <a:off x="311700" y="2066875"/>
            <a:ext cx="5108400" cy="2587800"/>
          </a:xfrm>
          <a:prstGeom prst="rect">
            <a:avLst/>
          </a:prstGeom>
        </p:spPr>
        <p:txBody>
          <a:bodyPr anchorCtr="0" anchor="t" bIns="91425" lIns="91425" spcFirstLastPara="1" rIns="91425" wrap="square" tIns="91425">
            <a:noAutofit/>
          </a:bodyPr>
          <a:lstStyle/>
          <a:p>
            <a:pPr indent="-336550" lvl="0" marL="457200" rtl="0" algn="l">
              <a:lnSpc>
                <a:spcPct val="200000"/>
              </a:lnSpc>
              <a:spcBef>
                <a:spcPts val="0"/>
              </a:spcBef>
              <a:spcAft>
                <a:spcPts val="0"/>
              </a:spcAft>
              <a:buSzPts val="1700"/>
              <a:buAutoNum type="arabicPeriod"/>
            </a:pPr>
            <a:r>
              <a:rPr i="1" lang="en" sz="1700">
                <a:latin typeface="Times New Roman"/>
                <a:ea typeface="Times New Roman"/>
                <a:cs typeface="Times New Roman"/>
                <a:sym typeface="Times New Roman"/>
              </a:rPr>
              <a:t>f</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2</a:t>
            </a:r>
            <a:r>
              <a:rPr i="1" lang="en" sz="1700">
                <a:latin typeface="Times New Roman"/>
                <a:ea typeface="Times New Roman"/>
                <a:cs typeface="Times New Roman"/>
                <a:sym typeface="Times New Roman"/>
              </a:rPr>
              <a:t>x</a:t>
            </a:r>
            <a:r>
              <a:rPr i="1" lang="en" sz="1700"/>
              <a:t> </a:t>
            </a:r>
            <a:r>
              <a:rPr lang="en" sz="1700"/>
              <a:t>+ 3</a:t>
            </a:r>
            <a:endParaRPr sz="1700"/>
          </a:p>
          <a:p>
            <a:pPr indent="-336550" lvl="0" marL="457200" rtl="0" algn="l">
              <a:lnSpc>
                <a:spcPct val="200000"/>
              </a:lnSpc>
              <a:spcBef>
                <a:spcPts val="0"/>
              </a:spcBef>
              <a:spcAft>
                <a:spcPts val="0"/>
              </a:spcAft>
              <a:buSzPts val="1700"/>
              <a:buAutoNum type="arabicPeriod"/>
            </a:pPr>
            <a:r>
              <a:rPr i="1" lang="en" sz="1700">
                <a:latin typeface="Times New Roman"/>
                <a:ea typeface="Times New Roman"/>
                <a:cs typeface="Times New Roman"/>
                <a:sym typeface="Times New Roman"/>
              </a:rPr>
              <a:t>g</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2</a:t>
            </a:r>
            <a:r>
              <a:rPr i="1" lang="en" sz="1700">
                <a:latin typeface="Times New Roman"/>
                <a:ea typeface="Times New Roman"/>
                <a:cs typeface="Times New Roman"/>
                <a:sym typeface="Times New Roman"/>
              </a:rPr>
              <a:t>x</a:t>
            </a:r>
            <a:r>
              <a:rPr i="1" lang="en" sz="1700"/>
              <a:t> </a:t>
            </a:r>
            <a:r>
              <a:rPr lang="en" sz="1700"/>
              <a:t>− 3</a:t>
            </a:r>
            <a:endParaRPr sz="1700"/>
          </a:p>
          <a:p>
            <a:pPr indent="-336550" lvl="0" marL="457200" rtl="0" algn="l">
              <a:lnSpc>
                <a:spcPct val="200000"/>
              </a:lnSpc>
              <a:spcBef>
                <a:spcPts val="0"/>
              </a:spcBef>
              <a:spcAft>
                <a:spcPts val="0"/>
              </a:spcAft>
              <a:buSzPts val="1700"/>
              <a:buAutoNum type="arabicPeriod"/>
            </a:pPr>
            <a:r>
              <a:rPr i="1" lang="en" sz="1700">
                <a:latin typeface="Times New Roman"/>
                <a:ea typeface="Times New Roman"/>
                <a:cs typeface="Times New Roman"/>
                <a:sym typeface="Times New Roman"/>
              </a:rPr>
              <a:t>h</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−2</a:t>
            </a:r>
            <a:r>
              <a:rPr i="1" lang="en" sz="1700">
                <a:latin typeface="Times New Roman"/>
                <a:ea typeface="Times New Roman"/>
                <a:cs typeface="Times New Roman"/>
                <a:sym typeface="Times New Roman"/>
              </a:rPr>
              <a:t>x</a:t>
            </a:r>
            <a:r>
              <a:rPr i="1" lang="en" sz="1700"/>
              <a:t> </a:t>
            </a:r>
            <a:r>
              <a:rPr lang="en" sz="1700"/>
              <a:t>+ 3</a:t>
            </a:r>
            <a:endParaRPr sz="1700"/>
          </a:p>
          <a:p>
            <a:pPr indent="-336550" lvl="0" marL="457200" rtl="0" algn="l">
              <a:lnSpc>
                <a:spcPct val="200000"/>
              </a:lnSpc>
              <a:spcBef>
                <a:spcPts val="0"/>
              </a:spcBef>
              <a:spcAft>
                <a:spcPts val="0"/>
              </a:spcAft>
              <a:buSzPts val="1700"/>
              <a:buAutoNum type="arabicPeriod"/>
            </a:pPr>
            <a:r>
              <a:rPr i="1" lang="en" sz="1700">
                <a:latin typeface="Times New Roman"/>
                <a:ea typeface="Times New Roman"/>
                <a:cs typeface="Times New Roman"/>
                <a:sym typeface="Times New Roman"/>
              </a:rPr>
              <a:t>j</a:t>
            </a:r>
            <a:r>
              <a:rPr lang="en" sz="1700">
                <a:latin typeface="Times New Roman"/>
                <a:ea typeface="Times New Roman"/>
                <a:cs typeface="Times New Roman"/>
                <a:sym typeface="Times New Roman"/>
              </a:rPr>
              <a:t>(</a:t>
            </a:r>
            <a:r>
              <a:rPr i="1" lang="en" sz="1700">
                <a:latin typeface="Times New Roman"/>
                <a:ea typeface="Times New Roman"/>
                <a:cs typeface="Times New Roman"/>
                <a:sym typeface="Times New Roman"/>
              </a:rPr>
              <a:t>x</a:t>
            </a:r>
            <a:r>
              <a:rPr lang="en" sz="1700">
                <a:latin typeface="Times New Roman"/>
                <a:ea typeface="Times New Roman"/>
                <a:cs typeface="Times New Roman"/>
                <a:sym typeface="Times New Roman"/>
              </a:rPr>
              <a:t>)</a:t>
            </a:r>
            <a:r>
              <a:rPr lang="en" sz="1700"/>
              <a:t> = 12</a:t>
            </a:r>
            <a:r>
              <a:rPr i="1" lang="en" sz="1700">
                <a:latin typeface="Times New Roman"/>
                <a:ea typeface="Times New Roman"/>
                <a:cs typeface="Times New Roman"/>
                <a:sym typeface="Times New Roman"/>
              </a:rPr>
              <a:t>x</a:t>
            </a:r>
            <a:r>
              <a:rPr i="1" lang="en" sz="1700"/>
              <a:t> </a:t>
            </a:r>
            <a:r>
              <a:rPr lang="en" sz="1700"/>
              <a:t>+ 3</a:t>
            </a:r>
            <a:endParaRPr sz="1700"/>
          </a:p>
          <a:p>
            <a:pPr indent="0" lvl="0" marL="457200" rtl="0" algn="l">
              <a:lnSpc>
                <a:spcPct val="100000"/>
              </a:lnSpc>
              <a:spcBef>
                <a:spcPts val="1200"/>
              </a:spcBef>
              <a:spcAft>
                <a:spcPts val="1200"/>
              </a:spcAft>
              <a:buNone/>
            </a:pPr>
            <a:r>
              <a:t/>
            </a:r>
            <a:endParaRPr sz="1700"/>
          </a:p>
        </p:txBody>
      </p:sp>
      <p:sp>
        <p:nvSpPr>
          <p:cNvPr id="725" name="Google Shape;725;p4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26" name="Google Shape;726;p4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4.11.6: Graphing Using Transformations</a:t>
            </a:r>
            <a:endParaRPr/>
          </a:p>
        </p:txBody>
      </p:sp>
      <p:sp>
        <p:nvSpPr>
          <p:cNvPr id="727" name="Google Shape;727;p48"/>
          <p:cNvSpPr txBox="1"/>
          <p:nvPr/>
        </p:nvSpPr>
        <p:spPr>
          <a:xfrm>
            <a:off x="310900" y="1143000"/>
            <a:ext cx="5873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For questions 1 - 4, match each equation of the linear functions with one of the lines in the given graph.</a:t>
            </a:r>
            <a:endParaRPr sz="1700">
              <a:solidFill>
                <a:srgbClr val="424242"/>
              </a:solidFill>
              <a:latin typeface="Calibri"/>
              <a:ea typeface="Calibri"/>
              <a:cs typeface="Calibri"/>
              <a:sym typeface="Calibri"/>
            </a:endParaRPr>
          </a:p>
        </p:txBody>
      </p:sp>
      <p:pic>
        <p:nvPicPr>
          <p:cNvPr descr="A graph with three lines labeled I, II, and III. Line I rises steeply through (0, -3), line II descends through (1, 5), and line III rises gently through (2, -4); axes are marked from -7 to 7." id="728" name="Google Shape;728;p48"/>
          <p:cNvPicPr preferRelativeResize="0"/>
          <p:nvPr/>
        </p:nvPicPr>
        <p:blipFill>
          <a:blip r:embed="rId3">
            <a:alphaModFix/>
          </a:blip>
          <a:stretch>
            <a:fillRect/>
          </a:stretch>
        </p:blipFill>
        <p:spPr>
          <a:xfrm>
            <a:off x="4212325" y="1685544"/>
            <a:ext cx="3214641" cy="2495142"/>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cxnSp>
        <p:nvCxnSpPr>
          <p:cNvPr id="733" name="Google Shape;733;p49"/>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734" name="Google Shape;734;p49"/>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735" name="Google Shape;735;p4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736" name="Google Shape;736;p49"/>
          <p:cNvCxnSpPr>
            <a:stCxn id="737" idx="2"/>
            <a:endCxn id="738"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739" name="Google Shape;739;p49"/>
          <p:cNvCxnSpPr>
            <a:stCxn id="740" idx="3"/>
            <a:endCxn id="741" idx="3"/>
          </p:cNvCxnSpPr>
          <p:nvPr/>
        </p:nvCxnSpPr>
        <p:spPr>
          <a:xfrm>
            <a:off x="8424672" y="2022594"/>
            <a:ext cx="338400" cy="1657800"/>
          </a:xfrm>
          <a:prstGeom prst="bentConnector3">
            <a:avLst>
              <a:gd fmla="val 170347" name="adj1"/>
            </a:avLst>
          </a:prstGeom>
          <a:noFill/>
          <a:ln cap="flat" cmpd="sng" w="19050">
            <a:solidFill>
              <a:srgbClr val="CCCCCC"/>
            </a:solidFill>
            <a:prstDash val="dash"/>
            <a:round/>
            <a:headEnd len="med" w="med" type="none"/>
            <a:tailEnd len="med" w="med" type="none"/>
          </a:ln>
        </p:spPr>
      </p:cxnSp>
      <p:sp>
        <p:nvSpPr>
          <p:cNvPr id="742" name="Google Shape;742;p4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743" name="Google Shape;743;p49"/>
          <p:cNvGrpSpPr/>
          <p:nvPr/>
        </p:nvGrpSpPr>
        <p:grpSpPr>
          <a:xfrm>
            <a:off x="624840" y="3019838"/>
            <a:ext cx="1828800" cy="1326000"/>
            <a:chOff x="1371600" y="3019838"/>
            <a:chExt cx="1828800" cy="1326000"/>
          </a:xfrm>
        </p:grpSpPr>
        <p:sp>
          <p:nvSpPr>
            <p:cNvPr id="738" name="Google Shape;738;p49"/>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44" name="Google Shape;744;p49"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745" name="Google Shape;745;p4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746" name="Google Shape;746;p49"/>
          <p:cNvGrpSpPr/>
          <p:nvPr/>
        </p:nvGrpSpPr>
        <p:grpSpPr>
          <a:xfrm>
            <a:off x="2389632" y="1355788"/>
            <a:ext cx="1828806" cy="1326000"/>
            <a:chOff x="2523744" y="1355788"/>
            <a:chExt cx="1828806" cy="1326000"/>
          </a:xfrm>
        </p:grpSpPr>
        <p:sp>
          <p:nvSpPr>
            <p:cNvPr id="747" name="Google Shape;747;p49"/>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48" name="Google Shape;748;p49"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749" name="Google Shape;749;p4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750" name="Google Shape;750;p49"/>
          <p:cNvGrpSpPr/>
          <p:nvPr/>
        </p:nvGrpSpPr>
        <p:grpSpPr>
          <a:xfrm>
            <a:off x="4831080" y="3017520"/>
            <a:ext cx="1828818" cy="1326000"/>
            <a:chOff x="4791438" y="1353312"/>
            <a:chExt cx="1828818" cy="1326000"/>
          </a:xfrm>
        </p:grpSpPr>
        <p:sp>
          <p:nvSpPr>
            <p:cNvPr id="751" name="Google Shape;751;p4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52" name="Google Shape;752;p49"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753" name="Google Shape;753;p49"/>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754" name="Google Shape;754;p49"/>
          <p:cNvGrpSpPr/>
          <p:nvPr/>
        </p:nvGrpSpPr>
        <p:grpSpPr>
          <a:xfrm>
            <a:off x="284150" y="1354300"/>
            <a:ext cx="1831162" cy="1329000"/>
            <a:chOff x="207950" y="1354300"/>
            <a:chExt cx="1831162" cy="1329000"/>
          </a:xfrm>
        </p:grpSpPr>
        <p:sp>
          <p:nvSpPr>
            <p:cNvPr id="737" name="Google Shape;737;p4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55" name="Google Shape;755;p49"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756" name="Google Shape;756;p4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757" name="Google Shape;757;p49"/>
          <p:cNvGrpSpPr/>
          <p:nvPr/>
        </p:nvGrpSpPr>
        <p:grpSpPr>
          <a:xfrm>
            <a:off x="6934200" y="3017520"/>
            <a:ext cx="1911096" cy="1326000"/>
            <a:chOff x="7040880" y="1350438"/>
            <a:chExt cx="1911096" cy="1326000"/>
          </a:xfrm>
        </p:grpSpPr>
        <p:sp>
          <p:nvSpPr>
            <p:cNvPr id="758" name="Google Shape;758;p4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41" name="Google Shape;741;p49"/>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759" name="Google Shape;759;p49"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760" name="Google Shape;760;p49"/>
          <p:cNvGrpSpPr/>
          <p:nvPr/>
        </p:nvGrpSpPr>
        <p:grpSpPr>
          <a:xfrm>
            <a:off x="6595872" y="1353312"/>
            <a:ext cx="1828813" cy="1326000"/>
            <a:chOff x="5943588" y="3017520"/>
            <a:chExt cx="1828813" cy="1326000"/>
          </a:xfrm>
        </p:grpSpPr>
        <p:sp>
          <p:nvSpPr>
            <p:cNvPr id="761" name="Google Shape;761;p4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40" name="Google Shape;740;p4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762" name="Google Shape;762;p49"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763" name="Google Shape;763;p49"/>
          <p:cNvCxnSpPr>
            <a:stCxn id="747" idx="3"/>
            <a:endCxn id="764"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765" name="Google Shape;765;p49"/>
          <p:cNvGrpSpPr/>
          <p:nvPr/>
        </p:nvGrpSpPr>
        <p:grpSpPr>
          <a:xfrm>
            <a:off x="2727960" y="3019838"/>
            <a:ext cx="1828800" cy="1326000"/>
            <a:chOff x="3657600" y="3019838"/>
            <a:chExt cx="1828800" cy="1326000"/>
          </a:xfrm>
        </p:grpSpPr>
        <p:sp>
          <p:nvSpPr>
            <p:cNvPr id="764" name="Google Shape;764;p4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66" name="Google Shape;766;p4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767" name="Google Shape;767;p4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768" name="Google Shape;768;p49"/>
          <p:cNvGrpSpPr/>
          <p:nvPr/>
        </p:nvGrpSpPr>
        <p:grpSpPr>
          <a:xfrm>
            <a:off x="4492752" y="1353312"/>
            <a:ext cx="1828800" cy="1326000"/>
            <a:chOff x="3657600" y="3019838"/>
            <a:chExt cx="1828800" cy="1326000"/>
          </a:xfrm>
        </p:grpSpPr>
        <p:sp>
          <p:nvSpPr>
            <p:cNvPr id="769" name="Google Shape;769;p49"/>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70" name="Google Shape;770;p49"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771" name="Google Shape;771;p49"/>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772" name="Google Shape;772;p49"/>
          <p:cNvCxnSpPr>
            <a:endCxn id="767"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773" name="Google Shape;773;p49"/>
          <p:cNvCxnSpPr/>
          <p:nvPr/>
        </p:nvCxnSpPr>
        <p:spPr>
          <a:xfrm rot="5400000">
            <a:off x="6311760" y="3062145"/>
            <a:ext cx="923100" cy="165900"/>
          </a:xfrm>
          <a:prstGeom prst="bentConnector2">
            <a:avLst/>
          </a:prstGeom>
          <a:noFill/>
          <a:ln cap="flat" cmpd="sng" w="19050">
            <a:solidFill>
              <a:srgbClr val="005047"/>
            </a:solidFill>
            <a:prstDash val="dash"/>
            <a:round/>
            <a:headEnd len="med" w="med" type="none"/>
            <a:tailEnd len="med" w="med" type="none"/>
          </a:ln>
        </p:spPr>
      </p:cxnSp>
      <p:sp>
        <p:nvSpPr>
          <p:cNvPr id="774" name="Google Shape;774;p49"/>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75" name="Google Shape;775;p49"/>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76" name="Google Shape;776;p49"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777" name="Google Shape;777;p49"/>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78" name="Google Shape;778;p49"/>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79" name="Google Shape;779;p49"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780" name="Google Shape;780;p49"/>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81" name="Google Shape;781;p49"/>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82" name="Google Shape;782;p49"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783" name="Google Shape;783;p49"/>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84" name="Google Shape;784;p49"/>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785" name="Google Shape;785;p49"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786" name="Google Shape;786;p49"/>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87" name="Google Shape;787;p49"/>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788" name="Google Shape;788;p49"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
        <p:nvSpPr>
          <p:cNvPr id="789" name="Google Shape;789;p49"/>
          <p:cNvSpPr/>
          <p:nvPr/>
        </p:nvSpPr>
        <p:spPr>
          <a:xfrm>
            <a:off x="6592837"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790" name="Google Shape;790;p49"/>
          <p:cNvSpPr txBox="1"/>
          <p:nvPr/>
        </p:nvSpPr>
        <p:spPr>
          <a:xfrm>
            <a:off x="6592824" y="183794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pic>
        <p:nvPicPr>
          <p:cNvPr id="791" name="Google Shape;791;p49" title="hugeicons_pencil.png"/>
          <p:cNvPicPr preferRelativeResize="0"/>
          <p:nvPr/>
        </p:nvPicPr>
        <p:blipFill>
          <a:blip r:embed="rId10">
            <a:alphaModFix/>
          </a:blip>
          <a:stretch>
            <a:fillRect/>
          </a:stretch>
        </p:blipFill>
        <p:spPr>
          <a:xfrm>
            <a:off x="7388365" y="1563624"/>
            <a:ext cx="228600" cy="2286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sp>
        <p:nvSpPr>
          <p:cNvPr id="796" name="Google Shape;796;p5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797" name="Google Shape;797;p5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798" name="Google Shape;798;p5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9" name="Google Shape;799;p5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4.11.7 Practice</a:t>
            </a:r>
            <a:endParaRPr/>
          </a:p>
        </p:txBody>
      </p:sp>
      <p:pic>
        <p:nvPicPr>
          <p:cNvPr descr="Two students working on laptops while sitting next to a giant stack of books and a graduation cap, representing learning, growth, and preparation for success." id="800" name="Google Shape;800;p50" title="Practice-5.png"/>
          <p:cNvPicPr preferRelativeResize="0"/>
          <p:nvPr/>
        </p:nvPicPr>
        <p:blipFill rotWithShape="1">
          <a:blip r:embed="rId3">
            <a:alphaModFix/>
          </a:blip>
          <a:srcRect b="0" l="1342" r="2789" t="0"/>
          <a:stretch/>
        </p:blipFill>
        <p:spPr>
          <a:xfrm>
            <a:off x="3989125" y="1152475"/>
            <a:ext cx="4683976" cy="325462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4" name="Shape 804"/>
        <p:cNvGrpSpPr/>
        <p:nvPr/>
      </p:nvGrpSpPr>
      <p:grpSpPr>
        <a:xfrm>
          <a:off x="0" y="0"/>
          <a:ext cx="0" cy="0"/>
          <a:chOff x="0" y="0"/>
          <a:chExt cx="0" cy="0"/>
        </a:xfrm>
      </p:grpSpPr>
      <p:cxnSp>
        <p:nvCxnSpPr>
          <p:cNvPr id="805" name="Google Shape;805;p51"/>
          <p:cNvCxnSpPr/>
          <p:nvPr/>
        </p:nvCxnSpPr>
        <p:spPr>
          <a:xfrm flipH="1">
            <a:off x="5715144" y="2018788"/>
            <a:ext cx="466200" cy="1001100"/>
          </a:xfrm>
          <a:prstGeom prst="bentConnector4">
            <a:avLst>
              <a:gd fmla="val -51078" name="adj1"/>
              <a:gd fmla="val 83111" name="adj2"/>
            </a:avLst>
          </a:prstGeom>
          <a:noFill/>
          <a:ln cap="flat" cmpd="sng" w="19050">
            <a:solidFill>
              <a:srgbClr val="005047"/>
            </a:solidFill>
            <a:prstDash val="dash"/>
            <a:round/>
            <a:headEnd len="med" w="med" type="none"/>
            <a:tailEnd len="med" w="med" type="none"/>
          </a:ln>
        </p:spPr>
      </p:cxnSp>
      <p:cxnSp>
        <p:nvCxnSpPr>
          <p:cNvPr id="806" name="Google Shape;806;p51"/>
          <p:cNvCxnSpPr/>
          <p:nvPr/>
        </p:nvCxnSpPr>
        <p:spPr>
          <a:xfrm rot="5400000">
            <a:off x="2132925" y="2635875"/>
            <a:ext cx="943800" cy="388200"/>
          </a:xfrm>
          <a:prstGeom prst="bentConnector3">
            <a:avLst>
              <a:gd fmla="val 50000" name="adj1"/>
            </a:avLst>
          </a:prstGeom>
          <a:noFill/>
          <a:ln cap="flat" cmpd="sng" w="19050">
            <a:solidFill>
              <a:srgbClr val="005047"/>
            </a:solidFill>
            <a:prstDash val="dash"/>
            <a:round/>
            <a:headEnd len="med" w="med" type="none"/>
            <a:tailEnd len="med" w="med" type="none"/>
          </a:ln>
        </p:spPr>
      </p:cxnSp>
      <p:sp>
        <p:nvSpPr>
          <p:cNvPr id="807" name="Google Shape;807;p5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cxnSp>
        <p:nvCxnSpPr>
          <p:cNvPr id="808" name="Google Shape;808;p51"/>
          <p:cNvCxnSpPr>
            <a:stCxn id="809" idx="2"/>
            <a:endCxn id="810" idx="1"/>
          </p:cNvCxnSpPr>
          <p:nvPr/>
        </p:nvCxnSpPr>
        <p:spPr>
          <a:xfrm rot="5400000">
            <a:off x="413112" y="2895100"/>
            <a:ext cx="999600" cy="576000"/>
          </a:xfrm>
          <a:prstGeom prst="bentConnector4">
            <a:avLst>
              <a:gd fmla="val 16834" name="adj1"/>
              <a:gd fmla="val 141354" name="adj2"/>
            </a:avLst>
          </a:prstGeom>
          <a:noFill/>
          <a:ln cap="flat" cmpd="sng" w="19050">
            <a:solidFill>
              <a:srgbClr val="005047"/>
            </a:solidFill>
            <a:prstDash val="dash"/>
            <a:round/>
            <a:headEnd len="med" w="med" type="none"/>
            <a:tailEnd len="med" w="med" type="none"/>
          </a:ln>
        </p:spPr>
      </p:cxnSp>
      <p:cxnSp>
        <p:nvCxnSpPr>
          <p:cNvPr id="811" name="Google Shape;811;p51"/>
          <p:cNvCxnSpPr>
            <a:stCxn id="812" idx="3"/>
            <a:endCxn id="813" idx="3"/>
          </p:cNvCxnSpPr>
          <p:nvPr/>
        </p:nvCxnSpPr>
        <p:spPr>
          <a:xfrm>
            <a:off x="8424672" y="2022594"/>
            <a:ext cx="338400" cy="1657800"/>
          </a:xfrm>
          <a:prstGeom prst="bentConnector3">
            <a:avLst>
              <a:gd fmla="val 170347" name="adj1"/>
            </a:avLst>
          </a:prstGeom>
          <a:noFill/>
          <a:ln cap="flat" cmpd="sng" w="19050">
            <a:solidFill>
              <a:srgbClr val="005047"/>
            </a:solidFill>
            <a:prstDash val="dash"/>
            <a:round/>
            <a:headEnd len="med" w="med" type="none"/>
            <a:tailEnd len="med" w="med" type="none"/>
          </a:ln>
        </p:spPr>
      </p:cxnSp>
      <p:sp>
        <p:nvSpPr>
          <p:cNvPr id="814" name="Google Shape;814;p5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grpSp>
        <p:nvGrpSpPr>
          <p:cNvPr id="815" name="Google Shape;815;p51"/>
          <p:cNvGrpSpPr/>
          <p:nvPr/>
        </p:nvGrpSpPr>
        <p:grpSpPr>
          <a:xfrm>
            <a:off x="624840" y="3019838"/>
            <a:ext cx="1828800" cy="1326000"/>
            <a:chOff x="1371600" y="3019838"/>
            <a:chExt cx="1828800" cy="1326000"/>
          </a:xfrm>
        </p:grpSpPr>
        <p:sp>
          <p:nvSpPr>
            <p:cNvPr id="810" name="Google Shape;810;p51"/>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16" name="Google Shape;816;p51"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817" name="Google Shape;817;p5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818" name="Google Shape;818;p51"/>
          <p:cNvGrpSpPr/>
          <p:nvPr/>
        </p:nvGrpSpPr>
        <p:grpSpPr>
          <a:xfrm>
            <a:off x="2389632" y="1355788"/>
            <a:ext cx="1828806" cy="1326000"/>
            <a:chOff x="2523744" y="1355788"/>
            <a:chExt cx="1828806" cy="1326000"/>
          </a:xfrm>
        </p:grpSpPr>
        <p:sp>
          <p:nvSpPr>
            <p:cNvPr id="819" name="Google Shape;819;p51"/>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20" name="Google Shape;820;p51"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821" name="Google Shape;821;p5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grpSp>
      <p:grpSp>
        <p:nvGrpSpPr>
          <p:cNvPr id="822" name="Google Shape;822;p51"/>
          <p:cNvGrpSpPr/>
          <p:nvPr/>
        </p:nvGrpSpPr>
        <p:grpSpPr>
          <a:xfrm>
            <a:off x="4831080" y="3017520"/>
            <a:ext cx="1828818" cy="1326000"/>
            <a:chOff x="4791438" y="1353312"/>
            <a:chExt cx="1828818" cy="1326000"/>
          </a:xfrm>
        </p:grpSpPr>
        <p:sp>
          <p:nvSpPr>
            <p:cNvPr id="823" name="Google Shape;823;p51"/>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24" name="Google Shape;824;p51"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825" name="Google Shape;825;p51"/>
            <p:cNvSpPr txBox="1"/>
            <p:nvPr/>
          </p:nvSpPr>
          <p:spPr>
            <a:xfrm>
              <a:off x="4791438" y="1901952"/>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grpSp>
      <p:grpSp>
        <p:nvGrpSpPr>
          <p:cNvPr id="826" name="Google Shape;826;p51"/>
          <p:cNvGrpSpPr/>
          <p:nvPr/>
        </p:nvGrpSpPr>
        <p:grpSpPr>
          <a:xfrm>
            <a:off x="284150" y="1354300"/>
            <a:ext cx="1831162" cy="1329000"/>
            <a:chOff x="207950" y="1354300"/>
            <a:chExt cx="1831162" cy="1329000"/>
          </a:xfrm>
        </p:grpSpPr>
        <p:sp>
          <p:nvSpPr>
            <p:cNvPr id="809" name="Google Shape;809;p5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27" name="Google Shape;827;p51"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828" name="Google Shape;828;p5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grpSp>
      <p:grpSp>
        <p:nvGrpSpPr>
          <p:cNvPr id="829" name="Google Shape;829;p51"/>
          <p:cNvGrpSpPr/>
          <p:nvPr/>
        </p:nvGrpSpPr>
        <p:grpSpPr>
          <a:xfrm>
            <a:off x="6934200" y="3017520"/>
            <a:ext cx="1911096" cy="1326000"/>
            <a:chOff x="7040880" y="1350438"/>
            <a:chExt cx="1911096" cy="1326000"/>
          </a:xfrm>
        </p:grpSpPr>
        <p:sp>
          <p:nvSpPr>
            <p:cNvPr id="830" name="Google Shape;830;p5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13" name="Google Shape;813;p51"/>
            <p:cNvSpPr txBox="1"/>
            <p:nvPr/>
          </p:nvSpPr>
          <p:spPr>
            <a:xfrm>
              <a:off x="704088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831" name="Google Shape;831;p51"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grpSp>
      <p:grpSp>
        <p:nvGrpSpPr>
          <p:cNvPr id="832" name="Google Shape;832;p51"/>
          <p:cNvGrpSpPr/>
          <p:nvPr/>
        </p:nvGrpSpPr>
        <p:grpSpPr>
          <a:xfrm>
            <a:off x="6595872" y="1353312"/>
            <a:ext cx="1828813" cy="1326000"/>
            <a:chOff x="5943588" y="3017520"/>
            <a:chExt cx="1828813" cy="1326000"/>
          </a:xfrm>
        </p:grpSpPr>
        <p:sp>
          <p:nvSpPr>
            <p:cNvPr id="833" name="Google Shape;833;p5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12" name="Google Shape;812;p5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pic>
          <p:nvPicPr>
            <p:cNvPr id="834" name="Google Shape;834;p51"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grpSp>
      <p:cxnSp>
        <p:nvCxnSpPr>
          <p:cNvPr id="835" name="Google Shape;835;p51"/>
          <p:cNvCxnSpPr>
            <a:stCxn id="819" idx="3"/>
            <a:endCxn id="836" idx="0"/>
          </p:cNvCxnSpPr>
          <p:nvPr/>
        </p:nvCxnSpPr>
        <p:spPr>
          <a:xfrm flipH="1">
            <a:off x="3642432" y="2018788"/>
            <a:ext cx="576000" cy="1001100"/>
          </a:xfrm>
          <a:prstGeom prst="bentConnector4">
            <a:avLst>
              <a:gd fmla="val -24803" name="adj1"/>
              <a:gd fmla="val 83111" name="adj2"/>
            </a:avLst>
          </a:prstGeom>
          <a:noFill/>
          <a:ln cap="flat" cmpd="sng" w="19050">
            <a:solidFill>
              <a:srgbClr val="005047"/>
            </a:solidFill>
            <a:prstDash val="dash"/>
            <a:round/>
            <a:headEnd len="med" w="med" type="none"/>
            <a:tailEnd len="med" w="med" type="none"/>
          </a:ln>
        </p:spPr>
      </p:cxnSp>
      <p:grpSp>
        <p:nvGrpSpPr>
          <p:cNvPr id="837" name="Google Shape;837;p51"/>
          <p:cNvGrpSpPr/>
          <p:nvPr/>
        </p:nvGrpSpPr>
        <p:grpSpPr>
          <a:xfrm>
            <a:off x="2727960" y="3019838"/>
            <a:ext cx="1828800" cy="1326000"/>
            <a:chOff x="3657600" y="3019838"/>
            <a:chExt cx="1828800" cy="1326000"/>
          </a:xfrm>
        </p:grpSpPr>
        <p:sp>
          <p:nvSpPr>
            <p:cNvPr id="836" name="Google Shape;836;p5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38" name="Google Shape;838;p51"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839" name="Google Shape;839;p5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grpSp>
        <p:nvGrpSpPr>
          <p:cNvPr id="840" name="Google Shape;840;p51"/>
          <p:cNvGrpSpPr/>
          <p:nvPr/>
        </p:nvGrpSpPr>
        <p:grpSpPr>
          <a:xfrm>
            <a:off x="4492752" y="1353312"/>
            <a:ext cx="1828800" cy="1326000"/>
            <a:chOff x="3657600" y="3019838"/>
            <a:chExt cx="1828800" cy="1326000"/>
          </a:xfrm>
        </p:grpSpPr>
        <p:sp>
          <p:nvSpPr>
            <p:cNvPr id="841" name="Google Shape;841;p51"/>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842" name="Google Shape;842;p51"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843" name="Google Shape;843;p51"/>
            <p:cNvSpPr txBox="1"/>
            <p:nvPr/>
          </p:nvSpPr>
          <p:spPr>
            <a:xfrm>
              <a:off x="3657600" y="34548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grpSp>
      <p:cxnSp>
        <p:nvCxnSpPr>
          <p:cNvPr id="844" name="Google Shape;844;p51"/>
          <p:cNvCxnSpPr>
            <a:endCxn id="839" idx="3"/>
          </p:cNvCxnSpPr>
          <p:nvPr/>
        </p:nvCxnSpPr>
        <p:spPr>
          <a:xfrm rot="5400000">
            <a:off x="4178160" y="3138345"/>
            <a:ext cx="923100" cy="165900"/>
          </a:xfrm>
          <a:prstGeom prst="bentConnector2">
            <a:avLst/>
          </a:prstGeom>
          <a:noFill/>
          <a:ln cap="flat" cmpd="sng" w="19050">
            <a:solidFill>
              <a:srgbClr val="005047"/>
            </a:solidFill>
            <a:prstDash val="dash"/>
            <a:round/>
            <a:headEnd len="med" w="med" type="none"/>
            <a:tailEnd len="med" w="med" type="none"/>
          </a:ln>
        </p:spPr>
      </p:cxnSp>
      <p:cxnSp>
        <p:nvCxnSpPr>
          <p:cNvPr id="845" name="Google Shape;845;p51"/>
          <p:cNvCxnSpPr/>
          <p:nvPr/>
        </p:nvCxnSpPr>
        <p:spPr>
          <a:xfrm rot="5400000">
            <a:off x="6311760" y="3062145"/>
            <a:ext cx="923100" cy="165900"/>
          </a:xfrm>
          <a:prstGeom prst="bentConnector2">
            <a:avLst/>
          </a:prstGeom>
          <a:noFill/>
          <a:ln cap="flat" cmpd="sng" w="19050">
            <a:solidFill>
              <a:srgbClr val="005047"/>
            </a:solidFill>
            <a:prstDash val="dash"/>
            <a:round/>
            <a:headEnd len="med" w="med" type="none"/>
            <a:tailEnd len="med" w="med" type="none"/>
          </a:ln>
        </p:spPr>
      </p:cxnSp>
      <p:sp>
        <p:nvSpPr>
          <p:cNvPr id="846" name="Google Shape;846;p51"/>
          <p:cNvSpPr/>
          <p:nvPr/>
        </p:nvSpPr>
        <p:spPr>
          <a:xfrm>
            <a:off x="621792"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47" name="Google Shape;847;p51"/>
          <p:cNvSpPr txBox="1"/>
          <p:nvPr/>
        </p:nvSpPr>
        <p:spPr>
          <a:xfrm>
            <a:off x="621792"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48" name="Google Shape;848;p51" title="hugeicons_task-done-01.png"/>
          <p:cNvPicPr preferRelativeResize="0"/>
          <p:nvPr/>
        </p:nvPicPr>
        <p:blipFill>
          <a:blip r:embed="rId8">
            <a:alphaModFix/>
          </a:blip>
          <a:stretch>
            <a:fillRect/>
          </a:stretch>
        </p:blipFill>
        <p:spPr>
          <a:xfrm>
            <a:off x="1417320" y="3227832"/>
            <a:ext cx="228600" cy="228600"/>
          </a:xfrm>
          <a:prstGeom prst="rect">
            <a:avLst/>
          </a:prstGeom>
          <a:noFill/>
          <a:ln>
            <a:noFill/>
          </a:ln>
        </p:spPr>
      </p:pic>
      <p:sp>
        <p:nvSpPr>
          <p:cNvPr id="849" name="Google Shape;849;p51"/>
          <p:cNvSpPr/>
          <p:nvPr/>
        </p:nvSpPr>
        <p:spPr>
          <a:xfrm>
            <a:off x="238658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0" name="Google Shape;850;p51"/>
          <p:cNvSpPr txBox="1"/>
          <p:nvPr/>
        </p:nvSpPr>
        <p:spPr>
          <a:xfrm>
            <a:off x="238658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51" name="Google Shape;851;p51" title="hugeicons_task-done-01.png"/>
          <p:cNvPicPr preferRelativeResize="0"/>
          <p:nvPr/>
        </p:nvPicPr>
        <p:blipFill>
          <a:blip r:embed="rId8">
            <a:alphaModFix/>
          </a:blip>
          <a:stretch>
            <a:fillRect/>
          </a:stretch>
        </p:blipFill>
        <p:spPr>
          <a:xfrm>
            <a:off x="3182112" y="1561307"/>
            <a:ext cx="228600" cy="228600"/>
          </a:xfrm>
          <a:prstGeom prst="rect">
            <a:avLst/>
          </a:prstGeom>
          <a:noFill/>
          <a:ln>
            <a:noFill/>
          </a:ln>
        </p:spPr>
      </p:pic>
      <p:sp>
        <p:nvSpPr>
          <p:cNvPr id="852" name="Google Shape;852;p51"/>
          <p:cNvSpPr/>
          <p:nvPr/>
        </p:nvSpPr>
        <p:spPr>
          <a:xfrm>
            <a:off x="2724912"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3" name="Google Shape;853;p51"/>
          <p:cNvSpPr txBox="1"/>
          <p:nvPr/>
        </p:nvSpPr>
        <p:spPr>
          <a:xfrm>
            <a:off x="2724912" y="352331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54" name="Google Shape;854;p51" title="hugeicons_task-done-01.png"/>
          <p:cNvPicPr preferRelativeResize="0"/>
          <p:nvPr/>
        </p:nvPicPr>
        <p:blipFill>
          <a:blip r:embed="rId8">
            <a:alphaModFix/>
          </a:blip>
          <a:stretch>
            <a:fillRect/>
          </a:stretch>
        </p:blipFill>
        <p:spPr>
          <a:xfrm>
            <a:off x="3520440" y="3252946"/>
            <a:ext cx="228600" cy="228600"/>
          </a:xfrm>
          <a:prstGeom prst="rect">
            <a:avLst/>
          </a:prstGeom>
          <a:noFill/>
          <a:ln>
            <a:noFill/>
          </a:ln>
        </p:spPr>
      </p:pic>
      <p:sp>
        <p:nvSpPr>
          <p:cNvPr id="855" name="Google Shape;855;p51"/>
          <p:cNvSpPr/>
          <p:nvPr/>
        </p:nvSpPr>
        <p:spPr>
          <a:xfrm>
            <a:off x="4489704"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6" name="Google Shape;856;p51"/>
          <p:cNvSpPr txBox="1"/>
          <p:nvPr/>
        </p:nvSpPr>
        <p:spPr>
          <a:xfrm>
            <a:off x="4489704" y="183167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857" name="Google Shape;857;p51" title="hugeicons_task-done-01.png"/>
          <p:cNvPicPr preferRelativeResize="0"/>
          <p:nvPr/>
        </p:nvPicPr>
        <p:blipFill>
          <a:blip r:embed="rId8">
            <a:alphaModFix/>
          </a:blip>
          <a:stretch>
            <a:fillRect/>
          </a:stretch>
        </p:blipFill>
        <p:spPr>
          <a:xfrm>
            <a:off x="5285232" y="1561307"/>
            <a:ext cx="228600" cy="228600"/>
          </a:xfrm>
          <a:prstGeom prst="rect">
            <a:avLst/>
          </a:prstGeom>
          <a:noFill/>
          <a:ln>
            <a:noFill/>
          </a:ln>
        </p:spPr>
      </p:pic>
      <p:sp>
        <p:nvSpPr>
          <p:cNvPr id="858" name="Google Shape;858;p51"/>
          <p:cNvSpPr/>
          <p:nvPr/>
        </p:nvSpPr>
        <p:spPr>
          <a:xfrm>
            <a:off x="4828050"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9" name="Google Shape;859;p51"/>
          <p:cNvSpPr txBox="1"/>
          <p:nvPr/>
        </p:nvSpPr>
        <p:spPr>
          <a:xfrm>
            <a:off x="4828032" y="352044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pic>
        <p:nvPicPr>
          <p:cNvPr id="860" name="Google Shape;860;p51" title="hugeicons_chart-down.png"/>
          <p:cNvPicPr preferRelativeResize="0"/>
          <p:nvPr/>
        </p:nvPicPr>
        <p:blipFill>
          <a:blip r:embed="rId9">
            <a:alphaModFix/>
          </a:blip>
          <a:stretch>
            <a:fillRect/>
          </a:stretch>
        </p:blipFill>
        <p:spPr>
          <a:xfrm>
            <a:off x="5660155" y="3246120"/>
            <a:ext cx="228600" cy="228600"/>
          </a:xfrm>
          <a:prstGeom prst="rect">
            <a:avLst/>
          </a:prstGeom>
          <a:noFill/>
          <a:ln>
            <a:noFill/>
          </a:ln>
        </p:spPr>
      </p:pic>
      <p:sp>
        <p:nvSpPr>
          <p:cNvPr id="861" name="Google Shape;861;p51"/>
          <p:cNvSpPr/>
          <p:nvPr/>
        </p:nvSpPr>
        <p:spPr>
          <a:xfrm>
            <a:off x="6592837"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2" name="Google Shape;862;p51"/>
          <p:cNvSpPr txBox="1"/>
          <p:nvPr/>
        </p:nvSpPr>
        <p:spPr>
          <a:xfrm>
            <a:off x="6592824" y="183794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pic>
        <p:nvPicPr>
          <p:cNvPr id="863" name="Google Shape;863;p51" title="hugeicons_pencil.png"/>
          <p:cNvPicPr preferRelativeResize="0"/>
          <p:nvPr/>
        </p:nvPicPr>
        <p:blipFill>
          <a:blip r:embed="rId10">
            <a:alphaModFix/>
          </a:blip>
          <a:stretch>
            <a:fillRect/>
          </a:stretch>
        </p:blipFill>
        <p:spPr>
          <a:xfrm>
            <a:off x="7388365" y="1563624"/>
            <a:ext cx="228600" cy="228600"/>
          </a:xfrm>
          <a:prstGeom prst="rect">
            <a:avLst/>
          </a:prstGeom>
          <a:noFill/>
          <a:ln>
            <a:noFill/>
          </a:ln>
        </p:spPr>
      </p:pic>
      <p:sp>
        <p:nvSpPr>
          <p:cNvPr id="864" name="Google Shape;864;p51"/>
          <p:cNvSpPr/>
          <p:nvPr/>
        </p:nvSpPr>
        <p:spPr>
          <a:xfrm>
            <a:off x="6931153" y="304495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5" name="Google Shape;865;p51"/>
          <p:cNvSpPr txBox="1"/>
          <p:nvPr/>
        </p:nvSpPr>
        <p:spPr>
          <a:xfrm>
            <a:off x="6931152" y="3523314"/>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866" name="Google Shape;866;p51" title="hugeicons_centralized.png"/>
          <p:cNvPicPr preferRelativeResize="0"/>
          <p:nvPr/>
        </p:nvPicPr>
        <p:blipFill>
          <a:blip r:embed="rId11">
            <a:alphaModFix/>
          </a:blip>
          <a:stretch>
            <a:fillRect/>
          </a:stretch>
        </p:blipFill>
        <p:spPr>
          <a:xfrm>
            <a:off x="7735825" y="3248995"/>
            <a:ext cx="228600" cy="2286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0" name="Shape 870"/>
        <p:cNvGrpSpPr/>
        <p:nvPr/>
      </p:nvGrpSpPr>
      <p:grpSpPr>
        <a:xfrm>
          <a:off x="0" y="0"/>
          <a:ext cx="0" cy="0"/>
          <a:chOff x="0" y="0"/>
          <a:chExt cx="0" cy="0"/>
        </a:xfrm>
      </p:grpSpPr>
      <p:sp>
        <p:nvSpPr>
          <p:cNvPr id="871" name="Google Shape;871;p5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872" name="Google Shape;872;p52"/>
          <p:cNvSpPr txBox="1"/>
          <p:nvPr>
            <p:ph idx="1" type="body"/>
          </p:nvPr>
        </p:nvSpPr>
        <p:spPr>
          <a:xfrm>
            <a:off x="311700" y="1152475"/>
            <a:ext cx="5955300" cy="34473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AutoNum type="arabicPeriod"/>
            </a:pPr>
            <a:r>
              <a:rPr lang="en"/>
              <a:t>Describe how a linear function, such as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4</a:t>
            </a:r>
            <a:r>
              <a:rPr i="1" lang="en">
                <a:latin typeface="Times New Roman"/>
                <a:ea typeface="Times New Roman"/>
                <a:cs typeface="Times New Roman"/>
                <a:sym typeface="Times New Roman"/>
              </a:rPr>
              <a:t>x </a:t>
            </a:r>
            <a:r>
              <a:rPr lang="en"/>
              <a:t>− 1, can be graphed using the </a:t>
            </a:r>
            <a:r>
              <a:rPr i="1" lang="en">
                <a:latin typeface="Times New Roman"/>
                <a:ea typeface="Times New Roman"/>
                <a:cs typeface="Times New Roman"/>
                <a:sym typeface="Times New Roman"/>
              </a:rPr>
              <a:t>y</a:t>
            </a:r>
            <a:r>
              <a:rPr lang="en"/>
              <a:t>-intercept and then the slope and also how it can be graphed using transformations.</a:t>
            </a:r>
            <a:endParaRPr/>
          </a:p>
          <a:p>
            <a:pPr indent="-342900" lvl="0" marL="457200" rtl="0" algn="l">
              <a:lnSpc>
                <a:spcPct val="115000"/>
              </a:lnSpc>
              <a:spcBef>
                <a:spcPts val="0"/>
              </a:spcBef>
              <a:spcAft>
                <a:spcPts val="0"/>
              </a:spcAft>
              <a:buSzPts val="1800"/>
              <a:buAutoNum type="arabicPeriod"/>
            </a:pPr>
            <a:r>
              <a:rPr lang="en"/>
              <a:t>Do the same for </a:t>
            </a:r>
            <a:r>
              <a:rPr i="1" lang="en">
                <a:latin typeface="Times New Roman"/>
                <a:ea typeface="Times New Roman"/>
                <a:cs typeface="Times New Roman"/>
                <a:sym typeface="Times New Roman"/>
              </a:rPr>
              <a:t>y</a:t>
            </a:r>
            <a:r>
              <a:rPr i="1" lang="en"/>
              <a:t> </a:t>
            </a:r>
            <a:r>
              <a:rPr lang="en"/>
              <a:t>= −14</a:t>
            </a:r>
            <a:r>
              <a:rPr i="1" lang="en">
                <a:latin typeface="Times New Roman"/>
                <a:ea typeface="Times New Roman"/>
                <a:cs typeface="Times New Roman"/>
                <a:sym typeface="Times New Roman"/>
              </a:rPr>
              <a:t>x</a:t>
            </a:r>
            <a:r>
              <a:rPr i="1" lang="en"/>
              <a:t> </a:t>
            </a:r>
            <a:r>
              <a:rPr lang="en"/>
              <a:t>+ 3.</a:t>
            </a:r>
            <a:endParaRPr/>
          </a:p>
          <a:p>
            <a:pPr indent="-342900" lvl="0" marL="457200" rtl="0" algn="l">
              <a:lnSpc>
                <a:spcPct val="115000"/>
              </a:lnSpc>
              <a:spcBef>
                <a:spcPts val="0"/>
              </a:spcBef>
              <a:spcAft>
                <a:spcPts val="0"/>
              </a:spcAft>
              <a:buSzPts val="1800"/>
              <a:buAutoNum type="arabicPeriod"/>
            </a:pPr>
            <a:r>
              <a:rPr lang="en"/>
              <a:t>Describe how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i="1" lang="en"/>
              <a:t> </a:t>
            </a:r>
            <a:r>
              <a:rPr lang="en"/>
              <a:t>+ 2) impacts the graph of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4</a:t>
            </a:r>
            <a:r>
              <a:rPr i="1" lang="en">
                <a:latin typeface="Times New Roman"/>
                <a:ea typeface="Times New Roman"/>
                <a:cs typeface="Times New Roman"/>
                <a:sym typeface="Times New Roman"/>
              </a:rPr>
              <a:t>x</a:t>
            </a:r>
            <a:r>
              <a:rPr i="1" lang="en"/>
              <a:t> </a:t>
            </a:r>
            <a:r>
              <a:rPr lang="en"/>
              <a:t>− 1.</a:t>
            </a:r>
            <a:endParaRPr/>
          </a:p>
          <a:p>
            <a:pPr indent="-342900" lvl="0" marL="457200" rtl="0" algn="l">
              <a:lnSpc>
                <a:spcPct val="115000"/>
              </a:lnSpc>
              <a:spcBef>
                <a:spcPts val="0"/>
              </a:spcBef>
              <a:spcAft>
                <a:spcPts val="0"/>
              </a:spcAft>
              <a:buSzPts val="1800"/>
              <a:buAutoNum type="arabicPeriod"/>
            </a:pPr>
            <a:r>
              <a:rPr lang="en"/>
              <a:t>Describe how </a:t>
            </a:r>
            <a:r>
              <a:rPr i="1" lang="en">
                <a:latin typeface="Times New Roman"/>
                <a:ea typeface="Times New Roman"/>
                <a:cs typeface="Times New Roman"/>
                <a:sym typeface="Times New Roman"/>
              </a:rPr>
              <a:t>f</a:t>
            </a:r>
            <a:r>
              <a:rPr lang="en"/>
              <a:t>(-¼ </a:t>
            </a:r>
            <a:r>
              <a:rPr i="1" lang="en">
                <a:latin typeface="Times New Roman"/>
                <a:ea typeface="Times New Roman"/>
                <a:cs typeface="Times New Roman"/>
                <a:sym typeface="Times New Roman"/>
              </a:rPr>
              <a:t>x</a:t>
            </a:r>
            <a:r>
              <a:rPr lang="en"/>
              <a:t>) impacts the graph of </a:t>
            </a:r>
            <a:r>
              <a:rPr i="1" lang="en">
                <a:latin typeface="Times New Roman"/>
                <a:ea typeface="Times New Roman"/>
                <a:cs typeface="Times New Roman"/>
                <a:sym typeface="Times New Roman"/>
              </a:rPr>
              <a:t>f</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x</a:t>
            </a:r>
            <a:r>
              <a:rPr lang="en">
                <a:latin typeface="Times New Roman"/>
                <a:ea typeface="Times New Roman"/>
                <a:cs typeface="Times New Roman"/>
                <a:sym typeface="Times New Roman"/>
              </a:rPr>
              <a:t>)</a:t>
            </a:r>
            <a:r>
              <a:rPr lang="en"/>
              <a:t> = 4</a:t>
            </a:r>
            <a:r>
              <a:rPr i="1" lang="en">
                <a:latin typeface="Times New Roman"/>
                <a:ea typeface="Times New Roman"/>
                <a:cs typeface="Times New Roman"/>
                <a:sym typeface="Times New Roman"/>
              </a:rPr>
              <a:t>x</a:t>
            </a:r>
            <a:r>
              <a:rPr lang="en"/>
              <a:t> - 1.</a:t>
            </a:r>
            <a:endParaRPr/>
          </a:p>
          <a:p>
            <a:pPr indent="-342900" lvl="0" marL="457200" rtl="0" algn="l">
              <a:lnSpc>
                <a:spcPct val="115000"/>
              </a:lnSpc>
              <a:spcBef>
                <a:spcPts val="0"/>
              </a:spcBef>
              <a:spcAft>
                <a:spcPts val="0"/>
              </a:spcAft>
              <a:buSzPts val="1800"/>
              <a:buAutoNum type="arabicPeriod"/>
            </a:pPr>
            <a:r>
              <a:rPr lang="en"/>
              <a:t>Describe the transformations that are visible in </a:t>
            </a:r>
            <a:r>
              <a:rPr lang="en"/>
              <a:t>p</a:t>
            </a:r>
            <a:r>
              <a:rPr lang="en"/>
              <a:t>oint-slope form when compared to the parent linear function. (horizontal shift, vertical shift, vertical dilation)</a:t>
            </a:r>
            <a:endParaRPr/>
          </a:p>
        </p:txBody>
      </p:sp>
      <p:sp>
        <p:nvSpPr>
          <p:cNvPr id="873" name="Google Shape;873;p5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874" name="Google Shape;874;p5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 Graphing a Function Using Transformations</a:t>
            </a:r>
            <a:endParaRPr/>
          </a:p>
        </p:txBody>
      </p:sp>
      <p:pic>
        <p:nvPicPr>
          <p:cNvPr descr="A graph showing two parallel lines: one labeled f(x) and the other, above it, labeled f(x) + c with a dashed arrow pointing from f(x) to f(x) + c, illustrating a vertical shift." id="875" name="Google Shape;875;p52"/>
          <p:cNvPicPr preferRelativeResize="0"/>
          <p:nvPr/>
        </p:nvPicPr>
        <p:blipFill>
          <a:blip r:embed="rId3">
            <a:alphaModFix/>
          </a:blip>
          <a:stretch>
            <a:fillRect/>
          </a:stretch>
        </p:blipFill>
        <p:spPr>
          <a:xfrm>
            <a:off x="6308282" y="1285650"/>
            <a:ext cx="2572201" cy="257220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881" name="Google Shape;881;p5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882" name="Google Shape;882;p5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883" name="Google Shape;883;p5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 Graphing a Function Using Transformations </a:t>
            </a:r>
            <a:endParaRPr/>
          </a:p>
        </p:txBody>
      </p:sp>
      <p:graphicFrame>
        <p:nvGraphicFramePr>
          <p:cNvPr id="884" name="Google Shape;884;p53"/>
          <p:cNvGraphicFramePr/>
          <p:nvPr/>
        </p:nvGraphicFramePr>
        <p:xfrm>
          <a:off x="311700" y="1764100"/>
          <a:ext cx="3000000" cy="3000000"/>
        </p:xfrm>
        <a:graphic>
          <a:graphicData uri="http://schemas.openxmlformats.org/drawingml/2006/table">
            <a:tbl>
              <a:tblPr>
                <a:noFill/>
                <a:tableStyleId>{DACE7C47-01E7-4023-AFED-06AF34C5976D}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slope-intercept form and transformations to graph linear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Recognize the shifts made to a parent linear function to form another linear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