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3"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0D7C0119-C2F8-46A3-B910-1014D3AFF5A4}">
  <a:tblStyle styleId="{0D7C0119-C2F8-46A3-B910-1014D3AFF5A4}"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4942BD85-14A4-4B91-B2F4-14DF6344DEE2}" styleName="Table_1">
    <a:wholeTbl>
      <a:tcTxStyle>
        <a:font>
          <a:latin typeface="Arial"/>
          <a:ea typeface="Arial"/>
          <a:cs typeface="Arial"/>
        </a:font>
        <a:srgbClr val="000000"/>
      </a:tcTxStyle>
      <a:tcStyle>
        <a:tcBdr>
          <a:left>
            <a:ln cap="flat" cmpd="sng" w="12700">
              <a:solidFill>
                <a:srgbClr val="000000"/>
              </a:solidFill>
              <a:prstDash val="solid"/>
              <a:round/>
              <a:headEnd len="sm" w="sm" type="none"/>
              <a:tailEnd len="sm" w="sm" type="none"/>
            </a:ln>
          </a:left>
          <a:right>
            <a:ln cap="flat" cmpd="sng" w="12700">
              <a:solidFill>
                <a:srgbClr val="000000"/>
              </a:solidFill>
              <a:prstDash val="solid"/>
              <a:round/>
              <a:headEnd len="sm" w="sm" type="none"/>
              <a:tailEnd len="sm" w="sm" type="none"/>
            </a:ln>
          </a:right>
          <a:top>
            <a:ln cap="flat" cmpd="sng" w="12700">
              <a:solidFill>
                <a:srgbClr val="000000"/>
              </a:solidFill>
              <a:prstDash val="solid"/>
              <a:round/>
              <a:headEnd len="sm" w="sm" type="none"/>
              <a:tailEnd len="sm" w="sm" type="none"/>
            </a:ln>
          </a:top>
          <a:bottom>
            <a:ln cap="flat" cmpd="sng" w="12700">
              <a:solidFill>
                <a:srgbClr val="000000"/>
              </a:solidFill>
              <a:prstDash val="solid"/>
              <a:round/>
              <a:headEnd len="sm" w="sm" type="none"/>
              <a:tailEnd len="sm" w="sm" type="none"/>
            </a:ln>
          </a:bottom>
          <a:insideH>
            <a:ln cap="flat" cmpd="sng" w="12700">
              <a:solidFill>
                <a:srgbClr val="000000"/>
              </a:solidFill>
              <a:prstDash val="solid"/>
              <a:round/>
              <a:headEnd len="sm" w="sm" type="none"/>
              <a:tailEnd len="sm" w="sm" type="none"/>
            </a:ln>
          </a:insideH>
          <a:insideV>
            <a:ln cap="flat" cmpd="sng" w="12700">
              <a:solidFill>
                <a:srgbClr val="000000"/>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d3d4de9dfa1b7841334a3f1df2f3de034f188b27" TargetMode="Externa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81194743/raise-unit-2-spn-vocabulary-flash-cards/?i=5eauv9&amp;x=1jqt" TargetMode="External"/><Relationship Id="rId4" Type="http://schemas.openxmlformats.org/officeDocument/2006/relationships/hyperlink" Target="https://quizlet.com/881145916/raise-unit-2-vocabulary-flash-cards/?i=5eauv9&amp;x=1jqt"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Q2PGJThrG2Q;&amp;rel=0" TargetMode="External"/><Relationship Id="rId3" Type="http://schemas.openxmlformats.org/officeDocument/2006/relationships/hyperlink" Target="https://k12.openstax.org/contents/raise/resources/841ae32e85322500aaadf44ebb6fbe6269916d77" TargetMode="External"/><Relationship Id="rId4" Type="http://schemas.openxmlformats.org/officeDocument/2006/relationships/hyperlink" Target="https://k12.openstax.org/contents/raise/resources/dea3dbdcb5ad38aa790899274fb16a6259b5141d"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9.xml"/><Relationship Id="rId3" Type="http://schemas.openxmlformats.org/officeDocument/2006/relationships/hyperlink" Target="https://www.desmos.com/calculator/ujpihvn1bm"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4.xml"/><Relationship Id="rId3" Type="http://schemas.openxmlformats.org/officeDocument/2006/relationships/slide" Target="/ppt/slides/slide16.xml"/><Relationship Id="rId4" Type="http://schemas.openxmlformats.org/officeDocument/2006/relationships/hyperlink" Target="https://k12.openstax.org/contents/raise/resources/d3d4de9dfa1b7841334a3f1df2f3de034f188b27" TargetMode="Externa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details/books/algebra-1" TargetMode="Externa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 name="Shape 29"/>
        <p:cNvGrpSpPr/>
        <p:nvPr/>
      </p:nvGrpSpPr>
      <p:grpSpPr>
        <a:xfrm>
          <a:off x="0" y="0"/>
          <a:ext cx="0" cy="0"/>
          <a:chOff x="0" y="0"/>
          <a:chExt cx="0" cy="0"/>
        </a:xfrm>
      </p:grpSpPr>
      <p:sp>
        <p:nvSpPr>
          <p:cNvPr id="30" name="Google Shape;30;g33b29274434_1_1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 name="Google Shape;31;g33b29274434_1_1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 name="Shape 37"/>
        <p:cNvGrpSpPr/>
        <p:nvPr/>
      </p:nvGrpSpPr>
      <p:grpSpPr>
        <a:xfrm>
          <a:off x="0" y="0"/>
          <a:ext cx="0" cy="0"/>
          <a:chOff x="0" y="0"/>
          <a:chExt cx="0" cy="0"/>
        </a:xfrm>
      </p:grpSpPr>
      <p:sp>
        <p:nvSpPr>
          <p:cNvPr id="38" name="Google Shape;38;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 name="Google Shape;39;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 name="Shape 46"/>
        <p:cNvGrpSpPr/>
        <p:nvPr/>
      </p:nvGrpSpPr>
      <p:grpSpPr>
        <a:xfrm>
          <a:off x="0" y="0"/>
          <a:ext cx="0" cy="0"/>
          <a:chOff x="0" y="0"/>
          <a:chExt cx="0" cy="0"/>
        </a:xfrm>
      </p:grpSpPr>
      <p:sp>
        <p:nvSpPr>
          <p:cNvPr id="47" name="Google Shape;47;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 name="Google Shape;48;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highlight>
                  <a:srgbClr val="FDBD3E"/>
                </a:highlight>
                <a:latin typeface="Calibri"/>
                <a:ea typeface="Calibri"/>
                <a:cs typeface="Calibri"/>
                <a:sym typeface="Calibri"/>
              </a:rPr>
              <a:t>Check the Speaker Notes</a:t>
            </a:r>
            <a:r>
              <a:rPr lang="en" sz="1300">
                <a:latin typeface="Calibri"/>
                <a:ea typeface="Calibri"/>
                <a:cs typeface="Calibri"/>
                <a:sym typeface="Calibri"/>
              </a:rPr>
              <a:t>: On the next slides you can find discussion questions, lesson information, answers to the activities, and ways to adjust the </a:t>
            </a:r>
            <a:r>
              <a:rPr lang="en" sz="1300">
                <a:latin typeface="Calibri"/>
                <a:ea typeface="Calibri"/>
                <a:cs typeface="Calibri"/>
                <a:sym typeface="Calibri"/>
              </a:rPr>
              <a:t>activity</a:t>
            </a:r>
            <a:r>
              <a:rPr lang="en" sz="1300">
                <a:latin typeface="Calibri"/>
                <a:ea typeface="Calibri"/>
                <a:cs typeface="Calibri"/>
                <a:sym typeface="Calibri"/>
              </a:rPr>
              <a:t> for your students! </a:t>
            </a:r>
            <a:endParaRPr sz="130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Narrative</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This lesson serves two main goals. The first goal is to revisit the idea (first learned in middle school) that not all systems of linear equations have a single solution. Some systems have no solutions, and others have infinitely many solutions. The second goal is to investigate different ways to determine the number of solutions to a system of linear equations.</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Preparation</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Acquire devices that can run Desmos (recommended) or other graphing technology. It is ideal if each student has their own device.</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Materials</a:t>
            </a:r>
            <a:endParaRPr b="1">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Graphing technology</a:t>
            </a:r>
            <a:endParaRPr>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Pre-printed slips, cut from copies of the </a:t>
            </a:r>
            <a:r>
              <a:rPr lang="en" u="sng">
                <a:solidFill>
                  <a:schemeClr val="hlink"/>
                </a:solidFill>
                <a:latin typeface="Noto Sans"/>
                <a:ea typeface="Noto Sans"/>
                <a:cs typeface="Noto Sans"/>
                <a:sym typeface="Noto Sans"/>
                <a:hlinkClick r:id="rId2"/>
              </a:rPr>
              <a:t>blackline master</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Texas Essential Knowledge and Skills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A1(A) apply mathematics to problems arising in everyday life, society, and the workplace.</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A1(G) display, explain, and justify mathematical ideas and arguments using precise mathematical language in written or oral communication.</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A5(C) solve systems of two linear equations with two variables for mathematical and real-world problems.</a:t>
            </a:r>
            <a:endParaRPr>
              <a:solidFill>
                <a:schemeClr val="dk1"/>
              </a:solidFill>
              <a:latin typeface="Noto Sans"/>
              <a:ea typeface="Noto Sans"/>
              <a:cs typeface="Noto Sans"/>
              <a:sym typeface="Noto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347b1eaab1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347b1eaab1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Lesson Vocabulary</a:t>
            </a:r>
            <a:endParaRPr b="1" sz="1300">
              <a:solidFill>
                <a:schemeClr val="dk1"/>
              </a:solidFill>
              <a:latin typeface="Calibri"/>
              <a:ea typeface="Calibri"/>
              <a:cs typeface="Calibri"/>
              <a:sym typeface="Calibri"/>
            </a:endParaRPr>
          </a:p>
          <a:p>
            <a:pPr indent="0" lvl="0" marL="0" rtl="0" algn="l">
              <a:lnSpc>
                <a:spcPct val="12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support student understanding of key vocabulary:</a:t>
            </a:r>
            <a:endParaRPr sz="1300">
              <a:solidFill>
                <a:schemeClr val="dk1"/>
              </a:solidFill>
              <a:latin typeface="Calibri"/>
              <a:ea typeface="Calibri"/>
              <a:cs typeface="Calibri"/>
              <a:sym typeface="Calibri"/>
            </a:endParaRPr>
          </a:p>
          <a:p>
            <a:pPr indent="-311150" lvl="0" marL="457200" rtl="0" algn="l">
              <a:lnSpc>
                <a:spcPct val="120000"/>
              </a:lnSpc>
              <a:spcBef>
                <a:spcPts val="20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Familiarize students with the vocabulary words they will see throughout the lesson. Encourage students to look for these words and notice their use and meanings.</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Encourage students to use key vocabulary words in “math talk” and their written and oral explanations.</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Utilize a word wall. Sample cards are located here: </a:t>
            </a:r>
            <a:r>
              <a:rPr lang="en" sz="1300" u="sng">
                <a:solidFill>
                  <a:schemeClr val="hlink"/>
                </a:solidFill>
                <a:latin typeface="Calibri"/>
                <a:ea typeface="Calibri"/>
                <a:cs typeface="Calibri"/>
                <a:sym typeface="Calibri"/>
                <a:hlinkClick r:id="rId2"/>
              </a:rPr>
              <a:t>Sample word wall cards are available here.</a:t>
            </a:r>
            <a:endParaRPr sz="1300">
              <a:solidFill>
                <a:srgbClr val="1D2125"/>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newcomers or students with beginning English proficiency, use these Quizlet sets to support vocabulary learning: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3"/>
              </a:rPr>
              <a:t>Unit 2 Spanish Vocabulary</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first to build understanding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4"/>
              </a:rPr>
              <a:t>Unit 2 Vocabulary (English)</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1(F) use accessible language and learn new and essential language in the process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2(F) listen to and derive meaning from a variety of media such as audiotape, video, DVD, and CD-ROM to build and reinforce concept and language attainment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3(E) share information in cooperative learning interactions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3(F) ask and give information ranging from using a very limited bank of high-frequency, high-need, concrete vocabulary, including key words and expressions needed for basic communication in academic and social contexts, to using abstract and content-based vocabulary during extended speaking assignments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3(I) adapt spoken language appropriately for formal and informal purposes</a:t>
            </a:r>
            <a:endParaRPr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47b1eaab1d_0_7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347b1eaab1d_0_7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34e020773c1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34e020773c1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Warm Up (10 minutes)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In grade 8, students learned that some systems of linear equations have many solutions. This warm up reminds students about this fact, while also prompting them to use what they learned in this unit to better understand what it means for a system to have infinitely many solutions.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The first equation shows two variables adding up to 3, so students choose a pair of values whose sum is 3. They notice that all pairs chosen are solutions to the system. Next, they try to find a strategy that can show that there are countless other pairs that also satisfy the constraints in the system.</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Monitor for these likely strategies: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Solving by graphing: The graphs of the two equations are the same line, so all the points on the line are solutions to the system.</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Solving by substitution: The first equation can be rearranged to 𝑦 = 3 − 𝑥. Substituting 3 − 𝑥 for 𝑦 in the second equation gives 4𝑥 = 12 − 4(3 − 𝑥) or 4𝑥 = 12 − 12 + 4𝑥 or 4𝑥 = 4𝑥. This equation is true no matter what 𝑥 is.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Solving by elimination: If we multiply the first equation by 4, rearrange the second equation to 4𝑥 + 4𝑦 = 12, and then subtract the second equation from the first, the result is 4𝑦 = 4𝑦. Subtracting 4𝑦 from each side gives 0 = 0, which is true regardless of what 𝑥 or 𝑦 is.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Reasoning about equivalent equations: If we rearrange the second equation so that the variables are on the same side, 4𝑥 + 4𝑦 = 12, we can see that this equation is a multiple of the first and that the equations are equivalent. This means they have the identical solution set, which contains infinite possible pairs of 𝑥 and 𝑦.</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Identify students using different strategies and ask them to share their thinking with the class later.</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Continue scrolling down for directions on how to launch the activity, answers to the questions, and synthesis questions. </a:t>
            </a:r>
            <a:endParaRPr b="1" i="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i="1"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Launch</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Arrange students into groups of 3 – 4.</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 Give students 1 – 2 minutes of quiet time to complete the first two questions. Remind students that the numbers don’t need to be integers. </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Then, give students a minute to share with their group their two values and whether the pair is a solution to the second equation.</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Pause for a brief whole-class discussion. </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Quickly record all the pairs that students have verified to be solutions to the second equation and display them for all to see. </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Ask: “Which pairs of numbers are the solution to the system?” (all of them)</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Ask students to proceed to the last question. Students may conclude that seeing all the pairs that satisfy both equations is enough to show that the system has many solutions. If so, ask how many solutions they think there are, and ask: “Can you show that any two numbers that add up to 3 is also a solution to the system, without having to do calculations for each pair?”</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Answer</a:t>
            </a:r>
            <a:r>
              <a:rPr b="1" lang="en" sz="1300">
                <a:solidFill>
                  <a:schemeClr val="dk1"/>
                </a:solidFill>
                <a:latin typeface="Calibri"/>
                <a:ea typeface="Calibri"/>
                <a:cs typeface="Calibri"/>
                <a:sym typeface="Calibri"/>
              </a:rPr>
              <a:t>s</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Answers will vary, but here are some samples: 4 and – 1, 0 and 3, ⅞ and 2⅛ </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Yes, it is also a solution to the second equation. Sample reasoning for 4 and – 1: Substituting 4 and – 1 into the second equation gives 4(4) = 12 – 4(– 1) or 16 = 12 + 4, which is a true equation.</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Infinitely many solutions. [See the Activity Narrative for some possible explanations.]</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lang="en" sz="1300">
                <a:solidFill>
                  <a:schemeClr val="dk1"/>
                </a:solidFill>
                <a:latin typeface="Calibri"/>
                <a:ea typeface="Calibri"/>
                <a:cs typeface="Calibri"/>
                <a:sym typeface="Calibri"/>
              </a:rPr>
              <a:t>Ask the class how many solutions they think the system has. Select previously identified students to explain how they know that the system has infinitely many solutions, or that any pair of values that add up to 3 and make the first equation true also make the second equation true.</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lang="en" sz="1300">
                <a:solidFill>
                  <a:schemeClr val="dk1"/>
                </a:solidFill>
                <a:latin typeface="Calibri"/>
                <a:ea typeface="Calibri"/>
                <a:cs typeface="Calibri"/>
                <a:sym typeface="Calibri"/>
              </a:rPr>
              <a:t>Students are likely to think of using graphs. It is not essential to elicit all strategies shown in the Activity Narrative, but if no one thinks of an algebraic explanation, be sure to bring one up. The last strategy mentioned in the Narrative (reasoning about equivalent equations) is likely to be intuitive to students.</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lang="en" sz="1300">
                <a:solidFill>
                  <a:schemeClr val="dk1"/>
                </a:solidFill>
                <a:latin typeface="Calibri"/>
                <a:ea typeface="Calibri"/>
                <a:cs typeface="Calibri"/>
                <a:sym typeface="Calibri"/>
              </a:rPr>
              <a:t>Make sure students see that the equations are equivalent, so all pairs of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and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-values that make one equation true also make the other equation true, giving an infinite number of solutions.</a:t>
            </a:r>
            <a:endParaRPr b="1" i="1" sz="1300">
              <a:solidFill>
                <a:schemeClr val="dk1"/>
              </a:solidFill>
              <a:latin typeface="Calibri"/>
              <a:ea typeface="Calibri"/>
              <a:cs typeface="Calibri"/>
              <a:sym typeface="Calibri"/>
            </a:endParaRPr>
          </a:p>
          <a:p>
            <a:pPr indent="0" lvl="0" marL="0" rtl="0" algn="l">
              <a:spcBef>
                <a:spcPts val="8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347b1eaab1d_0_7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347b1eaab1d_0_7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34e020773c1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34e020773c1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English Language Learners: </a:t>
            </a:r>
            <a:r>
              <a:rPr b="1" lang="en" sz="1300">
                <a:solidFill>
                  <a:schemeClr val="dk1"/>
                </a:solidFill>
                <a:latin typeface="Calibri"/>
                <a:ea typeface="Calibri"/>
                <a:cs typeface="Calibri"/>
                <a:sym typeface="Calibri"/>
              </a:rPr>
              <a:t>MLR 6 Three Reads: Reading, Listening, Conversing</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Use this routine to support reading comprehension of this problem. Ask students to keep their books or devices closed and display only the image and the task statement without revealing the questions that follow. Use the first read to orient students to the situation. After a shared reading, ask students: “What is this situation about?” (A recreation center sells pool passes and gym memberships.) After the second read, students list any quantities that can be counted or measured, without focusing on specific values (total amount of money paid by the family and by the individual, the number of pool passes and number of gym memberships purchased by each). During the third read, the questions are revealed. Invite students to discuss possible strategies, referencing the relevant quantities named after the second read.</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Design Principle: Support sense-making</a:t>
            </a:r>
            <a:endParaRPr i="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Learn more about this routine </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rgbClr val="2200CC"/>
                </a:solidFill>
                <a:latin typeface="Calibri"/>
                <a:ea typeface="Calibri"/>
                <a:cs typeface="Calibri"/>
                <a:sym typeface="Calibri"/>
                <a:hlinkClick r:id="rId2">
                  <a:extLst>
                    <a:ext uri="{A12FA001-AC4F-418D-AE19-62706E023703}">
                      <ahyp:hlinkClr val="tx"/>
                    </a:ext>
                  </a:extLst>
                </a:hlinkClick>
              </a:rPr>
              <a:t>View the instructional video</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and</a:t>
            </a:r>
            <a:r>
              <a:rPr lang="en" sz="1300">
                <a:solidFill>
                  <a:srgbClr val="1D2125"/>
                </a:solidFill>
                <a:latin typeface="Calibri"/>
                <a:ea typeface="Calibri"/>
                <a:cs typeface="Calibri"/>
                <a:sym typeface="Calibri"/>
              </a:rPr>
              <a:t> </a:t>
            </a:r>
            <a:r>
              <a:rPr lang="en" sz="1300" u="sng">
                <a:solidFill>
                  <a:srgbClr val="1155CC"/>
                </a:solidFill>
                <a:latin typeface="Calibri"/>
                <a:ea typeface="Calibri"/>
                <a:cs typeface="Calibri"/>
                <a:sym typeface="Calibri"/>
                <a:hlinkClick r:id="rId3">
                  <a:extLst>
                    <a:ext uri="{A12FA001-AC4F-418D-AE19-62706E023703}">
                      <ahyp:hlinkClr val="tx"/>
                    </a:ext>
                  </a:extLst>
                </a:hlinkClick>
              </a:rPr>
              <a:t>follow along with the materials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assist you with learning this routine.</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Provide support for students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rgbClr val="1155CC"/>
                </a:solidFill>
                <a:latin typeface="Calibri"/>
                <a:ea typeface="Calibri"/>
                <a:cs typeface="Calibri"/>
                <a:sym typeface="Calibri"/>
                <a:hlinkClick r:id="rId4">
                  <a:extLst>
                    <a:ext uri="{A12FA001-AC4F-418D-AE19-62706E023703}">
                      <ahyp:hlinkClr val="tx"/>
                    </a:ext>
                  </a:extLst>
                </a:hlinkClick>
              </a:rPr>
              <a:t>Distribute graphic organizers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the students to assist them with participating in this routine.</a:t>
            </a:r>
            <a:endParaRPr sz="1300">
              <a:solidFill>
                <a:schemeClr val="dk1"/>
              </a:solidFill>
              <a:latin typeface="Calibri"/>
              <a:ea typeface="Calibri"/>
              <a:cs typeface="Calibri"/>
              <a:sym typeface="Calibri"/>
            </a:endParaRPr>
          </a:p>
          <a:p>
            <a:pPr indent="0" lvl="0" marL="0" rtl="0" algn="l">
              <a:spcBef>
                <a:spcPts val="30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Support for Students with Disabilities: Representation: Access for Perception</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Read the “What’s the Deal?” scenario aloud. Students who both listen to and read the information will benefit from extra processing time. Encourage students to annotate their document as they follow along.</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Supports accessibility for: Conceptual processing</a:t>
            </a:r>
            <a:endParaRPr i="1"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34e020773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34e020773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activity offers additional support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(10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 the warm up, students saw that some systems have infinitely many solutions. In this activity, they encounter a situation that can be represented with a system of equations, but the system has no solutions.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As students work, notice the different ways they reach the conclusion that the systems have no solutions. Identify students with varying strategies and ask them to share later.</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Keep students in groups of 3 – 4.</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Provide access to graphing technology.</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Continue scrolling down for activity answers and synthesis questions. </a:t>
            </a:r>
            <a:endParaRPr b="1" i="1"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4</a:t>
            </a:r>
            <a:r>
              <a:rPr i="1" lang="en" sz="1300">
                <a:solidFill>
                  <a:schemeClr val="dk1"/>
                </a:solidFill>
                <a:latin typeface="Times New Roman"/>
                <a:ea typeface="Times New Roman"/>
                <a:cs typeface="Times New Roman"/>
                <a:sym typeface="Times New Roman"/>
              </a:rPr>
              <a:t>p</a:t>
            </a:r>
            <a:r>
              <a:rPr lang="en" sz="1300">
                <a:solidFill>
                  <a:schemeClr val="dk1"/>
                </a:solidFill>
                <a:latin typeface="Calibri"/>
                <a:ea typeface="Calibri"/>
                <a:cs typeface="Calibri"/>
                <a:sym typeface="Calibri"/>
              </a:rPr>
              <a:t> + 2</a:t>
            </a:r>
            <a:r>
              <a:rPr i="1" lang="en" sz="1300">
                <a:solidFill>
                  <a:schemeClr val="dk1"/>
                </a:solidFill>
                <a:latin typeface="Times New Roman"/>
                <a:ea typeface="Times New Roman"/>
                <a:cs typeface="Times New Roman"/>
                <a:sym typeface="Times New Roman"/>
              </a:rPr>
              <a:t>g</a:t>
            </a:r>
            <a:r>
              <a:rPr lang="en" sz="1300">
                <a:solidFill>
                  <a:schemeClr val="dk1"/>
                </a:solidFill>
                <a:latin typeface="Calibri"/>
                <a:ea typeface="Calibri"/>
                <a:cs typeface="Calibri"/>
                <a:sym typeface="Calibri"/>
              </a:rPr>
              <a:t> = 96; 2</a:t>
            </a:r>
            <a:r>
              <a:rPr i="1" lang="en" sz="1300">
                <a:solidFill>
                  <a:schemeClr val="dk1"/>
                </a:solidFill>
                <a:latin typeface="Times New Roman"/>
                <a:ea typeface="Times New Roman"/>
                <a:cs typeface="Times New Roman"/>
                <a:sym typeface="Times New Roman"/>
              </a:rPr>
              <a:t>p</a:t>
            </a:r>
            <a:r>
              <a:rPr lang="en" sz="1300">
                <a:solidFill>
                  <a:schemeClr val="dk1"/>
                </a:solidFill>
                <a:latin typeface="Calibri"/>
                <a:ea typeface="Calibri"/>
                <a:cs typeface="Calibri"/>
                <a:sym typeface="Calibri"/>
              </a:rPr>
              <a:t> + 1</a:t>
            </a:r>
            <a:r>
              <a:rPr i="1" lang="en" sz="1300">
                <a:solidFill>
                  <a:schemeClr val="dk1"/>
                </a:solidFill>
                <a:latin typeface="Times New Roman"/>
                <a:ea typeface="Times New Roman"/>
                <a:cs typeface="Times New Roman"/>
                <a:sym typeface="Times New Roman"/>
              </a:rPr>
              <a:t>g</a:t>
            </a:r>
            <a:r>
              <a:rPr lang="en" sz="1300">
                <a:solidFill>
                  <a:schemeClr val="dk1"/>
                </a:solidFill>
                <a:latin typeface="Calibri"/>
                <a:ea typeface="Calibri"/>
                <a:cs typeface="Calibri"/>
                <a:sym typeface="Calibri"/>
              </a:rPr>
              <a:t> = 72 where 𝑝 is the price of each pool pass and 𝑔 is the price of a gym membership for 1 person.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system has no solutions. For example: Solving by elimination or substitution leads to a false equation (such as 0 = 24).</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rgbClr val="1D2125"/>
                </a:solidFill>
                <a:latin typeface="Calibri"/>
                <a:ea typeface="Calibri"/>
                <a:cs typeface="Calibri"/>
                <a:sym typeface="Calibri"/>
              </a:rPr>
              <a:t>Access the online Teacher Guide to see the graph for this question or use this </a:t>
            </a:r>
            <a:r>
              <a:rPr lang="en" sz="1300" u="sng">
                <a:solidFill>
                  <a:schemeClr val="hlink"/>
                </a:solidFill>
                <a:latin typeface="Calibri"/>
                <a:ea typeface="Calibri"/>
                <a:cs typeface="Calibri"/>
                <a:sym typeface="Calibri"/>
                <a:hlinkClick r:id="rId3"/>
              </a:rPr>
              <a:t>Desmos graph</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311150" lvl="0" marL="457200" rtl="0" algn="l">
              <a:lnSpc>
                <a:spcPct val="115000"/>
              </a:lnSpc>
              <a:spcBef>
                <a:spcPts val="0"/>
              </a:spcBef>
              <a:spcAft>
                <a:spcPts val="0"/>
              </a:spcAft>
              <a:buClr>
                <a:srgbClr val="1D2125"/>
              </a:buClr>
              <a:buSzPts val="1300"/>
              <a:buFont typeface="Calibri"/>
              <a:buAutoNum type="arabicPeriod"/>
            </a:pPr>
            <a:r>
              <a:rPr lang="en" sz="1300">
                <a:solidFill>
                  <a:srgbClr val="1D2125"/>
                </a:solidFill>
                <a:latin typeface="Calibri"/>
                <a:ea typeface="Calibri"/>
                <a:cs typeface="Calibri"/>
                <a:sym typeface="Calibri"/>
              </a:rPr>
              <a:t>Your answer may vary, but here is a sample.</a:t>
            </a:r>
            <a:endParaRPr sz="1300">
              <a:solidFill>
                <a:srgbClr val="1D2125"/>
              </a:solidFill>
              <a:latin typeface="Calibri"/>
              <a:ea typeface="Calibri"/>
              <a:cs typeface="Calibri"/>
              <a:sym typeface="Calibri"/>
            </a:endParaRPr>
          </a:p>
          <a:p>
            <a:pPr indent="-311150" lvl="1" marL="914400" rtl="0" algn="l">
              <a:lnSpc>
                <a:spcPct val="115000"/>
              </a:lnSpc>
              <a:spcBef>
                <a:spcPts val="0"/>
              </a:spcBef>
              <a:spcAft>
                <a:spcPts val="0"/>
              </a:spcAft>
              <a:buClr>
                <a:srgbClr val="1D2125"/>
              </a:buClr>
              <a:buSzPts val="1300"/>
              <a:buFont typeface="Calibri"/>
              <a:buAutoNum type="alphaLcPeriod"/>
            </a:pPr>
            <a:r>
              <a:rPr lang="en" sz="1300">
                <a:solidFill>
                  <a:srgbClr val="1D2125"/>
                </a:solidFill>
                <a:latin typeface="Calibri"/>
                <a:ea typeface="Calibri"/>
                <a:cs typeface="Calibri"/>
                <a:sym typeface="Calibri"/>
              </a:rPr>
              <a:t>The graphs are two parallel lines that don’t intersect. </a:t>
            </a:r>
            <a:endParaRPr sz="1300">
              <a:solidFill>
                <a:srgbClr val="1D2125"/>
              </a:solidFill>
              <a:latin typeface="Calibri"/>
              <a:ea typeface="Calibri"/>
              <a:cs typeface="Calibri"/>
              <a:sym typeface="Calibri"/>
            </a:endParaRPr>
          </a:p>
          <a:p>
            <a:pPr indent="-311150" lvl="1" marL="914400" rtl="0" algn="l">
              <a:lnSpc>
                <a:spcPct val="115000"/>
              </a:lnSpc>
              <a:spcBef>
                <a:spcPts val="0"/>
              </a:spcBef>
              <a:spcAft>
                <a:spcPts val="0"/>
              </a:spcAft>
              <a:buClr>
                <a:srgbClr val="1D2125"/>
              </a:buClr>
              <a:buSzPts val="1300"/>
              <a:buFont typeface="Calibri"/>
              <a:buAutoNum type="alphaLcPeriod"/>
            </a:pPr>
            <a:r>
              <a:rPr lang="en" sz="1300">
                <a:solidFill>
                  <a:srgbClr val="1D2125"/>
                </a:solidFill>
                <a:latin typeface="Calibri"/>
                <a:ea typeface="Calibri"/>
                <a:cs typeface="Calibri"/>
                <a:sym typeface="Calibri"/>
              </a:rPr>
              <a:t>The lines have the same slope but different vertical intercepts.</a:t>
            </a:r>
            <a:endParaRPr sz="1300">
              <a:solidFill>
                <a:srgbClr val="1D2125"/>
              </a:solidFill>
              <a:latin typeface="Calibri"/>
              <a:ea typeface="Calibri"/>
              <a:cs typeface="Calibri"/>
              <a:sym typeface="Calibri"/>
            </a:endParaRPr>
          </a:p>
          <a:p>
            <a:pPr indent="-311150" lvl="0" marL="457200" rtl="0" algn="l">
              <a:lnSpc>
                <a:spcPct val="115000"/>
              </a:lnSpc>
              <a:spcBef>
                <a:spcPts val="0"/>
              </a:spcBef>
              <a:spcAft>
                <a:spcPts val="0"/>
              </a:spcAft>
              <a:buClr>
                <a:srgbClr val="1D2125"/>
              </a:buClr>
              <a:buSzPts val="1300"/>
              <a:buFont typeface="Calibri"/>
              <a:buAutoNum type="arabicPeriod"/>
            </a:pPr>
            <a:r>
              <a:rPr lang="en" sz="1300">
                <a:solidFill>
                  <a:srgbClr val="1D2125"/>
                </a:solidFill>
                <a:latin typeface="Calibri"/>
                <a:ea typeface="Calibri"/>
                <a:cs typeface="Calibri"/>
                <a:sym typeface="Calibri"/>
              </a:rPr>
              <a:t>Answers will vary.</a:t>
            </a:r>
            <a:endParaRPr sz="1300">
              <a:solidFill>
                <a:srgbClr val="1D2125"/>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sz="1300">
              <a:solidFill>
                <a:srgbClr val="1D2125"/>
              </a:solidFill>
              <a:latin typeface="Calibri"/>
              <a:ea typeface="Calibri"/>
              <a:cs typeface="Calibri"/>
              <a:sym typeface="Calibri"/>
            </a:endParaRPr>
          </a:p>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Invite previously identified students to share their response to the second question. Record or display their reasoning for all to see. After each student shares, ask if anyone else reasoned the same way.</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Next, select other students to share their observations about the graphs. Ask students: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can we tell from the graphs that there are no solutions?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lines are parallel.</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can we tell for sure that the lines are parallel and never intersect?</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slope of both graphs is −2, but they have different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-intercepts. [Note that the term </a:t>
            </a:r>
            <a:r>
              <a:rPr i="1" lang="en" sz="1300">
                <a:solidFill>
                  <a:schemeClr val="dk1"/>
                </a:solidFill>
                <a:latin typeface="Calibri"/>
                <a:ea typeface="Calibri"/>
                <a:cs typeface="Calibri"/>
                <a:sym typeface="Calibri"/>
              </a:rPr>
              <a:t>vertical intercept</a:t>
            </a:r>
            <a:r>
              <a:rPr lang="en" sz="1300">
                <a:solidFill>
                  <a:schemeClr val="dk1"/>
                </a:solidFill>
                <a:latin typeface="Calibri"/>
                <a:ea typeface="Calibri"/>
                <a:cs typeface="Calibri"/>
                <a:sym typeface="Calibri"/>
              </a:rPr>
              <a:t> is used in this activity since the axis technically represents the “</a:t>
            </a:r>
            <a:r>
              <a:rPr i="1" lang="en" sz="1300">
                <a:solidFill>
                  <a:schemeClr val="dk1"/>
                </a:solidFill>
                <a:latin typeface="Times New Roman"/>
                <a:ea typeface="Times New Roman"/>
                <a:cs typeface="Times New Roman"/>
                <a:sym typeface="Times New Roman"/>
              </a:rPr>
              <a:t>g</a:t>
            </a:r>
            <a:r>
              <a:rPr lang="en" sz="1300">
                <a:solidFill>
                  <a:schemeClr val="dk1"/>
                </a:solidFill>
                <a:latin typeface="Calibri"/>
                <a:ea typeface="Calibri"/>
                <a:cs typeface="Calibri"/>
                <a:sym typeface="Calibri"/>
              </a:rPr>
              <a:t>” variable, not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Why do parallel lines mean no solutions?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 solution is a pair of values that satisfy both equations and are on both graphs. There are no points that are on both lines simultaneously.</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 does ‘no solutions’ mean in this situation, in terms of price of pool passes and gym memberships?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prices for a pool pass and for a gym membership are different for the two purchases.</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Calibri"/>
                <a:ea typeface="Calibri"/>
                <a:cs typeface="Calibri"/>
                <a:sym typeface="Calibri"/>
              </a:rPr>
              <a:t>Here are some ways to think about the situation:</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family purchased twice the number of of pool passes and gym memberships as the individual did, but they did not pay twice as much, so the prices of passes and memberships must have been different for the two purchases.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person who bought half as many passes and memberships did not pay half as much, which meant that different prices applied to the two transactions.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special rates for a family of 4 did not apply to the individual, hence the different prices.</a:t>
            </a:r>
            <a:endParaRPr b="1" sz="1400">
              <a:solidFill>
                <a:schemeClr val="dk1"/>
              </a:solidFill>
              <a:latin typeface="Calibri"/>
              <a:ea typeface="Calibri"/>
              <a:cs typeface="Calibri"/>
              <a:sym typeface="Calibri"/>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Multiply the first equation by 50 to get −5</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− 10</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30. Add the equations together. The result is 0 = 31. Since this is not true, the answer is no solution.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Multiply the first equation by 50 to get −5</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− 10</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30. Add the equations together. The result is 0 = 31. Since this is not true, the answer is no solution.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Multiply the first equation by 50 to get </a:t>
            </a:r>
            <a:r>
              <a:rPr lang="en" sz="1300">
                <a:solidFill>
                  <a:schemeClr val="dk1"/>
                </a:solidFill>
                <a:latin typeface="Calibri"/>
                <a:ea typeface="Calibri"/>
                <a:cs typeface="Calibri"/>
                <a:sym typeface="Calibri"/>
              </a:rPr>
              <a:t>−5</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− 10</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30</a:t>
            </a:r>
            <a:r>
              <a:rPr lang="en" sz="1300">
                <a:solidFill>
                  <a:schemeClr val="dk1"/>
                </a:solidFill>
                <a:latin typeface="Calibri"/>
                <a:ea typeface="Calibri"/>
                <a:cs typeface="Calibri"/>
                <a:sym typeface="Calibri"/>
              </a:rPr>
              <a:t>. Add the equations together. The result is 0 = 31. Since this is not true, the answer is no solution.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If you multiply the first equation by 50 and add, the result is 0 = 31. Since this is not true, the answer is no solution.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33b29274434_1_1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33b29274434_1_1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300">
                <a:solidFill>
                  <a:srgbClr val="424242"/>
                </a:solidFill>
                <a:latin typeface="Calibri"/>
                <a:ea typeface="Calibri"/>
                <a:cs typeface="Calibri"/>
                <a:sym typeface="Calibri"/>
              </a:rPr>
              <a:t>Now that we have several methods for solving systems of equations, we can use the methods to identify inconsistent systems. Recall that an inconsistent system – </a:t>
            </a:r>
            <a:endParaRPr sz="1300">
              <a:solidFill>
                <a:srgbClr val="424242"/>
              </a:solidFill>
              <a:latin typeface="Calibri"/>
              <a:ea typeface="Calibri"/>
              <a:cs typeface="Calibri"/>
              <a:sym typeface="Calibri"/>
            </a:endParaRPr>
          </a:p>
          <a:p>
            <a:pPr indent="-311150" lvl="0" marL="457200" rtl="0" algn="l">
              <a:lnSpc>
                <a:spcPct val="115000"/>
              </a:lnSpc>
              <a:spcBef>
                <a:spcPts val="1200"/>
              </a:spcBef>
              <a:spcAft>
                <a:spcPts val="0"/>
              </a:spcAft>
              <a:buClr>
                <a:srgbClr val="424242"/>
              </a:buClr>
              <a:buSzPts val="1300"/>
              <a:buFont typeface="Calibri"/>
              <a:buChar char="●"/>
            </a:pPr>
            <a:r>
              <a:rPr lang="en" sz="1300">
                <a:solidFill>
                  <a:srgbClr val="424242"/>
                </a:solidFill>
                <a:latin typeface="Calibri"/>
                <a:ea typeface="Calibri"/>
                <a:cs typeface="Calibri"/>
                <a:sym typeface="Calibri"/>
              </a:rPr>
              <a:t>Consists of parallel lines that have the same slope but different 𝑦-intercepts. They will never intersect. </a:t>
            </a:r>
            <a:endParaRPr sz="1300">
              <a:solidFill>
                <a:srgbClr val="424242"/>
              </a:solidFill>
              <a:latin typeface="Calibri"/>
              <a:ea typeface="Calibri"/>
              <a:cs typeface="Calibri"/>
              <a:sym typeface="Calibri"/>
            </a:endParaRPr>
          </a:p>
          <a:p>
            <a:pPr indent="-311150" lvl="0" marL="457200" rtl="0" algn="l">
              <a:lnSpc>
                <a:spcPct val="115000"/>
              </a:lnSpc>
              <a:spcBef>
                <a:spcPts val="0"/>
              </a:spcBef>
              <a:spcAft>
                <a:spcPts val="0"/>
              </a:spcAft>
              <a:buClr>
                <a:srgbClr val="424242"/>
              </a:buClr>
              <a:buSzPts val="1300"/>
              <a:buFont typeface="Calibri"/>
              <a:buChar char="●"/>
            </a:pPr>
            <a:r>
              <a:rPr lang="en" sz="1300">
                <a:solidFill>
                  <a:srgbClr val="424242"/>
                </a:solidFill>
                <a:latin typeface="Calibri"/>
                <a:ea typeface="Calibri"/>
                <a:cs typeface="Calibri"/>
                <a:sym typeface="Calibri"/>
              </a:rPr>
              <a:t>When searching for a solution to an inconsistent system, we will come up with a false statement, such as 12 = 0.</a:t>
            </a:r>
            <a:endParaRPr sz="1300">
              <a:solidFill>
                <a:srgbClr val="424242"/>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b="1" lang="en" sz="1300">
                <a:solidFill>
                  <a:srgbClr val="424242"/>
                </a:solidFill>
                <a:latin typeface="Calibri"/>
                <a:ea typeface="Calibri"/>
                <a:cs typeface="Calibri"/>
                <a:sym typeface="Calibri"/>
              </a:rPr>
              <a:t>Answers</a:t>
            </a:r>
            <a:endParaRPr b="1" sz="1300">
              <a:solidFill>
                <a:srgbClr val="424242"/>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rgbClr val="424242"/>
                </a:solidFill>
                <a:latin typeface="Calibri"/>
                <a:ea typeface="Calibri"/>
                <a:cs typeface="Calibri"/>
                <a:sym typeface="Calibri"/>
              </a:rPr>
              <a:t>We can </a:t>
            </a:r>
            <a:r>
              <a:rPr lang="en" sz="1300">
                <a:solidFill>
                  <a:srgbClr val="424242"/>
                </a:solidFill>
                <a:latin typeface="Calibri"/>
                <a:ea typeface="Calibri"/>
                <a:cs typeface="Calibri"/>
                <a:sym typeface="Calibri"/>
              </a:rPr>
              <a:t>approach</a:t>
            </a:r>
            <a:r>
              <a:rPr lang="en" sz="1300">
                <a:solidFill>
                  <a:srgbClr val="424242"/>
                </a:solidFill>
                <a:latin typeface="Calibri"/>
                <a:ea typeface="Calibri"/>
                <a:cs typeface="Calibri"/>
                <a:sym typeface="Calibri"/>
              </a:rPr>
              <a:t> this problem in two ways. Because one equation is already solved for 𝑥, the most obvious step is to use substitution.</a:t>
            </a:r>
            <a:endParaRPr sz="1300">
              <a:solidFill>
                <a:srgbClr val="424242"/>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sz="1300">
              <a:solidFill>
                <a:srgbClr val="424242"/>
              </a:solidFill>
              <a:latin typeface="Calibri"/>
              <a:ea typeface="Calibri"/>
              <a:cs typeface="Calibri"/>
              <a:sym typeface="Calibri"/>
            </a:endParaRPr>
          </a:p>
          <a:p>
            <a:pPr indent="0" lvl="0" marL="0" rtl="0" algn="l">
              <a:lnSpc>
                <a:spcPct val="115000"/>
              </a:lnSpc>
              <a:spcBef>
                <a:spcPts val="0"/>
              </a:spcBef>
              <a:spcAft>
                <a:spcPts val="0"/>
              </a:spcAft>
              <a:buNone/>
            </a:pP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+ 2</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13</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(9 – 2</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+ 2</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13</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9 + 0</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13</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9 = 13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Clearly, this statement is a contradiction because 9 ≠ 13. Therefore, the system has no solution.</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The second approach would be to first manipulate the equations so that they are both in slope-intercept form. We manipulate the first equation as follows:</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9 – 2</a:t>
            </a:r>
            <a:r>
              <a:rPr i="1" lang="en" sz="1300">
                <a:solidFill>
                  <a:schemeClr val="dk1"/>
                </a:solidFill>
                <a:latin typeface="Times New Roman"/>
                <a:ea typeface="Times New Roman"/>
                <a:cs typeface="Times New Roman"/>
                <a:sym typeface="Times New Roman"/>
              </a:rPr>
              <a:t>y</a:t>
            </a:r>
            <a:endParaRPr i="1" sz="1300">
              <a:solidFill>
                <a:schemeClr val="dk1"/>
              </a:solidFill>
              <a:latin typeface="Times New Roman"/>
              <a:ea typeface="Times New Roman"/>
              <a:cs typeface="Times New Roman"/>
              <a:sym typeface="Times New Roman"/>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2</a:t>
            </a: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+ 9</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 ½</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baseline="30000" lang="en" sz="1300">
                <a:solidFill>
                  <a:schemeClr val="dk1"/>
                </a:solidFill>
                <a:latin typeface="Calibri"/>
                <a:ea typeface="Calibri"/>
                <a:cs typeface="Calibri"/>
                <a:sym typeface="Calibri"/>
              </a:rPr>
              <a:t>9</a:t>
            </a:r>
            <a:r>
              <a:rPr lang="en" sz="1300">
                <a:solidFill>
                  <a:schemeClr val="dk1"/>
                </a:solidFill>
                <a:latin typeface="Calibri"/>
                <a:ea typeface="Calibri"/>
                <a:cs typeface="Calibri"/>
                <a:sym typeface="Calibri"/>
              </a:rPr>
              <a:t>/</a:t>
            </a:r>
            <a:r>
              <a:rPr baseline="-25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+ 2</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13</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2</a:t>
            </a: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+ 13</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 ½</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baseline="30000" lang="en" sz="1300">
                <a:solidFill>
                  <a:schemeClr val="dk1"/>
                </a:solidFill>
                <a:latin typeface="Calibri"/>
                <a:ea typeface="Calibri"/>
                <a:cs typeface="Calibri"/>
                <a:sym typeface="Calibri"/>
              </a:rPr>
              <a:t>13</a:t>
            </a:r>
            <a:r>
              <a:rPr lang="en" sz="1300">
                <a:solidFill>
                  <a:schemeClr val="dk1"/>
                </a:solidFill>
                <a:latin typeface="Calibri"/>
                <a:ea typeface="Calibri"/>
                <a:cs typeface="Calibri"/>
                <a:sym typeface="Calibri"/>
              </a:rPr>
              <a:t>/</a:t>
            </a:r>
            <a:r>
              <a:rPr baseline="-25000" lang="en" sz="1300">
                <a:solidFill>
                  <a:schemeClr val="dk1"/>
                </a:solidFill>
                <a:latin typeface="Calibri"/>
                <a:ea typeface="Calibri"/>
                <a:cs typeface="Calibri"/>
                <a:sym typeface="Calibri"/>
              </a:rPr>
              <a:t>2</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Comparing the equations, we see that they have the same slope but different 𝑦-intercepts. Therefore, the lines are parallel and do not intersect.</a:t>
            </a:r>
            <a:endParaRPr sz="1300">
              <a:solidFill>
                <a:schemeClr val="dk1"/>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347b1eaab1d_0_8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 name="Google Shape;193;g347b1eaab1d_0_8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351b4548e9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2" name="Google Shape;222;g351b4548e9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 MLR 8 Discussion Supports: Conversing</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Use this routine to support small-group discussion during the card sort. Encourage students to take turns selecting a card and to explain to their partner whether the system has no solutions, one solution, or infinitely many solutions. Display the following sentence frame for all to see: “This system has _____ solutions because . . .” Encourage students not only to challenge each other if they disagree, but also to press for clear explanations that use mathematical language.</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Design Principle(s): Support sense-making; Maximize meta-awareness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Support for Students with Disabilities: Representation: Internalize Comprehension</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150">
                <a:solidFill>
                  <a:schemeClr val="dk1"/>
                </a:solidFill>
                <a:latin typeface="Roboto"/>
                <a:ea typeface="Roboto"/>
                <a:cs typeface="Roboto"/>
                <a:sym typeface="Roboto"/>
              </a:rPr>
              <a:t>Chunk this task into more manageable parts to differentiate the degree of difficulty or complexity by beginning with fewer cards. For example, give students a subset of the cards to start with and introduce the remaining cards once students have completed their initial set of matches. Be sure to include at least one card from each category in the initial set.</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i="1" lang="en" sz="1300">
                <a:solidFill>
                  <a:schemeClr val="dk1"/>
                </a:solidFill>
                <a:latin typeface="Calibri"/>
                <a:ea typeface="Calibri"/>
                <a:cs typeface="Calibri"/>
                <a:sym typeface="Calibri"/>
              </a:rPr>
              <a:t>Supports accessibility for: Conceptual processing; Organization.</a:t>
            </a:r>
            <a:endParaRPr i="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chemeClr val="dk1"/>
                </a:solidFill>
                <a:latin typeface="Calibri"/>
                <a:ea typeface="Calibri"/>
                <a:cs typeface="Calibri"/>
                <a:sym typeface="Calibri"/>
              </a:rPr>
              <a:t>For example: </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rPr lang="en" sz="1300">
                <a:solidFill>
                  <a:schemeClr val="dk1"/>
                </a:solidFill>
                <a:latin typeface="Calibri"/>
                <a:ea typeface="Calibri"/>
                <a:cs typeface="Calibri"/>
                <a:sym typeface="Calibri"/>
              </a:rPr>
              <a:t>Card Set A = Cards 1, 2, 7. </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rPr lang="en" sz="1300">
                <a:solidFill>
                  <a:schemeClr val="dk1"/>
                </a:solidFill>
                <a:latin typeface="Calibri"/>
                <a:ea typeface="Calibri"/>
                <a:cs typeface="Calibri"/>
                <a:sym typeface="Calibri"/>
              </a:rPr>
              <a:t>Card Set B = Cards 3, 4, 5. </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rPr lang="en" sz="1300">
                <a:solidFill>
                  <a:schemeClr val="dk1"/>
                </a:solidFill>
                <a:latin typeface="Calibri"/>
                <a:ea typeface="Calibri"/>
                <a:cs typeface="Calibri"/>
                <a:sym typeface="Calibri"/>
              </a:rPr>
              <a:t>Card Set C = Cards 6, 8.</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t/>
            </a:r>
            <a:endParaRPr i="1">
              <a:solidFill>
                <a:srgbClr val="1D2125"/>
              </a:solidFill>
              <a:latin typeface="Noto Sans"/>
              <a:ea typeface="Noto Sans"/>
              <a:cs typeface="Noto Sans"/>
              <a:sym typeface="Noto Sans"/>
            </a:endParaRPr>
          </a:p>
          <a:p>
            <a:pPr indent="0" lvl="0" marL="0" rtl="0" algn="l">
              <a:lnSpc>
                <a:spcPct val="115000"/>
              </a:lnSpc>
              <a:spcBef>
                <a:spcPts val="120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351b4548e97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4" name="Google Shape;234;g351b4548e97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For students looking for an extra challenge, be sure to review the </a:t>
            </a:r>
            <a:r>
              <a:rPr lang="en" sz="1300" u="sng">
                <a:solidFill>
                  <a:schemeClr val="hlink"/>
                </a:solidFill>
                <a:latin typeface="Calibri"/>
                <a:ea typeface="Calibri"/>
                <a:cs typeface="Calibri"/>
                <a:sym typeface="Calibri"/>
                <a:hlinkClick action="ppaction://hlinksldjump" r:id="rId3"/>
              </a:rPr>
              <a:t>Extending Your Thinking</a:t>
            </a:r>
            <a:r>
              <a:rPr lang="en" sz="1300">
                <a:solidFill>
                  <a:srgbClr val="1D2125"/>
                </a:solidFill>
                <a:latin typeface="Calibri"/>
                <a:ea typeface="Calibri"/>
                <a:cs typeface="Calibri"/>
                <a:sym typeface="Calibri"/>
              </a:rPr>
              <a:t> slide!</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(15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sort systems of equations based on the number of solutions (one solution, many solutions, or no solution).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could solve each system algebraically or graphically and sort afterward, but given the number of systems to be solved, they will likely find this process to be time-consuming. A more productive way would be to look for and make use of the structure in the equations in the systems—for example: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by looking out for equivalent equations,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equations with the same slope but different vertical intercepts,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variable expressions with the same or opposite coefficients, and so on.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To effectively make use of the structure of the systems, students need to attend closely to all parts of each equation—the signs, variables, coefficients, and constants—and to rearrange equations with care.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As students discuss their thinking in groups, make note of the different ways they use structure to complete the task. Encourage students who are solving individual systems to analyze the features of the equations and see if they could reason about the solutions or gain information about the graphs that way.</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In this activity, students are analyzing the structure of equations in the systems, </a:t>
            </a:r>
            <a:r>
              <a:rPr b="1" i="1" lang="en" sz="1300">
                <a:solidFill>
                  <a:schemeClr val="dk1"/>
                </a:solidFill>
                <a:latin typeface="Calibri"/>
                <a:ea typeface="Calibri"/>
                <a:cs typeface="Calibri"/>
                <a:sym typeface="Calibri"/>
              </a:rPr>
              <a:t>so technology is not an appropriate tool.</a:t>
            </a:r>
            <a:endParaRPr b="1" i="1"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Continue scrolling down for directions on how to launch the activity, answers to the cards, anticipated misconceptions, and synthesis questions. </a:t>
            </a:r>
            <a:endParaRPr b="1" i="1"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SzPts val="1300"/>
              <a:buFont typeface="Calibri"/>
              <a:buAutoNum type="arabicPeriod"/>
            </a:pPr>
            <a:r>
              <a:rPr lang="en" sz="1300">
                <a:solidFill>
                  <a:schemeClr val="dk1"/>
                </a:solidFill>
                <a:latin typeface="Calibri"/>
                <a:ea typeface="Calibri"/>
                <a:cs typeface="Calibri"/>
                <a:sym typeface="Calibri"/>
              </a:rPr>
              <a:t>Arrange students into groups of 2. </a:t>
            </a:r>
            <a:endParaRPr sz="1300">
              <a:solidFill>
                <a:schemeClr val="dk1"/>
              </a:solidFill>
              <a:latin typeface="Calibri"/>
              <a:ea typeface="Calibri"/>
              <a:cs typeface="Calibri"/>
              <a:sym typeface="Calibri"/>
            </a:endParaRPr>
          </a:p>
          <a:p>
            <a:pPr indent="-311150" lvl="0" marL="457200" rtl="0" algn="l">
              <a:spcBef>
                <a:spcPts val="0"/>
              </a:spcBef>
              <a:spcAft>
                <a:spcPts val="0"/>
              </a:spcAft>
              <a:buSzPts val="1300"/>
              <a:buFont typeface="Calibri"/>
              <a:buAutoNum type="arabicPeriod"/>
            </a:pPr>
            <a:r>
              <a:rPr lang="en" sz="1300">
                <a:solidFill>
                  <a:schemeClr val="dk1"/>
                </a:solidFill>
                <a:latin typeface="Calibri"/>
                <a:ea typeface="Calibri"/>
                <a:cs typeface="Calibri"/>
                <a:sym typeface="Calibri"/>
              </a:rPr>
              <a:t>Give one set of </a:t>
            </a:r>
            <a:r>
              <a:rPr lang="en" sz="1300" u="sng">
                <a:solidFill>
                  <a:schemeClr val="hlink"/>
                </a:solidFill>
                <a:latin typeface="Calibri"/>
                <a:ea typeface="Calibri"/>
                <a:cs typeface="Calibri"/>
                <a:sym typeface="Calibri"/>
                <a:hlinkClick r:id="rId4"/>
              </a:rPr>
              <a:t>pre-cut slips or cards from the blackline master</a:t>
            </a:r>
            <a:r>
              <a:rPr lang="en" sz="1300">
                <a:solidFill>
                  <a:schemeClr val="dk1"/>
                </a:solidFill>
                <a:latin typeface="Calibri"/>
                <a:ea typeface="Calibri"/>
                <a:cs typeface="Calibri"/>
                <a:sym typeface="Calibri"/>
              </a:rPr>
              <a:t> to each group.</a:t>
            </a:r>
            <a:endParaRPr sz="1300">
              <a:solidFill>
                <a:schemeClr val="dk1"/>
              </a:solidFill>
              <a:latin typeface="Calibri"/>
              <a:ea typeface="Calibri"/>
              <a:cs typeface="Calibri"/>
              <a:sym typeface="Calibri"/>
            </a:endParaRPr>
          </a:p>
          <a:p>
            <a:pPr indent="-311150" lvl="0" marL="457200" rtl="0" algn="l">
              <a:spcBef>
                <a:spcPts val="0"/>
              </a:spcBef>
              <a:spcAft>
                <a:spcPts val="0"/>
              </a:spcAft>
              <a:buSzPts val="1300"/>
              <a:buFont typeface="Calibri"/>
              <a:buAutoNum type="arabicPeriod"/>
            </a:pPr>
            <a:r>
              <a:rPr lang="en" sz="1300">
                <a:solidFill>
                  <a:schemeClr val="dk1"/>
                </a:solidFill>
                <a:latin typeface="Calibri"/>
                <a:ea typeface="Calibri"/>
                <a:cs typeface="Calibri"/>
                <a:sym typeface="Calibri"/>
              </a:rPr>
              <a:t>Give students 7 – 8 minutes to sort the cards into groups. </a:t>
            </a:r>
            <a:endParaRPr sz="1300">
              <a:solidFill>
                <a:schemeClr val="dk1"/>
              </a:solidFill>
              <a:latin typeface="Calibri"/>
              <a:ea typeface="Calibri"/>
              <a:cs typeface="Calibri"/>
              <a:sym typeface="Calibri"/>
            </a:endParaRPr>
          </a:p>
          <a:p>
            <a:pPr indent="-311150" lvl="0" marL="457200" rtl="0" algn="l">
              <a:spcBef>
                <a:spcPts val="0"/>
              </a:spcBef>
              <a:spcAft>
                <a:spcPts val="0"/>
              </a:spcAft>
              <a:buSzPts val="1300"/>
              <a:buFont typeface="Calibri"/>
              <a:buAutoNum type="arabicPeriod"/>
            </a:pPr>
            <a:r>
              <a:rPr lang="en" sz="1300">
                <a:solidFill>
                  <a:schemeClr val="dk1"/>
                </a:solidFill>
                <a:latin typeface="Calibri"/>
                <a:ea typeface="Calibri"/>
                <a:cs typeface="Calibri"/>
                <a:sym typeface="Calibri"/>
              </a:rPr>
              <a:t>Emphasize to students that they should be prepared to explain how they place each system. </a:t>
            </a:r>
            <a:endParaRPr sz="1300">
              <a:solidFill>
                <a:schemeClr val="dk1"/>
              </a:solidFill>
              <a:latin typeface="Calibri"/>
              <a:ea typeface="Calibri"/>
              <a:cs typeface="Calibri"/>
              <a:sym typeface="Calibri"/>
            </a:endParaRPr>
          </a:p>
          <a:p>
            <a:pPr indent="-311150" lvl="0" marL="457200" rtl="0" algn="l">
              <a:spcBef>
                <a:spcPts val="0"/>
              </a:spcBef>
              <a:spcAft>
                <a:spcPts val="0"/>
              </a:spcAft>
              <a:buSzPts val="1300"/>
              <a:buFont typeface="Calibri"/>
              <a:buAutoNum type="arabicPeriod"/>
            </a:pPr>
            <a:r>
              <a:rPr lang="en" sz="1300">
                <a:solidFill>
                  <a:schemeClr val="dk1"/>
                </a:solidFill>
                <a:latin typeface="Calibri"/>
                <a:ea typeface="Calibri"/>
                <a:cs typeface="Calibri"/>
                <a:sym typeface="Calibri"/>
              </a:rPr>
              <a:t>Follow with a whole-class discussion.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No solutions: Cards 2 and 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One solution: Cards 1, 4, 6, and 9</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Infinitely many solutions: Cards 3, 7, and 8</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Anticipated Misconceptions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Some students may not know how to begin sorting the cards. Suggest that they try solving 2 – 3 systems. Ask them to notice if there’s a point in the solving process when they realize how many solutions the system has or what the graphs of the two equations would look like. Encourage students to look for similarities in the structure of the equations and see how the structure might be related to the number of solutions.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Invite groups to share their sorting results and record them. Ask the class if they agree or disagree. If there are disagreements, ask students who disagree to share their reasoning. Display all the systems—sorted into groups—for all to see and discuss the characteristics of the equations in each group. Ask students questions such as:</a:t>
            </a:r>
            <a:endParaRPr sz="1300">
              <a:solidFill>
                <a:schemeClr val="dk1"/>
              </a:solidFill>
              <a:latin typeface="Calibri"/>
              <a:ea typeface="Calibri"/>
              <a:cs typeface="Calibri"/>
              <a:sym typeface="Calibri"/>
            </a:endParaRPr>
          </a:p>
          <a:p>
            <a:pPr indent="-311150" lvl="0" marL="457200" rtl="0" algn="l">
              <a:lnSpc>
                <a:spcPct val="115000"/>
              </a:lnSpc>
              <a:spcBef>
                <a:spcPts val="12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can we tell from looking at the equations in cards 2 and 5 that the systems have no solution? Possible reasoning:</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Card 2: The equations are in slope-intercept form. The slope is 2 for both graphs, but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-intercept is different, so the lines must be parallel.</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Card 5: The second equation can be rearranged into 5</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− 20</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−60 and multiplied by 15 to give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− 4</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− 12. Both equations now have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− 4</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on one side, but that expression is equal to 4 in the first equation and equal to − 4 in the second. There is no pair of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and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-values that can make both equations true.</a:t>
            </a:r>
            <a:endParaRPr sz="1300">
              <a:solidFill>
                <a:schemeClr val="dk1"/>
              </a:solidFill>
              <a:latin typeface="Calibri"/>
              <a:ea typeface="Calibri"/>
              <a:cs typeface="Calibri"/>
              <a:sym typeface="Calibri"/>
            </a:endParaRPr>
          </a:p>
          <a:p>
            <a:pPr indent="-311150" lvl="0" marL="457200" rtl="0" algn="l">
              <a:lnSpc>
                <a:spcPct val="115000"/>
              </a:lnSpc>
              <a:spcBef>
                <a:spcPts val="12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 about the equations in cards 3, 7, and 8? What features might give us a clue that the systems have many solutions? </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rPr lang="en" sz="1300">
                <a:solidFill>
                  <a:schemeClr val="dk1"/>
                </a:solidFill>
                <a:latin typeface="Calibri"/>
                <a:ea typeface="Calibri"/>
                <a:cs typeface="Calibri"/>
                <a:sym typeface="Calibri"/>
              </a:rPr>
              <a:t>Possible reasoning:</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Card 3: The coefficients and constants in the second equation are 3 times those in the first, so they are equivalent equations.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Card 7: The first equation can be rearranged into the same form as the first: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− 4</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− 4. We can then see that the second equation, 4</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− 16</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− 16, is a multiple of the first equation, so they have all the same solutions.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Card 8: The first equation can be rearranged to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− 25</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− 15. We can then see that it is related to the second equation by a factor of 5, so they are equivalent equations.</a:t>
            </a:r>
            <a:endParaRPr sz="1300">
              <a:solidFill>
                <a:schemeClr val="dk1"/>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g34e020773c1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3" name="Google Shape;243;g34e020773c1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Card 2: change 3 to 13; Card 5: change −12 to 12.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Any change to a constant term would work.</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Changing a constant term won’t change the slope of the lines, so the graphs will be either distinct parallel lines or the same line.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34602a3bca2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3" name="Google Shape;253;g34602a3bca2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Using elimination results in the statement 0 = 0. This is a true statement. False statements indicate a system that has no solutions. This system has an infinite number of solutions.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Using elimination results in the statement 0 = 0. This does not mean the solution equals zero, but rather, that there are an infinite number of solutions.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Did you write both equations in slope-intercept form? The equations have the same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-intercept. In fact, the equations have the same slope, too. This system has an infinite number of solutions.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That's correct! </a:t>
            </a:r>
            <a:r>
              <a:rPr lang="en" sz="1300">
                <a:solidFill>
                  <a:schemeClr val="dk1"/>
                </a:solidFill>
                <a:latin typeface="Calibri"/>
                <a:ea typeface="Calibri"/>
                <a:cs typeface="Calibri"/>
                <a:sym typeface="Calibri"/>
              </a:rPr>
              <a:t>These equations have the same slope and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-intercept and represent the same line. Thus, this </a:t>
            </a:r>
            <a:r>
              <a:rPr lang="en" sz="1300">
                <a:solidFill>
                  <a:schemeClr val="dk1"/>
                </a:solidFill>
                <a:latin typeface="Calibri"/>
                <a:ea typeface="Calibri"/>
                <a:cs typeface="Calibri"/>
                <a:sym typeface="Calibri"/>
              </a:rPr>
              <a:t>system has an infinite number of solutions.</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34e020773c1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4" name="Google Shape;264;g34e020773c1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05000"/>
              </a:lnSpc>
              <a:spcBef>
                <a:spcPts val="0"/>
              </a:spcBef>
              <a:spcAft>
                <a:spcPts val="0"/>
              </a:spcAft>
              <a:buClr>
                <a:schemeClr val="dk1"/>
              </a:buClr>
              <a:buSzPts val="1100"/>
              <a:buFont typeface="Arial"/>
              <a:buNone/>
            </a:pPr>
            <a:r>
              <a:rPr b="1" lang="en" sz="1200">
                <a:solidFill>
                  <a:srgbClr val="1D2125"/>
                </a:solidFill>
                <a:latin typeface="Calibri"/>
                <a:ea typeface="Calibri"/>
                <a:cs typeface="Calibri"/>
                <a:sym typeface="Calibri"/>
              </a:rPr>
              <a:t>Answers</a:t>
            </a:r>
            <a:endParaRPr b="1" sz="1200">
              <a:solidFill>
                <a:srgbClr val="1D2125"/>
              </a:solidFill>
              <a:latin typeface="Calibri"/>
              <a:ea typeface="Calibri"/>
              <a:cs typeface="Calibri"/>
              <a:sym typeface="Calibri"/>
            </a:endParaRPr>
          </a:p>
          <a:p>
            <a:pPr indent="0" lvl="0" marL="0" rtl="0" algn="l">
              <a:lnSpc>
                <a:spcPct val="105000"/>
              </a:lnSpc>
              <a:spcBef>
                <a:spcPts val="300"/>
              </a:spcBef>
              <a:spcAft>
                <a:spcPts val="0"/>
              </a:spcAft>
              <a:buClr>
                <a:schemeClr val="dk1"/>
              </a:buClr>
              <a:buSzPts val="1100"/>
              <a:buFont typeface="Arial"/>
              <a:buNone/>
            </a:pPr>
            <a:r>
              <a:rPr lang="en" sz="1200">
                <a:solidFill>
                  <a:srgbClr val="1D2125"/>
                </a:solidFill>
                <a:latin typeface="Calibri"/>
                <a:ea typeface="Calibri"/>
                <a:cs typeface="Calibri"/>
                <a:sym typeface="Calibri"/>
              </a:rPr>
              <a:t>We want to eliminate one of the variables by adding the equations. In this case, let’s focus on eliminating 𝑥. If we multiply both sides of the first equation by −3, then we will be able to eliminate the 𝑥-variable.</a:t>
            </a:r>
            <a:endParaRPr sz="1200">
              <a:solidFill>
                <a:srgbClr val="1D2125"/>
              </a:solidFill>
              <a:latin typeface="Calibri"/>
              <a:ea typeface="Calibri"/>
              <a:cs typeface="Calibri"/>
              <a:sym typeface="Calibri"/>
            </a:endParaRPr>
          </a:p>
          <a:p>
            <a:pPr indent="0" lvl="0" marL="0" rtl="0" algn="l">
              <a:lnSpc>
                <a:spcPct val="115000"/>
              </a:lnSpc>
              <a:spcBef>
                <a:spcPts val="300"/>
              </a:spcBef>
              <a:spcAft>
                <a:spcPts val="0"/>
              </a:spcAft>
              <a:buNone/>
            </a:pPr>
            <a:r>
              <a:t/>
            </a:r>
            <a:endParaRPr sz="12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rPr i="1" lang="en" sz="1300">
                <a:solidFill>
                  <a:srgbClr val="1D2125"/>
                </a:solidFill>
                <a:latin typeface="Times New Roman"/>
                <a:ea typeface="Times New Roman"/>
                <a:cs typeface="Times New Roman"/>
                <a:sym typeface="Times New Roman"/>
              </a:rPr>
              <a:t>x</a:t>
            </a:r>
            <a:r>
              <a:rPr lang="en" sz="1300">
                <a:solidFill>
                  <a:srgbClr val="1D2125"/>
                </a:solidFill>
                <a:latin typeface="Calibri"/>
                <a:ea typeface="Calibri"/>
                <a:cs typeface="Calibri"/>
                <a:sym typeface="Calibri"/>
              </a:rPr>
              <a:t> + 3</a:t>
            </a:r>
            <a:r>
              <a:rPr i="1" lang="en" sz="1300">
                <a:solidFill>
                  <a:srgbClr val="1D2125"/>
                </a:solidFill>
                <a:latin typeface="Times New Roman"/>
                <a:ea typeface="Times New Roman"/>
                <a:cs typeface="Times New Roman"/>
                <a:sym typeface="Times New Roman"/>
              </a:rPr>
              <a:t>y</a:t>
            </a:r>
            <a:r>
              <a:rPr lang="en" sz="1300">
                <a:solidFill>
                  <a:srgbClr val="1D2125"/>
                </a:solidFill>
                <a:latin typeface="Calibri"/>
                <a:ea typeface="Calibri"/>
                <a:cs typeface="Calibri"/>
                <a:sym typeface="Calibri"/>
              </a:rPr>
              <a:t> = 2  → – 3(</a:t>
            </a:r>
            <a:r>
              <a:rPr i="1" lang="en" sz="1300">
                <a:solidFill>
                  <a:srgbClr val="1D2125"/>
                </a:solidFill>
                <a:latin typeface="Times New Roman"/>
                <a:ea typeface="Times New Roman"/>
                <a:cs typeface="Times New Roman"/>
                <a:sym typeface="Times New Roman"/>
              </a:rPr>
              <a:t>x</a:t>
            </a:r>
            <a:r>
              <a:rPr lang="en" sz="1300">
                <a:solidFill>
                  <a:srgbClr val="1D2125"/>
                </a:solidFill>
                <a:latin typeface="Calibri"/>
                <a:ea typeface="Calibri"/>
                <a:cs typeface="Calibri"/>
                <a:sym typeface="Calibri"/>
              </a:rPr>
              <a:t> + 3</a:t>
            </a:r>
            <a:r>
              <a:rPr i="1" lang="en" sz="1300">
                <a:solidFill>
                  <a:srgbClr val="1D2125"/>
                </a:solidFill>
                <a:latin typeface="Times New Roman"/>
                <a:ea typeface="Times New Roman"/>
                <a:cs typeface="Times New Roman"/>
                <a:sym typeface="Times New Roman"/>
              </a:rPr>
              <a:t>y</a:t>
            </a:r>
            <a:r>
              <a:rPr lang="en" sz="1300">
                <a:solidFill>
                  <a:srgbClr val="1D2125"/>
                </a:solidFill>
                <a:latin typeface="Calibri"/>
                <a:ea typeface="Calibri"/>
                <a:cs typeface="Calibri"/>
                <a:sym typeface="Calibri"/>
              </a:rPr>
              <a:t> = 2)</a:t>
            </a:r>
            <a:endParaRPr sz="1300">
              <a:solidFill>
                <a:srgbClr val="1D2125"/>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rgbClr val="1D2125"/>
                </a:solidFill>
                <a:latin typeface="Calibri"/>
                <a:ea typeface="Calibri"/>
                <a:cs typeface="Calibri"/>
                <a:sym typeface="Calibri"/>
              </a:rPr>
              <a:t>3</a:t>
            </a:r>
            <a:r>
              <a:rPr i="1" lang="en" sz="1300">
                <a:solidFill>
                  <a:srgbClr val="1D2125"/>
                </a:solidFill>
                <a:latin typeface="Times New Roman"/>
                <a:ea typeface="Times New Roman"/>
                <a:cs typeface="Times New Roman"/>
                <a:sym typeface="Times New Roman"/>
              </a:rPr>
              <a:t>x</a:t>
            </a:r>
            <a:r>
              <a:rPr lang="en" sz="1300">
                <a:solidFill>
                  <a:srgbClr val="1D2125"/>
                </a:solidFill>
                <a:latin typeface="Calibri"/>
                <a:ea typeface="Calibri"/>
                <a:cs typeface="Calibri"/>
                <a:sym typeface="Calibri"/>
              </a:rPr>
              <a:t> + 9</a:t>
            </a:r>
            <a:r>
              <a:rPr i="1" lang="en" sz="1300">
                <a:solidFill>
                  <a:srgbClr val="1D2125"/>
                </a:solidFill>
                <a:latin typeface="Times New Roman"/>
                <a:ea typeface="Times New Roman"/>
                <a:cs typeface="Times New Roman"/>
                <a:sym typeface="Times New Roman"/>
              </a:rPr>
              <a:t>y</a:t>
            </a:r>
            <a:r>
              <a:rPr lang="en" sz="1300">
                <a:solidFill>
                  <a:srgbClr val="1D2125"/>
                </a:solidFill>
                <a:latin typeface="Calibri"/>
                <a:ea typeface="Calibri"/>
                <a:cs typeface="Calibri"/>
                <a:sym typeface="Calibri"/>
              </a:rPr>
              <a:t> = 6</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rgbClr val="1D2125"/>
                </a:solidFill>
                <a:latin typeface="Calibri"/>
                <a:ea typeface="Calibri"/>
                <a:cs typeface="Calibri"/>
                <a:sym typeface="Calibri"/>
              </a:rPr>
              <a:t>–3</a:t>
            </a:r>
            <a:r>
              <a:rPr i="1" lang="en" sz="1300">
                <a:solidFill>
                  <a:srgbClr val="1D2125"/>
                </a:solidFill>
                <a:latin typeface="Times New Roman"/>
                <a:ea typeface="Times New Roman"/>
                <a:cs typeface="Times New Roman"/>
                <a:sym typeface="Times New Roman"/>
              </a:rPr>
              <a:t>x</a:t>
            </a:r>
            <a:r>
              <a:rPr lang="en" sz="1300">
                <a:solidFill>
                  <a:srgbClr val="1D2125"/>
                </a:solidFill>
                <a:latin typeface="Calibri"/>
                <a:ea typeface="Calibri"/>
                <a:cs typeface="Calibri"/>
                <a:sym typeface="Calibri"/>
              </a:rPr>
              <a:t> + – 9</a:t>
            </a:r>
            <a:r>
              <a:rPr i="1" lang="en" sz="1300">
                <a:solidFill>
                  <a:srgbClr val="1D2125"/>
                </a:solidFill>
                <a:latin typeface="Times New Roman"/>
                <a:ea typeface="Times New Roman"/>
                <a:cs typeface="Times New Roman"/>
                <a:sym typeface="Times New Roman"/>
              </a:rPr>
              <a:t>y</a:t>
            </a:r>
            <a:r>
              <a:rPr lang="en" sz="1300">
                <a:solidFill>
                  <a:srgbClr val="1D2125"/>
                </a:solidFill>
                <a:latin typeface="Calibri"/>
                <a:ea typeface="Calibri"/>
                <a:cs typeface="Calibri"/>
                <a:sym typeface="Calibri"/>
              </a:rPr>
              <a:t> = – 6</a:t>
            </a:r>
            <a:endParaRPr sz="1300">
              <a:solidFill>
                <a:srgbClr val="1D2125"/>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rgbClr val="1D2125"/>
                </a:solidFill>
                <a:latin typeface="Calibri"/>
                <a:ea typeface="Calibri"/>
                <a:cs typeface="Calibri"/>
                <a:sym typeface="Calibri"/>
              </a:rPr>
              <a:t>3</a:t>
            </a:r>
            <a:r>
              <a:rPr i="1" lang="en" sz="1300">
                <a:solidFill>
                  <a:srgbClr val="1D2125"/>
                </a:solidFill>
                <a:latin typeface="Times New Roman"/>
                <a:ea typeface="Times New Roman"/>
                <a:cs typeface="Times New Roman"/>
                <a:sym typeface="Times New Roman"/>
              </a:rPr>
              <a:t>x</a:t>
            </a:r>
            <a:r>
              <a:rPr lang="en" sz="1300">
                <a:solidFill>
                  <a:srgbClr val="1D2125"/>
                </a:solidFill>
                <a:latin typeface="Calibri"/>
                <a:ea typeface="Calibri"/>
                <a:cs typeface="Calibri"/>
                <a:sym typeface="Calibri"/>
              </a:rPr>
              <a:t> + 9</a:t>
            </a:r>
            <a:r>
              <a:rPr i="1" lang="en" sz="1300">
                <a:solidFill>
                  <a:srgbClr val="1D2125"/>
                </a:solidFill>
                <a:latin typeface="Times New Roman"/>
                <a:ea typeface="Times New Roman"/>
                <a:cs typeface="Times New Roman"/>
                <a:sym typeface="Times New Roman"/>
              </a:rPr>
              <a:t>y</a:t>
            </a:r>
            <a:r>
              <a:rPr lang="en" sz="1300">
                <a:solidFill>
                  <a:srgbClr val="1D2125"/>
                </a:solidFill>
                <a:latin typeface="Calibri"/>
                <a:ea typeface="Calibri"/>
                <a:cs typeface="Calibri"/>
                <a:sym typeface="Calibri"/>
              </a:rPr>
              <a:t> = 6</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rgbClr val="1D2125"/>
                </a:solidFill>
                <a:latin typeface="Calibri"/>
                <a:ea typeface="Calibri"/>
                <a:cs typeface="Calibri"/>
                <a:sym typeface="Calibri"/>
              </a:rPr>
              <a:t>Now, add the equations together. </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rgbClr val="1D2125"/>
                </a:solidFill>
                <a:latin typeface="Calibri"/>
                <a:ea typeface="Calibri"/>
                <a:cs typeface="Calibri"/>
                <a:sym typeface="Calibri"/>
              </a:rPr>
              <a:t>0 = 0</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1200"/>
              </a:spcAft>
              <a:buClr>
                <a:schemeClr val="dk1"/>
              </a:buClr>
              <a:buSzPts val="1100"/>
              <a:buFont typeface="Arial"/>
              <a:buNone/>
            </a:pPr>
            <a:r>
              <a:rPr lang="en" sz="1300">
                <a:solidFill>
                  <a:srgbClr val="1D2125"/>
                </a:solidFill>
                <a:latin typeface="Calibri"/>
                <a:ea typeface="Calibri"/>
                <a:cs typeface="Calibri"/>
                <a:sym typeface="Calibri"/>
              </a:rPr>
              <a:t>Since this is a true mathematical statement, we can see that there will be an infinite number of situations that satisfy both equations.</a:t>
            </a:r>
            <a:endParaRPr sz="1300">
              <a:solidFill>
                <a:srgbClr val="1D2125"/>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g347b1eaab1d_0_9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7" name="Google Shape;277;g347b1eaab1d_0_9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400"/>
              </a:spcAft>
              <a:buNone/>
            </a:pPr>
            <a:r>
              <a:t/>
            </a:r>
            <a:endParaRPr sz="900">
              <a:latin typeface="Noto Sans"/>
              <a:ea typeface="Noto Sans"/>
              <a:cs typeface="Noto Sans"/>
              <a:sym typeface="Noto San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6" name="Google Shape;306;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(5 minutes)</a:t>
            </a:r>
            <a:endParaRPr b="1" sz="1300">
              <a:solidFill>
                <a:schemeClr val="dk1"/>
              </a:solidFill>
              <a:latin typeface="Calibri"/>
              <a:ea typeface="Calibri"/>
              <a:cs typeface="Calibri"/>
              <a:sym typeface="Calibri"/>
            </a:endParaRPr>
          </a:p>
          <a:p>
            <a:pPr indent="0" lvl="0" marL="0" rtl="0" algn="l">
              <a:spcBef>
                <a:spcPts val="400"/>
              </a:spcBef>
              <a:spcAft>
                <a:spcPts val="0"/>
              </a:spcAft>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Your answer may vary, but here are some samples. 3</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7; 2</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− 5</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10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Your answer may vary, but here are some samples. 5</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− 2</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20; 5</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− 2</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8</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Your answer may vary, but here are some samples. 15</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− 6</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30; 150</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− 20</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100</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Response to Student Thinking - More Chances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In Activity 2.13.4 and Activity 2.14.1 (graph B), systems of inequalities with no solutions are shown, and these will provide another opportunity to discuss when a system has no solutions and how to tell.</a:t>
            </a:r>
            <a:endParaRPr sz="1300">
              <a:solidFill>
                <a:schemeClr val="dk1"/>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g33b29274434_1_15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4" name="Google Shape;314;g33b29274434_1_15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Noto Sans"/>
                <a:ea typeface="Noto Sans"/>
                <a:cs typeface="Noto Sans"/>
                <a:sym typeface="Noto Sans"/>
              </a:rPr>
              <a:t>This video explains how to </a:t>
            </a:r>
            <a:r>
              <a:rPr lang="en">
                <a:solidFill>
                  <a:schemeClr val="dk1"/>
                </a:solidFill>
                <a:latin typeface="Noto Sans"/>
                <a:ea typeface="Noto Sans"/>
                <a:cs typeface="Noto Sans"/>
                <a:sym typeface="Noto Sans"/>
              </a:rPr>
              <a:t>solve</a:t>
            </a:r>
            <a:r>
              <a:rPr lang="en">
                <a:solidFill>
                  <a:schemeClr val="dk1"/>
                </a:solidFill>
                <a:latin typeface="Noto Sans"/>
                <a:ea typeface="Noto Sans"/>
                <a:cs typeface="Noto Sans"/>
                <a:sym typeface="Noto Sans"/>
              </a:rPr>
              <a:t> the problems in the Cool Down activity.</a:t>
            </a:r>
            <a:endParaRPr>
              <a:solidFill>
                <a:schemeClr val="dk1"/>
              </a:solidFill>
              <a:latin typeface="Noto Sans"/>
              <a:ea typeface="Noto Sans"/>
              <a:cs typeface="Noto Sans"/>
              <a:sym typeface="Noto San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g347b1eaab1d_0_9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1" name="Google Shape;321;g347b1eaab1d_0_9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0" name="Google Shape;350;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Digital Practice: </a:t>
            </a:r>
            <a:r>
              <a:rPr lang="en" sz="1300">
                <a:solidFill>
                  <a:schemeClr val="dk1"/>
                </a:solidFill>
                <a:latin typeface="Calibri"/>
                <a:ea typeface="Calibri"/>
                <a:cs typeface="Calibri"/>
                <a:sym typeface="Calibri"/>
              </a:rPr>
              <a:t>Access the practice pages at </a:t>
            </a:r>
            <a:r>
              <a:rPr lang="en" sz="1300" u="sng">
                <a:solidFill>
                  <a:schemeClr val="hlink"/>
                </a:solidFill>
                <a:latin typeface="Calibri"/>
                <a:ea typeface="Calibri"/>
                <a:cs typeface="Calibri"/>
                <a:sym typeface="Calibri"/>
                <a:hlinkClick r:id="rId2"/>
              </a:rPr>
              <a:t>https://openstax.org/details/books/algebra-1</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g347b1eaab1d_0_10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9" name="Google Shape;359;g347b1eaab1d_0_10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8" name="Google Shape;388;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dk1"/>
                </a:solidFill>
                <a:latin typeface="Calibri"/>
                <a:ea typeface="Calibri"/>
                <a:cs typeface="Calibri"/>
                <a:sym typeface="Calibri"/>
              </a:rPr>
              <a:t>To help students summarize and organize the insights they gained in the lesson, consider asking them to complete (collaboratively in small groups or as a class) a graphic organizer with the following components for each type of system (no solutions, many solutions, and one solution).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If time is limited, focus on describing some characteristics of the equations in a system with each number of solutions (one, many, none) and sketching their graphs. Consider using a graphic organizer such as the one provided in the online Teacher Guide.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Answers may vary.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g3480998f8e0_3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7" name="Google Shape;397;g3480998f8e0_3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5" name="Google Shape;15;p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16" name="Google Shape;16;p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17" name="Google Shape;17;p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18" name="Shape 18"/>
        <p:cNvGrpSpPr/>
        <p:nvPr/>
      </p:nvGrpSpPr>
      <p:grpSpPr>
        <a:xfrm>
          <a:off x="0" y="0"/>
          <a:ext cx="0" cy="0"/>
          <a:chOff x="0" y="0"/>
          <a:chExt cx="0" cy="0"/>
        </a:xfrm>
      </p:grpSpPr>
      <p:sp>
        <p:nvSpPr>
          <p:cNvPr id="19" name="Google Shape;19;p4"/>
          <p:cNvSpPr txBox="1"/>
          <p:nvPr>
            <p:ph type="title"/>
          </p:nvPr>
        </p:nvSpPr>
        <p:spPr>
          <a:xfrm>
            <a:off x="311700" y="445025"/>
            <a:ext cx="8520600" cy="5727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0" name="Google Shape;20;p4"/>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1" name="Google Shape;21;p4"/>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2" name="Google Shape;22;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23" name="Google Shape;23;p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4" name="Shape 24"/>
        <p:cNvGrpSpPr/>
        <p:nvPr/>
      </p:nvGrpSpPr>
      <p:grpSpPr>
        <a:xfrm>
          <a:off x="0" y="0"/>
          <a:ext cx="0" cy="0"/>
          <a:chOff x="0" y="0"/>
          <a:chExt cx="0" cy="0"/>
        </a:xfrm>
      </p:grpSpPr>
      <p:sp>
        <p:nvSpPr>
          <p:cNvPr id="25" name="Google Shape;25;p5"/>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26" name="Google Shape;26;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 name="Shape 27"/>
        <p:cNvGrpSpPr/>
        <p:nvPr/>
      </p:nvGrpSpPr>
      <p:grpSpPr>
        <a:xfrm>
          <a:off x="0" y="0"/>
          <a:ext cx="0" cy="0"/>
          <a:chOff x="0" y="0"/>
          <a:chExt cx="0" cy="0"/>
        </a:xfrm>
      </p:grpSpPr>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Verdana"/>
              <a:buNone/>
              <a:defRPr b="1" sz="3000">
                <a:solidFill>
                  <a:schemeClr val="dk1"/>
                </a:solidFill>
                <a:latin typeface="Verdana"/>
                <a:ea typeface="Verdana"/>
                <a:cs typeface="Verdana"/>
                <a:sym typeface="Verdana"/>
              </a:defRPr>
            </a:lvl1pPr>
            <a:lvl2pPr lvl="1">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2pPr>
            <a:lvl3pPr lvl="2">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3pPr>
            <a:lvl4pPr lvl="3">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4pPr>
            <a:lvl5pPr lvl="4">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5pPr>
            <a:lvl6pPr lvl="5">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6pPr>
            <a:lvl7pPr lvl="6">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7pPr>
            <a:lvl8pPr lvl="7">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8pPr>
            <a:lvl9pPr lvl="8">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rgbClr val="424242"/>
              </a:buClr>
              <a:buSzPts val="1800"/>
              <a:buFont typeface="Calibri"/>
              <a:buChar char="●"/>
              <a:defRPr sz="1800">
                <a:solidFill>
                  <a:srgbClr val="424242"/>
                </a:solidFill>
                <a:latin typeface="Calibri"/>
                <a:ea typeface="Calibri"/>
                <a:cs typeface="Calibri"/>
                <a:sym typeface="Calibri"/>
              </a:defRPr>
            </a:lvl1pPr>
            <a:lvl2pPr indent="-317500" lvl="1" marL="914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2pPr>
            <a:lvl3pPr indent="-317500" lvl="2" marL="1371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3pPr>
            <a:lvl4pPr indent="-317500" lvl="3" marL="1828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4pPr>
            <a:lvl5pPr indent="-317500" lvl="4" marL="22860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5pPr>
            <a:lvl6pPr indent="-317500" lvl="5" marL="27432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6pPr>
            <a:lvl7pPr indent="-317500" lvl="6" marL="3200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7pPr>
            <a:lvl8pPr indent="-317500" lvl="7" marL="3657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8pPr>
            <a:lvl9pPr indent="-317500" lvl="8" marL="4114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Calibri"/>
                <a:ea typeface="Calibri"/>
                <a:cs typeface="Calibri"/>
                <a:sym typeface="Calibri"/>
              </a:defRPr>
            </a:lvl1pPr>
            <a:lvl2pPr lvl="1" algn="r">
              <a:buNone/>
              <a:defRPr sz="1100">
                <a:solidFill>
                  <a:schemeClr val="dk2"/>
                </a:solidFill>
                <a:latin typeface="Calibri"/>
                <a:ea typeface="Calibri"/>
                <a:cs typeface="Calibri"/>
                <a:sym typeface="Calibri"/>
              </a:defRPr>
            </a:lvl2pPr>
            <a:lvl3pPr lvl="2" algn="r">
              <a:buNone/>
              <a:defRPr sz="1100">
                <a:solidFill>
                  <a:schemeClr val="dk2"/>
                </a:solidFill>
                <a:latin typeface="Calibri"/>
                <a:ea typeface="Calibri"/>
                <a:cs typeface="Calibri"/>
                <a:sym typeface="Calibri"/>
              </a:defRPr>
            </a:lvl3pPr>
            <a:lvl4pPr lvl="3" algn="r">
              <a:buNone/>
              <a:defRPr sz="1100">
                <a:solidFill>
                  <a:schemeClr val="dk2"/>
                </a:solidFill>
                <a:latin typeface="Calibri"/>
                <a:ea typeface="Calibri"/>
                <a:cs typeface="Calibri"/>
                <a:sym typeface="Calibri"/>
              </a:defRPr>
            </a:lvl4pPr>
            <a:lvl5pPr lvl="4" algn="r">
              <a:buNone/>
              <a:defRPr sz="1100">
                <a:solidFill>
                  <a:schemeClr val="dk2"/>
                </a:solidFill>
                <a:latin typeface="Calibri"/>
                <a:ea typeface="Calibri"/>
                <a:cs typeface="Calibri"/>
                <a:sym typeface="Calibri"/>
              </a:defRPr>
            </a:lvl5pPr>
            <a:lvl6pPr lvl="5" algn="r">
              <a:buNone/>
              <a:defRPr sz="1100">
                <a:solidFill>
                  <a:schemeClr val="dk2"/>
                </a:solidFill>
                <a:latin typeface="Calibri"/>
                <a:ea typeface="Calibri"/>
                <a:cs typeface="Calibri"/>
                <a:sym typeface="Calibri"/>
              </a:defRPr>
            </a:lvl6pPr>
            <a:lvl7pPr lvl="6" algn="r">
              <a:buNone/>
              <a:defRPr sz="1100">
                <a:solidFill>
                  <a:schemeClr val="dk2"/>
                </a:solidFill>
                <a:latin typeface="Calibri"/>
                <a:ea typeface="Calibri"/>
                <a:cs typeface="Calibri"/>
                <a:sym typeface="Calibri"/>
              </a:defRPr>
            </a:lvl7pPr>
            <a:lvl8pPr lvl="7" algn="r">
              <a:buNone/>
              <a:defRPr sz="1100">
                <a:solidFill>
                  <a:schemeClr val="dk2"/>
                </a:solidFill>
                <a:latin typeface="Calibri"/>
                <a:ea typeface="Calibri"/>
                <a:cs typeface="Calibri"/>
                <a:sym typeface="Calibri"/>
              </a:defRPr>
            </a:lvl8pPr>
            <a:lvl9pPr lvl="8" algn="r">
              <a:buNone/>
              <a:defRPr sz="11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s://ancillaries.openstax.org/ancillaries/resources/ddbc409a-95e0-46eb-8a8a-2786b11fdc85/1748882784005/99e4a3d3-55ac-486a-ae16-30c75ca9c18d/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png"/><Relationship Id="rId4" Type="http://schemas.openxmlformats.org/officeDocument/2006/relationships/image" Target="../media/image7.png"/><Relationship Id="rId5" Type="http://schemas.openxmlformats.org/officeDocument/2006/relationships/image" Target="../media/image8.png"/><Relationship Id="rId6" Type="http://schemas.openxmlformats.org/officeDocument/2006/relationships/image" Target="../media/image4.png"/><Relationship Id="rId7" Type="http://schemas.openxmlformats.org/officeDocument/2006/relationships/image" Target="../media/image13.png"/><Relationship Id="rId8"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9.png"/><Relationship Id="rId4" Type="http://schemas.openxmlformats.org/officeDocument/2006/relationships/image" Target="../media/image11.png"/><Relationship Id="rId5" Type="http://schemas.openxmlformats.org/officeDocument/2006/relationships/image" Target="../media/image12.png"/><Relationship Id="rId6" Type="http://schemas.openxmlformats.org/officeDocument/2006/relationships/image" Target="../media/image10.png"/><Relationship Id="rId7" Type="http://schemas.openxmlformats.org/officeDocument/2006/relationships/image" Target="../media/image1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8.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9.png"/><Relationship Id="rId4" Type="http://schemas.openxmlformats.org/officeDocument/2006/relationships/image" Target="../media/image11.png"/><Relationship Id="rId5" Type="http://schemas.openxmlformats.org/officeDocument/2006/relationships/image" Target="../media/image12.png"/><Relationship Id="rId6" Type="http://schemas.openxmlformats.org/officeDocument/2006/relationships/image" Target="../media/image10.png"/><Relationship Id="rId7" Type="http://schemas.openxmlformats.org/officeDocument/2006/relationships/image" Target="../media/image14.png"/><Relationship Id="rId8" Type="http://schemas.openxmlformats.org/officeDocument/2006/relationships/image" Target="../media/image1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6.png"/><Relationship Id="rId4" Type="http://schemas.openxmlformats.org/officeDocument/2006/relationships/image" Target="../media/image7.png"/><Relationship Id="rId5"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8.jpg"/><Relationship Id="rId4" Type="http://schemas.openxmlformats.org/officeDocument/2006/relationships/hyperlink" Target="https://www.desmos.com/calculator/ujpihvn1bm"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6.pn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 Id="rId3" Type="http://schemas.openxmlformats.org/officeDocument/2006/relationships/image" Target="../media/image11.png"/><Relationship Id="rId4" Type="http://schemas.openxmlformats.org/officeDocument/2006/relationships/image" Target="../media/image12.png"/><Relationship Id="rId5" Type="http://schemas.openxmlformats.org/officeDocument/2006/relationships/image" Target="../media/image10.png"/><Relationship Id="rId6" Type="http://schemas.openxmlformats.org/officeDocument/2006/relationships/image" Target="../media/image14.png"/><Relationship Id="rId7" Type="http://schemas.openxmlformats.org/officeDocument/2006/relationships/image" Target="../media/image1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6.png"/><Relationship Id="rId4" Type="http://schemas.openxmlformats.org/officeDocument/2006/relationships/image" Target="../media/image7.png"/><Relationship Id="rId5" Type="http://schemas.openxmlformats.org/officeDocument/2006/relationships/image" Target="../media/image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8.jpg"/><Relationship Id="rId4" Type="http://schemas.openxmlformats.org/officeDocument/2006/relationships/slide" Target="/ppt/slides/slide1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6.png"/><Relationship Id="rId4" Type="http://schemas.openxmlformats.org/officeDocument/2006/relationships/image" Target="../media/image4.png"/><Relationship Id="rId5" Type="http://schemas.openxmlformats.org/officeDocument/2006/relationships/image" Target="../media/image31.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6.png"/><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 Id="rId3" Type="http://schemas.openxmlformats.org/officeDocument/2006/relationships/image" Target="../media/image12.png"/><Relationship Id="rId4" Type="http://schemas.openxmlformats.org/officeDocument/2006/relationships/image" Target="../media/image10.png"/><Relationship Id="rId5" Type="http://schemas.openxmlformats.org/officeDocument/2006/relationships/image" Target="../media/image14.png"/><Relationship Id="rId6" Type="http://schemas.openxmlformats.org/officeDocument/2006/relationships/image" Target="../media/image15.png"/><Relationship Id="rId7" Type="http://schemas.openxmlformats.org/officeDocument/2006/relationships/image" Target="../media/image2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18.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18.jpg"/><Relationship Id="rId4" Type="http://schemas.openxmlformats.org/officeDocument/2006/relationships/hyperlink" Target="https://www.youtube.com/watch?v=XlWJWKSlMSo" TargetMode="External"/><Relationship Id="rId5" Type="http://schemas.openxmlformats.org/officeDocument/2006/relationships/hyperlink" Target="https://www.youtube.com/watch?v=XlWJWKSlMSo" TargetMode="External"/><Relationship Id="rId6" Type="http://schemas.openxmlformats.org/officeDocument/2006/relationships/image" Target="../media/image32.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 Id="rId3" Type="http://schemas.openxmlformats.org/officeDocument/2006/relationships/image" Target="../media/image12.png"/><Relationship Id="rId4" Type="http://schemas.openxmlformats.org/officeDocument/2006/relationships/image" Target="../media/image10.png"/><Relationship Id="rId5" Type="http://schemas.openxmlformats.org/officeDocument/2006/relationships/image" Target="../media/image15.png"/><Relationship Id="rId6" Type="http://schemas.openxmlformats.org/officeDocument/2006/relationships/image" Target="../media/image23.png"/><Relationship Id="rId7" Type="http://schemas.openxmlformats.org/officeDocument/2006/relationships/image" Target="../media/image2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18.jpg"/><Relationship Id="rId4" Type="http://schemas.openxmlformats.org/officeDocument/2006/relationships/image" Target="../media/image3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4.xml"/><Relationship Id="rId3" Type="http://schemas.openxmlformats.org/officeDocument/2006/relationships/image" Target="../media/image15.png"/><Relationship Id="rId4" Type="http://schemas.openxmlformats.org/officeDocument/2006/relationships/image" Target="../media/image22.png"/><Relationship Id="rId5" Type="http://schemas.openxmlformats.org/officeDocument/2006/relationships/image" Target="../media/image23.png"/><Relationship Id="rId6" Type="http://schemas.openxmlformats.org/officeDocument/2006/relationships/image" Target="../media/image26.png"/><Relationship Id="rId7" Type="http://schemas.openxmlformats.org/officeDocument/2006/relationships/image" Target="../media/image1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18.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 name="Shape 32"/>
        <p:cNvGrpSpPr/>
        <p:nvPr/>
      </p:nvGrpSpPr>
      <p:grpSpPr>
        <a:xfrm>
          <a:off x="0" y="0"/>
          <a:ext cx="0" cy="0"/>
          <a:chOff x="0" y="0"/>
          <a:chExt cx="0" cy="0"/>
        </a:xfrm>
      </p:grpSpPr>
      <p:sp>
        <p:nvSpPr>
          <p:cNvPr id="33" name="Google Shape;33;p7"/>
          <p:cNvSpPr txBox="1"/>
          <p:nvPr>
            <p:ph type="ctrTitle"/>
          </p:nvPr>
        </p:nvSpPr>
        <p:spPr>
          <a:xfrm>
            <a:off x="0" y="744575"/>
            <a:ext cx="9144000" cy="2052600"/>
          </a:xfrm>
          <a:prstGeom prst="rect">
            <a:avLst/>
          </a:prstGeom>
          <a:solidFill>
            <a:srgbClr val="005047"/>
          </a:solidFill>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3000">
                <a:solidFill>
                  <a:srgbClr val="FDBD3E"/>
                </a:solidFill>
                <a:latin typeface="Roboto Slab Black"/>
                <a:ea typeface="Roboto Slab Black"/>
                <a:cs typeface="Roboto Slab Black"/>
                <a:sym typeface="Roboto Slab Black"/>
              </a:rPr>
              <a:t>Algebra 1</a:t>
            </a:r>
            <a:endParaRPr sz="3000">
              <a:solidFill>
                <a:srgbClr val="FDBD3E"/>
              </a:solidFill>
              <a:latin typeface="Roboto Slab Black"/>
              <a:ea typeface="Roboto Slab Black"/>
              <a:cs typeface="Roboto Slab Black"/>
              <a:sym typeface="Roboto Slab Black"/>
            </a:endParaRPr>
          </a:p>
          <a:p>
            <a:pPr indent="0" lvl="0" marL="0" rtl="0" algn="ctr">
              <a:spcBef>
                <a:spcPts val="1000"/>
              </a:spcBef>
              <a:spcAft>
                <a:spcPts val="1000"/>
              </a:spcAft>
              <a:buClr>
                <a:schemeClr val="dk1"/>
              </a:buClr>
              <a:buSzPts val="1100"/>
              <a:buFont typeface="Arial"/>
              <a:buNone/>
            </a:pPr>
            <a:r>
              <a:rPr lang="en" sz="1800">
                <a:solidFill>
                  <a:srgbClr val="FDBD3E"/>
                </a:solidFill>
                <a:latin typeface="Noto Sans"/>
                <a:ea typeface="Noto Sans"/>
                <a:cs typeface="Noto Sans"/>
                <a:sym typeface="Noto Sans"/>
              </a:rPr>
              <a:t>Unit 2 Linear Inequalities and Systems</a:t>
            </a:r>
            <a:endParaRPr sz="3000">
              <a:solidFill>
                <a:srgbClr val="FDBD3E"/>
              </a:solidFill>
            </a:endParaRPr>
          </a:p>
        </p:txBody>
      </p:sp>
      <p:pic>
        <p:nvPicPr>
          <p:cNvPr id="34" name="Google Shape;34;p7"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pic>
        <p:nvPicPr>
          <p:cNvPr id="35" name="Google Shape;35;p7" title="Book Imahe.png"/>
          <p:cNvPicPr preferRelativeResize="0"/>
          <p:nvPr/>
        </p:nvPicPr>
        <p:blipFill>
          <a:blip r:embed="rId4">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sp>
        <p:nvSpPr>
          <p:cNvPr id="36" name="Google Shape;36;p7"/>
          <p:cNvSpPr txBox="1"/>
          <p:nvPr>
            <p:ph idx="1" type="subTitle"/>
          </p:nvPr>
        </p:nvSpPr>
        <p:spPr>
          <a:xfrm>
            <a:off x="311700" y="2834125"/>
            <a:ext cx="8520600" cy="4617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800">
                <a:solidFill>
                  <a:srgbClr val="424242"/>
                </a:solidFill>
                <a:latin typeface="Calibri"/>
                <a:ea typeface="Calibri"/>
                <a:cs typeface="Calibri"/>
                <a:sym typeface="Calibri"/>
              </a:rPr>
              <a:t>Lesson </a:t>
            </a:r>
            <a:r>
              <a:rPr lang="en" sz="1800"/>
              <a:t>2</a:t>
            </a:r>
            <a:r>
              <a:rPr lang="en" sz="1800">
                <a:solidFill>
                  <a:srgbClr val="424242"/>
                </a:solidFill>
                <a:latin typeface="Calibri"/>
                <a:ea typeface="Calibri"/>
                <a:cs typeface="Calibri"/>
                <a:sym typeface="Calibri"/>
              </a:rPr>
              <a:t>.</a:t>
            </a:r>
            <a:r>
              <a:rPr lang="en" sz="1800"/>
              <a:t>7</a:t>
            </a:r>
            <a:r>
              <a:rPr lang="en" sz="1800">
                <a:solidFill>
                  <a:srgbClr val="424242"/>
                </a:solidFill>
                <a:latin typeface="Calibri"/>
                <a:ea typeface="Calibri"/>
                <a:cs typeface="Calibri"/>
                <a:sym typeface="Calibri"/>
              </a:rPr>
              <a:t> </a:t>
            </a:r>
            <a:r>
              <a:rPr lang="en" sz="1800"/>
              <a:t>Systems of Linear Equations and Their Solutions</a:t>
            </a:r>
            <a:endParaRPr sz="1800">
              <a:solidFill>
                <a:srgbClr val="424242"/>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0" name="Shape 40"/>
        <p:cNvGrpSpPr/>
        <p:nvPr/>
      </p:nvGrpSpPr>
      <p:grpSpPr>
        <a:xfrm>
          <a:off x="0" y="0"/>
          <a:ext cx="0" cy="0"/>
          <a:chOff x="0" y="0"/>
          <a:chExt cx="0" cy="0"/>
        </a:xfrm>
      </p:grpSpPr>
      <p:sp>
        <p:nvSpPr>
          <p:cNvPr id="41" name="Google Shape;41;p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How to use these slides</a:t>
            </a:r>
            <a:endParaRPr sz="3000">
              <a:solidFill>
                <a:srgbClr val="005047"/>
              </a:solidFill>
            </a:endParaRPr>
          </a:p>
        </p:txBody>
      </p:sp>
      <p:sp>
        <p:nvSpPr>
          <p:cNvPr id="42" name="Google Shape;42;p8"/>
          <p:cNvSpPr txBox="1"/>
          <p:nvPr>
            <p:ph idx="1" type="body"/>
          </p:nvPr>
        </p:nvSpPr>
        <p:spPr>
          <a:xfrm>
            <a:off x="311700" y="1152475"/>
            <a:ext cx="8520600" cy="32016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Clr>
                <a:srgbClr val="424242"/>
              </a:buClr>
              <a:buSzPts val="1800"/>
              <a:buFont typeface="Noto Sans"/>
              <a:buChar char="●"/>
            </a:pPr>
            <a:r>
              <a:rPr lang="en"/>
              <a:t>On the activity slides </a:t>
            </a:r>
            <a:r>
              <a:rPr b="1" lang="en"/>
              <a:t>c</a:t>
            </a:r>
            <a:r>
              <a:rPr b="1" lang="en"/>
              <a:t>heck the speaker notes</a:t>
            </a:r>
            <a:r>
              <a:rPr lang="en"/>
              <a:t> for teacher support and instructional information.</a:t>
            </a:r>
            <a:endParaRPr/>
          </a:p>
          <a:p>
            <a:pPr indent="-342900" lvl="0" marL="457200" rtl="0" algn="l">
              <a:spcBef>
                <a:spcPts val="0"/>
              </a:spcBef>
              <a:spcAft>
                <a:spcPts val="0"/>
              </a:spcAft>
              <a:buClr>
                <a:srgbClr val="424242"/>
              </a:buClr>
              <a:buSzPts val="1800"/>
              <a:buFont typeface="Noto Sans"/>
              <a:buChar char="●"/>
            </a:pPr>
            <a:r>
              <a:rPr lang="en"/>
              <a:t>Each lesson includes 1 warm up, 2-3 learning activities, a cool down, practice and a lesson synthesis. </a:t>
            </a:r>
            <a:endParaRPr/>
          </a:p>
          <a:p>
            <a:pPr indent="-330200" lvl="1" marL="914400" rtl="0" algn="l">
              <a:spcBef>
                <a:spcPts val="0"/>
              </a:spcBef>
              <a:spcAft>
                <a:spcPts val="0"/>
              </a:spcAft>
              <a:buSzPts val="1600"/>
              <a:buChar char="○"/>
            </a:pPr>
            <a:r>
              <a:rPr lang="en"/>
              <a:t>Learning activities are followed by a self check question, and review section.</a:t>
            </a:r>
            <a:endParaRPr/>
          </a:p>
          <a:p>
            <a:pPr indent="-342900" lvl="0" marL="457200" rtl="0" algn="l">
              <a:spcBef>
                <a:spcPts val="0"/>
              </a:spcBef>
              <a:spcAft>
                <a:spcPts val="0"/>
              </a:spcAft>
              <a:buSzPts val="1800"/>
              <a:buChar char="●"/>
            </a:pPr>
            <a:r>
              <a:rPr lang="en"/>
              <a:t>Some slides have been</a:t>
            </a:r>
            <a:r>
              <a:rPr b="1" lang="en"/>
              <a:t> hidden from student view</a:t>
            </a:r>
            <a:r>
              <a:rPr lang="en"/>
              <a:t>, more information can be found on the next slide (Reference Key).</a:t>
            </a:r>
            <a:endParaRPr/>
          </a:p>
          <a:p>
            <a:pPr indent="-342900" lvl="0" marL="457200" rtl="0" algn="l">
              <a:spcBef>
                <a:spcPts val="0"/>
              </a:spcBef>
              <a:spcAft>
                <a:spcPts val="0"/>
              </a:spcAft>
              <a:buSzPts val="1800"/>
              <a:buChar char="●"/>
            </a:pPr>
            <a:r>
              <a:rPr lang="en"/>
              <a:t>You can edit and use these slides for personal and classroom use, but cannot sell them and must keep the attribution logos.</a:t>
            </a:r>
            <a:endParaRPr/>
          </a:p>
          <a:p>
            <a:pPr indent="-342900" lvl="0" marL="457200" rtl="0" algn="l">
              <a:spcBef>
                <a:spcPts val="0"/>
              </a:spcBef>
              <a:spcAft>
                <a:spcPts val="0"/>
              </a:spcAft>
              <a:buSzPts val="1800"/>
              <a:buChar char="●"/>
            </a:pPr>
            <a:r>
              <a:rPr lang="en"/>
              <a:t>For more information, </a:t>
            </a:r>
            <a:r>
              <a:rPr lang="en" u="sng">
                <a:solidFill>
                  <a:schemeClr val="hlink"/>
                </a:solidFill>
                <a:hlinkClick r:id="rId3"/>
              </a:rPr>
              <a:t>Check out the digital quick start guide</a:t>
            </a:r>
            <a:r>
              <a:rPr lang="en"/>
              <a:t>!			</a:t>
            </a:r>
            <a:endParaRPr/>
          </a:p>
        </p:txBody>
      </p:sp>
      <p:sp>
        <p:nvSpPr>
          <p:cNvPr id="43" name="Google Shape;43;p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4" name="Google Shape;44;p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2.7 Systems of Linear Equations and Their Solutions</a:t>
            </a:r>
            <a:endParaRPr/>
          </a:p>
        </p:txBody>
      </p:sp>
      <p:sp>
        <p:nvSpPr>
          <p:cNvPr id="45" name="Google Shape;45;p8"/>
          <p:cNvSpPr txBox="1"/>
          <p:nvPr>
            <p:ph idx="4294967295" type="sldNum"/>
          </p:nvPr>
        </p:nvSpPr>
        <p:spPr>
          <a:xfrm>
            <a:off x="64423" y="59900"/>
            <a:ext cx="1862100" cy="393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900">
                <a:solidFill>
                  <a:srgbClr val="666666"/>
                </a:solidFill>
                <a:latin typeface="Calibri"/>
                <a:ea typeface="Calibri"/>
                <a:cs typeface="Calibri"/>
                <a:sym typeface="Calibri"/>
              </a:rPr>
              <a:t>OpenStax CC BY NC SA</a:t>
            </a:r>
            <a:endParaRPr sz="900">
              <a:solidFill>
                <a:srgbClr val="666666"/>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9" name="Shape 49"/>
        <p:cNvGrpSpPr/>
        <p:nvPr/>
      </p:nvGrpSpPr>
      <p:grpSpPr>
        <a:xfrm>
          <a:off x="0" y="0"/>
          <a:ext cx="0" cy="0"/>
          <a:chOff x="0" y="0"/>
          <a:chExt cx="0" cy="0"/>
        </a:xfrm>
      </p:grpSpPr>
      <p:sp>
        <p:nvSpPr>
          <p:cNvPr id="50" name="Google Shape;50;p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a:t>
            </a:r>
            <a:r>
              <a:rPr lang="en"/>
              <a:t>Key</a:t>
            </a:r>
            <a:endParaRPr sz="3000">
              <a:solidFill>
                <a:srgbClr val="005047"/>
              </a:solidFill>
            </a:endParaRPr>
          </a:p>
        </p:txBody>
      </p:sp>
      <p:sp>
        <p:nvSpPr>
          <p:cNvPr id="51" name="Google Shape;51;p9"/>
          <p:cNvSpPr txBox="1"/>
          <p:nvPr>
            <p:ph idx="1" type="body"/>
          </p:nvPr>
        </p:nvSpPr>
        <p:spPr>
          <a:xfrm>
            <a:off x="268875" y="1017725"/>
            <a:ext cx="83538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a:t>Check the top right corner for an icon referencing these unique sections. </a:t>
            </a:r>
            <a:endParaRPr/>
          </a:p>
        </p:txBody>
      </p:sp>
      <p:sp>
        <p:nvSpPr>
          <p:cNvPr id="52" name="Google Shape;52;p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graphicFrame>
        <p:nvGraphicFramePr>
          <p:cNvPr id="53" name="Google Shape;53;p9"/>
          <p:cNvGraphicFramePr/>
          <p:nvPr/>
        </p:nvGraphicFramePr>
        <p:xfrm>
          <a:off x="416500" y="1479425"/>
          <a:ext cx="3000000" cy="3000000"/>
        </p:xfrm>
        <a:graphic>
          <a:graphicData uri="http://schemas.openxmlformats.org/drawingml/2006/table">
            <a:tbl>
              <a:tblPr>
                <a:noFill/>
                <a:tableStyleId>{0D7C0119-C2F8-46A3-B910-1014D3AFF5A4}</a:tableStyleId>
              </a:tblPr>
              <a:tblGrid>
                <a:gridCol w="382850"/>
                <a:gridCol w="2585825"/>
                <a:gridCol w="1114200"/>
                <a:gridCol w="4123300"/>
              </a:tblGrid>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Support for Students with Disability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rowSpan="2">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p>
                      <a:pPr indent="0" lvl="0" marL="0" rtl="0" algn="l">
                        <a:spcBef>
                          <a:spcPts val="0"/>
                        </a:spcBef>
                        <a:spcAft>
                          <a:spcPts val="0"/>
                        </a:spcAft>
                        <a:buNone/>
                      </a:pPr>
                      <a:r>
                        <a:t/>
                      </a:r>
                      <a:endParaRPr sz="1300">
                        <a:solidFill>
                          <a:srgbClr val="424242"/>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Calibri"/>
                          <a:ea typeface="Calibri"/>
                          <a:cs typeface="Calibri"/>
                          <a:sym typeface="Calibri"/>
                        </a:rPr>
                        <a:t>Support for English Language Learners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vMerge="1"/>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 slide, provides an extra challenge for students.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Not 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slide, checkpoint to assess student understanding after the learning activity.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Review</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Review slide, designed to help review topics from the self check question.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bl>
          </a:graphicData>
        </a:graphic>
      </p:graphicFrame>
      <p:sp>
        <p:nvSpPr>
          <p:cNvPr id="54" name="Google Shape;54;p9"/>
          <p:cNvSpPr/>
          <p:nvPr/>
        </p:nvSpPr>
        <p:spPr>
          <a:xfrm>
            <a:off x="379563" y="3255100"/>
            <a:ext cx="274200" cy="2742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55" name="Google Shape;55;p9" title="additional resource-1.png"/>
          <p:cNvPicPr preferRelativeResize="0"/>
          <p:nvPr/>
        </p:nvPicPr>
        <p:blipFill>
          <a:blip r:embed="rId3">
            <a:alphaModFix/>
          </a:blip>
          <a:stretch>
            <a:fillRect/>
          </a:stretch>
        </p:blipFill>
        <p:spPr>
          <a:xfrm>
            <a:off x="416488" y="3887072"/>
            <a:ext cx="274320" cy="274320"/>
          </a:xfrm>
          <a:prstGeom prst="rect">
            <a:avLst/>
          </a:prstGeom>
          <a:noFill/>
          <a:ln>
            <a:noFill/>
          </a:ln>
        </p:spPr>
      </p:pic>
      <p:pic>
        <p:nvPicPr>
          <p:cNvPr id="56" name="Google Shape;56;p9" title="emojione_input-latin-letters (4).png"/>
          <p:cNvPicPr preferRelativeResize="0"/>
          <p:nvPr/>
        </p:nvPicPr>
        <p:blipFill>
          <a:blip r:embed="rId4">
            <a:alphaModFix/>
          </a:blip>
          <a:stretch>
            <a:fillRect/>
          </a:stretch>
        </p:blipFill>
        <p:spPr>
          <a:xfrm>
            <a:off x="416488" y="2205988"/>
            <a:ext cx="274320" cy="274320"/>
          </a:xfrm>
          <a:prstGeom prst="rect">
            <a:avLst/>
          </a:prstGeom>
          <a:noFill/>
          <a:ln>
            <a:noFill/>
          </a:ln>
        </p:spPr>
      </p:pic>
      <p:pic>
        <p:nvPicPr>
          <p:cNvPr id="57" name="Google Shape;57;p9" title="Frame 13.png"/>
          <p:cNvPicPr preferRelativeResize="0"/>
          <p:nvPr/>
        </p:nvPicPr>
        <p:blipFill>
          <a:blip r:embed="rId5">
            <a:alphaModFix/>
          </a:blip>
          <a:stretch>
            <a:fillRect/>
          </a:stretch>
        </p:blipFill>
        <p:spPr>
          <a:xfrm>
            <a:off x="416488" y="1620180"/>
            <a:ext cx="274320" cy="274320"/>
          </a:xfrm>
          <a:prstGeom prst="rect">
            <a:avLst/>
          </a:prstGeom>
          <a:noFill/>
          <a:ln>
            <a:noFill/>
          </a:ln>
        </p:spPr>
      </p:pic>
      <p:pic>
        <p:nvPicPr>
          <p:cNvPr id="58" name="Google Shape;58;p9" title="extending your thinking-1.png"/>
          <p:cNvPicPr preferRelativeResize="0"/>
          <p:nvPr/>
        </p:nvPicPr>
        <p:blipFill>
          <a:blip r:embed="rId6">
            <a:alphaModFix/>
          </a:blip>
          <a:stretch>
            <a:fillRect/>
          </a:stretch>
        </p:blipFill>
        <p:spPr>
          <a:xfrm>
            <a:off x="416488" y="2753632"/>
            <a:ext cx="274320" cy="274320"/>
          </a:xfrm>
          <a:prstGeom prst="rect">
            <a:avLst/>
          </a:prstGeom>
          <a:noFill/>
          <a:ln>
            <a:noFill/>
          </a:ln>
        </p:spPr>
      </p:pic>
      <p:pic>
        <p:nvPicPr>
          <p:cNvPr id="59" name="Google Shape;59;p9" title="self-checl-1.png"/>
          <p:cNvPicPr preferRelativeResize="0"/>
          <p:nvPr/>
        </p:nvPicPr>
        <p:blipFill>
          <a:blip r:embed="rId7">
            <a:alphaModFix/>
          </a:blip>
          <a:stretch>
            <a:fillRect/>
          </a:stretch>
        </p:blipFill>
        <p:spPr>
          <a:xfrm>
            <a:off x="416488" y="3314163"/>
            <a:ext cx="274320" cy="274320"/>
          </a:xfrm>
          <a:prstGeom prst="rect">
            <a:avLst/>
          </a:prstGeom>
          <a:noFill/>
          <a:ln>
            <a:noFill/>
          </a:ln>
        </p:spPr>
      </p:pic>
      <p:pic>
        <p:nvPicPr>
          <p:cNvPr id="60" name="Google Shape;60;p9" title="mdi_hide.png"/>
          <p:cNvPicPr preferRelativeResize="0"/>
          <p:nvPr/>
        </p:nvPicPr>
        <p:blipFill>
          <a:blip r:embed="rId8">
            <a:alphaModFix/>
          </a:blip>
          <a:stretch>
            <a:fillRect/>
          </a:stretch>
        </p:blipFill>
        <p:spPr>
          <a:xfrm>
            <a:off x="8686800" y="137160"/>
            <a:ext cx="274320" cy="274320"/>
          </a:xfrm>
          <a:prstGeom prst="rect">
            <a:avLst/>
          </a:prstGeom>
          <a:noFill/>
          <a:ln>
            <a:noFill/>
          </a:ln>
        </p:spPr>
      </p:pic>
      <p:sp>
        <p:nvSpPr>
          <p:cNvPr id="61" name="Google Shape;61;p9"/>
          <p:cNvSpPr/>
          <p:nvPr/>
        </p:nvSpPr>
        <p:spPr>
          <a:xfrm>
            <a:off x="886725" y="4493600"/>
            <a:ext cx="71181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On the next slides, c</a:t>
            </a:r>
            <a:r>
              <a:rPr lang="en" sz="1500">
                <a:solidFill>
                  <a:schemeClr val="dk1"/>
                </a:solidFill>
                <a:latin typeface="Calibri"/>
                <a:ea typeface="Calibri"/>
                <a:cs typeface="Calibri"/>
                <a:sym typeface="Calibri"/>
              </a:rPr>
              <a:t>heck the </a:t>
            </a:r>
            <a:r>
              <a:rPr b="1" lang="en" sz="1500">
                <a:solidFill>
                  <a:schemeClr val="dk1"/>
                </a:solidFill>
                <a:latin typeface="Calibri"/>
                <a:ea typeface="Calibri"/>
                <a:cs typeface="Calibri"/>
                <a:sym typeface="Calibri"/>
              </a:rPr>
              <a:t>speaker notes </a:t>
            </a:r>
            <a:r>
              <a:rPr lang="en" sz="1500">
                <a:solidFill>
                  <a:schemeClr val="dk1"/>
                </a:solidFill>
                <a:latin typeface="Calibri"/>
                <a:ea typeface="Calibri"/>
                <a:cs typeface="Calibri"/>
                <a:sym typeface="Calibri"/>
              </a:rPr>
              <a:t>for teacher instructions and support.</a:t>
            </a:r>
            <a:endParaRPr sz="1600">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65" name="Shape 65"/>
        <p:cNvGrpSpPr/>
        <p:nvPr/>
      </p:nvGrpSpPr>
      <p:grpSpPr>
        <a:xfrm>
          <a:off x="0" y="0"/>
          <a:ext cx="0" cy="0"/>
          <a:chOff x="0" y="0"/>
          <a:chExt cx="0" cy="0"/>
        </a:xfrm>
      </p:grpSpPr>
      <p:sp>
        <p:nvSpPr>
          <p:cNvPr id="66" name="Google Shape;66;p1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67" name="Google Shape;67;p10"/>
          <p:cNvSpPr txBox="1"/>
          <p:nvPr>
            <p:ph idx="1" type="body"/>
          </p:nvPr>
        </p:nvSpPr>
        <p:spPr>
          <a:xfrm>
            <a:off x="311700" y="1152475"/>
            <a:ext cx="44763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b="1" lang="en" sz="2200">
                <a:solidFill>
                  <a:srgbClr val="F3F3F3"/>
                </a:solidFill>
              </a:rPr>
              <a:t>By the end of this lesson you will be able to -</a:t>
            </a:r>
            <a:endParaRPr b="1" sz="2200">
              <a:solidFill>
                <a:srgbClr val="F3F3F3"/>
              </a:solidFill>
            </a:endParaRPr>
          </a:p>
          <a:p>
            <a:pPr indent="-368300" lvl="0" marL="457200" rtl="0" algn="l">
              <a:lnSpc>
                <a:spcPct val="100000"/>
              </a:lnSpc>
              <a:spcBef>
                <a:spcPts val="1000"/>
              </a:spcBef>
              <a:spcAft>
                <a:spcPts val="0"/>
              </a:spcAft>
              <a:buClr>
                <a:srgbClr val="F3F3F3"/>
              </a:buClr>
              <a:buSzPts val="2200"/>
              <a:buFont typeface="Helvetica Neue"/>
              <a:buChar char="●"/>
            </a:pPr>
            <a:r>
              <a:rPr b="1" lang="en" sz="2200">
                <a:solidFill>
                  <a:srgbClr val="F3F3F3"/>
                </a:solidFill>
              </a:rPr>
              <a:t>Determine how many solutions</a:t>
            </a:r>
            <a:r>
              <a:rPr lang="en" sz="2200">
                <a:solidFill>
                  <a:srgbClr val="F3F3F3"/>
                </a:solidFill>
              </a:rPr>
              <a:t> a system of equations could have.</a:t>
            </a:r>
            <a:endParaRPr sz="2200">
              <a:solidFill>
                <a:srgbClr val="F3F3F3"/>
              </a:solidFill>
            </a:endParaRPr>
          </a:p>
        </p:txBody>
      </p:sp>
      <p:pic>
        <p:nvPicPr>
          <p:cNvPr descr="Three students helping each other up a staircase toward a flag, symbolizing teamwork and building math skills step by step." id="68" name="Google Shape;68;p10" title="lesson journey-opt 2 (2).png"/>
          <p:cNvPicPr preferRelativeResize="0"/>
          <p:nvPr/>
        </p:nvPicPr>
        <p:blipFill rotWithShape="1">
          <a:blip r:embed="rId3">
            <a:alphaModFix/>
          </a:blip>
          <a:srcRect b="0" l="39" r="49" t="0"/>
          <a:stretch/>
        </p:blipFill>
        <p:spPr>
          <a:xfrm>
            <a:off x="5385050" y="1152463"/>
            <a:ext cx="3447249" cy="2298175"/>
          </a:xfrm>
          <a:prstGeom prst="rect">
            <a:avLst/>
          </a:prstGeom>
          <a:noFill/>
          <a:ln>
            <a:noFill/>
          </a:ln>
        </p:spPr>
      </p:pic>
      <p:sp>
        <p:nvSpPr>
          <p:cNvPr id="69" name="Google Shape;69;p1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solidFill>
                  <a:srgbClr val="EFEFEF"/>
                </a:solidFill>
              </a:rPr>
              <a:t>‹#›</a:t>
            </a:fld>
            <a:endParaRPr>
              <a:solidFill>
                <a:srgbClr val="EFEFEF"/>
              </a:solidFill>
            </a:endParaRPr>
          </a:p>
        </p:txBody>
      </p:sp>
      <p:sp>
        <p:nvSpPr>
          <p:cNvPr id="70" name="Google Shape;70;p1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solidFill>
                  <a:srgbClr val="EFEFEF"/>
                </a:solidFill>
              </a:rPr>
              <a:t>2.7 Systems of Linear Equations and Their Solutions</a:t>
            </a:r>
            <a:endParaRPr>
              <a:solidFill>
                <a:srgbClr val="EFEFE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1"/>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Vocabulary</a:t>
            </a:r>
            <a:endParaRPr/>
          </a:p>
        </p:txBody>
      </p:sp>
      <p:sp>
        <p:nvSpPr>
          <p:cNvPr id="76" name="Google Shape;76;p11"/>
          <p:cNvSpPr txBox="1"/>
          <p:nvPr>
            <p:ph idx="1" type="body"/>
          </p:nvPr>
        </p:nvSpPr>
        <p:spPr>
          <a:xfrm>
            <a:off x="311700" y="1152475"/>
            <a:ext cx="4254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Previous</a:t>
            </a:r>
            <a:endParaRPr b="1"/>
          </a:p>
          <a:p>
            <a:pPr indent="-342900" lvl="0" marL="457200" rtl="0" algn="l">
              <a:spcBef>
                <a:spcPts val="1200"/>
              </a:spcBef>
              <a:spcAft>
                <a:spcPts val="0"/>
              </a:spcAft>
              <a:buSzPts val="1800"/>
              <a:buChar char="●"/>
            </a:pPr>
            <a:r>
              <a:rPr lang="en"/>
              <a:t>Solutions to a System of Equations</a:t>
            </a:r>
            <a:endParaRPr/>
          </a:p>
          <a:p>
            <a:pPr indent="-330200" lvl="1" marL="914400" rtl="0" algn="l">
              <a:spcBef>
                <a:spcPts val="0"/>
              </a:spcBef>
              <a:spcAft>
                <a:spcPts val="0"/>
              </a:spcAft>
              <a:buSzPts val="1600"/>
              <a:buChar char="○"/>
            </a:pPr>
            <a:r>
              <a:rPr lang="en"/>
              <a:t>A coordinate pair that makes all equations in the system true. On the graph, it is the point where the equations intersect.</a:t>
            </a:r>
            <a:endParaRPr/>
          </a:p>
          <a:p>
            <a:pPr indent="-342900" lvl="0" marL="457200" rtl="0" algn="l">
              <a:spcBef>
                <a:spcPts val="1000"/>
              </a:spcBef>
              <a:spcAft>
                <a:spcPts val="0"/>
              </a:spcAft>
              <a:buSzPts val="1800"/>
              <a:buChar char="●"/>
            </a:pPr>
            <a:r>
              <a:rPr lang="en"/>
              <a:t>Equivalent Systems</a:t>
            </a:r>
            <a:endParaRPr/>
          </a:p>
          <a:p>
            <a:pPr indent="-330200" lvl="1" marL="914400" rtl="0" algn="l">
              <a:spcBef>
                <a:spcPts val="0"/>
              </a:spcBef>
              <a:spcAft>
                <a:spcPts val="0"/>
              </a:spcAft>
              <a:buSzPts val="1600"/>
              <a:buChar char="○"/>
            </a:pPr>
            <a:r>
              <a:rPr lang="en"/>
              <a:t>Two systems that share the exact same solution set.</a:t>
            </a:r>
            <a:endParaRPr/>
          </a:p>
        </p:txBody>
      </p:sp>
      <p:sp>
        <p:nvSpPr>
          <p:cNvPr id="77" name="Google Shape;77;p1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2.7 Systems of Linear Equations and Their Solutions</a:t>
            </a:r>
            <a:endParaRPr/>
          </a:p>
        </p:txBody>
      </p:sp>
      <p:sp>
        <p:nvSpPr>
          <p:cNvPr id="78" name="Google Shape;78;p1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79" name="Google Shape;79;p11"/>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b="1"/>
          </a:p>
          <a:p>
            <a:pPr indent="-342900" lvl="0" marL="457200" rtl="0" algn="l">
              <a:spcBef>
                <a:spcPts val="1200"/>
              </a:spcBef>
              <a:spcAft>
                <a:spcPts val="0"/>
              </a:spcAft>
              <a:buSzPts val="1800"/>
              <a:buChar char="●"/>
            </a:pPr>
            <a:r>
              <a:rPr lang="en"/>
              <a:t>Elimination</a:t>
            </a:r>
            <a:endParaRPr/>
          </a:p>
          <a:p>
            <a:pPr indent="-330200" lvl="1" marL="914400" rtl="0" algn="l">
              <a:spcBef>
                <a:spcPts val="0"/>
              </a:spcBef>
              <a:spcAft>
                <a:spcPts val="0"/>
              </a:spcAft>
              <a:buSzPts val="1600"/>
              <a:buChar char="○"/>
            </a:pPr>
            <a:r>
              <a:rPr lang="en"/>
              <a:t>A method of solving a system of equations where you add or subtract a multiple of one equation to another to get an equation with one variable.</a:t>
            </a:r>
            <a:endParaRPr/>
          </a:p>
          <a:p>
            <a:pPr indent="-342900" lvl="0" marL="457200" rtl="0" algn="l">
              <a:spcBef>
                <a:spcPts val="1000"/>
              </a:spcBef>
              <a:spcAft>
                <a:spcPts val="0"/>
              </a:spcAft>
              <a:buSzPts val="1800"/>
              <a:buChar char="●"/>
            </a:pPr>
            <a:r>
              <a:rPr lang="en"/>
              <a:t>Substitution</a:t>
            </a:r>
            <a:endParaRPr/>
          </a:p>
          <a:p>
            <a:pPr indent="-330200" lvl="1" marL="914400" rtl="0" algn="l">
              <a:spcBef>
                <a:spcPts val="0"/>
              </a:spcBef>
              <a:spcAft>
                <a:spcPts val="0"/>
              </a:spcAft>
              <a:buSzPts val="1600"/>
              <a:buChar char="○"/>
            </a:pPr>
            <a:r>
              <a:rPr lang="en"/>
              <a:t>A method replacing a variable with an expression it is equal to.</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83" name="Shape 83"/>
        <p:cNvGrpSpPr/>
        <p:nvPr/>
      </p:nvGrpSpPr>
      <p:grpSpPr>
        <a:xfrm>
          <a:off x="0" y="0"/>
          <a:ext cx="0" cy="0"/>
          <a:chOff x="0" y="0"/>
          <a:chExt cx="0" cy="0"/>
        </a:xfrm>
      </p:grpSpPr>
      <p:sp>
        <p:nvSpPr>
          <p:cNvPr id="84" name="Google Shape;84;p12"/>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85" name="Google Shape;85;p12"/>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6" name="Google Shape;86;p12"/>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7" name="Google Shape;87;p12"/>
          <p:cNvSpPr/>
          <p:nvPr/>
        </p:nvSpPr>
        <p:spPr>
          <a:xfrm>
            <a:off x="944775"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8" name="Google Shape;88;p12"/>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9" name="Google Shape;89;p12"/>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90" name="Google Shape;90;p12"/>
          <p:cNvSpPr/>
          <p:nvPr/>
        </p:nvSpPr>
        <p:spPr>
          <a:xfrm>
            <a:off x="5629650" y="13493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91" name="Google Shape;91;p12"/>
          <p:cNvCxnSpPr>
            <a:stCxn id="85" idx="2"/>
            <a:endCxn id="87" idx="0"/>
          </p:cNvCxnSpPr>
          <p:nvPr/>
        </p:nvCxnSpPr>
        <p:spPr>
          <a:xfrm flipH="1" rot="-5400000">
            <a:off x="1413938" y="2483200"/>
            <a:ext cx="336600" cy="736800"/>
          </a:xfrm>
          <a:prstGeom prst="bentConnector3">
            <a:avLst>
              <a:gd fmla="val 49994" name="adj1"/>
            </a:avLst>
          </a:prstGeom>
          <a:noFill/>
          <a:ln cap="flat" cmpd="sng" w="19050">
            <a:solidFill>
              <a:srgbClr val="CCCCCC"/>
            </a:solidFill>
            <a:prstDash val="dash"/>
            <a:round/>
            <a:headEnd len="med" w="med" type="none"/>
            <a:tailEnd len="med" w="med" type="none"/>
          </a:ln>
        </p:spPr>
      </p:cxnSp>
      <p:cxnSp>
        <p:nvCxnSpPr>
          <p:cNvPr id="92" name="Google Shape;92;p12"/>
          <p:cNvCxnSpPr>
            <a:stCxn id="87" idx="3"/>
            <a:endCxn id="86"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93" name="Google Shape;93;p12"/>
          <p:cNvCxnSpPr>
            <a:stCxn id="86" idx="3"/>
            <a:endCxn id="88"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94" name="Google Shape;94;p12"/>
          <p:cNvCxnSpPr>
            <a:stCxn id="88" idx="3"/>
            <a:endCxn id="90" idx="2"/>
          </p:cNvCxnSpPr>
          <p:nvPr/>
        </p:nvCxnSpPr>
        <p:spPr>
          <a:xfrm flipH="1" rot="10800000">
            <a:off x="6016988" y="2675163"/>
            <a:ext cx="618600" cy="1007700"/>
          </a:xfrm>
          <a:prstGeom prst="bentConnector2">
            <a:avLst/>
          </a:prstGeom>
          <a:noFill/>
          <a:ln cap="flat" cmpd="sng" w="19050">
            <a:solidFill>
              <a:srgbClr val="CCCCCC"/>
            </a:solidFill>
            <a:prstDash val="dash"/>
            <a:round/>
            <a:headEnd len="med" w="med" type="none"/>
            <a:tailEnd len="med" w="med" type="none"/>
          </a:ln>
        </p:spPr>
      </p:cxnSp>
      <p:cxnSp>
        <p:nvCxnSpPr>
          <p:cNvPr id="95" name="Google Shape;95;p12"/>
          <p:cNvCxnSpPr>
            <a:stCxn id="90" idx="3"/>
            <a:endCxn id="89" idx="0"/>
          </p:cNvCxnSpPr>
          <p:nvPr/>
        </p:nvCxnSpPr>
        <p:spPr>
          <a:xfrm>
            <a:off x="7641450" y="2012313"/>
            <a:ext cx="269400" cy="994500"/>
          </a:xfrm>
          <a:prstGeom prst="bentConnector2">
            <a:avLst/>
          </a:prstGeom>
          <a:noFill/>
          <a:ln cap="flat" cmpd="sng" w="19050">
            <a:solidFill>
              <a:srgbClr val="CCCCCC"/>
            </a:solidFill>
            <a:prstDash val="dash"/>
            <a:round/>
            <a:headEnd len="med" w="med" type="none"/>
            <a:tailEnd len="med" w="med" type="none"/>
          </a:ln>
        </p:spPr>
      </p:cxnSp>
      <p:sp>
        <p:nvSpPr>
          <p:cNvPr id="96" name="Google Shape;96;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97" name="Google Shape;97;p12" title="hugeicons_task-done-01.png"/>
          <p:cNvPicPr preferRelativeResize="0"/>
          <p:nvPr/>
        </p:nvPicPr>
        <p:blipFill>
          <a:blip r:embed="rId3">
            <a:alphaModFix/>
          </a:blip>
          <a:stretch>
            <a:fillRect/>
          </a:stretch>
        </p:blipFill>
        <p:spPr>
          <a:xfrm>
            <a:off x="1841720" y="3200400"/>
            <a:ext cx="228600" cy="228600"/>
          </a:xfrm>
          <a:prstGeom prst="rect">
            <a:avLst/>
          </a:prstGeom>
          <a:noFill/>
          <a:ln>
            <a:noFill/>
          </a:ln>
        </p:spPr>
      </p:pic>
      <p:sp>
        <p:nvSpPr>
          <p:cNvPr id="98" name="Google Shape;98;p12"/>
          <p:cNvSpPr txBox="1"/>
          <p:nvPr/>
        </p:nvSpPr>
        <p:spPr>
          <a:xfrm>
            <a:off x="103627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pic>
        <p:nvPicPr>
          <p:cNvPr id="99" name="Google Shape;99;p12" title="hugeicons_task-done-01.png"/>
          <p:cNvPicPr preferRelativeResize="0"/>
          <p:nvPr/>
        </p:nvPicPr>
        <p:blipFill>
          <a:blip r:embed="rId3">
            <a:alphaModFix/>
          </a:blip>
          <a:stretch>
            <a:fillRect/>
          </a:stretch>
        </p:blipFill>
        <p:spPr>
          <a:xfrm>
            <a:off x="3628795" y="1554480"/>
            <a:ext cx="228600" cy="228600"/>
          </a:xfrm>
          <a:prstGeom prst="rect">
            <a:avLst/>
          </a:prstGeom>
          <a:noFill/>
          <a:ln>
            <a:noFill/>
          </a:ln>
        </p:spPr>
      </p:pic>
      <p:sp>
        <p:nvSpPr>
          <p:cNvPr id="100" name="Google Shape;100;p12"/>
          <p:cNvSpPr txBox="1"/>
          <p:nvPr/>
        </p:nvSpPr>
        <p:spPr>
          <a:xfrm>
            <a:off x="2823350" y="182935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01" name="Google Shape;101;p12" title="hugeicons_chart-down.png"/>
          <p:cNvPicPr preferRelativeResize="0"/>
          <p:nvPr/>
        </p:nvPicPr>
        <p:blipFill>
          <a:blip r:embed="rId4">
            <a:alphaModFix/>
          </a:blip>
          <a:stretch>
            <a:fillRect/>
          </a:stretch>
        </p:blipFill>
        <p:spPr>
          <a:xfrm>
            <a:off x="4902133" y="3200400"/>
            <a:ext cx="228600" cy="228600"/>
          </a:xfrm>
          <a:prstGeom prst="rect">
            <a:avLst/>
          </a:prstGeom>
          <a:noFill/>
          <a:ln>
            <a:noFill/>
          </a:ln>
        </p:spPr>
      </p:pic>
      <p:sp>
        <p:nvSpPr>
          <p:cNvPr id="102" name="Google Shape;102;p12"/>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03" name="Google Shape;103;p12"/>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04" name="Google Shape;104;p12"/>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05" name="Google Shape;105;p12" title="hugeicons_start-up-02.png"/>
          <p:cNvPicPr preferRelativeResize="0"/>
          <p:nvPr/>
        </p:nvPicPr>
        <p:blipFill>
          <a:blip r:embed="rId5">
            <a:alphaModFix/>
          </a:blip>
          <a:stretch>
            <a:fillRect/>
          </a:stretch>
        </p:blipFill>
        <p:spPr>
          <a:xfrm>
            <a:off x="1084454" y="1554480"/>
            <a:ext cx="228600" cy="228600"/>
          </a:xfrm>
          <a:prstGeom prst="rect">
            <a:avLst/>
          </a:prstGeom>
          <a:noFill/>
          <a:ln>
            <a:noFill/>
          </a:ln>
        </p:spPr>
      </p:pic>
      <p:sp>
        <p:nvSpPr>
          <p:cNvPr id="106" name="Google Shape;106;p12"/>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07" name="Google Shape;107;p12" title="hugeicons_centralized.png"/>
          <p:cNvPicPr preferRelativeResize="0"/>
          <p:nvPr/>
        </p:nvPicPr>
        <p:blipFill>
          <a:blip r:embed="rId6">
            <a:alphaModFix/>
          </a:blip>
          <a:stretch>
            <a:fillRect/>
          </a:stretch>
        </p:blipFill>
        <p:spPr>
          <a:xfrm>
            <a:off x="7799832" y="3200400"/>
            <a:ext cx="228600" cy="228600"/>
          </a:xfrm>
          <a:prstGeom prst="rect">
            <a:avLst/>
          </a:prstGeom>
          <a:noFill/>
          <a:ln>
            <a:noFill/>
          </a:ln>
        </p:spPr>
      </p:pic>
      <p:pic>
        <p:nvPicPr>
          <p:cNvPr id="108" name="Google Shape;108;p12" title="hugeicons_pencil.png"/>
          <p:cNvPicPr preferRelativeResize="0"/>
          <p:nvPr/>
        </p:nvPicPr>
        <p:blipFill>
          <a:blip r:embed="rId7">
            <a:alphaModFix/>
          </a:blip>
          <a:stretch>
            <a:fillRect/>
          </a:stretch>
        </p:blipFill>
        <p:spPr>
          <a:xfrm>
            <a:off x="6519672" y="1554480"/>
            <a:ext cx="228600" cy="2286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2" name="Shape 112"/>
        <p:cNvGrpSpPr/>
        <p:nvPr/>
      </p:nvGrpSpPr>
      <p:grpSpPr>
        <a:xfrm>
          <a:off x="0" y="0"/>
          <a:ext cx="0" cy="0"/>
          <a:chOff x="0" y="0"/>
          <a:chExt cx="0" cy="0"/>
        </a:xfrm>
      </p:grpSpPr>
      <p:sp>
        <p:nvSpPr>
          <p:cNvPr id="113" name="Google Shape;113;p13"/>
          <p:cNvSpPr txBox="1"/>
          <p:nvPr>
            <p:ph type="title"/>
          </p:nvPr>
        </p:nvSpPr>
        <p:spPr>
          <a:xfrm>
            <a:off x="311700" y="140225"/>
            <a:ext cx="8520600" cy="6465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3000">
                <a:solidFill>
                  <a:srgbClr val="005047"/>
                </a:solidFill>
              </a:rPr>
              <a:t>Warm Up - </a:t>
            </a:r>
            <a:r>
              <a:rPr lang="en" sz="3000"/>
              <a:t>Search for Solutions</a:t>
            </a:r>
            <a:r>
              <a:rPr lang="en" sz="3000">
                <a:solidFill>
                  <a:srgbClr val="005047"/>
                </a:solidFill>
              </a:rPr>
              <a:t> </a:t>
            </a:r>
            <a:endParaRPr>
              <a:solidFill>
                <a:srgbClr val="005047"/>
              </a:solidFill>
            </a:endParaRPr>
          </a:p>
        </p:txBody>
      </p:sp>
      <p:sp>
        <p:nvSpPr>
          <p:cNvPr id="114" name="Google Shape;114;p13"/>
          <p:cNvSpPr txBox="1"/>
          <p:nvPr>
            <p:ph idx="1" type="body"/>
          </p:nvPr>
        </p:nvSpPr>
        <p:spPr>
          <a:xfrm>
            <a:off x="311700" y="1152475"/>
            <a:ext cx="8520600" cy="3735900"/>
          </a:xfrm>
          <a:prstGeom prst="rect">
            <a:avLst/>
          </a:prstGeom>
        </p:spPr>
        <p:txBody>
          <a:bodyPr anchorCtr="0" anchor="t" bIns="91425" lIns="91425" spcFirstLastPara="1" rIns="91425" wrap="square" tIns="91425">
            <a:normAutofit lnSpcReduction="10000"/>
          </a:bodyPr>
          <a:lstStyle/>
          <a:p>
            <a:pPr indent="0" lvl="0" marL="0" rtl="0" algn="l">
              <a:lnSpc>
                <a:spcPct val="100000"/>
              </a:lnSpc>
              <a:spcBef>
                <a:spcPts val="0"/>
              </a:spcBef>
              <a:spcAft>
                <a:spcPts val="0"/>
              </a:spcAft>
              <a:buNone/>
            </a:pPr>
            <a:r>
              <a:rPr lang="en" sz="2100"/>
              <a:t>Andre is trying to solve this system of equations:</a:t>
            </a:r>
            <a:endParaRPr sz="2100"/>
          </a:p>
          <a:p>
            <a:pPr indent="0" lvl="0" marL="0" rtl="0" algn="l">
              <a:lnSpc>
                <a:spcPct val="100000"/>
              </a:lnSpc>
              <a:spcBef>
                <a:spcPts val="0"/>
              </a:spcBef>
              <a:spcAft>
                <a:spcPts val="0"/>
              </a:spcAft>
              <a:buNone/>
            </a:pPr>
            <a:r>
              <a:t/>
            </a:r>
            <a:endParaRPr sz="2100"/>
          </a:p>
          <a:p>
            <a:pPr indent="0" lvl="0" marL="0" rtl="0" algn="l">
              <a:lnSpc>
                <a:spcPct val="100000"/>
              </a:lnSpc>
              <a:spcBef>
                <a:spcPts val="0"/>
              </a:spcBef>
              <a:spcAft>
                <a:spcPts val="0"/>
              </a:spcAft>
              <a:buNone/>
            </a:pPr>
            <a:r>
              <a:rPr lang="en" sz="2100"/>
              <a:t>Looking at the first equation, he thought, “The solution to the system is a pair of numbers that add up to 3. I wonder which two numbers they are.” </a:t>
            </a:r>
            <a:endParaRPr sz="2100"/>
          </a:p>
          <a:p>
            <a:pPr indent="-356115" lvl="0" marL="457200" rtl="0" algn="l">
              <a:lnSpc>
                <a:spcPct val="100000"/>
              </a:lnSpc>
              <a:spcBef>
                <a:spcPts val="1000"/>
              </a:spcBef>
              <a:spcAft>
                <a:spcPts val="0"/>
              </a:spcAft>
              <a:buSzPts val="2008"/>
              <a:buAutoNum type="arabicPeriod"/>
            </a:pPr>
            <a:r>
              <a:rPr lang="en" sz="2008"/>
              <a:t>Choose any two numbers that add up to 3. Let the first one be the </a:t>
            </a:r>
            <a:r>
              <a:rPr i="1" lang="en" sz="2008">
                <a:latin typeface="Times New Roman"/>
                <a:ea typeface="Times New Roman"/>
                <a:cs typeface="Times New Roman"/>
                <a:sym typeface="Times New Roman"/>
              </a:rPr>
              <a:t>x</a:t>
            </a:r>
            <a:r>
              <a:rPr lang="en" sz="2008"/>
              <a:t>-value and the second one be the </a:t>
            </a:r>
            <a:r>
              <a:rPr i="1" lang="en" sz="2008">
                <a:latin typeface="Times New Roman"/>
                <a:ea typeface="Times New Roman"/>
                <a:cs typeface="Times New Roman"/>
                <a:sym typeface="Times New Roman"/>
              </a:rPr>
              <a:t>y</a:t>
            </a:r>
            <a:r>
              <a:rPr lang="en" sz="2008"/>
              <a:t>-value.</a:t>
            </a:r>
            <a:endParaRPr sz="2008"/>
          </a:p>
          <a:p>
            <a:pPr indent="-356115" lvl="0" marL="457200" rtl="0" algn="l">
              <a:lnSpc>
                <a:spcPct val="100000"/>
              </a:lnSpc>
              <a:spcBef>
                <a:spcPts val="1000"/>
              </a:spcBef>
              <a:spcAft>
                <a:spcPts val="0"/>
              </a:spcAft>
              <a:buSzPts val="2008"/>
              <a:buAutoNum type="arabicPeriod"/>
            </a:pPr>
            <a:r>
              <a:rPr lang="en" sz="2008"/>
              <a:t>The pair of values you chose is a solution to the first equation. Check if it is also a solution to the second equation. Then, pause for a brief discussion with your group.</a:t>
            </a:r>
            <a:endParaRPr sz="2008"/>
          </a:p>
          <a:p>
            <a:pPr indent="-356115" lvl="0" marL="457200" rtl="0" algn="l">
              <a:lnSpc>
                <a:spcPct val="100000"/>
              </a:lnSpc>
              <a:spcBef>
                <a:spcPts val="1000"/>
              </a:spcBef>
              <a:spcAft>
                <a:spcPts val="1000"/>
              </a:spcAft>
              <a:buSzPts val="2008"/>
              <a:buAutoNum type="arabicPeriod"/>
            </a:pPr>
            <a:r>
              <a:rPr lang="en" sz="2008"/>
              <a:t>How many solutions does the system have? Use what you know about equations and solving systems to show that you are right.</a:t>
            </a:r>
            <a:endParaRPr sz="2308"/>
          </a:p>
        </p:txBody>
      </p:sp>
      <p:sp>
        <p:nvSpPr>
          <p:cNvPr id="115" name="Google Shape;115;p13"/>
          <p:cNvSpPr txBox="1"/>
          <p:nvPr>
            <p:ph idx="12" type="sldNum"/>
          </p:nvPr>
        </p:nvSpPr>
        <p:spPr>
          <a:xfrm>
            <a:off x="8283608" y="48033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16" name="Google Shape;116;p13"/>
          <p:cNvSpPr txBox="1"/>
          <p:nvPr>
            <p:ph idx="3" type="sldNum"/>
          </p:nvPr>
        </p:nvSpPr>
        <p:spPr>
          <a:xfrm>
            <a:off x="311700" y="48033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2.7.1 Systems of Linear Equations with Infinitely Many Solutions</a:t>
            </a:r>
            <a:endParaRPr/>
          </a:p>
        </p:txBody>
      </p:sp>
      <p:graphicFrame>
        <p:nvGraphicFramePr>
          <p:cNvPr id="117" name="Google Shape;117;p13"/>
          <p:cNvGraphicFramePr/>
          <p:nvPr/>
        </p:nvGraphicFramePr>
        <p:xfrm>
          <a:off x="6162275" y="716213"/>
          <a:ext cx="3000000" cy="3000000"/>
        </p:xfrm>
        <a:graphic>
          <a:graphicData uri="http://schemas.openxmlformats.org/drawingml/2006/table">
            <a:tbl>
              <a:tblPr>
                <a:noFill/>
                <a:tableStyleId>{4942BD85-14A4-4B91-B2F4-14DF6344DEE2}</a:tableStyleId>
              </a:tblPr>
              <a:tblGrid>
                <a:gridCol w="2670025"/>
              </a:tblGrid>
              <a:tr h="381000">
                <a:tc>
                  <a:txBody>
                    <a:bodyPr/>
                    <a:lstStyle/>
                    <a:p>
                      <a:pPr indent="0" lvl="0" marL="0" rtl="0" algn="l">
                        <a:lnSpc>
                          <a:spcPct val="115000"/>
                        </a:lnSpc>
                        <a:spcBef>
                          <a:spcPts val="0"/>
                        </a:spcBef>
                        <a:spcAft>
                          <a:spcPts val="0"/>
                        </a:spcAft>
                        <a:buNone/>
                      </a:pPr>
                      <a:r>
                        <a:rPr lang="en" sz="2200">
                          <a:solidFill>
                            <a:srgbClr val="424242"/>
                          </a:solidFill>
                          <a:latin typeface="Calibri"/>
                          <a:ea typeface="Calibri"/>
                          <a:cs typeface="Calibri"/>
                          <a:sym typeface="Calibri"/>
                        </a:rPr>
                        <a:t> </a:t>
                      </a:r>
                      <a:r>
                        <a:rPr i="1" lang="en" sz="2200">
                          <a:solidFill>
                            <a:srgbClr val="424242"/>
                          </a:solidFill>
                          <a:latin typeface="Times New Roman"/>
                          <a:ea typeface="Times New Roman"/>
                          <a:cs typeface="Times New Roman"/>
                          <a:sym typeface="Times New Roman"/>
                        </a:rPr>
                        <a:t>x</a:t>
                      </a:r>
                      <a:r>
                        <a:rPr lang="en" sz="2200">
                          <a:solidFill>
                            <a:srgbClr val="424242"/>
                          </a:solidFill>
                          <a:latin typeface="Calibri"/>
                          <a:ea typeface="Calibri"/>
                          <a:cs typeface="Calibri"/>
                          <a:sym typeface="Calibri"/>
                        </a:rPr>
                        <a:t> + </a:t>
                      </a:r>
                      <a:r>
                        <a:rPr i="1" lang="en" sz="2200">
                          <a:solidFill>
                            <a:srgbClr val="424242"/>
                          </a:solidFill>
                          <a:latin typeface="Times New Roman"/>
                          <a:ea typeface="Times New Roman"/>
                          <a:cs typeface="Times New Roman"/>
                          <a:sym typeface="Times New Roman"/>
                        </a:rPr>
                        <a:t>y</a:t>
                      </a:r>
                      <a:r>
                        <a:rPr lang="en" sz="2200">
                          <a:solidFill>
                            <a:srgbClr val="424242"/>
                          </a:solidFill>
                          <a:latin typeface="Calibri"/>
                          <a:ea typeface="Calibri"/>
                          <a:cs typeface="Calibri"/>
                          <a:sym typeface="Calibri"/>
                        </a:rPr>
                        <a:t> = 3</a:t>
                      </a:r>
                      <a:endParaRPr sz="2200">
                        <a:solidFill>
                          <a:srgbClr val="424242"/>
                        </a:solidFill>
                        <a:latin typeface="Calibri"/>
                        <a:ea typeface="Calibri"/>
                        <a:cs typeface="Calibri"/>
                        <a:sym typeface="Calibri"/>
                      </a:endParaRPr>
                    </a:p>
                    <a:p>
                      <a:pPr indent="0" lvl="0" marL="0" rtl="0" algn="l">
                        <a:lnSpc>
                          <a:spcPct val="115000"/>
                        </a:lnSpc>
                        <a:spcBef>
                          <a:spcPts val="0"/>
                        </a:spcBef>
                        <a:spcAft>
                          <a:spcPts val="0"/>
                        </a:spcAft>
                        <a:buNone/>
                      </a:pPr>
                      <a:r>
                        <a:rPr lang="en" sz="2200">
                          <a:solidFill>
                            <a:srgbClr val="424242"/>
                          </a:solidFill>
                          <a:latin typeface="Calibri"/>
                          <a:ea typeface="Calibri"/>
                          <a:cs typeface="Calibri"/>
                          <a:sym typeface="Calibri"/>
                        </a:rPr>
                        <a:t> 4</a:t>
                      </a:r>
                      <a:r>
                        <a:rPr i="1" lang="en" sz="2200">
                          <a:solidFill>
                            <a:srgbClr val="424242"/>
                          </a:solidFill>
                          <a:latin typeface="Times New Roman"/>
                          <a:ea typeface="Times New Roman"/>
                          <a:cs typeface="Times New Roman"/>
                          <a:sym typeface="Times New Roman"/>
                        </a:rPr>
                        <a:t>x</a:t>
                      </a:r>
                      <a:r>
                        <a:rPr lang="en" sz="2200">
                          <a:solidFill>
                            <a:srgbClr val="424242"/>
                          </a:solidFill>
                          <a:latin typeface="Calibri"/>
                          <a:ea typeface="Calibri"/>
                          <a:cs typeface="Calibri"/>
                          <a:sym typeface="Calibri"/>
                        </a:rPr>
                        <a:t> = 12 – 4</a:t>
                      </a:r>
                      <a:r>
                        <a:rPr i="1" lang="en" sz="2200">
                          <a:solidFill>
                            <a:srgbClr val="424242"/>
                          </a:solidFill>
                          <a:latin typeface="Times New Roman"/>
                          <a:ea typeface="Times New Roman"/>
                          <a:cs typeface="Times New Roman"/>
                          <a:sym typeface="Times New Roman"/>
                        </a:rPr>
                        <a:t>y</a:t>
                      </a:r>
                      <a:r>
                        <a:rPr lang="en" sz="1800">
                          <a:solidFill>
                            <a:srgbClr val="424242"/>
                          </a:solidFill>
                          <a:latin typeface="Calibri"/>
                          <a:ea typeface="Calibri"/>
                          <a:cs typeface="Calibri"/>
                          <a:sym typeface="Calibri"/>
                        </a:rPr>
                        <a:t> </a:t>
                      </a:r>
                      <a:endParaRPr sz="1800">
                        <a:solidFill>
                          <a:srgbClr val="424242"/>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121" name="Shape 121"/>
        <p:cNvGrpSpPr/>
        <p:nvPr/>
      </p:nvGrpSpPr>
      <p:grpSpPr>
        <a:xfrm>
          <a:off x="0" y="0"/>
          <a:ext cx="0" cy="0"/>
          <a:chOff x="0" y="0"/>
          <a:chExt cx="0" cy="0"/>
        </a:xfrm>
      </p:grpSpPr>
      <p:sp>
        <p:nvSpPr>
          <p:cNvPr id="122" name="Google Shape;122;p14"/>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3" name="Google Shape;123;p14"/>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4" name="Google Shape;124;p14"/>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5" name="Google Shape;125;p14"/>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6" name="Google Shape;126;p14"/>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7" name="Google Shape;127;p14"/>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128" name="Google Shape;128;p14"/>
          <p:cNvCxnSpPr>
            <a:stCxn id="122" idx="2"/>
            <a:endCxn id="124"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129" name="Google Shape;129;p14"/>
          <p:cNvCxnSpPr>
            <a:stCxn id="124" idx="3"/>
            <a:endCxn id="123"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130" name="Google Shape;130;p14"/>
          <p:cNvCxnSpPr>
            <a:stCxn id="123" idx="3"/>
            <a:endCxn id="125"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131" name="Google Shape;131;p14"/>
          <p:cNvCxnSpPr>
            <a:stCxn id="125" idx="3"/>
            <a:endCxn id="127"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132" name="Google Shape;132;p14"/>
          <p:cNvCxnSpPr>
            <a:stCxn id="127" idx="3"/>
            <a:endCxn id="126"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133" name="Google Shape;133;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34" name="Google Shape;134;p14"/>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135" name="Google Shape;135;p14" title="hugeicons_task-done-01.png"/>
          <p:cNvPicPr preferRelativeResize="0"/>
          <p:nvPr/>
        </p:nvPicPr>
        <p:blipFill>
          <a:blip r:embed="rId3">
            <a:alphaModFix/>
          </a:blip>
          <a:stretch>
            <a:fillRect/>
          </a:stretch>
        </p:blipFill>
        <p:spPr>
          <a:xfrm>
            <a:off x="3628795" y="1554480"/>
            <a:ext cx="228600" cy="228600"/>
          </a:xfrm>
          <a:prstGeom prst="rect">
            <a:avLst/>
          </a:prstGeom>
          <a:noFill/>
          <a:ln>
            <a:noFill/>
          </a:ln>
        </p:spPr>
      </p:pic>
      <p:sp>
        <p:nvSpPr>
          <p:cNvPr id="136" name="Google Shape;136;p14"/>
          <p:cNvSpPr txBox="1"/>
          <p:nvPr/>
        </p:nvSpPr>
        <p:spPr>
          <a:xfrm>
            <a:off x="2823350" y="182935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37" name="Google Shape;137;p14" title="hugeicons_chart-down.png"/>
          <p:cNvPicPr preferRelativeResize="0"/>
          <p:nvPr/>
        </p:nvPicPr>
        <p:blipFill>
          <a:blip r:embed="rId4">
            <a:alphaModFix/>
          </a:blip>
          <a:stretch>
            <a:fillRect/>
          </a:stretch>
        </p:blipFill>
        <p:spPr>
          <a:xfrm>
            <a:off x="4902133" y="3200400"/>
            <a:ext cx="228600" cy="228600"/>
          </a:xfrm>
          <a:prstGeom prst="rect">
            <a:avLst/>
          </a:prstGeom>
          <a:noFill/>
          <a:ln>
            <a:noFill/>
          </a:ln>
        </p:spPr>
      </p:pic>
      <p:sp>
        <p:nvSpPr>
          <p:cNvPr id="138" name="Google Shape;138;p14"/>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39" name="Google Shape;139;p14"/>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40" name="Google Shape;140;p14"/>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41" name="Google Shape;141;p14" title="hugeicons_start-up-02.png"/>
          <p:cNvPicPr preferRelativeResize="0"/>
          <p:nvPr/>
        </p:nvPicPr>
        <p:blipFill>
          <a:blip r:embed="rId5">
            <a:alphaModFix/>
          </a:blip>
          <a:stretch>
            <a:fillRect/>
          </a:stretch>
        </p:blipFill>
        <p:spPr>
          <a:xfrm>
            <a:off x="1084454" y="1554480"/>
            <a:ext cx="228600" cy="228600"/>
          </a:xfrm>
          <a:prstGeom prst="rect">
            <a:avLst/>
          </a:prstGeom>
          <a:noFill/>
          <a:ln>
            <a:noFill/>
          </a:ln>
        </p:spPr>
      </p:pic>
      <p:sp>
        <p:nvSpPr>
          <p:cNvPr id="142" name="Google Shape;142;p14"/>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43" name="Google Shape;143;p14" title="hugeicons_centralized.png"/>
          <p:cNvPicPr preferRelativeResize="0"/>
          <p:nvPr/>
        </p:nvPicPr>
        <p:blipFill>
          <a:blip r:embed="rId6">
            <a:alphaModFix/>
          </a:blip>
          <a:stretch>
            <a:fillRect/>
          </a:stretch>
        </p:blipFill>
        <p:spPr>
          <a:xfrm>
            <a:off x="7799832" y="3200400"/>
            <a:ext cx="228600" cy="228600"/>
          </a:xfrm>
          <a:prstGeom prst="rect">
            <a:avLst/>
          </a:prstGeom>
          <a:noFill/>
          <a:ln>
            <a:noFill/>
          </a:ln>
        </p:spPr>
      </p:pic>
      <p:pic>
        <p:nvPicPr>
          <p:cNvPr id="144" name="Google Shape;144;p14" title="hugeicons_pencil.png"/>
          <p:cNvPicPr preferRelativeResize="0"/>
          <p:nvPr/>
        </p:nvPicPr>
        <p:blipFill>
          <a:blip r:embed="rId7">
            <a:alphaModFix/>
          </a:blip>
          <a:stretch>
            <a:fillRect/>
          </a:stretch>
        </p:blipFill>
        <p:spPr>
          <a:xfrm>
            <a:off x="6519672" y="1554480"/>
            <a:ext cx="228600" cy="228600"/>
          </a:xfrm>
          <a:prstGeom prst="rect">
            <a:avLst/>
          </a:prstGeom>
          <a:noFill/>
          <a:ln>
            <a:noFill/>
          </a:ln>
        </p:spPr>
      </p:pic>
      <p:sp>
        <p:nvSpPr>
          <p:cNvPr id="145" name="Google Shape;145;p14"/>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146" name="Google Shape;146;p14" title="hugeicons_task-done-01.png"/>
          <p:cNvPicPr preferRelativeResize="0"/>
          <p:nvPr/>
        </p:nvPicPr>
        <p:blipFill>
          <a:blip r:embed="rId8">
            <a:alphaModFix/>
          </a:blip>
          <a:stretch>
            <a:fillRect/>
          </a:stretch>
        </p:blipFill>
        <p:spPr>
          <a:xfrm>
            <a:off x="1844894" y="3200400"/>
            <a:ext cx="228600" cy="2286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150" name="Shape 150"/>
        <p:cNvGrpSpPr/>
        <p:nvPr/>
      </p:nvGrpSpPr>
      <p:grpSpPr>
        <a:xfrm>
          <a:off x="0" y="0"/>
          <a:ext cx="0" cy="0"/>
          <a:chOff x="0" y="0"/>
          <a:chExt cx="0" cy="0"/>
        </a:xfrm>
      </p:grpSpPr>
      <p:sp>
        <p:nvSpPr>
          <p:cNvPr id="151" name="Google Shape;151;p15"/>
          <p:cNvSpPr txBox="1"/>
          <p:nvPr>
            <p:ph type="title"/>
          </p:nvPr>
        </p:nvSpPr>
        <p:spPr>
          <a:xfrm>
            <a:off x="311700" y="2164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600"/>
              <a:t>Learning Strategies - </a:t>
            </a:r>
            <a:r>
              <a:rPr lang="en"/>
              <a:t>Rec Center 🏋️‍♂️</a:t>
            </a:r>
            <a:endParaRPr sz="2600">
              <a:solidFill>
                <a:srgbClr val="005047"/>
              </a:solidFill>
            </a:endParaRPr>
          </a:p>
        </p:txBody>
      </p:sp>
      <p:sp>
        <p:nvSpPr>
          <p:cNvPr id="152" name="Google Shape;152;p1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53" name="Google Shape;153;p15"/>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2.7.2 Systems of Linear Equations with No Solution</a:t>
            </a:r>
            <a:endParaRPr/>
          </a:p>
        </p:txBody>
      </p:sp>
      <p:pic>
        <p:nvPicPr>
          <p:cNvPr id="154" name="Google Shape;154;p15" title="emojione_input-latin-letters (4).png"/>
          <p:cNvPicPr preferRelativeResize="0"/>
          <p:nvPr/>
        </p:nvPicPr>
        <p:blipFill>
          <a:blip r:embed="rId4">
            <a:alphaModFix/>
          </a:blip>
          <a:stretch>
            <a:fillRect/>
          </a:stretch>
        </p:blipFill>
        <p:spPr>
          <a:xfrm>
            <a:off x="8686800" y="140225"/>
            <a:ext cx="274320" cy="274320"/>
          </a:xfrm>
          <a:prstGeom prst="rect">
            <a:avLst/>
          </a:prstGeom>
          <a:noFill/>
          <a:ln>
            <a:noFill/>
          </a:ln>
        </p:spPr>
      </p:pic>
      <p:pic>
        <p:nvPicPr>
          <p:cNvPr id="155" name="Google Shape;155;p15" title="Frame 13.png"/>
          <p:cNvPicPr preferRelativeResize="0"/>
          <p:nvPr/>
        </p:nvPicPr>
        <p:blipFill>
          <a:blip r:embed="rId5">
            <a:alphaModFix/>
          </a:blip>
          <a:stretch>
            <a:fillRect/>
          </a:stretch>
        </p:blipFill>
        <p:spPr>
          <a:xfrm>
            <a:off x="8321040" y="140230"/>
            <a:ext cx="274320" cy="274320"/>
          </a:xfrm>
          <a:prstGeom prst="rect">
            <a:avLst/>
          </a:prstGeom>
          <a:noFill/>
          <a:ln>
            <a:noFill/>
          </a:ln>
        </p:spPr>
      </p:pic>
      <p:sp>
        <p:nvSpPr>
          <p:cNvPr id="156" name="Google Shape;156;p15"/>
          <p:cNvSpPr/>
          <p:nvPr/>
        </p:nvSpPr>
        <p:spPr>
          <a:xfrm>
            <a:off x="5034300" y="3402725"/>
            <a:ext cx="3652500" cy="1203900"/>
          </a:xfrm>
          <a:prstGeom prst="wedgeRoundRectCallout">
            <a:avLst>
              <a:gd fmla="val -58476" name="adj1"/>
              <a:gd fmla="val -21281" name="adj2"/>
              <a:gd fmla="val 0" name="adj3"/>
            </a:avLst>
          </a:prstGeom>
          <a:solidFill>
            <a:srgbClr val="FDBD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500">
                <a:latin typeface="Calibri"/>
                <a:ea typeface="Calibri"/>
                <a:cs typeface="Calibri"/>
                <a:sym typeface="Calibri"/>
              </a:rPr>
              <a:t>What important information did you </a:t>
            </a:r>
            <a:r>
              <a:rPr lang="en" sz="1500">
                <a:latin typeface="Calibri"/>
                <a:ea typeface="Calibri"/>
                <a:cs typeface="Calibri"/>
                <a:sym typeface="Calibri"/>
              </a:rPr>
              <a:t>highlight</a:t>
            </a:r>
            <a:r>
              <a:rPr lang="en" sz="1500">
                <a:latin typeface="Calibri"/>
                <a:ea typeface="Calibri"/>
                <a:cs typeface="Calibri"/>
                <a:sym typeface="Calibri"/>
              </a:rPr>
              <a:t>? </a:t>
            </a:r>
            <a:endParaRPr sz="1500">
              <a:latin typeface="Calibri"/>
              <a:ea typeface="Calibri"/>
              <a:cs typeface="Calibri"/>
              <a:sym typeface="Calibri"/>
            </a:endParaRPr>
          </a:p>
          <a:p>
            <a:pPr indent="0" lvl="0" marL="0" rtl="0" algn="l">
              <a:spcBef>
                <a:spcPts val="1000"/>
              </a:spcBef>
              <a:spcAft>
                <a:spcPts val="0"/>
              </a:spcAft>
              <a:buNone/>
            </a:pPr>
            <a:r>
              <a:rPr lang="en" sz="1500">
                <a:latin typeface="Calibri"/>
                <a:ea typeface="Calibri"/>
                <a:cs typeface="Calibri"/>
                <a:sym typeface="Calibri"/>
              </a:rPr>
              <a:t>Why do you think it is important?</a:t>
            </a:r>
            <a:endParaRPr sz="1100">
              <a:solidFill>
                <a:schemeClr val="dk1"/>
              </a:solidFill>
              <a:latin typeface="Calibri"/>
              <a:ea typeface="Calibri"/>
              <a:cs typeface="Calibri"/>
              <a:sym typeface="Calibri"/>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Representation</a:t>
            </a:r>
            <a:endParaRPr>
              <a:latin typeface="Calibri"/>
              <a:ea typeface="Calibri"/>
              <a:cs typeface="Calibri"/>
              <a:sym typeface="Calibri"/>
            </a:endParaRPr>
          </a:p>
        </p:txBody>
      </p:sp>
      <p:sp>
        <p:nvSpPr>
          <p:cNvPr id="157" name="Google Shape;157;p15"/>
          <p:cNvSpPr txBox="1"/>
          <p:nvPr>
            <p:ph idx="1" type="body"/>
          </p:nvPr>
        </p:nvSpPr>
        <p:spPr>
          <a:xfrm>
            <a:off x="311700" y="1152475"/>
            <a:ext cx="3999900" cy="2086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sz="1600"/>
              <a:t> Use these strategies to adjust the activity to support English language learners and students with disabilities. </a:t>
            </a:r>
            <a:endParaRPr sz="1600"/>
          </a:p>
          <a:p>
            <a:pPr indent="-342900" lvl="0" marL="457200" rtl="0" algn="l">
              <a:lnSpc>
                <a:spcPct val="100000"/>
              </a:lnSpc>
              <a:spcBef>
                <a:spcPts val="1200"/>
              </a:spcBef>
              <a:spcAft>
                <a:spcPts val="0"/>
              </a:spcAft>
              <a:buSzPts val="1800"/>
              <a:buChar char="●"/>
            </a:pPr>
            <a:r>
              <a:rPr i="1" lang="en" sz="1600"/>
              <a:t>You can copy and paste the callouts directly on top of the activity or give the instructions aloud. </a:t>
            </a:r>
            <a:endParaRPr b="1"/>
          </a:p>
        </p:txBody>
      </p:sp>
      <p:sp>
        <p:nvSpPr>
          <p:cNvPr id="158" name="Google Shape;158;p15"/>
          <p:cNvSpPr/>
          <p:nvPr/>
        </p:nvSpPr>
        <p:spPr>
          <a:xfrm>
            <a:off x="4779300" y="832025"/>
            <a:ext cx="4181700" cy="21651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232409" lvl="0" marL="274320" rtl="0" algn="l">
              <a:spcBef>
                <a:spcPts val="0"/>
              </a:spcBef>
              <a:spcAft>
                <a:spcPts val="0"/>
              </a:spcAft>
              <a:buSzPts val="1500"/>
              <a:buFont typeface="Calibri"/>
              <a:buAutoNum type="arabicPeriod"/>
            </a:pPr>
            <a:r>
              <a:rPr b="1" lang="en" sz="1500">
                <a:latin typeface="Calibri"/>
                <a:ea typeface="Calibri"/>
                <a:cs typeface="Calibri"/>
                <a:sym typeface="Calibri"/>
              </a:rPr>
              <a:t>First read:</a:t>
            </a:r>
            <a:r>
              <a:rPr lang="en" sz="1500">
                <a:latin typeface="Calibri"/>
                <a:ea typeface="Calibri"/>
                <a:cs typeface="Calibri"/>
                <a:sym typeface="Calibri"/>
              </a:rPr>
              <a:t> Describe the situation without numbers. </a:t>
            </a:r>
            <a:r>
              <a:rPr i="1" lang="en" sz="1500">
                <a:latin typeface="Calibri"/>
                <a:ea typeface="Calibri"/>
                <a:cs typeface="Calibri"/>
                <a:sym typeface="Calibri"/>
              </a:rPr>
              <a:t>What is the situation about?</a:t>
            </a:r>
            <a:endParaRPr i="1" sz="1500">
              <a:latin typeface="Calibri"/>
              <a:ea typeface="Calibri"/>
              <a:cs typeface="Calibri"/>
              <a:sym typeface="Calibri"/>
            </a:endParaRPr>
          </a:p>
          <a:p>
            <a:pPr indent="-232409" lvl="0" marL="274320" rtl="0" algn="l">
              <a:spcBef>
                <a:spcPts val="500"/>
              </a:spcBef>
              <a:spcAft>
                <a:spcPts val="0"/>
              </a:spcAft>
              <a:buSzPts val="1500"/>
              <a:buFont typeface="Calibri"/>
              <a:buAutoNum type="arabicPeriod"/>
            </a:pPr>
            <a:r>
              <a:rPr b="1" lang="en" sz="1500">
                <a:latin typeface="Calibri"/>
                <a:ea typeface="Calibri"/>
                <a:cs typeface="Calibri"/>
                <a:sym typeface="Calibri"/>
              </a:rPr>
              <a:t>Second read:</a:t>
            </a:r>
            <a:r>
              <a:rPr lang="en" sz="1500">
                <a:latin typeface="Calibri"/>
                <a:ea typeface="Calibri"/>
                <a:cs typeface="Calibri"/>
                <a:sym typeface="Calibri"/>
              </a:rPr>
              <a:t> List quantities and relationships. </a:t>
            </a:r>
            <a:r>
              <a:rPr i="1" lang="en" sz="1500">
                <a:latin typeface="Calibri"/>
                <a:ea typeface="Calibri"/>
                <a:cs typeface="Calibri"/>
                <a:sym typeface="Calibri"/>
              </a:rPr>
              <a:t>What can be counted or measured?</a:t>
            </a:r>
            <a:endParaRPr i="1" sz="1500">
              <a:latin typeface="Calibri"/>
              <a:ea typeface="Calibri"/>
              <a:cs typeface="Calibri"/>
              <a:sym typeface="Calibri"/>
            </a:endParaRPr>
          </a:p>
          <a:p>
            <a:pPr indent="-232409" lvl="0" marL="274320" rtl="0" algn="l">
              <a:spcBef>
                <a:spcPts val="500"/>
              </a:spcBef>
              <a:spcAft>
                <a:spcPts val="0"/>
              </a:spcAft>
              <a:buSzPts val="1500"/>
              <a:buFont typeface="Calibri"/>
              <a:buAutoNum type="arabicPeriod"/>
            </a:pPr>
            <a:r>
              <a:rPr b="1" lang="en" sz="1500">
                <a:latin typeface="Calibri"/>
                <a:ea typeface="Calibri"/>
                <a:cs typeface="Calibri"/>
                <a:sym typeface="Calibri"/>
              </a:rPr>
              <a:t>Third read:</a:t>
            </a:r>
            <a:r>
              <a:rPr lang="en" sz="1500">
                <a:latin typeface="Calibri"/>
                <a:ea typeface="Calibri"/>
                <a:cs typeface="Calibri"/>
                <a:sym typeface="Calibri"/>
              </a:rPr>
              <a:t> Listen for the question and brainstorm ways to solve. </a:t>
            </a:r>
            <a:r>
              <a:rPr i="1" lang="en" sz="1500">
                <a:latin typeface="Calibri"/>
                <a:ea typeface="Calibri"/>
                <a:cs typeface="Calibri"/>
                <a:sym typeface="Calibri"/>
              </a:rPr>
              <a:t>What can we try?</a:t>
            </a:r>
            <a:endParaRPr i="1" sz="1500">
              <a:latin typeface="Calibri"/>
              <a:ea typeface="Calibri"/>
              <a:cs typeface="Calibri"/>
              <a:sym typeface="Calibri"/>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Three Reads</a:t>
            </a:r>
            <a:endParaRPr sz="1000">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2" name="Shape 162"/>
        <p:cNvGrpSpPr/>
        <p:nvPr/>
      </p:nvGrpSpPr>
      <p:grpSpPr>
        <a:xfrm>
          <a:off x="0" y="0"/>
          <a:ext cx="0" cy="0"/>
          <a:chOff x="0" y="0"/>
          <a:chExt cx="0" cy="0"/>
        </a:xfrm>
      </p:grpSpPr>
      <p:sp>
        <p:nvSpPr>
          <p:cNvPr id="163" name="Google Shape;163;p16"/>
          <p:cNvSpPr txBox="1"/>
          <p:nvPr>
            <p:ph type="title"/>
          </p:nvPr>
        </p:nvSpPr>
        <p:spPr>
          <a:xfrm>
            <a:off x="311700" y="2926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solidFill>
                  <a:srgbClr val="005047"/>
                </a:solidFill>
              </a:rPr>
              <a:t>Learning Activity - </a:t>
            </a:r>
            <a:r>
              <a:rPr lang="en"/>
              <a:t>Rec Center 🏋️‍♂️</a:t>
            </a:r>
            <a:endParaRPr>
              <a:solidFill>
                <a:srgbClr val="005047"/>
              </a:solidFill>
            </a:endParaRPr>
          </a:p>
        </p:txBody>
      </p:sp>
      <p:sp>
        <p:nvSpPr>
          <p:cNvPr id="164" name="Google Shape;164;p16"/>
          <p:cNvSpPr txBox="1"/>
          <p:nvPr>
            <p:ph idx="1" type="body"/>
          </p:nvPr>
        </p:nvSpPr>
        <p:spPr>
          <a:xfrm>
            <a:off x="311700" y="1152475"/>
            <a:ext cx="8520600" cy="3674100"/>
          </a:xfrm>
          <a:prstGeom prst="rect">
            <a:avLst/>
          </a:prstGeom>
        </p:spPr>
        <p:txBody>
          <a:bodyPr anchorCtr="0" anchor="t" bIns="91425" lIns="91425" spcFirstLastPara="1" rIns="91425" wrap="square" tIns="91425">
            <a:normAutofit lnSpcReduction="10000"/>
          </a:bodyPr>
          <a:lstStyle/>
          <a:p>
            <a:pPr indent="0" lvl="0" marL="0" rtl="0" algn="l">
              <a:lnSpc>
                <a:spcPct val="90000"/>
              </a:lnSpc>
              <a:spcBef>
                <a:spcPts val="0"/>
              </a:spcBef>
              <a:spcAft>
                <a:spcPts val="0"/>
              </a:spcAft>
              <a:buNone/>
            </a:pPr>
            <a:r>
              <a:rPr lang="en"/>
              <a:t>A recreation center is offering special prices on its pool passes and gym memberships for the summer. On the first day of the offering, a family paid $96 for 4 pool passes and 2 gym memberships. Later that day, an individual bought a pool pass for herself, a pool pass for a friend, and 1 gym membership. She paid $72.</a:t>
            </a:r>
            <a:endParaRPr/>
          </a:p>
          <a:p>
            <a:pPr indent="-342900" lvl="0" marL="457200" rtl="0" algn="l">
              <a:lnSpc>
                <a:spcPct val="100000"/>
              </a:lnSpc>
              <a:spcBef>
                <a:spcPts val="1000"/>
              </a:spcBef>
              <a:spcAft>
                <a:spcPts val="0"/>
              </a:spcAft>
              <a:buSzPts val="1800"/>
              <a:buAutoNum type="arabicPeriod"/>
            </a:pPr>
            <a:r>
              <a:rPr lang="en"/>
              <a:t>Write a system of equations that represents the relationships between pool passes, gym memberships, and the costs. Be sure to state what each variable represents.</a:t>
            </a:r>
            <a:endParaRPr/>
          </a:p>
          <a:p>
            <a:pPr indent="-342900" lvl="0" marL="457200" rtl="0" algn="l">
              <a:lnSpc>
                <a:spcPct val="100000"/>
              </a:lnSpc>
              <a:spcBef>
                <a:spcPts val="1000"/>
              </a:spcBef>
              <a:spcAft>
                <a:spcPts val="0"/>
              </a:spcAft>
              <a:buSzPts val="1800"/>
              <a:buAutoNum type="arabicPeriod"/>
            </a:pPr>
            <a:r>
              <a:rPr lang="en"/>
              <a:t>Find the price of a pool pass and the price of a gym membership by solving the system algebraically. Be prepared to show your reasoning.</a:t>
            </a:r>
            <a:endParaRPr/>
          </a:p>
          <a:p>
            <a:pPr indent="-342900" lvl="0" marL="457200" rtl="0" algn="l">
              <a:lnSpc>
                <a:spcPct val="100000"/>
              </a:lnSpc>
              <a:spcBef>
                <a:spcPts val="1000"/>
              </a:spcBef>
              <a:spcAft>
                <a:spcPts val="0"/>
              </a:spcAft>
              <a:buSzPts val="1800"/>
              <a:buAutoNum type="arabicPeriod"/>
            </a:pPr>
            <a:r>
              <a:rPr lang="en" u="sng">
                <a:solidFill>
                  <a:schemeClr val="hlink"/>
                </a:solidFill>
                <a:hlinkClick r:id="rId4"/>
              </a:rPr>
              <a:t>Graph </a:t>
            </a:r>
            <a:r>
              <a:rPr lang="en"/>
              <a:t>the equations in the system. </a:t>
            </a:r>
            <a:endParaRPr/>
          </a:p>
          <a:p>
            <a:pPr indent="-342900" lvl="0" marL="457200" rtl="0" algn="l">
              <a:lnSpc>
                <a:spcPct val="100000"/>
              </a:lnSpc>
              <a:spcBef>
                <a:spcPts val="1000"/>
              </a:spcBef>
              <a:spcAft>
                <a:spcPts val="0"/>
              </a:spcAft>
              <a:buSzPts val="1800"/>
              <a:buAutoNum type="arabicPeriod"/>
            </a:pPr>
            <a:r>
              <a:rPr lang="en"/>
              <a:t>Make 1 – 2 observations about your graphs. </a:t>
            </a:r>
            <a:endParaRPr/>
          </a:p>
          <a:p>
            <a:pPr indent="-342900" lvl="0" marL="457200" rtl="0" algn="l">
              <a:lnSpc>
                <a:spcPct val="100000"/>
              </a:lnSpc>
              <a:spcBef>
                <a:spcPts val="1000"/>
              </a:spcBef>
              <a:spcAft>
                <a:spcPts val="1000"/>
              </a:spcAft>
              <a:buSzPts val="1800"/>
              <a:buAutoNum type="arabicPeriod"/>
            </a:pPr>
            <a:r>
              <a:rPr lang="en"/>
              <a:t>How do your observations about the graphs of this system relate to the number of solutions for the system?</a:t>
            </a:r>
            <a:endParaRPr/>
          </a:p>
        </p:txBody>
      </p:sp>
      <p:sp>
        <p:nvSpPr>
          <p:cNvPr id="165" name="Google Shape;165;p16"/>
          <p:cNvSpPr txBox="1"/>
          <p:nvPr>
            <p:ph idx="12" type="sldNum"/>
          </p:nvPr>
        </p:nvSpPr>
        <p:spPr>
          <a:xfrm>
            <a:off x="8283608" y="47271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66" name="Google Shape;166;p16"/>
          <p:cNvSpPr txBox="1"/>
          <p:nvPr>
            <p:ph idx="3" type="sldNum"/>
          </p:nvPr>
        </p:nvSpPr>
        <p:spPr>
          <a:xfrm>
            <a:off x="311700" y="473480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2.7.2 Systems of Linear Equations with No Solution</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0" name="Shape 170"/>
        <p:cNvGrpSpPr/>
        <p:nvPr/>
      </p:nvGrpSpPr>
      <p:grpSpPr>
        <a:xfrm>
          <a:off x="0" y="0"/>
          <a:ext cx="0" cy="0"/>
          <a:chOff x="0" y="0"/>
          <a:chExt cx="0" cy="0"/>
        </a:xfrm>
      </p:grpSpPr>
      <p:sp>
        <p:nvSpPr>
          <p:cNvPr id="171" name="Google Shape;171;p17"/>
          <p:cNvSpPr txBox="1"/>
          <p:nvPr>
            <p:ph type="title"/>
          </p:nvPr>
        </p:nvSpPr>
        <p:spPr>
          <a:xfrm>
            <a:off x="311700" y="2926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172" name="Google Shape;172;p17"/>
          <p:cNvSpPr txBox="1"/>
          <p:nvPr>
            <p:ph idx="1" type="body"/>
          </p:nvPr>
        </p:nvSpPr>
        <p:spPr>
          <a:xfrm>
            <a:off x="311700" y="945938"/>
            <a:ext cx="8520600" cy="3622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200">
                <a:solidFill>
                  <a:srgbClr val="424242"/>
                </a:solidFill>
              </a:rPr>
              <a:t>S</a:t>
            </a:r>
            <a:r>
              <a:rPr lang="en" sz="2200"/>
              <a:t>olve the system of equations using elimination.</a:t>
            </a:r>
            <a:endParaRPr sz="2200"/>
          </a:p>
          <a:p>
            <a:pPr indent="0" lvl="0" marL="0" rtl="0" algn="l">
              <a:lnSpc>
                <a:spcPct val="100000"/>
              </a:lnSpc>
              <a:spcBef>
                <a:spcPts val="1200"/>
              </a:spcBef>
              <a:spcAft>
                <a:spcPts val="0"/>
              </a:spcAft>
              <a:buNone/>
            </a:pPr>
            <a:r>
              <a:t/>
            </a:r>
            <a:endParaRPr sz="2200"/>
          </a:p>
          <a:p>
            <a:pPr indent="0" lvl="0" marL="0" rtl="0" algn="l">
              <a:lnSpc>
                <a:spcPct val="100000"/>
              </a:lnSpc>
              <a:spcBef>
                <a:spcPts val="1200"/>
              </a:spcBef>
              <a:spcAft>
                <a:spcPts val="0"/>
              </a:spcAft>
              <a:buNone/>
            </a:pPr>
            <a:r>
              <a:t/>
            </a:r>
            <a:endParaRPr sz="2200"/>
          </a:p>
          <a:p>
            <a:pPr indent="0" lvl="0" marL="0" rtl="0" algn="l">
              <a:lnSpc>
                <a:spcPct val="100000"/>
              </a:lnSpc>
              <a:spcBef>
                <a:spcPts val="1200"/>
              </a:spcBef>
              <a:spcAft>
                <a:spcPts val="0"/>
              </a:spcAft>
              <a:buNone/>
            </a:pPr>
            <a:r>
              <a:t/>
            </a:r>
            <a:endParaRPr sz="2200"/>
          </a:p>
          <a:p>
            <a:pPr indent="-368300" lvl="0" marL="914400" rtl="0" algn="l">
              <a:lnSpc>
                <a:spcPct val="100000"/>
              </a:lnSpc>
              <a:spcBef>
                <a:spcPts val="1200"/>
              </a:spcBef>
              <a:spcAft>
                <a:spcPts val="0"/>
              </a:spcAft>
              <a:buClr>
                <a:srgbClr val="424242"/>
              </a:buClr>
              <a:buSzPts val="2200"/>
              <a:buFont typeface="Calibri"/>
              <a:buAutoNum type="alphaLcPeriod"/>
            </a:pPr>
            <a:r>
              <a:rPr lang="en" sz="2200"/>
              <a:t>(0.5, – 0.3)</a:t>
            </a:r>
            <a:endParaRPr sz="2200">
              <a:solidFill>
                <a:srgbClr val="424242"/>
              </a:solidFill>
            </a:endParaRPr>
          </a:p>
          <a:p>
            <a:pPr indent="-368300" lvl="0" marL="914400" rtl="0" algn="l">
              <a:lnSpc>
                <a:spcPct val="100000"/>
              </a:lnSpc>
              <a:spcBef>
                <a:spcPts val="1000"/>
              </a:spcBef>
              <a:spcAft>
                <a:spcPts val="0"/>
              </a:spcAft>
              <a:buClr>
                <a:srgbClr val="424242"/>
              </a:buClr>
              <a:buSzPts val="2200"/>
              <a:buFont typeface="Calibri"/>
              <a:buAutoNum type="alphaLcPeriod"/>
            </a:pPr>
            <a:r>
              <a:rPr lang="en" sz="2200"/>
              <a:t>(⅓</a:t>
            </a:r>
            <a:r>
              <a:rPr lang="en" sz="2200"/>
              <a:t> , 5)</a:t>
            </a:r>
            <a:endParaRPr sz="2200">
              <a:solidFill>
                <a:srgbClr val="424242"/>
              </a:solidFill>
            </a:endParaRPr>
          </a:p>
          <a:p>
            <a:pPr indent="-368300" lvl="0" marL="914400" rtl="0" algn="l">
              <a:lnSpc>
                <a:spcPct val="100000"/>
              </a:lnSpc>
              <a:spcBef>
                <a:spcPts val="1000"/>
              </a:spcBef>
              <a:spcAft>
                <a:spcPts val="0"/>
              </a:spcAft>
              <a:buClr>
                <a:srgbClr val="424242"/>
              </a:buClr>
              <a:buSzPts val="2200"/>
              <a:buFont typeface="Calibri"/>
              <a:buAutoNum type="alphaLcPeriod"/>
            </a:pPr>
            <a:r>
              <a:rPr lang="en" sz="2200"/>
              <a:t>This system of equations has infinite solutions.</a:t>
            </a:r>
            <a:endParaRPr sz="2200">
              <a:solidFill>
                <a:srgbClr val="424242"/>
              </a:solidFill>
            </a:endParaRPr>
          </a:p>
          <a:p>
            <a:pPr indent="-368300" lvl="0" marL="914400" rtl="0" algn="l">
              <a:lnSpc>
                <a:spcPct val="100000"/>
              </a:lnSpc>
              <a:spcBef>
                <a:spcPts val="1000"/>
              </a:spcBef>
              <a:spcAft>
                <a:spcPts val="0"/>
              </a:spcAft>
              <a:buClr>
                <a:srgbClr val="424242"/>
              </a:buClr>
              <a:buSzPts val="2200"/>
              <a:buFont typeface="Calibri"/>
              <a:buAutoNum type="alphaLcPeriod"/>
            </a:pPr>
            <a:r>
              <a:rPr lang="en" sz="2200"/>
              <a:t>This system of equations has no solution.</a:t>
            </a:r>
            <a:endParaRPr sz="2200">
              <a:solidFill>
                <a:srgbClr val="424242"/>
              </a:solidFill>
            </a:endParaRPr>
          </a:p>
        </p:txBody>
      </p:sp>
      <p:sp>
        <p:nvSpPr>
          <p:cNvPr id="173" name="Google Shape;173;p17"/>
          <p:cNvSpPr txBox="1"/>
          <p:nvPr>
            <p:ph idx="12" type="sldNum"/>
          </p:nvPr>
        </p:nvSpPr>
        <p:spPr>
          <a:xfrm>
            <a:off x="8283608" y="47271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74" name="Google Shape;174;p17"/>
          <p:cNvSpPr txBox="1"/>
          <p:nvPr>
            <p:ph idx="2" type="sldNum"/>
          </p:nvPr>
        </p:nvSpPr>
        <p:spPr>
          <a:xfrm>
            <a:off x="311700" y="47271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2.7.2 Systems of Linear Equations with No Solution</a:t>
            </a:r>
            <a:endParaRPr/>
          </a:p>
        </p:txBody>
      </p:sp>
      <p:pic>
        <p:nvPicPr>
          <p:cNvPr id="175" name="Google Shape;175;p17"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176" name="Google Shape;176;p17">
            <a:hlinkClick action="ppaction://hlinkshowjump?jump=nextslide"/>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graphicFrame>
        <p:nvGraphicFramePr>
          <p:cNvPr id="177" name="Google Shape;177;p17"/>
          <p:cNvGraphicFramePr/>
          <p:nvPr/>
        </p:nvGraphicFramePr>
        <p:xfrm>
          <a:off x="801550" y="1651163"/>
          <a:ext cx="3000000" cy="3000000"/>
        </p:xfrm>
        <a:graphic>
          <a:graphicData uri="http://schemas.openxmlformats.org/drawingml/2006/table">
            <a:tbl>
              <a:tblPr>
                <a:noFill/>
                <a:tableStyleId>{4942BD85-14A4-4B91-B2F4-14DF6344DEE2}</a:tableStyleId>
              </a:tblPr>
              <a:tblGrid>
                <a:gridCol w="2670025"/>
              </a:tblGrid>
              <a:tr h="381000">
                <a:tc>
                  <a:txBody>
                    <a:bodyPr/>
                    <a:lstStyle/>
                    <a:p>
                      <a:pPr indent="0" lvl="0" marL="0" rtl="0" algn="l">
                        <a:lnSpc>
                          <a:spcPct val="115000"/>
                        </a:lnSpc>
                        <a:spcBef>
                          <a:spcPts val="0"/>
                        </a:spcBef>
                        <a:spcAft>
                          <a:spcPts val="0"/>
                        </a:spcAft>
                        <a:buNone/>
                      </a:pPr>
                      <a:r>
                        <a:rPr lang="en" sz="1800">
                          <a:solidFill>
                            <a:srgbClr val="424242"/>
                          </a:solidFill>
                          <a:latin typeface="Calibri"/>
                          <a:ea typeface="Calibri"/>
                          <a:cs typeface="Calibri"/>
                          <a:sym typeface="Calibri"/>
                        </a:rPr>
                        <a:t> </a:t>
                      </a:r>
                      <a:r>
                        <a:rPr lang="en" sz="2200">
                          <a:solidFill>
                            <a:srgbClr val="424242"/>
                          </a:solidFill>
                          <a:latin typeface="Calibri"/>
                          <a:ea typeface="Calibri"/>
                          <a:cs typeface="Calibri"/>
                          <a:sym typeface="Calibri"/>
                        </a:rPr>
                        <a:t>– 0.1</a:t>
                      </a:r>
                      <a:r>
                        <a:rPr i="1" lang="en" sz="2200">
                          <a:solidFill>
                            <a:srgbClr val="424242"/>
                          </a:solidFill>
                          <a:latin typeface="Times New Roman"/>
                          <a:ea typeface="Times New Roman"/>
                          <a:cs typeface="Times New Roman"/>
                          <a:sym typeface="Times New Roman"/>
                        </a:rPr>
                        <a:t>x</a:t>
                      </a:r>
                      <a:r>
                        <a:rPr lang="en" sz="2200">
                          <a:solidFill>
                            <a:srgbClr val="424242"/>
                          </a:solidFill>
                          <a:latin typeface="Calibri"/>
                          <a:ea typeface="Calibri"/>
                          <a:cs typeface="Calibri"/>
                          <a:sym typeface="Calibri"/>
                        </a:rPr>
                        <a:t> –  0.2</a:t>
                      </a:r>
                      <a:r>
                        <a:rPr i="1" lang="en" sz="2200">
                          <a:solidFill>
                            <a:srgbClr val="424242"/>
                          </a:solidFill>
                          <a:latin typeface="Times New Roman"/>
                          <a:ea typeface="Times New Roman"/>
                          <a:cs typeface="Times New Roman"/>
                          <a:sym typeface="Times New Roman"/>
                        </a:rPr>
                        <a:t>y</a:t>
                      </a:r>
                      <a:r>
                        <a:rPr lang="en" sz="2200">
                          <a:solidFill>
                            <a:srgbClr val="424242"/>
                          </a:solidFill>
                          <a:latin typeface="Calibri"/>
                          <a:ea typeface="Calibri"/>
                          <a:cs typeface="Calibri"/>
                          <a:sym typeface="Calibri"/>
                        </a:rPr>
                        <a:t> = 0.6</a:t>
                      </a:r>
                      <a:endParaRPr sz="2200">
                        <a:solidFill>
                          <a:srgbClr val="424242"/>
                        </a:solidFill>
                        <a:latin typeface="Calibri"/>
                        <a:ea typeface="Calibri"/>
                        <a:cs typeface="Calibri"/>
                        <a:sym typeface="Calibri"/>
                      </a:endParaRPr>
                    </a:p>
                    <a:p>
                      <a:pPr indent="0" lvl="0" marL="0" rtl="0" algn="l">
                        <a:lnSpc>
                          <a:spcPct val="115000"/>
                        </a:lnSpc>
                        <a:spcBef>
                          <a:spcPts val="0"/>
                        </a:spcBef>
                        <a:spcAft>
                          <a:spcPts val="0"/>
                        </a:spcAft>
                        <a:buNone/>
                      </a:pPr>
                      <a:r>
                        <a:rPr lang="en" sz="2200">
                          <a:solidFill>
                            <a:srgbClr val="424242"/>
                          </a:solidFill>
                          <a:latin typeface="Calibri"/>
                          <a:ea typeface="Calibri"/>
                          <a:cs typeface="Calibri"/>
                          <a:sym typeface="Calibri"/>
                        </a:rPr>
                        <a:t>    – 5</a:t>
                      </a:r>
                      <a:r>
                        <a:rPr i="1" lang="en" sz="2200">
                          <a:solidFill>
                            <a:srgbClr val="424242"/>
                          </a:solidFill>
                          <a:latin typeface="Times New Roman"/>
                          <a:ea typeface="Times New Roman"/>
                          <a:cs typeface="Times New Roman"/>
                          <a:sym typeface="Times New Roman"/>
                        </a:rPr>
                        <a:t>x</a:t>
                      </a:r>
                      <a:r>
                        <a:rPr lang="en" sz="2200">
                          <a:solidFill>
                            <a:srgbClr val="424242"/>
                          </a:solidFill>
                          <a:latin typeface="Calibri"/>
                          <a:ea typeface="Calibri"/>
                          <a:cs typeface="Calibri"/>
                          <a:sym typeface="Calibri"/>
                        </a:rPr>
                        <a:t> + 10</a:t>
                      </a:r>
                      <a:r>
                        <a:rPr i="1" lang="en" sz="2200">
                          <a:solidFill>
                            <a:srgbClr val="424242"/>
                          </a:solidFill>
                          <a:latin typeface="Times New Roman"/>
                          <a:ea typeface="Times New Roman"/>
                          <a:cs typeface="Times New Roman"/>
                          <a:sym typeface="Times New Roman"/>
                        </a:rPr>
                        <a:t>y</a:t>
                      </a:r>
                      <a:r>
                        <a:rPr lang="en" sz="2200">
                          <a:solidFill>
                            <a:srgbClr val="424242"/>
                          </a:solidFill>
                          <a:latin typeface="Calibri"/>
                          <a:ea typeface="Calibri"/>
                          <a:cs typeface="Calibri"/>
                          <a:sym typeface="Calibri"/>
                        </a:rPr>
                        <a:t> = 1</a:t>
                      </a:r>
                      <a:endParaRPr sz="2200">
                        <a:solidFill>
                          <a:srgbClr val="424242"/>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181" name="Shape 181"/>
        <p:cNvGrpSpPr/>
        <p:nvPr/>
      </p:nvGrpSpPr>
      <p:grpSpPr>
        <a:xfrm>
          <a:off x="0" y="0"/>
          <a:ext cx="0" cy="0"/>
          <a:chOff x="0" y="0"/>
          <a:chExt cx="0" cy="0"/>
        </a:xfrm>
      </p:grpSpPr>
      <p:sp>
        <p:nvSpPr>
          <p:cNvPr id="182" name="Google Shape;182;p18"/>
          <p:cNvSpPr/>
          <p:nvPr/>
        </p:nvSpPr>
        <p:spPr>
          <a:xfrm>
            <a:off x="4632975" y="804075"/>
            <a:ext cx="4328100" cy="4020300"/>
          </a:xfrm>
          <a:prstGeom prst="roundRect">
            <a:avLst>
              <a:gd fmla="val 16667"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183" name="Google Shape;183;p18"/>
          <p:cNvSpPr txBox="1"/>
          <p:nvPr>
            <p:ph type="title"/>
          </p:nvPr>
        </p:nvSpPr>
        <p:spPr>
          <a:xfrm>
            <a:off x="311700" y="2164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a:t>
            </a:r>
            <a:r>
              <a:rPr lang="en"/>
              <a:t>- Review</a:t>
            </a:r>
            <a:endParaRPr/>
          </a:p>
        </p:txBody>
      </p:sp>
      <p:sp>
        <p:nvSpPr>
          <p:cNvPr id="184" name="Google Shape;184;p18"/>
          <p:cNvSpPr txBox="1"/>
          <p:nvPr>
            <p:ph idx="1" type="body"/>
          </p:nvPr>
        </p:nvSpPr>
        <p:spPr>
          <a:xfrm>
            <a:off x="311700" y="1017725"/>
            <a:ext cx="4287600" cy="12285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sz="2200"/>
              <a:t>Solve the following system of equations. If there is no solution, explain how you know.</a:t>
            </a:r>
            <a:endParaRPr sz="1700"/>
          </a:p>
        </p:txBody>
      </p:sp>
      <p:sp>
        <p:nvSpPr>
          <p:cNvPr id="185" name="Google Shape;185;p18"/>
          <p:cNvSpPr txBox="1"/>
          <p:nvPr>
            <p:ph idx="12" type="sldNum"/>
          </p:nvPr>
        </p:nvSpPr>
        <p:spPr>
          <a:xfrm>
            <a:off x="8283608" y="47271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86" name="Google Shape;186;p18"/>
          <p:cNvSpPr txBox="1"/>
          <p:nvPr>
            <p:ph idx="2" type="sldNum"/>
          </p:nvPr>
        </p:nvSpPr>
        <p:spPr>
          <a:xfrm>
            <a:off x="311700" y="47271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2.7.2 Systems of Linear Equations with No Solution</a:t>
            </a:r>
            <a:r>
              <a:rPr lang="en" sz="1000"/>
              <a:t> - Additional Resources</a:t>
            </a:r>
            <a:endParaRPr/>
          </a:p>
        </p:txBody>
      </p:sp>
      <p:pic>
        <p:nvPicPr>
          <p:cNvPr id="187" name="Google Shape;187;p18"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188" name="Google Shape;188;p18"/>
          <p:cNvSpPr txBox="1"/>
          <p:nvPr>
            <p:ph idx="1" type="body"/>
          </p:nvPr>
        </p:nvSpPr>
        <p:spPr>
          <a:xfrm>
            <a:off x="4673525" y="880650"/>
            <a:ext cx="4287600" cy="3879900"/>
          </a:xfrm>
          <a:prstGeom prst="rect">
            <a:avLst/>
          </a:prstGeom>
          <a:noFill/>
        </p:spPr>
        <p:txBody>
          <a:bodyPr anchorCtr="0" anchor="t" bIns="91425" lIns="91425" spcFirstLastPara="1" rIns="91425" wrap="square" tIns="91425">
            <a:noAutofit/>
          </a:bodyPr>
          <a:lstStyle/>
          <a:p>
            <a:pPr indent="0" lvl="0" marL="0" rtl="0" algn="ctr">
              <a:spcBef>
                <a:spcPts val="0"/>
              </a:spcBef>
              <a:spcAft>
                <a:spcPts val="0"/>
              </a:spcAft>
              <a:buNone/>
            </a:pPr>
            <a:r>
              <a:rPr b="1" lang="en" sz="1700"/>
              <a:t>SOLVING SYSTEMS WITH NO SOLUTION</a:t>
            </a:r>
            <a:endParaRPr b="1" sz="1700"/>
          </a:p>
          <a:p>
            <a:pPr indent="0" lvl="0" marL="0" rtl="0" algn="l">
              <a:spcBef>
                <a:spcPts val="1200"/>
              </a:spcBef>
              <a:spcAft>
                <a:spcPts val="0"/>
              </a:spcAft>
              <a:buNone/>
            </a:pPr>
            <a:r>
              <a:t/>
            </a:r>
            <a:endParaRPr b="1" sz="1400"/>
          </a:p>
          <a:p>
            <a:pPr indent="0" lvl="0" marL="0" rtl="0" algn="l">
              <a:spcBef>
                <a:spcPts val="1200"/>
              </a:spcBef>
              <a:spcAft>
                <a:spcPts val="0"/>
              </a:spcAft>
              <a:buNone/>
            </a:pPr>
            <a:r>
              <a:rPr lang="en" sz="1700"/>
              <a:t>A system of linear equations does </a:t>
            </a:r>
            <a:r>
              <a:rPr b="1" lang="en" sz="1700"/>
              <a:t>NOT</a:t>
            </a:r>
            <a:r>
              <a:rPr lang="en" sz="1700"/>
              <a:t> have a solution when –</a:t>
            </a:r>
            <a:endParaRPr sz="1700"/>
          </a:p>
          <a:p>
            <a:pPr indent="0" lvl="0" marL="457200" rtl="0" algn="l">
              <a:spcBef>
                <a:spcPts val="1200"/>
              </a:spcBef>
              <a:spcAft>
                <a:spcPts val="0"/>
              </a:spcAft>
              <a:buNone/>
            </a:pPr>
            <a:r>
              <a:rPr lang="en" sz="1700"/>
              <a:t>… the equations are added together and result in a statement that is mathematically FALSE.</a:t>
            </a:r>
            <a:endParaRPr sz="1700"/>
          </a:p>
          <a:p>
            <a:pPr indent="0" lvl="0" marL="457200" rtl="0" algn="l">
              <a:spcBef>
                <a:spcPts val="1200"/>
              </a:spcBef>
              <a:spcAft>
                <a:spcPts val="0"/>
              </a:spcAft>
              <a:buNone/>
            </a:pPr>
            <a:r>
              <a:t/>
            </a:r>
            <a:endParaRPr sz="1700"/>
          </a:p>
          <a:p>
            <a:pPr indent="0" lvl="0" marL="457200" rtl="0" algn="l">
              <a:spcBef>
                <a:spcPts val="1200"/>
              </a:spcBef>
              <a:spcAft>
                <a:spcPts val="1200"/>
              </a:spcAft>
              <a:buNone/>
            </a:pPr>
            <a:r>
              <a:rPr lang="en" sz="1700"/>
              <a:t>… the equations are parallel and have different </a:t>
            </a:r>
            <a:r>
              <a:rPr i="1" lang="en" sz="1700">
                <a:latin typeface="Times New Roman"/>
                <a:ea typeface="Times New Roman"/>
                <a:cs typeface="Times New Roman"/>
                <a:sym typeface="Times New Roman"/>
              </a:rPr>
              <a:t>y</a:t>
            </a:r>
            <a:r>
              <a:rPr lang="en" sz="1700"/>
              <a:t>-intercepts. </a:t>
            </a:r>
            <a:endParaRPr sz="1700"/>
          </a:p>
        </p:txBody>
      </p:sp>
      <p:graphicFrame>
        <p:nvGraphicFramePr>
          <p:cNvPr id="189" name="Google Shape;189;p18"/>
          <p:cNvGraphicFramePr/>
          <p:nvPr/>
        </p:nvGraphicFramePr>
        <p:xfrm>
          <a:off x="555725" y="2718063"/>
          <a:ext cx="3000000" cy="3000000"/>
        </p:xfrm>
        <a:graphic>
          <a:graphicData uri="http://schemas.openxmlformats.org/drawingml/2006/table">
            <a:tbl>
              <a:tblPr>
                <a:noFill/>
                <a:tableStyleId>{4942BD85-14A4-4B91-B2F4-14DF6344DEE2}</a:tableStyleId>
              </a:tblPr>
              <a:tblGrid>
                <a:gridCol w="2670025"/>
              </a:tblGrid>
              <a:tr h="381000">
                <a:tc>
                  <a:txBody>
                    <a:bodyPr/>
                    <a:lstStyle/>
                    <a:p>
                      <a:pPr indent="0" lvl="0" marL="0" rtl="0" algn="l">
                        <a:lnSpc>
                          <a:spcPct val="115000"/>
                        </a:lnSpc>
                        <a:spcBef>
                          <a:spcPts val="0"/>
                        </a:spcBef>
                        <a:spcAft>
                          <a:spcPts val="0"/>
                        </a:spcAft>
                        <a:buNone/>
                      </a:pPr>
                      <a:r>
                        <a:rPr lang="en" sz="2200">
                          <a:solidFill>
                            <a:srgbClr val="424242"/>
                          </a:solidFill>
                          <a:latin typeface="Calibri"/>
                          <a:ea typeface="Calibri"/>
                          <a:cs typeface="Calibri"/>
                          <a:sym typeface="Calibri"/>
                        </a:rPr>
                        <a:t> </a:t>
                      </a:r>
                      <a:r>
                        <a:rPr i="1" lang="en" sz="2200">
                          <a:solidFill>
                            <a:srgbClr val="424242"/>
                          </a:solidFill>
                          <a:latin typeface="Times New Roman"/>
                          <a:ea typeface="Times New Roman"/>
                          <a:cs typeface="Times New Roman"/>
                          <a:sym typeface="Times New Roman"/>
                        </a:rPr>
                        <a:t>x</a:t>
                      </a:r>
                      <a:r>
                        <a:rPr lang="en" sz="2200">
                          <a:solidFill>
                            <a:srgbClr val="424242"/>
                          </a:solidFill>
                          <a:latin typeface="Calibri"/>
                          <a:ea typeface="Calibri"/>
                          <a:cs typeface="Calibri"/>
                          <a:sym typeface="Calibri"/>
                        </a:rPr>
                        <a:t> = 9 – 2</a:t>
                      </a:r>
                      <a:r>
                        <a:rPr i="1" lang="en" sz="2200">
                          <a:solidFill>
                            <a:srgbClr val="424242"/>
                          </a:solidFill>
                          <a:latin typeface="Times New Roman"/>
                          <a:ea typeface="Times New Roman"/>
                          <a:cs typeface="Times New Roman"/>
                          <a:sym typeface="Times New Roman"/>
                        </a:rPr>
                        <a:t>y</a:t>
                      </a:r>
                      <a:r>
                        <a:rPr lang="en" sz="2200">
                          <a:solidFill>
                            <a:srgbClr val="424242"/>
                          </a:solidFill>
                          <a:latin typeface="Calibri"/>
                          <a:ea typeface="Calibri"/>
                          <a:cs typeface="Calibri"/>
                          <a:sym typeface="Calibri"/>
                        </a:rPr>
                        <a:t> </a:t>
                      </a:r>
                      <a:endParaRPr sz="2200">
                        <a:solidFill>
                          <a:srgbClr val="424242"/>
                        </a:solidFill>
                        <a:latin typeface="Calibri"/>
                        <a:ea typeface="Calibri"/>
                        <a:cs typeface="Calibri"/>
                        <a:sym typeface="Calibri"/>
                      </a:endParaRPr>
                    </a:p>
                    <a:p>
                      <a:pPr indent="0" lvl="0" marL="0" rtl="0" algn="l">
                        <a:lnSpc>
                          <a:spcPct val="115000"/>
                        </a:lnSpc>
                        <a:spcBef>
                          <a:spcPts val="0"/>
                        </a:spcBef>
                        <a:spcAft>
                          <a:spcPts val="0"/>
                        </a:spcAft>
                        <a:buNone/>
                      </a:pPr>
                      <a:r>
                        <a:rPr i="1" lang="en" sz="2200">
                          <a:solidFill>
                            <a:srgbClr val="424242"/>
                          </a:solidFill>
                          <a:latin typeface="Times New Roman"/>
                          <a:ea typeface="Times New Roman"/>
                          <a:cs typeface="Times New Roman"/>
                          <a:sym typeface="Times New Roman"/>
                        </a:rPr>
                        <a:t>x</a:t>
                      </a:r>
                      <a:r>
                        <a:rPr lang="en" sz="2200">
                          <a:solidFill>
                            <a:srgbClr val="424242"/>
                          </a:solidFill>
                          <a:latin typeface="Calibri"/>
                          <a:ea typeface="Calibri"/>
                          <a:cs typeface="Calibri"/>
                          <a:sym typeface="Calibri"/>
                        </a:rPr>
                        <a:t> + 2</a:t>
                      </a:r>
                      <a:r>
                        <a:rPr i="1" lang="en" sz="2200">
                          <a:solidFill>
                            <a:srgbClr val="424242"/>
                          </a:solidFill>
                          <a:latin typeface="Times New Roman"/>
                          <a:ea typeface="Times New Roman"/>
                          <a:cs typeface="Times New Roman"/>
                          <a:sym typeface="Times New Roman"/>
                        </a:rPr>
                        <a:t>y</a:t>
                      </a:r>
                      <a:r>
                        <a:rPr lang="en" sz="2200">
                          <a:solidFill>
                            <a:srgbClr val="424242"/>
                          </a:solidFill>
                          <a:latin typeface="Calibri"/>
                          <a:ea typeface="Calibri"/>
                          <a:cs typeface="Calibri"/>
                          <a:sym typeface="Calibri"/>
                        </a:rPr>
                        <a:t> = 13</a:t>
                      </a:r>
                      <a:endParaRPr sz="2200">
                        <a:solidFill>
                          <a:srgbClr val="424242"/>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r>
            </a:tbl>
          </a:graphicData>
        </a:graphic>
      </p:graphicFrame>
      <p:cxnSp>
        <p:nvCxnSpPr>
          <p:cNvPr id="190" name="Google Shape;190;p18"/>
          <p:cNvCxnSpPr/>
          <p:nvPr/>
        </p:nvCxnSpPr>
        <p:spPr>
          <a:xfrm>
            <a:off x="4747850" y="1531575"/>
            <a:ext cx="4109700" cy="0"/>
          </a:xfrm>
          <a:prstGeom prst="straightConnector1">
            <a:avLst/>
          </a:prstGeom>
          <a:noFill/>
          <a:ln cap="flat" cmpd="sng" w="28575">
            <a:solidFill>
              <a:schemeClr val="dk1"/>
            </a:solidFill>
            <a:prstDash val="solid"/>
            <a:round/>
            <a:headEnd len="med" w="med" type="none"/>
            <a:tailEnd len="med" w="med" type="none"/>
          </a:ln>
        </p:spPr>
      </p:cxn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194" name="Shape 194"/>
        <p:cNvGrpSpPr/>
        <p:nvPr/>
      </p:nvGrpSpPr>
      <p:grpSpPr>
        <a:xfrm>
          <a:off x="0" y="0"/>
          <a:ext cx="0" cy="0"/>
          <a:chOff x="0" y="0"/>
          <a:chExt cx="0" cy="0"/>
        </a:xfrm>
      </p:grpSpPr>
      <p:sp>
        <p:nvSpPr>
          <p:cNvPr id="195" name="Google Shape;195;p19"/>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96" name="Google Shape;196;p19"/>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97" name="Google Shape;197;p19"/>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98" name="Google Shape;198;p19"/>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99" name="Google Shape;199;p19"/>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00" name="Google Shape;200;p19"/>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201" name="Google Shape;201;p19"/>
          <p:cNvCxnSpPr>
            <a:stCxn id="195" idx="2"/>
            <a:endCxn id="197"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202" name="Google Shape;202;p19"/>
          <p:cNvCxnSpPr>
            <a:stCxn id="197" idx="3"/>
            <a:endCxn id="196"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203" name="Google Shape;203;p19"/>
          <p:cNvCxnSpPr>
            <a:stCxn id="196" idx="3"/>
            <a:endCxn id="198"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204" name="Google Shape;204;p19"/>
          <p:cNvCxnSpPr>
            <a:stCxn id="198" idx="3"/>
            <a:endCxn id="200"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205" name="Google Shape;205;p19"/>
          <p:cNvCxnSpPr>
            <a:stCxn id="200" idx="3"/>
            <a:endCxn id="199"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206" name="Google Shape;206;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07" name="Google Shape;207;p19"/>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208" name="Google Shape;208;p19" title="hugeicons_chart-down.png"/>
          <p:cNvPicPr preferRelativeResize="0"/>
          <p:nvPr/>
        </p:nvPicPr>
        <p:blipFill>
          <a:blip r:embed="rId3">
            <a:alphaModFix/>
          </a:blip>
          <a:stretch>
            <a:fillRect/>
          </a:stretch>
        </p:blipFill>
        <p:spPr>
          <a:xfrm>
            <a:off x="4902133" y="3200400"/>
            <a:ext cx="228600" cy="228600"/>
          </a:xfrm>
          <a:prstGeom prst="rect">
            <a:avLst/>
          </a:prstGeom>
          <a:noFill/>
          <a:ln>
            <a:noFill/>
          </a:ln>
        </p:spPr>
      </p:pic>
      <p:sp>
        <p:nvSpPr>
          <p:cNvPr id="209" name="Google Shape;209;p19"/>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210" name="Google Shape;210;p19"/>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211" name="Google Shape;211;p19"/>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212" name="Google Shape;212;p19" title="hugeicons_start-up-02.png"/>
          <p:cNvPicPr preferRelativeResize="0"/>
          <p:nvPr/>
        </p:nvPicPr>
        <p:blipFill>
          <a:blip r:embed="rId4">
            <a:alphaModFix/>
          </a:blip>
          <a:stretch>
            <a:fillRect/>
          </a:stretch>
        </p:blipFill>
        <p:spPr>
          <a:xfrm>
            <a:off x="1084454" y="1554480"/>
            <a:ext cx="228600" cy="228600"/>
          </a:xfrm>
          <a:prstGeom prst="rect">
            <a:avLst/>
          </a:prstGeom>
          <a:noFill/>
          <a:ln>
            <a:noFill/>
          </a:ln>
        </p:spPr>
      </p:pic>
      <p:sp>
        <p:nvSpPr>
          <p:cNvPr id="213" name="Google Shape;213;p19"/>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214" name="Google Shape;214;p19" title="hugeicons_centralized.png"/>
          <p:cNvPicPr preferRelativeResize="0"/>
          <p:nvPr/>
        </p:nvPicPr>
        <p:blipFill>
          <a:blip r:embed="rId5">
            <a:alphaModFix/>
          </a:blip>
          <a:stretch>
            <a:fillRect/>
          </a:stretch>
        </p:blipFill>
        <p:spPr>
          <a:xfrm>
            <a:off x="7799832" y="3200400"/>
            <a:ext cx="228600" cy="228600"/>
          </a:xfrm>
          <a:prstGeom prst="rect">
            <a:avLst/>
          </a:prstGeom>
          <a:noFill/>
          <a:ln>
            <a:noFill/>
          </a:ln>
        </p:spPr>
      </p:pic>
      <p:pic>
        <p:nvPicPr>
          <p:cNvPr id="215" name="Google Shape;215;p19" title="hugeicons_pencil.png"/>
          <p:cNvPicPr preferRelativeResize="0"/>
          <p:nvPr/>
        </p:nvPicPr>
        <p:blipFill>
          <a:blip r:embed="rId6">
            <a:alphaModFix/>
          </a:blip>
          <a:stretch>
            <a:fillRect/>
          </a:stretch>
        </p:blipFill>
        <p:spPr>
          <a:xfrm>
            <a:off x="6519672" y="1554480"/>
            <a:ext cx="228600" cy="228600"/>
          </a:xfrm>
          <a:prstGeom prst="rect">
            <a:avLst/>
          </a:prstGeom>
          <a:noFill/>
          <a:ln>
            <a:noFill/>
          </a:ln>
        </p:spPr>
      </p:pic>
      <p:sp>
        <p:nvSpPr>
          <p:cNvPr id="216" name="Google Shape;216;p19"/>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217" name="Google Shape;217;p19"/>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218" name="Google Shape;218;p19" title="hugeicons_task-done-01.png"/>
          <p:cNvPicPr preferRelativeResize="0"/>
          <p:nvPr/>
        </p:nvPicPr>
        <p:blipFill>
          <a:blip r:embed="rId7">
            <a:alphaModFix/>
          </a:blip>
          <a:stretch>
            <a:fillRect/>
          </a:stretch>
        </p:blipFill>
        <p:spPr>
          <a:xfrm>
            <a:off x="3623168" y="1554480"/>
            <a:ext cx="228600" cy="228600"/>
          </a:xfrm>
          <a:prstGeom prst="rect">
            <a:avLst/>
          </a:prstGeom>
          <a:noFill/>
          <a:ln>
            <a:noFill/>
          </a:ln>
        </p:spPr>
      </p:pic>
      <p:pic>
        <p:nvPicPr>
          <p:cNvPr id="219" name="Google Shape;219;p19" title="hugeicons_task-done-01.png"/>
          <p:cNvPicPr preferRelativeResize="0"/>
          <p:nvPr/>
        </p:nvPicPr>
        <p:blipFill>
          <a:blip r:embed="rId7">
            <a:alphaModFix/>
          </a:blip>
          <a:stretch>
            <a:fillRect/>
          </a:stretch>
        </p:blipFill>
        <p:spPr>
          <a:xfrm>
            <a:off x="1844894" y="3200400"/>
            <a:ext cx="228600" cy="2286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23" name="Shape 223"/>
        <p:cNvGrpSpPr/>
        <p:nvPr/>
      </p:nvGrpSpPr>
      <p:grpSpPr>
        <a:xfrm>
          <a:off x="0" y="0"/>
          <a:ext cx="0" cy="0"/>
          <a:chOff x="0" y="0"/>
          <a:chExt cx="0" cy="0"/>
        </a:xfrm>
      </p:grpSpPr>
      <p:sp>
        <p:nvSpPr>
          <p:cNvPr id="224" name="Google Shape;224;p20"/>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600"/>
              <a:t>Learning Strategies</a:t>
            </a:r>
            <a:r>
              <a:rPr lang="en" sz="2600"/>
              <a:t> - </a:t>
            </a:r>
            <a:r>
              <a:rPr lang="en"/>
              <a:t>Sorting Systems 🗂️</a:t>
            </a:r>
            <a:endParaRPr sz="2600">
              <a:solidFill>
                <a:srgbClr val="005047"/>
              </a:solidFill>
            </a:endParaRPr>
          </a:p>
        </p:txBody>
      </p:sp>
      <p:sp>
        <p:nvSpPr>
          <p:cNvPr id="225" name="Google Shape;225;p2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26" name="Google Shape;226;p20"/>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2.7.3 Sorting Systems of Equations Based on Number of Solutions</a:t>
            </a:r>
            <a:endParaRPr/>
          </a:p>
        </p:txBody>
      </p:sp>
      <p:pic>
        <p:nvPicPr>
          <p:cNvPr id="227" name="Google Shape;227;p20" title="emojione_input-latin-letters (4).png"/>
          <p:cNvPicPr preferRelativeResize="0"/>
          <p:nvPr/>
        </p:nvPicPr>
        <p:blipFill>
          <a:blip r:embed="rId4">
            <a:alphaModFix/>
          </a:blip>
          <a:stretch>
            <a:fillRect/>
          </a:stretch>
        </p:blipFill>
        <p:spPr>
          <a:xfrm>
            <a:off x="8686800" y="140225"/>
            <a:ext cx="274320" cy="274320"/>
          </a:xfrm>
          <a:prstGeom prst="rect">
            <a:avLst/>
          </a:prstGeom>
          <a:noFill/>
          <a:ln>
            <a:noFill/>
          </a:ln>
        </p:spPr>
      </p:pic>
      <p:pic>
        <p:nvPicPr>
          <p:cNvPr id="228" name="Google Shape;228;p20" title="Frame 13.png"/>
          <p:cNvPicPr preferRelativeResize="0"/>
          <p:nvPr/>
        </p:nvPicPr>
        <p:blipFill>
          <a:blip r:embed="rId5">
            <a:alphaModFix/>
          </a:blip>
          <a:stretch>
            <a:fillRect/>
          </a:stretch>
        </p:blipFill>
        <p:spPr>
          <a:xfrm>
            <a:off x="8321040" y="140230"/>
            <a:ext cx="274320" cy="274320"/>
          </a:xfrm>
          <a:prstGeom prst="rect">
            <a:avLst/>
          </a:prstGeom>
          <a:noFill/>
          <a:ln>
            <a:noFill/>
          </a:ln>
        </p:spPr>
      </p:pic>
      <p:sp>
        <p:nvSpPr>
          <p:cNvPr id="229" name="Google Shape;229;p20"/>
          <p:cNvSpPr/>
          <p:nvPr/>
        </p:nvSpPr>
        <p:spPr>
          <a:xfrm>
            <a:off x="4779300" y="1160325"/>
            <a:ext cx="3907500" cy="18369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232409" lvl="0" marL="274320" rtl="0" algn="l">
              <a:spcBef>
                <a:spcPts val="0"/>
              </a:spcBef>
              <a:spcAft>
                <a:spcPts val="0"/>
              </a:spcAft>
              <a:buSzPts val="1500"/>
              <a:buFont typeface="Calibri"/>
              <a:buAutoNum type="arabicPeriod"/>
            </a:pPr>
            <a:r>
              <a:rPr lang="en" sz="1500">
                <a:latin typeface="Calibri"/>
                <a:ea typeface="Calibri"/>
                <a:cs typeface="Calibri"/>
                <a:sym typeface="Calibri"/>
              </a:rPr>
              <a:t>Take turns picking and explaining each card.</a:t>
            </a:r>
            <a:endParaRPr sz="1500">
              <a:latin typeface="Calibri"/>
              <a:ea typeface="Calibri"/>
              <a:cs typeface="Calibri"/>
              <a:sym typeface="Calibri"/>
            </a:endParaRPr>
          </a:p>
          <a:p>
            <a:pPr indent="-232409" lvl="0" marL="274320" rtl="0" algn="l">
              <a:spcBef>
                <a:spcPts val="500"/>
              </a:spcBef>
              <a:spcAft>
                <a:spcPts val="0"/>
              </a:spcAft>
              <a:buSzPts val="1500"/>
              <a:buFont typeface="Calibri"/>
              <a:buAutoNum type="arabicPeriod"/>
            </a:pPr>
            <a:r>
              <a:rPr lang="en" sz="1500">
                <a:latin typeface="Calibri"/>
                <a:ea typeface="Calibri"/>
                <a:cs typeface="Calibri"/>
                <a:sym typeface="Calibri"/>
              </a:rPr>
              <a:t>Use: “</a:t>
            </a:r>
            <a:r>
              <a:rPr i="1" lang="en" sz="1500">
                <a:latin typeface="Calibri"/>
                <a:ea typeface="Calibri"/>
                <a:cs typeface="Calibri"/>
                <a:sym typeface="Calibri"/>
              </a:rPr>
              <a:t>This system has __ solutions because…</a:t>
            </a:r>
            <a:r>
              <a:rPr lang="en" sz="1500">
                <a:latin typeface="Calibri"/>
                <a:ea typeface="Calibri"/>
                <a:cs typeface="Calibri"/>
                <a:sym typeface="Calibri"/>
              </a:rPr>
              <a:t>”</a:t>
            </a:r>
            <a:endParaRPr sz="1500">
              <a:latin typeface="Calibri"/>
              <a:ea typeface="Calibri"/>
              <a:cs typeface="Calibri"/>
              <a:sym typeface="Calibri"/>
            </a:endParaRPr>
          </a:p>
          <a:p>
            <a:pPr indent="-232409" lvl="0" marL="274320" rtl="0" algn="l">
              <a:spcBef>
                <a:spcPts val="500"/>
              </a:spcBef>
              <a:spcAft>
                <a:spcPts val="0"/>
              </a:spcAft>
              <a:buSzPts val="1500"/>
              <a:buFont typeface="Calibri"/>
              <a:buAutoNum type="arabicPeriod"/>
            </a:pPr>
            <a:r>
              <a:rPr lang="en" sz="1500">
                <a:latin typeface="Calibri"/>
                <a:ea typeface="Calibri"/>
                <a:cs typeface="Calibri"/>
                <a:sym typeface="Calibri"/>
              </a:rPr>
              <a:t>Ask for clear math explanations if unsure that your partner is correct.</a:t>
            </a:r>
            <a:endParaRPr sz="1500">
              <a:latin typeface="Calibri"/>
              <a:ea typeface="Calibri"/>
              <a:cs typeface="Calibri"/>
              <a:sym typeface="Calibri"/>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Discussion Supports</a:t>
            </a:r>
            <a:endParaRPr sz="1000">
              <a:latin typeface="Calibri"/>
              <a:ea typeface="Calibri"/>
              <a:cs typeface="Calibri"/>
              <a:sym typeface="Calibri"/>
            </a:endParaRPr>
          </a:p>
        </p:txBody>
      </p:sp>
      <p:sp>
        <p:nvSpPr>
          <p:cNvPr id="230" name="Google Shape;230;p20"/>
          <p:cNvSpPr/>
          <p:nvPr/>
        </p:nvSpPr>
        <p:spPr>
          <a:xfrm>
            <a:off x="4779300" y="3077001"/>
            <a:ext cx="3907500" cy="1529700"/>
          </a:xfrm>
          <a:prstGeom prst="wedgeRoundRectCallout">
            <a:avLst>
              <a:gd fmla="val -58476" name="adj1"/>
              <a:gd fmla="val -21281" name="adj2"/>
              <a:gd fmla="val 0" name="adj3"/>
            </a:avLst>
          </a:prstGeom>
          <a:solidFill>
            <a:srgbClr val="FDBD3E"/>
          </a:solidFill>
          <a:ln>
            <a:noFill/>
          </a:ln>
        </p:spPr>
        <p:txBody>
          <a:bodyPr anchorCtr="0" anchor="ctr" bIns="91425" lIns="91425" spcFirstLastPara="1" rIns="91425" wrap="square" tIns="91425">
            <a:noAutofit/>
          </a:bodyPr>
          <a:lstStyle/>
          <a:p>
            <a:pPr indent="-232409" lvl="0" marL="274320" rtl="0" algn="l">
              <a:spcBef>
                <a:spcPts val="0"/>
              </a:spcBef>
              <a:spcAft>
                <a:spcPts val="0"/>
              </a:spcAft>
              <a:buSzPts val="1500"/>
              <a:buFont typeface="Calibri"/>
              <a:buAutoNum type="arabicPeriod"/>
            </a:pPr>
            <a:r>
              <a:rPr lang="en" sz="1500">
                <a:latin typeface="Calibri"/>
                <a:ea typeface="Calibri"/>
                <a:cs typeface="Calibri"/>
                <a:sym typeface="Calibri"/>
              </a:rPr>
              <a:t>Complete Card Set A.</a:t>
            </a:r>
            <a:endParaRPr sz="1500">
              <a:latin typeface="Calibri"/>
              <a:ea typeface="Calibri"/>
              <a:cs typeface="Calibri"/>
              <a:sym typeface="Calibri"/>
            </a:endParaRPr>
          </a:p>
          <a:p>
            <a:pPr indent="-232409" lvl="0" marL="274320" rtl="0" algn="l">
              <a:spcBef>
                <a:spcPts val="500"/>
              </a:spcBef>
              <a:spcAft>
                <a:spcPts val="0"/>
              </a:spcAft>
              <a:buSzPts val="1500"/>
              <a:buFont typeface="Calibri"/>
              <a:buAutoNum type="arabicPeriod"/>
            </a:pPr>
            <a:r>
              <a:rPr lang="en" sz="1500">
                <a:latin typeface="Calibri"/>
                <a:ea typeface="Calibri"/>
                <a:cs typeface="Calibri"/>
                <a:sym typeface="Calibri"/>
              </a:rPr>
              <a:t>Check in and be prepared to explain your </a:t>
            </a:r>
            <a:r>
              <a:rPr lang="en" sz="1500">
                <a:latin typeface="Calibri"/>
                <a:ea typeface="Calibri"/>
                <a:cs typeface="Calibri"/>
                <a:sym typeface="Calibri"/>
              </a:rPr>
              <a:t>thinking</a:t>
            </a:r>
            <a:r>
              <a:rPr lang="en" sz="1500">
                <a:latin typeface="Calibri"/>
                <a:ea typeface="Calibri"/>
                <a:cs typeface="Calibri"/>
                <a:sym typeface="Calibri"/>
              </a:rPr>
              <a:t>. </a:t>
            </a:r>
            <a:endParaRPr sz="1500">
              <a:latin typeface="Calibri"/>
              <a:ea typeface="Calibri"/>
              <a:cs typeface="Calibri"/>
              <a:sym typeface="Calibri"/>
            </a:endParaRPr>
          </a:p>
          <a:p>
            <a:pPr indent="-232409" lvl="0" marL="274320" rtl="0" algn="l">
              <a:spcBef>
                <a:spcPts val="500"/>
              </a:spcBef>
              <a:spcAft>
                <a:spcPts val="0"/>
              </a:spcAft>
              <a:buSzPts val="1500"/>
              <a:buFont typeface="Calibri"/>
              <a:buAutoNum type="arabicPeriod"/>
            </a:pPr>
            <a:r>
              <a:rPr lang="en" sz="1500">
                <a:latin typeface="Calibri"/>
                <a:ea typeface="Calibri"/>
                <a:cs typeface="Calibri"/>
                <a:sym typeface="Calibri"/>
              </a:rPr>
              <a:t>Repeat the process for Card Sets B and C..</a:t>
            </a:r>
            <a:endParaRPr sz="1500">
              <a:latin typeface="Calibri"/>
              <a:ea typeface="Calibri"/>
              <a:cs typeface="Calibri"/>
              <a:sym typeface="Calibri"/>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Representation</a:t>
            </a:r>
            <a:endParaRPr>
              <a:latin typeface="Calibri"/>
              <a:ea typeface="Calibri"/>
              <a:cs typeface="Calibri"/>
              <a:sym typeface="Calibri"/>
            </a:endParaRPr>
          </a:p>
        </p:txBody>
      </p:sp>
      <p:sp>
        <p:nvSpPr>
          <p:cNvPr id="231" name="Google Shape;231;p20"/>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800"/>
              <a:t>Teacher Instruction:</a:t>
            </a:r>
            <a:r>
              <a:rPr lang="en"/>
              <a:t> Use these strategies to adjust the activity to support English language learners and students with disabilities. </a:t>
            </a:r>
            <a:endParaRPr/>
          </a:p>
          <a:p>
            <a:pPr indent="-330200" lvl="1" marL="914400" rtl="0" algn="l">
              <a:lnSpc>
                <a:spcPct val="100000"/>
              </a:lnSpc>
              <a:spcBef>
                <a:spcPts val="1200"/>
              </a:spcBef>
              <a:spcAft>
                <a:spcPts val="0"/>
              </a:spcAft>
              <a:buSzPts val="1600"/>
              <a:buChar char="○"/>
            </a:pPr>
            <a:r>
              <a:rPr i="1" lang="en"/>
              <a:t>You can copy and paste the callouts directly on top of the activity or give the instructions aloud.</a:t>
            </a:r>
            <a:r>
              <a:rPr i="1" lang="en"/>
              <a:t> </a:t>
            </a:r>
            <a:endParaRPr i="1"/>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35" name="Shape 235"/>
        <p:cNvGrpSpPr/>
        <p:nvPr/>
      </p:nvGrpSpPr>
      <p:grpSpPr>
        <a:xfrm>
          <a:off x="0" y="0"/>
          <a:ext cx="0" cy="0"/>
          <a:chOff x="0" y="0"/>
          <a:chExt cx="0" cy="0"/>
        </a:xfrm>
      </p:grpSpPr>
      <p:sp>
        <p:nvSpPr>
          <p:cNvPr id="236" name="Google Shape;236;p21"/>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005047"/>
                </a:solidFill>
              </a:rPr>
              <a:t>Le</a:t>
            </a:r>
            <a:r>
              <a:rPr lang="en">
                <a:solidFill>
                  <a:srgbClr val="005047"/>
                </a:solidFill>
              </a:rPr>
              <a:t>arning Activity - </a:t>
            </a:r>
            <a:r>
              <a:rPr lang="en"/>
              <a:t>Sorting Systems 🗂️</a:t>
            </a:r>
            <a:endParaRPr>
              <a:solidFill>
                <a:srgbClr val="005047"/>
              </a:solidFill>
            </a:endParaRPr>
          </a:p>
        </p:txBody>
      </p:sp>
      <p:sp>
        <p:nvSpPr>
          <p:cNvPr id="237" name="Google Shape;237;p21"/>
          <p:cNvSpPr txBox="1"/>
          <p:nvPr>
            <p:ph idx="1" type="body"/>
          </p:nvPr>
        </p:nvSpPr>
        <p:spPr>
          <a:xfrm>
            <a:off x="311700" y="1152475"/>
            <a:ext cx="8124600" cy="34200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 sz="2200"/>
              <a:t>Your teacher will give you a set of cards. Each card contains a system of equations.</a:t>
            </a:r>
            <a:endParaRPr sz="2200"/>
          </a:p>
          <a:p>
            <a:pPr indent="0" lvl="0" marL="0" rtl="0" algn="l">
              <a:lnSpc>
                <a:spcPct val="100000"/>
              </a:lnSpc>
              <a:spcBef>
                <a:spcPts val="1200"/>
              </a:spcBef>
              <a:spcAft>
                <a:spcPts val="0"/>
              </a:spcAft>
              <a:buNone/>
            </a:pPr>
            <a:r>
              <a:t/>
            </a:r>
            <a:endParaRPr sz="2200"/>
          </a:p>
          <a:p>
            <a:pPr indent="0" lvl="0" marL="0" rtl="0" algn="l">
              <a:lnSpc>
                <a:spcPct val="100000"/>
              </a:lnSpc>
              <a:spcBef>
                <a:spcPts val="1200"/>
              </a:spcBef>
              <a:spcAft>
                <a:spcPts val="0"/>
              </a:spcAft>
              <a:buNone/>
            </a:pPr>
            <a:r>
              <a:rPr lang="en" sz="2200"/>
              <a:t>Sort the systems into three groups based on the number of solutions each system has. Be prepared to explain how you know where each system belongs.</a:t>
            </a:r>
            <a:endParaRPr sz="2200"/>
          </a:p>
          <a:p>
            <a:pPr indent="0" lvl="0" marL="0" rtl="0" algn="l">
              <a:spcBef>
                <a:spcPts val="1200"/>
              </a:spcBef>
              <a:spcAft>
                <a:spcPts val="0"/>
              </a:spcAft>
              <a:buClr>
                <a:schemeClr val="dk1"/>
              </a:buClr>
              <a:buSzPts val="1100"/>
              <a:buFont typeface="Arial"/>
              <a:buNone/>
            </a:pPr>
            <a:r>
              <a:t/>
            </a:r>
            <a:endParaRPr/>
          </a:p>
          <a:p>
            <a:pPr indent="0" lvl="0" marL="0" rtl="0" algn="l">
              <a:lnSpc>
                <a:spcPct val="100000"/>
              </a:lnSpc>
              <a:spcBef>
                <a:spcPts val="1200"/>
              </a:spcBef>
              <a:spcAft>
                <a:spcPts val="1200"/>
              </a:spcAft>
              <a:buNone/>
            </a:pPr>
            <a:r>
              <a:t/>
            </a:r>
            <a:endParaRPr/>
          </a:p>
        </p:txBody>
      </p:sp>
      <p:sp>
        <p:nvSpPr>
          <p:cNvPr id="238" name="Google Shape;238;p2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39" name="Google Shape;239;p21"/>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2.7.3 Sorting Systems of Equations Based on Number of Solutions</a:t>
            </a:r>
            <a:endParaRPr/>
          </a:p>
        </p:txBody>
      </p:sp>
      <p:sp>
        <p:nvSpPr>
          <p:cNvPr id="240" name="Google Shape;240;p21">
            <a:hlinkClick action="ppaction://hlinksldjump" r:id="rId4"/>
          </p:cNvPr>
          <p:cNvSpPr/>
          <p:nvPr/>
        </p:nvSpPr>
        <p:spPr>
          <a:xfrm>
            <a:off x="7370850" y="3700600"/>
            <a:ext cx="1689900" cy="1072800"/>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Are you ready for more?</a:t>
            </a:r>
            <a:endParaRPr b="1" sz="1500">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44" name="Shape 244"/>
        <p:cNvGrpSpPr/>
        <p:nvPr/>
      </p:nvGrpSpPr>
      <p:grpSpPr>
        <a:xfrm>
          <a:off x="0" y="0"/>
          <a:ext cx="0" cy="0"/>
          <a:chOff x="0" y="0"/>
          <a:chExt cx="0" cy="0"/>
        </a:xfrm>
      </p:grpSpPr>
      <p:sp>
        <p:nvSpPr>
          <p:cNvPr id="245" name="Google Shape;245;p22"/>
          <p:cNvSpPr txBox="1"/>
          <p:nvPr>
            <p:ph type="title"/>
          </p:nvPr>
        </p:nvSpPr>
        <p:spPr>
          <a:xfrm>
            <a:off x="311700" y="445025"/>
            <a:ext cx="8520600" cy="457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3000"/>
              <a:t>Extending Your Thinking</a:t>
            </a:r>
            <a:endParaRPr sz="3000"/>
          </a:p>
        </p:txBody>
      </p:sp>
      <p:sp>
        <p:nvSpPr>
          <p:cNvPr id="246" name="Google Shape;246;p22"/>
          <p:cNvSpPr txBox="1"/>
          <p:nvPr>
            <p:ph idx="1" type="body"/>
          </p:nvPr>
        </p:nvSpPr>
        <p:spPr>
          <a:xfrm>
            <a:off x="311700" y="1152475"/>
            <a:ext cx="6695400" cy="3416400"/>
          </a:xfrm>
          <a:prstGeom prst="rect">
            <a:avLst/>
          </a:prstGeom>
        </p:spPr>
        <p:txBody>
          <a:bodyPr anchorCtr="0" anchor="t" bIns="91425" lIns="91425" spcFirstLastPara="1" rIns="91425" wrap="square" tIns="91425">
            <a:noAutofit/>
          </a:bodyPr>
          <a:lstStyle/>
          <a:p>
            <a:pPr indent="-342900" lvl="0" marL="457200" rtl="0" algn="l">
              <a:lnSpc>
                <a:spcPct val="100000"/>
              </a:lnSpc>
              <a:spcBef>
                <a:spcPts val="0"/>
              </a:spcBef>
              <a:spcAft>
                <a:spcPts val="0"/>
              </a:spcAft>
              <a:buClr>
                <a:srgbClr val="424242"/>
              </a:buClr>
              <a:buSzPts val="1800"/>
              <a:buAutoNum type="arabicPeriod"/>
            </a:pPr>
            <a:r>
              <a:rPr lang="en"/>
              <a:t>In the cards, for each system with no solution, change a single constant term so that there are infinitely many solutions to the system.</a:t>
            </a:r>
            <a:endParaRPr/>
          </a:p>
          <a:p>
            <a:pPr indent="0" lvl="0" marL="457200" rtl="0" algn="l">
              <a:lnSpc>
                <a:spcPct val="100000"/>
              </a:lnSpc>
              <a:spcBef>
                <a:spcPts val="1000"/>
              </a:spcBef>
              <a:spcAft>
                <a:spcPts val="0"/>
              </a:spcAft>
              <a:buNone/>
            </a:pPr>
            <a:r>
              <a:t/>
            </a:r>
            <a:endParaRPr/>
          </a:p>
          <a:p>
            <a:pPr indent="-342900" lvl="0" marL="457200" rtl="0" algn="l">
              <a:lnSpc>
                <a:spcPct val="100000"/>
              </a:lnSpc>
              <a:spcBef>
                <a:spcPts val="1000"/>
              </a:spcBef>
              <a:spcAft>
                <a:spcPts val="0"/>
              </a:spcAft>
              <a:buSzPts val="1800"/>
              <a:buAutoNum type="arabicPeriod"/>
            </a:pPr>
            <a:r>
              <a:rPr lang="en"/>
              <a:t>For each system with infinitely many solutions, change a single constant term so that there are no solutions to the system.</a:t>
            </a:r>
            <a:endParaRPr/>
          </a:p>
          <a:p>
            <a:pPr indent="0" lvl="0" marL="457200" rtl="0" algn="l">
              <a:lnSpc>
                <a:spcPct val="100000"/>
              </a:lnSpc>
              <a:spcBef>
                <a:spcPts val="1000"/>
              </a:spcBef>
              <a:spcAft>
                <a:spcPts val="0"/>
              </a:spcAft>
              <a:buNone/>
            </a:pPr>
            <a:r>
              <a:t/>
            </a:r>
            <a:endParaRPr/>
          </a:p>
          <a:p>
            <a:pPr indent="-342900" lvl="0" marL="457200" rtl="0" algn="l">
              <a:lnSpc>
                <a:spcPct val="100000"/>
              </a:lnSpc>
              <a:spcBef>
                <a:spcPts val="1000"/>
              </a:spcBef>
              <a:spcAft>
                <a:spcPts val="0"/>
              </a:spcAft>
              <a:buSzPts val="1800"/>
              <a:buAutoNum type="arabicPeriod"/>
            </a:pPr>
            <a:r>
              <a:rPr lang="en"/>
              <a:t>Explain why in these situations it is impossible to change a single constant term so that there is exactly one solution to the system.</a:t>
            </a:r>
            <a:endParaRPr/>
          </a:p>
          <a:p>
            <a:pPr indent="0" lvl="0" marL="0" rtl="0" algn="l">
              <a:lnSpc>
                <a:spcPct val="100000"/>
              </a:lnSpc>
              <a:spcBef>
                <a:spcPts val="1000"/>
              </a:spcBef>
              <a:spcAft>
                <a:spcPts val="0"/>
              </a:spcAft>
              <a:buNone/>
            </a:pPr>
            <a:r>
              <a:t/>
            </a:r>
            <a:endParaRPr/>
          </a:p>
          <a:p>
            <a:pPr indent="0" lvl="0" marL="0" rtl="0" algn="l">
              <a:lnSpc>
                <a:spcPct val="100000"/>
              </a:lnSpc>
              <a:spcBef>
                <a:spcPts val="1000"/>
              </a:spcBef>
              <a:spcAft>
                <a:spcPts val="1000"/>
              </a:spcAft>
              <a:buNone/>
            </a:pPr>
            <a:r>
              <a:t/>
            </a:r>
            <a:endParaRPr/>
          </a:p>
        </p:txBody>
      </p:sp>
      <p:sp>
        <p:nvSpPr>
          <p:cNvPr id="247" name="Google Shape;247;p2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48" name="Google Shape;248;p22"/>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2.7.3 Sorting Systems of Equations Based on Number of Solutions</a:t>
            </a:r>
            <a:endParaRPr/>
          </a:p>
        </p:txBody>
      </p:sp>
      <p:pic>
        <p:nvPicPr>
          <p:cNvPr id="249" name="Google Shape;249;p22" title="extending your thinking-1.png"/>
          <p:cNvPicPr preferRelativeResize="0"/>
          <p:nvPr/>
        </p:nvPicPr>
        <p:blipFill>
          <a:blip r:embed="rId4">
            <a:alphaModFix/>
          </a:blip>
          <a:stretch>
            <a:fillRect/>
          </a:stretch>
        </p:blipFill>
        <p:spPr>
          <a:xfrm>
            <a:off x="8686800" y="137160"/>
            <a:ext cx="274320" cy="274320"/>
          </a:xfrm>
          <a:prstGeom prst="rect">
            <a:avLst/>
          </a:prstGeom>
          <a:noFill/>
          <a:ln>
            <a:noFill/>
          </a:ln>
        </p:spPr>
      </p:pic>
      <p:pic>
        <p:nvPicPr>
          <p:cNvPr descr="paper napkin vector icon. Isolated contour symbol illustration (Provided by Getty Images)" id="250" name="Google Shape;250;p22"/>
          <p:cNvPicPr preferRelativeResize="0"/>
          <p:nvPr/>
        </p:nvPicPr>
        <p:blipFill>
          <a:blip r:embed="rId5">
            <a:alphaModFix/>
          </a:blip>
          <a:stretch>
            <a:fillRect/>
          </a:stretch>
        </p:blipFill>
        <p:spPr>
          <a:xfrm>
            <a:off x="7159500" y="1054625"/>
            <a:ext cx="1832100" cy="18321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4" name="Shape 254"/>
        <p:cNvGrpSpPr/>
        <p:nvPr/>
      </p:nvGrpSpPr>
      <p:grpSpPr>
        <a:xfrm>
          <a:off x="0" y="0"/>
          <a:ext cx="0" cy="0"/>
          <a:chOff x="0" y="0"/>
          <a:chExt cx="0" cy="0"/>
        </a:xfrm>
      </p:grpSpPr>
      <p:sp>
        <p:nvSpPr>
          <p:cNvPr id="255" name="Google Shape;255;p23"/>
          <p:cNvSpPr txBox="1"/>
          <p:nvPr>
            <p:ph type="title"/>
          </p:nvPr>
        </p:nvSpPr>
        <p:spPr>
          <a:xfrm>
            <a:off x="311700" y="2164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256" name="Google Shape;256;p23"/>
          <p:cNvSpPr txBox="1"/>
          <p:nvPr>
            <p:ph idx="1" type="body"/>
          </p:nvPr>
        </p:nvSpPr>
        <p:spPr>
          <a:xfrm>
            <a:off x="311700" y="789125"/>
            <a:ext cx="8520600" cy="39381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200"/>
              <a:t>Solve the system of equations using elimination. </a:t>
            </a:r>
            <a:endParaRPr sz="2200"/>
          </a:p>
          <a:p>
            <a:pPr indent="0" lvl="0" marL="0" rtl="0" algn="l">
              <a:lnSpc>
                <a:spcPct val="100000"/>
              </a:lnSpc>
              <a:spcBef>
                <a:spcPts val="1200"/>
              </a:spcBef>
              <a:spcAft>
                <a:spcPts val="0"/>
              </a:spcAft>
              <a:buNone/>
            </a:pPr>
            <a:r>
              <a:t/>
            </a:r>
            <a:endParaRPr sz="2200"/>
          </a:p>
          <a:p>
            <a:pPr indent="0" lvl="0" marL="0" rtl="0" algn="l">
              <a:lnSpc>
                <a:spcPct val="100000"/>
              </a:lnSpc>
              <a:spcBef>
                <a:spcPts val="1200"/>
              </a:spcBef>
              <a:spcAft>
                <a:spcPts val="0"/>
              </a:spcAft>
              <a:buNone/>
            </a:pPr>
            <a:r>
              <a:t/>
            </a:r>
            <a:endParaRPr sz="2200"/>
          </a:p>
          <a:p>
            <a:pPr indent="-368300" lvl="0" marL="914400" rtl="0" algn="l">
              <a:lnSpc>
                <a:spcPct val="100000"/>
              </a:lnSpc>
              <a:spcBef>
                <a:spcPts val="1200"/>
              </a:spcBef>
              <a:spcAft>
                <a:spcPts val="0"/>
              </a:spcAft>
              <a:buSzPts val="2200"/>
              <a:buFont typeface="Noto Sans"/>
              <a:buAutoNum type="alphaLcPeriod"/>
            </a:pPr>
            <a:r>
              <a:rPr lang="en" sz="2200"/>
              <a:t>The system of equations has no solutions.</a:t>
            </a:r>
            <a:endParaRPr baseline="30000" sz="2200">
              <a:latin typeface="Noto Sans"/>
              <a:ea typeface="Noto Sans"/>
              <a:cs typeface="Noto Sans"/>
              <a:sym typeface="Noto Sans"/>
            </a:endParaRPr>
          </a:p>
          <a:p>
            <a:pPr indent="-368300" lvl="0" marL="914400" rtl="0" algn="l">
              <a:lnSpc>
                <a:spcPct val="100000"/>
              </a:lnSpc>
              <a:spcBef>
                <a:spcPts val="1000"/>
              </a:spcBef>
              <a:spcAft>
                <a:spcPts val="0"/>
              </a:spcAft>
              <a:buSzPts val="2200"/>
              <a:buFont typeface="Noto Sans"/>
              <a:buAutoNum type="alphaLcPeriod"/>
            </a:pPr>
            <a:r>
              <a:rPr lang="en" sz="2200"/>
              <a:t>The system of equations has exactly one solution.</a:t>
            </a:r>
            <a:endParaRPr sz="2200">
              <a:latin typeface="Noto Sans"/>
              <a:ea typeface="Noto Sans"/>
              <a:cs typeface="Noto Sans"/>
              <a:sym typeface="Noto Sans"/>
            </a:endParaRPr>
          </a:p>
          <a:p>
            <a:pPr indent="-368300" lvl="0" marL="914400" rtl="0" algn="l">
              <a:lnSpc>
                <a:spcPct val="100000"/>
              </a:lnSpc>
              <a:spcBef>
                <a:spcPts val="1000"/>
              </a:spcBef>
              <a:spcAft>
                <a:spcPts val="0"/>
              </a:spcAft>
              <a:buSzPts val="2200"/>
              <a:buFont typeface="Noto Sans"/>
              <a:buAutoNum type="alphaLcPeriod"/>
            </a:pPr>
            <a:r>
              <a:rPr lang="en" sz="2200"/>
              <a:t>If you write both equations in slope-intercept form, they have different </a:t>
            </a:r>
            <a:r>
              <a:rPr i="1" lang="en" sz="2200">
                <a:latin typeface="Times New Roman"/>
                <a:ea typeface="Times New Roman"/>
                <a:cs typeface="Times New Roman"/>
                <a:sym typeface="Times New Roman"/>
              </a:rPr>
              <a:t>y</a:t>
            </a:r>
            <a:r>
              <a:rPr lang="en" sz="2200"/>
              <a:t>-intercepts.</a:t>
            </a:r>
            <a:endParaRPr sz="2200"/>
          </a:p>
          <a:p>
            <a:pPr indent="-368300" lvl="0" marL="914400" rtl="0" algn="l">
              <a:lnSpc>
                <a:spcPct val="100000"/>
              </a:lnSpc>
              <a:spcBef>
                <a:spcPts val="1000"/>
              </a:spcBef>
              <a:spcAft>
                <a:spcPts val="1000"/>
              </a:spcAft>
              <a:buSzPts val="2200"/>
              <a:buFont typeface="Noto Sans"/>
              <a:buAutoNum type="alphaLcPeriod"/>
            </a:pPr>
            <a:r>
              <a:rPr lang="en" sz="2200"/>
              <a:t>If you write both equations in slope-intercept form, they have the same slope.</a:t>
            </a:r>
            <a:endParaRPr sz="2200">
              <a:latin typeface="Noto Sans"/>
              <a:ea typeface="Noto Sans"/>
              <a:cs typeface="Noto Sans"/>
              <a:sym typeface="Noto Sans"/>
            </a:endParaRPr>
          </a:p>
        </p:txBody>
      </p:sp>
      <p:sp>
        <p:nvSpPr>
          <p:cNvPr id="257" name="Google Shape;257;p23"/>
          <p:cNvSpPr txBox="1"/>
          <p:nvPr>
            <p:ph idx="12" type="sldNum"/>
          </p:nvPr>
        </p:nvSpPr>
        <p:spPr>
          <a:xfrm>
            <a:off x="8283608" y="47271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58" name="Google Shape;258;p23"/>
          <p:cNvSpPr txBox="1"/>
          <p:nvPr>
            <p:ph idx="2" type="sldNum"/>
          </p:nvPr>
        </p:nvSpPr>
        <p:spPr>
          <a:xfrm>
            <a:off x="311700" y="47271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2.7.3 Sorting Systems of Equations Based on Number of Solutions</a:t>
            </a:r>
            <a:endParaRPr/>
          </a:p>
        </p:txBody>
      </p:sp>
      <p:pic>
        <p:nvPicPr>
          <p:cNvPr id="259" name="Google Shape;259;p23"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260" name="Google Shape;260;p23">
            <a:hlinkClick action="ppaction://hlinkshowjump?jump=nextslide"/>
          </p:cNvPr>
          <p:cNvSpPr/>
          <p:nvPr/>
        </p:nvSpPr>
        <p:spPr>
          <a:xfrm>
            <a:off x="6461950" y="4650951"/>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graphicFrame>
        <p:nvGraphicFramePr>
          <p:cNvPr id="261" name="Google Shape;261;p23"/>
          <p:cNvGraphicFramePr/>
          <p:nvPr/>
        </p:nvGraphicFramePr>
        <p:xfrm>
          <a:off x="377975" y="1306563"/>
          <a:ext cx="3000000" cy="3000000"/>
        </p:xfrm>
        <a:graphic>
          <a:graphicData uri="http://schemas.openxmlformats.org/drawingml/2006/table">
            <a:tbl>
              <a:tblPr>
                <a:noFill/>
                <a:tableStyleId>{4942BD85-14A4-4B91-B2F4-14DF6344DEE2}</a:tableStyleId>
              </a:tblPr>
              <a:tblGrid>
                <a:gridCol w="2670025"/>
              </a:tblGrid>
              <a:tr h="381000">
                <a:tc>
                  <a:txBody>
                    <a:bodyPr/>
                    <a:lstStyle/>
                    <a:p>
                      <a:pPr indent="0" lvl="0" marL="0" rtl="0" algn="l">
                        <a:lnSpc>
                          <a:spcPct val="115000"/>
                        </a:lnSpc>
                        <a:spcBef>
                          <a:spcPts val="0"/>
                        </a:spcBef>
                        <a:spcAft>
                          <a:spcPts val="0"/>
                        </a:spcAft>
                        <a:buNone/>
                      </a:pPr>
                      <a:r>
                        <a:rPr lang="en" sz="1800">
                          <a:solidFill>
                            <a:srgbClr val="424242"/>
                          </a:solidFill>
                          <a:latin typeface="Calibri"/>
                          <a:ea typeface="Calibri"/>
                          <a:cs typeface="Calibri"/>
                          <a:sym typeface="Calibri"/>
                        </a:rPr>
                        <a:t>   </a:t>
                      </a:r>
                      <a:r>
                        <a:rPr lang="en" sz="2200">
                          <a:solidFill>
                            <a:srgbClr val="424242"/>
                          </a:solidFill>
                          <a:latin typeface="Calibri"/>
                          <a:ea typeface="Calibri"/>
                          <a:cs typeface="Calibri"/>
                          <a:sym typeface="Calibri"/>
                        </a:rPr>
                        <a:t> 7</a:t>
                      </a:r>
                      <a:r>
                        <a:rPr i="1" lang="en" sz="2200">
                          <a:solidFill>
                            <a:srgbClr val="424242"/>
                          </a:solidFill>
                          <a:latin typeface="Times New Roman"/>
                          <a:ea typeface="Times New Roman"/>
                          <a:cs typeface="Times New Roman"/>
                          <a:sym typeface="Times New Roman"/>
                        </a:rPr>
                        <a:t>x</a:t>
                      </a:r>
                      <a:r>
                        <a:rPr lang="en" sz="2200">
                          <a:solidFill>
                            <a:srgbClr val="424242"/>
                          </a:solidFill>
                          <a:latin typeface="Calibri"/>
                          <a:ea typeface="Calibri"/>
                          <a:cs typeface="Calibri"/>
                          <a:sym typeface="Calibri"/>
                        </a:rPr>
                        <a:t> +  6</a:t>
                      </a:r>
                      <a:r>
                        <a:rPr i="1" lang="en" sz="2200">
                          <a:solidFill>
                            <a:srgbClr val="424242"/>
                          </a:solidFill>
                          <a:latin typeface="Times New Roman"/>
                          <a:ea typeface="Times New Roman"/>
                          <a:cs typeface="Times New Roman"/>
                          <a:sym typeface="Times New Roman"/>
                        </a:rPr>
                        <a:t>y</a:t>
                      </a:r>
                      <a:r>
                        <a:rPr lang="en" sz="2200">
                          <a:solidFill>
                            <a:srgbClr val="424242"/>
                          </a:solidFill>
                          <a:latin typeface="Calibri"/>
                          <a:ea typeface="Calibri"/>
                          <a:cs typeface="Calibri"/>
                          <a:sym typeface="Calibri"/>
                        </a:rPr>
                        <a:t> = 2</a:t>
                      </a:r>
                      <a:endParaRPr sz="2200">
                        <a:solidFill>
                          <a:srgbClr val="424242"/>
                        </a:solidFill>
                        <a:latin typeface="Calibri"/>
                        <a:ea typeface="Calibri"/>
                        <a:cs typeface="Calibri"/>
                        <a:sym typeface="Calibri"/>
                      </a:endParaRPr>
                    </a:p>
                    <a:p>
                      <a:pPr indent="0" lvl="0" marL="0" rtl="0" algn="l">
                        <a:lnSpc>
                          <a:spcPct val="115000"/>
                        </a:lnSpc>
                        <a:spcBef>
                          <a:spcPts val="0"/>
                        </a:spcBef>
                        <a:spcAft>
                          <a:spcPts val="0"/>
                        </a:spcAft>
                        <a:buNone/>
                      </a:pPr>
                      <a:r>
                        <a:rPr lang="en" sz="2200">
                          <a:solidFill>
                            <a:srgbClr val="424242"/>
                          </a:solidFill>
                          <a:latin typeface="Calibri"/>
                          <a:ea typeface="Calibri"/>
                          <a:cs typeface="Calibri"/>
                          <a:sym typeface="Calibri"/>
                        </a:rPr>
                        <a:t> – 28</a:t>
                      </a:r>
                      <a:r>
                        <a:rPr i="1" lang="en" sz="2200">
                          <a:solidFill>
                            <a:srgbClr val="424242"/>
                          </a:solidFill>
                          <a:latin typeface="Times New Roman"/>
                          <a:ea typeface="Times New Roman"/>
                          <a:cs typeface="Times New Roman"/>
                          <a:sym typeface="Times New Roman"/>
                        </a:rPr>
                        <a:t>x</a:t>
                      </a:r>
                      <a:r>
                        <a:rPr lang="en" sz="2200">
                          <a:solidFill>
                            <a:srgbClr val="424242"/>
                          </a:solidFill>
                          <a:latin typeface="Calibri"/>
                          <a:ea typeface="Calibri"/>
                          <a:cs typeface="Calibri"/>
                          <a:sym typeface="Calibri"/>
                        </a:rPr>
                        <a:t> – 24</a:t>
                      </a:r>
                      <a:r>
                        <a:rPr i="1" lang="en" sz="2200">
                          <a:solidFill>
                            <a:srgbClr val="424242"/>
                          </a:solidFill>
                          <a:latin typeface="Times New Roman"/>
                          <a:ea typeface="Times New Roman"/>
                          <a:cs typeface="Times New Roman"/>
                          <a:sym typeface="Times New Roman"/>
                        </a:rPr>
                        <a:t>y</a:t>
                      </a:r>
                      <a:r>
                        <a:rPr lang="en" sz="2200">
                          <a:solidFill>
                            <a:srgbClr val="424242"/>
                          </a:solidFill>
                          <a:latin typeface="Calibri"/>
                          <a:ea typeface="Calibri"/>
                          <a:cs typeface="Calibri"/>
                          <a:sym typeface="Calibri"/>
                        </a:rPr>
                        <a:t> = – 8</a:t>
                      </a:r>
                      <a:endParaRPr sz="2200">
                        <a:solidFill>
                          <a:srgbClr val="424242"/>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65" name="Shape 265"/>
        <p:cNvGrpSpPr/>
        <p:nvPr/>
      </p:nvGrpSpPr>
      <p:grpSpPr>
        <a:xfrm>
          <a:off x="0" y="0"/>
          <a:ext cx="0" cy="0"/>
          <a:chOff x="0" y="0"/>
          <a:chExt cx="0" cy="0"/>
        </a:xfrm>
      </p:grpSpPr>
      <p:sp>
        <p:nvSpPr>
          <p:cNvPr id="266" name="Google Shape;266;p24"/>
          <p:cNvSpPr/>
          <p:nvPr/>
        </p:nvSpPr>
        <p:spPr>
          <a:xfrm>
            <a:off x="4450650" y="745425"/>
            <a:ext cx="4640400" cy="4015200"/>
          </a:xfrm>
          <a:prstGeom prst="roundRect">
            <a:avLst>
              <a:gd fmla="val 16667"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67" name="Google Shape;267;p24"/>
          <p:cNvSpPr txBox="1"/>
          <p:nvPr>
            <p:ph type="title"/>
          </p:nvPr>
        </p:nvSpPr>
        <p:spPr>
          <a:xfrm>
            <a:off x="311700" y="1402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 </a:t>
            </a:r>
            <a:r>
              <a:rPr lang="en"/>
              <a:t>Review</a:t>
            </a:r>
            <a:endParaRPr/>
          </a:p>
        </p:txBody>
      </p:sp>
      <p:sp>
        <p:nvSpPr>
          <p:cNvPr id="268" name="Google Shape;268;p24"/>
          <p:cNvSpPr txBox="1"/>
          <p:nvPr>
            <p:ph idx="1" type="body"/>
          </p:nvPr>
        </p:nvSpPr>
        <p:spPr>
          <a:xfrm>
            <a:off x="311700" y="911675"/>
            <a:ext cx="4347300" cy="12687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1200"/>
              </a:spcAft>
              <a:buNone/>
            </a:pPr>
            <a:r>
              <a:rPr lang="en" sz="2200"/>
              <a:t>Solve the following system of equations. Explain how you determined the solution.</a:t>
            </a:r>
            <a:endParaRPr sz="1800">
              <a:solidFill>
                <a:srgbClr val="1D2125"/>
              </a:solidFill>
            </a:endParaRPr>
          </a:p>
        </p:txBody>
      </p:sp>
      <p:pic>
        <p:nvPicPr>
          <p:cNvPr id="269" name="Google Shape;269;p24"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270" name="Google Shape;270;p24"/>
          <p:cNvSpPr txBox="1"/>
          <p:nvPr>
            <p:ph idx="12" type="sldNum"/>
          </p:nvPr>
        </p:nvSpPr>
        <p:spPr>
          <a:xfrm>
            <a:off x="8283608" y="47271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71" name="Google Shape;271;p24"/>
          <p:cNvSpPr txBox="1"/>
          <p:nvPr>
            <p:ph idx="2" type="sldNum"/>
          </p:nvPr>
        </p:nvSpPr>
        <p:spPr>
          <a:xfrm>
            <a:off x="311700" y="47271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2.7.3 Sorting Systems of Equations Based on Number of Solutions</a:t>
            </a:r>
            <a:r>
              <a:rPr lang="en" sz="1000"/>
              <a:t> - Additional Resources</a:t>
            </a:r>
            <a:endParaRPr/>
          </a:p>
        </p:txBody>
      </p:sp>
      <p:graphicFrame>
        <p:nvGraphicFramePr>
          <p:cNvPr id="272" name="Google Shape;272;p24"/>
          <p:cNvGraphicFramePr/>
          <p:nvPr/>
        </p:nvGraphicFramePr>
        <p:xfrm>
          <a:off x="645800" y="2452688"/>
          <a:ext cx="3000000" cy="3000000"/>
        </p:xfrm>
        <a:graphic>
          <a:graphicData uri="http://schemas.openxmlformats.org/drawingml/2006/table">
            <a:tbl>
              <a:tblPr>
                <a:noFill/>
                <a:tableStyleId>{4942BD85-14A4-4B91-B2F4-14DF6344DEE2}</a:tableStyleId>
              </a:tblPr>
              <a:tblGrid>
                <a:gridCol w="2670025"/>
              </a:tblGrid>
              <a:tr h="381000">
                <a:tc>
                  <a:txBody>
                    <a:bodyPr/>
                    <a:lstStyle/>
                    <a:p>
                      <a:pPr indent="0" lvl="0" marL="0" rtl="0" algn="l">
                        <a:lnSpc>
                          <a:spcPct val="115000"/>
                        </a:lnSpc>
                        <a:spcBef>
                          <a:spcPts val="0"/>
                        </a:spcBef>
                        <a:spcAft>
                          <a:spcPts val="0"/>
                        </a:spcAft>
                        <a:buNone/>
                      </a:pPr>
                      <a:r>
                        <a:rPr lang="en" sz="1800">
                          <a:solidFill>
                            <a:srgbClr val="424242"/>
                          </a:solidFill>
                          <a:latin typeface="Calibri"/>
                          <a:ea typeface="Calibri"/>
                          <a:cs typeface="Calibri"/>
                          <a:sym typeface="Calibri"/>
                        </a:rPr>
                        <a:t> </a:t>
                      </a:r>
                      <a:r>
                        <a:rPr lang="en" sz="1700">
                          <a:solidFill>
                            <a:srgbClr val="424242"/>
                          </a:solidFill>
                          <a:latin typeface="Calibri"/>
                          <a:ea typeface="Calibri"/>
                          <a:cs typeface="Calibri"/>
                          <a:sym typeface="Calibri"/>
                        </a:rPr>
                        <a:t>   </a:t>
                      </a:r>
                      <a:r>
                        <a:rPr i="1" lang="en" sz="2200">
                          <a:solidFill>
                            <a:srgbClr val="424242"/>
                          </a:solidFill>
                          <a:latin typeface="Times New Roman"/>
                          <a:ea typeface="Times New Roman"/>
                          <a:cs typeface="Times New Roman"/>
                          <a:sym typeface="Times New Roman"/>
                        </a:rPr>
                        <a:t>x</a:t>
                      </a:r>
                      <a:r>
                        <a:rPr lang="en" sz="2200">
                          <a:solidFill>
                            <a:srgbClr val="424242"/>
                          </a:solidFill>
                          <a:latin typeface="Calibri"/>
                          <a:ea typeface="Calibri"/>
                          <a:cs typeface="Calibri"/>
                          <a:sym typeface="Calibri"/>
                        </a:rPr>
                        <a:t> + 3</a:t>
                      </a:r>
                      <a:r>
                        <a:rPr i="1" lang="en" sz="2200">
                          <a:solidFill>
                            <a:srgbClr val="424242"/>
                          </a:solidFill>
                          <a:latin typeface="Times New Roman"/>
                          <a:ea typeface="Times New Roman"/>
                          <a:cs typeface="Times New Roman"/>
                          <a:sym typeface="Times New Roman"/>
                        </a:rPr>
                        <a:t>y</a:t>
                      </a:r>
                      <a:r>
                        <a:rPr lang="en" sz="2200">
                          <a:solidFill>
                            <a:srgbClr val="424242"/>
                          </a:solidFill>
                          <a:latin typeface="Calibri"/>
                          <a:ea typeface="Calibri"/>
                          <a:cs typeface="Calibri"/>
                          <a:sym typeface="Calibri"/>
                        </a:rPr>
                        <a:t> = 2</a:t>
                      </a:r>
                      <a:endParaRPr sz="2200">
                        <a:solidFill>
                          <a:srgbClr val="424242"/>
                        </a:solidFill>
                        <a:latin typeface="Calibri"/>
                        <a:ea typeface="Calibri"/>
                        <a:cs typeface="Calibri"/>
                        <a:sym typeface="Calibri"/>
                      </a:endParaRPr>
                    </a:p>
                    <a:p>
                      <a:pPr indent="0" lvl="0" marL="0" rtl="0" algn="l">
                        <a:lnSpc>
                          <a:spcPct val="115000"/>
                        </a:lnSpc>
                        <a:spcBef>
                          <a:spcPts val="0"/>
                        </a:spcBef>
                        <a:spcAft>
                          <a:spcPts val="0"/>
                        </a:spcAft>
                        <a:buNone/>
                      </a:pPr>
                      <a:r>
                        <a:rPr lang="en" sz="2200">
                          <a:solidFill>
                            <a:srgbClr val="424242"/>
                          </a:solidFill>
                          <a:latin typeface="Calibri"/>
                          <a:ea typeface="Calibri"/>
                          <a:cs typeface="Calibri"/>
                          <a:sym typeface="Calibri"/>
                        </a:rPr>
                        <a:t>  3</a:t>
                      </a:r>
                      <a:r>
                        <a:rPr i="1" lang="en" sz="2200">
                          <a:solidFill>
                            <a:srgbClr val="424242"/>
                          </a:solidFill>
                          <a:latin typeface="Times New Roman"/>
                          <a:ea typeface="Times New Roman"/>
                          <a:cs typeface="Times New Roman"/>
                          <a:sym typeface="Times New Roman"/>
                        </a:rPr>
                        <a:t>x</a:t>
                      </a:r>
                      <a:r>
                        <a:rPr lang="en" sz="2200">
                          <a:solidFill>
                            <a:srgbClr val="424242"/>
                          </a:solidFill>
                          <a:latin typeface="Calibri"/>
                          <a:ea typeface="Calibri"/>
                          <a:cs typeface="Calibri"/>
                          <a:sym typeface="Calibri"/>
                        </a:rPr>
                        <a:t> + 9</a:t>
                      </a:r>
                      <a:r>
                        <a:rPr i="1" lang="en" sz="2200">
                          <a:solidFill>
                            <a:srgbClr val="424242"/>
                          </a:solidFill>
                          <a:latin typeface="Times New Roman"/>
                          <a:ea typeface="Times New Roman"/>
                          <a:cs typeface="Times New Roman"/>
                          <a:sym typeface="Times New Roman"/>
                        </a:rPr>
                        <a:t>y</a:t>
                      </a:r>
                      <a:r>
                        <a:rPr lang="en" sz="2200">
                          <a:solidFill>
                            <a:srgbClr val="424242"/>
                          </a:solidFill>
                          <a:latin typeface="Calibri"/>
                          <a:ea typeface="Calibri"/>
                          <a:cs typeface="Calibri"/>
                          <a:sym typeface="Calibri"/>
                        </a:rPr>
                        <a:t> = 6</a:t>
                      </a:r>
                      <a:endParaRPr sz="2200">
                        <a:solidFill>
                          <a:srgbClr val="424242"/>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r>
            </a:tbl>
          </a:graphicData>
        </a:graphic>
      </p:graphicFrame>
      <p:sp>
        <p:nvSpPr>
          <p:cNvPr id="273" name="Google Shape;273;p24"/>
          <p:cNvSpPr txBox="1"/>
          <p:nvPr>
            <p:ph idx="1" type="body"/>
          </p:nvPr>
        </p:nvSpPr>
        <p:spPr>
          <a:xfrm>
            <a:off x="4673525" y="880650"/>
            <a:ext cx="4287600" cy="3879900"/>
          </a:xfrm>
          <a:prstGeom prst="rect">
            <a:avLst/>
          </a:prstGeom>
          <a:noFill/>
        </p:spPr>
        <p:txBody>
          <a:bodyPr anchorCtr="0" anchor="t" bIns="91425" lIns="91425" spcFirstLastPara="1" rIns="91425" wrap="square" tIns="91425">
            <a:noAutofit/>
          </a:bodyPr>
          <a:lstStyle/>
          <a:p>
            <a:pPr indent="0" lvl="0" marL="0" rtl="0" algn="ctr">
              <a:spcBef>
                <a:spcPts val="0"/>
              </a:spcBef>
              <a:spcAft>
                <a:spcPts val="0"/>
              </a:spcAft>
              <a:buNone/>
            </a:pPr>
            <a:r>
              <a:rPr b="1" lang="en" sz="1700"/>
              <a:t>SOLVING SYSTEMS WITH INFINITE SOLUTIONS</a:t>
            </a:r>
            <a:endParaRPr b="1" sz="1700"/>
          </a:p>
          <a:p>
            <a:pPr indent="0" lvl="0" marL="0" rtl="0" algn="l">
              <a:spcBef>
                <a:spcPts val="1200"/>
              </a:spcBef>
              <a:spcAft>
                <a:spcPts val="0"/>
              </a:spcAft>
              <a:buNone/>
            </a:pPr>
            <a:r>
              <a:t/>
            </a:r>
            <a:endParaRPr b="1" sz="1400"/>
          </a:p>
          <a:p>
            <a:pPr indent="0" lvl="0" marL="0" rtl="0" algn="l">
              <a:spcBef>
                <a:spcPts val="1200"/>
              </a:spcBef>
              <a:spcAft>
                <a:spcPts val="0"/>
              </a:spcAft>
              <a:buNone/>
            </a:pPr>
            <a:r>
              <a:rPr lang="en" sz="1700"/>
              <a:t>A system of linear equations has an infinite number of solutions when –</a:t>
            </a:r>
            <a:endParaRPr sz="1700"/>
          </a:p>
          <a:p>
            <a:pPr indent="0" lvl="0" marL="457200" rtl="0" algn="l">
              <a:spcBef>
                <a:spcPts val="1200"/>
              </a:spcBef>
              <a:spcAft>
                <a:spcPts val="0"/>
              </a:spcAft>
              <a:buNone/>
            </a:pPr>
            <a:r>
              <a:rPr lang="en" sz="1700"/>
              <a:t>… the equations are added together and result in a statement that is mathematically TRUE.</a:t>
            </a:r>
            <a:endParaRPr sz="1700"/>
          </a:p>
          <a:p>
            <a:pPr indent="0" lvl="0" marL="457200" rtl="0" algn="l">
              <a:spcBef>
                <a:spcPts val="1200"/>
              </a:spcBef>
              <a:spcAft>
                <a:spcPts val="0"/>
              </a:spcAft>
              <a:buNone/>
            </a:pPr>
            <a:r>
              <a:t/>
            </a:r>
            <a:endParaRPr sz="1700"/>
          </a:p>
          <a:p>
            <a:pPr indent="0" lvl="0" marL="457200" rtl="0" algn="l">
              <a:spcBef>
                <a:spcPts val="1200"/>
              </a:spcBef>
              <a:spcAft>
                <a:spcPts val="1200"/>
              </a:spcAft>
              <a:buNone/>
            </a:pPr>
            <a:r>
              <a:rPr lang="en" sz="1700"/>
              <a:t>… the equations are parallel and have the same </a:t>
            </a:r>
            <a:r>
              <a:rPr i="1" lang="en" sz="1700">
                <a:latin typeface="Times New Roman"/>
                <a:ea typeface="Times New Roman"/>
                <a:cs typeface="Times New Roman"/>
                <a:sym typeface="Times New Roman"/>
              </a:rPr>
              <a:t>y</a:t>
            </a:r>
            <a:r>
              <a:rPr lang="en" sz="1700"/>
              <a:t>-intercepts. (same line)</a:t>
            </a:r>
            <a:endParaRPr sz="1700"/>
          </a:p>
        </p:txBody>
      </p:sp>
      <p:cxnSp>
        <p:nvCxnSpPr>
          <p:cNvPr id="274" name="Google Shape;274;p24"/>
          <p:cNvCxnSpPr/>
          <p:nvPr/>
        </p:nvCxnSpPr>
        <p:spPr>
          <a:xfrm>
            <a:off x="4747850" y="1531575"/>
            <a:ext cx="4109700" cy="0"/>
          </a:xfrm>
          <a:prstGeom prst="straightConnector1">
            <a:avLst/>
          </a:prstGeom>
          <a:noFill/>
          <a:ln cap="flat" cmpd="sng" w="28575">
            <a:solidFill>
              <a:schemeClr val="dk1"/>
            </a:solidFill>
            <a:prstDash val="solid"/>
            <a:round/>
            <a:headEnd len="med" w="med" type="none"/>
            <a:tailEnd len="med" w="med" type="none"/>
          </a:ln>
        </p:spPr>
      </p:cxn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278" name="Shape 278"/>
        <p:cNvGrpSpPr/>
        <p:nvPr/>
      </p:nvGrpSpPr>
      <p:grpSpPr>
        <a:xfrm>
          <a:off x="0" y="0"/>
          <a:ext cx="0" cy="0"/>
          <a:chOff x="0" y="0"/>
          <a:chExt cx="0" cy="0"/>
        </a:xfrm>
      </p:grpSpPr>
      <p:sp>
        <p:nvSpPr>
          <p:cNvPr id="279" name="Google Shape;279;p25"/>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80" name="Google Shape;280;p25"/>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81" name="Google Shape;281;p25"/>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82" name="Google Shape;282;p25"/>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83" name="Google Shape;283;p25"/>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84" name="Google Shape;284;p25"/>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285" name="Google Shape;285;p25"/>
          <p:cNvCxnSpPr>
            <a:stCxn id="279" idx="2"/>
            <a:endCxn id="281"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286" name="Google Shape;286;p25"/>
          <p:cNvCxnSpPr>
            <a:stCxn id="281" idx="3"/>
            <a:endCxn id="280"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287" name="Google Shape;287;p25"/>
          <p:cNvCxnSpPr>
            <a:stCxn id="280" idx="3"/>
            <a:endCxn id="282"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288" name="Google Shape;288;p25"/>
          <p:cNvCxnSpPr>
            <a:stCxn id="282" idx="3"/>
            <a:endCxn id="284"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289" name="Google Shape;289;p25"/>
          <p:cNvCxnSpPr>
            <a:stCxn id="284" idx="3"/>
            <a:endCxn id="283"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290" name="Google Shape;290;p2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91" name="Google Shape;291;p25"/>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292" name="Google Shape;292;p25"/>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293" name="Google Shape;293;p25"/>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294" name="Google Shape;294;p25" title="hugeicons_start-up-02.png"/>
          <p:cNvPicPr preferRelativeResize="0"/>
          <p:nvPr/>
        </p:nvPicPr>
        <p:blipFill>
          <a:blip r:embed="rId3">
            <a:alphaModFix/>
          </a:blip>
          <a:stretch>
            <a:fillRect/>
          </a:stretch>
        </p:blipFill>
        <p:spPr>
          <a:xfrm>
            <a:off x="1084454" y="1554480"/>
            <a:ext cx="228600" cy="228600"/>
          </a:xfrm>
          <a:prstGeom prst="rect">
            <a:avLst/>
          </a:prstGeom>
          <a:noFill/>
          <a:ln>
            <a:noFill/>
          </a:ln>
        </p:spPr>
      </p:pic>
      <p:sp>
        <p:nvSpPr>
          <p:cNvPr id="295" name="Google Shape;295;p25"/>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296" name="Google Shape;296;p25" title="hugeicons_centralized.png"/>
          <p:cNvPicPr preferRelativeResize="0"/>
          <p:nvPr/>
        </p:nvPicPr>
        <p:blipFill>
          <a:blip r:embed="rId4">
            <a:alphaModFix/>
          </a:blip>
          <a:stretch>
            <a:fillRect/>
          </a:stretch>
        </p:blipFill>
        <p:spPr>
          <a:xfrm>
            <a:off x="7799832" y="3200400"/>
            <a:ext cx="228600" cy="228600"/>
          </a:xfrm>
          <a:prstGeom prst="rect">
            <a:avLst/>
          </a:prstGeom>
          <a:noFill/>
          <a:ln>
            <a:noFill/>
          </a:ln>
        </p:spPr>
      </p:pic>
      <p:pic>
        <p:nvPicPr>
          <p:cNvPr id="297" name="Google Shape;297;p25" title="hugeicons_pencil.png"/>
          <p:cNvPicPr preferRelativeResize="0"/>
          <p:nvPr/>
        </p:nvPicPr>
        <p:blipFill>
          <a:blip r:embed="rId5">
            <a:alphaModFix/>
          </a:blip>
          <a:stretch>
            <a:fillRect/>
          </a:stretch>
        </p:blipFill>
        <p:spPr>
          <a:xfrm>
            <a:off x="6519672" y="1554480"/>
            <a:ext cx="228600" cy="228600"/>
          </a:xfrm>
          <a:prstGeom prst="rect">
            <a:avLst/>
          </a:prstGeom>
          <a:noFill/>
          <a:ln>
            <a:noFill/>
          </a:ln>
        </p:spPr>
      </p:pic>
      <p:sp>
        <p:nvSpPr>
          <p:cNvPr id="298" name="Google Shape;298;p25"/>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299" name="Google Shape;299;p25"/>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00" name="Google Shape;300;p25"/>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pic>
        <p:nvPicPr>
          <p:cNvPr id="301" name="Google Shape;301;p25" title="hugeicons_task-done-01.png"/>
          <p:cNvPicPr preferRelativeResize="0"/>
          <p:nvPr/>
        </p:nvPicPr>
        <p:blipFill>
          <a:blip r:embed="rId6">
            <a:alphaModFix/>
          </a:blip>
          <a:stretch>
            <a:fillRect/>
          </a:stretch>
        </p:blipFill>
        <p:spPr>
          <a:xfrm>
            <a:off x="3623168" y="1554480"/>
            <a:ext cx="228600" cy="228600"/>
          </a:xfrm>
          <a:prstGeom prst="rect">
            <a:avLst/>
          </a:prstGeom>
          <a:noFill/>
          <a:ln>
            <a:noFill/>
          </a:ln>
        </p:spPr>
      </p:pic>
      <p:pic>
        <p:nvPicPr>
          <p:cNvPr id="302" name="Google Shape;302;p25" title="hugeicons_task-done-01.png"/>
          <p:cNvPicPr preferRelativeResize="0"/>
          <p:nvPr/>
        </p:nvPicPr>
        <p:blipFill>
          <a:blip r:embed="rId6">
            <a:alphaModFix/>
          </a:blip>
          <a:stretch>
            <a:fillRect/>
          </a:stretch>
        </p:blipFill>
        <p:spPr>
          <a:xfrm>
            <a:off x="1844894" y="3200400"/>
            <a:ext cx="228600" cy="228600"/>
          </a:xfrm>
          <a:prstGeom prst="rect">
            <a:avLst/>
          </a:prstGeom>
          <a:noFill/>
          <a:ln>
            <a:noFill/>
          </a:ln>
        </p:spPr>
      </p:pic>
      <p:pic>
        <p:nvPicPr>
          <p:cNvPr id="303" name="Google Shape;303;p25" title="hugeicons_chart-down.png"/>
          <p:cNvPicPr preferRelativeResize="0"/>
          <p:nvPr/>
        </p:nvPicPr>
        <p:blipFill>
          <a:blip r:embed="rId7">
            <a:alphaModFix/>
          </a:blip>
          <a:stretch>
            <a:fillRect/>
          </a:stretch>
        </p:blipFill>
        <p:spPr>
          <a:xfrm>
            <a:off x="4908134" y="3200400"/>
            <a:ext cx="228600" cy="2286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07" name="Shape 307"/>
        <p:cNvGrpSpPr/>
        <p:nvPr/>
      </p:nvGrpSpPr>
      <p:grpSpPr>
        <a:xfrm>
          <a:off x="0" y="0"/>
          <a:ext cx="0" cy="0"/>
          <a:chOff x="0" y="0"/>
          <a:chExt cx="0" cy="0"/>
        </a:xfrm>
      </p:grpSpPr>
      <p:sp>
        <p:nvSpPr>
          <p:cNvPr id="308" name="Google Shape;308;p26"/>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Cool Down</a:t>
            </a:r>
            <a:endParaRPr sz="3000">
              <a:solidFill>
                <a:srgbClr val="005047"/>
              </a:solidFill>
            </a:endParaRPr>
          </a:p>
        </p:txBody>
      </p:sp>
      <p:sp>
        <p:nvSpPr>
          <p:cNvPr id="309" name="Google Shape;309;p26"/>
          <p:cNvSpPr txBox="1"/>
          <p:nvPr>
            <p:ph idx="1" type="body"/>
          </p:nvPr>
        </p:nvSpPr>
        <p:spPr>
          <a:xfrm>
            <a:off x="311700" y="1152475"/>
            <a:ext cx="81168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200"/>
              <a:t>Here is an equation:</a:t>
            </a:r>
            <a:endParaRPr sz="2200"/>
          </a:p>
          <a:p>
            <a:pPr indent="0" lvl="0" marL="457200" rtl="0" algn="l">
              <a:lnSpc>
                <a:spcPct val="100000"/>
              </a:lnSpc>
              <a:spcBef>
                <a:spcPts val="1200"/>
              </a:spcBef>
              <a:spcAft>
                <a:spcPts val="0"/>
              </a:spcAft>
              <a:buNone/>
            </a:pPr>
            <a:r>
              <a:rPr lang="en" sz="2200"/>
              <a:t>5</a:t>
            </a:r>
            <a:r>
              <a:rPr i="1" lang="en" sz="2200">
                <a:latin typeface="Times New Roman"/>
                <a:ea typeface="Times New Roman"/>
                <a:cs typeface="Times New Roman"/>
                <a:sym typeface="Times New Roman"/>
              </a:rPr>
              <a:t>x</a:t>
            </a:r>
            <a:r>
              <a:rPr lang="en" sz="2200"/>
              <a:t> – 2</a:t>
            </a:r>
            <a:r>
              <a:rPr i="1" lang="en" sz="2200">
                <a:latin typeface="Times New Roman"/>
                <a:ea typeface="Times New Roman"/>
                <a:cs typeface="Times New Roman"/>
                <a:sym typeface="Times New Roman"/>
              </a:rPr>
              <a:t>y</a:t>
            </a:r>
            <a:r>
              <a:rPr lang="en" sz="2200"/>
              <a:t> = 10</a:t>
            </a:r>
            <a:endParaRPr sz="2200"/>
          </a:p>
          <a:p>
            <a:pPr indent="0" lvl="0" marL="0" rtl="0" algn="l">
              <a:lnSpc>
                <a:spcPct val="100000"/>
              </a:lnSpc>
              <a:spcBef>
                <a:spcPts val="1200"/>
              </a:spcBef>
              <a:spcAft>
                <a:spcPts val="0"/>
              </a:spcAft>
              <a:buNone/>
            </a:pPr>
            <a:r>
              <a:rPr lang="en" sz="2200"/>
              <a:t>Create a second equation that would make a system of equations with:</a:t>
            </a:r>
            <a:endParaRPr sz="2200"/>
          </a:p>
          <a:p>
            <a:pPr indent="-368300" lvl="0" marL="457200" rtl="0" algn="l">
              <a:lnSpc>
                <a:spcPct val="100000"/>
              </a:lnSpc>
              <a:spcBef>
                <a:spcPts val="1200"/>
              </a:spcBef>
              <a:spcAft>
                <a:spcPts val="0"/>
              </a:spcAft>
              <a:buClr>
                <a:srgbClr val="424242"/>
              </a:buClr>
              <a:buSzPts val="2200"/>
              <a:buFont typeface="Noto Sans"/>
              <a:buAutoNum type="arabicPeriod"/>
            </a:pPr>
            <a:r>
              <a:rPr lang="en" sz="2200"/>
              <a:t>One solution</a:t>
            </a:r>
            <a:endParaRPr sz="2200"/>
          </a:p>
          <a:p>
            <a:pPr indent="-368300" lvl="0" marL="457200" rtl="0" algn="l">
              <a:lnSpc>
                <a:spcPct val="100000"/>
              </a:lnSpc>
              <a:spcBef>
                <a:spcPts val="0"/>
              </a:spcBef>
              <a:spcAft>
                <a:spcPts val="0"/>
              </a:spcAft>
              <a:buSzPts val="2200"/>
              <a:buAutoNum type="arabicPeriod"/>
            </a:pPr>
            <a:r>
              <a:rPr lang="en" sz="2200"/>
              <a:t>No solutions</a:t>
            </a:r>
            <a:endParaRPr sz="2200"/>
          </a:p>
          <a:p>
            <a:pPr indent="-368300" lvl="0" marL="457200" rtl="0" algn="l">
              <a:lnSpc>
                <a:spcPct val="100000"/>
              </a:lnSpc>
              <a:spcBef>
                <a:spcPts val="0"/>
              </a:spcBef>
              <a:spcAft>
                <a:spcPts val="0"/>
              </a:spcAft>
              <a:buSzPts val="2200"/>
              <a:buAutoNum type="arabicPeriod"/>
            </a:pPr>
            <a:r>
              <a:rPr lang="en" sz="2200"/>
              <a:t>Infinitely many solutions</a:t>
            </a:r>
            <a:endParaRPr sz="2200"/>
          </a:p>
        </p:txBody>
      </p:sp>
      <p:sp>
        <p:nvSpPr>
          <p:cNvPr id="310" name="Google Shape;310;p2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11" name="Google Shape;311;p26"/>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2.7.4 Writing Consistent and Inconsistent Systems of Equations</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15" name="Shape 315"/>
        <p:cNvGrpSpPr/>
        <p:nvPr/>
      </p:nvGrpSpPr>
      <p:grpSpPr>
        <a:xfrm>
          <a:off x="0" y="0"/>
          <a:ext cx="0" cy="0"/>
          <a:chOff x="0" y="0"/>
          <a:chExt cx="0" cy="0"/>
        </a:xfrm>
      </p:grpSpPr>
      <p:sp>
        <p:nvSpPr>
          <p:cNvPr id="316" name="Google Shape;316;p2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17" name="Google Shape;317;p27"/>
          <p:cNvSpPr txBox="1"/>
          <p:nvPr>
            <p:ph idx="1" type="body"/>
          </p:nvPr>
        </p:nvSpPr>
        <p:spPr>
          <a:xfrm>
            <a:off x="311700" y="4230575"/>
            <a:ext cx="7063800" cy="60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u="sng">
                <a:solidFill>
                  <a:schemeClr val="hlink"/>
                </a:solidFill>
                <a:hlinkClick r:id="rId4"/>
              </a:rPr>
              <a:t>Video: Analyzing Systems of Linear Equations with No Solution</a:t>
            </a:r>
            <a:endParaRPr b="1"/>
          </a:p>
        </p:txBody>
      </p:sp>
      <p:pic>
        <p:nvPicPr>
          <p:cNvPr id="318" name="Google Shape;318;p27" title="XlWJWKSlMSo-SD.jpg">
            <a:hlinkClick r:id="rId5"/>
          </p:cNvPr>
          <p:cNvPicPr preferRelativeResize="0"/>
          <p:nvPr/>
        </p:nvPicPr>
        <p:blipFill rotWithShape="1">
          <a:blip r:embed="rId6">
            <a:alphaModFix/>
          </a:blip>
          <a:srcRect b="12697" l="0" r="0" t="12697"/>
          <a:stretch/>
        </p:blipFill>
        <p:spPr>
          <a:xfrm>
            <a:off x="1695488" y="482875"/>
            <a:ext cx="5753024" cy="321895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322" name="Shape 322"/>
        <p:cNvGrpSpPr/>
        <p:nvPr/>
      </p:nvGrpSpPr>
      <p:grpSpPr>
        <a:xfrm>
          <a:off x="0" y="0"/>
          <a:ext cx="0" cy="0"/>
          <a:chOff x="0" y="0"/>
          <a:chExt cx="0" cy="0"/>
        </a:xfrm>
      </p:grpSpPr>
      <p:sp>
        <p:nvSpPr>
          <p:cNvPr id="323" name="Google Shape;323;p28"/>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24" name="Google Shape;324;p28"/>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25" name="Google Shape;325;p28"/>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26" name="Google Shape;326;p28"/>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27" name="Google Shape;327;p28"/>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28" name="Google Shape;328;p28"/>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29" name="Google Shape;329;p28"/>
          <p:cNvCxnSpPr>
            <a:stCxn id="323" idx="2"/>
            <a:endCxn id="325"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30" name="Google Shape;330;p28"/>
          <p:cNvCxnSpPr>
            <a:stCxn id="325" idx="3"/>
            <a:endCxn id="324"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31" name="Google Shape;331;p28"/>
          <p:cNvCxnSpPr>
            <a:stCxn id="324" idx="3"/>
            <a:endCxn id="326"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32" name="Google Shape;332;p28"/>
          <p:cNvCxnSpPr>
            <a:stCxn id="326" idx="3"/>
            <a:endCxn id="328"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333" name="Google Shape;333;p28"/>
          <p:cNvCxnSpPr>
            <a:stCxn id="328" idx="3"/>
            <a:endCxn id="327"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334" name="Google Shape;334;p2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35" name="Google Shape;335;p28"/>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336" name="Google Shape;336;p28"/>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b="1" sz="1800">
              <a:solidFill>
                <a:schemeClr val="dk2"/>
              </a:solidFill>
              <a:latin typeface="Calibri"/>
              <a:ea typeface="Calibri"/>
              <a:cs typeface="Calibri"/>
              <a:sym typeface="Calibri"/>
            </a:endParaRPr>
          </a:p>
        </p:txBody>
      </p:sp>
      <p:pic>
        <p:nvPicPr>
          <p:cNvPr id="337" name="Google Shape;337;p28" title="hugeicons_start-up-02.png"/>
          <p:cNvPicPr preferRelativeResize="0"/>
          <p:nvPr/>
        </p:nvPicPr>
        <p:blipFill>
          <a:blip r:embed="rId3">
            <a:alphaModFix/>
          </a:blip>
          <a:stretch>
            <a:fillRect/>
          </a:stretch>
        </p:blipFill>
        <p:spPr>
          <a:xfrm>
            <a:off x="1084454" y="1554480"/>
            <a:ext cx="228600" cy="228600"/>
          </a:xfrm>
          <a:prstGeom prst="rect">
            <a:avLst/>
          </a:prstGeom>
          <a:noFill/>
          <a:ln>
            <a:noFill/>
          </a:ln>
        </p:spPr>
      </p:pic>
      <p:sp>
        <p:nvSpPr>
          <p:cNvPr id="338" name="Google Shape;338;p28"/>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339" name="Google Shape;339;p28" title="hugeicons_centralized.png"/>
          <p:cNvPicPr preferRelativeResize="0"/>
          <p:nvPr/>
        </p:nvPicPr>
        <p:blipFill>
          <a:blip r:embed="rId4">
            <a:alphaModFix/>
          </a:blip>
          <a:stretch>
            <a:fillRect/>
          </a:stretch>
        </p:blipFill>
        <p:spPr>
          <a:xfrm>
            <a:off x="7799832" y="3200400"/>
            <a:ext cx="228600" cy="228600"/>
          </a:xfrm>
          <a:prstGeom prst="rect">
            <a:avLst/>
          </a:prstGeom>
          <a:noFill/>
          <a:ln>
            <a:noFill/>
          </a:ln>
        </p:spPr>
      </p:pic>
      <p:sp>
        <p:nvSpPr>
          <p:cNvPr id="340" name="Google Shape;340;p28"/>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41" name="Google Shape;341;p28"/>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42" name="Google Shape;342;p28"/>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sp>
        <p:nvSpPr>
          <p:cNvPr id="343" name="Google Shape;343;p28"/>
          <p:cNvSpPr txBox="1"/>
          <p:nvPr/>
        </p:nvSpPr>
        <p:spPr>
          <a:xfrm>
            <a:off x="5714150"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b="1" sz="1800">
              <a:solidFill>
                <a:srgbClr val="FDBD3E"/>
              </a:solidFill>
              <a:latin typeface="Calibri"/>
              <a:ea typeface="Calibri"/>
              <a:cs typeface="Calibri"/>
              <a:sym typeface="Calibri"/>
            </a:endParaRPr>
          </a:p>
        </p:txBody>
      </p:sp>
      <p:pic>
        <p:nvPicPr>
          <p:cNvPr id="344" name="Google Shape;344;p28" title="hugeicons_task-done-01.png"/>
          <p:cNvPicPr preferRelativeResize="0"/>
          <p:nvPr/>
        </p:nvPicPr>
        <p:blipFill>
          <a:blip r:embed="rId5">
            <a:alphaModFix/>
          </a:blip>
          <a:stretch>
            <a:fillRect/>
          </a:stretch>
        </p:blipFill>
        <p:spPr>
          <a:xfrm>
            <a:off x="3623168" y="1554480"/>
            <a:ext cx="228600" cy="228600"/>
          </a:xfrm>
          <a:prstGeom prst="rect">
            <a:avLst/>
          </a:prstGeom>
          <a:noFill/>
          <a:ln>
            <a:noFill/>
          </a:ln>
        </p:spPr>
      </p:pic>
      <p:pic>
        <p:nvPicPr>
          <p:cNvPr id="345" name="Google Shape;345;p28" title="hugeicons_task-done-01.png"/>
          <p:cNvPicPr preferRelativeResize="0"/>
          <p:nvPr/>
        </p:nvPicPr>
        <p:blipFill>
          <a:blip r:embed="rId5">
            <a:alphaModFix/>
          </a:blip>
          <a:stretch>
            <a:fillRect/>
          </a:stretch>
        </p:blipFill>
        <p:spPr>
          <a:xfrm>
            <a:off x="1844894" y="3200400"/>
            <a:ext cx="228600" cy="228600"/>
          </a:xfrm>
          <a:prstGeom prst="rect">
            <a:avLst/>
          </a:prstGeom>
          <a:noFill/>
          <a:ln>
            <a:noFill/>
          </a:ln>
        </p:spPr>
      </p:pic>
      <p:pic>
        <p:nvPicPr>
          <p:cNvPr id="346" name="Google Shape;346;p28" title="hugeicons_pencil.png"/>
          <p:cNvPicPr preferRelativeResize="0"/>
          <p:nvPr/>
        </p:nvPicPr>
        <p:blipFill>
          <a:blip r:embed="rId6">
            <a:alphaModFix/>
          </a:blip>
          <a:stretch>
            <a:fillRect/>
          </a:stretch>
        </p:blipFill>
        <p:spPr>
          <a:xfrm>
            <a:off x="6512672" y="1554480"/>
            <a:ext cx="228600" cy="228600"/>
          </a:xfrm>
          <a:prstGeom prst="rect">
            <a:avLst/>
          </a:prstGeom>
          <a:noFill/>
          <a:ln>
            <a:noFill/>
          </a:ln>
        </p:spPr>
      </p:pic>
      <p:pic>
        <p:nvPicPr>
          <p:cNvPr id="347" name="Google Shape;347;p28" title="hugeicons_chart-down.png"/>
          <p:cNvPicPr preferRelativeResize="0"/>
          <p:nvPr/>
        </p:nvPicPr>
        <p:blipFill>
          <a:blip r:embed="rId7">
            <a:alphaModFix/>
          </a:blip>
          <a:stretch>
            <a:fillRect/>
          </a:stretch>
        </p:blipFill>
        <p:spPr>
          <a:xfrm>
            <a:off x="4908134" y="3200400"/>
            <a:ext cx="228600" cy="2286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51" name="Shape 351"/>
        <p:cNvGrpSpPr/>
        <p:nvPr/>
      </p:nvGrpSpPr>
      <p:grpSpPr>
        <a:xfrm>
          <a:off x="0" y="0"/>
          <a:ext cx="0" cy="0"/>
          <a:chOff x="0" y="0"/>
          <a:chExt cx="0" cy="0"/>
        </a:xfrm>
      </p:grpSpPr>
      <p:sp>
        <p:nvSpPr>
          <p:cNvPr id="352" name="Google Shape;352;p29"/>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Practice</a:t>
            </a:r>
            <a:endParaRPr sz="3000">
              <a:solidFill>
                <a:srgbClr val="005047"/>
              </a:solidFill>
            </a:endParaRPr>
          </a:p>
        </p:txBody>
      </p:sp>
      <p:sp>
        <p:nvSpPr>
          <p:cNvPr id="353" name="Google Shape;353;p29"/>
          <p:cNvSpPr txBox="1"/>
          <p:nvPr>
            <p:ph idx="1" type="body"/>
          </p:nvPr>
        </p:nvSpPr>
        <p:spPr>
          <a:xfrm>
            <a:off x="311700" y="1152475"/>
            <a:ext cx="4131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sp>
        <p:nvSpPr>
          <p:cNvPr id="354" name="Google Shape;354;p2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55" name="Google Shape;355;p29"/>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2.7.5 </a:t>
            </a:r>
            <a:r>
              <a:rPr lang="en"/>
              <a:t>Practice</a:t>
            </a:r>
            <a:endParaRPr/>
          </a:p>
        </p:txBody>
      </p:sp>
      <p:pic>
        <p:nvPicPr>
          <p:cNvPr id="356" name="Google Shape;356;p29" title="Practice-3.png"/>
          <p:cNvPicPr preferRelativeResize="0"/>
          <p:nvPr/>
        </p:nvPicPr>
        <p:blipFill>
          <a:blip r:embed="rId4">
            <a:alphaModFix/>
          </a:blip>
          <a:stretch>
            <a:fillRect/>
          </a:stretch>
        </p:blipFill>
        <p:spPr>
          <a:xfrm>
            <a:off x="4976813" y="785800"/>
            <a:ext cx="3571875" cy="357187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360" name="Shape 360"/>
        <p:cNvGrpSpPr/>
        <p:nvPr/>
      </p:nvGrpSpPr>
      <p:grpSpPr>
        <a:xfrm>
          <a:off x="0" y="0"/>
          <a:ext cx="0" cy="0"/>
          <a:chOff x="0" y="0"/>
          <a:chExt cx="0" cy="0"/>
        </a:xfrm>
      </p:grpSpPr>
      <p:sp>
        <p:nvSpPr>
          <p:cNvPr id="361" name="Google Shape;361;p30"/>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62" name="Google Shape;362;p30"/>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63" name="Google Shape;363;p30"/>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64" name="Google Shape;364;p30"/>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65" name="Google Shape;365;p30"/>
          <p:cNvSpPr/>
          <p:nvPr/>
        </p:nvSpPr>
        <p:spPr>
          <a:xfrm>
            <a:off x="6905038" y="30069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66" name="Google Shape;366;p30"/>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67" name="Google Shape;367;p30"/>
          <p:cNvCxnSpPr>
            <a:stCxn id="361" idx="2"/>
            <a:endCxn id="363"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68" name="Google Shape;368;p30"/>
          <p:cNvCxnSpPr>
            <a:stCxn id="363" idx="3"/>
            <a:endCxn id="362"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69" name="Google Shape;369;p30"/>
          <p:cNvCxnSpPr>
            <a:stCxn id="362" idx="3"/>
            <a:endCxn id="364"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70" name="Google Shape;370;p30"/>
          <p:cNvCxnSpPr>
            <a:stCxn id="364" idx="3"/>
            <a:endCxn id="366"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371" name="Google Shape;371;p30"/>
          <p:cNvCxnSpPr>
            <a:stCxn id="366" idx="3"/>
            <a:endCxn id="365" idx="0"/>
          </p:cNvCxnSpPr>
          <p:nvPr/>
        </p:nvCxnSpPr>
        <p:spPr>
          <a:xfrm>
            <a:off x="7641450" y="2013613"/>
            <a:ext cx="269400" cy="993300"/>
          </a:xfrm>
          <a:prstGeom prst="bentConnector2">
            <a:avLst/>
          </a:prstGeom>
          <a:noFill/>
          <a:ln cap="flat" cmpd="sng" w="19050">
            <a:solidFill>
              <a:srgbClr val="005047"/>
            </a:solidFill>
            <a:prstDash val="dash"/>
            <a:round/>
            <a:headEnd len="med" w="med" type="none"/>
            <a:tailEnd len="med" w="med" type="none"/>
          </a:ln>
        </p:spPr>
      </p:cxnSp>
      <p:sp>
        <p:nvSpPr>
          <p:cNvPr id="372" name="Google Shape;372;p3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73" name="Google Shape;373;p30"/>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74" name="Google Shape;374;p30"/>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75" name="Google Shape;375;p30"/>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sp>
        <p:nvSpPr>
          <p:cNvPr id="376" name="Google Shape;376;p30"/>
          <p:cNvSpPr txBox="1"/>
          <p:nvPr/>
        </p:nvSpPr>
        <p:spPr>
          <a:xfrm>
            <a:off x="5714150"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b="1" sz="1800">
              <a:solidFill>
                <a:srgbClr val="FDBD3E"/>
              </a:solidFill>
              <a:latin typeface="Calibri"/>
              <a:ea typeface="Calibri"/>
              <a:cs typeface="Calibri"/>
              <a:sym typeface="Calibri"/>
            </a:endParaRPr>
          </a:p>
        </p:txBody>
      </p:sp>
      <p:sp>
        <p:nvSpPr>
          <p:cNvPr id="377" name="Google Shape;377;p30"/>
          <p:cNvSpPr txBox="1"/>
          <p:nvPr/>
        </p:nvSpPr>
        <p:spPr>
          <a:xfrm>
            <a:off x="700350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Lesson Synthesis</a:t>
            </a:r>
            <a:endParaRPr b="1" sz="1800">
              <a:solidFill>
                <a:srgbClr val="FDBD3E"/>
              </a:solidFill>
              <a:latin typeface="Calibri"/>
              <a:ea typeface="Calibri"/>
              <a:cs typeface="Calibri"/>
              <a:sym typeface="Calibri"/>
            </a:endParaRPr>
          </a:p>
        </p:txBody>
      </p:sp>
      <p:pic>
        <p:nvPicPr>
          <p:cNvPr id="378" name="Google Shape;378;p30" title="hugeicons_task-done-01.png"/>
          <p:cNvPicPr preferRelativeResize="0"/>
          <p:nvPr/>
        </p:nvPicPr>
        <p:blipFill>
          <a:blip r:embed="rId3">
            <a:alphaModFix/>
          </a:blip>
          <a:stretch>
            <a:fillRect/>
          </a:stretch>
        </p:blipFill>
        <p:spPr>
          <a:xfrm>
            <a:off x="3623168" y="1554480"/>
            <a:ext cx="228600" cy="228600"/>
          </a:xfrm>
          <a:prstGeom prst="rect">
            <a:avLst/>
          </a:prstGeom>
          <a:noFill/>
          <a:ln>
            <a:noFill/>
          </a:ln>
        </p:spPr>
      </p:pic>
      <p:pic>
        <p:nvPicPr>
          <p:cNvPr id="379" name="Google Shape;379;p30" title="hugeicons_chart-down.png"/>
          <p:cNvPicPr preferRelativeResize="0"/>
          <p:nvPr/>
        </p:nvPicPr>
        <p:blipFill>
          <a:blip r:embed="rId4">
            <a:alphaModFix/>
          </a:blip>
          <a:stretch>
            <a:fillRect/>
          </a:stretch>
        </p:blipFill>
        <p:spPr>
          <a:xfrm>
            <a:off x="4908134" y="3200400"/>
            <a:ext cx="228600" cy="228600"/>
          </a:xfrm>
          <a:prstGeom prst="rect">
            <a:avLst/>
          </a:prstGeom>
          <a:noFill/>
          <a:ln>
            <a:noFill/>
          </a:ln>
        </p:spPr>
      </p:pic>
      <p:pic>
        <p:nvPicPr>
          <p:cNvPr id="380" name="Google Shape;380;p30" title="hugeicons_task-done-01.png"/>
          <p:cNvPicPr preferRelativeResize="0"/>
          <p:nvPr/>
        </p:nvPicPr>
        <p:blipFill>
          <a:blip r:embed="rId3">
            <a:alphaModFix/>
          </a:blip>
          <a:stretch>
            <a:fillRect/>
          </a:stretch>
        </p:blipFill>
        <p:spPr>
          <a:xfrm>
            <a:off x="1844894" y="3200400"/>
            <a:ext cx="228600" cy="228600"/>
          </a:xfrm>
          <a:prstGeom prst="rect">
            <a:avLst/>
          </a:prstGeom>
          <a:noFill/>
          <a:ln>
            <a:noFill/>
          </a:ln>
        </p:spPr>
      </p:pic>
      <p:pic>
        <p:nvPicPr>
          <p:cNvPr id="381" name="Google Shape;381;p30" title="hugeicons_pencil.png"/>
          <p:cNvPicPr preferRelativeResize="0"/>
          <p:nvPr/>
        </p:nvPicPr>
        <p:blipFill>
          <a:blip r:embed="rId5">
            <a:alphaModFix/>
          </a:blip>
          <a:stretch>
            <a:fillRect/>
          </a:stretch>
        </p:blipFill>
        <p:spPr>
          <a:xfrm>
            <a:off x="6512672" y="1554480"/>
            <a:ext cx="228600" cy="228600"/>
          </a:xfrm>
          <a:prstGeom prst="rect">
            <a:avLst/>
          </a:prstGeom>
          <a:noFill/>
          <a:ln>
            <a:noFill/>
          </a:ln>
        </p:spPr>
      </p:pic>
      <p:pic>
        <p:nvPicPr>
          <p:cNvPr id="382" name="Google Shape;382;p30" title="hugeicons_centralized.png"/>
          <p:cNvPicPr preferRelativeResize="0"/>
          <p:nvPr/>
        </p:nvPicPr>
        <p:blipFill>
          <a:blip r:embed="rId6">
            <a:alphaModFix/>
          </a:blip>
          <a:stretch>
            <a:fillRect/>
          </a:stretch>
        </p:blipFill>
        <p:spPr>
          <a:xfrm>
            <a:off x="7806782" y="3200400"/>
            <a:ext cx="228600" cy="228600"/>
          </a:xfrm>
          <a:prstGeom prst="rect">
            <a:avLst/>
          </a:prstGeom>
          <a:noFill/>
          <a:ln>
            <a:noFill/>
          </a:ln>
        </p:spPr>
      </p:pic>
      <p:sp>
        <p:nvSpPr>
          <p:cNvPr id="383" name="Google Shape;383;p30"/>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384" name="Google Shape;384;p30" title="hugeicons_start-up-02.png"/>
          <p:cNvPicPr preferRelativeResize="0"/>
          <p:nvPr/>
        </p:nvPicPr>
        <p:blipFill>
          <a:blip r:embed="rId7">
            <a:alphaModFix/>
          </a:blip>
          <a:stretch>
            <a:fillRect/>
          </a:stretch>
        </p:blipFill>
        <p:spPr>
          <a:xfrm>
            <a:off x="1084454" y="1554480"/>
            <a:ext cx="228600" cy="228600"/>
          </a:xfrm>
          <a:prstGeom prst="rect">
            <a:avLst/>
          </a:prstGeom>
          <a:noFill/>
          <a:ln>
            <a:noFill/>
          </a:ln>
        </p:spPr>
      </p:pic>
      <p:sp>
        <p:nvSpPr>
          <p:cNvPr id="385" name="Google Shape;385;p30"/>
          <p:cNvSpPr txBox="1"/>
          <p:nvPr/>
        </p:nvSpPr>
        <p:spPr>
          <a:xfrm>
            <a:off x="284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89" name="Shape 389"/>
        <p:cNvGrpSpPr/>
        <p:nvPr/>
      </p:nvGrpSpPr>
      <p:grpSpPr>
        <a:xfrm>
          <a:off x="0" y="0"/>
          <a:ext cx="0" cy="0"/>
          <a:chOff x="0" y="0"/>
          <a:chExt cx="0" cy="0"/>
        </a:xfrm>
      </p:grpSpPr>
      <p:sp>
        <p:nvSpPr>
          <p:cNvPr id="390" name="Google Shape;390;p31"/>
          <p:cNvSpPr txBox="1"/>
          <p:nvPr>
            <p:ph type="title"/>
          </p:nvPr>
        </p:nvSpPr>
        <p:spPr>
          <a:xfrm>
            <a:off x="311700" y="2164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Lesson Synthesis</a:t>
            </a:r>
            <a:endParaRPr sz="3000">
              <a:solidFill>
                <a:srgbClr val="005047"/>
              </a:solidFill>
            </a:endParaRPr>
          </a:p>
        </p:txBody>
      </p:sp>
      <p:sp>
        <p:nvSpPr>
          <p:cNvPr id="391" name="Google Shape;391;p31"/>
          <p:cNvSpPr txBox="1"/>
          <p:nvPr>
            <p:ph idx="1" type="body"/>
          </p:nvPr>
        </p:nvSpPr>
        <p:spPr>
          <a:xfrm>
            <a:off x="311700" y="832025"/>
            <a:ext cx="8614500" cy="8655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1200"/>
              </a:spcAft>
              <a:buNone/>
            </a:pPr>
            <a:r>
              <a:rPr lang="en" sz="2000"/>
              <a:t>Complete a graphic organizer with the following information for each type of solution (no solutions, </a:t>
            </a:r>
            <a:r>
              <a:rPr lang="en" sz="2000"/>
              <a:t>many</a:t>
            </a:r>
            <a:r>
              <a:rPr lang="en" sz="2000"/>
              <a:t> solutions, and one solution).</a:t>
            </a:r>
            <a:endParaRPr sz="2000"/>
          </a:p>
        </p:txBody>
      </p:sp>
      <p:sp>
        <p:nvSpPr>
          <p:cNvPr id="392" name="Google Shape;392;p31"/>
          <p:cNvSpPr txBox="1"/>
          <p:nvPr>
            <p:ph idx="12" type="sldNum"/>
          </p:nvPr>
        </p:nvSpPr>
        <p:spPr>
          <a:xfrm>
            <a:off x="8283608" y="48033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93" name="Google Shape;393;p31"/>
          <p:cNvSpPr txBox="1"/>
          <p:nvPr>
            <p:ph idx="3" type="sldNum"/>
          </p:nvPr>
        </p:nvSpPr>
        <p:spPr>
          <a:xfrm>
            <a:off x="311700" y="48033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2.7 Systems of Linear Equations and Their Solutions</a:t>
            </a:r>
            <a:endParaRPr/>
          </a:p>
        </p:txBody>
      </p:sp>
      <p:graphicFrame>
        <p:nvGraphicFramePr>
          <p:cNvPr id="394" name="Google Shape;394;p31"/>
          <p:cNvGraphicFramePr/>
          <p:nvPr/>
        </p:nvGraphicFramePr>
        <p:xfrm>
          <a:off x="467500" y="1697500"/>
          <a:ext cx="3000000" cy="3000000"/>
        </p:xfrm>
        <a:graphic>
          <a:graphicData uri="http://schemas.openxmlformats.org/drawingml/2006/table">
            <a:tbl>
              <a:tblPr>
                <a:noFill/>
                <a:tableStyleId>{0D7C0119-C2F8-46A3-B910-1014D3AFF5A4}</a:tableStyleId>
              </a:tblPr>
              <a:tblGrid>
                <a:gridCol w="4182400"/>
                <a:gridCol w="4182400"/>
              </a:tblGrid>
              <a:tr h="1404825">
                <a:tc>
                  <a:txBody>
                    <a:bodyPr/>
                    <a:lstStyle/>
                    <a:p>
                      <a:pPr indent="0" lvl="0" marL="0" rtl="0" algn="l">
                        <a:spcBef>
                          <a:spcPts val="0"/>
                        </a:spcBef>
                        <a:spcAft>
                          <a:spcPts val="0"/>
                        </a:spcAft>
                        <a:buNone/>
                      </a:pPr>
                      <a:r>
                        <a:rPr b="1" lang="en" sz="1800">
                          <a:solidFill>
                            <a:srgbClr val="005047"/>
                          </a:solidFill>
                          <a:latin typeface="Calibri"/>
                          <a:ea typeface="Calibri"/>
                          <a:cs typeface="Calibri"/>
                          <a:sym typeface="Calibri"/>
                        </a:rPr>
                        <a:t>Meaning: </a:t>
                      </a:r>
                      <a:endParaRPr b="1" sz="1800">
                        <a:solidFill>
                          <a:srgbClr val="005047"/>
                        </a:solidFill>
                        <a:latin typeface="Calibri"/>
                        <a:ea typeface="Calibri"/>
                        <a:cs typeface="Calibri"/>
                        <a:sym typeface="Calibri"/>
                      </a:endParaRPr>
                    </a:p>
                    <a:p>
                      <a:pPr indent="0" lvl="0" marL="0" rtl="0" algn="l">
                        <a:spcBef>
                          <a:spcPts val="1200"/>
                        </a:spcBef>
                        <a:spcAft>
                          <a:spcPts val="1200"/>
                        </a:spcAft>
                        <a:buNone/>
                      </a:pPr>
                      <a:r>
                        <a:rPr lang="en" sz="1800">
                          <a:solidFill>
                            <a:srgbClr val="424242"/>
                          </a:solidFill>
                          <a:latin typeface="Calibri"/>
                          <a:ea typeface="Calibri"/>
                          <a:cs typeface="Calibri"/>
                          <a:sym typeface="Calibri"/>
                        </a:rPr>
                        <a:t>What does it mean for a system to have (one, no, many) solutions?</a:t>
                      </a:r>
                      <a:endParaRPr sz="1800"/>
                    </a:p>
                  </a:txBody>
                  <a:tcPr marT="91425" marB="91425" marR="91425" marL="91425">
                    <a:lnL cap="flat" cmpd="sng" w="19050">
                      <a:solidFill>
                        <a:srgbClr val="005047"/>
                      </a:solidFill>
                      <a:prstDash val="solid"/>
                      <a:round/>
                      <a:headEnd len="sm" w="sm" type="none"/>
                      <a:tailEnd len="sm" w="sm" type="none"/>
                    </a:lnL>
                    <a:lnR cap="flat" cmpd="sng" w="19050">
                      <a:solidFill>
                        <a:srgbClr val="005047"/>
                      </a:solidFill>
                      <a:prstDash val="solid"/>
                      <a:round/>
                      <a:headEnd len="sm" w="sm" type="none"/>
                      <a:tailEnd len="sm" w="sm" type="none"/>
                    </a:lnR>
                    <a:lnT cap="flat" cmpd="sng" w="19050">
                      <a:solidFill>
                        <a:srgbClr val="005047"/>
                      </a:solidFill>
                      <a:prstDash val="solid"/>
                      <a:round/>
                      <a:headEnd len="sm" w="sm" type="none"/>
                      <a:tailEnd len="sm" w="sm" type="none"/>
                    </a:lnT>
                    <a:lnB cap="flat" cmpd="sng" w="19050">
                      <a:solidFill>
                        <a:srgbClr val="005047"/>
                      </a:solidFill>
                      <a:prstDash val="solid"/>
                      <a:round/>
                      <a:headEnd len="sm" w="sm" type="none"/>
                      <a:tailEnd len="sm" w="sm" type="none"/>
                    </a:lnB>
                  </a:tcPr>
                </a:tc>
                <a:tc>
                  <a:txBody>
                    <a:bodyPr/>
                    <a:lstStyle/>
                    <a:p>
                      <a:pPr indent="0" lvl="0" marL="0" rtl="0" algn="l">
                        <a:spcBef>
                          <a:spcPts val="0"/>
                        </a:spcBef>
                        <a:spcAft>
                          <a:spcPts val="0"/>
                        </a:spcAft>
                        <a:buNone/>
                      </a:pPr>
                      <a:r>
                        <a:rPr b="1" lang="en" sz="1800">
                          <a:solidFill>
                            <a:srgbClr val="005047"/>
                          </a:solidFill>
                          <a:latin typeface="Calibri"/>
                          <a:ea typeface="Calibri"/>
                          <a:cs typeface="Calibri"/>
                          <a:sym typeface="Calibri"/>
                        </a:rPr>
                        <a:t>Equations:</a:t>
                      </a:r>
                      <a:r>
                        <a:rPr lang="en" sz="1800">
                          <a:solidFill>
                            <a:srgbClr val="424242"/>
                          </a:solidFill>
                          <a:latin typeface="Calibri"/>
                          <a:ea typeface="Calibri"/>
                          <a:cs typeface="Calibri"/>
                          <a:sym typeface="Calibri"/>
                        </a:rPr>
                        <a:t> </a:t>
                      </a:r>
                      <a:endParaRPr sz="1800">
                        <a:solidFill>
                          <a:srgbClr val="424242"/>
                        </a:solidFill>
                        <a:latin typeface="Calibri"/>
                        <a:ea typeface="Calibri"/>
                        <a:cs typeface="Calibri"/>
                        <a:sym typeface="Calibri"/>
                      </a:endParaRPr>
                    </a:p>
                    <a:p>
                      <a:pPr indent="0" lvl="0" marL="0" rtl="0" algn="l">
                        <a:spcBef>
                          <a:spcPts val="1200"/>
                        </a:spcBef>
                        <a:spcAft>
                          <a:spcPts val="1200"/>
                        </a:spcAft>
                        <a:buNone/>
                      </a:pPr>
                      <a:r>
                        <a:rPr lang="en" sz="1800">
                          <a:solidFill>
                            <a:srgbClr val="424242"/>
                          </a:solidFill>
                          <a:latin typeface="Calibri"/>
                          <a:ea typeface="Calibri"/>
                          <a:cs typeface="Calibri"/>
                          <a:sym typeface="Calibri"/>
                        </a:rPr>
                        <a:t>What are some characteristics of the equations in such a system? (Give an example if possible.)</a:t>
                      </a:r>
                      <a:endParaRPr sz="1800"/>
                    </a:p>
                  </a:txBody>
                  <a:tcPr marT="91425" marB="91425" marR="91425" marL="91425">
                    <a:lnL cap="flat" cmpd="sng" w="19050">
                      <a:solidFill>
                        <a:srgbClr val="005047"/>
                      </a:solidFill>
                      <a:prstDash val="solid"/>
                      <a:round/>
                      <a:headEnd len="sm" w="sm" type="none"/>
                      <a:tailEnd len="sm" w="sm" type="none"/>
                    </a:lnL>
                    <a:lnR cap="flat" cmpd="sng" w="19050">
                      <a:solidFill>
                        <a:srgbClr val="005047"/>
                      </a:solidFill>
                      <a:prstDash val="solid"/>
                      <a:round/>
                      <a:headEnd len="sm" w="sm" type="none"/>
                      <a:tailEnd len="sm" w="sm" type="none"/>
                    </a:lnR>
                    <a:lnT cap="flat" cmpd="sng" w="19050">
                      <a:solidFill>
                        <a:srgbClr val="005047"/>
                      </a:solidFill>
                      <a:prstDash val="solid"/>
                      <a:round/>
                      <a:headEnd len="sm" w="sm" type="none"/>
                      <a:tailEnd len="sm" w="sm" type="none"/>
                    </a:lnT>
                    <a:lnB cap="flat" cmpd="sng" w="19050">
                      <a:solidFill>
                        <a:srgbClr val="005047"/>
                      </a:solidFill>
                      <a:prstDash val="solid"/>
                      <a:round/>
                      <a:headEnd len="sm" w="sm" type="none"/>
                      <a:tailEnd len="sm" w="sm" type="none"/>
                    </a:lnB>
                  </a:tcPr>
                </a:tc>
              </a:tr>
              <a:tr h="1404825">
                <a:tc>
                  <a:txBody>
                    <a:bodyPr/>
                    <a:lstStyle/>
                    <a:p>
                      <a:pPr indent="0" lvl="0" marL="0" rtl="0" algn="l">
                        <a:spcBef>
                          <a:spcPts val="0"/>
                        </a:spcBef>
                        <a:spcAft>
                          <a:spcPts val="0"/>
                        </a:spcAft>
                        <a:buNone/>
                      </a:pPr>
                      <a:r>
                        <a:rPr b="1" lang="en" sz="1800">
                          <a:solidFill>
                            <a:srgbClr val="005047"/>
                          </a:solidFill>
                          <a:latin typeface="Calibri"/>
                          <a:ea typeface="Calibri"/>
                          <a:cs typeface="Calibri"/>
                          <a:sym typeface="Calibri"/>
                        </a:rPr>
                        <a:t>Graphs: </a:t>
                      </a:r>
                      <a:endParaRPr b="1" sz="1800">
                        <a:solidFill>
                          <a:srgbClr val="005047"/>
                        </a:solidFill>
                        <a:latin typeface="Calibri"/>
                        <a:ea typeface="Calibri"/>
                        <a:cs typeface="Calibri"/>
                        <a:sym typeface="Calibri"/>
                      </a:endParaRPr>
                    </a:p>
                    <a:p>
                      <a:pPr indent="0" lvl="0" marL="0" rtl="0" algn="l">
                        <a:spcBef>
                          <a:spcPts val="1200"/>
                        </a:spcBef>
                        <a:spcAft>
                          <a:spcPts val="1200"/>
                        </a:spcAft>
                        <a:buNone/>
                      </a:pPr>
                      <a:r>
                        <a:rPr lang="en" sz="1800">
                          <a:solidFill>
                            <a:srgbClr val="424242"/>
                          </a:solidFill>
                          <a:latin typeface="Calibri"/>
                          <a:ea typeface="Calibri"/>
                          <a:cs typeface="Calibri"/>
                          <a:sym typeface="Calibri"/>
                        </a:rPr>
                        <a:t>What are some characteristics of the graphs of the equations in the system? (Sketch an example if possible.)</a:t>
                      </a:r>
                      <a:endParaRPr sz="1800"/>
                    </a:p>
                  </a:txBody>
                  <a:tcPr marT="91425" marB="91425" marR="91425" marL="91425">
                    <a:lnL cap="flat" cmpd="sng" w="19050">
                      <a:solidFill>
                        <a:srgbClr val="005047"/>
                      </a:solidFill>
                      <a:prstDash val="solid"/>
                      <a:round/>
                      <a:headEnd len="sm" w="sm" type="none"/>
                      <a:tailEnd len="sm" w="sm" type="none"/>
                    </a:lnL>
                    <a:lnR cap="flat" cmpd="sng" w="19050">
                      <a:solidFill>
                        <a:srgbClr val="005047"/>
                      </a:solidFill>
                      <a:prstDash val="solid"/>
                      <a:round/>
                      <a:headEnd len="sm" w="sm" type="none"/>
                      <a:tailEnd len="sm" w="sm" type="none"/>
                    </a:lnR>
                    <a:lnT cap="flat" cmpd="sng" w="19050">
                      <a:solidFill>
                        <a:srgbClr val="005047"/>
                      </a:solidFill>
                      <a:prstDash val="solid"/>
                      <a:round/>
                      <a:headEnd len="sm" w="sm" type="none"/>
                      <a:tailEnd len="sm" w="sm" type="none"/>
                    </a:lnT>
                    <a:lnB cap="flat" cmpd="sng" w="19050">
                      <a:solidFill>
                        <a:srgbClr val="005047"/>
                      </a:solidFill>
                      <a:prstDash val="solid"/>
                      <a:round/>
                      <a:headEnd len="sm" w="sm" type="none"/>
                      <a:tailEnd len="sm" w="sm" type="none"/>
                    </a:lnB>
                  </a:tcPr>
                </a:tc>
                <a:tc>
                  <a:txBody>
                    <a:bodyPr/>
                    <a:lstStyle/>
                    <a:p>
                      <a:pPr indent="0" lvl="0" marL="0" rtl="0" algn="l">
                        <a:spcBef>
                          <a:spcPts val="0"/>
                        </a:spcBef>
                        <a:spcAft>
                          <a:spcPts val="0"/>
                        </a:spcAft>
                        <a:buNone/>
                      </a:pPr>
                      <a:r>
                        <a:rPr b="1" lang="en" sz="1800">
                          <a:solidFill>
                            <a:srgbClr val="005047"/>
                          </a:solidFill>
                          <a:latin typeface="Calibri"/>
                          <a:ea typeface="Calibri"/>
                          <a:cs typeface="Calibri"/>
                          <a:sym typeface="Calibri"/>
                        </a:rPr>
                        <a:t>Solutions: </a:t>
                      </a:r>
                      <a:endParaRPr b="1" sz="1800">
                        <a:solidFill>
                          <a:srgbClr val="005047"/>
                        </a:solidFill>
                        <a:latin typeface="Calibri"/>
                        <a:ea typeface="Calibri"/>
                        <a:cs typeface="Calibri"/>
                        <a:sym typeface="Calibri"/>
                      </a:endParaRPr>
                    </a:p>
                    <a:p>
                      <a:pPr indent="0" lvl="0" marL="0" rtl="0" algn="l">
                        <a:spcBef>
                          <a:spcPts val="1200"/>
                        </a:spcBef>
                        <a:spcAft>
                          <a:spcPts val="1200"/>
                        </a:spcAft>
                        <a:buNone/>
                      </a:pPr>
                      <a:r>
                        <a:rPr lang="en" sz="1800">
                          <a:solidFill>
                            <a:srgbClr val="424242"/>
                          </a:solidFill>
                          <a:latin typeface="Calibri"/>
                          <a:ea typeface="Calibri"/>
                          <a:cs typeface="Calibri"/>
                          <a:sym typeface="Calibri"/>
                        </a:rPr>
                        <a:t>What would we get when solving the system of equations algebraically? (Give an example if possible.)</a:t>
                      </a:r>
                      <a:endParaRPr sz="1800"/>
                    </a:p>
                  </a:txBody>
                  <a:tcPr marT="91425" marB="91425" marR="91425" marL="91425">
                    <a:lnL cap="flat" cmpd="sng" w="19050">
                      <a:solidFill>
                        <a:srgbClr val="005047"/>
                      </a:solidFill>
                      <a:prstDash val="solid"/>
                      <a:round/>
                      <a:headEnd len="sm" w="sm" type="none"/>
                      <a:tailEnd len="sm" w="sm" type="none"/>
                    </a:lnL>
                    <a:lnR cap="flat" cmpd="sng" w="19050">
                      <a:solidFill>
                        <a:srgbClr val="005047"/>
                      </a:solidFill>
                      <a:prstDash val="solid"/>
                      <a:round/>
                      <a:headEnd len="sm" w="sm" type="none"/>
                      <a:tailEnd len="sm" w="sm" type="none"/>
                    </a:lnR>
                    <a:lnT cap="flat" cmpd="sng" w="19050">
                      <a:solidFill>
                        <a:srgbClr val="005047"/>
                      </a:solidFill>
                      <a:prstDash val="solid"/>
                      <a:round/>
                      <a:headEnd len="sm" w="sm" type="none"/>
                      <a:tailEnd len="sm" w="sm" type="none"/>
                    </a:lnT>
                    <a:lnB cap="flat" cmpd="sng" w="19050">
                      <a:solidFill>
                        <a:srgbClr val="005047"/>
                      </a:solidFill>
                      <a:prstDash val="solid"/>
                      <a:round/>
                      <a:headEnd len="sm" w="sm" type="none"/>
                      <a:tailEnd len="sm" w="sm" type="none"/>
                    </a:lnB>
                  </a:tcPr>
                </a:tc>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8" name="Shape 398"/>
        <p:cNvGrpSpPr/>
        <p:nvPr/>
      </p:nvGrpSpPr>
      <p:grpSpPr>
        <a:xfrm>
          <a:off x="0" y="0"/>
          <a:ext cx="0" cy="0"/>
          <a:chOff x="0" y="0"/>
          <a:chExt cx="0" cy="0"/>
        </a:xfrm>
      </p:grpSpPr>
      <p:sp>
        <p:nvSpPr>
          <p:cNvPr id="399" name="Google Shape;399;p3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Assessment</a:t>
            </a:r>
            <a:endParaRPr/>
          </a:p>
        </p:txBody>
      </p:sp>
      <p:sp>
        <p:nvSpPr>
          <p:cNvPr id="400" name="Google Shape;400;p32"/>
          <p:cNvSpPr txBox="1"/>
          <p:nvPr>
            <p:ph idx="1" type="body"/>
          </p:nvPr>
        </p:nvSpPr>
        <p:spPr>
          <a:xfrm>
            <a:off x="311700" y="1152475"/>
            <a:ext cx="85206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b="1" lang="en"/>
              <a:t>How much do you agree with the following statements?</a:t>
            </a:r>
            <a:endParaRPr b="1"/>
          </a:p>
        </p:txBody>
      </p:sp>
      <p:sp>
        <p:nvSpPr>
          <p:cNvPr id="401" name="Google Shape;401;p3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02" name="Google Shape;402;p32"/>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2.7 Systems of Linear Equations and Their Solutions</a:t>
            </a:r>
            <a:endParaRPr/>
          </a:p>
        </p:txBody>
      </p:sp>
      <p:graphicFrame>
        <p:nvGraphicFramePr>
          <p:cNvPr id="403" name="Google Shape;403;p32"/>
          <p:cNvGraphicFramePr/>
          <p:nvPr/>
        </p:nvGraphicFramePr>
        <p:xfrm>
          <a:off x="311700" y="1764100"/>
          <a:ext cx="3000000" cy="3000000"/>
        </p:xfrm>
        <a:graphic>
          <a:graphicData uri="http://schemas.openxmlformats.org/drawingml/2006/table">
            <a:tbl>
              <a:tblPr>
                <a:noFill/>
                <a:tableStyleId>{0D7C0119-C2F8-46A3-B910-1014D3AFF5A4}</a:tableStyleId>
              </a:tblPr>
              <a:tblGrid>
                <a:gridCol w="5107700"/>
                <a:gridCol w="1137625"/>
                <a:gridCol w="1137625"/>
                <a:gridCol w="1137625"/>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I can…</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Determine how many solutions a system of equations could have.</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