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2ECCEB-9AEF-4704-8B1D-6421231BC8BB}">
  <a:tblStyle styleId="{902ECCEB-9AEF-4704-8B1D-6421231BC8B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6FE6D59-D3F0-4C35-A342-FFEFA850B5CB}"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www.desmos.com/calculator/e4veiaesnh" TargetMode="External"/><Relationship Id="rId4" Type="http://schemas.openxmlformats.org/officeDocument/2006/relationships/hyperlink" Target="https://docs.google.com/spreadsheets/d/15S-cjaAKWRxO29qFtj06SAX0jTTAFmsjJdsOqUKYFak/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frawq0or88" TargetMode="External"/><Relationship Id="rId3" Type="http://schemas.openxmlformats.org/officeDocument/2006/relationships/hyperlink" Target="https://docs.google.com/spreadsheets/d/15S-cjaAKWRxO29qFtj06SAX0jTTAFmsjJdsOqUKYFak/edit?usp=sharing" TargetMode="External"/><Relationship Id="rId4" Type="http://schemas.openxmlformats.org/officeDocument/2006/relationships/hyperlink" Target="https://www.desmos.com/calculator/nwrrmipz3t" TargetMode="External"/><Relationship Id="rId5" Type="http://schemas.openxmlformats.org/officeDocument/2006/relationships/hyperlink" Target="https://www.desmos.com/calculator/nwrrmipz3t"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w9o5kxng61" TargetMode="External"/><Relationship Id="rId3" Type="http://schemas.openxmlformats.org/officeDocument/2006/relationships/hyperlink" Target="https://docs.google.com/spreadsheets/d/1TqOEZa3jA92cM5WxhTasgYq32ouw-C9zFgmz3OYramc/edit?usp=sharing"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revisit the idea that the solution, if there is one, can be represented graphically as the intersection of the graphs of the equations. Students write a system of equations to represent the quantities and constraints in each of several situations, find a solution that meets multiple constraints by graphing, and then interpret the solution in context.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A2(I) write systems of two linear equations given a table of values, a graph, and a verbal description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A5(C) solve systems of two linear equations with two variables for mathematical and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the Math Talk protocol in this warm up to refresh students’ knowledge about constraints and the values that meet them. Students are prompted to determine if four given combinations of raisins and walnuts meet a certain cost constraint. The reasoning elicited here prepares them to write and solve systems of linear equations in two variables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explaining their reasoning, encourage students to be precise in their word choice and use of language.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to see launch instructions, activity answers, and synthesis questions.</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one problem at a time.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for each problem and ask them to give a signal (such as a thumbs up) when they have an answer and a strategy.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rgbClr val="1D2125"/>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Display sentence frames to support students when they explain their strategy. For example, “First, I _____ because . . .” or “I noticed _____ so I . . .” Some students may benefit from the opportunity to rehearse what they will say with a partner before they share with the whole class.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i="1" lang="en" sz="1300">
                <a:solidFill>
                  <a:schemeClr val="dk1"/>
                </a:solidFill>
                <a:latin typeface="Calibri"/>
                <a:ea typeface="Calibri"/>
                <a:cs typeface="Calibri"/>
                <a:sym typeface="Calibri"/>
              </a:rPr>
              <a:t>Design principle(s): Optimize output (for explanation)</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ask:</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⎯⎯’s reasoning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⎯⎯’s strategy?”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Conclude by reminding students that the given situation involves a cost constraint. Emphasize that only the third option, 2.25 pounds of raisins and 0.75 pound of walnuts, satisfies the constraint.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One way to check if certain values meet the constraint is by writing an equation and checking if it is true. For example, the equation 4(2.25) + 8(0.75) = 15 is true. If we replace the weights of raisins and walnuts with other pairs of values, the equation would be false.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a:t>
            </a:r>
            <a:r>
              <a:rPr b="1" lang="en" sz="1300">
                <a:solidFill>
                  <a:schemeClr val="dk1"/>
                </a:solidFill>
                <a:highlight>
                  <a:srgbClr val="FDBD3E"/>
                </a:highlight>
                <a:latin typeface="Calibri"/>
                <a:ea typeface="Calibri"/>
                <a:cs typeface="Calibri"/>
                <a:sym typeface="Calibri"/>
              </a:rPr>
              <a:t>(for use in Warm Up)</a:t>
            </a:r>
            <a:endParaRPr sz="1300">
              <a:solidFill>
                <a:schemeClr val="dk1"/>
              </a:solidFill>
              <a:highlight>
                <a:srgbClr val="FDBD3E"/>
              </a:highlight>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sentence frames to support students when they explain their strategy. For example, “First, I _____ because . . .” or “I noticed _____ so I . . .” Some students may benefit from the opportunity to rehearse what they will say with a partner before they share with the whole class.</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rPr i="1" lang="en" sz="1300">
                <a:solidFill>
                  <a:schemeClr val="dk1"/>
                </a:solidFill>
                <a:latin typeface="Calibri"/>
                <a:ea typeface="Calibri"/>
                <a:cs typeface="Calibri"/>
                <a:sym typeface="Calibri"/>
              </a:rPr>
              <a:t>Design principle(s): Optimize output (for explanation)</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appropriate reading accommodations and supports to ensure student access to written directions, word problems, and other text-based content.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write and graph equations to represent two constraints in the same situation and use tables and graphs to see possible values that satisfy the constraints. The work prompts them to think about a pair of values that simultaneously meets multiple constraints in the situation, which in turn helps them make sense of the phrase “a solution to both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Monitor for these likely strategies</a:t>
            </a:r>
            <a:r>
              <a:rPr lang="en" sz="1300">
                <a:solidFill>
                  <a:schemeClr val="dk1"/>
                </a:solidFill>
                <a:latin typeface="Calibri"/>
                <a:ea typeface="Calibri"/>
                <a:cs typeface="Calibri"/>
                <a:sym typeface="Calibri"/>
              </a:rPr>
              <a:t> for completing the tables, from less precise to more precise: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Guessing and checking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the graph (by identifying the point with a given x- or y-value and estimating the unknown value, or using technology to get an estimate)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Substituting the given value of one variable into the equation and solving for the other variable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Identify students who use each strategy and ask them to share later.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and provide access to graphing technology.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to students that they will now examine the same situation involving two quantities (raisins and walnuts), but there are now two constraints (cost and weight).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3 – 4 minutes of quiet time to complete the first set of questions about the cost constraint, and then pause for a whole-class discussion [Questions 1 – 3].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Select previously identified students to share their strategies, in the order listed in the Activity Narrative. If one of the strategies is not mentioned, bring it up.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a student who used the graph to complete the table to explain how exactly they used the graph. For example: “How did you use the graph of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 to find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when </a:t>
            </a:r>
            <a:r>
              <a:rPr i="1" lang="en" sz="1300">
                <a:solidFill>
                  <a:schemeClr val="dk1"/>
                </a:solidFill>
                <a:latin typeface="Times New Roman"/>
                <a:ea typeface="Times New Roman"/>
                <a:cs typeface="Times New Roman"/>
                <a:sym typeface="Times New Roman"/>
              </a:rPr>
              <a:t>x</a:t>
            </a:r>
            <a:endParaRPr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300">
                <a:solidFill>
                  <a:schemeClr val="dk1"/>
                </a:solidFill>
                <a:latin typeface="Calibri"/>
                <a:ea typeface="Calibri"/>
                <a:cs typeface="Calibri"/>
                <a:sym typeface="Calibri"/>
              </a:rPr>
              <a:t> is 2?” Make sure students recognize that this typically involves hovering over different points on the graph or tracing the graph to get the coordinates.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3"/>
              </a:rPr>
              <a:t>Desmos</a:t>
            </a:r>
            <a:r>
              <a:rPr lang="en" sz="1300">
                <a:solidFill>
                  <a:schemeClr val="dk1"/>
                </a:solidFill>
                <a:latin typeface="Calibri"/>
                <a:ea typeface="Calibri"/>
                <a:cs typeface="Calibri"/>
                <a:sym typeface="Calibri"/>
              </a:rPr>
              <a:t>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table for this question, access the first tab of this </a:t>
            </a:r>
            <a:r>
              <a:rPr lang="en" sz="1300" u="sng">
                <a:solidFill>
                  <a:schemeClr val="hlink"/>
                </a:solidFill>
                <a:latin typeface="Calibri"/>
                <a:ea typeface="Calibri"/>
                <a:cs typeface="Calibri"/>
                <a:sym typeface="Calibri"/>
                <a:hlinkClick r:id="rId4"/>
              </a:rPr>
              <a:t>Google sheet</a:t>
            </a:r>
            <a:r>
              <a:rPr lang="en" sz="1300">
                <a:solidFill>
                  <a:schemeClr val="dk1"/>
                </a:solidFill>
                <a:latin typeface="Calibri"/>
                <a:ea typeface="Calibri"/>
                <a:cs typeface="Calibri"/>
                <a:sym typeface="Calibri"/>
              </a:rPr>
              <a:t>, or use this set list: {(0, </a:t>
            </a:r>
            <a:r>
              <a:rPr b="1" lang="en" sz="1300" u="sng">
                <a:solidFill>
                  <a:schemeClr val="dk1"/>
                </a:solidFill>
                <a:latin typeface="Calibri"/>
                <a:ea typeface="Calibri"/>
                <a:cs typeface="Calibri"/>
                <a:sym typeface="Calibri"/>
              </a:rPr>
              <a:t>1.875</a:t>
            </a:r>
            <a:r>
              <a:rPr lang="en" sz="1300">
                <a:solidFill>
                  <a:schemeClr val="dk1"/>
                </a:solidFill>
                <a:latin typeface="Calibri"/>
                <a:ea typeface="Calibri"/>
                <a:cs typeface="Calibri"/>
                <a:sym typeface="Calibri"/>
              </a:rPr>
              <a:t>), (0.25, </a:t>
            </a:r>
            <a:r>
              <a:rPr b="1" lang="en" sz="1300" u="sng">
                <a:solidFill>
                  <a:schemeClr val="dk1"/>
                </a:solidFill>
                <a:latin typeface="Calibri"/>
                <a:ea typeface="Calibri"/>
                <a:cs typeface="Calibri"/>
                <a:sym typeface="Calibri"/>
              </a:rPr>
              <a:t>1.75</a:t>
            </a:r>
            <a:r>
              <a:rPr lang="en" sz="1300">
                <a:solidFill>
                  <a:schemeClr val="dk1"/>
                </a:solidFill>
                <a:latin typeface="Calibri"/>
                <a:ea typeface="Calibri"/>
                <a:cs typeface="Calibri"/>
                <a:sym typeface="Calibri"/>
              </a:rPr>
              <a:t>), (</a:t>
            </a:r>
            <a:r>
              <a:rPr b="1" lang="en" sz="1300" u="sng">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1.375), (</a:t>
            </a:r>
            <a:r>
              <a:rPr b="1" lang="en" sz="1300" u="sng">
                <a:solidFill>
                  <a:schemeClr val="dk1"/>
                </a:solidFill>
                <a:latin typeface="Calibri"/>
                <a:ea typeface="Calibri"/>
                <a:cs typeface="Calibri"/>
                <a:sym typeface="Calibri"/>
              </a:rPr>
              <a:t>1.25</a:t>
            </a:r>
            <a:r>
              <a:rPr lang="en" sz="1300">
                <a:solidFill>
                  <a:schemeClr val="dk1"/>
                </a:solidFill>
                <a:latin typeface="Calibri"/>
                <a:ea typeface="Calibri"/>
                <a:cs typeface="Calibri"/>
                <a:sym typeface="Calibri"/>
              </a:rPr>
              <a:t>, 1.25), (1.75, </a:t>
            </a:r>
            <a:r>
              <a:rPr b="1" lang="en" sz="1300" u="sng">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(3, </a:t>
            </a:r>
            <a:r>
              <a:rPr b="1" lang="en" sz="1300" u="sng">
                <a:solidFill>
                  <a:schemeClr val="dk1"/>
                </a:solidFill>
                <a:latin typeface="Calibri"/>
                <a:ea typeface="Calibri"/>
                <a:cs typeface="Calibri"/>
                <a:sym typeface="Calibri"/>
              </a:rPr>
              <a:t>0.375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Continued a</a:t>
            </a:r>
            <a:r>
              <a:rPr b="1" i="1" lang="en" sz="1300">
                <a:solidFill>
                  <a:schemeClr val="dk1"/>
                </a:solidFill>
                <a:latin typeface="Calibri"/>
                <a:ea typeface="Calibri"/>
                <a:cs typeface="Calibri"/>
                <a:sym typeface="Calibri"/>
              </a:rPr>
              <a:t>ctivity directions,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Launch continued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Ask students to proceed with the remainder of the activity. If time permits, pause again after the second set of questions [Questions 4 – 6 about the weight constraint] to discuss how the strategies for completing the second table are like or unlike those for completing the first table.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Alternatively, give students a minute to confer with their partner before moving on to the last set of questions.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answers, anticipated misconceptions,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2"/>
              </a:rPr>
              <a:t>Desmos</a:t>
            </a:r>
            <a:r>
              <a:rPr lang="en" sz="1300">
                <a:solidFill>
                  <a:schemeClr val="dk1"/>
                </a:solidFill>
                <a:latin typeface="Calibri"/>
                <a:ea typeface="Calibri"/>
                <a:cs typeface="Calibri"/>
                <a:sym typeface="Calibri"/>
              </a:rPr>
              <a:t>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Access the online Teacher Guide to see the table for this question, access the second tab of this </a:t>
            </a:r>
            <a:r>
              <a:rPr lang="en" sz="1300" u="sng">
                <a:solidFill>
                  <a:schemeClr val="hlink"/>
                </a:solidFill>
                <a:latin typeface="Calibri"/>
                <a:ea typeface="Calibri"/>
                <a:cs typeface="Calibri"/>
                <a:sym typeface="Calibri"/>
                <a:hlinkClick r:id="rId3"/>
              </a:rPr>
              <a:t>Google sheet</a:t>
            </a:r>
            <a:r>
              <a:rPr lang="en" sz="1300">
                <a:solidFill>
                  <a:schemeClr val="dk1"/>
                </a:solidFill>
                <a:latin typeface="Calibri"/>
                <a:ea typeface="Calibri"/>
                <a:cs typeface="Calibri"/>
                <a:sym typeface="Calibri"/>
              </a:rPr>
              <a:t>, or use this set list: {(0, </a:t>
            </a:r>
            <a:r>
              <a:rPr b="1" lang="en" sz="1300" u="sng">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(0.25, </a:t>
            </a:r>
            <a:r>
              <a:rPr b="1" lang="en" sz="1300" u="sng">
                <a:solidFill>
                  <a:schemeClr val="dk1"/>
                </a:solidFill>
                <a:latin typeface="Calibri"/>
                <a:ea typeface="Calibri"/>
                <a:cs typeface="Calibri"/>
                <a:sym typeface="Calibri"/>
              </a:rPr>
              <a:t>1.75</a:t>
            </a:r>
            <a:r>
              <a:rPr lang="en" sz="1300">
                <a:solidFill>
                  <a:schemeClr val="dk1"/>
                </a:solidFill>
                <a:latin typeface="Calibri"/>
                <a:ea typeface="Calibri"/>
                <a:cs typeface="Calibri"/>
                <a:sym typeface="Calibri"/>
              </a:rPr>
              <a:t>), (</a:t>
            </a:r>
            <a:r>
              <a:rPr b="1" lang="en" sz="1300" u="sng">
                <a:solidFill>
                  <a:schemeClr val="dk1"/>
                </a:solidFill>
                <a:latin typeface="Calibri"/>
                <a:ea typeface="Calibri"/>
                <a:cs typeface="Calibri"/>
                <a:sym typeface="Calibri"/>
              </a:rPr>
              <a:t>0.625</a:t>
            </a:r>
            <a:r>
              <a:rPr lang="en" sz="1300">
                <a:solidFill>
                  <a:schemeClr val="dk1"/>
                </a:solidFill>
                <a:latin typeface="Calibri"/>
                <a:ea typeface="Calibri"/>
                <a:cs typeface="Calibri"/>
                <a:sym typeface="Calibri"/>
              </a:rPr>
              <a:t>, 1.375), (</a:t>
            </a:r>
            <a:r>
              <a:rPr b="1" lang="en" sz="1300" u="sng">
                <a:solidFill>
                  <a:schemeClr val="dk1"/>
                </a:solidFill>
                <a:latin typeface="Calibri"/>
                <a:ea typeface="Calibri"/>
                <a:cs typeface="Calibri"/>
                <a:sym typeface="Calibri"/>
              </a:rPr>
              <a:t>0.75</a:t>
            </a:r>
            <a:r>
              <a:rPr lang="en" sz="1300">
                <a:solidFill>
                  <a:schemeClr val="dk1"/>
                </a:solidFill>
                <a:latin typeface="Calibri"/>
                <a:ea typeface="Calibri"/>
                <a:cs typeface="Calibri"/>
                <a:sym typeface="Calibri"/>
              </a:rPr>
              <a:t>, 1.25), (1.75, </a:t>
            </a:r>
            <a:r>
              <a:rPr b="1" lang="en" sz="1300" u="sng">
                <a:solidFill>
                  <a:schemeClr val="dk1"/>
                </a:solidFill>
                <a:latin typeface="Calibri"/>
                <a:ea typeface="Calibri"/>
                <a:cs typeface="Calibri"/>
                <a:sym typeface="Calibri"/>
              </a:rPr>
              <a:t>0.25</a:t>
            </a:r>
            <a:r>
              <a:rPr lang="en" sz="1300">
                <a:solidFill>
                  <a:schemeClr val="dk1"/>
                </a:solidFill>
                <a:latin typeface="Calibri"/>
                <a:ea typeface="Calibri"/>
                <a:cs typeface="Calibri"/>
                <a:sym typeface="Calibri"/>
              </a:rPr>
              <a:t>), (3, </a:t>
            </a:r>
            <a:r>
              <a:rPr b="1" lang="en" sz="1300" u="sng">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note that the last point is not possible</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0.25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1.75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It’s the only pair of values that appears in both tables.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two equations are graphed on the same coordinate plane, it’s where the two graphs intersect, so the pair of values meets both requirements. (</a:t>
            </a:r>
            <a:r>
              <a:rPr lang="en" sz="1300" u="sng">
                <a:solidFill>
                  <a:schemeClr val="hlink"/>
                </a:solidFill>
                <a:latin typeface="Calibri"/>
                <a:ea typeface="Calibri"/>
                <a:cs typeface="Calibri"/>
                <a:sym typeface="Calibri"/>
                <a:hlinkClick r:id="rId4"/>
              </a:rPr>
              <a:t>Desmos</a:t>
            </a:r>
            <a:r>
              <a:rPr lang="en" sz="1300">
                <a:solidFill>
                  <a:schemeClr val="dk1"/>
                </a:solidFill>
                <a:latin typeface="Calibri"/>
                <a:ea typeface="Calibri"/>
                <a:cs typeface="Calibri"/>
                <a:sym typeface="Calibri"/>
              </a:rPr>
              <a:t>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might think that the values in the second table need to reflect a total cost of $15. Clarify that the table represents only the constraint that Diego bought a total of 2 pounds of raisins and walnuts.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idea of finding an (𝑥, 𝑦) pair that satisfies multiple constraints should be familiar from middle school. If students struggle to answer the last question, ask them to study the values in the table. Ask questions such as: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Diego bought 0.25 pound of raisins, would he meet both the cost and weight requirements?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combinations of raisins and walnuts would allow him to meet both requirements? How many combinations are there?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 and reasoning for the last question. Display the graphs representing the system (either created by a student or as shown in the </a:t>
            </a:r>
            <a:r>
              <a:rPr lang="en" sz="1300" u="sng">
                <a:solidFill>
                  <a:schemeClr val="hlink"/>
                </a:solidFill>
                <a:latin typeface="Calibri"/>
                <a:ea typeface="Calibri"/>
                <a:cs typeface="Calibri"/>
                <a:sym typeface="Calibri"/>
                <a:hlinkClick r:id="rId5"/>
              </a:rPr>
              <a:t>Desmos</a:t>
            </a:r>
            <a:r>
              <a:rPr lang="en" sz="1300">
                <a:solidFill>
                  <a:schemeClr val="dk1"/>
                </a:solidFill>
                <a:latin typeface="Calibri"/>
                <a:ea typeface="Calibri"/>
                <a:cs typeface="Calibri"/>
                <a:sym typeface="Calibri"/>
              </a:rPr>
              <a:t>). Discuss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you find other combinations of raisins and walnuts, besides 0.25 pound and 1.75 pounds, that meet both cost and weight constraints?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many possible combinations of raisins and walnuts meet both constraints? How do we know?</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combination, because the graphs intersect only at one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Highlight that </a:t>
            </a:r>
            <a:r>
              <a:rPr b="1" lang="en" sz="1300">
                <a:solidFill>
                  <a:schemeClr val="dk1"/>
                </a:solidFill>
                <a:latin typeface="Calibri"/>
                <a:ea typeface="Calibri"/>
                <a:cs typeface="Calibri"/>
                <a:sym typeface="Calibri"/>
              </a:rPr>
              <a:t>the solution to the system is a pair of values</a:t>
            </a:r>
            <a:r>
              <a:rPr lang="en" sz="1300">
                <a:solidFill>
                  <a:schemeClr val="dk1"/>
                </a:solidFill>
                <a:latin typeface="Calibri"/>
                <a:ea typeface="Calibri"/>
                <a:cs typeface="Calibri"/>
                <a:sym typeface="Calibri"/>
              </a:rPr>
              <a:t> (in this case, pounds of raisins and walnuts)</a:t>
            </a:r>
            <a:r>
              <a:rPr b="1" lang="en" sz="1300">
                <a:solidFill>
                  <a:schemeClr val="dk1"/>
                </a:solidFill>
                <a:latin typeface="Calibri"/>
                <a:ea typeface="Calibri"/>
                <a:cs typeface="Calibri"/>
                <a:sym typeface="Calibri"/>
              </a:rPr>
              <a:t> that meet both constraints</a:t>
            </a:r>
            <a:r>
              <a:rPr lang="en" sz="1300">
                <a:solidFill>
                  <a:schemeClr val="dk1"/>
                </a:solidFill>
                <a:latin typeface="Calibri"/>
                <a:ea typeface="Calibri"/>
                <a:cs typeface="Calibri"/>
                <a:sym typeface="Calibri"/>
              </a:rPr>
              <a:t>. This means the pair of values is a solution to both equations. Graphing is an effective way to see the solution to both equations, if one exists.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Does the number of tickets bought equal 12? 5 + 10 = 15, not 12.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Does the total spent equal $90? 9(8) + 3(5) = 87, not 90.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10 student tickets and 2 adult tickets totals 12 tickets and costs $90.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Does the total spent equal $90? 11(8) + 1(5) = 93, not 90.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linear equation in two variables, such as 2𝑥 + 𝑦 = 7, has an infinite number of solutions.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Its graph is a line. Every point on the line is a solution to the equation, and every solution to the equation is a point on the line.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solve a system of two linear equations, we want to find the values of the variables that are solutions to both equations.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other words, we are looking for the ordered pairs (𝑥, 𝑦) that make both equations true. These are called the </a:t>
            </a:r>
            <a:r>
              <a:rPr b="1" lang="en" sz="1300">
                <a:solidFill>
                  <a:schemeClr val="dk1"/>
                </a:solidFill>
                <a:latin typeface="Calibri"/>
                <a:ea typeface="Calibri"/>
                <a:cs typeface="Calibri"/>
                <a:sym typeface="Calibri"/>
              </a:rPr>
              <a:t>solutions to a system of equations.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2, – 1,) makes the first equation true, but it does not make the second equation true. Therefore, it is not a solution to the system of equations.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Additional Examples and Methods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Example 2: Determine whether the ordered pair (−4, −3) is a solution to the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5</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Answer for Example 2: (−4, −3) is true for both equations. It is a solution.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Alternative Methods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Solving Systems of Linear Equations by Graphing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graph of a linear equation is a line. Each point on the line is a solution to the equation. For a system of two equations, we will graph two lines. Then we can see all the points that are solutions to each equation. And by finding what the lines have in common, we’ll find the solution to the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u="sng">
                <a:solidFill>
                  <a:schemeClr val="dk1"/>
                </a:solidFill>
                <a:latin typeface="Calibri"/>
                <a:ea typeface="Calibri"/>
                <a:cs typeface="Calibri"/>
                <a:sym typeface="Calibri"/>
              </a:rPr>
              <a:t>Using a Graph to Solve a System</a:t>
            </a:r>
            <a:endParaRPr b="1" sz="1300" u="sng">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1 -</a:t>
            </a:r>
            <a:r>
              <a:rPr lang="en" sz="1300">
                <a:solidFill>
                  <a:schemeClr val="dk1"/>
                </a:solidFill>
                <a:latin typeface="Calibri"/>
                <a:ea typeface="Calibri"/>
                <a:cs typeface="Calibri"/>
                <a:sym typeface="Calibri"/>
              </a:rPr>
              <a:t> Graph the first equation.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2 -</a:t>
            </a:r>
            <a:r>
              <a:rPr lang="en" sz="1300">
                <a:solidFill>
                  <a:schemeClr val="dk1"/>
                </a:solidFill>
                <a:latin typeface="Calibri"/>
                <a:ea typeface="Calibri"/>
                <a:cs typeface="Calibri"/>
                <a:sym typeface="Calibri"/>
              </a:rPr>
              <a:t> Graph the second equation on the same rectangular coordinate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Determine whether the lines intersect.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4 -</a:t>
            </a:r>
            <a:r>
              <a:rPr lang="en" sz="1300">
                <a:solidFill>
                  <a:schemeClr val="dk1"/>
                </a:solidFill>
                <a:latin typeface="Calibri"/>
                <a:ea typeface="Calibri"/>
                <a:cs typeface="Calibri"/>
                <a:sym typeface="Calibri"/>
              </a:rPr>
              <a:t> Estimate the solution to the system. If the lines intersect, identify the point of intersection. This is the solution to the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5 -</a:t>
            </a:r>
            <a:r>
              <a:rPr lang="en" sz="1300">
                <a:solidFill>
                  <a:schemeClr val="dk1"/>
                </a:solidFill>
                <a:latin typeface="Calibri"/>
                <a:ea typeface="Calibri"/>
                <a:cs typeface="Calibri"/>
                <a:sym typeface="Calibri"/>
              </a:rPr>
              <a:t> Check the solution in both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Example 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Solve the system by graphing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Answer for Example 3: The lines intersect at (4, –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sz="1400">
              <a:solidFill>
                <a:srgbClr val="424242"/>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Prior to the whole-class discussion, invite students to select one of the situations and to create a visual display of their work. Students should consider what to include on the display so that other students will be able to interpret how they found a pair of values that met both constraints. Students may wish to add notes or details to their displays to help communicate their reasoning. Begin the whole-class discussion by selecting and arranging 2 – 4 displays for all to see. Give students 1 – 2 minutes of quiet time to think individually to interpret the displays before inviting the authors to share their strategies as described in the lesson synthesis.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Cultivate conversation;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914400" rtl="0" algn="l">
              <a:lnSpc>
                <a:spcPct val="115000"/>
              </a:lnSpc>
              <a:spcBef>
                <a:spcPts val="300"/>
              </a:spcBef>
              <a:spcAft>
                <a:spcPts val="0"/>
              </a:spcAft>
              <a:buNone/>
            </a:pPr>
            <a:r>
              <a:t/>
            </a:r>
            <a:endParaRPr sz="1300">
              <a:solidFill>
                <a:schemeClr val="dk1"/>
              </a:solidFill>
              <a:latin typeface="Calibri"/>
              <a:ea typeface="Calibri"/>
              <a:cs typeface="Calibri"/>
              <a:sym typeface="Calibri"/>
            </a:endParaRPr>
          </a:p>
          <a:p>
            <a:pPr indent="0" lvl="0" marL="0" rtl="0" algn="l">
              <a:spcBef>
                <a:spcPts val="30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describe their strategies, use color and annotations to scribe their thinking on a display of each problem so that it is visible for all students. Call students’ attention to the different ways each variable is presented or visible within each strategy.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work, notice the strategies they use. Many students may choose to graph the systems because that strategy was used in the first activity, but some students may choose to solve the systems by guessing and checking, by creating tables, or by reasoning algebraically. (Expect students to have varying degrees of facility with it at this point.) Making graphing technology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launch directions and activity answers.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2 and provide them with continued access to graphing technology.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that they will now look at several situations that also involve two quantities and two constraints. Their job is to represent each pair of constraints by writing a system of equations and then to find a solution to the system.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3 – 4 minutes of quiet time to think about the first question and then a minute to share their thinking with their partner before proceeding with the rest of the activity.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Leave a couple of minutes for whole-class discussion. If time is limited, ask each student to solve two of the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Answers </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 long tables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 round tables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𝑥 + 𝑦 = 25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8𝑥 + 6𝑦 = 190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𝑥 + 𝑦 = 25 can be rewritten as 𝑦 = 25 − 𝑥.</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Substituting 25 − 𝑥 for 𝑦 in 8𝑥 + 6𝑦 = 190 gives 𝑥 = 20.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If 𝑥 is 20, then 𝑦 is 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7 adult tickets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9 child tickets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Your answer may vary but here is a sample.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𝑎 + 𝑐 = 16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10.50𝑎 + 7.50𝑐 = 141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When the equations are graphed, the intersection of the two lines is at (7, 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4.95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2.30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When the equations 2ℓ + 3𝑠 = 16.80 and ℓ + 4𝑠 = 14.15 are graphed, the intersection of the two lines is at (4.95, 2.30).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sort out the information in a problem, suggest that they start by drawing a picture or diagram to help understand the situation.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Another idea is to start by creating one or more tables to list possible combinations of values and observe the relationship between the values.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students who need more scaffolding, ask questions such as: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equation can you write to say that the number of tables, long tables and round ones, is 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your variables represent?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Then, ask students to use the same variables to write an equation that says that there are 190 seats.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who use different strategies to share their responses and reasoning. Start with strategies that are less systematic (such as guessing and checking) and move toward those that are more systematic (graphing or using algebra). If possible, display their work for all to see. After each student presents, ask if others solved it the same way.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 students share an algebraic strategy, ask if anyone solved the problems without graphing. If so, invite them to share their rationale. Otherwise, it is not crucial to probe further at this moment.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½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8 shocks and 12 brake pads equals 20 parts and weighs 104 pounds.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Do the number of parts bought equal 20? 4 shocks and 19 brake pads total 23 parts.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Do the parts weigh 104 pounds in total? </a:t>
            </a:r>
            <a:r>
              <a:rPr lang="en" sz="1300">
                <a:solidFill>
                  <a:schemeClr val="dk1"/>
                </a:solidFill>
                <a:latin typeface="Calibri"/>
                <a:ea typeface="Calibri"/>
                <a:cs typeface="Calibri"/>
                <a:sym typeface="Calibri"/>
              </a:rPr>
              <a:t>14 shocks weigh a total of 98 pounds and 6 brake pads weigh a total of 24 pounds. This sums to 122 pounds, not 104.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Do the parts weigh 104 pounds in total? 6 shocks weigh a total of 42 pounds and 14 brake pads weigh a total of 56 pounds. This sums to 98 pounds, not 104.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solidFill>
                  <a:srgbClr val="1D2125"/>
                </a:solidFill>
                <a:latin typeface="Calibri"/>
                <a:ea typeface="Calibri"/>
                <a:cs typeface="Calibri"/>
                <a:sym typeface="Calibri"/>
              </a:rPr>
              <a:t>Constraint #1: the total number of seats.</a:t>
            </a:r>
            <a:r>
              <a:rPr lang="en" sz="1400">
                <a:solidFill>
                  <a:srgbClr val="1D2125"/>
                </a:solidFill>
                <a:latin typeface="Calibri"/>
                <a:ea typeface="Calibri"/>
                <a:cs typeface="Calibri"/>
                <a:sym typeface="Calibri"/>
              </a:rPr>
              <a:t> There are </a:t>
            </a:r>
            <a:r>
              <a:rPr i="1" lang="en" sz="1400">
                <a:solidFill>
                  <a:srgbClr val="1D2125"/>
                </a:solidFill>
                <a:latin typeface="Times New Roman"/>
                <a:ea typeface="Times New Roman"/>
                <a:cs typeface="Times New Roman"/>
                <a:sym typeface="Times New Roman"/>
              </a:rPr>
              <a:t>x</a:t>
            </a:r>
            <a:r>
              <a:rPr lang="en" sz="1400">
                <a:solidFill>
                  <a:srgbClr val="1D2125"/>
                </a:solidFill>
                <a:latin typeface="Calibri"/>
                <a:ea typeface="Calibri"/>
                <a:cs typeface="Calibri"/>
                <a:sym typeface="Calibri"/>
              </a:rPr>
              <a:t> stadium recliner seats and </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 regular seats representing a total of 40 seats. This is represented by the equation </a:t>
            </a:r>
            <a:r>
              <a:rPr i="1" lang="en" sz="1400">
                <a:solidFill>
                  <a:srgbClr val="1D2125"/>
                </a:solidFill>
                <a:latin typeface="Times New Roman"/>
                <a:ea typeface="Times New Roman"/>
                <a:cs typeface="Times New Roman"/>
                <a:sym typeface="Times New Roman"/>
              </a:rPr>
              <a:t>x</a:t>
            </a:r>
            <a:r>
              <a:rPr lang="en" sz="1400">
                <a:solidFill>
                  <a:srgbClr val="1D2125"/>
                </a:solidFill>
                <a:latin typeface="Calibri"/>
                <a:ea typeface="Calibri"/>
                <a:cs typeface="Calibri"/>
                <a:sym typeface="Calibri"/>
              </a:rPr>
              <a:t> + </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 = 40.</a:t>
            </a:r>
            <a:endParaRPr sz="14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400">
                <a:solidFill>
                  <a:srgbClr val="1D2125"/>
                </a:solidFill>
                <a:latin typeface="Calibri"/>
                <a:ea typeface="Calibri"/>
                <a:cs typeface="Calibri"/>
                <a:sym typeface="Calibri"/>
              </a:rPr>
              <a:t>Constraint #2: the total sales from the seats.</a:t>
            </a:r>
            <a:r>
              <a:rPr lang="en" sz="1400">
                <a:solidFill>
                  <a:srgbClr val="1D2125"/>
                </a:solidFill>
                <a:latin typeface="Calibri"/>
                <a:ea typeface="Calibri"/>
                <a:cs typeface="Calibri"/>
                <a:sym typeface="Calibri"/>
              </a:rPr>
              <a:t> Stadium recliner seats cost $18 and regular seats cost $15, for a total of $648. This is represented by the equation 18</a:t>
            </a:r>
            <a:r>
              <a:rPr i="1" lang="en" sz="1400">
                <a:solidFill>
                  <a:srgbClr val="1D2125"/>
                </a:solidFill>
                <a:latin typeface="Times New Roman"/>
                <a:ea typeface="Times New Roman"/>
                <a:cs typeface="Times New Roman"/>
                <a:sym typeface="Times New Roman"/>
              </a:rPr>
              <a:t>x</a:t>
            </a:r>
            <a:r>
              <a:rPr lang="en" sz="1400">
                <a:solidFill>
                  <a:srgbClr val="1D2125"/>
                </a:solidFill>
                <a:latin typeface="Calibri"/>
                <a:ea typeface="Calibri"/>
                <a:cs typeface="Calibri"/>
                <a:sym typeface="Calibri"/>
              </a:rPr>
              <a:t> + 15</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 = 648.</a:t>
            </a:r>
            <a:endParaRPr sz="14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400">
                <a:solidFill>
                  <a:srgbClr val="1D2125"/>
                </a:solidFill>
                <a:latin typeface="Calibri"/>
                <a:ea typeface="Calibri"/>
                <a:cs typeface="Calibri"/>
                <a:sym typeface="Calibri"/>
              </a:rPr>
              <a:t>There are many ways to solve these equations: graphing and algebraic solving, guessing and checking, or using tables. </a:t>
            </a:r>
            <a:endParaRPr sz="14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400">
                <a:solidFill>
                  <a:srgbClr val="1D2125"/>
                </a:solidFill>
                <a:latin typeface="Calibri"/>
                <a:ea typeface="Calibri"/>
                <a:cs typeface="Calibri"/>
                <a:sym typeface="Calibri"/>
              </a:rPr>
              <a:t>Answer </a:t>
            </a:r>
            <a:endParaRPr b="1" sz="14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400">
                <a:solidFill>
                  <a:srgbClr val="1D2125"/>
                </a:solidFill>
                <a:latin typeface="Calibri"/>
                <a:ea typeface="Calibri"/>
                <a:cs typeface="Calibri"/>
                <a:sym typeface="Calibri"/>
              </a:rPr>
              <a:t>16 stadium recliner seats and 24 regular seats represent a total of 40 seats and is $648 in total sales. </a:t>
            </a:r>
            <a:endParaRPr sz="14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400">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sz="1400">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solution represents the combination of lengths of silk and cotton (in yards) that meet both constraints: they add up to 4.25 yards, and the cost of buying both is $36.35.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 yards of silk and 2.75 yards of cotton.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a:t>
            </a:r>
            <a:r>
              <a:rPr lang="en" sz="1300" u="sng">
                <a:solidFill>
                  <a:schemeClr val="hlink"/>
                </a:solidFill>
                <a:latin typeface="Calibri"/>
                <a:ea typeface="Calibri"/>
                <a:cs typeface="Calibri"/>
                <a:sym typeface="Calibri"/>
                <a:hlinkClick r:id="rId2"/>
              </a:rPr>
              <a:t>graphs</a:t>
            </a:r>
            <a:r>
              <a:rPr lang="en" sz="1300">
                <a:solidFill>
                  <a:schemeClr val="dk1"/>
                </a:solidFill>
                <a:latin typeface="Calibri"/>
                <a:ea typeface="Calibri"/>
                <a:cs typeface="Calibri"/>
                <a:sym typeface="Calibri"/>
              </a:rPr>
              <a:t> of the equations intersect at  (1.5, 2.75).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Solving by </a:t>
            </a:r>
            <a:r>
              <a:rPr lang="en" sz="1300" u="sng">
                <a:solidFill>
                  <a:schemeClr val="hlink"/>
                </a:solidFill>
                <a:latin typeface="Calibri"/>
                <a:ea typeface="Calibri"/>
                <a:cs typeface="Calibri"/>
                <a:sym typeface="Calibri"/>
                <a:hlinkClick r:id="rId3"/>
              </a:rPr>
              <a:t>using a table</a:t>
            </a:r>
            <a:r>
              <a:rPr lang="en" sz="1300">
                <a:solidFill>
                  <a:schemeClr val="dk1"/>
                </a:solidFill>
                <a:latin typeface="Calibri"/>
                <a:ea typeface="Calibri"/>
                <a:cs typeface="Calibri"/>
                <a:sym typeface="Calibri"/>
              </a:rPr>
              <a:t> gives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2.75.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cool-down in lesson 2.4 gives another opportunity for students to discuss the meaning of a solution in context,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or more equations that represent the constraints in the same situation form a system of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 to a system of equations is a pair of values that makes all of the equations in the system true. Graphing the equations is one way to find the solution to a system of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Points E and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Points D and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Point 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Additional Question and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What is alike and what is different about solving a single linear equation in two variables, say 𝑥 + 𝑦 = 4, and solving a system of equations, say 𝑥 + 𝑦 = 4 and 5𝑥 + 10𝑦 = 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(Consider setting up a two-column organizer and recording students’ responses accordingly. Here is an example.)</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i="1" lang="en" sz="1300">
                <a:solidFill>
                  <a:schemeClr val="dk1"/>
                </a:solidFill>
                <a:latin typeface="Calibri"/>
                <a:ea typeface="Calibri"/>
                <a:cs typeface="Calibri"/>
                <a:sym typeface="Calibri"/>
              </a:rPr>
              <a:t>Alike:</a:t>
            </a:r>
            <a:endParaRPr b="1" i="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solutions are pairs of values.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solutions are points on the graph of each equation.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solve by using the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solve by substituting different values for 𝑥 and 𝑦 and seeing which pairs of values make the equation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i="1" lang="en" sz="1300">
                <a:solidFill>
                  <a:schemeClr val="dk1"/>
                </a:solidFill>
                <a:latin typeface="Calibri"/>
                <a:ea typeface="Calibri"/>
                <a:cs typeface="Calibri"/>
                <a:sym typeface="Calibri"/>
              </a:rPr>
              <a:t>Different: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solve a linear equation in two variables is to find pairs of values that make one equation true (or meet one constraint). To solve a system is to find pairs of values that simultaneously make both equations in the system true (or meet both constraints in a situation).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 are many solutions to a linear equation in two variables, but there might only be one (or no) solution to a system of linear equations in two variables.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solution to a linear equation in two variables could be any point on the graph. The solution to a system must be the intersection of the two graphs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8.jp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0.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7.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8.jpg"/><Relationship Id="rId4" Type="http://schemas.openxmlformats.org/officeDocument/2006/relationships/hyperlink" Target="https://www.desmos.com/calculator/e4veiaesnh"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8.jpg"/><Relationship Id="rId4" Type="http://schemas.openxmlformats.org/officeDocument/2006/relationships/hyperlink" Target="https://www.desmos.com/calculator/frawq0or8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7.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8.jpg"/><Relationship Id="rId4" Type="http://schemas.openxmlformats.org/officeDocument/2006/relationships/image" Target="../media/image3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jpg"/><Relationship Id="rId4" Type="http://schemas.openxmlformats.org/officeDocument/2006/relationships/slide" Target="/ppt/slides/slide19.xml"/><Relationship Id="rId5" Type="http://schemas.openxmlformats.org/officeDocument/2006/relationships/image" Target="../media/image35.jpg"/><Relationship Id="rId6"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8.jpg"/><Relationship Id="rId4" Type="http://schemas.openxmlformats.org/officeDocument/2006/relationships/hyperlink" Target="https://www.youtube.com/watch?v=eEu0TvUqkZ4" TargetMode="External"/><Relationship Id="rId5" Type="http://schemas.openxmlformats.org/officeDocument/2006/relationships/hyperlink" Target="http://www.youtube.com/watch?v=eEu0TvUqkZ4" TargetMode="External"/><Relationship Id="rId6"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8.jpg"/><Relationship Id="rId4" Type="http://schemas.openxmlformats.org/officeDocument/2006/relationships/hyperlink" Target="https://www.desmos.com/calculator/w9o5kxng61"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21.png"/><Relationship Id="rId7"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8.jp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31.png"/><Relationship Id="rId7"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8.jp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.1 </a:t>
            </a:r>
            <a:r>
              <a:rPr lang="en" sz="1800"/>
              <a:t>Writing and Graphing Systems of Equations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2.1 Writing and Graphing Systems of Equations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{902ECCEB-9AEF-4704-8B1D-6421231BC8BB}</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100">
                <a:solidFill>
                  <a:srgbClr val="F3F3F3"/>
                </a:solidFill>
              </a:rPr>
              <a:t>By the end of this lesson you will be able to -</a:t>
            </a:r>
            <a:endParaRPr b="1" sz="2100">
              <a:solidFill>
                <a:srgbClr val="F3F3F3"/>
              </a:solidFill>
            </a:endParaRPr>
          </a:p>
          <a:p>
            <a:pPr indent="-361950" lvl="0" marL="457200" rtl="0" algn="l">
              <a:lnSpc>
                <a:spcPct val="100000"/>
              </a:lnSpc>
              <a:spcBef>
                <a:spcPts val="1000"/>
              </a:spcBef>
              <a:spcAft>
                <a:spcPts val="0"/>
              </a:spcAft>
              <a:buClr>
                <a:srgbClr val="F3F3F3"/>
              </a:buClr>
              <a:buSzPts val="2100"/>
              <a:buFont typeface="Helvetica Neue"/>
              <a:buChar char="●"/>
            </a:pPr>
            <a:r>
              <a:rPr b="1" lang="en" sz="2100">
                <a:solidFill>
                  <a:srgbClr val="F3F3F3"/>
                </a:solidFill>
              </a:rPr>
              <a:t>Explain “the solution to a system of linear equations”</a:t>
            </a:r>
            <a:r>
              <a:rPr lang="en" sz="2100">
                <a:solidFill>
                  <a:srgbClr val="F3F3F3"/>
                </a:solidFill>
              </a:rPr>
              <a:t> and how the solution is represented graphically.</a:t>
            </a:r>
            <a:endParaRPr sz="2100">
              <a:solidFill>
                <a:srgbClr val="F3F3F3"/>
              </a:solidFill>
            </a:endParaRPr>
          </a:p>
          <a:p>
            <a:pPr indent="-361950" lvl="0" marL="457200" rtl="0" algn="l">
              <a:lnSpc>
                <a:spcPct val="100000"/>
              </a:lnSpc>
              <a:spcBef>
                <a:spcPts val="1000"/>
              </a:spcBef>
              <a:spcAft>
                <a:spcPts val="0"/>
              </a:spcAft>
              <a:buClr>
                <a:srgbClr val="F3F3F3"/>
              </a:buClr>
              <a:buSzPts val="2100"/>
              <a:buFont typeface="Helvetica Neue"/>
              <a:buChar char="●"/>
            </a:pPr>
            <a:r>
              <a:rPr b="1" lang="en" sz="2100">
                <a:solidFill>
                  <a:srgbClr val="F3F3F3"/>
                </a:solidFill>
              </a:rPr>
              <a:t>Refer to two equations </a:t>
            </a:r>
            <a:r>
              <a:rPr lang="en" sz="2100">
                <a:solidFill>
                  <a:srgbClr val="F3F3F3"/>
                </a:solidFill>
              </a:rPr>
              <a:t>as a system of equations.</a:t>
            </a:r>
            <a:endParaRPr sz="2100">
              <a:solidFill>
                <a:srgbClr val="F3F3F3"/>
              </a:solidFill>
            </a:endParaRPr>
          </a:p>
          <a:p>
            <a:pPr indent="-361950" lvl="0" marL="457200" rtl="0" algn="l">
              <a:lnSpc>
                <a:spcPct val="100000"/>
              </a:lnSpc>
              <a:spcBef>
                <a:spcPts val="0"/>
              </a:spcBef>
              <a:spcAft>
                <a:spcPts val="0"/>
              </a:spcAft>
              <a:buClr>
                <a:srgbClr val="F3F3F3"/>
              </a:buClr>
              <a:buSzPts val="2100"/>
              <a:buChar char="●"/>
            </a:pPr>
            <a:r>
              <a:rPr b="1" lang="en" sz="2100">
                <a:solidFill>
                  <a:srgbClr val="F3F3F3"/>
                </a:solidFill>
              </a:rPr>
              <a:t>Use tables and graphs to solve </a:t>
            </a:r>
            <a:r>
              <a:rPr lang="en" sz="2100">
                <a:solidFill>
                  <a:srgbClr val="F3F3F3"/>
                </a:solidFill>
              </a:rPr>
              <a:t>systems of equations.</a:t>
            </a:r>
            <a:endParaRPr sz="2100">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2.1 Writing and Graphing Systems of Equations</a:t>
            </a:r>
            <a:endParaRPr>
              <a:solidFill>
                <a:srgbClr val="EFEFEF"/>
              </a:solidFill>
            </a:endParaRPr>
          </a:p>
        </p:txBody>
      </p:sp>
      <p:pic>
        <p:nvPicPr>
          <p:cNvPr id="70" name="Google Shape;70;p10" title="Goals-3.png"/>
          <p:cNvPicPr preferRelativeResize="0"/>
          <p:nvPr/>
        </p:nvPicPr>
        <p:blipFill>
          <a:blip r:embed="rId3">
            <a:alphaModFix/>
          </a:blip>
          <a:stretch>
            <a:fillRect/>
          </a:stretch>
        </p:blipFill>
        <p:spPr>
          <a:xfrm>
            <a:off x="5260413" y="686488"/>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Linear Equation</a:t>
            </a:r>
            <a:endParaRPr/>
          </a:p>
          <a:p>
            <a:pPr indent="-330200" lvl="1" marL="914400" rtl="0" algn="l">
              <a:spcBef>
                <a:spcPts val="0"/>
              </a:spcBef>
              <a:spcAft>
                <a:spcPts val="0"/>
              </a:spcAft>
              <a:buSzPts val="1600"/>
              <a:buChar char="○"/>
            </a:pPr>
            <a:r>
              <a:rPr lang="en"/>
              <a:t>An equation that describes a relationship between two quantities that have a constant rate of change, or slope.</a:t>
            </a:r>
            <a:endParaRPr i="1"/>
          </a:p>
          <a:p>
            <a:pPr indent="-342900" lvl="0" marL="457200" rtl="0" algn="l">
              <a:spcBef>
                <a:spcPts val="10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 often expressed by an equation or inequality.</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 Writing and Graphing Systems of Equations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Solutions to a System of Equations</a:t>
            </a:r>
            <a:endParaRPr/>
          </a:p>
          <a:p>
            <a:pPr indent="-330200" lvl="1" marL="914400" rtl="0" algn="l">
              <a:spcBef>
                <a:spcPts val="0"/>
              </a:spcBef>
              <a:spcAft>
                <a:spcPts val="0"/>
              </a:spcAft>
              <a:buSzPts val="1600"/>
              <a:buChar char="○"/>
            </a:pPr>
            <a:r>
              <a:rPr lang="en"/>
              <a:t>A coordinate pair that makes all equations in the system true.On the graph, it is the point where the equations intersect.</a:t>
            </a:r>
            <a:endParaRPr/>
          </a:p>
          <a:p>
            <a:pPr indent="-342900" lvl="0" marL="457200" rtl="0" algn="l">
              <a:spcBef>
                <a:spcPts val="1000"/>
              </a:spcBef>
              <a:spcAft>
                <a:spcPts val="0"/>
              </a:spcAft>
              <a:buSzPts val="1800"/>
              <a:buChar char="●"/>
            </a:pPr>
            <a:r>
              <a:rPr lang="en"/>
              <a:t>System of Equations</a:t>
            </a:r>
            <a:endParaRPr/>
          </a:p>
          <a:p>
            <a:pPr indent="-330200" lvl="1" marL="914400" rtl="0" algn="l">
              <a:spcBef>
                <a:spcPts val="0"/>
              </a:spcBef>
              <a:spcAft>
                <a:spcPts val="0"/>
              </a:spcAft>
              <a:buSzPts val="1600"/>
              <a:buChar char="○"/>
            </a:pPr>
            <a:r>
              <a:rPr lang="en"/>
              <a:t>Two or more equations that represent the constraints in the same situation.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Trail Mix</a:t>
            </a:r>
            <a:r>
              <a:rPr lang="en" sz="3000">
                <a:solidFill>
                  <a:srgbClr val="005047"/>
                </a:solidFill>
              </a:rPr>
              <a:t> </a:t>
            </a:r>
            <a:r>
              <a:rPr lang="en" sz="3000"/>
              <a:t>👍</a:t>
            </a:r>
            <a:endParaRPr>
              <a:solidFill>
                <a:srgbClr val="005047"/>
              </a:solidFill>
            </a:endParaRPr>
          </a:p>
        </p:txBody>
      </p:sp>
      <p:sp>
        <p:nvSpPr>
          <p:cNvPr id="114" name="Google Shape;114;p13"/>
          <p:cNvSpPr txBox="1"/>
          <p:nvPr>
            <p:ph idx="1" type="body"/>
          </p:nvPr>
        </p:nvSpPr>
        <p:spPr>
          <a:xfrm>
            <a:off x="399825" y="1320700"/>
            <a:ext cx="8520600" cy="13863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000"/>
              <a:t>Diego bought some raisins and walnuts to make trail mix.</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rPr lang="en" sz="2000"/>
              <a:t>Raisins cost $4 a pound, and walnuts cost $8 a pound. Diego spent $15 on both ingredients.</a:t>
            </a:r>
            <a:endParaRPr/>
          </a:p>
        </p:txBody>
      </p:sp>
      <p:sp>
        <p:nvSpPr>
          <p:cNvPr id="115" name="Google Shape;115;p1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2.1.1 Understanding Constraints and Values</a:t>
            </a:r>
            <a:endParaRPr/>
          </a:p>
        </p:txBody>
      </p:sp>
      <p:pic>
        <p:nvPicPr>
          <p:cNvPr id="117" name="Google Shape;117;p13"/>
          <p:cNvPicPr preferRelativeResize="0"/>
          <p:nvPr/>
        </p:nvPicPr>
        <p:blipFill>
          <a:blip r:embed="rId4">
            <a:alphaModFix/>
          </a:blip>
          <a:stretch>
            <a:fillRect/>
          </a:stretch>
        </p:blipFill>
        <p:spPr>
          <a:xfrm>
            <a:off x="7074575" y="399900"/>
            <a:ext cx="1847950" cy="1231974"/>
          </a:xfrm>
          <a:prstGeom prst="rect">
            <a:avLst/>
          </a:prstGeom>
          <a:noFill/>
          <a:ln>
            <a:noFill/>
          </a:ln>
        </p:spPr>
      </p:pic>
      <p:sp>
        <p:nvSpPr>
          <p:cNvPr id="118" name="Google Shape;118;p13"/>
          <p:cNvSpPr txBox="1"/>
          <p:nvPr/>
        </p:nvSpPr>
        <p:spPr>
          <a:xfrm>
            <a:off x="311700" y="2577988"/>
            <a:ext cx="30000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1000"/>
              </a:spcBef>
              <a:spcAft>
                <a:spcPts val="500"/>
              </a:spcAft>
              <a:buClr>
                <a:srgbClr val="424242"/>
              </a:buClr>
              <a:buSzPts val="1800"/>
              <a:buFont typeface="Calibri"/>
              <a:buAutoNum type="arabicPeriod"/>
            </a:pPr>
            <a:r>
              <a:rPr lang="en" sz="1800">
                <a:solidFill>
                  <a:srgbClr val="424242"/>
                </a:solidFill>
                <a:latin typeface="Calibri"/>
                <a:ea typeface="Calibri"/>
                <a:cs typeface="Calibri"/>
                <a:sym typeface="Calibri"/>
              </a:rPr>
              <a:t>4 pounds of raisins and 2 pounds of walnuts</a:t>
            </a:r>
            <a:endParaRPr/>
          </a:p>
        </p:txBody>
      </p:sp>
      <p:sp>
        <p:nvSpPr>
          <p:cNvPr id="119" name="Google Shape;119;p13"/>
          <p:cNvSpPr txBox="1"/>
          <p:nvPr/>
        </p:nvSpPr>
        <p:spPr>
          <a:xfrm>
            <a:off x="4596000" y="2536200"/>
            <a:ext cx="30000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50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1 pound of raisins and 1.5 pounds of walnuts</a:t>
            </a:r>
            <a:endParaRPr/>
          </a:p>
        </p:txBody>
      </p:sp>
      <p:sp>
        <p:nvSpPr>
          <p:cNvPr id="120" name="Google Shape;120;p13"/>
          <p:cNvSpPr txBox="1"/>
          <p:nvPr/>
        </p:nvSpPr>
        <p:spPr>
          <a:xfrm>
            <a:off x="399825" y="3552225"/>
            <a:ext cx="33540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50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2.25 pounds of raisins and 0.75 pound of walnuts</a:t>
            </a:r>
            <a:endParaRPr/>
          </a:p>
        </p:txBody>
      </p:sp>
      <p:sp>
        <p:nvSpPr>
          <p:cNvPr id="121" name="Google Shape;121;p13"/>
          <p:cNvSpPr txBox="1"/>
          <p:nvPr/>
        </p:nvSpPr>
        <p:spPr>
          <a:xfrm>
            <a:off x="4596000" y="3552225"/>
            <a:ext cx="30000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50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3.5 pounds of raisins and 1 pound of walnuts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5" name="Shape 125"/>
        <p:cNvGrpSpPr/>
        <p:nvPr/>
      </p:nvGrpSpPr>
      <p:grpSpPr>
        <a:xfrm>
          <a:off x="0" y="0"/>
          <a:ext cx="0" cy="0"/>
          <a:chOff x="0" y="0"/>
          <a:chExt cx="0" cy="0"/>
        </a:xfrm>
      </p:grpSpPr>
      <p:sp>
        <p:nvSpPr>
          <p:cNvPr id="126" name="Google Shape;126;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2" name="Google Shape;132;p14"/>
          <p:cNvCxnSpPr>
            <a:stCxn id="126" idx="2"/>
            <a:endCxn id="12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3" name="Google Shape;133;p14"/>
          <p:cNvCxnSpPr>
            <a:stCxn id="128" idx="3"/>
            <a:endCxn id="127"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7" idx="3"/>
            <a:endCxn id="12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5" name="Google Shape;135;p14"/>
          <p:cNvCxnSpPr>
            <a:stCxn id="129" idx="3"/>
            <a:endCxn id="13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6" name="Google Shape;136;p14"/>
          <p:cNvCxnSpPr>
            <a:stCxn id="131" idx="3"/>
            <a:endCxn id="13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7" name="Google Shape;13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8" name="Google Shape;138;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9" name="Google Shape;139;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0" name="Google Shape;140;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1" name="Google Shape;141;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2" name="Google Shape;142;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3" name="Google Shape;143;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4" name="Google Shape;144;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5" name="Google Shape;145;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6" name="Google Shape;146;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7" name="Google Shape;147;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8" name="Google Shape;148;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9" name="Google Shape;149;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0" name="Google Shape;150;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1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3000"/>
              <a:t>Trail Mix 🥜</a:t>
            </a:r>
            <a:endParaRPr sz="2600">
              <a:solidFill>
                <a:srgbClr val="005047"/>
              </a:solidFill>
            </a:endParaRPr>
          </a:p>
        </p:txBody>
      </p:sp>
      <p:sp>
        <p:nvSpPr>
          <p:cNvPr id="156" name="Google Shape;156;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7" name="Google Shape;157;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a:t>
            </a:r>
            <a:r>
              <a:rPr lang="en" sz="1000"/>
              <a:t>.1.2 </a:t>
            </a:r>
            <a:r>
              <a:rPr lang="en" sz="1000"/>
              <a:t>Writing and Graphing Equations</a:t>
            </a:r>
            <a:endParaRPr/>
          </a:p>
        </p:txBody>
      </p:sp>
      <p:pic>
        <p:nvPicPr>
          <p:cNvPr id="158" name="Google Shape;158;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9" name="Google Shape;159;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0" name="Google Shape;160;p15"/>
          <p:cNvSpPr/>
          <p:nvPr/>
        </p:nvSpPr>
        <p:spPr>
          <a:xfrm>
            <a:off x="5034300" y="2623550"/>
            <a:ext cx="3652500" cy="1896300"/>
          </a:xfrm>
          <a:prstGeom prst="wedgeRoundRectCallout">
            <a:avLst>
              <a:gd fmla="val -59471" name="adj1"/>
              <a:gd fmla="val -18796" name="adj2"/>
              <a:gd fmla="val 0" name="adj3"/>
            </a:avLst>
          </a:prstGeom>
          <a:solidFill>
            <a:srgbClr val="FDBD3E"/>
          </a:solidFill>
          <a:ln cap="flat" cmpd="sng" w="9525">
            <a:solidFill>
              <a:srgbClr val="FDBD3E"/>
            </a:solidFill>
            <a:prstDash val="solid"/>
            <a:round/>
            <a:headEnd len="sm" w="sm" type="none"/>
            <a:tailEnd len="sm" w="sm" type="none"/>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Read directions or problems aloud to your partner.</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Highlight key words. For example, </a:t>
            </a:r>
            <a:endParaRPr sz="1500">
              <a:latin typeface="Calibri"/>
              <a:ea typeface="Calibri"/>
              <a:cs typeface="Calibri"/>
              <a:sym typeface="Calibri"/>
            </a:endParaRPr>
          </a:p>
          <a:p>
            <a:pPr indent="-323850" lvl="1" marL="514350" rtl="0" algn="l">
              <a:spcBef>
                <a:spcPts val="500"/>
              </a:spcBef>
              <a:spcAft>
                <a:spcPts val="0"/>
              </a:spcAft>
              <a:buSzPts val="1500"/>
              <a:buFont typeface="Calibri"/>
              <a:buAutoNum type="alphaLcPeriod"/>
            </a:pPr>
            <a:r>
              <a:rPr lang="en" sz="1500">
                <a:latin typeface="Calibri"/>
                <a:ea typeface="Calibri"/>
                <a:cs typeface="Calibri"/>
                <a:sym typeface="Calibri"/>
              </a:rPr>
              <a:t>Use blue for information about cost </a:t>
            </a:r>
            <a:endParaRPr sz="1500">
              <a:latin typeface="Calibri"/>
              <a:ea typeface="Calibri"/>
              <a:cs typeface="Calibri"/>
              <a:sym typeface="Calibri"/>
            </a:endParaRPr>
          </a:p>
          <a:p>
            <a:pPr indent="-323850" lvl="1" marL="514350" rtl="0" algn="l">
              <a:spcBef>
                <a:spcPts val="500"/>
              </a:spcBef>
              <a:spcAft>
                <a:spcPts val="0"/>
              </a:spcAft>
              <a:buSzPts val="1500"/>
              <a:buFont typeface="Calibri"/>
              <a:buAutoNum type="alphaLcPeriod"/>
            </a:pPr>
            <a:r>
              <a:rPr lang="en" sz="1500">
                <a:latin typeface="Calibri"/>
                <a:ea typeface="Calibri"/>
                <a:cs typeface="Calibri"/>
                <a:sym typeface="Calibri"/>
              </a:rPr>
              <a:t>Use green for information about weight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sp>
        <p:nvSpPr>
          <p:cNvPr id="161" name="Google Shape;161;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
        <p:nvSpPr>
          <p:cNvPr id="162" name="Google Shape;162;p15"/>
          <p:cNvSpPr/>
          <p:nvPr/>
        </p:nvSpPr>
        <p:spPr>
          <a:xfrm>
            <a:off x="4915925" y="1035950"/>
            <a:ext cx="3652500" cy="1456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2100">
                <a:latin typeface="Calibri"/>
                <a:ea typeface="Calibri"/>
                <a:cs typeface="Calibri"/>
                <a:sym typeface="Calibri"/>
              </a:rPr>
              <a:t>“First, I _____ because . . .” </a:t>
            </a:r>
            <a:endParaRPr i="1" sz="21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0" lvl="0" marL="0" rtl="0" algn="l">
              <a:spcBef>
                <a:spcPts val="500"/>
              </a:spcBef>
              <a:spcAft>
                <a:spcPts val="0"/>
              </a:spcAft>
              <a:buNone/>
            </a:pPr>
            <a:r>
              <a:rPr i="1" lang="en" sz="2100">
                <a:latin typeface="Calibri"/>
                <a:ea typeface="Calibri"/>
                <a:cs typeface="Calibri"/>
                <a:sym typeface="Calibri"/>
              </a:rPr>
              <a:t>“I noticed _____ so I . . .”</a:t>
            </a:r>
            <a:endParaRPr i="1" sz="21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16"/>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sz="3000"/>
              <a:t>Trail Mix 🥜</a:t>
            </a:r>
            <a:endParaRPr>
              <a:solidFill>
                <a:srgbClr val="005047"/>
              </a:solidFill>
            </a:endParaRPr>
          </a:p>
        </p:txBody>
      </p:sp>
      <p:sp>
        <p:nvSpPr>
          <p:cNvPr id="168" name="Google Shape;168;p1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9" name="Google Shape;169;p16"/>
          <p:cNvSpPr txBox="1"/>
          <p:nvPr>
            <p:ph idx="3" type="sldNum"/>
          </p:nvPr>
        </p:nvSpPr>
        <p:spPr>
          <a:xfrm>
            <a:off x="311700" y="48110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a:t>
            </a:r>
            <a:r>
              <a:rPr lang="en" sz="1000"/>
              <a:t>.1.2 Writing </a:t>
            </a:r>
            <a:r>
              <a:rPr lang="en" sz="1000"/>
              <a:t>and</a:t>
            </a:r>
            <a:r>
              <a:rPr lang="en" sz="1000"/>
              <a:t> Graphing Equations</a:t>
            </a:r>
            <a:endParaRPr/>
          </a:p>
        </p:txBody>
      </p:sp>
      <p:sp>
        <p:nvSpPr>
          <p:cNvPr id="170" name="Google Shape;170;p16"/>
          <p:cNvSpPr txBox="1"/>
          <p:nvPr/>
        </p:nvSpPr>
        <p:spPr>
          <a:xfrm>
            <a:off x="311700" y="1273750"/>
            <a:ext cx="6045000" cy="35715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lang="en" sz="2200">
                <a:solidFill>
                  <a:srgbClr val="424242"/>
                </a:solidFill>
                <a:latin typeface="Calibri"/>
                <a:ea typeface="Calibri"/>
                <a:cs typeface="Calibri"/>
                <a:sym typeface="Calibri"/>
              </a:rPr>
              <a:t>Diego bought some raisins and walnuts to make trail mix. Raisins cost $4 a pound, and walnuts cost $8 a pound. Diego spent $15 on both ingredients.</a:t>
            </a:r>
            <a:endParaRPr sz="2200">
              <a:solidFill>
                <a:srgbClr val="424242"/>
              </a:solidFill>
              <a:latin typeface="Calibri"/>
              <a:ea typeface="Calibri"/>
              <a:cs typeface="Calibri"/>
              <a:sym typeface="Calibri"/>
            </a:endParaRPr>
          </a:p>
          <a:p>
            <a:pPr indent="-368300" lvl="0" marL="457200" rtl="0" algn="l">
              <a:lnSpc>
                <a:spcPct val="90000"/>
              </a:lnSpc>
              <a:spcBef>
                <a:spcPts val="1000"/>
              </a:spcBef>
              <a:spcAft>
                <a:spcPts val="0"/>
              </a:spcAft>
              <a:buClr>
                <a:srgbClr val="424242"/>
              </a:buClr>
              <a:buSzPts val="2200"/>
              <a:buFont typeface="Calibri"/>
              <a:buAutoNum type="arabicPeriod"/>
            </a:pPr>
            <a:r>
              <a:rPr lang="en" sz="2200">
                <a:solidFill>
                  <a:srgbClr val="424242"/>
                </a:solidFill>
                <a:latin typeface="Calibri"/>
                <a:ea typeface="Calibri"/>
                <a:cs typeface="Calibri"/>
                <a:sym typeface="Calibri"/>
              </a:rPr>
              <a:t>Write an equation to represent this constraint. Let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be the pounds of raisins and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be the pounds of walnuts.</a:t>
            </a:r>
            <a:endParaRPr sz="2200">
              <a:solidFill>
                <a:srgbClr val="424242"/>
              </a:solidFill>
              <a:latin typeface="Calibri"/>
              <a:ea typeface="Calibri"/>
              <a:cs typeface="Calibri"/>
              <a:sym typeface="Calibri"/>
            </a:endParaRPr>
          </a:p>
          <a:p>
            <a:pPr indent="-368300" lvl="0" marL="457200" rtl="0" algn="l">
              <a:lnSpc>
                <a:spcPct val="90000"/>
              </a:lnSpc>
              <a:spcBef>
                <a:spcPts val="1000"/>
              </a:spcBef>
              <a:spcAft>
                <a:spcPts val="0"/>
              </a:spcAft>
              <a:buClr>
                <a:srgbClr val="424242"/>
              </a:buClr>
              <a:buSzPts val="2200"/>
              <a:buFont typeface="Calibri"/>
              <a:buAutoNum type="arabicPeriod"/>
            </a:pPr>
            <a:r>
              <a:rPr lang="en" sz="2200">
                <a:solidFill>
                  <a:srgbClr val="424242"/>
                </a:solidFill>
                <a:latin typeface="Calibri"/>
                <a:ea typeface="Calibri"/>
                <a:cs typeface="Calibri"/>
                <a:sym typeface="Calibri"/>
              </a:rPr>
              <a:t>Use graphing technology to </a:t>
            </a:r>
            <a:r>
              <a:rPr lang="en" sz="2200" u="sng">
                <a:solidFill>
                  <a:schemeClr val="hlink"/>
                </a:solidFill>
                <a:latin typeface="Calibri"/>
                <a:ea typeface="Calibri"/>
                <a:cs typeface="Calibri"/>
                <a:sym typeface="Calibri"/>
                <a:hlinkClick r:id="rId4"/>
              </a:rPr>
              <a:t>graph</a:t>
            </a:r>
            <a:r>
              <a:rPr lang="en" sz="2200">
                <a:solidFill>
                  <a:srgbClr val="424242"/>
                </a:solidFill>
                <a:latin typeface="Calibri"/>
                <a:ea typeface="Calibri"/>
                <a:cs typeface="Calibri"/>
                <a:sym typeface="Calibri"/>
              </a:rPr>
              <a:t> the equation. </a:t>
            </a:r>
            <a:endParaRPr sz="2200">
              <a:solidFill>
                <a:srgbClr val="424242"/>
              </a:solidFill>
              <a:latin typeface="Calibri"/>
              <a:ea typeface="Calibri"/>
              <a:cs typeface="Calibri"/>
              <a:sym typeface="Calibri"/>
            </a:endParaRPr>
          </a:p>
          <a:p>
            <a:pPr indent="-368300" lvl="0" marL="457200" rtl="0" algn="l">
              <a:lnSpc>
                <a:spcPct val="90000"/>
              </a:lnSpc>
              <a:spcBef>
                <a:spcPts val="1000"/>
              </a:spcBef>
              <a:spcAft>
                <a:spcPts val="0"/>
              </a:spcAft>
              <a:buClr>
                <a:srgbClr val="424242"/>
              </a:buClr>
              <a:buSzPts val="2200"/>
              <a:buFont typeface="Calibri"/>
              <a:buAutoNum type="arabicPeriod"/>
            </a:pPr>
            <a:r>
              <a:rPr lang="en" sz="2200">
                <a:solidFill>
                  <a:srgbClr val="424242"/>
                </a:solidFill>
                <a:latin typeface="Calibri"/>
                <a:ea typeface="Calibri"/>
                <a:cs typeface="Calibri"/>
                <a:sym typeface="Calibri"/>
              </a:rPr>
              <a:t>Complete the table with the amount of one ingredient Diego could have bought given the other. Be prepared to show your reasoning. </a:t>
            </a:r>
            <a:endParaRPr sz="1800">
              <a:solidFill>
                <a:srgbClr val="424242"/>
              </a:solidFill>
              <a:latin typeface="Calibri"/>
              <a:ea typeface="Calibri"/>
              <a:cs typeface="Calibri"/>
              <a:sym typeface="Calibri"/>
            </a:endParaRPr>
          </a:p>
        </p:txBody>
      </p:sp>
      <p:graphicFrame>
        <p:nvGraphicFramePr>
          <p:cNvPr id="171" name="Google Shape;171;p16"/>
          <p:cNvGraphicFramePr/>
          <p:nvPr/>
        </p:nvGraphicFramePr>
        <p:xfrm>
          <a:off x="6924750" y="1273750"/>
          <a:ext cx="3000000" cy="3000000"/>
        </p:xfrm>
        <a:graphic>
          <a:graphicData uri="http://schemas.openxmlformats.org/drawingml/2006/table">
            <a:tbl>
              <a:tblPr>
                <a:noFill/>
                <a:tableStyleId>{902ECCEB-9AEF-4704-8B1D-6421231BC8BB}</a:tableStyleId>
              </a:tblPr>
              <a:tblGrid>
                <a:gridCol w="953775"/>
                <a:gridCol w="953775"/>
              </a:tblGrid>
              <a:tr h="381000">
                <a:tc>
                  <a:txBody>
                    <a:bodyPr/>
                    <a:lstStyle/>
                    <a:p>
                      <a:pPr indent="0" lvl="0" marL="0" rtl="0" algn="ctr">
                        <a:spcBef>
                          <a:spcPts val="0"/>
                        </a:spcBef>
                        <a:spcAft>
                          <a:spcPts val="0"/>
                        </a:spcAft>
                        <a:buNone/>
                      </a:pPr>
                      <a:r>
                        <a:rPr b="1" lang="en">
                          <a:solidFill>
                            <a:schemeClr val="lt1"/>
                          </a:solidFill>
                        </a:rPr>
                        <a:t>Raisins (lbs)</a:t>
                      </a:r>
                      <a:endParaRPr b="1">
                        <a:solidFill>
                          <a:schemeClr val="lt1"/>
                        </a:solidFill>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b="1" lang="en">
                          <a:solidFill>
                            <a:schemeClr val="lt1"/>
                          </a:solidFill>
                        </a:rPr>
                        <a:t>Walnuts (lbs)</a:t>
                      </a:r>
                      <a:endParaRPr b="1">
                        <a:solidFill>
                          <a:schemeClr val="lt1"/>
                        </a:solidFill>
                      </a:endParaRPr>
                    </a:p>
                  </a:txBody>
                  <a:tcPr marT="91425" marB="91425" marR="91425" marL="91425" anchor="ctr">
                    <a:solidFill>
                      <a:srgbClr val="005047"/>
                    </a:solidFill>
                  </a:tcPr>
                </a:tc>
              </a:tr>
              <a:tr h="381000">
                <a:tc>
                  <a:txBody>
                    <a:bodyPr/>
                    <a:lstStyle/>
                    <a:p>
                      <a:pPr indent="0" lvl="0" marL="0" rtl="0" algn="ctr">
                        <a:spcBef>
                          <a:spcPts val="0"/>
                        </a:spcBef>
                        <a:spcAft>
                          <a:spcPts val="0"/>
                        </a:spcAft>
                        <a:buNone/>
                      </a:pPr>
                      <a:r>
                        <a:rPr lang="en"/>
                        <a:t>0</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381000">
                <a:tc>
                  <a:txBody>
                    <a:bodyPr/>
                    <a:lstStyle/>
                    <a:p>
                      <a:pPr indent="0" lvl="0" marL="0" rtl="0" algn="ctr">
                        <a:spcBef>
                          <a:spcPts val="0"/>
                        </a:spcBef>
                        <a:spcAft>
                          <a:spcPts val="0"/>
                        </a:spcAft>
                        <a:buNone/>
                      </a:pPr>
                      <a:r>
                        <a:rPr lang="en"/>
                        <a:t>0.25</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381000">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1.375</a:t>
                      </a:r>
                      <a:endParaRPr/>
                    </a:p>
                  </a:txBody>
                  <a:tcPr marT="91425" marB="91425" marR="91425" marL="91425" anchor="ctr"/>
                </a:tc>
              </a:tr>
              <a:tr h="381000">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1.25</a:t>
                      </a:r>
                      <a:endParaRPr/>
                    </a:p>
                  </a:txBody>
                  <a:tcPr marT="91425" marB="91425" marR="91425" marL="91425" anchor="ctr"/>
                </a:tc>
              </a:tr>
              <a:tr h="381000">
                <a:tc>
                  <a:txBody>
                    <a:bodyPr/>
                    <a:lstStyle/>
                    <a:p>
                      <a:pPr indent="0" lvl="0" marL="0" rtl="0" algn="ctr">
                        <a:spcBef>
                          <a:spcPts val="0"/>
                        </a:spcBef>
                        <a:spcAft>
                          <a:spcPts val="0"/>
                        </a:spcAft>
                        <a:buNone/>
                      </a:pPr>
                      <a:r>
                        <a:rPr lang="en"/>
                        <a:t>1.75</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381000">
                <a:tc>
                  <a:txBody>
                    <a:bodyPr/>
                    <a:lstStyle/>
                    <a:p>
                      <a:pPr indent="0" lvl="0" marL="0" rtl="0" algn="ctr">
                        <a:spcBef>
                          <a:spcPts val="0"/>
                        </a:spcBef>
                        <a:spcAft>
                          <a:spcPts val="0"/>
                        </a:spcAft>
                        <a:buNone/>
                      </a:pPr>
                      <a:r>
                        <a:rPr lang="en"/>
                        <a:t>3</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17"/>
          <p:cNvSpPr txBox="1"/>
          <p:nvPr>
            <p:ph type="title"/>
          </p:nvPr>
        </p:nvSpPr>
        <p:spPr>
          <a:xfrm>
            <a:off x="311700" y="3688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a:t>
            </a:r>
            <a:r>
              <a:rPr lang="en" sz="3000"/>
              <a:t>Trail Mix 🥜</a:t>
            </a:r>
            <a:endParaRPr sz="3000">
              <a:solidFill>
                <a:srgbClr val="005047"/>
              </a:solidFill>
            </a:endParaRPr>
          </a:p>
        </p:txBody>
      </p:sp>
      <p:sp>
        <p:nvSpPr>
          <p:cNvPr id="177" name="Google Shape;177;p17"/>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17"/>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a:t>
            </a:r>
            <a:r>
              <a:rPr lang="en" sz="1000"/>
              <a:t>.1.2 Writing and Graphing Equations</a:t>
            </a:r>
            <a:endParaRPr/>
          </a:p>
        </p:txBody>
      </p:sp>
      <p:sp>
        <p:nvSpPr>
          <p:cNvPr id="179" name="Google Shape;179;p17"/>
          <p:cNvSpPr txBox="1"/>
          <p:nvPr/>
        </p:nvSpPr>
        <p:spPr>
          <a:xfrm>
            <a:off x="311700" y="969650"/>
            <a:ext cx="6296700" cy="38871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90000"/>
              </a:lnSpc>
              <a:spcBef>
                <a:spcPts val="0"/>
              </a:spcBef>
              <a:spcAft>
                <a:spcPts val="0"/>
              </a:spcAft>
              <a:buNone/>
            </a:pPr>
            <a:r>
              <a:rPr lang="en" sz="1800">
                <a:solidFill>
                  <a:srgbClr val="424242"/>
                </a:solidFill>
                <a:latin typeface="Calibri"/>
                <a:ea typeface="Calibri"/>
                <a:cs typeface="Calibri"/>
                <a:sym typeface="Calibri"/>
              </a:rPr>
              <a:t>Diego bought a total of 2 pounds of raisins and walnuts combined.</a:t>
            </a:r>
            <a:endParaRPr sz="1800">
              <a:solidFill>
                <a:srgbClr val="424242"/>
              </a:solidFill>
              <a:latin typeface="Calibri"/>
              <a:ea typeface="Calibri"/>
              <a:cs typeface="Calibri"/>
              <a:sym typeface="Calibri"/>
            </a:endParaRPr>
          </a:p>
          <a:p>
            <a:pPr indent="-334327" lvl="0" marL="457200" rtl="0" algn="l">
              <a:lnSpc>
                <a:spcPct val="90000"/>
              </a:lnSpc>
              <a:spcBef>
                <a:spcPts val="1000"/>
              </a:spcBef>
              <a:spcAft>
                <a:spcPts val="0"/>
              </a:spcAft>
              <a:buClr>
                <a:srgbClr val="424242"/>
              </a:buClr>
              <a:buSzPct val="100000"/>
              <a:buFont typeface="Calibri"/>
              <a:buAutoNum type="arabicPeriod" startAt="4"/>
            </a:pPr>
            <a:r>
              <a:rPr lang="en" sz="1800">
                <a:solidFill>
                  <a:srgbClr val="424242"/>
                </a:solidFill>
                <a:latin typeface="Calibri"/>
                <a:ea typeface="Calibri"/>
                <a:cs typeface="Calibri"/>
                <a:sym typeface="Calibri"/>
              </a:rPr>
              <a:t>Write an equation to represent this constraint. Let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be the pounds of raisins and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be the pounds of walnuts.</a:t>
            </a:r>
            <a:endParaRPr sz="1800">
              <a:solidFill>
                <a:srgbClr val="424242"/>
              </a:solidFill>
              <a:latin typeface="Calibri"/>
              <a:ea typeface="Calibri"/>
              <a:cs typeface="Calibri"/>
              <a:sym typeface="Calibri"/>
            </a:endParaRPr>
          </a:p>
          <a:p>
            <a:pPr indent="-334327" lvl="0" marL="457200" rtl="0" algn="l">
              <a:lnSpc>
                <a:spcPct val="90000"/>
              </a:lnSpc>
              <a:spcBef>
                <a:spcPts val="1000"/>
              </a:spcBef>
              <a:spcAft>
                <a:spcPts val="0"/>
              </a:spcAft>
              <a:buClr>
                <a:srgbClr val="424242"/>
              </a:buClr>
              <a:buSzPct val="100000"/>
              <a:buFont typeface="Calibri"/>
              <a:buAutoNum type="arabicPeriod" startAt="4"/>
            </a:pPr>
            <a:r>
              <a:rPr lang="en" sz="1800">
                <a:solidFill>
                  <a:srgbClr val="424242"/>
                </a:solidFill>
                <a:latin typeface="Calibri"/>
                <a:ea typeface="Calibri"/>
                <a:cs typeface="Calibri"/>
                <a:sym typeface="Calibri"/>
              </a:rPr>
              <a:t>Use graphing technology to </a:t>
            </a:r>
            <a:r>
              <a:rPr lang="en" sz="1800" u="sng">
                <a:solidFill>
                  <a:schemeClr val="hlink"/>
                </a:solidFill>
                <a:latin typeface="Calibri"/>
                <a:ea typeface="Calibri"/>
                <a:cs typeface="Calibri"/>
                <a:sym typeface="Calibri"/>
                <a:hlinkClick r:id="rId4"/>
              </a:rPr>
              <a:t>graph</a:t>
            </a:r>
            <a:r>
              <a:rPr lang="en" sz="1800">
                <a:solidFill>
                  <a:srgbClr val="424242"/>
                </a:solidFill>
                <a:latin typeface="Calibri"/>
                <a:ea typeface="Calibri"/>
                <a:cs typeface="Calibri"/>
                <a:sym typeface="Calibri"/>
              </a:rPr>
              <a:t> the equation.</a:t>
            </a:r>
            <a:endParaRPr sz="1800">
              <a:solidFill>
                <a:srgbClr val="424242"/>
              </a:solidFill>
              <a:latin typeface="Calibri"/>
              <a:ea typeface="Calibri"/>
              <a:cs typeface="Calibri"/>
              <a:sym typeface="Calibri"/>
            </a:endParaRPr>
          </a:p>
          <a:p>
            <a:pPr indent="-334327" lvl="0" marL="457200" rtl="0" algn="l">
              <a:lnSpc>
                <a:spcPct val="90000"/>
              </a:lnSpc>
              <a:spcBef>
                <a:spcPts val="1000"/>
              </a:spcBef>
              <a:spcAft>
                <a:spcPts val="0"/>
              </a:spcAft>
              <a:buClr>
                <a:srgbClr val="424242"/>
              </a:buClr>
              <a:buSzPct val="100000"/>
              <a:buFont typeface="Calibri"/>
              <a:buAutoNum type="arabicPeriod" startAt="4"/>
            </a:pPr>
            <a:r>
              <a:rPr lang="en" sz="1800">
                <a:solidFill>
                  <a:srgbClr val="424242"/>
                </a:solidFill>
                <a:latin typeface="Calibri"/>
                <a:ea typeface="Calibri"/>
                <a:cs typeface="Calibri"/>
                <a:sym typeface="Calibri"/>
              </a:rPr>
              <a:t>Complete the table with the amount of one ingredient Diego could have bought given the other. Be prepared to show your reasoning.</a:t>
            </a:r>
            <a:endParaRPr sz="1800">
              <a:solidFill>
                <a:srgbClr val="424242"/>
              </a:solidFill>
              <a:latin typeface="Calibri"/>
              <a:ea typeface="Calibri"/>
              <a:cs typeface="Calibri"/>
              <a:sym typeface="Calibri"/>
            </a:endParaRPr>
          </a:p>
          <a:p>
            <a:pPr indent="0" lvl="0" marL="0" rtl="0" algn="l">
              <a:lnSpc>
                <a:spcPct val="90000"/>
              </a:lnSpc>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lnSpc>
                <a:spcPct val="90000"/>
              </a:lnSpc>
              <a:spcBef>
                <a:spcPts val="1000"/>
              </a:spcBef>
              <a:spcAft>
                <a:spcPts val="0"/>
              </a:spcAft>
              <a:buNone/>
            </a:pPr>
            <a:r>
              <a:rPr lang="en" sz="1800">
                <a:solidFill>
                  <a:srgbClr val="424242"/>
                </a:solidFill>
                <a:latin typeface="Calibri"/>
                <a:ea typeface="Calibri"/>
                <a:cs typeface="Calibri"/>
                <a:sym typeface="Calibri"/>
              </a:rPr>
              <a:t>Diego spent $15 and bought exactly 2 pounds of raisins and walnuts.</a:t>
            </a:r>
            <a:endParaRPr sz="1800">
              <a:solidFill>
                <a:srgbClr val="424242"/>
              </a:solidFill>
              <a:latin typeface="Calibri"/>
              <a:ea typeface="Calibri"/>
              <a:cs typeface="Calibri"/>
              <a:sym typeface="Calibri"/>
            </a:endParaRPr>
          </a:p>
          <a:p>
            <a:pPr indent="-334327" lvl="0" marL="457200" rtl="0" algn="l">
              <a:lnSpc>
                <a:spcPct val="90000"/>
              </a:lnSpc>
              <a:spcBef>
                <a:spcPts val="1000"/>
              </a:spcBef>
              <a:spcAft>
                <a:spcPts val="0"/>
              </a:spcAft>
              <a:buClr>
                <a:srgbClr val="424242"/>
              </a:buClr>
              <a:buSzPct val="100000"/>
              <a:buFont typeface="Calibri"/>
              <a:buAutoNum type="arabicPeriod" startAt="4"/>
            </a:pPr>
            <a:r>
              <a:rPr lang="en" sz="1800">
                <a:solidFill>
                  <a:srgbClr val="424242"/>
                </a:solidFill>
                <a:latin typeface="Calibri"/>
                <a:ea typeface="Calibri"/>
                <a:cs typeface="Calibri"/>
                <a:sym typeface="Calibri"/>
              </a:rPr>
              <a:t>How many pounds of raisins did he buy?</a:t>
            </a:r>
            <a:endParaRPr sz="1800">
              <a:solidFill>
                <a:srgbClr val="424242"/>
              </a:solidFill>
              <a:latin typeface="Calibri"/>
              <a:ea typeface="Calibri"/>
              <a:cs typeface="Calibri"/>
              <a:sym typeface="Calibri"/>
            </a:endParaRPr>
          </a:p>
          <a:p>
            <a:pPr indent="-334327" lvl="0" marL="457200" rtl="0" algn="l">
              <a:lnSpc>
                <a:spcPct val="90000"/>
              </a:lnSpc>
              <a:spcBef>
                <a:spcPts val="1000"/>
              </a:spcBef>
              <a:spcAft>
                <a:spcPts val="0"/>
              </a:spcAft>
              <a:buClr>
                <a:srgbClr val="424242"/>
              </a:buClr>
              <a:buSzPct val="100000"/>
              <a:buFont typeface="Calibri"/>
              <a:buAutoNum type="arabicPeriod" startAt="4"/>
            </a:pPr>
            <a:r>
              <a:rPr lang="en" sz="1800">
                <a:solidFill>
                  <a:srgbClr val="424242"/>
                </a:solidFill>
                <a:latin typeface="Calibri"/>
                <a:ea typeface="Calibri"/>
                <a:cs typeface="Calibri"/>
                <a:sym typeface="Calibri"/>
              </a:rPr>
              <a:t>How many pounds of walnuts did he buy?</a:t>
            </a:r>
            <a:endParaRPr sz="1800">
              <a:solidFill>
                <a:srgbClr val="424242"/>
              </a:solidFill>
              <a:latin typeface="Calibri"/>
              <a:ea typeface="Calibri"/>
              <a:cs typeface="Calibri"/>
              <a:sym typeface="Calibri"/>
            </a:endParaRPr>
          </a:p>
          <a:p>
            <a:pPr indent="-334327" lvl="0" marL="457200" rtl="0" algn="l">
              <a:lnSpc>
                <a:spcPct val="90000"/>
              </a:lnSpc>
              <a:spcBef>
                <a:spcPts val="1000"/>
              </a:spcBef>
              <a:spcAft>
                <a:spcPts val="0"/>
              </a:spcAft>
              <a:buClr>
                <a:srgbClr val="424242"/>
              </a:buClr>
              <a:buSzPct val="100000"/>
              <a:buFont typeface="Calibri"/>
              <a:buAutoNum type="arabicPeriod" startAt="4"/>
            </a:pPr>
            <a:r>
              <a:rPr lang="en" sz="1800">
                <a:solidFill>
                  <a:srgbClr val="424242"/>
                </a:solidFill>
                <a:latin typeface="Calibri"/>
                <a:ea typeface="Calibri"/>
                <a:cs typeface="Calibri"/>
                <a:sym typeface="Calibri"/>
              </a:rPr>
              <a:t>Explain or show how you know how many pounds he purchased of each type.</a:t>
            </a:r>
            <a:endParaRPr sz="1800">
              <a:solidFill>
                <a:srgbClr val="424242"/>
              </a:solidFill>
              <a:latin typeface="Calibri"/>
              <a:ea typeface="Calibri"/>
              <a:cs typeface="Calibri"/>
              <a:sym typeface="Calibri"/>
            </a:endParaRPr>
          </a:p>
        </p:txBody>
      </p:sp>
      <p:graphicFrame>
        <p:nvGraphicFramePr>
          <p:cNvPr id="180" name="Google Shape;180;p17"/>
          <p:cNvGraphicFramePr/>
          <p:nvPr/>
        </p:nvGraphicFramePr>
        <p:xfrm>
          <a:off x="6924750" y="1273750"/>
          <a:ext cx="3000000" cy="3000000"/>
        </p:xfrm>
        <a:graphic>
          <a:graphicData uri="http://schemas.openxmlformats.org/drawingml/2006/table">
            <a:tbl>
              <a:tblPr>
                <a:noFill/>
                <a:tableStyleId>{902ECCEB-9AEF-4704-8B1D-6421231BC8BB}</a:tableStyleId>
              </a:tblPr>
              <a:tblGrid>
                <a:gridCol w="953775"/>
                <a:gridCol w="953775"/>
              </a:tblGrid>
              <a:tr h="381000">
                <a:tc>
                  <a:txBody>
                    <a:bodyPr/>
                    <a:lstStyle/>
                    <a:p>
                      <a:pPr indent="0" lvl="0" marL="0" rtl="0" algn="ctr">
                        <a:spcBef>
                          <a:spcPts val="0"/>
                        </a:spcBef>
                        <a:spcAft>
                          <a:spcPts val="0"/>
                        </a:spcAft>
                        <a:buNone/>
                      </a:pPr>
                      <a:r>
                        <a:rPr b="1" lang="en">
                          <a:solidFill>
                            <a:schemeClr val="lt1"/>
                          </a:solidFill>
                        </a:rPr>
                        <a:t>Raisins (lbs)</a:t>
                      </a:r>
                      <a:endParaRPr b="1">
                        <a:solidFill>
                          <a:schemeClr val="lt1"/>
                        </a:solidFill>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b="1" lang="en">
                          <a:solidFill>
                            <a:schemeClr val="lt1"/>
                          </a:solidFill>
                        </a:rPr>
                        <a:t>Walnuts (lbs)</a:t>
                      </a:r>
                      <a:endParaRPr b="1">
                        <a:solidFill>
                          <a:schemeClr val="lt1"/>
                        </a:solidFill>
                      </a:endParaRPr>
                    </a:p>
                  </a:txBody>
                  <a:tcPr marT="91425" marB="91425" marR="91425" marL="91425" anchor="ctr">
                    <a:solidFill>
                      <a:srgbClr val="005047"/>
                    </a:solidFill>
                  </a:tcPr>
                </a:tc>
              </a:tr>
              <a:tr h="381000">
                <a:tc>
                  <a:txBody>
                    <a:bodyPr/>
                    <a:lstStyle/>
                    <a:p>
                      <a:pPr indent="0" lvl="0" marL="0" rtl="0" algn="ctr">
                        <a:spcBef>
                          <a:spcPts val="0"/>
                        </a:spcBef>
                        <a:spcAft>
                          <a:spcPts val="0"/>
                        </a:spcAft>
                        <a:buNone/>
                      </a:pPr>
                      <a:r>
                        <a:rPr lang="en"/>
                        <a:t>0</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381000">
                <a:tc>
                  <a:txBody>
                    <a:bodyPr/>
                    <a:lstStyle/>
                    <a:p>
                      <a:pPr indent="0" lvl="0" marL="0" rtl="0" algn="ctr">
                        <a:spcBef>
                          <a:spcPts val="0"/>
                        </a:spcBef>
                        <a:spcAft>
                          <a:spcPts val="0"/>
                        </a:spcAft>
                        <a:buNone/>
                      </a:pPr>
                      <a:r>
                        <a:rPr lang="en"/>
                        <a:t>0.25</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381000">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1.375</a:t>
                      </a:r>
                      <a:endParaRPr/>
                    </a:p>
                  </a:txBody>
                  <a:tcPr marT="91425" marB="91425" marR="91425" marL="91425" anchor="ctr"/>
                </a:tc>
              </a:tr>
              <a:tr h="381000">
                <a:tc>
                  <a:txBody>
                    <a:bodyPr/>
                    <a:lstStyle/>
                    <a:p>
                      <a:pPr indent="0" lvl="0" marL="0" rtl="0" algn="ctr">
                        <a:spcBef>
                          <a:spcPts val="0"/>
                        </a:spcBef>
                        <a:spcAft>
                          <a:spcPts val="0"/>
                        </a:spcAft>
                        <a:buNone/>
                      </a:pPr>
                      <a:r>
                        <a:t/>
                      </a:r>
                      <a:endParaRPr/>
                    </a:p>
                  </a:txBody>
                  <a:tcPr marT="91425" marB="91425" marR="91425" marL="91425" anchor="ctr"/>
                </a:tc>
                <a:tc>
                  <a:txBody>
                    <a:bodyPr/>
                    <a:lstStyle/>
                    <a:p>
                      <a:pPr indent="0" lvl="0" marL="0" rtl="0" algn="ctr">
                        <a:spcBef>
                          <a:spcPts val="0"/>
                        </a:spcBef>
                        <a:spcAft>
                          <a:spcPts val="0"/>
                        </a:spcAft>
                        <a:buNone/>
                      </a:pPr>
                      <a:r>
                        <a:rPr lang="en"/>
                        <a:t>1.25</a:t>
                      </a:r>
                      <a:endParaRPr/>
                    </a:p>
                  </a:txBody>
                  <a:tcPr marT="91425" marB="91425" marR="91425" marL="91425" anchor="ctr"/>
                </a:tc>
              </a:tr>
              <a:tr h="381000">
                <a:tc>
                  <a:txBody>
                    <a:bodyPr/>
                    <a:lstStyle/>
                    <a:p>
                      <a:pPr indent="0" lvl="0" marL="0" rtl="0" algn="ctr">
                        <a:spcBef>
                          <a:spcPts val="0"/>
                        </a:spcBef>
                        <a:spcAft>
                          <a:spcPts val="0"/>
                        </a:spcAft>
                        <a:buNone/>
                      </a:pPr>
                      <a:r>
                        <a:rPr lang="en"/>
                        <a:t>1.75</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r h="381000">
                <a:tc>
                  <a:txBody>
                    <a:bodyPr/>
                    <a:lstStyle/>
                    <a:p>
                      <a:pPr indent="0" lvl="0" marL="0" rtl="0" algn="ctr">
                        <a:spcBef>
                          <a:spcPts val="0"/>
                        </a:spcBef>
                        <a:spcAft>
                          <a:spcPts val="0"/>
                        </a:spcAft>
                        <a:buNone/>
                      </a:pPr>
                      <a:r>
                        <a:rPr lang="en"/>
                        <a:t>3</a:t>
                      </a:r>
                      <a:endParaRPr/>
                    </a:p>
                  </a:txBody>
                  <a:tcPr marT="91425" marB="91425" marR="91425" marL="91425" anchor="ctr"/>
                </a:tc>
                <a:tc>
                  <a:txBody>
                    <a:bodyPr/>
                    <a:lstStyle/>
                    <a:p>
                      <a:pPr indent="0" lvl="0" marL="0" rtl="0" algn="ctr">
                        <a:spcBef>
                          <a:spcPts val="0"/>
                        </a:spcBef>
                        <a:spcAft>
                          <a:spcPts val="0"/>
                        </a:spcAft>
                        <a:buNone/>
                      </a:pPr>
                      <a:r>
                        <a:t/>
                      </a:r>
                      <a:endParaRPr/>
                    </a:p>
                  </a:txBody>
                  <a:tcPr marT="91425" marB="91425" marR="91425" marL="91425"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1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6" name="Google Shape;186;p18"/>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 school group bought 12 tickets to visit a history museum. </a:t>
            </a:r>
            <a:endParaRPr sz="2000"/>
          </a:p>
          <a:p>
            <a:pPr indent="-355600" lvl="0" marL="457200" rtl="0" algn="l">
              <a:lnSpc>
                <a:spcPct val="100000"/>
              </a:lnSpc>
              <a:spcBef>
                <a:spcPts val="1200"/>
              </a:spcBef>
              <a:spcAft>
                <a:spcPts val="0"/>
              </a:spcAft>
              <a:buSzPts val="2000"/>
              <a:buChar char="●"/>
            </a:pPr>
            <a:r>
              <a:rPr lang="en" sz="2000"/>
              <a:t>Adult tickets are $5 each. </a:t>
            </a:r>
            <a:endParaRPr sz="2000"/>
          </a:p>
          <a:p>
            <a:pPr indent="-355600" lvl="0" marL="457200" rtl="0" algn="l">
              <a:lnSpc>
                <a:spcPct val="100000"/>
              </a:lnSpc>
              <a:spcBef>
                <a:spcPts val="0"/>
              </a:spcBef>
              <a:spcAft>
                <a:spcPts val="0"/>
              </a:spcAft>
              <a:buSzPts val="2000"/>
              <a:buChar char="●"/>
            </a:pPr>
            <a:r>
              <a:rPr lang="en" sz="2000"/>
              <a:t>Student tickets are $8 each. </a:t>
            </a:r>
            <a:endParaRPr sz="2000"/>
          </a:p>
          <a:p>
            <a:pPr indent="0" lvl="0" marL="0" rtl="0" algn="l">
              <a:lnSpc>
                <a:spcPct val="100000"/>
              </a:lnSpc>
              <a:spcBef>
                <a:spcPts val="1200"/>
              </a:spcBef>
              <a:spcAft>
                <a:spcPts val="0"/>
              </a:spcAft>
              <a:buNone/>
            </a:pPr>
            <a:r>
              <a:rPr lang="en" sz="2000"/>
              <a:t>If the school paid a total of $90, how many adult tickets, </a:t>
            </a:r>
            <a:r>
              <a:rPr i="1" lang="en" sz="2000">
                <a:latin typeface="Times New Roman"/>
                <a:ea typeface="Times New Roman"/>
                <a:cs typeface="Times New Roman"/>
                <a:sym typeface="Times New Roman"/>
              </a:rPr>
              <a:t>x</a:t>
            </a:r>
            <a:r>
              <a:rPr lang="en" sz="2000"/>
              <a:t>, and student tickets, </a:t>
            </a:r>
            <a:r>
              <a:rPr i="1" lang="en" sz="2000">
                <a:latin typeface="Times New Roman"/>
                <a:ea typeface="Times New Roman"/>
                <a:cs typeface="Times New Roman"/>
                <a:sym typeface="Times New Roman"/>
              </a:rPr>
              <a:t>y</a:t>
            </a:r>
            <a:r>
              <a:rPr lang="en" sz="2000"/>
              <a:t>, did the school buy?</a:t>
            </a:r>
            <a:endParaRPr sz="2000"/>
          </a:p>
          <a:p>
            <a:pPr indent="-355600" lvl="0" marL="914400" rtl="0" algn="l">
              <a:lnSpc>
                <a:spcPct val="100000"/>
              </a:lnSpc>
              <a:spcBef>
                <a:spcPts val="1200"/>
              </a:spcBef>
              <a:spcAft>
                <a:spcPts val="0"/>
              </a:spcAft>
              <a:buClr>
                <a:srgbClr val="424242"/>
              </a:buClr>
              <a:buSzPts val="2000"/>
              <a:buFont typeface="Calibri"/>
              <a:buAutoNum type="alphaLcPeriod"/>
            </a:pPr>
            <a:r>
              <a:rPr lang="en" sz="2000"/>
              <a:t>5 student tickets and 10 adult tickets</a:t>
            </a:r>
            <a:endParaRPr sz="2000">
              <a:solidFill>
                <a:srgbClr val="424242"/>
              </a:solidFill>
            </a:endParaRPr>
          </a:p>
          <a:p>
            <a:pPr indent="-355600" lvl="0" marL="914400" rtl="0" algn="l">
              <a:lnSpc>
                <a:spcPct val="100000"/>
              </a:lnSpc>
              <a:spcBef>
                <a:spcPts val="1000"/>
              </a:spcBef>
              <a:spcAft>
                <a:spcPts val="0"/>
              </a:spcAft>
              <a:buSzPts val="2000"/>
              <a:buFont typeface="Calibri"/>
              <a:buAutoNum type="alphaLcPeriod"/>
            </a:pPr>
            <a:r>
              <a:rPr lang="en" sz="2000"/>
              <a:t>9 </a:t>
            </a:r>
            <a:r>
              <a:rPr lang="en" sz="2000"/>
              <a:t>student tickets and 3 adult tickets</a:t>
            </a:r>
            <a:endParaRPr sz="2000">
              <a:solidFill>
                <a:srgbClr val="424242"/>
              </a:solidFill>
            </a:endParaRPr>
          </a:p>
          <a:p>
            <a:pPr indent="-355600" lvl="0" marL="914400" rtl="0" algn="l">
              <a:lnSpc>
                <a:spcPct val="100000"/>
              </a:lnSpc>
              <a:spcBef>
                <a:spcPts val="1000"/>
              </a:spcBef>
              <a:spcAft>
                <a:spcPts val="0"/>
              </a:spcAft>
              <a:buSzPts val="2000"/>
              <a:buFont typeface="Calibri"/>
              <a:buAutoNum type="alphaLcPeriod"/>
            </a:pPr>
            <a:r>
              <a:rPr lang="en" sz="2000"/>
              <a:t>10 </a:t>
            </a:r>
            <a:r>
              <a:rPr lang="en" sz="2000"/>
              <a:t>student tickets and 2 adult tickets</a:t>
            </a:r>
            <a:endParaRPr sz="2000">
              <a:solidFill>
                <a:srgbClr val="424242"/>
              </a:solidFill>
            </a:endParaRPr>
          </a:p>
          <a:p>
            <a:pPr indent="-355600" lvl="0" marL="914400" rtl="0" algn="l">
              <a:lnSpc>
                <a:spcPct val="100000"/>
              </a:lnSpc>
              <a:spcBef>
                <a:spcPts val="1000"/>
              </a:spcBef>
              <a:spcAft>
                <a:spcPts val="1000"/>
              </a:spcAft>
              <a:buSzPts val="2000"/>
              <a:buFont typeface="Calibri"/>
              <a:buAutoNum type="alphaLcPeriod"/>
            </a:pPr>
            <a:r>
              <a:rPr lang="en" sz="2000"/>
              <a:t>11 </a:t>
            </a:r>
            <a:r>
              <a:rPr lang="en" sz="2000"/>
              <a:t>student tickets and 1 adult tickets</a:t>
            </a:r>
            <a:endParaRPr sz="2000">
              <a:solidFill>
                <a:srgbClr val="424242"/>
              </a:solidFill>
            </a:endParaRPr>
          </a:p>
        </p:txBody>
      </p:sp>
      <p:sp>
        <p:nvSpPr>
          <p:cNvPr id="187" name="Google Shape;187;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a:t>
            </a:r>
            <a:r>
              <a:rPr lang="en" sz="1000"/>
              <a:t> Writing and Graphing Equations</a:t>
            </a:r>
            <a:endParaRPr sz="1000"/>
          </a:p>
        </p:txBody>
      </p:sp>
      <p:pic>
        <p:nvPicPr>
          <p:cNvPr id="189" name="Google Shape;189;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0" name="Google Shape;190;p18">
            <a:hlinkClick action="ppaction://hlinkshowjump?jump=nextslide"/>
          </p:cNvPr>
          <p:cNvSpPr/>
          <p:nvPr/>
        </p:nvSpPr>
        <p:spPr>
          <a:xfrm>
            <a:off x="6554700" y="45262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4" name="Shape 194"/>
        <p:cNvGrpSpPr/>
        <p:nvPr/>
      </p:nvGrpSpPr>
      <p:grpSpPr>
        <a:xfrm>
          <a:off x="0" y="0"/>
          <a:ext cx="0" cy="0"/>
          <a:chOff x="0" y="0"/>
          <a:chExt cx="0" cy="0"/>
        </a:xfrm>
      </p:grpSpPr>
      <p:sp>
        <p:nvSpPr>
          <p:cNvPr id="195" name="Google Shape;195;p19"/>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a:t>
            </a:r>
            <a:r>
              <a:rPr lang="en"/>
              <a:t>- Review</a:t>
            </a:r>
            <a:endParaRPr/>
          </a:p>
        </p:txBody>
      </p:sp>
      <p:sp>
        <p:nvSpPr>
          <p:cNvPr id="196" name="Google Shape;196;p19"/>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 Writing and Graphing Equations - Additional Resources</a:t>
            </a:r>
            <a:endParaRPr/>
          </a:p>
        </p:txBody>
      </p:sp>
      <p:pic>
        <p:nvPicPr>
          <p:cNvPr id="197" name="Google Shape;197;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98" name="Google Shape;198;p19"/>
          <p:cNvSpPr txBox="1"/>
          <p:nvPr>
            <p:ph idx="2" type="body"/>
          </p:nvPr>
        </p:nvSpPr>
        <p:spPr>
          <a:xfrm>
            <a:off x="228600" y="985925"/>
            <a:ext cx="4387500" cy="1022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2200">
                <a:solidFill>
                  <a:schemeClr val="dk1"/>
                </a:solidFill>
              </a:rPr>
              <a:t>Determine if (– 2, –1) is a solution </a:t>
            </a:r>
            <a:br>
              <a:rPr lang="en" sz="2200">
                <a:solidFill>
                  <a:schemeClr val="dk1"/>
                </a:solidFill>
              </a:rPr>
            </a:br>
            <a:r>
              <a:rPr lang="en" sz="2200">
                <a:solidFill>
                  <a:schemeClr val="dk1"/>
                </a:solidFill>
              </a:rPr>
              <a:t>to the system.</a:t>
            </a:r>
            <a:endParaRPr sz="2200">
              <a:solidFill>
                <a:schemeClr val="dk1"/>
              </a:solidFill>
            </a:endParaRPr>
          </a:p>
        </p:txBody>
      </p:sp>
      <p:sp>
        <p:nvSpPr>
          <p:cNvPr id="199" name="Google Shape;199;p1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0" name="Google Shape;200;p19"/>
          <p:cNvSpPr/>
          <p:nvPr/>
        </p:nvSpPr>
        <p:spPr>
          <a:xfrm>
            <a:off x="4727825" y="797200"/>
            <a:ext cx="4233300" cy="40467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DETERMINING IF ORDERED PAIRS </a:t>
            </a:r>
            <a:br>
              <a:rPr b="1" lang="en" sz="1600">
                <a:solidFill>
                  <a:schemeClr val="dk1"/>
                </a:solidFill>
                <a:latin typeface="Calibri"/>
                <a:ea typeface="Calibri"/>
                <a:cs typeface="Calibri"/>
                <a:sym typeface="Calibri"/>
              </a:rPr>
            </a:br>
            <a:r>
              <a:rPr b="1" lang="en" sz="1600">
                <a:solidFill>
                  <a:schemeClr val="dk1"/>
                </a:solidFill>
                <a:latin typeface="Calibri"/>
                <a:ea typeface="Calibri"/>
                <a:cs typeface="Calibri"/>
                <a:sym typeface="Calibri"/>
              </a:rPr>
              <a:t>SOLVE A SYSTEM</a:t>
            </a:r>
            <a:endParaRPr b="1"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b="1" lang="en" sz="1600">
                <a:solidFill>
                  <a:schemeClr val="dk1"/>
                </a:solidFill>
                <a:latin typeface="Calibri"/>
                <a:ea typeface="Calibri"/>
                <a:cs typeface="Calibri"/>
                <a:sym typeface="Calibri"/>
              </a:rPr>
              <a:t>Step 1</a:t>
            </a:r>
            <a:r>
              <a:rPr lang="en" sz="1600">
                <a:solidFill>
                  <a:schemeClr val="dk1"/>
                </a:solidFill>
                <a:latin typeface="Calibri"/>
                <a:ea typeface="Calibri"/>
                <a:cs typeface="Calibri"/>
                <a:sym typeface="Calibri"/>
              </a:rPr>
              <a:t> - Substitute both variables into the first equation and simplify. Verify the equation is true.</a:t>
            </a:r>
            <a:endParaRPr sz="16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b="1" lang="en" sz="1600">
                <a:solidFill>
                  <a:schemeClr val="dk1"/>
                </a:solidFill>
                <a:latin typeface="Calibri"/>
                <a:ea typeface="Calibri"/>
                <a:cs typeface="Calibri"/>
                <a:sym typeface="Calibri"/>
              </a:rPr>
              <a:t>Step 2</a:t>
            </a:r>
            <a:r>
              <a:rPr lang="en" sz="1600">
                <a:solidFill>
                  <a:schemeClr val="dk1"/>
                </a:solidFill>
                <a:latin typeface="Calibri"/>
                <a:ea typeface="Calibri"/>
                <a:cs typeface="Calibri"/>
                <a:sym typeface="Calibri"/>
              </a:rPr>
              <a:t> - Substitute both variables into the second equation and simplify. Verify the equation is true.</a:t>
            </a:r>
            <a:endParaRPr sz="1600">
              <a:solidFill>
                <a:schemeClr val="dk1"/>
              </a:solidFill>
              <a:latin typeface="Calibri"/>
              <a:ea typeface="Calibri"/>
              <a:cs typeface="Calibri"/>
              <a:sym typeface="Calibri"/>
            </a:endParaRPr>
          </a:p>
          <a:p>
            <a:pPr indent="0" lvl="0" marL="0" rtl="0" algn="l">
              <a:lnSpc>
                <a:spcPct val="115000"/>
              </a:lnSpc>
              <a:spcBef>
                <a:spcPts val="1000"/>
              </a:spcBef>
              <a:spcAft>
                <a:spcPts val="1000"/>
              </a:spcAft>
              <a:buClr>
                <a:schemeClr val="dk1"/>
              </a:buClr>
              <a:buSzPts val="1100"/>
              <a:buFont typeface="Arial"/>
              <a:buNone/>
            </a:pPr>
            <a:r>
              <a:rPr b="1" lang="en" sz="1600">
                <a:solidFill>
                  <a:schemeClr val="dk1"/>
                </a:solidFill>
                <a:latin typeface="Calibri"/>
                <a:ea typeface="Calibri"/>
                <a:cs typeface="Calibri"/>
                <a:sym typeface="Calibri"/>
              </a:rPr>
              <a:t>Step 3</a:t>
            </a:r>
            <a:r>
              <a:rPr lang="en" sz="1600">
                <a:solidFill>
                  <a:schemeClr val="dk1"/>
                </a:solidFill>
                <a:latin typeface="Calibri"/>
                <a:ea typeface="Calibri"/>
                <a:cs typeface="Calibri"/>
                <a:sym typeface="Calibri"/>
              </a:rPr>
              <a:t> - If the ordered pair makes BOTH equations true, then it is a solution to the system. </a:t>
            </a:r>
            <a:endParaRPr sz="1600">
              <a:solidFill>
                <a:srgbClr val="424242"/>
              </a:solidFill>
              <a:latin typeface="Calibri"/>
              <a:ea typeface="Calibri"/>
              <a:cs typeface="Calibri"/>
              <a:sym typeface="Calibri"/>
            </a:endParaRPr>
          </a:p>
        </p:txBody>
      </p:sp>
      <p:cxnSp>
        <p:nvCxnSpPr>
          <p:cNvPr id="201" name="Google Shape;201;p19"/>
          <p:cNvCxnSpPr/>
          <p:nvPr/>
        </p:nvCxnSpPr>
        <p:spPr>
          <a:xfrm>
            <a:off x="4821821" y="1819550"/>
            <a:ext cx="4011900" cy="0"/>
          </a:xfrm>
          <a:prstGeom prst="straightConnector1">
            <a:avLst/>
          </a:prstGeom>
          <a:noFill/>
          <a:ln cap="flat" cmpd="sng" w="28575">
            <a:solidFill>
              <a:schemeClr val="dk1"/>
            </a:solidFill>
            <a:prstDash val="solid"/>
            <a:round/>
            <a:headEnd len="med" w="med" type="none"/>
            <a:tailEnd len="med" w="med" type="none"/>
          </a:ln>
        </p:spPr>
      </p:cxnSp>
      <p:graphicFrame>
        <p:nvGraphicFramePr>
          <p:cNvPr id="202" name="Google Shape;202;p19"/>
          <p:cNvGraphicFramePr/>
          <p:nvPr/>
        </p:nvGraphicFramePr>
        <p:xfrm>
          <a:off x="316363" y="2094438"/>
          <a:ext cx="3000000" cy="3000000"/>
        </p:xfrm>
        <a:graphic>
          <a:graphicData uri="http://schemas.openxmlformats.org/drawingml/2006/table">
            <a:tbl>
              <a:tblPr>
                <a:noFill/>
                <a:tableStyleId>{86FE6D59-D3F0-4C35-A342-FFEFA850B5CB}</a:tableStyleId>
              </a:tblPr>
              <a:tblGrid>
                <a:gridCol w="2670025"/>
              </a:tblGrid>
              <a:tr h="381000">
                <a:tc>
                  <a:txBody>
                    <a:bodyPr/>
                    <a:lstStyle/>
                    <a:p>
                      <a:pPr indent="0" lvl="0" marL="0" rtl="0" algn="l">
                        <a:lnSpc>
                          <a:spcPct val="115000"/>
                        </a:lnSpc>
                        <a:spcBef>
                          <a:spcPts val="0"/>
                        </a:spcBef>
                        <a:spcAft>
                          <a:spcPts val="0"/>
                        </a:spcAft>
                        <a:buNone/>
                      </a:pPr>
                      <a:r>
                        <a:rPr lang="en" sz="2300">
                          <a:solidFill>
                            <a:srgbClr val="424242"/>
                          </a:solidFill>
                          <a:latin typeface="Calibri"/>
                          <a:ea typeface="Calibri"/>
                          <a:cs typeface="Calibri"/>
                          <a:sym typeface="Calibri"/>
                        </a:rPr>
                        <a:t> </a:t>
                      </a:r>
                      <a:r>
                        <a:rPr i="1" lang="en" sz="2300">
                          <a:solidFill>
                            <a:schemeClr val="dk1"/>
                          </a:solidFill>
                          <a:latin typeface="Times New Roman"/>
                          <a:ea typeface="Times New Roman"/>
                          <a:cs typeface="Times New Roman"/>
                          <a:sym typeface="Times New Roman"/>
                        </a:rPr>
                        <a:t>x</a:t>
                      </a:r>
                      <a:r>
                        <a:rPr lang="en" sz="2300">
                          <a:solidFill>
                            <a:schemeClr val="dk1"/>
                          </a:solidFill>
                          <a:latin typeface="Calibri"/>
                          <a:ea typeface="Calibri"/>
                          <a:cs typeface="Calibri"/>
                          <a:sym typeface="Calibri"/>
                        </a:rPr>
                        <a:t> – </a:t>
                      </a:r>
                      <a:r>
                        <a:rPr i="1" lang="en" sz="2300">
                          <a:solidFill>
                            <a:schemeClr val="dk1"/>
                          </a:solidFill>
                          <a:latin typeface="Times New Roman"/>
                          <a:ea typeface="Times New Roman"/>
                          <a:cs typeface="Times New Roman"/>
                          <a:sym typeface="Times New Roman"/>
                        </a:rPr>
                        <a:t>y</a:t>
                      </a:r>
                      <a:r>
                        <a:rPr lang="en" sz="2300">
                          <a:solidFill>
                            <a:schemeClr val="dk1"/>
                          </a:solidFill>
                          <a:latin typeface="Calibri"/>
                          <a:ea typeface="Calibri"/>
                          <a:cs typeface="Calibri"/>
                          <a:sym typeface="Calibri"/>
                        </a:rPr>
                        <a:t> = – 1</a:t>
                      </a:r>
                      <a:endParaRPr sz="2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2300">
                          <a:solidFill>
                            <a:schemeClr val="dk1"/>
                          </a:solidFill>
                          <a:latin typeface="Calibri"/>
                          <a:ea typeface="Calibri"/>
                          <a:cs typeface="Calibri"/>
                          <a:sym typeface="Calibri"/>
                        </a:rPr>
                        <a:t> 2</a:t>
                      </a:r>
                      <a:r>
                        <a:rPr i="1" lang="en" sz="2300">
                          <a:solidFill>
                            <a:schemeClr val="dk1"/>
                          </a:solidFill>
                          <a:latin typeface="Times New Roman"/>
                          <a:ea typeface="Times New Roman"/>
                          <a:cs typeface="Times New Roman"/>
                          <a:sym typeface="Times New Roman"/>
                        </a:rPr>
                        <a:t>x</a:t>
                      </a:r>
                      <a:r>
                        <a:rPr lang="en" sz="2300">
                          <a:solidFill>
                            <a:schemeClr val="dk1"/>
                          </a:solidFill>
                          <a:latin typeface="Calibri"/>
                          <a:ea typeface="Calibri"/>
                          <a:cs typeface="Calibri"/>
                          <a:sym typeface="Calibri"/>
                        </a:rPr>
                        <a:t> – </a:t>
                      </a:r>
                      <a:r>
                        <a:rPr i="1" lang="en" sz="2300">
                          <a:solidFill>
                            <a:schemeClr val="dk1"/>
                          </a:solidFill>
                          <a:latin typeface="Times New Roman"/>
                          <a:ea typeface="Times New Roman"/>
                          <a:cs typeface="Times New Roman"/>
                          <a:sym typeface="Times New Roman"/>
                        </a:rPr>
                        <a:t>y</a:t>
                      </a:r>
                      <a:r>
                        <a:rPr lang="en" sz="2300">
                          <a:solidFill>
                            <a:schemeClr val="dk1"/>
                          </a:solidFill>
                          <a:latin typeface="Calibri"/>
                          <a:ea typeface="Calibri"/>
                          <a:cs typeface="Calibri"/>
                          <a:sym typeface="Calibri"/>
                        </a:rPr>
                        <a:t> = – 5</a:t>
                      </a:r>
                      <a:endParaRPr sz="2300">
                        <a:solidFill>
                          <a:schemeClr val="dk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6" name="Shape 206"/>
        <p:cNvGrpSpPr/>
        <p:nvPr/>
      </p:nvGrpSpPr>
      <p:grpSpPr>
        <a:xfrm>
          <a:off x="0" y="0"/>
          <a:ext cx="0" cy="0"/>
          <a:chOff x="0" y="0"/>
          <a:chExt cx="0" cy="0"/>
        </a:xfrm>
      </p:grpSpPr>
      <p:sp>
        <p:nvSpPr>
          <p:cNvPr id="207" name="Google Shape;20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8" name="Google Shape;208;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9" name="Google Shape;20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0" name="Google Shape;21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3" name="Google Shape;213;p20"/>
          <p:cNvCxnSpPr>
            <a:stCxn id="207" idx="2"/>
            <a:endCxn id="20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4" name="Google Shape;214;p20"/>
          <p:cNvCxnSpPr>
            <a:stCxn id="209" idx="3"/>
            <a:endCxn id="20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5" name="Google Shape;215;p20"/>
          <p:cNvCxnSpPr>
            <a:stCxn id="208" idx="3"/>
            <a:endCxn id="21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6" name="Google Shape;216;p20"/>
          <p:cNvCxnSpPr>
            <a:stCxn id="210" idx="3"/>
            <a:endCxn id="21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7" name="Google Shape;217;p20"/>
          <p:cNvCxnSpPr>
            <a:stCxn id="212" idx="3"/>
            <a:endCxn id="21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18" name="Google Shape;2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0" name="Google Shape;220;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1" name="Google Shape;221;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2" name="Google Shape;222;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3" name="Google Shape;223;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4" name="Google Shape;224;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5" name="Google Shape;225;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6" name="Google Shape;226;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27" name="Google Shape;227;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28" name="Google Shape;228;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29" name="Google Shape;229;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0" name="Google Shape;230;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1" name="Google Shape;231;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21"/>
          <p:cNvSpPr txBox="1"/>
          <p:nvPr>
            <p:ph type="title"/>
          </p:nvPr>
        </p:nvSpPr>
        <p:spPr>
          <a:xfrm>
            <a:off x="205750" y="445025"/>
            <a:ext cx="88551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400"/>
              <a:t>Le</a:t>
            </a:r>
            <a:r>
              <a:rPr lang="en" sz="2400"/>
              <a:t>arning Strategies - Dining Halls, Magic, &amp; Bands</a:t>
            </a:r>
            <a:endParaRPr sz="2500"/>
          </a:p>
        </p:txBody>
      </p:sp>
      <p:sp>
        <p:nvSpPr>
          <p:cNvPr id="237" name="Google Shape;237;p21"/>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2.1.3 Meeting Constraints</a:t>
            </a:r>
            <a:endParaRPr/>
          </a:p>
        </p:txBody>
      </p:sp>
      <p:pic>
        <p:nvPicPr>
          <p:cNvPr id="239" name="Google Shape;239;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0" name="Google Shape;240;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41" name="Google Shape;241;p21"/>
          <p:cNvSpPr/>
          <p:nvPr/>
        </p:nvSpPr>
        <p:spPr>
          <a:xfrm>
            <a:off x="4599750" y="999125"/>
            <a:ext cx="4158900" cy="1998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10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Walk around and find two other displays in the room.</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Think about what’s the same and different about the displays.</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Talk with your partner about what you noticed.</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Contrast</a:t>
            </a:r>
            <a:endParaRPr sz="1000">
              <a:latin typeface="Calibri"/>
              <a:ea typeface="Calibri"/>
              <a:cs typeface="Calibri"/>
              <a:sym typeface="Calibri"/>
            </a:endParaRPr>
          </a:p>
        </p:txBody>
      </p:sp>
      <p:sp>
        <p:nvSpPr>
          <p:cNvPr id="242" name="Google Shape;242;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a:p>
            <a:pPr indent="0" lvl="0" marL="0" rtl="0" algn="l">
              <a:lnSpc>
                <a:spcPct val="100000"/>
              </a:lnSpc>
              <a:spcBef>
                <a:spcPts val="1200"/>
              </a:spcBef>
              <a:spcAft>
                <a:spcPts val="1200"/>
              </a:spcAft>
              <a:buNone/>
            </a:pPr>
            <a:r>
              <a:t/>
            </a:r>
            <a:endParaRPr i="1"/>
          </a:p>
        </p:txBody>
      </p:sp>
      <p:sp>
        <p:nvSpPr>
          <p:cNvPr id="243" name="Google Shape;243;p21"/>
          <p:cNvSpPr/>
          <p:nvPr/>
        </p:nvSpPr>
        <p:spPr>
          <a:xfrm>
            <a:off x="4599750" y="3093300"/>
            <a:ext cx="4158900" cy="1682700"/>
          </a:xfrm>
          <a:prstGeom prst="wedgeRoundRectCallout">
            <a:avLst>
              <a:gd fmla="val -58476" name="adj1"/>
              <a:gd fmla="val -21281" name="adj2"/>
              <a:gd fmla="val 0" name="adj3"/>
            </a:avLst>
          </a:prstGeom>
          <a:solidFill>
            <a:srgbClr val="FDBD3E"/>
          </a:solidFill>
          <a:ln cap="flat" cmpd="sng" w="9525">
            <a:solidFill>
              <a:srgbClr val="FDBD3E"/>
            </a:solidFill>
            <a:prstDash val="solid"/>
            <a:round/>
            <a:headEnd len="sm" w="sm" type="none"/>
            <a:tailEnd len="sm" w="sm" type="none"/>
          </a:ln>
        </p:spPr>
        <p:txBody>
          <a:bodyPr anchorCtr="0" anchor="ctr" bIns="91425" lIns="91425" spcFirstLastPara="1" rIns="91425" wrap="square" tIns="91425">
            <a:noAutofit/>
          </a:bodyPr>
          <a:lstStyle/>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How would you explain your thinking?</a:t>
            </a:r>
            <a:endParaRPr sz="1500">
              <a:latin typeface="Calibri"/>
              <a:ea typeface="Calibri"/>
              <a:cs typeface="Calibri"/>
              <a:sym typeface="Calibri"/>
            </a:endParaRPr>
          </a:p>
          <a:p>
            <a:pPr indent="-323850" lvl="0" marL="457200" rtl="0" algn="l">
              <a:spcBef>
                <a:spcPts val="500"/>
              </a:spcBef>
              <a:spcAft>
                <a:spcPts val="0"/>
              </a:spcAft>
              <a:buSzPts val="1500"/>
              <a:buFont typeface="Calibri"/>
              <a:buAutoNum type="arabicPeriod"/>
            </a:pPr>
            <a:r>
              <a:rPr lang="en" sz="1500">
                <a:latin typeface="Calibri"/>
                <a:ea typeface="Calibri"/>
                <a:cs typeface="Calibri"/>
                <a:sym typeface="Calibri"/>
              </a:rPr>
              <a:t>Examine the annotations of how other students approached the situations.</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What are the </a:t>
            </a:r>
            <a:r>
              <a:rPr lang="en" sz="1500">
                <a:latin typeface="Calibri"/>
                <a:ea typeface="Calibri"/>
                <a:cs typeface="Calibri"/>
                <a:sym typeface="Calibri"/>
              </a:rPr>
              <a:t>different</a:t>
            </a:r>
            <a:r>
              <a:rPr lang="en" sz="1500">
                <a:latin typeface="Calibri"/>
                <a:ea typeface="Calibri"/>
                <a:cs typeface="Calibri"/>
                <a:sym typeface="Calibri"/>
              </a:rPr>
              <a:t> ways the variables are presented in each strategy?</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22"/>
          <p:cNvSpPr txBox="1"/>
          <p:nvPr>
            <p:ph type="title"/>
          </p:nvPr>
        </p:nvSpPr>
        <p:spPr>
          <a:xfrm>
            <a:off x="311700" y="445025"/>
            <a:ext cx="86799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005047"/>
                </a:solidFill>
              </a:rPr>
              <a:t>Le</a:t>
            </a:r>
            <a:r>
              <a:rPr lang="en" sz="2500">
                <a:solidFill>
                  <a:srgbClr val="005047"/>
                </a:solidFill>
              </a:rPr>
              <a:t>arning Activity - </a:t>
            </a:r>
            <a:r>
              <a:rPr lang="en" sz="2500"/>
              <a:t>Dining</a:t>
            </a:r>
            <a:r>
              <a:rPr lang="en" sz="2500"/>
              <a:t> Halls, Magic, &amp; Bands</a:t>
            </a:r>
            <a:endParaRPr sz="2500">
              <a:solidFill>
                <a:srgbClr val="005047"/>
              </a:solidFill>
            </a:endParaRPr>
          </a:p>
        </p:txBody>
      </p:sp>
      <p:sp>
        <p:nvSpPr>
          <p:cNvPr id="249" name="Google Shape;249;p22"/>
          <p:cNvSpPr txBox="1"/>
          <p:nvPr>
            <p:ph idx="1" type="body"/>
          </p:nvPr>
        </p:nvSpPr>
        <p:spPr>
          <a:xfrm>
            <a:off x="311700" y="1152475"/>
            <a:ext cx="60222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t>A dining hall had a total of 25 tables: some long rectangular tables and some round ones. Long tables can seat 8 people. Round tables can seat 6 people. On a busy evening, all 190 seats at the tables are occupied.</a:t>
            </a:r>
            <a:endParaRPr sz="2200"/>
          </a:p>
          <a:p>
            <a:pPr indent="-368300" lvl="0" marL="457200" rtl="0" algn="l">
              <a:lnSpc>
                <a:spcPct val="100000"/>
              </a:lnSpc>
              <a:spcBef>
                <a:spcPts val="1200"/>
              </a:spcBef>
              <a:spcAft>
                <a:spcPts val="0"/>
              </a:spcAft>
              <a:buSzPts val="2200"/>
              <a:buAutoNum type="arabicPeriod"/>
            </a:pPr>
            <a:r>
              <a:rPr lang="en" sz="2200"/>
              <a:t>How many long tables </a:t>
            </a:r>
            <a:r>
              <a:rPr i="1" lang="en" sz="2200">
                <a:latin typeface="Times New Roman"/>
                <a:ea typeface="Times New Roman"/>
                <a:cs typeface="Times New Roman"/>
                <a:sym typeface="Times New Roman"/>
              </a:rPr>
              <a:t>x</a:t>
            </a:r>
            <a:r>
              <a:rPr lang="en" sz="2200"/>
              <a:t> are there?</a:t>
            </a:r>
            <a:endParaRPr sz="2200"/>
          </a:p>
          <a:p>
            <a:pPr indent="-368300" lvl="0" marL="457200" rtl="0" algn="l">
              <a:lnSpc>
                <a:spcPct val="100000"/>
              </a:lnSpc>
              <a:spcBef>
                <a:spcPts val="0"/>
              </a:spcBef>
              <a:spcAft>
                <a:spcPts val="0"/>
              </a:spcAft>
              <a:buSzPts val="2200"/>
              <a:buAutoNum type="arabicPeriod"/>
            </a:pPr>
            <a:r>
              <a:rPr lang="en" sz="2200"/>
              <a:t>How many round tables, </a:t>
            </a:r>
            <a:r>
              <a:rPr i="1" lang="en" sz="2200">
                <a:latin typeface="Times New Roman"/>
                <a:ea typeface="Times New Roman"/>
                <a:cs typeface="Times New Roman"/>
                <a:sym typeface="Times New Roman"/>
              </a:rPr>
              <a:t>y</a:t>
            </a:r>
            <a:r>
              <a:rPr lang="en" sz="2200"/>
              <a:t>, are there?</a:t>
            </a:r>
            <a:endParaRPr sz="2200"/>
          </a:p>
          <a:p>
            <a:pPr indent="-368300" lvl="0" marL="457200" rtl="0" algn="l">
              <a:lnSpc>
                <a:spcPct val="100000"/>
              </a:lnSpc>
              <a:spcBef>
                <a:spcPts val="0"/>
              </a:spcBef>
              <a:spcAft>
                <a:spcPts val="0"/>
              </a:spcAft>
              <a:buSzPts val="2200"/>
              <a:buAutoNum type="arabicPeriod"/>
            </a:pPr>
            <a:r>
              <a:rPr lang="en" sz="2200"/>
              <a:t>Explain or show how you know how many different size tables there are.</a:t>
            </a:r>
            <a:endParaRPr sz="2200"/>
          </a:p>
        </p:txBody>
      </p:sp>
      <p:sp>
        <p:nvSpPr>
          <p:cNvPr id="250" name="Google Shape;250;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2.1.3 Meeting Constraints</a:t>
            </a:r>
            <a:endParaRPr/>
          </a:p>
        </p:txBody>
      </p:sp>
      <p:pic>
        <p:nvPicPr>
          <p:cNvPr descr="isometric cafe shop design Vector illustration (Provided by Getty Images)" id="252" name="Google Shape;252;p22"/>
          <p:cNvPicPr preferRelativeResize="0"/>
          <p:nvPr/>
        </p:nvPicPr>
        <p:blipFill>
          <a:blip r:embed="rId4">
            <a:alphaModFix/>
          </a:blip>
          <a:stretch>
            <a:fillRect/>
          </a:stretch>
        </p:blipFill>
        <p:spPr>
          <a:xfrm>
            <a:off x="6486300" y="1213025"/>
            <a:ext cx="2505298" cy="232669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23"/>
          <p:cNvSpPr txBox="1"/>
          <p:nvPr>
            <p:ph type="title"/>
          </p:nvPr>
        </p:nvSpPr>
        <p:spPr>
          <a:xfrm>
            <a:off x="311700" y="216425"/>
            <a:ext cx="87492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t>Le</a:t>
            </a:r>
            <a:r>
              <a:rPr lang="en" sz="2500"/>
              <a:t>arning Activity - Dining Halls, Magic, &amp; Bands</a:t>
            </a:r>
            <a:endParaRPr/>
          </a:p>
        </p:txBody>
      </p:sp>
      <p:sp>
        <p:nvSpPr>
          <p:cNvPr id="258" name="Google Shape;258;p23"/>
          <p:cNvSpPr txBox="1"/>
          <p:nvPr>
            <p:ph idx="1" type="body"/>
          </p:nvPr>
        </p:nvSpPr>
        <p:spPr>
          <a:xfrm>
            <a:off x="311700" y="874825"/>
            <a:ext cx="3999900" cy="3693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000"/>
              <a:t>A family bought a total of 16 adult and child tickets to a magic show. Adult tickets are $10.50 each, and child tickets are $7.50 each. The family paid a total of $141.</a:t>
            </a:r>
            <a:endParaRPr sz="2000"/>
          </a:p>
          <a:p>
            <a:pPr indent="-355600" lvl="0" marL="457200" rtl="0" algn="l">
              <a:lnSpc>
                <a:spcPct val="100000"/>
              </a:lnSpc>
              <a:spcBef>
                <a:spcPts val="500"/>
              </a:spcBef>
              <a:spcAft>
                <a:spcPts val="0"/>
              </a:spcAft>
              <a:buSzPts val="2000"/>
              <a:buAutoNum type="arabicPeriod" startAt="4"/>
            </a:pPr>
            <a:r>
              <a:rPr lang="en" sz="2000"/>
              <a:t>How many adult tickets, </a:t>
            </a:r>
            <a:r>
              <a:rPr i="1" lang="en" sz="2000">
                <a:latin typeface="Times New Roman"/>
                <a:ea typeface="Times New Roman"/>
                <a:cs typeface="Times New Roman"/>
                <a:sym typeface="Times New Roman"/>
              </a:rPr>
              <a:t>a</a:t>
            </a:r>
            <a:r>
              <a:rPr lang="en" sz="2000"/>
              <a:t>, </a:t>
            </a:r>
            <a:br>
              <a:rPr lang="en" sz="2000"/>
            </a:br>
            <a:r>
              <a:rPr lang="en" sz="2000"/>
              <a:t>did they buy?</a:t>
            </a:r>
            <a:endParaRPr sz="2000"/>
          </a:p>
          <a:p>
            <a:pPr indent="-355600" lvl="0" marL="457200" rtl="0" algn="l">
              <a:lnSpc>
                <a:spcPct val="100000"/>
              </a:lnSpc>
              <a:spcBef>
                <a:spcPts val="0"/>
              </a:spcBef>
              <a:spcAft>
                <a:spcPts val="0"/>
              </a:spcAft>
              <a:buSzPts val="2000"/>
              <a:buAutoNum type="arabicPeriod" startAt="4"/>
            </a:pPr>
            <a:r>
              <a:rPr lang="en" sz="2000"/>
              <a:t>How many child tickets, </a:t>
            </a:r>
            <a:r>
              <a:rPr i="1" lang="en" sz="2000">
                <a:latin typeface="Times New Roman"/>
                <a:ea typeface="Times New Roman"/>
                <a:cs typeface="Times New Roman"/>
                <a:sym typeface="Times New Roman"/>
              </a:rPr>
              <a:t>c</a:t>
            </a:r>
            <a:r>
              <a:rPr lang="en" sz="2000"/>
              <a:t>, </a:t>
            </a:r>
            <a:br>
              <a:rPr lang="en" sz="2000"/>
            </a:br>
            <a:r>
              <a:rPr lang="en" sz="2000"/>
              <a:t>did they buy?</a:t>
            </a:r>
            <a:endParaRPr sz="2000"/>
          </a:p>
          <a:p>
            <a:pPr indent="-355600" lvl="0" marL="457200" rtl="0" algn="l">
              <a:lnSpc>
                <a:spcPct val="100000"/>
              </a:lnSpc>
              <a:spcBef>
                <a:spcPts val="0"/>
              </a:spcBef>
              <a:spcAft>
                <a:spcPts val="0"/>
              </a:spcAft>
              <a:buSzPts val="2000"/>
              <a:buAutoNum type="arabicPeriod" startAt="4"/>
            </a:pPr>
            <a:r>
              <a:rPr lang="en" sz="2000"/>
              <a:t>Explain or show how you know the prices of the tickets.</a:t>
            </a:r>
            <a:endParaRPr sz="2000"/>
          </a:p>
        </p:txBody>
      </p:sp>
      <p:sp>
        <p:nvSpPr>
          <p:cNvPr id="259" name="Google Shape;259;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2.1.3 Meeting Constraints</a:t>
            </a:r>
            <a:endParaRPr/>
          </a:p>
        </p:txBody>
      </p:sp>
      <p:sp>
        <p:nvSpPr>
          <p:cNvPr id="261" name="Google Shape;261;p23">
            <a:hlinkClick action="ppaction://hlinksldjump" r:id="rId4"/>
          </p:cNvPr>
          <p:cNvSpPr/>
          <p:nvPr/>
        </p:nvSpPr>
        <p:spPr>
          <a:xfrm>
            <a:off x="3629850" y="4085400"/>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62" name="Google Shape;262;p23"/>
          <p:cNvSpPr txBox="1"/>
          <p:nvPr>
            <p:ph idx="2" type="body"/>
          </p:nvPr>
        </p:nvSpPr>
        <p:spPr>
          <a:xfrm>
            <a:off x="4790700" y="871438"/>
            <a:ext cx="4270200" cy="3693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000"/>
              <a:t>At a poster shop, Han paid $16.80 for 2 large posters and 3 small posters of his favorite band. Kiran paid $14.15 for 1 large poster and 4 small posters of his favorite TV shows. Posters of the same size have the same price.</a:t>
            </a:r>
            <a:endParaRPr sz="2000"/>
          </a:p>
          <a:p>
            <a:pPr indent="-355600" lvl="0" marL="457200" rtl="0" algn="l">
              <a:lnSpc>
                <a:spcPct val="100000"/>
              </a:lnSpc>
              <a:spcBef>
                <a:spcPts val="500"/>
              </a:spcBef>
              <a:spcAft>
                <a:spcPts val="0"/>
              </a:spcAft>
              <a:buSzPts val="2000"/>
              <a:buAutoNum type="arabicPeriod" startAt="7"/>
            </a:pPr>
            <a:r>
              <a:rPr lang="en" sz="2000"/>
              <a:t>Find the price of a large poster, </a:t>
            </a:r>
            <a:r>
              <a:rPr i="1" lang="en" sz="2000">
                <a:latin typeface="Times New Roman"/>
                <a:ea typeface="Times New Roman"/>
                <a:cs typeface="Times New Roman"/>
                <a:sym typeface="Times New Roman"/>
              </a:rPr>
              <a:t>ℓ</a:t>
            </a:r>
            <a:r>
              <a:rPr lang="en" sz="2000"/>
              <a:t>.</a:t>
            </a:r>
            <a:endParaRPr sz="2000"/>
          </a:p>
          <a:p>
            <a:pPr indent="-355600" lvl="0" marL="457200" rtl="0" algn="l">
              <a:lnSpc>
                <a:spcPct val="100000"/>
              </a:lnSpc>
              <a:spcBef>
                <a:spcPts val="0"/>
              </a:spcBef>
              <a:spcAft>
                <a:spcPts val="0"/>
              </a:spcAft>
              <a:buSzPts val="2000"/>
              <a:buAutoNum type="arabicPeriod" startAt="7"/>
            </a:pPr>
            <a:r>
              <a:rPr lang="en" sz="2000"/>
              <a:t>Find the price of a small poster, </a:t>
            </a:r>
            <a:r>
              <a:rPr i="1" lang="en" sz="2000">
                <a:latin typeface="Times New Roman"/>
                <a:ea typeface="Times New Roman"/>
                <a:cs typeface="Times New Roman"/>
                <a:sym typeface="Times New Roman"/>
              </a:rPr>
              <a:t>s</a:t>
            </a:r>
            <a:r>
              <a:rPr lang="en" sz="2000"/>
              <a:t>.</a:t>
            </a:r>
            <a:endParaRPr sz="2000"/>
          </a:p>
          <a:p>
            <a:pPr indent="-355600" lvl="0" marL="457200" rtl="0" algn="l">
              <a:lnSpc>
                <a:spcPct val="100000"/>
              </a:lnSpc>
              <a:spcBef>
                <a:spcPts val="0"/>
              </a:spcBef>
              <a:spcAft>
                <a:spcPts val="0"/>
              </a:spcAft>
              <a:buSzPts val="2000"/>
              <a:buAutoNum type="arabicPeriod" startAt="7"/>
            </a:pPr>
            <a:r>
              <a:rPr lang="en" sz="2000"/>
              <a:t>Explain or show how </a:t>
            </a:r>
            <a:br>
              <a:rPr lang="en" sz="2000"/>
            </a:br>
            <a:r>
              <a:rPr lang="en" sz="2000"/>
              <a:t>you know the prices </a:t>
            </a:r>
            <a:br>
              <a:rPr lang="en" sz="2000"/>
            </a:br>
            <a:r>
              <a:rPr lang="en" sz="2000"/>
              <a:t>of the posters.</a:t>
            </a:r>
            <a:endParaRPr sz="2000"/>
          </a:p>
        </p:txBody>
      </p:sp>
      <p:pic>
        <p:nvPicPr>
          <p:cNvPr descr="Sparkling magic wand isolated on white background (Provided by Getty Images)" id="263" name="Google Shape;263;p23"/>
          <p:cNvPicPr preferRelativeResize="0"/>
          <p:nvPr/>
        </p:nvPicPr>
        <p:blipFill>
          <a:blip r:embed="rId5">
            <a:alphaModFix/>
          </a:blip>
          <a:stretch>
            <a:fillRect/>
          </a:stretch>
        </p:blipFill>
        <p:spPr>
          <a:xfrm>
            <a:off x="3745126" y="2052800"/>
            <a:ext cx="887226" cy="1331174"/>
          </a:xfrm>
          <a:prstGeom prst="rect">
            <a:avLst/>
          </a:prstGeom>
          <a:noFill/>
          <a:ln>
            <a:noFill/>
          </a:ln>
        </p:spPr>
      </p:pic>
      <p:pic>
        <p:nvPicPr>
          <p:cNvPr descr="rock festival concert music event (Provided by Getty Images)" id="264" name="Google Shape;264;p23"/>
          <p:cNvPicPr preferRelativeResize="0"/>
          <p:nvPr/>
        </p:nvPicPr>
        <p:blipFill>
          <a:blip r:embed="rId6">
            <a:alphaModFix/>
          </a:blip>
          <a:stretch>
            <a:fillRect/>
          </a:stretch>
        </p:blipFill>
        <p:spPr>
          <a:xfrm rot="529597">
            <a:off x="7780124" y="3727216"/>
            <a:ext cx="1040500" cy="11938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4"/>
          <p:cNvSpPr txBox="1"/>
          <p:nvPr>
            <p:ph idx="1" type="body"/>
          </p:nvPr>
        </p:nvSpPr>
        <p:spPr>
          <a:xfrm>
            <a:off x="311700" y="4291075"/>
            <a:ext cx="8520600" cy="354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u="sng">
                <a:solidFill>
                  <a:schemeClr val="hlink"/>
                </a:solidFill>
                <a:hlinkClick r:id="rId4"/>
              </a:rPr>
              <a:t>Video: Meeting Constraints</a:t>
            </a:r>
            <a:endParaRPr b="1"/>
          </a:p>
        </p:txBody>
      </p:sp>
      <p:sp>
        <p:nvSpPr>
          <p:cNvPr id="270" name="Google Shape;27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descr="Students explore how to write a system of equations from a verbal description of a real-world application. After writing the equations, students use a table to test and identify solutions that solve the system." id="271" name="Google Shape;271;p24" title="Meeting Constraints">
            <a:hlinkClick r:id="rId5"/>
          </p:cNvPr>
          <p:cNvPicPr preferRelativeResize="0"/>
          <p:nvPr/>
        </p:nvPicPr>
        <p:blipFill>
          <a:blip r:embed="rId6">
            <a:alphaModFix/>
          </a:blip>
          <a:stretch>
            <a:fillRect/>
          </a:stretch>
        </p:blipFill>
        <p:spPr>
          <a:xfrm>
            <a:off x="1977600" y="807600"/>
            <a:ext cx="5188800" cy="291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77" name="Google Shape;277;p25"/>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AutoNum type="arabicPeriod"/>
            </a:pPr>
            <a:r>
              <a:rPr lang="en"/>
              <a:t>Make up equations for two lines that intersect at (4,1)</a:t>
            </a:r>
            <a:r>
              <a:rPr lang="en"/>
              <a:t>.</a:t>
            </a:r>
            <a:endParaRPr/>
          </a:p>
          <a:p>
            <a:pPr indent="0" lvl="0" marL="0" rtl="0" algn="l">
              <a:lnSpc>
                <a:spcPct val="100000"/>
              </a:lnSpc>
              <a:spcBef>
                <a:spcPts val="1200"/>
              </a:spcBef>
              <a:spcAft>
                <a:spcPts val="0"/>
              </a:spcAft>
              <a:buNone/>
            </a:pPr>
            <a:r>
              <a:t/>
            </a:r>
            <a:endParaRPr/>
          </a:p>
          <a:p>
            <a:pPr indent="-342900" lvl="0" marL="457200" rtl="0" algn="l">
              <a:lnSpc>
                <a:spcPct val="100000"/>
              </a:lnSpc>
              <a:spcBef>
                <a:spcPts val="1200"/>
              </a:spcBef>
              <a:spcAft>
                <a:spcPts val="0"/>
              </a:spcAft>
              <a:buSzPts val="1800"/>
              <a:buAutoNum type="arabicPeriod"/>
            </a:pPr>
            <a:r>
              <a:rPr lang="en"/>
              <a:t>Make up equations for three lines whose intersection points form a triangle with vertices at (−4, 0) , (2, 9), and (6, 5)</a:t>
            </a:r>
            <a:r>
              <a:rPr lang="en"/>
              <a:t>.</a:t>
            </a:r>
            <a:endParaRPr/>
          </a:p>
        </p:txBody>
      </p:sp>
      <p:sp>
        <p:nvSpPr>
          <p:cNvPr id="278" name="Google Shape;278;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2.1.3 Meeting Constraints</a:t>
            </a:r>
            <a:endParaRPr/>
          </a:p>
        </p:txBody>
      </p:sp>
      <p:pic>
        <p:nvPicPr>
          <p:cNvPr id="280" name="Google Shape;280;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2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6" name="Google Shape;286;p26"/>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An automotive store is shipping car parts to a mechanic.</a:t>
            </a:r>
            <a:endParaRPr sz="2000"/>
          </a:p>
          <a:p>
            <a:pPr indent="-355600" lvl="0" marL="457200" rtl="0" algn="l">
              <a:lnSpc>
                <a:spcPct val="100000"/>
              </a:lnSpc>
              <a:spcBef>
                <a:spcPts val="1200"/>
              </a:spcBef>
              <a:spcAft>
                <a:spcPts val="0"/>
              </a:spcAft>
              <a:buSzPts val="2000"/>
              <a:buChar char="●"/>
            </a:pPr>
            <a:r>
              <a:rPr lang="en" sz="2000"/>
              <a:t>Each shock weighs 7 pounds.</a:t>
            </a:r>
            <a:endParaRPr sz="2000"/>
          </a:p>
          <a:p>
            <a:pPr indent="-355600" lvl="0" marL="457200" rtl="0" algn="l">
              <a:lnSpc>
                <a:spcPct val="100000"/>
              </a:lnSpc>
              <a:spcBef>
                <a:spcPts val="0"/>
              </a:spcBef>
              <a:spcAft>
                <a:spcPts val="0"/>
              </a:spcAft>
              <a:buSzPts val="2000"/>
              <a:buChar char="●"/>
            </a:pPr>
            <a:r>
              <a:rPr lang="en" sz="2000"/>
              <a:t>Each brake pad weighs 4 pounds.</a:t>
            </a:r>
            <a:endParaRPr sz="2000"/>
          </a:p>
          <a:p>
            <a:pPr indent="0" lvl="0" marL="0" rtl="0" algn="l">
              <a:lnSpc>
                <a:spcPct val="100000"/>
              </a:lnSpc>
              <a:spcBef>
                <a:spcPts val="1200"/>
              </a:spcBef>
              <a:spcAft>
                <a:spcPts val="0"/>
              </a:spcAft>
              <a:buNone/>
            </a:pPr>
            <a:r>
              <a:rPr lang="en" sz="2000"/>
              <a:t>The store shipped 20 parts weighing a total of 104 pounds. How many shocks, </a:t>
            </a:r>
            <a:r>
              <a:rPr i="1" lang="en" sz="2000">
                <a:latin typeface="Times New Roman"/>
                <a:ea typeface="Times New Roman"/>
                <a:cs typeface="Times New Roman"/>
                <a:sym typeface="Times New Roman"/>
              </a:rPr>
              <a:t>x</a:t>
            </a:r>
            <a:r>
              <a:rPr lang="en" sz="2000"/>
              <a:t>, and brake pads, </a:t>
            </a:r>
            <a:r>
              <a:rPr i="1" lang="en" sz="2000">
                <a:latin typeface="Times New Roman"/>
                <a:ea typeface="Times New Roman"/>
                <a:cs typeface="Times New Roman"/>
                <a:sym typeface="Times New Roman"/>
              </a:rPr>
              <a:t>y</a:t>
            </a:r>
            <a:r>
              <a:rPr lang="en" sz="2000"/>
              <a:t>, did the mechanic buy?</a:t>
            </a:r>
            <a:endParaRPr sz="2000"/>
          </a:p>
          <a:p>
            <a:pPr indent="-355600" lvl="0" marL="914400" rtl="0" algn="l">
              <a:lnSpc>
                <a:spcPct val="100000"/>
              </a:lnSpc>
              <a:spcBef>
                <a:spcPts val="1200"/>
              </a:spcBef>
              <a:spcAft>
                <a:spcPts val="0"/>
              </a:spcAft>
              <a:buSzPts val="2000"/>
              <a:buFont typeface="Noto Sans"/>
              <a:buAutoNum type="alphaLcPeriod"/>
            </a:pPr>
            <a:r>
              <a:rPr lang="en" sz="2000"/>
              <a:t>8 shocks and 12 brake pads</a:t>
            </a:r>
            <a:endParaRPr baseline="30000" sz="2000">
              <a:latin typeface="Noto Sans"/>
              <a:ea typeface="Noto Sans"/>
              <a:cs typeface="Noto Sans"/>
              <a:sym typeface="Noto Sans"/>
            </a:endParaRPr>
          </a:p>
          <a:p>
            <a:pPr indent="-355600" lvl="0" marL="914400" rtl="0" algn="l">
              <a:lnSpc>
                <a:spcPct val="100000"/>
              </a:lnSpc>
              <a:spcBef>
                <a:spcPts val="1000"/>
              </a:spcBef>
              <a:spcAft>
                <a:spcPts val="0"/>
              </a:spcAft>
              <a:buSzPts val="2000"/>
              <a:buFont typeface="Noto Sans"/>
              <a:buAutoNum type="alphaLcPeriod"/>
            </a:pPr>
            <a:r>
              <a:rPr lang="en" sz="2000"/>
              <a:t>4 shocks and 19 brake pads</a:t>
            </a:r>
            <a:endParaRPr sz="2000">
              <a:latin typeface="Noto Sans"/>
              <a:ea typeface="Noto Sans"/>
              <a:cs typeface="Noto Sans"/>
              <a:sym typeface="Noto Sans"/>
            </a:endParaRPr>
          </a:p>
          <a:p>
            <a:pPr indent="-355600" lvl="0" marL="914400" rtl="0" algn="l">
              <a:lnSpc>
                <a:spcPct val="100000"/>
              </a:lnSpc>
              <a:spcBef>
                <a:spcPts val="1000"/>
              </a:spcBef>
              <a:spcAft>
                <a:spcPts val="0"/>
              </a:spcAft>
              <a:buSzPts val="2000"/>
              <a:buFont typeface="Noto Sans"/>
              <a:buAutoNum type="alphaLcPeriod"/>
            </a:pPr>
            <a:r>
              <a:rPr lang="en" sz="2000"/>
              <a:t>14 shocks and 6 brake pads</a:t>
            </a:r>
            <a:endParaRPr sz="2000">
              <a:latin typeface="Noto Sans"/>
              <a:ea typeface="Noto Sans"/>
              <a:cs typeface="Noto Sans"/>
              <a:sym typeface="Noto Sans"/>
            </a:endParaRPr>
          </a:p>
          <a:p>
            <a:pPr indent="-355600" lvl="0" marL="914400" rtl="0" algn="l">
              <a:lnSpc>
                <a:spcPct val="100000"/>
              </a:lnSpc>
              <a:spcBef>
                <a:spcPts val="1000"/>
              </a:spcBef>
              <a:spcAft>
                <a:spcPts val="1000"/>
              </a:spcAft>
              <a:buSzPts val="2000"/>
              <a:buFont typeface="Noto Sans"/>
              <a:buAutoNum type="alphaLcPeriod"/>
            </a:pPr>
            <a:r>
              <a:rPr lang="en" sz="2000"/>
              <a:t>6 shocks and 14 brake pads</a:t>
            </a:r>
            <a:endParaRPr sz="2000">
              <a:latin typeface="Noto Sans"/>
              <a:ea typeface="Noto Sans"/>
              <a:cs typeface="Noto Sans"/>
              <a:sym typeface="Noto Sans"/>
            </a:endParaRPr>
          </a:p>
        </p:txBody>
      </p:sp>
      <p:sp>
        <p:nvSpPr>
          <p:cNvPr id="287" name="Google Shape;28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2.1.3 Meeting Constraints</a:t>
            </a:r>
            <a:endParaRPr/>
          </a:p>
        </p:txBody>
      </p:sp>
      <p:pic>
        <p:nvPicPr>
          <p:cNvPr id="289" name="Google Shape;289;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0" name="Google Shape;290;p26">
            <a:hlinkClick action="ppaction://hlinkshowjump?jump=nextslide"/>
          </p:cNvPr>
          <p:cNvSpPr/>
          <p:nvPr/>
        </p:nvSpPr>
        <p:spPr>
          <a:xfrm>
            <a:off x="6783275" y="46005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4" name="Shape 294"/>
        <p:cNvGrpSpPr/>
        <p:nvPr/>
      </p:nvGrpSpPr>
      <p:grpSpPr>
        <a:xfrm>
          <a:off x="0" y="0"/>
          <a:ext cx="0" cy="0"/>
          <a:chOff x="0" y="0"/>
          <a:chExt cx="0" cy="0"/>
        </a:xfrm>
      </p:grpSpPr>
      <p:sp>
        <p:nvSpPr>
          <p:cNvPr id="295" name="Google Shape;295;p2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96" name="Google Shape;296;p27"/>
          <p:cNvSpPr txBox="1"/>
          <p:nvPr>
            <p:ph idx="1" type="body"/>
          </p:nvPr>
        </p:nvSpPr>
        <p:spPr>
          <a:xfrm>
            <a:off x="311700" y="941525"/>
            <a:ext cx="8046300" cy="394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solidFill>
                  <a:srgbClr val="1D2125"/>
                </a:solidFill>
              </a:rPr>
              <a:t>A movie theater sells two types of tickets for a movie showing. Stadium recliner seats cost $18 each, and regular seats cost $15 each. The theater has a total of 40 seats. When every seat is sold, the theater earns $648 in ticket sales. How many stadium </a:t>
            </a:r>
            <a:br>
              <a:rPr lang="en" sz="2200">
                <a:solidFill>
                  <a:srgbClr val="1D2125"/>
                </a:solidFill>
              </a:rPr>
            </a:br>
            <a:r>
              <a:rPr lang="en" sz="2200">
                <a:solidFill>
                  <a:srgbClr val="1D2125"/>
                </a:solidFill>
              </a:rPr>
              <a:t>recliner seats, </a:t>
            </a:r>
            <a:r>
              <a:rPr i="1" lang="en" sz="2200">
                <a:latin typeface="Times New Roman"/>
                <a:ea typeface="Times New Roman"/>
                <a:cs typeface="Times New Roman"/>
                <a:sym typeface="Times New Roman"/>
              </a:rPr>
              <a:t>x</a:t>
            </a:r>
            <a:r>
              <a:rPr lang="en" sz="2200">
                <a:solidFill>
                  <a:srgbClr val="1D2125"/>
                </a:solidFill>
              </a:rPr>
              <a:t>, and regular seats, </a:t>
            </a:r>
            <a:r>
              <a:rPr i="1" lang="en" sz="2200">
                <a:latin typeface="Times New Roman"/>
                <a:ea typeface="Times New Roman"/>
                <a:cs typeface="Times New Roman"/>
                <a:sym typeface="Times New Roman"/>
              </a:rPr>
              <a:t>y</a:t>
            </a:r>
            <a:r>
              <a:rPr lang="en" sz="2200">
                <a:solidFill>
                  <a:srgbClr val="1D2125"/>
                </a:solidFill>
              </a:rPr>
              <a:t>, are there?</a:t>
            </a:r>
            <a:endParaRPr sz="2200">
              <a:solidFill>
                <a:srgbClr val="1D2125"/>
              </a:solidFill>
            </a:endParaRPr>
          </a:p>
          <a:p>
            <a:pPr indent="0" lvl="0" marL="0" rtl="0" algn="l">
              <a:spcBef>
                <a:spcPts val="0"/>
              </a:spcBef>
              <a:spcAft>
                <a:spcPts val="0"/>
              </a:spcAft>
              <a:buNone/>
            </a:pPr>
            <a:r>
              <a:t/>
            </a:r>
            <a:endParaRPr sz="2200">
              <a:solidFill>
                <a:srgbClr val="1D2125"/>
              </a:solidFill>
            </a:endParaRPr>
          </a:p>
          <a:p>
            <a:pPr indent="0" lvl="0" marL="0" rtl="0" algn="l">
              <a:spcBef>
                <a:spcPts val="1200"/>
              </a:spcBef>
              <a:spcAft>
                <a:spcPts val="0"/>
              </a:spcAft>
              <a:buClr>
                <a:schemeClr val="dk1"/>
              </a:buClr>
              <a:buSzPts val="1100"/>
              <a:buFont typeface="Arial"/>
              <a:buNone/>
            </a:pPr>
            <a:r>
              <a:rPr lang="en" sz="2200">
                <a:solidFill>
                  <a:srgbClr val="1D2125"/>
                </a:solidFill>
              </a:rPr>
              <a:t>To solve this problem, we first need to recognize </a:t>
            </a:r>
            <a:br>
              <a:rPr lang="en" sz="2200">
                <a:solidFill>
                  <a:srgbClr val="1D2125"/>
                </a:solidFill>
              </a:rPr>
            </a:br>
            <a:r>
              <a:rPr lang="en" sz="2200">
                <a:solidFill>
                  <a:srgbClr val="1D2125"/>
                </a:solidFill>
              </a:rPr>
              <a:t>that there are two constraints in this situation. </a:t>
            </a:r>
            <a:endParaRPr sz="2200">
              <a:solidFill>
                <a:srgbClr val="1D2125"/>
              </a:solidFill>
            </a:endParaRPr>
          </a:p>
          <a:p>
            <a:pPr indent="0" lvl="0" marL="0" rtl="0" algn="l">
              <a:spcBef>
                <a:spcPts val="1200"/>
              </a:spcBef>
              <a:spcAft>
                <a:spcPts val="0"/>
              </a:spcAft>
              <a:buClr>
                <a:schemeClr val="dk1"/>
              </a:buClr>
              <a:buSzPts val="1100"/>
              <a:buFont typeface="Arial"/>
              <a:buNone/>
            </a:pPr>
            <a:r>
              <a:rPr lang="en" sz="2200">
                <a:solidFill>
                  <a:srgbClr val="1D2125"/>
                </a:solidFill>
              </a:rPr>
              <a:t>Write an equation to represent each constraint, then solve.</a:t>
            </a:r>
            <a:r>
              <a:rPr lang="en" sz="1700">
                <a:solidFill>
                  <a:srgbClr val="1D2125"/>
                </a:solidFill>
              </a:rPr>
              <a:t> </a:t>
            </a:r>
            <a:endParaRPr>
              <a:solidFill>
                <a:srgbClr val="1D2125"/>
              </a:solidFill>
            </a:endParaRPr>
          </a:p>
        </p:txBody>
      </p:sp>
      <p:pic>
        <p:nvPicPr>
          <p:cNvPr id="297" name="Google Shape;297;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8" name="Google Shape;298;p2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9" name="Google Shape;299;p27"/>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 Meeting Constraints - Additional Resources</a:t>
            </a:r>
            <a:endParaRPr/>
          </a:p>
        </p:txBody>
      </p:sp>
      <p:grpSp>
        <p:nvGrpSpPr>
          <p:cNvPr id="300" name="Google Shape;300;p27"/>
          <p:cNvGrpSpPr/>
          <p:nvPr/>
        </p:nvGrpSpPr>
        <p:grpSpPr>
          <a:xfrm>
            <a:off x="6285648" y="2624040"/>
            <a:ext cx="2751760" cy="1839258"/>
            <a:chOff x="4583225" y="2633100"/>
            <a:chExt cx="3320574" cy="2219450"/>
          </a:xfrm>
        </p:grpSpPr>
        <p:pic>
          <p:nvPicPr>
            <p:cNvPr id="301" name="Google Shape;301;p27" title="fc04d83a28f7fc52877119f85d078b887eb803aa.png"/>
            <p:cNvPicPr preferRelativeResize="0"/>
            <p:nvPr/>
          </p:nvPicPr>
          <p:blipFill>
            <a:blip r:embed="rId4">
              <a:alphaModFix/>
            </a:blip>
            <a:stretch>
              <a:fillRect/>
            </a:stretch>
          </p:blipFill>
          <p:spPr>
            <a:xfrm>
              <a:off x="4583225" y="2633100"/>
              <a:ext cx="3320574" cy="1840674"/>
            </a:xfrm>
            <a:prstGeom prst="rect">
              <a:avLst/>
            </a:prstGeom>
            <a:noFill/>
            <a:ln>
              <a:noFill/>
            </a:ln>
          </p:spPr>
        </p:pic>
        <p:sp>
          <p:nvSpPr>
            <p:cNvPr id="302" name="Google Shape;302;p27"/>
            <p:cNvSpPr txBox="1"/>
            <p:nvPr/>
          </p:nvSpPr>
          <p:spPr>
            <a:xfrm>
              <a:off x="4881213" y="4498550"/>
              <a:ext cx="2724600" cy="354000"/>
            </a:xfrm>
            <a:prstGeom prst="rect">
              <a:avLst/>
            </a:prstGeom>
            <a:noFill/>
            <a:ln>
              <a:noFill/>
            </a:ln>
          </p:spPr>
          <p:txBody>
            <a:bodyPr anchorCtr="0" anchor="t" bIns="75750" lIns="75750" spcFirstLastPara="1" rIns="75750" wrap="square" tIns="75750">
              <a:noAutofit/>
            </a:bodyPr>
            <a:lstStyle/>
            <a:p>
              <a:pPr indent="0" lvl="0" marL="0" rtl="0" algn="ctr">
                <a:spcBef>
                  <a:spcPts val="0"/>
                </a:spcBef>
                <a:spcAft>
                  <a:spcPts val="0"/>
                </a:spcAft>
                <a:buNone/>
              </a:pPr>
              <a:r>
                <a:rPr lang="en" sz="1160">
                  <a:solidFill>
                    <a:srgbClr val="424242"/>
                  </a:solidFill>
                  <a:latin typeface="Calibri"/>
                  <a:ea typeface="Calibri"/>
                  <a:cs typeface="Calibri"/>
                  <a:sym typeface="Calibri"/>
                </a:rPr>
                <a:t>Image not to scale</a:t>
              </a:r>
              <a:endParaRPr sz="1160">
                <a:solidFill>
                  <a:srgbClr val="424242"/>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6" name="Shape 306"/>
        <p:cNvGrpSpPr/>
        <p:nvPr/>
      </p:nvGrpSpPr>
      <p:grpSpPr>
        <a:xfrm>
          <a:off x="0" y="0"/>
          <a:ext cx="0" cy="0"/>
          <a:chOff x="0" y="0"/>
          <a:chExt cx="0" cy="0"/>
        </a:xfrm>
      </p:grpSpPr>
      <p:sp>
        <p:nvSpPr>
          <p:cNvPr id="307" name="Google Shape;307;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8" name="Google Shape;308;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9" name="Google Shape;309;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0" name="Google Shape;310;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1" name="Google Shape;311;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2" name="Google Shape;312;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3" name="Google Shape;313;p28"/>
          <p:cNvCxnSpPr>
            <a:stCxn id="307" idx="2"/>
            <a:endCxn id="30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4" name="Google Shape;314;p28"/>
          <p:cNvCxnSpPr>
            <a:stCxn id="309" idx="3"/>
            <a:endCxn id="30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5" name="Google Shape;315;p28"/>
          <p:cNvCxnSpPr>
            <a:stCxn id="308" idx="3"/>
            <a:endCxn id="31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6" name="Google Shape;316;p28"/>
          <p:cNvCxnSpPr>
            <a:stCxn id="310" idx="3"/>
            <a:endCxn id="31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7" name="Google Shape;317;p28"/>
          <p:cNvCxnSpPr>
            <a:stCxn id="312" idx="3"/>
            <a:endCxn id="31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8" name="Google Shape;31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9" name="Google Shape;319;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0" name="Google Shape;320;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1" name="Google Shape;321;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2" name="Google Shape;322;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3" name="Google Shape;323;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4" name="Google Shape;324;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5" name="Google Shape;325;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6" name="Google Shape;326;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7" name="Google Shape;327;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8" name="Google Shape;328;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9" name="Google Shape;329;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0" name="Google Shape;330;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1" name="Google Shape;331;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5" name="Shape 335"/>
        <p:cNvGrpSpPr/>
        <p:nvPr/>
      </p:nvGrpSpPr>
      <p:grpSpPr>
        <a:xfrm>
          <a:off x="0" y="0"/>
          <a:ext cx="0" cy="0"/>
          <a:chOff x="0" y="0"/>
          <a:chExt cx="0" cy="0"/>
        </a:xfrm>
      </p:grpSpPr>
      <p:sp>
        <p:nvSpPr>
          <p:cNvPr id="336" name="Google Shape;336;p29"/>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7" name="Google Shape;337;p29"/>
          <p:cNvSpPr txBox="1"/>
          <p:nvPr>
            <p:ph idx="1" type="body"/>
          </p:nvPr>
        </p:nvSpPr>
        <p:spPr>
          <a:xfrm>
            <a:off x="311700" y="908425"/>
            <a:ext cx="8388300" cy="399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At a fabric store, fabrics are sold by the yard. A dressmaker spent $36.35 on 4.25 yards of silk and cotton fabrics for a dress. Silk is $16.90 per yard, and cotton is $4 per yard. Here is a system of equations that represents the constraints in the situation.</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457200" rtl="0" algn="l">
              <a:lnSpc>
                <a:spcPct val="100000"/>
              </a:lnSpc>
              <a:spcBef>
                <a:spcPts val="1200"/>
              </a:spcBef>
              <a:spcAft>
                <a:spcPts val="0"/>
              </a:spcAft>
              <a:buClr>
                <a:srgbClr val="424242"/>
              </a:buClr>
              <a:buSzPts val="2200"/>
              <a:buAutoNum type="arabicPeriod"/>
            </a:pPr>
            <a:r>
              <a:rPr lang="en" sz="2200"/>
              <a:t>What does the solution to the system represent?</a:t>
            </a:r>
            <a:endParaRPr sz="2200"/>
          </a:p>
          <a:p>
            <a:pPr indent="-368300" lvl="0" marL="457200" rtl="0" algn="l">
              <a:lnSpc>
                <a:spcPct val="100000"/>
              </a:lnSpc>
              <a:spcBef>
                <a:spcPts val="1000"/>
              </a:spcBef>
              <a:spcAft>
                <a:spcPts val="0"/>
              </a:spcAft>
              <a:buClr>
                <a:srgbClr val="424242"/>
              </a:buClr>
              <a:buSzPts val="2200"/>
              <a:buAutoNum type="arabicPeriod"/>
            </a:pPr>
            <a:r>
              <a:rPr lang="en" sz="2200"/>
              <a:t>Find the solution to the system of equations.</a:t>
            </a:r>
            <a:endParaRPr sz="2200"/>
          </a:p>
          <a:p>
            <a:pPr indent="-368300" lvl="0" marL="457200" rtl="0" algn="l">
              <a:lnSpc>
                <a:spcPct val="100000"/>
              </a:lnSpc>
              <a:spcBef>
                <a:spcPts val="1000"/>
              </a:spcBef>
              <a:spcAft>
                <a:spcPts val="0"/>
              </a:spcAft>
              <a:buClr>
                <a:srgbClr val="424242"/>
              </a:buClr>
              <a:buSzPts val="2200"/>
              <a:buAutoNum type="arabicPeriod"/>
            </a:pPr>
            <a:r>
              <a:rPr lang="en" sz="2200"/>
              <a:t>Explain or show how you know.</a:t>
            </a:r>
            <a:r>
              <a:rPr lang="en"/>
              <a:t> (</a:t>
            </a:r>
            <a:r>
              <a:rPr lang="en" u="sng">
                <a:solidFill>
                  <a:schemeClr val="hlink"/>
                </a:solidFill>
                <a:hlinkClick r:id="rId4"/>
              </a:rPr>
              <a:t>Desmos graph</a:t>
            </a:r>
            <a:r>
              <a:rPr lang="en"/>
              <a:t>)</a:t>
            </a:r>
            <a:endParaRPr/>
          </a:p>
        </p:txBody>
      </p:sp>
      <p:sp>
        <p:nvSpPr>
          <p:cNvPr id="338" name="Google Shape;338;p2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29"/>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2.1.4 Exploring a System of Equations</a:t>
            </a:r>
            <a:endParaRPr/>
          </a:p>
        </p:txBody>
      </p:sp>
      <p:graphicFrame>
        <p:nvGraphicFramePr>
          <p:cNvPr id="340" name="Google Shape;340;p29"/>
          <p:cNvGraphicFramePr/>
          <p:nvPr/>
        </p:nvGraphicFramePr>
        <p:xfrm>
          <a:off x="841075" y="2480063"/>
          <a:ext cx="3000000" cy="3000000"/>
        </p:xfrm>
        <a:graphic>
          <a:graphicData uri="http://schemas.openxmlformats.org/drawingml/2006/table">
            <a:tbl>
              <a:tblPr>
                <a:noFill/>
                <a:tableStyleId>{86FE6D59-D3F0-4C35-A342-FFEFA850B5CB}</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4.25</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16.90</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+ 4</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36.35</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4" name="Shape 344"/>
        <p:cNvGrpSpPr/>
        <p:nvPr/>
      </p:nvGrpSpPr>
      <p:grpSpPr>
        <a:xfrm>
          <a:off x="0" y="0"/>
          <a:ext cx="0" cy="0"/>
          <a:chOff x="0" y="0"/>
          <a:chExt cx="0" cy="0"/>
        </a:xfrm>
      </p:grpSpPr>
      <p:sp>
        <p:nvSpPr>
          <p:cNvPr id="345" name="Google Shape;345;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1" name="Google Shape;351;p30"/>
          <p:cNvCxnSpPr>
            <a:stCxn id="345" idx="2"/>
            <a:endCxn id="34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2" name="Google Shape;352;p30"/>
          <p:cNvCxnSpPr>
            <a:stCxn id="347" idx="3"/>
            <a:endCxn id="34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3" name="Google Shape;353;p30"/>
          <p:cNvCxnSpPr>
            <a:stCxn id="346" idx="3"/>
            <a:endCxn id="34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4" name="Google Shape;354;p30"/>
          <p:cNvCxnSpPr>
            <a:stCxn id="348" idx="3"/>
            <a:endCxn id="35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5" name="Google Shape;355;p30"/>
          <p:cNvCxnSpPr>
            <a:stCxn id="350" idx="3"/>
            <a:endCxn id="34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6" name="Google Shape;35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8" name="Google Shape;358;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9" name="Google Shape;359;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0" name="Google Shape;360;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1" name="Google Shape;361;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2" name="Google Shape;362;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3" name="Google Shape;363;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4" name="Google Shape;364;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5" name="Google Shape;365;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6" name="Google Shape;366;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7" name="Google Shape;367;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8" name="Google Shape;368;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9" name="Google Shape;369;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5" name="Google Shape;375;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6" name="Google Shape;37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2.1.5 Practice</a:t>
            </a:r>
            <a:endParaRPr/>
          </a:p>
        </p:txBody>
      </p:sp>
      <p:pic>
        <p:nvPicPr>
          <p:cNvPr id="378" name="Google Shape;378;p31" title="Practice-4.png"/>
          <p:cNvPicPr preferRelativeResize="0"/>
          <p:nvPr/>
        </p:nvPicPr>
        <p:blipFill>
          <a:blip r:embed="rId4">
            <a:alphaModFix/>
          </a:blip>
          <a:stretch>
            <a:fillRect/>
          </a:stretch>
        </p:blipFill>
        <p:spPr>
          <a:xfrm>
            <a:off x="4717500" y="785800"/>
            <a:ext cx="4114800" cy="3571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2" name="Shape 382"/>
        <p:cNvGrpSpPr/>
        <p:nvPr/>
      </p:nvGrpSpPr>
      <p:grpSpPr>
        <a:xfrm>
          <a:off x="0" y="0"/>
          <a:ext cx="0" cy="0"/>
          <a:chOff x="0" y="0"/>
          <a:chExt cx="0" cy="0"/>
        </a:xfrm>
      </p:grpSpPr>
      <p:sp>
        <p:nvSpPr>
          <p:cNvPr id="383" name="Google Shape;383;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7" name="Google Shape;387;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9" name="Google Shape;389;p32"/>
          <p:cNvCxnSpPr>
            <a:stCxn id="383" idx="2"/>
            <a:endCxn id="38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0" name="Google Shape;390;p32"/>
          <p:cNvCxnSpPr>
            <a:stCxn id="385" idx="3"/>
            <a:endCxn id="38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1" name="Google Shape;391;p32"/>
          <p:cNvCxnSpPr>
            <a:stCxn id="384" idx="3"/>
            <a:endCxn id="38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2" name="Google Shape;392;p32"/>
          <p:cNvCxnSpPr>
            <a:stCxn id="386" idx="3"/>
            <a:endCxn id="38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3" name="Google Shape;393;p32"/>
          <p:cNvCxnSpPr>
            <a:stCxn id="388" idx="3"/>
            <a:endCxn id="38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4" name="Google Shape;39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5" name="Google Shape;395;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6" name="Google Shape;396;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7" name="Google Shape;397;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8" name="Google Shape;398;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9" name="Google Shape;399;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0" name="Google Shape;400;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1" name="Google Shape;401;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2" name="Google Shape;402;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3" name="Google Shape;403;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4" name="Google Shape;404;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5" name="Google Shape;405;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6" name="Google Shape;406;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7" name="Google Shape;407;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1" name="Shape 411"/>
        <p:cNvGrpSpPr/>
        <p:nvPr/>
      </p:nvGrpSpPr>
      <p:grpSpPr>
        <a:xfrm>
          <a:off x="0" y="0"/>
          <a:ext cx="0" cy="0"/>
          <a:chOff x="0" y="0"/>
          <a:chExt cx="0" cy="0"/>
        </a:xfrm>
      </p:grpSpPr>
      <p:sp>
        <p:nvSpPr>
          <p:cNvPr id="412" name="Google Shape;412;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3" name="Google Shape;413;p33"/>
          <p:cNvSpPr txBox="1"/>
          <p:nvPr>
            <p:ph idx="1" type="body"/>
          </p:nvPr>
        </p:nvSpPr>
        <p:spPr>
          <a:xfrm>
            <a:off x="311700" y="1060625"/>
            <a:ext cx="8520600" cy="35391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a:pPr>
            <a:r>
              <a:rPr lang="en" sz="2200"/>
              <a:t>How would you explain ‘a system of equations’ to a classmate who is absent today?</a:t>
            </a:r>
            <a:endParaRPr sz="2200"/>
          </a:p>
          <a:p>
            <a:pPr indent="-368300" lvl="0" marL="457200" rtl="0" algn="l">
              <a:lnSpc>
                <a:spcPct val="100000"/>
              </a:lnSpc>
              <a:spcBef>
                <a:spcPts val="0"/>
              </a:spcBef>
              <a:spcAft>
                <a:spcPts val="0"/>
              </a:spcAft>
              <a:buSzPts val="2200"/>
              <a:buAutoNum type="arabicPeriod"/>
            </a:pPr>
            <a:r>
              <a:rPr lang="en" sz="2200"/>
              <a:t>What would you say if they asked, ‘What does it mean to solve the system of equations?’</a:t>
            </a:r>
            <a:endParaRPr sz="2200"/>
          </a:p>
          <a:p>
            <a:pPr indent="0" lvl="0" marL="0" rtl="0" algn="l">
              <a:lnSpc>
                <a:spcPct val="100000"/>
              </a:lnSpc>
              <a:spcBef>
                <a:spcPts val="1200"/>
              </a:spcBef>
              <a:spcAft>
                <a:spcPts val="0"/>
              </a:spcAft>
              <a:buNone/>
            </a:pPr>
            <a:r>
              <a:rPr lang="en" sz="2200"/>
              <a:t>Using the graph:</a:t>
            </a:r>
            <a:endParaRPr sz="2200"/>
          </a:p>
          <a:p>
            <a:pPr indent="-368300" lvl="0" marL="457200" rtl="0" algn="l">
              <a:lnSpc>
                <a:spcPct val="100000"/>
              </a:lnSpc>
              <a:spcBef>
                <a:spcPts val="1200"/>
              </a:spcBef>
              <a:spcAft>
                <a:spcPts val="0"/>
              </a:spcAft>
              <a:buSzPts val="2200"/>
              <a:buAutoNum type="arabicPeriod"/>
            </a:pPr>
            <a:r>
              <a:rPr lang="en" sz="2200"/>
              <a:t>Which point or points are solutions </a:t>
            </a:r>
            <a:br>
              <a:rPr lang="en" sz="2200"/>
            </a:br>
            <a:r>
              <a:rPr lang="en" sz="2200"/>
              <a:t>to the equation </a:t>
            </a:r>
            <a:r>
              <a:rPr i="1" lang="en" sz="2200">
                <a:latin typeface="Times New Roman"/>
                <a:ea typeface="Times New Roman"/>
                <a:cs typeface="Times New Roman"/>
                <a:sym typeface="Times New Roman"/>
              </a:rPr>
              <a:t>x</a:t>
            </a:r>
            <a:r>
              <a:rPr lang="en" sz="2200"/>
              <a:t> + </a:t>
            </a:r>
            <a:r>
              <a:rPr i="1" lang="en" sz="2200">
                <a:latin typeface="Times New Roman"/>
                <a:ea typeface="Times New Roman"/>
                <a:cs typeface="Times New Roman"/>
                <a:sym typeface="Times New Roman"/>
              </a:rPr>
              <a:t>y</a:t>
            </a:r>
            <a:r>
              <a:rPr lang="en" sz="2200"/>
              <a:t> = 4?</a:t>
            </a:r>
            <a:endParaRPr sz="2200"/>
          </a:p>
          <a:p>
            <a:pPr indent="-368300" lvl="0" marL="457200" rtl="0" algn="l">
              <a:lnSpc>
                <a:spcPct val="100000"/>
              </a:lnSpc>
              <a:spcBef>
                <a:spcPts val="0"/>
              </a:spcBef>
              <a:spcAft>
                <a:spcPts val="0"/>
              </a:spcAft>
              <a:buSzPts val="2200"/>
              <a:buAutoNum type="arabicPeriod"/>
            </a:pPr>
            <a:r>
              <a:rPr lang="en" sz="2200"/>
              <a:t>Which are solutions to 5</a:t>
            </a:r>
            <a:r>
              <a:rPr i="1" lang="en" sz="2200">
                <a:latin typeface="Times New Roman"/>
                <a:ea typeface="Times New Roman"/>
                <a:cs typeface="Times New Roman"/>
                <a:sym typeface="Times New Roman"/>
              </a:rPr>
              <a:t>x</a:t>
            </a:r>
            <a:r>
              <a:rPr lang="en" sz="2200"/>
              <a:t> + 10</a:t>
            </a:r>
            <a:r>
              <a:rPr i="1" lang="en" sz="2200">
                <a:latin typeface="Times New Roman"/>
                <a:ea typeface="Times New Roman"/>
                <a:cs typeface="Times New Roman"/>
                <a:sym typeface="Times New Roman"/>
              </a:rPr>
              <a:t>y</a:t>
            </a:r>
            <a:r>
              <a:rPr lang="en" sz="2200"/>
              <a:t> = 25?</a:t>
            </a:r>
            <a:endParaRPr sz="2200"/>
          </a:p>
          <a:p>
            <a:pPr indent="-368300" lvl="0" marL="457200" rtl="0" algn="l">
              <a:lnSpc>
                <a:spcPct val="100000"/>
              </a:lnSpc>
              <a:spcBef>
                <a:spcPts val="0"/>
              </a:spcBef>
              <a:spcAft>
                <a:spcPts val="0"/>
              </a:spcAft>
              <a:buSzPts val="2200"/>
              <a:buAutoNum type="arabicPeriod"/>
            </a:pPr>
            <a:r>
              <a:rPr lang="en" sz="2200"/>
              <a:t>Which are solutions to the system?</a:t>
            </a:r>
            <a:endParaRPr sz="2200"/>
          </a:p>
        </p:txBody>
      </p:sp>
      <p:sp>
        <p:nvSpPr>
          <p:cNvPr id="414" name="Google Shape;414;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5" name="Google Shape;415;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 Writing and Graphing Systems of Equations</a:t>
            </a:r>
            <a:endParaRPr/>
          </a:p>
        </p:txBody>
      </p:sp>
      <p:pic>
        <p:nvPicPr>
          <p:cNvPr id="416" name="Google Shape;416;p33"/>
          <p:cNvPicPr preferRelativeResize="0"/>
          <p:nvPr/>
        </p:nvPicPr>
        <p:blipFill>
          <a:blip r:embed="rId4">
            <a:alphaModFix/>
          </a:blip>
          <a:stretch>
            <a:fillRect/>
          </a:stretch>
        </p:blipFill>
        <p:spPr>
          <a:xfrm>
            <a:off x="5260825" y="2380700"/>
            <a:ext cx="3697200" cy="25261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2" name="Google Shape;422;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3" name="Google Shape;42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4" name="Google Shape;424;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 </a:t>
            </a:r>
            <a:r>
              <a:rPr lang="en"/>
              <a:t>Writing and Graphing Systems of Equations</a:t>
            </a:r>
            <a:endParaRPr/>
          </a:p>
        </p:txBody>
      </p:sp>
      <p:graphicFrame>
        <p:nvGraphicFramePr>
          <p:cNvPr id="425" name="Google Shape;425;p34"/>
          <p:cNvGraphicFramePr/>
          <p:nvPr/>
        </p:nvGraphicFramePr>
        <p:xfrm>
          <a:off x="311700" y="1764100"/>
          <a:ext cx="3000000" cy="3000000"/>
        </p:xfrm>
        <a:graphic>
          <a:graphicData uri="http://schemas.openxmlformats.org/drawingml/2006/table">
            <a:tbl>
              <a:tblPr>
                <a:noFill/>
                <a:tableStyleId>{902ECCEB-9AEF-4704-8B1D-6421231BC8BB}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solution to a system of linear equations” and how the solution is represented graphically.</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Refer to two equations as a system of equations.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tables and graphs to solve systems of equations.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