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F9F3ED0-5449-4E00-BF20-BEBC15775F40}">
  <a:tblStyle styleId="{BF9F3ED0-5449-4E00-BF20-BEBC15775F40}"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388/openstax-alg1-unit-6-spn-vocabulary-flash-cards/?i=5eauv9&amp;x=1jqt" TargetMode="External"/><Relationship Id="rId4" Type="http://schemas.openxmlformats.org/officeDocument/2006/relationships/hyperlink" Target="https://quizlet.com/881535297/openstax-alg1-unit-6-vocabulary-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eacher.desmos.com/activitybuilder/custom/63755273266b7fa84ac833ca?lang=en" TargetMode="External"/><Relationship Id="rId3" Type="http://schemas.openxmlformats.org/officeDocument/2006/relationships/hyperlink" Target="https://ancillaries.openstax.org/ancillaries/resources/ddbc409a-95e0-46eb-8a8a-2786b11fdc85/1748882784005/99e4a3d3-55ac-486a-ae16-30c75ca9c18d/2e/unit-6-working-with-polynomials/6-1-1-understanding-polynomials"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0.xml"/><Relationship Id="rId3" Type="http://schemas.openxmlformats.org/officeDocument/2006/relationships/slide" Target="/pp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youtu.be/J7ED1pjnwjo"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2.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6-1-2-adding-and-subtracting-polynomials"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7.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6-1-3-evaluating-a-polynomial-function-for-a-given-value" TargetMode="Externa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6-1-4-adding-and-subtracting-polynomial-functions"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9c39c74e23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9c39c74e23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This opening lesson introduces students to different types of polynomials. As students gain familiarity with these polynomial expressions, they will learn to recognize like terms within these expressions and combine them whenever possible. Students will also be able to perform these same operations while representing polynomials using function notation.</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A1(G) display, explain, and justify mathematical ideas and arguments using precise mathematical language in written or oral communication.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A10(A) add and subtract polynomials of degree one and degree two.</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A12(B) evaluate functions, expressed in function notation, given one or more elements in their domains.</a:t>
            </a:r>
            <a:endParaRPr b="1">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347b1eaab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347b1eaab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6 Spanish Vocabulary</a:t>
            </a:r>
            <a:r>
              <a:rPr lang="en" sz="1300">
                <a:solidFill>
                  <a:schemeClr val="dk1"/>
                </a:solidFill>
                <a:latin typeface="Calibri"/>
                <a:ea typeface="Calibri"/>
                <a:cs typeface="Calibri"/>
                <a:sym typeface="Calibri"/>
              </a:rPr>
              <a:t> –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6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4(F) use visual and contextual support and support from peers and teachers to read grade-appropriate content area text, enhance and confirm understanding, and develop vocabulary, grasp of language structures, and background knowledge needed to comprehend increasingly challenging language.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5(B) write using newly acquired basic vocabulary and content-based grade-level vocabulary.</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39c39c74e23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39c39c74e23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Alt text draft 1:</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Image of six rectangles connected by dotted lines conveying the progression of the Lesson. Each rectangle has an icon with text.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The first rectangle is green with a yellow icon and text. The icon is a rocket and text reads Warm Up.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It is connected to the second rectangle, which is light gray with a dark gray icon and text. The icon is a clipboard with a checkmark and the text reads Learning Activity.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It is connected to the third rectangle, which is light gray with a dark gray icon and text. The icon is a clipboard with a checkmark and the text reads Learning Activity.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It is connected to the fourth rectangle, which is light gray with a dark gray icon and text. The icon is a three progressively smaller bar graph rectangles with an arrow on top, following the slope. The text reads Cool Down.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It is connected to the fifth rectangle, which is light gray with a dark gray icon and text. The icon is a pencil tip and the text reads Practice.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It is connected to the sixth rectangle, which is light gray with a dark gray icon and text. The icon is a four arrows pointing at a circle. The text reads Lesson Synthesis.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(10 minutes)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warm up familiarizes students with the different types of polynomials. Students will classify polynomials by number of terms and degree of exponent. Recognizing these differences will help students as they perform operations on polynomials of different types.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Review the new vocabulary defined at the start of the activity.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After all the terms have been introduced, ask students to name a new polynomial of each type.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Arrange students in groups of two.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Have each pair of students complete the activity questions together.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DESMOS OPTION: </a:t>
            </a:r>
            <a:r>
              <a:rPr b="1" lang="en" sz="1300">
                <a:solidFill>
                  <a:srgbClr val="0F6CBF"/>
                </a:solidFill>
                <a:uFill>
                  <a:noFill/>
                </a:uFill>
                <a:latin typeface="Calibri"/>
                <a:ea typeface="Calibri"/>
                <a:cs typeface="Calibri"/>
                <a:sym typeface="Calibri"/>
                <a:hlinkClick r:id="rId2">
                  <a:extLst>
                    <a:ext uri="{A12FA001-AC4F-418D-AE19-62706E023703}">
                      <ahyp:hlinkClr val="tx"/>
                    </a:ext>
                  </a:extLst>
                </a:hlinkClick>
              </a:rPr>
              <a:t>Desmos Activity: OpenStax Alg1 - 6.1.1 Types of Polynomials</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Decide if students should complete the activity on their own notebook paper or use the Desmos activity. If you use the Desmos activity, direct students to students.desmos.com and provide students with your Desmos class code so they may use it to access the activity. More information for how to assign this activity to students is provided in the </a:t>
            </a:r>
            <a:r>
              <a:rPr lang="en" sz="1300" u="sng">
                <a:solidFill>
                  <a:schemeClr val="hlink"/>
                </a:solidFill>
                <a:latin typeface="Calibri"/>
                <a:ea typeface="Calibri"/>
                <a:cs typeface="Calibri"/>
                <a:sym typeface="Calibri"/>
                <a:hlinkClick r:id="rId3"/>
              </a:rPr>
              <a:t>online textbook</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Activity questions, answers, and the activity synthesis are located on the next slide. </a:t>
            </a:r>
            <a:endParaRPr b="1"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353c51526a4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353c51526a4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rabicPeriod"/>
            </a:pPr>
            <a:r>
              <a:rPr lang="en" sz="1300">
                <a:solidFill>
                  <a:schemeClr val="dk1"/>
                </a:solidFill>
                <a:latin typeface="Calibri"/>
                <a:ea typeface="Calibri"/>
                <a:cs typeface="Calibri"/>
                <a:sym typeface="Calibri"/>
              </a:rPr>
              <a:t>There are four answers: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15, 𝑧, 𝑚𝑛</a:t>
            </a:r>
            <a:r>
              <a:rPr b="1" lang="en" sz="1300">
                <a:solidFill>
                  <a:schemeClr val="dk1"/>
                </a:solidFill>
                <a:latin typeface="Calibri"/>
                <a:ea typeface="Calibri"/>
                <a:cs typeface="Calibri"/>
                <a:sym typeface="Calibri"/>
              </a:rPr>
              <a:t> </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There are two answers: 𝑐 + 4 and 𝑏 − ℎ</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There are two answers: 8𝑑</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+ 3𝑒 − 𝑔 and 𝑛</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− 7𝑓 + 𝑎𝑏</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There is only one answer: 15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There are three answers: 𝑐 + 4, 𝑏 − ℎ, and 𝑧</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There are four answers: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8𝑑</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+ 3𝑒 − 𝑔, 𝑛</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− 7𝑓 + 𝑎𝑏, and 𝑚𝑛</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After students complete the activity, have them answer the three statements.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Copy and complete the sentence: An example of a monomial is ________.</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Write a sentence using the word “trinomial” and an example.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Write a sentence explaining what the prefixes “bi-” and “tri-” mean and how they relate to polynomials.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Next, have students switch sentences with a partner. After reading each other’s sentences, have the students discuss whether or not they agree or disagree with their partner and explain why. Encourage students to change their sentences if necessary. Ask select groups to share their sentences and any changes they made.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Explain that identifying the type of polynomial and its degree will be important for determining how to perform different operations on them.</a:t>
            </a:r>
            <a:endParaRPr b="1" sz="130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39c39c74e23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39c39c74e23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Students with Disabilities: Representation: Illustrate Connections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different color highlighters to help show the terms that have the same variables with the same exponents. You can also use colored index cards to break down expressions by putting all of the terms with same variable and same exponents on different colors.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Organizing; Visual-spatial processing</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with disabilities, be sure to review the</a:t>
            </a:r>
            <a:r>
              <a:rPr lang="en" sz="1300" u="sng">
                <a:solidFill>
                  <a:schemeClr val="hlink"/>
                </a:solidFill>
                <a:latin typeface="Calibri"/>
                <a:ea typeface="Calibri"/>
                <a:cs typeface="Calibri"/>
                <a:sym typeface="Calibri"/>
                <a:hlinkClick action="ppaction://hlinksldjump" r:id="rId2"/>
              </a:rPr>
              <a:t> Learning Strategies</a:t>
            </a:r>
            <a:r>
              <a:rPr lang="en" sz="1300">
                <a:solidFill>
                  <a:srgbClr val="1D2125"/>
                </a:solidFill>
                <a:latin typeface="Calibri"/>
                <a:ea typeface="Calibri"/>
                <a:cs typeface="Calibri"/>
                <a:sym typeface="Calibri"/>
              </a:rPr>
              <a:t> slide!</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a:t>
            </a:r>
            <a:r>
              <a:rPr lang="en" sz="1300">
                <a:solidFill>
                  <a:srgbClr val="1D2125"/>
                </a:solidFill>
                <a:latin typeface="Calibri"/>
                <a:ea typeface="Calibri"/>
                <a:cs typeface="Calibri"/>
                <a:sym typeface="Calibri"/>
              </a:rPr>
              <a:t>slide!</a:t>
            </a:r>
            <a:endParaRPr sz="1300">
              <a:solidFill>
                <a:srgbClr val="1D2125"/>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will first add and subtract monomials and then move to adding and subtracting larger polynomial expressions by focusing on combining like terms within the polynomials.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Answer the first two questions in the activity as a class.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 students analyze the terms in question 1, 6𝑥</a:t>
            </a:r>
            <a:r>
              <a:rPr baseline="30000" lang="en" sz="1300">
                <a:solidFill>
                  <a:schemeClr val="dk1"/>
                </a:solidFill>
                <a:latin typeface="Calibri"/>
                <a:ea typeface="Calibri"/>
                <a:cs typeface="Calibri"/>
                <a:sym typeface="Calibri"/>
              </a:rPr>
              <a:t>4</a:t>
            </a:r>
            <a:r>
              <a:rPr lang="en" sz="1300">
                <a:solidFill>
                  <a:schemeClr val="dk1"/>
                </a:solidFill>
                <a:latin typeface="Calibri"/>
                <a:ea typeface="Calibri"/>
                <a:cs typeface="Calibri"/>
                <a:sym typeface="Calibri"/>
              </a:rPr>
              <a:t>𝑦</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and 8𝑥</a:t>
            </a:r>
            <a:r>
              <a:rPr baseline="30000" lang="en" sz="1300">
                <a:solidFill>
                  <a:schemeClr val="dk1"/>
                </a:solidFill>
                <a:latin typeface="Calibri"/>
                <a:ea typeface="Calibri"/>
                <a:cs typeface="Calibri"/>
                <a:sym typeface="Calibri"/>
              </a:rPr>
              <a:t>4</a:t>
            </a:r>
            <a:r>
              <a:rPr lang="en" sz="1300">
                <a:solidFill>
                  <a:schemeClr val="dk1"/>
                </a:solidFill>
                <a:latin typeface="Calibri"/>
                <a:ea typeface="Calibri"/>
                <a:cs typeface="Calibri"/>
                <a:sym typeface="Calibri"/>
              </a:rPr>
              <a:t>𝑦</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stress that only like terms, with the </a:t>
            </a:r>
            <a:r>
              <a:rPr b="1" lang="en" sz="1300">
                <a:solidFill>
                  <a:schemeClr val="dk1"/>
                </a:solidFill>
                <a:latin typeface="Calibri"/>
                <a:ea typeface="Calibri"/>
                <a:cs typeface="Calibri"/>
                <a:sym typeface="Calibri"/>
              </a:rPr>
              <a:t>same variables</a:t>
            </a:r>
            <a:r>
              <a:rPr lang="en" sz="1300">
                <a:solidFill>
                  <a:schemeClr val="dk1"/>
                </a:solidFill>
                <a:latin typeface="Calibri"/>
                <a:ea typeface="Calibri"/>
                <a:cs typeface="Calibri"/>
                <a:sym typeface="Calibri"/>
              </a:rPr>
              <a:t> </a:t>
            </a:r>
            <a:r>
              <a:rPr b="1" lang="en" sz="1300">
                <a:solidFill>
                  <a:schemeClr val="dk1"/>
                </a:solidFill>
                <a:latin typeface="Calibri"/>
                <a:ea typeface="Calibri"/>
                <a:cs typeface="Calibri"/>
                <a:sym typeface="Calibri"/>
              </a:rPr>
              <a:t>having the same degree</a:t>
            </a:r>
            <a:r>
              <a:rPr lang="en" sz="1300">
                <a:solidFill>
                  <a:schemeClr val="dk1"/>
                </a:solidFill>
                <a:latin typeface="Calibri"/>
                <a:ea typeface="Calibri"/>
                <a:cs typeface="Calibri"/>
                <a:sym typeface="Calibri"/>
              </a:rPr>
              <a:t>, can be added and subtracted.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Allow a moment for students to think about question 2. After soliciting the class for an answer, emphasize that </a:t>
            </a:r>
            <a:r>
              <a:rPr b="1" lang="en" sz="1300">
                <a:solidFill>
                  <a:schemeClr val="dk1"/>
                </a:solidFill>
                <a:latin typeface="Calibri"/>
                <a:ea typeface="Calibri"/>
                <a:cs typeface="Calibri"/>
                <a:sym typeface="Calibri"/>
              </a:rPr>
              <a:t>when like terms are added or subtracted, the variables and exponents remain the same</a:t>
            </a:r>
            <a:r>
              <a:rPr lang="en" sz="1300">
                <a:solidFill>
                  <a:schemeClr val="dk1"/>
                </a:solidFill>
                <a:latin typeface="Calibri"/>
                <a:ea typeface="Calibri"/>
                <a:cs typeface="Calibri"/>
                <a:sym typeface="Calibri"/>
              </a:rPr>
              <a:t> while the coefficients are added or subtracted.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Allow students to complete the remaining questions individually.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Yes. Both terms have the same variables raised to the same degrees: 𝑥 is raised to the fourth power, and 𝑦 is squared.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14𝑥</a:t>
            </a:r>
            <a:r>
              <a:rPr baseline="30000" lang="en" sz="1300">
                <a:solidFill>
                  <a:schemeClr val="dk1"/>
                </a:solidFill>
                <a:latin typeface="Calibri"/>
                <a:ea typeface="Calibri"/>
                <a:cs typeface="Calibri"/>
                <a:sym typeface="Calibri"/>
              </a:rPr>
              <a:t>4</a:t>
            </a:r>
            <a:r>
              <a:rPr lang="en" sz="1300">
                <a:solidFill>
                  <a:schemeClr val="dk1"/>
                </a:solidFill>
                <a:latin typeface="Calibri"/>
                <a:ea typeface="Calibri"/>
                <a:cs typeface="Calibri"/>
                <a:sym typeface="Calibri"/>
              </a:rPr>
              <a:t>𝑦</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21𝑞</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−9𝑐</a:t>
            </a:r>
            <a:r>
              <a:rPr baseline="30000" lang="en" sz="1300">
                <a:solidFill>
                  <a:schemeClr val="dk1"/>
                </a:solidFill>
                <a:latin typeface="Calibri"/>
                <a:ea typeface="Calibri"/>
                <a:cs typeface="Calibri"/>
                <a:sym typeface="Calibri"/>
              </a:rPr>
              <a:t>3</a:t>
            </a:r>
            <a:endParaRPr baseline="30000"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2𝑔</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ℎ</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Not included on the slide: </a:t>
            </a:r>
            <a:endParaRPr i="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6"/>
            </a:pPr>
            <a:r>
              <a:rPr lang="en" sz="1300">
                <a:solidFill>
                  <a:schemeClr val="dk1"/>
                </a:solidFill>
                <a:latin typeface="Calibri"/>
                <a:ea typeface="Calibri"/>
                <a:cs typeface="Calibri"/>
                <a:sym typeface="Calibri"/>
              </a:rPr>
              <a:t>8𝑚𝑛</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𝑝 − (− 5𝑚𝑛</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𝑝)</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a:t>
            </a:r>
            <a:r>
              <a:rPr b="1" lang="en" sz="1300">
                <a:solidFill>
                  <a:schemeClr val="dk1"/>
                </a:solidFill>
                <a:latin typeface="Calibri"/>
                <a:ea typeface="Calibri"/>
                <a:cs typeface="Calibri"/>
                <a:sym typeface="Calibri"/>
              </a:rPr>
              <a:t>Answer:</a:t>
            </a:r>
            <a:r>
              <a:rPr lang="en" sz="1300">
                <a:solidFill>
                  <a:schemeClr val="dk1"/>
                </a:solidFill>
                <a:latin typeface="Calibri"/>
                <a:ea typeface="Calibri"/>
                <a:cs typeface="Calibri"/>
                <a:sym typeface="Calibri"/>
              </a:rPr>
              <a:t> 13𝑚𝑛</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𝑝</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6"/>
            </a:pPr>
            <a:r>
              <a:rPr lang="en" sz="1300">
                <a:solidFill>
                  <a:schemeClr val="dk1"/>
                </a:solidFill>
                <a:latin typeface="Calibri"/>
                <a:ea typeface="Calibri"/>
                <a:cs typeface="Calibri"/>
                <a:sym typeface="Calibri"/>
              </a:rPr>
              <a:t>− 16𝑎</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+ 3𝑏</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+ 8𝑎</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45720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r>
              <a:rPr lang="en" sz="1300">
                <a:solidFill>
                  <a:schemeClr val="dk1"/>
                </a:solidFill>
                <a:latin typeface="Calibri"/>
                <a:ea typeface="Calibri"/>
                <a:cs typeface="Calibri"/>
                <a:sym typeface="Calibri"/>
              </a:rPr>
              <a:t> − 8𝑎</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+ 3𝑏</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Additional activity questions, answers, anticipated misconceptions and synthesis continue on the next slide.</a:t>
            </a:r>
            <a:endParaRPr b="1" sz="13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8"/>
            </a:pPr>
            <a:r>
              <a:rPr lang="en" sz="1300">
                <a:solidFill>
                  <a:schemeClr val="dk1"/>
                </a:solidFill>
                <a:latin typeface="Calibri"/>
                <a:ea typeface="Calibri"/>
                <a:cs typeface="Calibri"/>
                <a:sym typeface="Calibri"/>
              </a:rPr>
              <a:t>No, the monomial terms do not contain the same variables with the same exponents. The first term has the variable 𝑏 with an exponent of 1. The second term has the variable 𝑏 with an exponent of 2. The monomials are not like terms.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8"/>
            </a:pPr>
            <a:r>
              <a:rPr lang="en" sz="1300">
                <a:solidFill>
                  <a:schemeClr val="dk1"/>
                </a:solidFill>
                <a:latin typeface="Calibri"/>
                <a:ea typeface="Calibri"/>
                <a:cs typeface="Calibri"/>
                <a:sym typeface="Calibri"/>
              </a:rPr>
              <a:t>12𝑘 + 16𝑚 − 6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8"/>
            </a:pPr>
            <a:r>
              <a:rPr lang="en" sz="1300">
                <a:solidFill>
                  <a:schemeClr val="dk1"/>
                </a:solidFill>
                <a:latin typeface="Calibri"/>
                <a:ea typeface="Calibri"/>
                <a:cs typeface="Calibri"/>
                <a:sym typeface="Calibri"/>
              </a:rPr>
              <a:t>7𝑤 − 5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8"/>
            </a:pPr>
            <a:r>
              <a:rPr lang="en" sz="1300">
                <a:solidFill>
                  <a:schemeClr val="dk1"/>
                </a:solidFill>
                <a:latin typeface="Calibri"/>
                <a:ea typeface="Calibri"/>
                <a:cs typeface="Calibri"/>
                <a:sym typeface="Calibri"/>
              </a:rPr>
              <a:t>12𝑘</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+ 16𝑘 − 6 A </a:t>
            </a:r>
            <a:r>
              <a:rPr lang="en" sz="1300" u="sng">
                <a:solidFill>
                  <a:schemeClr val="hlink"/>
                </a:solidFill>
                <a:latin typeface="Calibri"/>
                <a:ea typeface="Calibri"/>
                <a:cs typeface="Calibri"/>
                <a:sym typeface="Calibri"/>
                <a:hlinkClick r:id="rId2"/>
              </a:rPr>
              <a:t>video</a:t>
            </a:r>
            <a:r>
              <a:rPr lang="en" sz="1300">
                <a:solidFill>
                  <a:schemeClr val="dk1"/>
                </a:solidFill>
                <a:latin typeface="Calibri"/>
                <a:ea typeface="Calibri"/>
                <a:cs typeface="Calibri"/>
                <a:sym typeface="Calibri"/>
              </a:rPr>
              <a:t> explaining how to do this problem is available.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8"/>
            </a:pPr>
            <a:r>
              <a:rPr lang="en" sz="1300">
                <a:solidFill>
                  <a:schemeClr val="dk1"/>
                </a:solidFill>
                <a:latin typeface="Calibri"/>
                <a:ea typeface="Calibri"/>
                <a:cs typeface="Calibri"/>
                <a:sym typeface="Calibri"/>
              </a:rPr>
              <a:t>11ℎ</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− 4ℎ + 8</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8"/>
            </a:pPr>
            <a:r>
              <a:rPr lang="en" sz="1300">
                <a:solidFill>
                  <a:schemeClr val="dk1"/>
                </a:solidFill>
                <a:latin typeface="Calibri"/>
                <a:ea typeface="Calibri"/>
                <a:cs typeface="Calibri"/>
                <a:sym typeface="Calibri"/>
              </a:rPr>
              <a:t>2𝑓</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+ 6𝑓𝑣</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8"/>
            </a:pPr>
            <a:r>
              <a:rPr lang="en" sz="1300">
                <a:solidFill>
                  <a:schemeClr val="dk1"/>
                </a:solidFill>
                <a:latin typeface="Calibri"/>
                <a:ea typeface="Calibri"/>
                <a:cs typeface="Calibri"/>
                <a:sym typeface="Calibri"/>
              </a:rPr>
              <a:t>20𝑧</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− 10𝑧𝑥 + 3𝑥</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may think that they can combine any terms that share the same variables. Emphasize that each variable in the terms must also share the same degree for the terms to be added or subtracted.</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 students add and subtract to simplify the polynomial expressions, emphasize that the degree of the term does not change. When 5𝑥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is added to 6𝑥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the sum still has a degree of two, 11𝑥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The same is true for the difference between two like terms.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Invite students to share any of the problems that gave them difficulty. Work through the addition or subtraction as a class.</a:t>
            </a:r>
            <a:endParaRPr b="1" sz="130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9c39c74e23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39c39c74e23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u="sng">
                <a:solidFill>
                  <a:schemeClr val="hlink"/>
                </a:solidFill>
                <a:latin typeface="Calibri"/>
                <a:ea typeface="Calibri"/>
                <a:cs typeface="Calibri"/>
                <a:sym typeface="Calibri"/>
                <a:hlinkClick action="ppaction://hlinksldjump" r:id="rId2"/>
              </a:rPr>
              <a:t>Go back to Lesson Activity</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Here is how to solve this problem:</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(6𝑎</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− 2𝑎</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𝑏) − 2(𝑎𝑏</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+ 3𝑏</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 (2𝑎</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𝑏 + 2𝑎𝑏</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Step 1 -</a:t>
            </a:r>
            <a:r>
              <a:rPr lang="en" sz="1300">
                <a:solidFill>
                  <a:schemeClr val="dk1"/>
                </a:solidFill>
                <a:latin typeface="Calibri"/>
                <a:ea typeface="Calibri"/>
                <a:cs typeface="Calibri"/>
                <a:sym typeface="Calibri"/>
              </a:rPr>
              <a:t> Distribute the multiplication over addition.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6𝑎</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− 2𝑎</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𝑏 − 2𝑎𝑏</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− 6𝑏</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+ 2𝑎</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𝑏 + 2𝑎𝑏</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Step 2 -</a:t>
            </a:r>
            <a:r>
              <a:rPr lang="en" sz="1300">
                <a:solidFill>
                  <a:schemeClr val="dk1"/>
                </a:solidFill>
                <a:latin typeface="Calibri"/>
                <a:ea typeface="Calibri"/>
                <a:cs typeface="Calibri"/>
                <a:sym typeface="Calibri"/>
              </a:rPr>
              <a:t> Use the Commutative Property to rearrange like terms together.</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6𝑎</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− 2𝑎</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𝑏 + 2𝑎</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𝑏 − 2𝑎𝑏</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+ 2𝑎𝑏</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− 6𝑏</a:t>
            </a:r>
            <a:r>
              <a:rPr baseline="30000" lang="en" sz="1300">
                <a:solidFill>
                  <a:schemeClr val="dk1"/>
                </a:solidFill>
                <a:latin typeface="Calibri"/>
                <a:ea typeface="Calibri"/>
                <a:cs typeface="Calibri"/>
                <a:sym typeface="Calibri"/>
              </a:rPr>
              <a:t>3</a:t>
            </a:r>
            <a:endParaRPr baseline="30000"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Step 3 -</a:t>
            </a:r>
            <a:r>
              <a:rPr lang="en" sz="1300">
                <a:solidFill>
                  <a:schemeClr val="dk1"/>
                </a:solidFill>
                <a:latin typeface="Calibri"/>
                <a:ea typeface="Calibri"/>
                <a:cs typeface="Calibri"/>
                <a:sym typeface="Calibri"/>
              </a:rPr>
              <a:t> Combine like terms.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6𝑎</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− 6𝑏</a:t>
            </a:r>
            <a:r>
              <a:rPr baseline="30000" lang="en" sz="1300">
                <a:solidFill>
                  <a:schemeClr val="dk1"/>
                </a:solidFill>
                <a:latin typeface="Calibri"/>
                <a:ea typeface="Calibri"/>
                <a:cs typeface="Calibri"/>
                <a:sym typeface="Calibri"/>
              </a:rPr>
              <a:t>3</a:t>
            </a:r>
            <a:endParaRPr baseline="30000"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By combining like terms, you can add the polynomials.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You need to add the polynomials instead of subtracting them.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Check the constants that you added.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Check your addition on the terms to the second degree.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Like terms have the </a:t>
            </a:r>
            <a:r>
              <a:rPr b="1" lang="en" sz="1300">
                <a:solidFill>
                  <a:schemeClr val="dk1"/>
                </a:solidFill>
                <a:latin typeface="Calibri"/>
                <a:ea typeface="Calibri"/>
                <a:cs typeface="Calibri"/>
                <a:sym typeface="Calibri"/>
              </a:rPr>
              <a:t>same variables</a:t>
            </a:r>
            <a:r>
              <a:rPr lang="en" sz="1300">
                <a:solidFill>
                  <a:schemeClr val="dk1"/>
                </a:solidFill>
                <a:latin typeface="Calibri"/>
                <a:ea typeface="Calibri"/>
                <a:cs typeface="Calibri"/>
                <a:sym typeface="Calibri"/>
              </a:rPr>
              <a:t> with the </a:t>
            </a:r>
            <a:r>
              <a:rPr b="1" lang="en" sz="1300">
                <a:solidFill>
                  <a:schemeClr val="dk1"/>
                </a:solidFill>
                <a:latin typeface="Calibri"/>
                <a:ea typeface="Calibri"/>
                <a:cs typeface="Calibri"/>
                <a:sym typeface="Calibri"/>
              </a:rPr>
              <a:t>same exponents</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the monomials are like terms, we combine them by adding or subtracting the </a:t>
            </a:r>
            <a:r>
              <a:rPr b="1" lang="en" sz="1300">
                <a:solidFill>
                  <a:schemeClr val="dk1"/>
                </a:solidFill>
                <a:latin typeface="Calibri"/>
                <a:ea typeface="Calibri"/>
                <a:cs typeface="Calibri"/>
                <a:sym typeface="Calibri"/>
              </a:rPr>
              <a:t>coefficients</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a:t>
            </a:r>
            <a:r>
              <a:rPr b="1" lang="en" sz="1300">
                <a:solidFill>
                  <a:schemeClr val="dk1"/>
                </a:solidFill>
                <a:latin typeface="Calibri"/>
                <a:ea typeface="Calibri"/>
                <a:cs typeface="Calibri"/>
                <a:sym typeface="Calibri"/>
              </a:rPr>
              <a:t> variables and exponents</a:t>
            </a:r>
            <a:r>
              <a:rPr lang="en" sz="1300">
                <a:solidFill>
                  <a:schemeClr val="dk1"/>
                </a:solidFill>
                <a:latin typeface="Calibri"/>
                <a:ea typeface="Calibri"/>
                <a:cs typeface="Calibri"/>
                <a:sym typeface="Calibri"/>
              </a:rPr>
              <a:t> of the monomials </a:t>
            </a:r>
            <a:r>
              <a:rPr b="1" lang="en" sz="1300">
                <a:solidFill>
                  <a:schemeClr val="dk1"/>
                </a:solidFill>
                <a:latin typeface="Calibri"/>
                <a:ea typeface="Calibri"/>
                <a:cs typeface="Calibri"/>
                <a:sym typeface="Calibri"/>
              </a:rPr>
              <a:t>do not change when combined</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Access the </a:t>
            </a:r>
            <a:r>
              <a:rPr lang="en" sz="1300" u="sng">
                <a:solidFill>
                  <a:schemeClr val="hlink"/>
                </a:solidFill>
                <a:latin typeface="Calibri"/>
                <a:ea typeface="Calibri"/>
                <a:cs typeface="Calibri"/>
                <a:sym typeface="Calibri"/>
                <a:hlinkClick r:id="rId2"/>
              </a:rPr>
              <a:t>online textbook</a:t>
            </a:r>
            <a:r>
              <a:rPr lang="en" sz="1300">
                <a:solidFill>
                  <a:schemeClr val="dk1"/>
                </a:solidFill>
                <a:latin typeface="Calibri"/>
                <a:ea typeface="Calibri"/>
                <a:cs typeface="Calibri"/>
                <a:sym typeface="Calibri"/>
              </a:rPr>
              <a:t> for additional examples. </a:t>
            </a:r>
            <a:endParaRPr sz="13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39c39c74e23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39c39c74e23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351b4548e9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351b4548e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MLR 8 Discussion Supports: Listening, Conversing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 students are working in groups of two to choose a strategy to solve the polynomial problem, provide the following sentence frames for all to see: “We should do ____ next because . . .”, and “I noticed ___ , so I think . . . .” . " Encourage students to challenge each other when they disagree. This will help students clarify their reasoning when solving polynomial equations.  When students are discussing what is the same and different about their steps and solving strategies, assist students in using negatives and contractions correctly, such as do/don't, can/can't, is/isn't.</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Maximize meta-awareness</a:t>
            </a:r>
            <a:endParaRPr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For students with disabilities, be sure to review the </a:t>
            </a:r>
            <a:r>
              <a:rPr lang="en" sz="1300" u="sng">
                <a:solidFill>
                  <a:schemeClr val="hlink"/>
                </a:solidFill>
                <a:latin typeface="Calibri"/>
                <a:ea typeface="Calibri"/>
                <a:cs typeface="Calibri"/>
                <a:sym typeface="Calibri"/>
                <a:hlinkClick action="ppaction://hlinksldjump" r:id="rId2"/>
              </a:rPr>
              <a:t>Learning Strategies</a:t>
            </a:r>
            <a:r>
              <a:rPr lang="en" sz="1300">
                <a:solidFill>
                  <a:srgbClr val="1D2125"/>
                </a:solidFill>
                <a:latin typeface="Calibri"/>
                <a:ea typeface="Calibri"/>
                <a:cs typeface="Calibri"/>
                <a:sym typeface="Calibri"/>
              </a:rPr>
              <a:t> slide!</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introduces students to polynomial functions. Students will learn that evaluating a polynomial function for a given value is similar to how they have evaluated other functions in previous lessons.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Continue scrolling down for directions on how to launch the activity and answers to the questions. </a:t>
            </a:r>
            <a:endParaRPr b="1"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Have students work on the first 3 problems individually and pause the class for questions before students move on to subsequent questions.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Then, arrange students in groups of 2. Provide access to calculators.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Instruct one partner in each pair to write their own polynomial function.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Have the other partner generate three values between –10 and 10.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Partners should exchange their values and functions.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Each member should evaluate the polynomial function for each of the values given.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Students should compare solutions and discuss any differences.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ℎ(−4) = 67</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ℎ(0) = − 9</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ℎ(6) = 57</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ℎ(−4) = − 50 </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ℎ(0) = 2</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ℎ(6) = − 160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ℎ(−4) = 3</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ℎ(0) = 15</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ℎ(6) = − 87</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𝑑(−2) = 42</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𝑑(0) = 6</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𝑑(3) = 72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𝑑(−2) = – 2</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𝑑(0) = 10</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𝑑(3) = – 47</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𝑑(−2) = – 17</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𝑑(0) = 7</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𝑑(3) = – 2</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Additional activity questions, answers, and synthesis questions continue on the next slide.</a:t>
            </a:r>
            <a:endParaRPr b="1" sz="1300">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351b4548e97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351b4548e97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 will vary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Since students have worked with functions in previous lessons, much of this activity will be familiar to them. Emphasize that polynomial functions often behave in the same way as other functions students have studied. Tell students that in the next activity, we will work on adding and subtracting polynomial functions in the same way we learned to add and subtract polynomials.</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When you squared –3 in the first term, did you get 9?</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Did you square –3 in the first term?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When you substituted –3 into the function, you did not multiply the middle term correctly. The value of –8 times –3 results in a +24.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𝑔(−3) = 5(−3)</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− 8(−3) + 4 = 5(9) – 24 + 4 = 73.</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 polynomial function is a function whose range values are defined by a polynomial.</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To evaluate a polynomial function, we will substitute the given value for the variable and then simplify using the order of operations.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Additional examples can be accessed in the </a:t>
            </a:r>
            <a:r>
              <a:rPr lang="en" sz="1300" u="sng">
                <a:solidFill>
                  <a:schemeClr val="hlink"/>
                </a:solidFill>
                <a:latin typeface="Calibri"/>
                <a:ea typeface="Calibri"/>
                <a:cs typeface="Calibri"/>
                <a:sym typeface="Calibri"/>
                <a:hlinkClick r:id="rId2"/>
              </a:rPr>
              <a:t>online textbook</a:t>
            </a:r>
            <a:r>
              <a:rPr lang="en" sz="1300">
                <a:solidFill>
                  <a:schemeClr val="dk1"/>
                </a:solidFill>
                <a:latin typeface="Calibri"/>
                <a:ea typeface="Calibri"/>
                <a:cs typeface="Calibri"/>
                <a:sym typeface="Calibri"/>
              </a:rPr>
              <a:t>. </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b="1"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39c7151803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39c7151803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39c71518037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39c71518037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pushes students’ mastery of adding and subtracting polynomials through the introduction of operations on polynomial functions. As students solve the exercises, monitor for those who:</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are confused by the function notation when performing polynomial addition and subtraction skills learned in the previous activity in this lesson.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do not distribute the subtraction sign through the entire function when subtracting a polynomial function.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Have students work on the first 4 problems individually.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Pause the class for questions before students move on to subsequent questions.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(𝑧 + 𝑤)(𝑥) = 3𝑥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+ 6𝑥 − 3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(𝑧 + 𝑤)(6) = 141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(𝑧 + 𝑤)(− 9) = 186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(𝑧 + 𝑤)(0) = – 3</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Additional activity questions, answers, and synthesis continue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39c71518037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39c71518037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5"/>
            </a:pPr>
            <a:r>
              <a:rPr lang="en" sz="1300">
                <a:solidFill>
                  <a:schemeClr val="dk1"/>
                </a:solidFill>
                <a:latin typeface="Calibri"/>
                <a:ea typeface="Calibri"/>
                <a:cs typeface="Calibri"/>
                <a:sym typeface="Calibri"/>
              </a:rPr>
              <a:t>(𝑚 − 𝑛)(𝑥) = − 5𝑥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+ 9𝑥 − 2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5"/>
            </a:pPr>
            <a:r>
              <a:rPr lang="en" sz="1300">
                <a:solidFill>
                  <a:schemeClr val="dk1"/>
                </a:solidFill>
                <a:latin typeface="Calibri"/>
                <a:ea typeface="Calibri"/>
                <a:cs typeface="Calibri"/>
                <a:sym typeface="Calibri"/>
              </a:rPr>
              <a:t>(𝑚 − 𝑛)(− 2) = – 40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5"/>
            </a:pPr>
            <a:r>
              <a:rPr lang="en" sz="1300">
                <a:solidFill>
                  <a:schemeClr val="dk1"/>
                </a:solidFill>
                <a:latin typeface="Calibri"/>
                <a:ea typeface="Calibri"/>
                <a:cs typeface="Calibri"/>
                <a:sym typeface="Calibri"/>
              </a:rPr>
              <a:t>(𝑚 − 𝑛)(0) = –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5"/>
            </a:pPr>
            <a:r>
              <a:rPr lang="en" sz="1300">
                <a:solidFill>
                  <a:schemeClr val="dk1"/>
                </a:solidFill>
                <a:latin typeface="Calibri"/>
                <a:ea typeface="Calibri"/>
                <a:cs typeface="Calibri"/>
                <a:sym typeface="Calibri"/>
              </a:rPr>
              <a:t>(𝑚 − 𝑛)(4) = – 46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5"/>
            </a:pPr>
            <a:r>
              <a:rPr lang="en" sz="1300">
                <a:solidFill>
                  <a:schemeClr val="dk1"/>
                </a:solidFill>
                <a:latin typeface="Calibri"/>
                <a:ea typeface="Calibri"/>
                <a:cs typeface="Calibri"/>
                <a:sym typeface="Calibri"/>
              </a:rPr>
              <a:t>Substitute a value for 𝑥 into the individual polynomial functions. Add or subtract the results. The answer should be equal to the value you find when you substitute it into the sum or difference of the polynomial functions.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 discussed in the final question, emphasize that for any functions 𝑓(𝑥) and 𝑔(𝑥), (𝑓 − 𝑔)(𝑥) = 𝑓(𝑥) − 𝑔(𝑥). This can be a useful tool for evaluating that your solution to (𝑓 − 𝑔)(𝑥) is correct.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Ask students to verify this by finding 𝑧(6) + 𝑤(6) using the functions in the first part of the activity. The solution should match what they found for (𝑧 + 𝑤)(6) in question 2.</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39c71518037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39c71518037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Check your operations when finding (𝑓 + 𝑔)(𝑥).</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(𝑓 + 𝑔)(𝑥) = 5𝑥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− 4𝑥 − 1 +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+ 3𝑥 + 8 = 6𝑥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𝑥 + 7. Substitute 5 for 𝑥 to find (𝑓 + 𝑔)(5). (𝑓 + 𝑔)(5) = 6(5)</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(5) + 7 = 150 − 5 + 7 = 152.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Did you find (𝑓 − 𝑔)(𝑥)? You need to find (𝑓 + 𝑔)(𝑥).</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You added the functions correctly. But, did you square 5 in the first term when finding (𝑓 + 𝑔)(5)?</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39c71518037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39c71518037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Additional questions to pose to students include - </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Find (𝑓 + 𝑔)(𝑥)</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Find (𝑓 + 𝑔)(3)</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Find (𝑓 − 𝑔)(−2)</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Access the</a:t>
            </a:r>
            <a:r>
              <a:rPr lang="en" sz="1300" u="sng">
                <a:solidFill>
                  <a:schemeClr val="hlink"/>
                </a:solidFill>
                <a:latin typeface="Calibri"/>
                <a:ea typeface="Calibri"/>
                <a:cs typeface="Calibri"/>
                <a:sym typeface="Calibri"/>
                <a:hlinkClick r:id="rId2"/>
              </a:rPr>
              <a:t> online textbook</a:t>
            </a:r>
            <a:r>
              <a:rPr lang="en" sz="1300">
                <a:solidFill>
                  <a:schemeClr val="dk1"/>
                </a:solidFill>
                <a:latin typeface="Calibri"/>
                <a:ea typeface="Calibri"/>
                <a:cs typeface="Calibri"/>
                <a:sym typeface="Calibri"/>
              </a:rPr>
              <a:t> for additional problems. </a:t>
            </a:r>
            <a:endParaRPr b="1" sz="13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video discusses questions 1–4 of activity 6.1.4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39c39c74e23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39c39c74e23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The Xs win the game. </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Game board:</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X - O - X</a:t>
            </a:r>
            <a:endParaRPr b="1"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O - O - X</a:t>
            </a:r>
            <a:endParaRPr b="1"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O - X - X</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u="sng">
                <a:solidFill>
                  <a:schemeClr val="dk1"/>
                </a:solidFill>
                <a:latin typeface="Calibri"/>
                <a:ea typeface="Calibri"/>
                <a:cs typeface="Calibri"/>
                <a:sym typeface="Calibri"/>
              </a:rPr>
              <a:t>Xs:</a:t>
            </a:r>
            <a:endParaRPr sz="1300" u="sng">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16𝑥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− 9𝑥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7𝑥</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(9𝑥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− 5𝑥 − 3) + (2𝑥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+ 8𝑥 − 3) = 11𝑥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+ 3𝑥 − 6</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𝑓(5) − ℎ(−2) = 137</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𝑓(4) = 102</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(7𝑥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− 3𝑥 + 7) − (3𝑥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+ 6𝑥 − 4) = 4𝑥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− 9𝑥 + 11</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u="sng">
                <a:solidFill>
                  <a:schemeClr val="dk1"/>
                </a:solidFill>
                <a:latin typeface="Calibri"/>
                <a:ea typeface="Calibri"/>
                <a:cs typeface="Calibri"/>
                <a:sym typeface="Calibri"/>
              </a:rPr>
              <a:t>Os:</a:t>
            </a:r>
            <a:endParaRPr sz="1300" u="sng">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11𝑥</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+ 12𝑥</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 23𝑥</a:t>
            </a:r>
            <a:r>
              <a:rPr baseline="30000" lang="en" sz="1300">
                <a:solidFill>
                  <a:schemeClr val="dk1"/>
                </a:solidFill>
                <a:latin typeface="Calibri"/>
                <a:ea typeface="Calibri"/>
                <a:cs typeface="Calibri"/>
                <a:sym typeface="Calibri"/>
              </a:rPr>
              <a:t>3</a:t>
            </a:r>
            <a:endParaRPr baseline="30000"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𝑓(𝑥) − ℎ(𝑥) = 2𝑥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− 2𝑥 − 1</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𝑓(𝑥) + ℎ(𝑥) = 14𝑥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− 10𝑥 − 3</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ℎ(−3) = 65</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Response to Student Thinking - More Chances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have more opportunities to practice the ideas in this cool down, so there is no need to slow down or add additional work to the next lessons. Instead, use the results of this cool down to provide guidance for what to look for and emphasize in upcoming lessons of this unit. </a:t>
            </a:r>
            <a:endParaRPr b="1" sz="1300">
              <a:solidFill>
                <a:schemeClr val="dk1"/>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39c39c74e23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39c39c74e23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0" name="Google Shape;340;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u="sng">
                <a:solidFill>
                  <a:schemeClr val="hlink"/>
                </a:solidFill>
                <a:latin typeface="Noto Sans"/>
                <a:ea typeface="Noto Sans"/>
                <a:cs typeface="Noto Sans"/>
                <a:sym typeface="Noto Sans"/>
                <a:hlinkClick r:id="rId2"/>
              </a:rPr>
              <a:t>https://openstax.org/details/books/algebra-1</a:t>
            </a:r>
            <a:r>
              <a:rPr lang="en">
                <a:solidFill>
                  <a:schemeClr val="dk1"/>
                </a:solidFill>
                <a:latin typeface="Noto Sans"/>
                <a:ea typeface="Noto Sans"/>
                <a:cs typeface="Noto Sans"/>
                <a:sym typeface="Noto Sans"/>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39c39c74e23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39c39c74e23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1"/>
                </a:solidFill>
                <a:latin typeface="Calibri"/>
                <a:ea typeface="Calibri"/>
                <a:cs typeface="Calibri"/>
                <a:sym typeface="Calibri"/>
              </a:rPr>
              <a:t>To summarize the key concepts from the lesson, pose the sample questions again to see if students have learned all of the possible situations.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is the difference between monomials, binomials, and trinomials? (Monomials have a single term, binomials have two terms, and trinomials have three terms.)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do you determine the degree of a polynomial? (The degree of a polynomial is the highest degree of all its terms.)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do you add or subtract polynomials? (Polynomials are added or subtracted by combining like terms.)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do you evaluate a polynomial function for a given value? (Substitute the given value into the function for the variable and simplify.)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do you check a sum or difference when adding or subtracting polynomial functions? (Substitute a value for 𝑥 into the individual polynomial functions. Add or subtract the results. The answer should be equal to the value you find when you substitute it into the sum or difference of the polynomial functions.)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39c6e6a8845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4" name="Google Shape;364;g39c6e6a8845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0" y="744575"/>
            <a:ext cx="9144000" cy="2052600"/>
          </a:xfrm>
          <a:prstGeom prst="rect">
            <a:avLst/>
          </a:prstGeom>
          <a:solidFill>
            <a:srgbClr val="005047"/>
          </a:solidFill>
        </p:spPr>
        <p:txBody>
          <a:bodyPr anchorCtr="0" anchor="t" bIns="91425" lIns="91425" spcFirstLastPara="1" rIns="91425" wrap="square" tIns="548625">
            <a:noAutofit/>
          </a:bodyPr>
          <a:lstStyle>
            <a:lvl1pPr lvl="0" algn="ctr">
              <a:spcBef>
                <a:spcPts val="0"/>
              </a:spcBef>
              <a:spcAft>
                <a:spcPts val="0"/>
              </a:spcAft>
              <a:buClr>
                <a:srgbClr val="FDBD3E"/>
              </a:buClr>
              <a:buSzPts val="3000"/>
              <a:buFont typeface="Roboto Slab"/>
              <a:buNone/>
              <a:defRPr>
                <a:solidFill>
                  <a:srgbClr val="FDBD3E"/>
                </a:solidFill>
                <a:latin typeface="Roboto Slab"/>
                <a:ea typeface="Roboto Slab"/>
                <a:cs typeface="Roboto Slab"/>
                <a:sym typeface="Roboto Slab"/>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1846075"/>
            <a:ext cx="8520600" cy="792600"/>
          </a:xfrm>
          <a:prstGeom prst="rect">
            <a:avLst/>
          </a:prstGeom>
          <a:solidFill>
            <a:srgbClr val="005047"/>
          </a:solidFill>
        </p:spPr>
        <p:txBody>
          <a:bodyPr anchorCtr="0" anchor="t" bIns="91425" lIns="91425" spcFirstLastPara="1" rIns="91425" wrap="square" tIns="91425">
            <a:noAutofit/>
          </a:bodyPr>
          <a:lstStyle>
            <a:lvl1pPr lvl="0" algn="ctr">
              <a:lnSpc>
                <a:spcPct val="100000"/>
              </a:lnSpc>
              <a:spcBef>
                <a:spcPts val="0"/>
              </a:spcBef>
              <a:spcAft>
                <a:spcPts val="0"/>
              </a:spcAft>
              <a:buClr>
                <a:srgbClr val="FDBD3E"/>
              </a:buClr>
              <a:buSzPts val="2000"/>
              <a:buNone/>
              <a:defRPr b="1" sz="2000">
                <a:solidFill>
                  <a:srgbClr val="FDBD3E"/>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descr="OpenStax Algebra 1 textbook cover" id="12" name="Google Shape;12;p2" title="Book Imahe.png"/>
          <p:cNvPicPr preferRelativeResize="0"/>
          <p:nvPr/>
        </p:nvPicPr>
        <p:blipFill>
          <a:blip r:embed="rId2">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pic>
        <p:nvPicPr>
          <p:cNvPr descr="OpenStax logo" id="13" name="Google Shape;13;p2"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sp>
        <p:nvSpPr>
          <p:cNvPr id="14" name="Google Shape;14;p2"/>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None/>
              <a:defRPr sz="1800"/>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cxnSp>
        <p:nvCxnSpPr>
          <p:cNvPr id="16" name="Google Shape;16;p3"/>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17" name="Google Shape;17;p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3"/>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Font typeface="Noto Sans"/>
              <a:buChar char="●"/>
              <a:defRPr sz="2400">
                <a:latin typeface="Noto Sans"/>
                <a:ea typeface="Noto Sans"/>
                <a:cs typeface="Noto Sans"/>
                <a:sym typeface="Noto Sans"/>
              </a:defRPr>
            </a:lvl1pPr>
            <a:lvl2pPr indent="-368300" lvl="1" marL="914400">
              <a:spcBef>
                <a:spcPts val="0"/>
              </a:spcBef>
              <a:spcAft>
                <a:spcPts val="0"/>
              </a:spcAft>
              <a:buSzPts val="2200"/>
              <a:buFont typeface="Noto Sans"/>
              <a:buChar char="○"/>
              <a:defRPr sz="2200">
                <a:latin typeface="Noto Sans"/>
                <a:ea typeface="Noto Sans"/>
                <a:cs typeface="Noto Sans"/>
                <a:sym typeface="Noto Sans"/>
              </a:defRPr>
            </a:lvl2pPr>
            <a:lvl3pPr indent="-368300" lvl="2" marL="1371600">
              <a:spcBef>
                <a:spcPts val="0"/>
              </a:spcBef>
              <a:spcAft>
                <a:spcPts val="0"/>
              </a:spcAft>
              <a:buSzPts val="2200"/>
              <a:buFont typeface="Noto Sans"/>
              <a:buChar char="■"/>
              <a:defRPr sz="2200">
                <a:latin typeface="Noto Sans"/>
                <a:ea typeface="Noto Sans"/>
                <a:cs typeface="Noto Sans"/>
                <a:sym typeface="Noto Sans"/>
              </a:defRPr>
            </a:lvl3pPr>
            <a:lvl4pPr indent="-368300" lvl="3" marL="1828800">
              <a:spcBef>
                <a:spcPts val="0"/>
              </a:spcBef>
              <a:spcAft>
                <a:spcPts val="0"/>
              </a:spcAft>
              <a:buSzPts val="2200"/>
              <a:buFont typeface="Noto Sans"/>
              <a:buChar char="●"/>
              <a:defRPr sz="2200">
                <a:latin typeface="Noto Sans"/>
                <a:ea typeface="Noto Sans"/>
                <a:cs typeface="Noto Sans"/>
                <a:sym typeface="Noto Sans"/>
              </a:defRPr>
            </a:lvl4pPr>
            <a:lvl5pPr indent="-368300" lvl="4" marL="2286000">
              <a:spcBef>
                <a:spcPts val="0"/>
              </a:spcBef>
              <a:spcAft>
                <a:spcPts val="0"/>
              </a:spcAft>
              <a:buSzPts val="2200"/>
              <a:buFont typeface="Noto Sans"/>
              <a:buChar char="○"/>
              <a:defRPr sz="2200">
                <a:latin typeface="Noto Sans"/>
                <a:ea typeface="Noto Sans"/>
                <a:cs typeface="Noto Sans"/>
                <a:sym typeface="Noto Sans"/>
              </a:defRPr>
            </a:lvl5pPr>
            <a:lvl6pPr indent="-368300" lvl="5" marL="2743200">
              <a:spcBef>
                <a:spcPts val="0"/>
              </a:spcBef>
              <a:spcAft>
                <a:spcPts val="0"/>
              </a:spcAft>
              <a:buSzPts val="2200"/>
              <a:buFont typeface="Noto Sans"/>
              <a:buChar char="■"/>
              <a:defRPr sz="2200">
                <a:latin typeface="Noto Sans"/>
                <a:ea typeface="Noto Sans"/>
                <a:cs typeface="Noto Sans"/>
                <a:sym typeface="Noto Sans"/>
              </a:defRPr>
            </a:lvl6pPr>
            <a:lvl7pPr indent="-368300" lvl="6" marL="3200400">
              <a:spcBef>
                <a:spcPts val="0"/>
              </a:spcBef>
              <a:spcAft>
                <a:spcPts val="0"/>
              </a:spcAft>
              <a:buSzPts val="2200"/>
              <a:buFont typeface="Noto Sans"/>
              <a:buChar char="●"/>
              <a:defRPr sz="2200">
                <a:latin typeface="Noto Sans"/>
                <a:ea typeface="Noto Sans"/>
                <a:cs typeface="Noto Sans"/>
                <a:sym typeface="Noto Sans"/>
              </a:defRPr>
            </a:lvl7pPr>
            <a:lvl8pPr indent="-368300" lvl="7" marL="3657600">
              <a:spcBef>
                <a:spcPts val="0"/>
              </a:spcBef>
              <a:spcAft>
                <a:spcPts val="0"/>
              </a:spcAft>
              <a:buSzPts val="2200"/>
              <a:buFont typeface="Noto Sans"/>
              <a:buChar char="○"/>
              <a:defRPr sz="2200">
                <a:latin typeface="Noto Sans"/>
                <a:ea typeface="Noto Sans"/>
                <a:cs typeface="Noto Sans"/>
                <a:sym typeface="Noto Sans"/>
              </a:defRPr>
            </a:lvl8pPr>
            <a:lvl9pPr indent="-368300" lvl="8" marL="4114800">
              <a:spcBef>
                <a:spcPts val="0"/>
              </a:spcBef>
              <a:spcAft>
                <a:spcPts val="0"/>
              </a:spcAft>
              <a:buSzPts val="2200"/>
              <a:buFont typeface="Noto Sans"/>
              <a:buChar char="■"/>
              <a:defRPr sz="2200">
                <a:latin typeface="Noto Sans"/>
                <a:ea typeface="Noto Sans"/>
                <a:cs typeface="Noto Sans"/>
                <a:sym typeface="Noto Sans"/>
              </a:defRPr>
            </a:lvl9pPr>
          </a:lstStyle>
          <a:p/>
        </p:txBody>
      </p:sp>
      <p:sp>
        <p:nvSpPr>
          <p:cNvPr id="19" name="Google Shape;19;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0" name="Google Shape;20;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21" name="Shape 21"/>
        <p:cNvGrpSpPr/>
        <p:nvPr/>
      </p:nvGrpSpPr>
      <p:grpSpPr>
        <a:xfrm>
          <a:off x="0" y="0"/>
          <a:ext cx="0" cy="0"/>
          <a:chOff x="0" y="0"/>
          <a:chExt cx="0" cy="0"/>
        </a:xfrm>
      </p:grpSpPr>
      <p:sp>
        <p:nvSpPr>
          <p:cNvPr id="22" name="Google Shape;22;p4"/>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4"/>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4" name="Google Shape;24;p4"/>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5" name="Google Shape;25;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27" name="Google Shape;27;p4"/>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2">
  <p:cSld name="TITLE_AND_TWO_COLUMNS_2">
    <p:spTree>
      <p:nvGrpSpPr>
        <p:cNvPr id="28" name="Shape 28"/>
        <p:cNvGrpSpPr/>
        <p:nvPr/>
      </p:nvGrpSpPr>
      <p:grpSpPr>
        <a:xfrm>
          <a:off x="0" y="0"/>
          <a:ext cx="0" cy="0"/>
          <a:chOff x="0" y="0"/>
          <a:chExt cx="0" cy="0"/>
        </a:xfrm>
      </p:grpSpPr>
      <p:sp>
        <p:nvSpPr>
          <p:cNvPr id="29" name="Google Shape;29;p5"/>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5"/>
          <p:cNvSpPr txBox="1"/>
          <p:nvPr>
            <p:ph idx="1" type="body"/>
          </p:nvPr>
        </p:nvSpPr>
        <p:spPr>
          <a:xfrm>
            <a:off x="311700" y="960125"/>
            <a:ext cx="51642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1" name="Google Shape;31;p5"/>
          <p:cNvSpPr txBox="1"/>
          <p:nvPr>
            <p:ph idx="2" type="body"/>
          </p:nvPr>
        </p:nvSpPr>
        <p:spPr>
          <a:xfrm>
            <a:off x="5931450" y="960125"/>
            <a:ext cx="2901000" cy="36576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lvl1pPr indent="-342900" lvl="0" marL="457200">
              <a:spcBef>
                <a:spcPts val="0"/>
              </a:spcBef>
              <a:spcAft>
                <a:spcPts val="0"/>
              </a:spcAft>
              <a:buSzPts val="1800"/>
              <a:buFont typeface="Noto Sans"/>
              <a:buChar char="●"/>
              <a:defRPr sz="1800">
                <a:latin typeface="Noto Sans"/>
                <a:ea typeface="Noto Sans"/>
                <a:cs typeface="Noto Sans"/>
                <a:sym typeface="Noto Sans"/>
              </a:defRPr>
            </a:lvl1pPr>
            <a:lvl2pPr indent="-330200" lvl="1" marL="914400">
              <a:spcBef>
                <a:spcPts val="0"/>
              </a:spcBef>
              <a:spcAft>
                <a:spcPts val="0"/>
              </a:spcAft>
              <a:buSzPts val="1600"/>
              <a:buFont typeface="Noto Sans"/>
              <a:buChar char="○"/>
              <a:defRPr sz="1600">
                <a:latin typeface="Noto Sans"/>
                <a:ea typeface="Noto Sans"/>
                <a:cs typeface="Noto Sans"/>
                <a:sym typeface="Noto Sans"/>
              </a:defRPr>
            </a:lvl2pPr>
            <a:lvl3pPr indent="-330200" lvl="2" marL="1371600">
              <a:spcBef>
                <a:spcPts val="0"/>
              </a:spcBef>
              <a:spcAft>
                <a:spcPts val="0"/>
              </a:spcAft>
              <a:buSzPts val="1600"/>
              <a:buFont typeface="Noto Sans"/>
              <a:buChar char="■"/>
              <a:defRPr sz="1600">
                <a:latin typeface="Noto Sans"/>
                <a:ea typeface="Noto Sans"/>
                <a:cs typeface="Noto Sans"/>
                <a:sym typeface="Noto Sans"/>
              </a:defRPr>
            </a:lvl3pPr>
            <a:lvl4pPr indent="-330200" lvl="3" marL="1828800">
              <a:spcBef>
                <a:spcPts val="0"/>
              </a:spcBef>
              <a:spcAft>
                <a:spcPts val="0"/>
              </a:spcAft>
              <a:buSzPts val="1600"/>
              <a:buFont typeface="Noto Sans"/>
              <a:buChar char="●"/>
              <a:defRPr sz="1600">
                <a:latin typeface="Noto Sans"/>
                <a:ea typeface="Noto Sans"/>
                <a:cs typeface="Noto Sans"/>
                <a:sym typeface="Noto Sans"/>
              </a:defRPr>
            </a:lvl4pPr>
            <a:lvl5pPr indent="-330200" lvl="4" marL="2286000">
              <a:spcBef>
                <a:spcPts val="0"/>
              </a:spcBef>
              <a:spcAft>
                <a:spcPts val="0"/>
              </a:spcAft>
              <a:buSzPts val="1600"/>
              <a:buFont typeface="Noto Sans"/>
              <a:buChar char="○"/>
              <a:defRPr sz="1600">
                <a:latin typeface="Noto Sans"/>
                <a:ea typeface="Noto Sans"/>
                <a:cs typeface="Noto Sans"/>
                <a:sym typeface="Noto Sans"/>
              </a:defRPr>
            </a:lvl5pPr>
            <a:lvl6pPr indent="-330200" lvl="5" marL="2743200">
              <a:spcBef>
                <a:spcPts val="0"/>
              </a:spcBef>
              <a:spcAft>
                <a:spcPts val="0"/>
              </a:spcAft>
              <a:buSzPts val="1600"/>
              <a:buFont typeface="Noto Sans"/>
              <a:buChar char="■"/>
              <a:defRPr sz="1600">
                <a:latin typeface="Noto Sans"/>
                <a:ea typeface="Noto Sans"/>
                <a:cs typeface="Noto Sans"/>
                <a:sym typeface="Noto Sans"/>
              </a:defRPr>
            </a:lvl6pPr>
            <a:lvl7pPr indent="-330200" lvl="6" marL="3200400">
              <a:spcBef>
                <a:spcPts val="0"/>
              </a:spcBef>
              <a:spcAft>
                <a:spcPts val="0"/>
              </a:spcAft>
              <a:buSzPts val="1600"/>
              <a:buFont typeface="Noto Sans"/>
              <a:buChar char="●"/>
              <a:defRPr sz="1600">
                <a:latin typeface="Noto Sans"/>
                <a:ea typeface="Noto Sans"/>
                <a:cs typeface="Noto Sans"/>
                <a:sym typeface="Noto Sans"/>
              </a:defRPr>
            </a:lvl7pPr>
            <a:lvl8pPr indent="-330200" lvl="7" marL="3657600">
              <a:spcBef>
                <a:spcPts val="0"/>
              </a:spcBef>
              <a:spcAft>
                <a:spcPts val="0"/>
              </a:spcAft>
              <a:buSzPts val="1600"/>
              <a:buFont typeface="Noto Sans"/>
              <a:buChar char="○"/>
              <a:defRPr sz="1600">
                <a:latin typeface="Noto Sans"/>
                <a:ea typeface="Noto Sans"/>
                <a:cs typeface="Noto Sans"/>
                <a:sym typeface="Noto Sans"/>
              </a:defRPr>
            </a:lvl8pPr>
            <a:lvl9pPr indent="-330200" lvl="8" marL="4114800">
              <a:spcBef>
                <a:spcPts val="0"/>
              </a:spcBef>
              <a:spcAft>
                <a:spcPts val="0"/>
              </a:spcAft>
              <a:buSzPts val="1600"/>
              <a:buFont typeface="Noto Sans"/>
              <a:buChar char="■"/>
              <a:defRPr sz="1600">
                <a:latin typeface="Noto Sans"/>
                <a:ea typeface="Noto Sans"/>
                <a:cs typeface="Noto Sans"/>
                <a:sym typeface="Noto Sans"/>
              </a:defRPr>
            </a:lvl9pPr>
          </a:lstStyle>
          <a:p/>
        </p:txBody>
      </p:sp>
      <p:sp>
        <p:nvSpPr>
          <p:cNvPr id="32" name="Google Shape;32;p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3" name="Google Shape;33;p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fferentiation Slide">
  <p:cSld name="TITLE_AND_TWO_COLUMNS_1">
    <p:spTree>
      <p:nvGrpSpPr>
        <p:cNvPr id="34" name="Shape 34"/>
        <p:cNvGrpSpPr/>
        <p:nvPr/>
      </p:nvGrpSpPr>
      <p:grpSpPr>
        <a:xfrm>
          <a:off x="0" y="0"/>
          <a:ext cx="0" cy="0"/>
          <a:chOff x="0" y="0"/>
          <a:chExt cx="0" cy="0"/>
        </a:xfrm>
      </p:grpSpPr>
      <p:sp>
        <p:nvSpPr>
          <p:cNvPr id="35" name="Google Shape;35;p6"/>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 name="Google Shape;36;p6"/>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7" name="Google Shape;37;p6"/>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8" name="Google Shape;38;p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9" name="Google Shape;39;p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Slide 1">
  <p:cSld name="TITLE_AND_TWO_COLUMNS_1_2">
    <p:spTree>
      <p:nvGrpSpPr>
        <p:cNvPr id="40" name="Shape 40"/>
        <p:cNvGrpSpPr/>
        <p:nvPr/>
      </p:nvGrpSpPr>
      <p:grpSpPr>
        <a:xfrm>
          <a:off x="0" y="0"/>
          <a:ext cx="0" cy="0"/>
          <a:chOff x="0" y="0"/>
          <a:chExt cx="0" cy="0"/>
        </a:xfrm>
      </p:grpSpPr>
      <p:sp>
        <p:nvSpPr>
          <p:cNvPr id="41" name="Google Shape;41;p7"/>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2" name="Google Shape;42;p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43" name="Google Shape;43;p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4" name="Google Shape;44;p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o slide">
  <p:cSld name="CAPTION_ONLY">
    <p:spTree>
      <p:nvGrpSpPr>
        <p:cNvPr id="45" name="Shape 45"/>
        <p:cNvGrpSpPr/>
        <p:nvPr/>
      </p:nvGrpSpPr>
      <p:grpSpPr>
        <a:xfrm>
          <a:off x="0" y="0"/>
          <a:ext cx="0" cy="0"/>
          <a:chOff x="0" y="0"/>
          <a:chExt cx="0" cy="0"/>
        </a:xfrm>
      </p:grpSpPr>
      <p:sp>
        <p:nvSpPr>
          <p:cNvPr id="46" name="Google Shape;46;p8"/>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100"/>
              <a:buFont typeface="Noto Sans"/>
              <a:buNone/>
              <a:defRPr sz="2100">
                <a:latin typeface="Noto Sans"/>
                <a:ea typeface="Noto Sans"/>
                <a:cs typeface="Noto Sans"/>
                <a:sym typeface="Noto Sans"/>
              </a:defRPr>
            </a:lvl1pPr>
          </a:lstStyle>
          <a:p/>
        </p:txBody>
      </p:sp>
      <p:sp>
        <p:nvSpPr>
          <p:cNvPr id="47" name="Google Shape;47;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8" name="Google Shape;48;p8"/>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lvl1pPr lvl="0">
              <a:spcBef>
                <a:spcPts val="0"/>
              </a:spcBef>
              <a:spcAft>
                <a:spcPts val="0"/>
              </a:spcAft>
              <a:buClr>
                <a:srgbClr val="666666"/>
              </a:buClr>
              <a:buSzPts val="1400"/>
              <a:buNone/>
              <a:defRPr b="0" sz="1400">
                <a:solidFill>
                  <a:srgbClr val="666666"/>
                </a:solidFill>
              </a:defRPr>
            </a:lvl1pPr>
            <a:lvl2pPr lvl="1">
              <a:spcBef>
                <a:spcPts val="0"/>
              </a:spcBef>
              <a:spcAft>
                <a:spcPts val="0"/>
              </a:spcAft>
              <a:buClr>
                <a:srgbClr val="666666"/>
              </a:buClr>
              <a:buSzPts val="1400"/>
              <a:buNone/>
              <a:defRPr b="0" sz="1400">
                <a:solidFill>
                  <a:srgbClr val="666666"/>
                </a:solidFill>
              </a:defRPr>
            </a:lvl2pPr>
            <a:lvl3pPr lvl="2">
              <a:spcBef>
                <a:spcPts val="0"/>
              </a:spcBef>
              <a:spcAft>
                <a:spcPts val="0"/>
              </a:spcAft>
              <a:buClr>
                <a:srgbClr val="666666"/>
              </a:buClr>
              <a:buSzPts val="1400"/>
              <a:buNone/>
              <a:defRPr b="0" sz="1400">
                <a:solidFill>
                  <a:srgbClr val="666666"/>
                </a:solidFill>
              </a:defRPr>
            </a:lvl3pPr>
            <a:lvl4pPr lvl="3">
              <a:spcBef>
                <a:spcPts val="0"/>
              </a:spcBef>
              <a:spcAft>
                <a:spcPts val="0"/>
              </a:spcAft>
              <a:buClr>
                <a:srgbClr val="666666"/>
              </a:buClr>
              <a:buSzPts val="1400"/>
              <a:buNone/>
              <a:defRPr b="0" sz="1400">
                <a:solidFill>
                  <a:srgbClr val="666666"/>
                </a:solidFill>
              </a:defRPr>
            </a:lvl4pPr>
            <a:lvl5pPr lvl="4">
              <a:spcBef>
                <a:spcPts val="0"/>
              </a:spcBef>
              <a:spcAft>
                <a:spcPts val="0"/>
              </a:spcAft>
              <a:buClr>
                <a:srgbClr val="666666"/>
              </a:buClr>
              <a:buSzPts val="1400"/>
              <a:buNone/>
              <a:defRPr b="0" sz="1400">
                <a:solidFill>
                  <a:srgbClr val="666666"/>
                </a:solidFill>
              </a:defRPr>
            </a:lvl5pPr>
            <a:lvl6pPr lvl="5">
              <a:spcBef>
                <a:spcPts val="0"/>
              </a:spcBef>
              <a:spcAft>
                <a:spcPts val="0"/>
              </a:spcAft>
              <a:buClr>
                <a:srgbClr val="666666"/>
              </a:buClr>
              <a:buSzPts val="1400"/>
              <a:buNone/>
              <a:defRPr b="0" sz="1400">
                <a:solidFill>
                  <a:srgbClr val="666666"/>
                </a:solidFill>
              </a:defRPr>
            </a:lvl6pPr>
            <a:lvl7pPr lvl="6">
              <a:spcBef>
                <a:spcPts val="0"/>
              </a:spcBef>
              <a:spcAft>
                <a:spcPts val="0"/>
              </a:spcAft>
              <a:buClr>
                <a:srgbClr val="666666"/>
              </a:buClr>
              <a:buSzPts val="1400"/>
              <a:buNone/>
              <a:defRPr b="0" sz="1400">
                <a:solidFill>
                  <a:srgbClr val="666666"/>
                </a:solidFill>
              </a:defRPr>
            </a:lvl7pPr>
            <a:lvl8pPr lvl="7">
              <a:spcBef>
                <a:spcPts val="0"/>
              </a:spcBef>
              <a:spcAft>
                <a:spcPts val="0"/>
              </a:spcAft>
              <a:buClr>
                <a:srgbClr val="666666"/>
              </a:buClr>
              <a:buSzPts val="1400"/>
              <a:buNone/>
              <a:defRPr b="0" sz="1400">
                <a:solidFill>
                  <a:srgbClr val="666666"/>
                </a:solidFill>
              </a:defRPr>
            </a:lvl8pPr>
            <a:lvl9pPr lvl="8">
              <a:spcBef>
                <a:spcPts val="0"/>
              </a:spcBef>
              <a:spcAft>
                <a:spcPts val="0"/>
              </a:spcAft>
              <a:buClr>
                <a:srgbClr val="666666"/>
              </a:buClr>
              <a:buSzPts val="1400"/>
              <a:buNone/>
              <a:defRPr b="0" sz="1400">
                <a:solidFill>
                  <a:srgbClr val="666666"/>
                </a:solidFill>
              </a:defRPr>
            </a:lvl9pPr>
          </a:lstStyle>
          <a:p/>
        </p:txBody>
      </p:sp>
      <p:sp>
        <p:nvSpPr>
          <p:cNvPr id="49" name="Google Shape;49;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50" name="Google Shape;50;p8"/>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lf Check slide">
  <p:cSld name="TITLE_AND_BODY_1">
    <p:spTree>
      <p:nvGrpSpPr>
        <p:cNvPr id="51" name="Shape 51"/>
        <p:cNvGrpSpPr/>
        <p:nvPr/>
      </p:nvGrpSpPr>
      <p:grpSpPr>
        <a:xfrm>
          <a:off x="0" y="0"/>
          <a:ext cx="0" cy="0"/>
          <a:chOff x="0" y="0"/>
          <a:chExt cx="0" cy="0"/>
        </a:xfrm>
      </p:grpSpPr>
      <p:sp>
        <p:nvSpPr>
          <p:cNvPr id="52" name="Google Shape;52;p9"/>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3" name="Google Shape;53;p9"/>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Char char="●"/>
              <a:defRPr/>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54" name="Google Shape;54;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5" name="Google Shape;55;p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pic>
        <p:nvPicPr>
          <p:cNvPr descr="Icon indicating the slide contains a check for understanding question for students " id="56" name="Google Shape;56;p9" title="self-checl-1.png"/>
          <p:cNvPicPr preferRelativeResize="0"/>
          <p:nvPr/>
        </p:nvPicPr>
        <p:blipFill>
          <a:blip r:embed="rId2">
            <a:alphaModFix/>
          </a:blip>
          <a:stretch>
            <a:fillRect/>
          </a:stretch>
        </p:blipFill>
        <p:spPr>
          <a:xfrm>
            <a:off x="8557975" y="107275"/>
            <a:ext cx="274320" cy="274320"/>
          </a:xfrm>
          <a:prstGeom prst="rect">
            <a:avLst/>
          </a:prstGeom>
          <a:noFill/>
          <a:ln>
            <a:noFill/>
          </a:ln>
        </p:spPr>
      </p:pic>
      <p:sp>
        <p:nvSpPr>
          <p:cNvPr id="57" name="Google Shape;57;p9"/>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58" name="Shape 58"/>
        <p:cNvGrpSpPr/>
        <p:nvPr/>
      </p:nvGrpSpPr>
      <p:grpSpPr>
        <a:xfrm>
          <a:off x="0" y="0"/>
          <a:ext cx="0" cy="0"/>
          <a:chOff x="0" y="0"/>
          <a:chExt cx="0" cy="0"/>
        </a:xfrm>
      </p:grpSpPr>
      <p:sp>
        <p:nvSpPr>
          <p:cNvPr id="59" name="Google Shape;59;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0" name="Google Shape;60;p1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1" name="Google Shape;61;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62" name="Google Shape;62;p10"/>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arning Goals slide">
  <p:cSld name="TITLE_AND_TWO_COLUMNS_1_1">
    <p:bg>
      <p:bgPr>
        <a:solidFill>
          <a:srgbClr val="005047"/>
        </a:solidFill>
      </p:bgPr>
    </p:bg>
    <p:spTree>
      <p:nvGrpSpPr>
        <p:cNvPr id="63" name="Shape 63"/>
        <p:cNvGrpSpPr/>
        <p:nvPr/>
      </p:nvGrpSpPr>
      <p:grpSpPr>
        <a:xfrm>
          <a:off x="0" y="0"/>
          <a:ext cx="0" cy="0"/>
          <a:chOff x="0" y="0"/>
          <a:chExt cx="0" cy="0"/>
        </a:xfrm>
      </p:grpSpPr>
      <p:sp>
        <p:nvSpPr>
          <p:cNvPr id="64" name="Google Shape;64;p11"/>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FDBD3E"/>
              </a:buClr>
              <a:buSzPts val="2800"/>
              <a:buNone/>
              <a:defRPr sz="2800">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5" name="Google Shape;65;p11"/>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Clr>
                <a:schemeClr val="lt1"/>
              </a:buClr>
              <a:buSzPts val="2200"/>
              <a:buFont typeface="Noto Sans"/>
              <a:buChar char="●"/>
              <a:defRPr sz="2200">
                <a:solidFill>
                  <a:schemeClr val="lt1"/>
                </a:solidFill>
                <a:latin typeface="Noto Sans"/>
                <a:ea typeface="Noto Sans"/>
                <a:cs typeface="Noto Sans"/>
                <a:sym typeface="Noto Sans"/>
              </a:defRPr>
            </a:lvl1pPr>
            <a:lvl2pPr indent="-355600" lvl="1" marL="914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2pPr>
            <a:lvl3pPr indent="-355600" lvl="2" marL="1371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3pPr>
            <a:lvl4pPr indent="-355600" lvl="3" marL="1828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4pPr>
            <a:lvl5pPr indent="-355600" lvl="4" marL="22860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5pPr>
            <a:lvl6pPr indent="-355600" lvl="5" marL="27432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6pPr>
            <a:lvl7pPr indent="-355600" lvl="6" marL="3200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7pPr>
            <a:lvl8pPr indent="-355600" lvl="7" marL="3657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8pPr>
            <a:lvl9pPr indent="-355600" lvl="8" marL="4114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9pPr>
          </a:lstStyle>
          <a:p/>
        </p:txBody>
      </p:sp>
      <p:sp>
        <p:nvSpPr>
          <p:cNvPr id="66" name="Google Shape;66;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solidFill>
                  <a:schemeClr val="lt1"/>
                </a:solidFill>
              </a:defRPr>
            </a:lvl1pPr>
            <a:lvl2pPr lvl="1">
              <a:buNone/>
              <a:defRPr sz="1100">
                <a:solidFill>
                  <a:schemeClr val="lt1"/>
                </a:solidFill>
              </a:defRPr>
            </a:lvl2pPr>
            <a:lvl3pPr lvl="2">
              <a:buNone/>
              <a:defRPr sz="1100">
                <a:solidFill>
                  <a:schemeClr val="lt1"/>
                </a:solidFill>
              </a:defRPr>
            </a:lvl3pPr>
            <a:lvl4pPr lvl="3">
              <a:buNone/>
              <a:defRPr sz="1100">
                <a:solidFill>
                  <a:schemeClr val="lt1"/>
                </a:solidFill>
              </a:defRPr>
            </a:lvl4pPr>
            <a:lvl5pPr lvl="4">
              <a:buNone/>
              <a:defRPr sz="1100">
                <a:solidFill>
                  <a:schemeClr val="lt1"/>
                </a:solidFill>
              </a:defRPr>
            </a:lvl5pPr>
            <a:lvl6pPr lvl="5">
              <a:buNone/>
              <a:defRPr sz="1100">
                <a:solidFill>
                  <a:schemeClr val="lt1"/>
                </a:solidFill>
              </a:defRPr>
            </a:lvl6pPr>
            <a:lvl7pPr lvl="6">
              <a:buNone/>
              <a:defRPr sz="1100">
                <a:solidFill>
                  <a:schemeClr val="lt1"/>
                </a:solidFill>
              </a:defRPr>
            </a:lvl7pPr>
            <a:lvl8pPr lvl="7">
              <a:buNone/>
              <a:defRPr sz="1100">
                <a:solidFill>
                  <a:schemeClr val="lt1"/>
                </a:solidFill>
              </a:defRPr>
            </a:lvl8pPr>
            <a:lvl9pPr lvl="8">
              <a:buNone/>
              <a:defRPr sz="1100">
                <a:solidFill>
                  <a:schemeClr val="lt1"/>
                </a:solidFill>
              </a:defRPr>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67" name="Google Shape;67;p1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solidFill>
                  <a:schemeClr val="lt1"/>
                </a:solidFill>
                <a:latin typeface="Noto Sans"/>
                <a:ea typeface="Noto Sans"/>
                <a:cs typeface="Noto Sans"/>
                <a:sym typeface="Noto Sans"/>
              </a:defRPr>
            </a:lvl1pPr>
            <a:lvl2pPr lvl="1" algn="l">
              <a:buNone/>
              <a:defRPr sz="1100">
                <a:solidFill>
                  <a:schemeClr val="lt1"/>
                </a:solidFill>
                <a:latin typeface="Noto Sans"/>
                <a:ea typeface="Noto Sans"/>
                <a:cs typeface="Noto Sans"/>
                <a:sym typeface="Noto Sans"/>
              </a:defRPr>
            </a:lvl2pPr>
            <a:lvl3pPr lvl="2" algn="l">
              <a:buNone/>
              <a:defRPr sz="1100">
                <a:solidFill>
                  <a:schemeClr val="lt1"/>
                </a:solidFill>
                <a:latin typeface="Noto Sans"/>
                <a:ea typeface="Noto Sans"/>
                <a:cs typeface="Noto Sans"/>
                <a:sym typeface="Noto Sans"/>
              </a:defRPr>
            </a:lvl3pPr>
            <a:lvl4pPr lvl="3" algn="l">
              <a:buNone/>
              <a:defRPr sz="1100">
                <a:solidFill>
                  <a:schemeClr val="lt1"/>
                </a:solidFill>
                <a:latin typeface="Noto Sans"/>
                <a:ea typeface="Noto Sans"/>
                <a:cs typeface="Noto Sans"/>
                <a:sym typeface="Noto Sans"/>
              </a:defRPr>
            </a:lvl4pPr>
            <a:lvl5pPr lvl="4" algn="l">
              <a:buNone/>
              <a:defRPr sz="1100">
                <a:solidFill>
                  <a:schemeClr val="lt1"/>
                </a:solidFill>
                <a:latin typeface="Noto Sans"/>
                <a:ea typeface="Noto Sans"/>
                <a:cs typeface="Noto Sans"/>
                <a:sym typeface="Noto Sans"/>
              </a:defRPr>
            </a:lvl5pPr>
            <a:lvl6pPr lvl="5" algn="l">
              <a:buNone/>
              <a:defRPr sz="1100">
                <a:solidFill>
                  <a:schemeClr val="lt1"/>
                </a:solidFill>
                <a:latin typeface="Noto Sans"/>
                <a:ea typeface="Noto Sans"/>
                <a:cs typeface="Noto Sans"/>
                <a:sym typeface="Noto Sans"/>
              </a:defRPr>
            </a:lvl6pPr>
            <a:lvl7pPr lvl="6" algn="l">
              <a:buNone/>
              <a:defRPr sz="1100">
                <a:solidFill>
                  <a:schemeClr val="lt1"/>
                </a:solidFill>
                <a:latin typeface="Noto Sans"/>
                <a:ea typeface="Noto Sans"/>
                <a:cs typeface="Noto Sans"/>
                <a:sym typeface="Noto Sans"/>
              </a:defRPr>
            </a:lvl7pPr>
            <a:lvl8pPr lvl="7" algn="l">
              <a:buNone/>
              <a:defRPr sz="1100">
                <a:solidFill>
                  <a:schemeClr val="lt1"/>
                </a:solidFill>
                <a:latin typeface="Noto Sans"/>
                <a:ea typeface="Noto Sans"/>
                <a:cs typeface="Noto Sans"/>
                <a:sym typeface="Noto Sans"/>
              </a:defRPr>
            </a:lvl8pPr>
            <a:lvl9pPr lvl="8" algn="l">
              <a:buNone/>
              <a:defRPr sz="1100">
                <a:solidFill>
                  <a:schemeClr val="lt1"/>
                </a:solidFill>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Journey slide" type="blank">
  <p:cSld name="BLANK">
    <p:spTree>
      <p:nvGrpSpPr>
        <p:cNvPr id="68" name="Shape 68"/>
        <p:cNvGrpSpPr/>
        <p:nvPr/>
      </p:nvGrpSpPr>
      <p:grpSpPr>
        <a:xfrm>
          <a:off x="0" y="0"/>
          <a:ext cx="0" cy="0"/>
          <a:chOff x="0" y="0"/>
          <a:chExt cx="0" cy="0"/>
        </a:xfrm>
      </p:grpSpPr>
      <p:sp>
        <p:nvSpPr>
          <p:cNvPr id="69" name="Google Shape;6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70" name="Google Shape;70;p12"/>
          <p:cNvSpPr txBox="1"/>
          <p:nvPr>
            <p:ph type="title"/>
          </p:nvPr>
        </p:nvSpPr>
        <p:spPr>
          <a:xfrm>
            <a:off x="-7000" y="-39550"/>
            <a:ext cx="9150900" cy="1194000"/>
          </a:xfrm>
          <a:prstGeom prst="rect">
            <a:avLst/>
          </a:prstGeom>
          <a:solidFill>
            <a:srgbClr val="005047"/>
          </a:solidFill>
        </p:spPr>
        <p:txBody>
          <a:bodyPr anchorCtr="0" anchor="t" bIns="91425" lIns="91425" spcFirstLastPara="1" rIns="91425" wrap="square" tIns="182875">
            <a:noAutofit/>
          </a:bodyPr>
          <a:lstStyle>
            <a:lvl1pPr lvl="0" algn="ctr">
              <a:spcBef>
                <a:spcPts val="0"/>
              </a:spcBef>
              <a:spcAft>
                <a:spcPts val="0"/>
              </a:spcAft>
              <a:buClr>
                <a:srgbClr val="FDBD3E"/>
              </a:buClr>
              <a:buSzPts val="3000"/>
              <a:buNone/>
              <a:defRPr>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137160"/>
            <a:ext cx="8520600" cy="822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005047"/>
              </a:buClr>
              <a:buSzPts val="3000"/>
              <a:buFont typeface="Verdana"/>
              <a:buNone/>
              <a:defRPr b="1" sz="3000">
                <a:solidFill>
                  <a:srgbClr val="005047"/>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960120"/>
            <a:ext cx="8520600" cy="3657600"/>
          </a:xfrm>
          <a:prstGeom prst="rect">
            <a:avLst/>
          </a:prstGeom>
          <a:noFill/>
          <a:ln>
            <a:noFill/>
          </a:ln>
        </p:spPr>
        <p:txBody>
          <a:bodyPr anchorCtr="0" anchor="t" bIns="91425" lIns="91425" spcFirstLastPara="1" rIns="91425" wrap="square" tIns="91425">
            <a:noAutofit/>
          </a:bodyPr>
          <a:lstStyle>
            <a:lvl1pPr indent="-381000" lvl="0" marL="457200">
              <a:lnSpc>
                <a:spcPct val="115000"/>
              </a:lnSpc>
              <a:spcBef>
                <a:spcPts val="0"/>
              </a:spcBef>
              <a:spcAft>
                <a:spcPts val="0"/>
              </a:spcAft>
              <a:buClr>
                <a:schemeClr val="dk1"/>
              </a:buClr>
              <a:buSzPts val="2400"/>
              <a:buFont typeface="Noto Sans"/>
              <a:buChar char="●"/>
              <a:defRPr sz="2400">
                <a:solidFill>
                  <a:schemeClr val="dk1"/>
                </a:solidFill>
                <a:latin typeface="Noto Sans"/>
                <a:ea typeface="Noto Sans"/>
                <a:cs typeface="Noto Sans"/>
                <a:sym typeface="Noto Sans"/>
              </a:defRPr>
            </a:lvl1pPr>
            <a:lvl2pPr indent="-355600" lvl="1" marL="914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2pPr>
            <a:lvl3pPr indent="-355600" lvl="2" marL="1371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3pPr>
            <a:lvl4pPr indent="-355600" lvl="3" marL="1828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4pPr>
            <a:lvl5pPr indent="-355600" lvl="4" marL="22860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5pPr>
            <a:lvl6pPr indent="-355600" lvl="5" marL="27432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6pPr>
            <a:lvl7pPr indent="-355600" lvl="6" marL="3200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7pPr>
            <a:lvl8pPr indent="-355600" lvl="7" marL="3657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8pPr>
            <a:lvl9pPr indent="-355600" lvl="8" marL="4114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6.png"/><Relationship Id="rId5" Type="http://schemas.openxmlformats.org/officeDocument/2006/relationships/image" Target="../media/image8.png"/><Relationship Id="rId6" Type="http://schemas.openxmlformats.org/officeDocument/2006/relationships/image" Target="../media/image11.png"/><Relationship Id="rId7" Type="http://schemas.openxmlformats.org/officeDocument/2006/relationships/image" Target="../media/image7.png"/><Relationship Id="rId8"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xml"/><Relationship Id="rId3" Type="http://schemas.openxmlformats.org/officeDocument/2006/relationships/image" Target="../media/image1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0.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3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22.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0.jpg"/><Relationship Id="rId4" Type="http://schemas.openxmlformats.org/officeDocument/2006/relationships/hyperlink" Target="https://youtu.be/J7ED1pjnwjo" TargetMode="External"/><Relationship Id="rId5" Type="http://schemas.openxmlformats.org/officeDocument/2006/relationships/slide" Target="/ppt/slides/slide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2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 Id="rId3" Type="http://schemas.openxmlformats.org/officeDocument/2006/relationships/image" Target="../media/image2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22.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0.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0.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2.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1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1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0.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0.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5.xml"/><Relationship Id="rId3" Type="http://schemas.openxmlformats.org/officeDocument/2006/relationships/image" Target="../media/image2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1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image" Target="../media/image10.jpg"/><Relationship Id="rId4" Type="http://schemas.openxmlformats.org/officeDocument/2006/relationships/hyperlink" Target="https://youtu.be/TLZkkOoqLRM" TargetMode="External"/><Relationship Id="rId5" Type="http://schemas.openxmlformats.org/officeDocument/2006/relationships/hyperlink" Target="http://www.youtube.com/watch?v=TLZkkOoqLRM" TargetMode="External"/><Relationship Id="rId6" Type="http://schemas.openxmlformats.org/officeDocument/2006/relationships/image" Target="../media/image34.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8.xml"/><Relationship Id="rId3" Type="http://schemas.openxmlformats.org/officeDocument/2006/relationships/image" Target="../media/image2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0.jpg"/><Relationship Id="rId4" Type="http://schemas.openxmlformats.org/officeDocument/2006/relationships/image" Target="../media/image3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0.xml"/><Relationship Id="rId3" Type="http://schemas.openxmlformats.org/officeDocument/2006/relationships/image" Target="../media/image2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10.jpg"/><Relationship Id="rId4" Type="http://schemas.openxmlformats.org/officeDocument/2006/relationships/image" Target="../media/image3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2.xml"/><Relationship Id="rId3" Type="http://schemas.openxmlformats.org/officeDocument/2006/relationships/image" Target="../media/image3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0.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3"/>
          <p:cNvSpPr txBox="1"/>
          <p:nvPr>
            <p:ph type="ctrTitle"/>
          </p:nvPr>
        </p:nvSpPr>
        <p:spPr>
          <a:xfrm>
            <a:off x="0" y="744575"/>
            <a:ext cx="9144000" cy="2052600"/>
          </a:xfrm>
          <a:prstGeom prst="rect">
            <a:avLst/>
          </a:prstGeom>
        </p:spPr>
        <p:txBody>
          <a:bodyPr anchorCtr="0" anchor="t" bIns="91425" lIns="91425" spcFirstLastPara="1" rIns="91425" wrap="square" tIns="548625">
            <a:noAutofit/>
          </a:bodyPr>
          <a:lstStyle/>
          <a:p>
            <a:pPr indent="0" lvl="0" marL="0" rtl="0" algn="ctr">
              <a:spcBef>
                <a:spcPts val="0"/>
              </a:spcBef>
              <a:spcAft>
                <a:spcPts val="0"/>
              </a:spcAft>
              <a:buNone/>
            </a:pPr>
            <a:r>
              <a:rPr lang="en"/>
              <a:t>Algebra 1</a:t>
            </a:r>
            <a:endParaRPr/>
          </a:p>
        </p:txBody>
      </p:sp>
      <p:sp>
        <p:nvSpPr>
          <p:cNvPr id="76" name="Google Shape;76;p13"/>
          <p:cNvSpPr txBox="1"/>
          <p:nvPr>
            <p:ph idx="1" type="subTitle"/>
          </p:nvPr>
        </p:nvSpPr>
        <p:spPr>
          <a:xfrm>
            <a:off x="311700" y="184607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Unit 6 Working with Polynomials</a:t>
            </a:r>
            <a:endParaRPr b="1" sz="2200"/>
          </a:p>
        </p:txBody>
      </p:sp>
      <p:sp>
        <p:nvSpPr>
          <p:cNvPr id="77" name="Google Shape;77;p13"/>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a:t>Lesson 6.1 Add and Subtract Polynomials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1" name="Shape 81"/>
        <p:cNvGrpSpPr/>
        <p:nvPr/>
      </p:nvGrpSpPr>
      <p:grpSpPr>
        <a:xfrm>
          <a:off x="0" y="0"/>
          <a:ext cx="0" cy="0"/>
          <a:chOff x="0" y="0"/>
          <a:chExt cx="0" cy="0"/>
        </a:xfrm>
      </p:grpSpPr>
      <p:sp>
        <p:nvSpPr>
          <p:cNvPr id="82" name="Google Shape;82;p14"/>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83" name="Google Shape;83;p14"/>
          <p:cNvSpPr txBox="1"/>
          <p:nvPr>
            <p:ph idx="1" type="body"/>
          </p:nvPr>
        </p:nvSpPr>
        <p:spPr>
          <a:xfrm>
            <a:off x="311700" y="959070"/>
            <a:ext cx="8520600" cy="3555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sz="1800"/>
              <a:t>On the activity slides </a:t>
            </a:r>
            <a:r>
              <a:rPr b="1" lang="en" sz="1800"/>
              <a:t>c</a:t>
            </a:r>
            <a:r>
              <a:rPr b="1" lang="en" sz="1800"/>
              <a:t>heck the speaker notes</a:t>
            </a:r>
            <a:r>
              <a:rPr lang="en" sz="1800"/>
              <a:t> for teacher support and instructional information.</a:t>
            </a:r>
            <a:endParaRPr sz="1800"/>
          </a:p>
          <a:p>
            <a:pPr indent="-342900" lvl="0" marL="457200" rtl="0" algn="l">
              <a:spcBef>
                <a:spcPts val="0"/>
              </a:spcBef>
              <a:spcAft>
                <a:spcPts val="0"/>
              </a:spcAft>
              <a:buClr>
                <a:srgbClr val="424242"/>
              </a:buClr>
              <a:buSzPts val="1800"/>
              <a:buFont typeface="Noto Sans"/>
              <a:buChar char="●"/>
            </a:pPr>
            <a:r>
              <a:rPr lang="en" sz="1800"/>
              <a:t>Each lesson includes 1 warm up, 2-3 learning activities, a cool down, practice and a lesson synthesis. </a:t>
            </a:r>
            <a:endParaRPr sz="1800"/>
          </a:p>
          <a:p>
            <a:pPr indent="-342900" lvl="1" marL="914400" rtl="0" algn="l">
              <a:spcBef>
                <a:spcPts val="0"/>
              </a:spcBef>
              <a:spcAft>
                <a:spcPts val="0"/>
              </a:spcAft>
              <a:buSzPts val="1800"/>
              <a:buChar char="○"/>
            </a:pPr>
            <a:r>
              <a:rPr lang="en" sz="1800"/>
              <a:t>Learning activities are followed by a self check question, and review section.</a:t>
            </a:r>
            <a:endParaRPr sz="1800"/>
          </a:p>
          <a:p>
            <a:pPr indent="-342900" lvl="0" marL="457200" rtl="0" algn="l">
              <a:spcBef>
                <a:spcPts val="0"/>
              </a:spcBef>
              <a:spcAft>
                <a:spcPts val="0"/>
              </a:spcAft>
              <a:buSzPts val="1800"/>
              <a:buChar char="●"/>
            </a:pPr>
            <a:r>
              <a:rPr lang="en" sz="1800"/>
              <a:t>Some slides have been</a:t>
            </a:r>
            <a:r>
              <a:rPr b="1" lang="en" sz="1800"/>
              <a:t> hidden from student view</a:t>
            </a:r>
            <a:r>
              <a:rPr lang="en" sz="1800"/>
              <a:t>, more information can be found on the next slide (Reference Key).</a:t>
            </a:r>
            <a:endParaRPr sz="1800"/>
          </a:p>
          <a:p>
            <a:pPr indent="-342900" lvl="0" marL="457200" rtl="0" algn="l">
              <a:spcBef>
                <a:spcPts val="0"/>
              </a:spcBef>
              <a:spcAft>
                <a:spcPts val="0"/>
              </a:spcAft>
              <a:buSzPts val="1800"/>
              <a:buChar char="●"/>
            </a:pPr>
            <a:r>
              <a:rPr lang="en" sz="1800"/>
              <a:t>You can edit and use these slides for personal and classroom use, but cannot sell them and must keep the attribution logos.</a:t>
            </a:r>
            <a:endParaRPr sz="1800"/>
          </a:p>
          <a:p>
            <a:pPr indent="-342900" lvl="0" marL="457200" rtl="0" algn="l">
              <a:spcBef>
                <a:spcPts val="0"/>
              </a:spcBef>
              <a:spcAft>
                <a:spcPts val="0"/>
              </a:spcAft>
              <a:buSzPts val="1800"/>
              <a:buChar char="●"/>
            </a:pPr>
            <a:r>
              <a:rPr lang="en" sz="1800"/>
              <a:t>For more information, </a:t>
            </a:r>
            <a:r>
              <a:rPr lang="en" sz="1800" u="sng">
                <a:solidFill>
                  <a:schemeClr val="hlink"/>
                </a:solidFill>
                <a:hlinkClick r:id="rId3"/>
              </a:rPr>
              <a:t>Check out the digital quick start guide</a:t>
            </a:r>
            <a:r>
              <a:rPr lang="en" sz="1800"/>
              <a:t>!			</a:t>
            </a:r>
            <a:endParaRPr sz="1800"/>
          </a:p>
        </p:txBody>
      </p:sp>
      <p:sp>
        <p:nvSpPr>
          <p:cNvPr id="84" name="Google Shape;84;p1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85" name="Google Shape;85;p14"/>
          <p:cNvSpPr txBox="1"/>
          <p:nvPr/>
        </p:nvSpPr>
        <p:spPr>
          <a:xfrm>
            <a:off x="241526" y="4631150"/>
            <a:ext cx="2861100" cy="39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rgbClr val="666666"/>
                </a:solidFill>
                <a:latin typeface="Noto Sans"/>
                <a:ea typeface="Noto Sans"/>
                <a:cs typeface="Noto Sans"/>
                <a:sym typeface="Noto Sans"/>
              </a:rPr>
              <a:t>OpenStax CC BY NC SA</a:t>
            </a:r>
            <a:endParaRPr sz="1000">
              <a:solidFill>
                <a:srgbClr val="666666"/>
              </a:solidFill>
              <a:latin typeface="Noto Sans"/>
              <a:ea typeface="Noto Sans"/>
              <a:cs typeface="Noto Sans"/>
              <a:sym typeface="Noto Sans"/>
            </a:endParaRPr>
          </a:p>
        </p:txBody>
      </p:sp>
      <p:pic>
        <p:nvPicPr>
          <p:cNvPr descr="Icon indicating this slide is hidden from student view" id="86" name="Google Shape;86;p14" title="mdi_hide.png"/>
          <p:cNvPicPr preferRelativeResize="0"/>
          <p:nvPr/>
        </p:nvPicPr>
        <p:blipFill>
          <a:blip r:embed="rId4">
            <a:alphaModFix/>
          </a:blip>
          <a:stretch>
            <a:fillRect/>
          </a:stretch>
        </p:blipFill>
        <p:spPr>
          <a:xfrm>
            <a:off x="8686800" y="137160"/>
            <a:ext cx="274320" cy="27432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0" name="Shape 90"/>
        <p:cNvGrpSpPr/>
        <p:nvPr/>
      </p:nvGrpSpPr>
      <p:grpSpPr>
        <a:xfrm>
          <a:off x="0" y="0"/>
          <a:ext cx="0" cy="0"/>
          <a:chOff x="0" y="0"/>
          <a:chExt cx="0" cy="0"/>
        </a:xfrm>
      </p:grpSpPr>
      <p:sp>
        <p:nvSpPr>
          <p:cNvPr id="91" name="Google Shape;91;p15"/>
          <p:cNvSpPr txBox="1"/>
          <p:nvPr>
            <p:ph type="title"/>
          </p:nvPr>
        </p:nvSpPr>
        <p:spPr>
          <a:xfrm>
            <a:off x="215767"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92" name="Google Shape;92;p15"/>
          <p:cNvSpPr txBox="1"/>
          <p:nvPr>
            <p:ph idx="1" type="body"/>
          </p:nvPr>
        </p:nvSpPr>
        <p:spPr>
          <a:xfrm>
            <a:off x="215767" y="722926"/>
            <a:ext cx="8520600" cy="4770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sz="1900"/>
              <a:t>Check the top right corner for an icon referencing these unique sections. </a:t>
            </a:r>
            <a:endParaRPr sz="1900"/>
          </a:p>
        </p:txBody>
      </p:sp>
      <p:graphicFrame>
        <p:nvGraphicFramePr>
          <p:cNvPr descr="Table organizing information about the meanings of various icons used on the slides. The first row serves as the table header and indicates the first column lists the icon images, the second column lists the icon title, the third column indicates if the page is initially hidden from student view, and the fourth column indicates the location of the icon and description of the purpose for the slide. " id="93" name="Google Shape;93;p15" title="Reference Key Icon table"/>
          <p:cNvGraphicFramePr/>
          <p:nvPr/>
        </p:nvGraphicFramePr>
        <p:xfrm>
          <a:off x="242200" y="1160330"/>
          <a:ext cx="3000000" cy="3000000"/>
        </p:xfrm>
        <a:graphic>
          <a:graphicData uri="http://schemas.openxmlformats.org/drawingml/2006/table">
            <a:tbl>
              <a:tblPr>
                <a:noFill/>
                <a:tableStyleId>{BF9F3ED0-5449-4E00-BF20-BEBC15775F40}</a:tableStyleId>
              </a:tblPr>
              <a:tblGrid>
                <a:gridCol w="684550"/>
                <a:gridCol w="2780925"/>
                <a:gridCol w="871450"/>
                <a:gridCol w="4070225"/>
              </a:tblGrid>
              <a:tr h="294550">
                <a:tc>
                  <a:txBody>
                    <a:bodyPr/>
                    <a:lstStyle/>
                    <a:p>
                      <a:pPr indent="0" lvl="0" marL="0" rtl="0" algn="ctr">
                        <a:spcBef>
                          <a:spcPts val="0"/>
                        </a:spcBef>
                        <a:spcAft>
                          <a:spcPts val="0"/>
                        </a:spcAft>
                        <a:buNone/>
                      </a:pPr>
                      <a:r>
                        <a:rPr b="1" lang="en" sz="1200">
                          <a:solidFill>
                            <a:srgbClr val="FFFFFF"/>
                          </a:solidFill>
                          <a:latin typeface="Noto Sans"/>
                          <a:ea typeface="Noto Sans"/>
                          <a:cs typeface="Noto Sans"/>
                          <a:sym typeface="Noto Sans"/>
                        </a:rPr>
                        <a:t>Icon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Title</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View</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Location and </a:t>
                      </a:r>
                      <a:r>
                        <a:rPr b="1" lang="en" sz="1200">
                          <a:solidFill>
                            <a:srgbClr val="FFFFFF"/>
                          </a:solidFill>
                          <a:latin typeface="Noto Sans"/>
                          <a:ea typeface="Noto Sans"/>
                          <a:cs typeface="Noto Sans"/>
                          <a:sym typeface="Noto Sans"/>
                        </a:rPr>
                        <a:t>Description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r>
              <a:tr h="521350">
                <a:tc>
                  <a:txBody>
                    <a:bodyPr/>
                    <a:lstStyle/>
                    <a:p>
                      <a:pPr indent="0" lvl="0" marL="0" rtl="0" algn="ctr">
                        <a:spcBef>
                          <a:spcPts val="0"/>
                        </a:spcBef>
                        <a:spcAft>
                          <a:spcPts val="0"/>
                        </a:spcAft>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n/a</a:t>
                      </a:r>
                      <a:endParaRPr>
                        <a:solidFill>
                          <a:srgbClr val="5E5E5E"/>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200">
                        <a:solidFill>
                          <a:srgbClr val="424242"/>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descr="Icon indicating the slide contains a support for students with disabilities" id="94" name="Google Shape;94;p15" title="swd icon.png"/>
          <p:cNvPicPr preferRelativeResize="0"/>
          <p:nvPr/>
        </p:nvPicPr>
        <p:blipFill>
          <a:blip r:embed="rId3">
            <a:alphaModFix/>
          </a:blip>
          <a:stretch>
            <a:fillRect/>
          </a:stretch>
        </p:blipFill>
        <p:spPr>
          <a:xfrm>
            <a:off x="441470" y="1624887"/>
            <a:ext cx="274320" cy="274320"/>
          </a:xfrm>
          <a:prstGeom prst="rect">
            <a:avLst/>
          </a:prstGeom>
          <a:noFill/>
          <a:ln>
            <a:noFill/>
          </a:ln>
        </p:spPr>
      </p:pic>
      <p:pic>
        <p:nvPicPr>
          <p:cNvPr descr="Icon indicating the slide contains a support for emerging bilingual students " id="95" name="Google Shape;95;p15" title="emojione_input-latin-letters (4).png"/>
          <p:cNvPicPr preferRelativeResize="0"/>
          <p:nvPr/>
        </p:nvPicPr>
        <p:blipFill>
          <a:blip r:embed="rId4">
            <a:alphaModFix/>
          </a:blip>
          <a:stretch>
            <a:fillRect/>
          </a:stretch>
        </p:blipFill>
        <p:spPr>
          <a:xfrm>
            <a:off x="418607" y="2162346"/>
            <a:ext cx="320040" cy="320040"/>
          </a:xfrm>
          <a:prstGeom prst="rect">
            <a:avLst/>
          </a:prstGeom>
          <a:noFill/>
          <a:ln>
            <a:noFill/>
          </a:ln>
        </p:spPr>
      </p:pic>
      <p:pic>
        <p:nvPicPr>
          <p:cNvPr descr="Icon indicating the slide contains a support for gifted students by providing a challenge that increases the depth or complexity of the material" id="96" name="Google Shape;96;p15" title="extending your thinking icon opaque"/>
          <p:cNvPicPr preferRelativeResize="0"/>
          <p:nvPr/>
        </p:nvPicPr>
        <p:blipFill>
          <a:blip r:embed="rId5">
            <a:alphaModFix/>
          </a:blip>
          <a:stretch>
            <a:fillRect/>
          </a:stretch>
        </p:blipFill>
        <p:spPr>
          <a:xfrm>
            <a:off x="458375" y="2702586"/>
            <a:ext cx="392925" cy="383577"/>
          </a:xfrm>
          <a:prstGeom prst="rect">
            <a:avLst/>
          </a:prstGeom>
          <a:noFill/>
          <a:ln>
            <a:noFill/>
          </a:ln>
        </p:spPr>
      </p:pic>
      <p:pic>
        <p:nvPicPr>
          <p:cNvPr descr="Icon indicating the slide contains a check for understanding question for students " id="97" name="Google Shape;97;p15" title="self check 1 opaque"/>
          <p:cNvPicPr preferRelativeResize="0"/>
          <p:nvPr/>
        </p:nvPicPr>
        <p:blipFill>
          <a:blip r:embed="rId6">
            <a:alphaModFix/>
          </a:blip>
          <a:stretch>
            <a:fillRect/>
          </a:stretch>
        </p:blipFill>
        <p:spPr>
          <a:xfrm>
            <a:off x="418612" y="3306384"/>
            <a:ext cx="320050" cy="309016"/>
          </a:xfrm>
          <a:prstGeom prst="rect">
            <a:avLst/>
          </a:prstGeom>
          <a:noFill/>
          <a:ln>
            <a:noFill/>
          </a:ln>
        </p:spPr>
      </p:pic>
      <p:pic>
        <p:nvPicPr>
          <p:cNvPr descr="Icon indicating the slide contains a additional resources for students who struggled with the check for understanding (self check) question" id="98" name="Google Shape;98;p15" title="additional resources icon opaque"/>
          <p:cNvPicPr preferRelativeResize="0"/>
          <p:nvPr/>
        </p:nvPicPr>
        <p:blipFill>
          <a:blip r:embed="rId7">
            <a:alphaModFix/>
          </a:blip>
          <a:stretch>
            <a:fillRect/>
          </a:stretch>
        </p:blipFill>
        <p:spPr>
          <a:xfrm>
            <a:off x="397310" y="3866175"/>
            <a:ext cx="362627" cy="354000"/>
          </a:xfrm>
          <a:prstGeom prst="rect">
            <a:avLst/>
          </a:prstGeom>
          <a:noFill/>
          <a:ln>
            <a:noFill/>
          </a:ln>
        </p:spPr>
      </p:pic>
      <p:sp>
        <p:nvSpPr>
          <p:cNvPr descr="Gold colored box with downward point arrow reminding teachers where the speaker notes are located." id="99" name="Google Shape;99;p15"/>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
        <p:nvSpPr>
          <p:cNvPr id="100" name="Google Shape;100;p15"/>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pic>
        <p:nvPicPr>
          <p:cNvPr descr="Icon indicating this slide is hidden from student view" id="101" name="Google Shape;101;p15"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105" name="Shape 105"/>
        <p:cNvGrpSpPr/>
        <p:nvPr/>
      </p:nvGrpSpPr>
      <p:grpSpPr>
        <a:xfrm>
          <a:off x="0" y="0"/>
          <a:ext cx="0" cy="0"/>
          <a:chOff x="0" y="0"/>
          <a:chExt cx="0" cy="0"/>
        </a:xfrm>
      </p:grpSpPr>
      <p:sp>
        <p:nvSpPr>
          <p:cNvPr id="106" name="Google Shape;106;p16"/>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107" name="Google Shape;107;p16"/>
          <p:cNvSpPr txBox="1"/>
          <p:nvPr>
            <p:ph idx="1" type="body"/>
          </p:nvPr>
        </p:nvSpPr>
        <p:spPr>
          <a:xfrm>
            <a:off x="311700" y="960125"/>
            <a:ext cx="51363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Determine the degree</a:t>
            </a:r>
            <a:r>
              <a:rPr lang="en">
                <a:solidFill>
                  <a:srgbClr val="F3F3F3"/>
                </a:solidFill>
              </a:rPr>
              <a:t> of polynomials.</a:t>
            </a:r>
            <a:endParaRPr>
              <a:solidFill>
                <a:srgbClr val="F3F3F3"/>
              </a:solidFill>
            </a:endParaRPr>
          </a:p>
          <a:p>
            <a:pPr indent="-342900" lvl="0" marL="457200" rtl="0" algn="l">
              <a:lnSpc>
                <a:spcPct val="100000"/>
              </a:lnSpc>
              <a:spcBef>
                <a:spcPts val="0"/>
              </a:spcBef>
              <a:spcAft>
                <a:spcPts val="0"/>
              </a:spcAft>
              <a:buClr>
                <a:srgbClr val="F3F3F3"/>
              </a:buClr>
              <a:buSzPts val="1800"/>
              <a:buFont typeface="Helvetica Neue"/>
              <a:buChar char="●"/>
            </a:pPr>
            <a:r>
              <a:rPr b="1" lang="en">
                <a:solidFill>
                  <a:srgbClr val="F3F3F3"/>
                </a:solidFill>
              </a:rPr>
              <a:t>Add and subtract polynomials</a:t>
            </a:r>
            <a:r>
              <a:rPr lang="en">
                <a:solidFill>
                  <a:srgbClr val="F3F3F3"/>
                </a:solidFill>
              </a:rPr>
              <a:t>.</a:t>
            </a:r>
            <a:endParaRPr>
              <a:solidFill>
                <a:srgbClr val="F3F3F3"/>
              </a:solidFill>
            </a:endParaRPr>
          </a:p>
          <a:p>
            <a:pPr indent="-342900" lvl="0" marL="457200" rtl="0" algn="l">
              <a:lnSpc>
                <a:spcPct val="100000"/>
              </a:lnSpc>
              <a:spcBef>
                <a:spcPts val="0"/>
              </a:spcBef>
              <a:spcAft>
                <a:spcPts val="0"/>
              </a:spcAft>
              <a:buClr>
                <a:srgbClr val="F3F3F3"/>
              </a:buClr>
              <a:buSzPts val="1800"/>
              <a:buFont typeface="Helvetica Neue"/>
              <a:buChar char="●"/>
            </a:pPr>
            <a:r>
              <a:rPr b="1" lang="en">
                <a:solidFill>
                  <a:srgbClr val="F3F3F3"/>
                </a:solidFill>
              </a:rPr>
              <a:t>Evaluate a polynomial</a:t>
            </a:r>
            <a:r>
              <a:rPr lang="en">
                <a:solidFill>
                  <a:srgbClr val="F3F3F3"/>
                </a:solidFill>
              </a:rPr>
              <a:t> function for a given value.</a:t>
            </a:r>
            <a:endParaRPr>
              <a:solidFill>
                <a:srgbClr val="F3F3F3"/>
              </a:solidFill>
            </a:endParaRPr>
          </a:p>
          <a:p>
            <a:pPr indent="-342900" lvl="0" marL="457200" rtl="0" algn="l">
              <a:lnSpc>
                <a:spcPct val="100000"/>
              </a:lnSpc>
              <a:spcBef>
                <a:spcPts val="0"/>
              </a:spcBef>
              <a:spcAft>
                <a:spcPts val="0"/>
              </a:spcAft>
              <a:buClr>
                <a:srgbClr val="F3F3F3"/>
              </a:buClr>
              <a:buSzPts val="1800"/>
              <a:buFont typeface="Helvetica Neue"/>
              <a:buChar char="●"/>
            </a:pPr>
            <a:r>
              <a:rPr b="1" lang="en">
                <a:solidFill>
                  <a:srgbClr val="F3F3F3"/>
                </a:solidFill>
              </a:rPr>
              <a:t>Add and subtract</a:t>
            </a:r>
            <a:r>
              <a:rPr lang="en">
                <a:solidFill>
                  <a:srgbClr val="F3F3F3"/>
                </a:solidFill>
              </a:rPr>
              <a:t> polynomial </a:t>
            </a:r>
            <a:r>
              <a:rPr b="1" lang="en">
                <a:solidFill>
                  <a:srgbClr val="F3F3F3"/>
                </a:solidFill>
              </a:rPr>
              <a:t>functions.</a:t>
            </a:r>
            <a:r>
              <a:rPr lang="en">
                <a:solidFill>
                  <a:srgbClr val="F3F3F3"/>
                </a:solidFill>
              </a:rPr>
              <a:t> </a:t>
            </a:r>
            <a:endParaRPr>
              <a:solidFill>
                <a:srgbClr val="F3F3F3"/>
              </a:solidFill>
            </a:endParaRPr>
          </a:p>
        </p:txBody>
      </p:sp>
      <p:pic>
        <p:nvPicPr>
          <p:cNvPr descr="Three students helping each other up a staircase toward a flag, symbolizing teamwork and building math skills step by step." id="108" name="Google Shape;108;p16" title="lesson journey-opt 2 (2).png"/>
          <p:cNvPicPr preferRelativeResize="0"/>
          <p:nvPr/>
        </p:nvPicPr>
        <p:blipFill rotWithShape="1">
          <a:blip r:embed="rId3">
            <a:alphaModFix/>
          </a:blip>
          <a:srcRect b="0" l="39" r="49" t="0"/>
          <a:stretch/>
        </p:blipFill>
        <p:spPr>
          <a:xfrm>
            <a:off x="5385050" y="1152463"/>
            <a:ext cx="3447249" cy="2298175"/>
          </a:xfrm>
          <a:prstGeom prst="rect">
            <a:avLst/>
          </a:prstGeom>
          <a:noFill/>
          <a:ln>
            <a:noFill/>
          </a:ln>
        </p:spPr>
      </p:pic>
      <p:sp>
        <p:nvSpPr>
          <p:cNvPr id="109" name="Google Shape;109;p16"/>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10" name="Google Shape;110;p1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6.1 Add and Subtract Polynomials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7"/>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116" name="Google Shape;116;p17"/>
          <p:cNvSpPr txBox="1"/>
          <p:nvPr>
            <p:ph idx="1" type="body"/>
          </p:nvPr>
        </p:nvSpPr>
        <p:spPr>
          <a:xfrm>
            <a:off x="311700" y="828220"/>
            <a:ext cx="39999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000"/>
              <a:t>New</a:t>
            </a:r>
            <a:endParaRPr b="1" sz="2000"/>
          </a:p>
          <a:p>
            <a:pPr indent="-342900" lvl="0" marL="457200" rtl="0" algn="l">
              <a:spcBef>
                <a:spcPts val="1200"/>
              </a:spcBef>
              <a:spcAft>
                <a:spcPts val="0"/>
              </a:spcAft>
              <a:buSzPts val="1800"/>
              <a:buChar char="●"/>
            </a:pPr>
            <a:r>
              <a:rPr b="1" lang="en" sz="1800"/>
              <a:t>Monomial</a:t>
            </a:r>
            <a:endParaRPr b="1" sz="1800"/>
          </a:p>
          <a:p>
            <a:pPr indent="-342900" lvl="1" marL="914400" rtl="0" algn="l">
              <a:spcBef>
                <a:spcPts val="0"/>
              </a:spcBef>
              <a:spcAft>
                <a:spcPts val="0"/>
              </a:spcAft>
              <a:buSzPts val="1800"/>
              <a:buChar char="○"/>
            </a:pPr>
            <a:r>
              <a:rPr lang="en" sz="1800"/>
              <a:t>An algebraic expression with one term.</a:t>
            </a:r>
            <a:endParaRPr sz="1800"/>
          </a:p>
          <a:p>
            <a:pPr indent="-342900" lvl="0" marL="457200" rtl="0" algn="l">
              <a:spcBef>
                <a:spcPts val="0"/>
              </a:spcBef>
              <a:spcAft>
                <a:spcPts val="0"/>
              </a:spcAft>
              <a:buSzPts val="1800"/>
              <a:buChar char="●"/>
            </a:pPr>
            <a:r>
              <a:rPr b="1" lang="en" sz="1800"/>
              <a:t>Binomial</a:t>
            </a:r>
            <a:endParaRPr b="1" sz="1800"/>
          </a:p>
          <a:p>
            <a:pPr indent="-342900" lvl="1" marL="914400" rtl="0" algn="l">
              <a:spcBef>
                <a:spcPts val="0"/>
              </a:spcBef>
              <a:spcAft>
                <a:spcPts val="0"/>
              </a:spcAft>
              <a:buSzPts val="1800"/>
              <a:buChar char="○"/>
            </a:pPr>
            <a:r>
              <a:rPr lang="en" sz="1800"/>
              <a:t>An algebraic expression with two terms. </a:t>
            </a:r>
            <a:endParaRPr sz="1800"/>
          </a:p>
          <a:p>
            <a:pPr indent="-342900" lvl="0" marL="457200" rtl="0" algn="l">
              <a:spcBef>
                <a:spcPts val="0"/>
              </a:spcBef>
              <a:spcAft>
                <a:spcPts val="0"/>
              </a:spcAft>
              <a:buSzPts val="1800"/>
              <a:buChar char="●"/>
            </a:pPr>
            <a:r>
              <a:rPr b="1" lang="en" sz="1800"/>
              <a:t>Trinomial</a:t>
            </a:r>
            <a:endParaRPr b="1" sz="1800"/>
          </a:p>
          <a:p>
            <a:pPr indent="-342900" lvl="1" marL="914400" rtl="0" algn="l">
              <a:spcBef>
                <a:spcPts val="0"/>
              </a:spcBef>
              <a:spcAft>
                <a:spcPts val="0"/>
              </a:spcAft>
              <a:buSzPts val="1800"/>
              <a:buChar char="○"/>
            </a:pPr>
            <a:r>
              <a:rPr lang="en" sz="1800"/>
              <a:t>An algebraic expression with three terms.</a:t>
            </a:r>
            <a:endParaRPr sz="1800"/>
          </a:p>
        </p:txBody>
      </p:sp>
      <p:sp>
        <p:nvSpPr>
          <p:cNvPr id="117" name="Google Shape;117;p17"/>
          <p:cNvSpPr txBox="1"/>
          <p:nvPr>
            <p:ph idx="2" type="body"/>
          </p:nvPr>
        </p:nvSpPr>
        <p:spPr>
          <a:xfrm>
            <a:off x="4554000" y="1306850"/>
            <a:ext cx="4391400" cy="36576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b="1" lang="en" sz="1800"/>
              <a:t>Polynomial</a:t>
            </a:r>
            <a:endParaRPr b="1" sz="1800"/>
          </a:p>
          <a:p>
            <a:pPr indent="-342900" lvl="1" marL="914400" rtl="0" algn="l">
              <a:spcBef>
                <a:spcPts val="0"/>
              </a:spcBef>
              <a:spcAft>
                <a:spcPts val="0"/>
              </a:spcAft>
              <a:buSzPts val="1800"/>
              <a:buChar char="○"/>
            </a:pPr>
            <a:r>
              <a:rPr lang="en" sz="1800"/>
              <a:t>An algebraic expression that contains one or more monomials combined with addition or subtraction.</a:t>
            </a:r>
            <a:endParaRPr sz="1800"/>
          </a:p>
          <a:p>
            <a:pPr indent="-342900" lvl="0" marL="457200" rtl="0" algn="l">
              <a:spcBef>
                <a:spcPts val="0"/>
              </a:spcBef>
              <a:spcAft>
                <a:spcPts val="0"/>
              </a:spcAft>
              <a:buSzPts val="1800"/>
              <a:buChar char="●"/>
            </a:pPr>
            <a:r>
              <a:rPr b="1" lang="en" sz="1800"/>
              <a:t>Degree of a polynomial</a:t>
            </a:r>
            <a:endParaRPr b="1" sz="1800"/>
          </a:p>
          <a:p>
            <a:pPr indent="-342900" lvl="1" marL="914400" rtl="0" algn="l">
              <a:spcBef>
                <a:spcPts val="0"/>
              </a:spcBef>
              <a:spcAft>
                <a:spcPts val="0"/>
              </a:spcAft>
              <a:buSzPts val="1800"/>
              <a:buChar char="○"/>
            </a:pPr>
            <a:r>
              <a:rPr lang="en" sz="1800"/>
              <a:t>The highest exponent occurring on "</a:t>
            </a:r>
            <a:r>
              <a:rPr i="1" lang="en" sz="1800">
                <a:latin typeface="Times New Roman"/>
                <a:ea typeface="Times New Roman"/>
                <a:cs typeface="Times New Roman"/>
                <a:sym typeface="Times New Roman"/>
              </a:rPr>
              <a:t>x</a:t>
            </a:r>
            <a:r>
              <a:rPr lang="en" sz="1800"/>
              <a:t>" when you write the polynomial as a sum of non-zero constants times powers of "</a:t>
            </a:r>
            <a:r>
              <a:rPr i="1" lang="en" sz="1800">
                <a:latin typeface="Times New Roman"/>
                <a:ea typeface="Times New Roman"/>
                <a:cs typeface="Times New Roman"/>
                <a:sym typeface="Times New Roman"/>
              </a:rPr>
              <a:t>x</a:t>
            </a:r>
            <a:r>
              <a:rPr lang="en" sz="1800"/>
              <a:t>." </a:t>
            </a:r>
            <a:endParaRPr sz="1800"/>
          </a:p>
        </p:txBody>
      </p:sp>
      <p:sp>
        <p:nvSpPr>
          <p:cNvPr id="118" name="Google Shape;118;p17"/>
          <p:cNvSpPr txBox="1"/>
          <p:nvPr>
            <p:ph idx="12" type="sldNum"/>
          </p:nvPr>
        </p:nvSpPr>
        <p:spPr>
          <a:xfrm>
            <a:off x="8283608" y="4738865"/>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19" name="Google Shape;119;p17"/>
          <p:cNvSpPr txBox="1"/>
          <p:nvPr>
            <p:ph idx="3" type="sldNum"/>
          </p:nvPr>
        </p:nvSpPr>
        <p:spPr>
          <a:xfrm>
            <a:off x="311700" y="4738873"/>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6.1 Add and Subtract Polynomials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18"/>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Clr>
                <a:schemeClr val="dk1"/>
              </a:buClr>
              <a:buSzPts val="1100"/>
              <a:buFont typeface="Arial"/>
              <a:buNone/>
            </a:pPr>
            <a:r>
              <a:rPr b="0" lang="en" sz="2400">
                <a:latin typeface="Noto Sans"/>
                <a:ea typeface="Noto Sans"/>
                <a:cs typeface="Noto Sans"/>
                <a:sym typeface="Noto Sans"/>
              </a:rPr>
              <a:t>First Stop: Warm Up</a:t>
            </a:r>
            <a:endParaRPr/>
          </a:p>
        </p:txBody>
      </p:sp>
      <p:pic>
        <p:nvPicPr>
          <p:cNvPr descr="Map consisting of seven rectangles connected by dotted lines conveying the progression of the Lesson. Each rectangle has an icon with text. The first rectangle depicts a rocket and is emphasized in dark green with yellow text that reads &quot;Warm Up.&quot;" id="125" name="Google Shape;125;p18" title="Screenshot 2025-10-23 at 9.29.17 AM.png"/>
          <p:cNvPicPr preferRelativeResize="0"/>
          <p:nvPr/>
        </p:nvPicPr>
        <p:blipFill>
          <a:blip r:embed="rId3">
            <a:alphaModFix/>
          </a:blip>
          <a:stretch>
            <a:fillRect/>
          </a:stretch>
        </p:blipFill>
        <p:spPr>
          <a:xfrm>
            <a:off x="146304" y="1426464"/>
            <a:ext cx="8839204" cy="3167957"/>
          </a:xfrm>
          <a:prstGeom prst="rect">
            <a:avLst/>
          </a:prstGeom>
          <a:noFill/>
          <a:ln>
            <a:noFill/>
          </a:ln>
        </p:spPr>
      </p:pic>
      <p:sp>
        <p:nvSpPr>
          <p:cNvPr id="126" name="Google Shape;126;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0" name="Shape 130"/>
        <p:cNvGrpSpPr/>
        <p:nvPr/>
      </p:nvGrpSpPr>
      <p:grpSpPr>
        <a:xfrm>
          <a:off x="0" y="0"/>
          <a:ext cx="0" cy="0"/>
          <a:chOff x="0" y="0"/>
          <a:chExt cx="0" cy="0"/>
        </a:xfrm>
      </p:grpSpPr>
      <p:sp>
        <p:nvSpPr>
          <p:cNvPr id="131" name="Google Shape;131;p19"/>
          <p:cNvSpPr txBox="1"/>
          <p:nvPr>
            <p:ph type="title"/>
          </p:nvPr>
        </p:nvSpPr>
        <p:spPr>
          <a:xfrm>
            <a:off x="238431" y="13716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Warm Up </a:t>
            </a:r>
            <a:r>
              <a:rPr b="0" lang="en" sz="1400">
                <a:solidFill>
                  <a:srgbClr val="666666"/>
                </a:solidFill>
              </a:rPr>
              <a:t>|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3000"/>
              <a:t>Classifying Polynomials 🧐 </a:t>
            </a:r>
            <a:endParaRPr>
              <a:solidFill>
                <a:srgbClr val="005047"/>
              </a:solidFill>
            </a:endParaRPr>
          </a:p>
        </p:txBody>
      </p:sp>
      <p:sp>
        <p:nvSpPr>
          <p:cNvPr id="132" name="Google Shape;132;p19"/>
          <p:cNvSpPr txBox="1"/>
          <p:nvPr>
            <p:ph idx="1" type="body"/>
          </p:nvPr>
        </p:nvSpPr>
        <p:spPr>
          <a:xfrm>
            <a:off x="153050" y="959075"/>
            <a:ext cx="8991000" cy="36576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35"/>
              <a:buNone/>
            </a:pPr>
            <a:r>
              <a:rPr lang="en" sz="1940"/>
              <a:t>A </a:t>
            </a:r>
            <a:r>
              <a:rPr b="1" lang="en" sz="1940"/>
              <a:t>monomial</a:t>
            </a:r>
            <a:r>
              <a:rPr lang="en" sz="1940"/>
              <a:t> is an algebraic expression with exactly one term: </a:t>
            </a:r>
            <a:r>
              <a:rPr b="1" lang="en" sz="1840">
                <a:solidFill>
                  <a:srgbClr val="0B5B51"/>
                </a:solidFill>
              </a:rPr>
              <a:t>5</a:t>
            </a:r>
            <a:r>
              <a:rPr b="1" i="1" lang="en" sz="1840">
                <a:solidFill>
                  <a:srgbClr val="0B5B51"/>
                </a:solidFill>
                <a:latin typeface="Times New Roman"/>
                <a:ea typeface="Times New Roman"/>
                <a:cs typeface="Times New Roman"/>
                <a:sym typeface="Times New Roman"/>
              </a:rPr>
              <a:t>x</a:t>
            </a:r>
            <a:r>
              <a:rPr b="1" baseline="30000" lang="en" sz="1840">
                <a:solidFill>
                  <a:srgbClr val="0B5B51"/>
                </a:solidFill>
              </a:rPr>
              <a:t>2</a:t>
            </a:r>
            <a:endParaRPr b="1" baseline="30000" sz="1840">
              <a:solidFill>
                <a:srgbClr val="0B5B51"/>
              </a:solidFill>
            </a:endParaRPr>
          </a:p>
          <a:p>
            <a:pPr indent="0" lvl="0" marL="0" rtl="0" algn="l">
              <a:lnSpc>
                <a:spcPct val="100000"/>
              </a:lnSpc>
              <a:spcBef>
                <a:spcPts val="0"/>
              </a:spcBef>
              <a:spcAft>
                <a:spcPts val="0"/>
              </a:spcAft>
              <a:buSzPts val="935"/>
              <a:buNone/>
            </a:pPr>
            <a:r>
              <a:rPr lang="en" sz="1940"/>
              <a:t>A </a:t>
            </a:r>
            <a:r>
              <a:rPr b="1" lang="en" sz="1940"/>
              <a:t>binomial </a:t>
            </a:r>
            <a:r>
              <a:rPr lang="en" sz="1940"/>
              <a:t>is an algebraic expression with exactly two terms: </a:t>
            </a:r>
            <a:r>
              <a:rPr b="1" lang="en" sz="1840">
                <a:solidFill>
                  <a:srgbClr val="0B5B51"/>
                </a:solidFill>
              </a:rPr>
              <a:t>5</a:t>
            </a:r>
            <a:r>
              <a:rPr b="1" i="1" lang="en" sz="1840">
                <a:solidFill>
                  <a:srgbClr val="0B5B51"/>
                </a:solidFill>
                <a:latin typeface="Times New Roman"/>
                <a:ea typeface="Times New Roman"/>
                <a:cs typeface="Times New Roman"/>
                <a:sym typeface="Times New Roman"/>
              </a:rPr>
              <a:t>x</a:t>
            </a:r>
            <a:r>
              <a:rPr b="1" baseline="30000" lang="en" sz="1840">
                <a:solidFill>
                  <a:srgbClr val="0B5B51"/>
                </a:solidFill>
              </a:rPr>
              <a:t>2</a:t>
            </a:r>
            <a:r>
              <a:rPr lang="en" sz="1840"/>
              <a:t> + </a:t>
            </a:r>
            <a:r>
              <a:rPr b="1" lang="en" sz="1840">
                <a:solidFill>
                  <a:srgbClr val="0F6CBF"/>
                </a:solidFill>
              </a:rPr>
              <a:t>6</a:t>
            </a:r>
            <a:r>
              <a:rPr b="1" i="1" lang="en" sz="1840">
                <a:solidFill>
                  <a:srgbClr val="0F6CBF"/>
                </a:solidFill>
                <a:latin typeface="Times New Roman"/>
                <a:ea typeface="Times New Roman"/>
                <a:cs typeface="Times New Roman"/>
                <a:sym typeface="Times New Roman"/>
              </a:rPr>
              <a:t>y</a:t>
            </a:r>
            <a:r>
              <a:rPr b="1" baseline="30000" lang="en" sz="1840">
                <a:solidFill>
                  <a:srgbClr val="0F6CBF"/>
                </a:solidFill>
              </a:rPr>
              <a:t>3</a:t>
            </a:r>
            <a:endParaRPr b="1" baseline="30000" sz="1840">
              <a:solidFill>
                <a:srgbClr val="0F6CBF"/>
              </a:solidFill>
            </a:endParaRPr>
          </a:p>
          <a:p>
            <a:pPr indent="0" lvl="0" marL="0" rtl="0" algn="l">
              <a:lnSpc>
                <a:spcPct val="100000"/>
              </a:lnSpc>
              <a:spcBef>
                <a:spcPts val="0"/>
              </a:spcBef>
              <a:spcAft>
                <a:spcPts val="0"/>
              </a:spcAft>
              <a:buSzPts val="935"/>
              <a:buNone/>
            </a:pPr>
            <a:r>
              <a:rPr lang="en" sz="1940"/>
              <a:t>A </a:t>
            </a:r>
            <a:r>
              <a:rPr b="1" lang="en" sz="1940"/>
              <a:t>trinomial</a:t>
            </a:r>
            <a:r>
              <a:rPr lang="en" sz="1940"/>
              <a:t> is an algebraic expression with exactly three terms: </a:t>
            </a:r>
            <a:r>
              <a:rPr b="1" lang="en" sz="1840">
                <a:solidFill>
                  <a:srgbClr val="0B5B51"/>
                </a:solidFill>
              </a:rPr>
              <a:t>5</a:t>
            </a:r>
            <a:r>
              <a:rPr b="1" i="1" lang="en" sz="1840">
                <a:solidFill>
                  <a:srgbClr val="0B5B51"/>
                </a:solidFill>
                <a:latin typeface="Times New Roman"/>
                <a:ea typeface="Times New Roman"/>
                <a:cs typeface="Times New Roman"/>
                <a:sym typeface="Times New Roman"/>
              </a:rPr>
              <a:t>x</a:t>
            </a:r>
            <a:r>
              <a:rPr b="1" baseline="30000" lang="en" sz="1840">
                <a:solidFill>
                  <a:srgbClr val="0B5B51"/>
                </a:solidFill>
              </a:rPr>
              <a:t>2</a:t>
            </a:r>
            <a:r>
              <a:rPr lang="en" sz="1840"/>
              <a:t> + </a:t>
            </a:r>
            <a:r>
              <a:rPr b="1" lang="en" sz="1840">
                <a:solidFill>
                  <a:srgbClr val="0F6CBF"/>
                </a:solidFill>
              </a:rPr>
              <a:t>6</a:t>
            </a:r>
            <a:r>
              <a:rPr b="1" i="1" lang="en" sz="1840">
                <a:solidFill>
                  <a:srgbClr val="0F6CBF"/>
                </a:solidFill>
                <a:latin typeface="Times New Roman"/>
                <a:ea typeface="Times New Roman"/>
                <a:cs typeface="Times New Roman"/>
                <a:sym typeface="Times New Roman"/>
              </a:rPr>
              <a:t>y</a:t>
            </a:r>
            <a:r>
              <a:rPr b="1" baseline="30000" lang="en" sz="1840">
                <a:solidFill>
                  <a:srgbClr val="0F6CBF"/>
                </a:solidFill>
              </a:rPr>
              <a:t>3</a:t>
            </a:r>
            <a:r>
              <a:rPr b="1" lang="en" sz="1840">
                <a:solidFill>
                  <a:srgbClr val="F47641"/>
                </a:solidFill>
              </a:rPr>
              <a:t> </a:t>
            </a:r>
            <a:r>
              <a:rPr lang="en" sz="1840"/>
              <a:t>− </a:t>
            </a:r>
            <a:r>
              <a:rPr b="1" lang="en" sz="1840">
                <a:solidFill>
                  <a:srgbClr val="F47641"/>
                </a:solidFill>
              </a:rPr>
              <a:t>7𝑐</a:t>
            </a:r>
            <a:endParaRPr sz="1940"/>
          </a:p>
          <a:p>
            <a:pPr indent="0" lvl="0" marL="0" rtl="0" algn="l">
              <a:lnSpc>
                <a:spcPct val="100000"/>
              </a:lnSpc>
              <a:spcBef>
                <a:spcPts val="3000"/>
              </a:spcBef>
              <a:spcAft>
                <a:spcPts val="0"/>
              </a:spcAft>
              <a:buSzPts val="935"/>
              <a:buNone/>
            </a:pPr>
            <a:r>
              <a:rPr lang="en" sz="2240"/>
              <a:t>Monomials, binomials, and trinomials are all different types of polynomials. A </a:t>
            </a:r>
            <a:r>
              <a:rPr b="1" lang="en" sz="2240"/>
              <a:t>polynomial </a:t>
            </a:r>
            <a:r>
              <a:rPr lang="en" sz="2240"/>
              <a:t>is a monomial or two or more monomials combined by addition or subtraction.</a:t>
            </a:r>
            <a:endParaRPr sz="2240"/>
          </a:p>
          <a:p>
            <a:pPr indent="0" lvl="0" marL="0" rtl="0" algn="l">
              <a:lnSpc>
                <a:spcPct val="100000"/>
              </a:lnSpc>
              <a:spcBef>
                <a:spcPts val="3000"/>
              </a:spcBef>
              <a:spcAft>
                <a:spcPts val="0"/>
              </a:spcAft>
              <a:buSzPts val="935"/>
              <a:buNone/>
            </a:pPr>
            <a:r>
              <a:rPr lang="en" sz="2240"/>
              <a:t>The </a:t>
            </a:r>
            <a:r>
              <a:rPr b="1" lang="en" sz="2240"/>
              <a:t>degree of a polynomial</a:t>
            </a:r>
            <a:r>
              <a:rPr lang="en" sz="2240"/>
              <a:t> is the highest degree of all its terms.</a:t>
            </a:r>
            <a:endParaRPr sz="2240"/>
          </a:p>
        </p:txBody>
      </p:sp>
      <p:sp>
        <p:nvSpPr>
          <p:cNvPr id="133" name="Google Shape;133;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latin typeface="Calibri"/>
                <a:ea typeface="Calibri"/>
                <a:cs typeface="Calibri"/>
                <a:sym typeface="Calibri"/>
              </a:rPr>
              <a:t>‹#›</a:t>
            </a:fld>
            <a:endParaRPr/>
          </a:p>
        </p:txBody>
      </p:sp>
      <p:sp>
        <p:nvSpPr>
          <p:cNvPr id="134" name="Google Shape;134;p1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6.1.1 </a:t>
            </a:r>
            <a:r>
              <a:rPr lang="en"/>
              <a:t>Understanding</a:t>
            </a:r>
            <a:r>
              <a:rPr lang="en"/>
              <a:t> Polynomials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8" name="Shape 138"/>
        <p:cNvGrpSpPr/>
        <p:nvPr/>
      </p:nvGrpSpPr>
      <p:grpSpPr>
        <a:xfrm>
          <a:off x="0" y="0"/>
          <a:ext cx="0" cy="0"/>
          <a:chOff x="0" y="0"/>
          <a:chExt cx="0" cy="0"/>
        </a:xfrm>
      </p:grpSpPr>
      <p:sp>
        <p:nvSpPr>
          <p:cNvPr id="139" name="Google Shape;139;p20"/>
          <p:cNvSpPr txBox="1"/>
          <p:nvPr>
            <p:ph type="title"/>
          </p:nvPr>
        </p:nvSpPr>
        <p:spPr>
          <a:xfrm>
            <a:off x="311700" y="137150"/>
            <a:ext cx="63915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Warm Up </a:t>
            </a:r>
            <a:r>
              <a:rPr b="0" lang="en" sz="1400">
                <a:solidFill>
                  <a:srgbClr val="666666"/>
                </a:solidFill>
              </a:rPr>
              <a:t>|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3000"/>
              <a:t>Classifying Polynomials 🧐</a:t>
            </a:r>
            <a:endParaRPr>
              <a:solidFill>
                <a:srgbClr val="005047"/>
              </a:solidFill>
            </a:endParaRPr>
          </a:p>
        </p:txBody>
      </p:sp>
      <p:sp>
        <p:nvSpPr>
          <p:cNvPr id="140" name="Google Shape;140;p20"/>
          <p:cNvSpPr txBox="1"/>
          <p:nvPr>
            <p:ph idx="1" type="body"/>
          </p:nvPr>
        </p:nvSpPr>
        <p:spPr>
          <a:xfrm>
            <a:off x="311700" y="960125"/>
            <a:ext cx="4515900" cy="36576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Which of the polynomials are –</a:t>
            </a:r>
            <a:endParaRPr/>
          </a:p>
          <a:p>
            <a:pPr indent="-368300" lvl="0" marL="457200" rtl="0" algn="l">
              <a:lnSpc>
                <a:spcPct val="100000"/>
              </a:lnSpc>
              <a:spcBef>
                <a:spcPts val="900"/>
              </a:spcBef>
              <a:spcAft>
                <a:spcPts val="0"/>
              </a:spcAft>
              <a:buSzPts val="2200"/>
              <a:buChar char="●"/>
            </a:pPr>
            <a:r>
              <a:rPr lang="en"/>
              <a:t>Monomials? </a:t>
            </a:r>
            <a:endParaRPr/>
          </a:p>
          <a:p>
            <a:pPr indent="-368300" lvl="0" marL="457200" rtl="0" algn="l">
              <a:lnSpc>
                <a:spcPct val="100000"/>
              </a:lnSpc>
              <a:spcBef>
                <a:spcPts val="0"/>
              </a:spcBef>
              <a:spcAft>
                <a:spcPts val="0"/>
              </a:spcAft>
              <a:buSzPts val="2200"/>
              <a:buChar char="●"/>
            </a:pPr>
            <a:r>
              <a:rPr lang="en"/>
              <a:t>Binomials? </a:t>
            </a:r>
            <a:endParaRPr/>
          </a:p>
          <a:p>
            <a:pPr indent="-368300" lvl="0" marL="457200" rtl="0" algn="l">
              <a:lnSpc>
                <a:spcPct val="100000"/>
              </a:lnSpc>
              <a:spcBef>
                <a:spcPts val="500"/>
              </a:spcBef>
              <a:spcAft>
                <a:spcPts val="0"/>
              </a:spcAft>
              <a:buSzPts val="2200"/>
              <a:buChar char="●"/>
            </a:pPr>
            <a:r>
              <a:rPr lang="en"/>
              <a:t>Trinomials? </a:t>
            </a:r>
            <a:endParaRPr/>
          </a:p>
          <a:p>
            <a:pPr indent="0" lvl="0" marL="0" rtl="0" algn="l">
              <a:lnSpc>
                <a:spcPct val="100000"/>
              </a:lnSpc>
              <a:spcBef>
                <a:spcPts val="1000"/>
              </a:spcBef>
              <a:spcAft>
                <a:spcPts val="0"/>
              </a:spcAft>
              <a:buNone/>
            </a:pPr>
            <a:r>
              <a:rPr lang="en"/>
              <a:t>Which of the polynomials have –</a:t>
            </a:r>
            <a:endParaRPr/>
          </a:p>
          <a:p>
            <a:pPr indent="-368300" lvl="0" marL="457200" rtl="0" algn="l">
              <a:lnSpc>
                <a:spcPct val="100000"/>
              </a:lnSpc>
              <a:spcBef>
                <a:spcPts val="900"/>
              </a:spcBef>
              <a:spcAft>
                <a:spcPts val="0"/>
              </a:spcAft>
              <a:buSzPts val="2200"/>
              <a:buChar char="●"/>
            </a:pPr>
            <a:r>
              <a:rPr lang="en"/>
              <a:t>A degree of 0?</a:t>
            </a:r>
            <a:endParaRPr/>
          </a:p>
          <a:p>
            <a:pPr indent="-368300" lvl="0" marL="457200" rtl="0" algn="l">
              <a:lnSpc>
                <a:spcPct val="100000"/>
              </a:lnSpc>
              <a:spcBef>
                <a:spcPts val="0"/>
              </a:spcBef>
              <a:spcAft>
                <a:spcPts val="0"/>
              </a:spcAft>
              <a:buSzPts val="2200"/>
              <a:buChar char="●"/>
            </a:pPr>
            <a:r>
              <a:rPr lang="en"/>
              <a:t>A degree of 1?</a:t>
            </a:r>
            <a:endParaRPr/>
          </a:p>
          <a:p>
            <a:pPr indent="-368300" lvl="0" marL="457200" rtl="0" algn="l">
              <a:lnSpc>
                <a:spcPct val="100000"/>
              </a:lnSpc>
              <a:spcBef>
                <a:spcPts val="0"/>
              </a:spcBef>
              <a:spcAft>
                <a:spcPts val="0"/>
              </a:spcAft>
              <a:buSzPts val="2200"/>
              <a:buChar char="●"/>
            </a:pPr>
            <a:r>
              <a:rPr lang="en"/>
              <a:t>A degree of 2? </a:t>
            </a:r>
            <a:endParaRPr/>
          </a:p>
        </p:txBody>
      </p:sp>
      <p:sp>
        <p:nvSpPr>
          <p:cNvPr id="141" name="Google Shape;141;p20"/>
          <p:cNvSpPr txBox="1"/>
          <p:nvPr>
            <p:ph idx="2" type="body"/>
          </p:nvPr>
        </p:nvSpPr>
        <p:spPr>
          <a:xfrm>
            <a:off x="6659356" y="775350"/>
            <a:ext cx="1909200" cy="3842400"/>
          </a:xfrm>
          <a:prstGeom prst="rect">
            <a:avLst/>
          </a:prstGeom>
          <a:solidFill>
            <a:srgbClr val="F3F3F3"/>
          </a:solidFill>
          <a:ln cap="flat" cmpd="sng" w="9525">
            <a:solidFill>
              <a:srgbClr val="999999"/>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i="1" lang="en" sz="2800">
                <a:solidFill>
                  <a:srgbClr val="424242"/>
                </a:solidFill>
                <a:latin typeface="Times New Roman"/>
                <a:ea typeface="Times New Roman"/>
                <a:cs typeface="Times New Roman"/>
                <a:sym typeface="Times New Roman"/>
              </a:rPr>
              <a:t>x</a:t>
            </a:r>
            <a:r>
              <a:rPr baseline="30000" lang="en" sz="2800">
                <a:solidFill>
                  <a:srgbClr val="424242"/>
                </a:solidFill>
                <a:latin typeface="Calibri"/>
                <a:ea typeface="Calibri"/>
                <a:cs typeface="Calibri"/>
                <a:sym typeface="Calibri"/>
              </a:rPr>
              <a:t>2</a:t>
            </a:r>
            <a:endParaRPr baseline="30000" sz="2800">
              <a:solidFill>
                <a:srgbClr val="424242"/>
              </a:solidFill>
              <a:latin typeface="Calibri"/>
              <a:ea typeface="Calibri"/>
              <a:cs typeface="Calibri"/>
              <a:sym typeface="Calibri"/>
            </a:endParaRPr>
          </a:p>
          <a:p>
            <a:pPr indent="0" lvl="0" marL="0" rtl="0" algn="l">
              <a:lnSpc>
                <a:spcPct val="100000"/>
              </a:lnSpc>
              <a:spcBef>
                <a:spcPts val="300"/>
              </a:spcBef>
              <a:spcAft>
                <a:spcPts val="0"/>
              </a:spcAft>
              <a:buClr>
                <a:schemeClr val="dk1"/>
              </a:buClr>
              <a:buSzPts val="1100"/>
              <a:buFont typeface="Arial"/>
              <a:buNone/>
            </a:pPr>
            <a:r>
              <a:rPr i="1" lang="en" sz="2800">
                <a:solidFill>
                  <a:srgbClr val="424242"/>
                </a:solidFill>
                <a:latin typeface="Times New Roman"/>
                <a:ea typeface="Times New Roman"/>
                <a:cs typeface="Times New Roman"/>
                <a:sym typeface="Times New Roman"/>
              </a:rPr>
              <a:t>c</a:t>
            </a:r>
            <a:r>
              <a:rPr lang="en" sz="2800">
                <a:solidFill>
                  <a:srgbClr val="424242"/>
                </a:solidFill>
                <a:latin typeface="Calibri"/>
                <a:ea typeface="Calibri"/>
                <a:cs typeface="Calibri"/>
                <a:sym typeface="Calibri"/>
              </a:rPr>
              <a:t> + 4</a:t>
            </a:r>
            <a:endParaRPr sz="2800">
              <a:solidFill>
                <a:srgbClr val="424242"/>
              </a:solidFill>
              <a:latin typeface="Calibri"/>
              <a:ea typeface="Calibri"/>
              <a:cs typeface="Calibri"/>
              <a:sym typeface="Calibri"/>
            </a:endParaRPr>
          </a:p>
          <a:p>
            <a:pPr indent="0" lvl="0" marL="0" rtl="0" algn="l">
              <a:lnSpc>
                <a:spcPct val="100000"/>
              </a:lnSpc>
              <a:spcBef>
                <a:spcPts val="300"/>
              </a:spcBef>
              <a:spcAft>
                <a:spcPts val="0"/>
              </a:spcAft>
              <a:buClr>
                <a:schemeClr val="dk1"/>
              </a:buClr>
              <a:buSzPts val="1100"/>
              <a:buFont typeface="Arial"/>
              <a:buNone/>
            </a:pPr>
            <a:r>
              <a:rPr i="1" lang="en" sz="2800">
                <a:solidFill>
                  <a:srgbClr val="424242"/>
                </a:solidFill>
                <a:latin typeface="Times New Roman"/>
                <a:ea typeface="Times New Roman"/>
                <a:cs typeface="Times New Roman"/>
                <a:sym typeface="Times New Roman"/>
              </a:rPr>
              <a:t>mn</a:t>
            </a:r>
            <a:endParaRPr i="1" sz="2800">
              <a:solidFill>
                <a:srgbClr val="424242"/>
              </a:solidFill>
              <a:latin typeface="Times New Roman"/>
              <a:ea typeface="Times New Roman"/>
              <a:cs typeface="Times New Roman"/>
              <a:sym typeface="Times New Roman"/>
            </a:endParaRPr>
          </a:p>
          <a:p>
            <a:pPr indent="0" lvl="0" marL="0" rtl="0" algn="l">
              <a:lnSpc>
                <a:spcPct val="100000"/>
              </a:lnSpc>
              <a:spcBef>
                <a:spcPts val="300"/>
              </a:spcBef>
              <a:spcAft>
                <a:spcPts val="0"/>
              </a:spcAft>
              <a:buNone/>
            </a:pPr>
            <a:r>
              <a:rPr lang="en" sz="2800">
                <a:solidFill>
                  <a:srgbClr val="424242"/>
                </a:solidFill>
                <a:latin typeface="Calibri"/>
                <a:ea typeface="Calibri"/>
                <a:cs typeface="Calibri"/>
                <a:sym typeface="Calibri"/>
              </a:rPr>
              <a:t>8</a:t>
            </a:r>
            <a:r>
              <a:rPr i="1" lang="en" sz="2800">
                <a:solidFill>
                  <a:srgbClr val="424242"/>
                </a:solidFill>
                <a:latin typeface="Times New Roman"/>
                <a:ea typeface="Times New Roman"/>
                <a:cs typeface="Times New Roman"/>
                <a:sym typeface="Times New Roman"/>
              </a:rPr>
              <a:t>d</a:t>
            </a:r>
            <a:r>
              <a:rPr baseline="30000" lang="en" sz="2800">
                <a:solidFill>
                  <a:srgbClr val="424242"/>
                </a:solidFill>
                <a:latin typeface="Calibri"/>
                <a:ea typeface="Calibri"/>
                <a:cs typeface="Calibri"/>
                <a:sym typeface="Calibri"/>
              </a:rPr>
              <a:t>2</a:t>
            </a:r>
            <a:r>
              <a:rPr lang="en" sz="2800">
                <a:solidFill>
                  <a:srgbClr val="424242"/>
                </a:solidFill>
                <a:latin typeface="Calibri"/>
                <a:ea typeface="Calibri"/>
                <a:cs typeface="Calibri"/>
                <a:sym typeface="Calibri"/>
              </a:rPr>
              <a:t> + 3</a:t>
            </a:r>
            <a:r>
              <a:rPr i="1" lang="en" sz="2800">
                <a:solidFill>
                  <a:srgbClr val="424242"/>
                </a:solidFill>
                <a:latin typeface="Times New Roman"/>
                <a:ea typeface="Times New Roman"/>
                <a:cs typeface="Times New Roman"/>
                <a:sym typeface="Times New Roman"/>
              </a:rPr>
              <a:t>e</a:t>
            </a:r>
            <a:r>
              <a:rPr lang="en" sz="2800">
                <a:solidFill>
                  <a:srgbClr val="424242"/>
                </a:solidFill>
                <a:latin typeface="Calibri"/>
                <a:ea typeface="Calibri"/>
                <a:cs typeface="Calibri"/>
                <a:sym typeface="Calibri"/>
              </a:rPr>
              <a:t> – </a:t>
            </a:r>
            <a:r>
              <a:rPr i="1" lang="en" sz="2800">
                <a:solidFill>
                  <a:srgbClr val="424242"/>
                </a:solidFill>
                <a:latin typeface="Times New Roman"/>
                <a:ea typeface="Times New Roman"/>
                <a:cs typeface="Times New Roman"/>
                <a:sym typeface="Times New Roman"/>
              </a:rPr>
              <a:t>g</a:t>
            </a:r>
            <a:endParaRPr i="1" sz="2800">
              <a:solidFill>
                <a:srgbClr val="424242"/>
              </a:solidFill>
              <a:latin typeface="Times New Roman"/>
              <a:ea typeface="Times New Roman"/>
              <a:cs typeface="Times New Roman"/>
              <a:sym typeface="Times New Roman"/>
            </a:endParaRPr>
          </a:p>
          <a:p>
            <a:pPr indent="0" lvl="0" marL="0" rtl="0" algn="l">
              <a:lnSpc>
                <a:spcPct val="100000"/>
              </a:lnSpc>
              <a:spcBef>
                <a:spcPts val="300"/>
              </a:spcBef>
              <a:spcAft>
                <a:spcPts val="0"/>
              </a:spcAft>
              <a:buNone/>
            </a:pPr>
            <a:r>
              <a:rPr i="1" lang="en" sz="2800">
                <a:solidFill>
                  <a:srgbClr val="424242"/>
                </a:solidFill>
                <a:latin typeface="Times New Roman"/>
                <a:ea typeface="Times New Roman"/>
                <a:cs typeface="Times New Roman"/>
                <a:sym typeface="Times New Roman"/>
              </a:rPr>
              <a:t>b </a:t>
            </a:r>
            <a:r>
              <a:rPr lang="en" sz="2800">
                <a:solidFill>
                  <a:srgbClr val="424242"/>
                </a:solidFill>
                <a:latin typeface="Calibri"/>
                <a:ea typeface="Calibri"/>
                <a:cs typeface="Calibri"/>
                <a:sym typeface="Calibri"/>
              </a:rPr>
              <a:t>–</a:t>
            </a:r>
            <a:r>
              <a:rPr i="1" lang="en" sz="2800">
                <a:solidFill>
                  <a:srgbClr val="424242"/>
                </a:solidFill>
                <a:latin typeface="Times New Roman"/>
                <a:ea typeface="Times New Roman"/>
                <a:cs typeface="Times New Roman"/>
                <a:sym typeface="Times New Roman"/>
              </a:rPr>
              <a:t> h</a:t>
            </a:r>
            <a:endParaRPr i="1" sz="2800">
              <a:solidFill>
                <a:srgbClr val="424242"/>
              </a:solidFill>
              <a:latin typeface="Times New Roman"/>
              <a:ea typeface="Times New Roman"/>
              <a:cs typeface="Times New Roman"/>
              <a:sym typeface="Times New Roman"/>
            </a:endParaRPr>
          </a:p>
          <a:p>
            <a:pPr indent="0" lvl="0" marL="0" rtl="0" algn="l">
              <a:lnSpc>
                <a:spcPct val="100000"/>
              </a:lnSpc>
              <a:spcBef>
                <a:spcPts val="300"/>
              </a:spcBef>
              <a:spcAft>
                <a:spcPts val="0"/>
              </a:spcAft>
              <a:buNone/>
            </a:pPr>
            <a:r>
              <a:rPr i="1" lang="en" sz="2800">
                <a:solidFill>
                  <a:srgbClr val="424242"/>
                </a:solidFill>
                <a:latin typeface="Times New Roman"/>
                <a:ea typeface="Times New Roman"/>
                <a:cs typeface="Times New Roman"/>
                <a:sym typeface="Times New Roman"/>
              </a:rPr>
              <a:t>15</a:t>
            </a:r>
            <a:endParaRPr i="1" sz="2800">
              <a:solidFill>
                <a:srgbClr val="424242"/>
              </a:solidFill>
              <a:latin typeface="Times New Roman"/>
              <a:ea typeface="Times New Roman"/>
              <a:cs typeface="Times New Roman"/>
              <a:sym typeface="Times New Roman"/>
            </a:endParaRPr>
          </a:p>
          <a:p>
            <a:pPr indent="0" lvl="0" marL="0" rtl="0" algn="l">
              <a:lnSpc>
                <a:spcPct val="100000"/>
              </a:lnSpc>
              <a:spcBef>
                <a:spcPts val="300"/>
              </a:spcBef>
              <a:spcAft>
                <a:spcPts val="0"/>
              </a:spcAft>
              <a:buNone/>
            </a:pPr>
            <a:r>
              <a:rPr i="1" lang="en" sz="2800">
                <a:solidFill>
                  <a:srgbClr val="424242"/>
                </a:solidFill>
                <a:latin typeface="Times New Roman"/>
                <a:ea typeface="Times New Roman"/>
                <a:cs typeface="Times New Roman"/>
                <a:sym typeface="Times New Roman"/>
              </a:rPr>
              <a:t>n</a:t>
            </a:r>
            <a:r>
              <a:rPr baseline="30000" lang="en" sz="2800">
                <a:solidFill>
                  <a:srgbClr val="424242"/>
                </a:solidFill>
                <a:latin typeface="Times New Roman"/>
                <a:ea typeface="Times New Roman"/>
                <a:cs typeface="Times New Roman"/>
                <a:sym typeface="Times New Roman"/>
              </a:rPr>
              <a:t>2</a:t>
            </a:r>
            <a:r>
              <a:rPr i="1" lang="en" sz="2800">
                <a:solidFill>
                  <a:srgbClr val="424242"/>
                </a:solidFill>
                <a:latin typeface="Times New Roman"/>
                <a:ea typeface="Times New Roman"/>
                <a:cs typeface="Times New Roman"/>
                <a:sym typeface="Times New Roman"/>
              </a:rPr>
              <a:t> </a:t>
            </a:r>
            <a:r>
              <a:rPr lang="en" sz="2800">
                <a:solidFill>
                  <a:srgbClr val="424242"/>
                </a:solidFill>
                <a:latin typeface="Calibri"/>
                <a:ea typeface="Calibri"/>
                <a:cs typeface="Calibri"/>
                <a:sym typeface="Calibri"/>
              </a:rPr>
              <a:t>–</a:t>
            </a:r>
            <a:r>
              <a:rPr lang="en" sz="2800">
                <a:solidFill>
                  <a:srgbClr val="424242"/>
                </a:solidFill>
                <a:latin typeface="Times New Roman"/>
                <a:ea typeface="Times New Roman"/>
                <a:cs typeface="Times New Roman"/>
                <a:sym typeface="Times New Roman"/>
              </a:rPr>
              <a:t> 7</a:t>
            </a:r>
            <a:r>
              <a:rPr i="1" lang="en" sz="2800">
                <a:solidFill>
                  <a:srgbClr val="424242"/>
                </a:solidFill>
                <a:latin typeface="Times New Roman"/>
                <a:ea typeface="Times New Roman"/>
                <a:cs typeface="Times New Roman"/>
                <a:sym typeface="Times New Roman"/>
              </a:rPr>
              <a:t>f </a:t>
            </a:r>
            <a:r>
              <a:rPr lang="en" sz="2800">
                <a:solidFill>
                  <a:srgbClr val="424242"/>
                </a:solidFill>
                <a:latin typeface="Calibri"/>
                <a:ea typeface="Calibri"/>
                <a:cs typeface="Calibri"/>
                <a:sym typeface="Calibri"/>
              </a:rPr>
              <a:t>+</a:t>
            </a:r>
            <a:r>
              <a:rPr i="1" lang="en" sz="2800">
                <a:solidFill>
                  <a:srgbClr val="424242"/>
                </a:solidFill>
                <a:latin typeface="Times New Roman"/>
                <a:ea typeface="Times New Roman"/>
                <a:cs typeface="Times New Roman"/>
                <a:sym typeface="Times New Roman"/>
              </a:rPr>
              <a:t> ab</a:t>
            </a:r>
            <a:endParaRPr i="1" sz="2800">
              <a:solidFill>
                <a:srgbClr val="424242"/>
              </a:solidFill>
              <a:latin typeface="Times New Roman"/>
              <a:ea typeface="Times New Roman"/>
              <a:cs typeface="Times New Roman"/>
              <a:sym typeface="Times New Roman"/>
            </a:endParaRPr>
          </a:p>
          <a:p>
            <a:pPr indent="0" lvl="0" marL="0" rtl="0" algn="l">
              <a:lnSpc>
                <a:spcPct val="100000"/>
              </a:lnSpc>
              <a:spcBef>
                <a:spcPts val="300"/>
              </a:spcBef>
              <a:spcAft>
                <a:spcPts val="300"/>
              </a:spcAft>
              <a:buClr>
                <a:schemeClr val="dk1"/>
              </a:buClr>
              <a:buSzPts val="1100"/>
              <a:buFont typeface="Arial"/>
              <a:buNone/>
            </a:pPr>
            <a:r>
              <a:rPr i="1" lang="en" sz="2800">
                <a:solidFill>
                  <a:srgbClr val="424242"/>
                </a:solidFill>
                <a:latin typeface="Times New Roman"/>
                <a:ea typeface="Times New Roman"/>
                <a:cs typeface="Times New Roman"/>
                <a:sym typeface="Times New Roman"/>
              </a:rPr>
              <a:t>z</a:t>
            </a:r>
            <a:endParaRPr i="1" sz="2800">
              <a:solidFill>
                <a:srgbClr val="424242"/>
              </a:solidFill>
              <a:latin typeface="Times New Roman"/>
              <a:ea typeface="Times New Roman"/>
              <a:cs typeface="Times New Roman"/>
              <a:sym typeface="Times New Roman"/>
            </a:endParaRPr>
          </a:p>
        </p:txBody>
      </p:sp>
      <p:sp>
        <p:nvSpPr>
          <p:cNvPr id="142" name="Google Shape;142;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43" name="Google Shape;143;p2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6.1.1 Understanding Polynomials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1"/>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Second Stop: Learning Activity A</a:t>
            </a:r>
            <a:endParaRPr/>
          </a:p>
        </p:txBody>
      </p:sp>
      <p:pic>
        <p:nvPicPr>
          <p:cNvPr descr="Map consisting of seven rectangles connected by dotted lines conveying the progression of the Lesson. Each rectangle has an icon with text. Adding to the warm up stop, the second rectangle is now highlighted in dark green. A clipboard icon and the text &quot;Learning Activity&quot; are displayed in yellow font. " id="149" name="Google Shape;149;p21" title="Screenshot 2025-10-23 at 9.30.00 AM.png"/>
          <p:cNvPicPr preferRelativeResize="0"/>
          <p:nvPr/>
        </p:nvPicPr>
        <p:blipFill>
          <a:blip r:embed="rId3">
            <a:alphaModFix/>
          </a:blip>
          <a:stretch>
            <a:fillRect/>
          </a:stretch>
        </p:blipFill>
        <p:spPr>
          <a:xfrm>
            <a:off x="148850" y="1426464"/>
            <a:ext cx="8839204" cy="3167957"/>
          </a:xfrm>
          <a:prstGeom prst="rect">
            <a:avLst/>
          </a:prstGeom>
          <a:noFill/>
          <a:ln>
            <a:noFill/>
          </a:ln>
        </p:spPr>
      </p:pic>
      <p:sp>
        <p:nvSpPr>
          <p:cNvPr id="150" name="Google Shape;150;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54" name="Shape 154"/>
        <p:cNvGrpSpPr/>
        <p:nvPr/>
      </p:nvGrpSpPr>
      <p:grpSpPr>
        <a:xfrm>
          <a:off x="0" y="0"/>
          <a:ext cx="0" cy="0"/>
          <a:chOff x="0" y="0"/>
          <a:chExt cx="0" cy="0"/>
        </a:xfrm>
      </p:grpSpPr>
      <p:sp>
        <p:nvSpPr>
          <p:cNvPr id="155" name="Google Shape;155;p22"/>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Learning Strategies</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Great Together! 🍞&amp;🧈</a:t>
            </a:r>
            <a:endParaRPr sz="2600">
              <a:solidFill>
                <a:srgbClr val="005047"/>
              </a:solidFill>
            </a:endParaRPr>
          </a:p>
        </p:txBody>
      </p:sp>
      <p:pic>
        <p:nvPicPr>
          <p:cNvPr descr="Icon indicating the slide contains a support for students with disabilities" id="156" name="Google Shape;156;p22"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sp>
        <p:nvSpPr>
          <p:cNvPr id="157" name="Google Shape;157;p2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a:t> Use these strategies to adjust the activity to support students with disabilities. </a:t>
            </a:r>
            <a:endParaRPr/>
          </a:p>
          <a:p>
            <a:pPr indent="-368300" lvl="0" marL="457200" rtl="0" algn="l">
              <a:lnSpc>
                <a:spcPct val="100000"/>
              </a:lnSpc>
              <a:spcBef>
                <a:spcPts val="1200"/>
              </a:spcBef>
              <a:spcAft>
                <a:spcPts val="0"/>
              </a:spcAft>
              <a:buSzPts val="2200"/>
              <a:buChar char="●"/>
            </a:pPr>
            <a:r>
              <a:rPr i="1" lang="en"/>
              <a:t>You can copy and paste the callout directly on top of the activity or give the instructions aloud. </a:t>
            </a:r>
            <a:endParaRPr b="1"/>
          </a:p>
        </p:txBody>
      </p:sp>
      <p:sp>
        <p:nvSpPr>
          <p:cNvPr descr="A call out box instructing students to use color coding to show which terms match since they have the same variables and the same exponents. A way to support representation. " id="158" name="Google Shape;158;p22"/>
          <p:cNvSpPr/>
          <p:nvPr/>
        </p:nvSpPr>
        <p:spPr>
          <a:xfrm>
            <a:off x="4986750" y="1362925"/>
            <a:ext cx="3652500" cy="17277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800">
                <a:solidFill>
                  <a:schemeClr val="dk1"/>
                </a:solidFill>
                <a:latin typeface="Calibri"/>
                <a:ea typeface="Calibri"/>
                <a:cs typeface="Calibri"/>
                <a:sym typeface="Calibri"/>
              </a:rPr>
              <a:t>Use color coding to show which terms “match” since they have –</a:t>
            </a:r>
            <a:endParaRPr sz="1800">
              <a:solidFill>
                <a:schemeClr val="dk1"/>
              </a:solidFill>
              <a:latin typeface="Calibri"/>
              <a:ea typeface="Calibri"/>
              <a:cs typeface="Calibri"/>
              <a:sym typeface="Calibri"/>
            </a:endParaRPr>
          </a:p>
          <a:p>
            <a:pPr indent="-342900" lvl="0" marL="457200" rtl="0" algn="l">
              <a:spcBef>
                <a:spcPts val="0"/>
              </a:spcBef>
              <a:spcAft>
                <a:spcPts val="0"/>
              </a:spcAft>
              <a:buClr>
                <a:schemeClr val="dk1"/>
              </a:buClr>
              <a:buSzPts val="1800"/>
              <a:buFont typeface="Calibri"/>
              <a:buChar char="●"/>
            </a:pPr>
            <a:r>
              <a:rPr lang="en" sz="1800">
                <a:solidFill>
                  <a:schemeClr val="dk1"/>
                </a:solidFill>
                <a:latin typeface="Calibri"/>
                <a:ea typeface="Calibri"/>
                <a:cs typeface="Calibri"/>
                <a:sym typeface="Calibri"/>
              </a:rPr>
              <a:t>SAME VARIABLES</a:t>
            </a:r>
            <a:endParaRPr sz="1800">
              <a:solidFill>
                <a:schemeClr val="dk1"/>
              </a:solidFill>
              <a:latin typeface="Calibri"/>
              <a:ea typeface="Calibri"/>
              <a:cs typeface="Calibri"/>
              <a:sym typeface="Calibri"/>
            </a:endParaRPr>
          </a:p>
          <a:p>
            <a:pPr indent="-342900" lvl="0" marL="457200" rtl="0" algn="l">
              <a:spcBef>
                <a:spcPts val="0"/>
              </a:spcBef>
              <a:spcAft>
                <a:spcPts val="0"/>
              </a:spcAft>
              <a:buClr>
                <a:schemeClr val="dk1"/>
              </a:buClr>
              <a:buSzPts val="1800"/>
              <a:buFont typeface="Calibri"/>
              <a:buChar char="●"/>
            </a:pPr>
            <a:r>
              <a:rPr lang="en" sz="1800">
                <a:solidFill>
                  <a:schemeClr val="dk1"/>
                </a:solidFill>
                <a:latin typeface="Calibri"/>
                <a:ea typeface="Calibri"/>
                <a:cs typeface="Calibri"/>
                <a:sym typeface="Calibri"/>
              </a:rPr>
              <a:t>SAME EXPONENTS</a:t>
            </a:r>
            <a:endParaRPr sz="1800">
              <a:solidFill>
                <a:schemeClr val="dk1"/>
              </a:solidFill>
              <a:latin typeface="Calibri"/>
              <a:ea typeface="Calibri"/>
              <a:cs typeface="Calibri"/>
              <a:sym typeface="Calibri"/>
            </a:endParaRPr>
          </a:p>
          <a:p>
            <a:pPr indent="0" lvl="0" marL="0" rtl="0" algn="r">
              <a:spcBef>
                <a:spcPts val="1000"/>
              </a:spcBef>
              <a:spcAft>
                <a:spcPts val="0"/>
              </a:spcAft>
              <a:buNone/>
            </a:pPr>
            <a:r>
              <a:rPr lang="en" sz="1500">
                <a:solidFill>
                  <a:schemeClr val="dk1"/>
                </a:solidFill>
                <a:latin typeface="Calibri"/>
                <a:ea typeface="Calibri"/>
                <a:cs typeface="Calibri"/>
                <a:sym typeface="Calibri"/>
              </a:rPr>
              <a:t>Representation</a:t>
            </a:r>
            <a:endParaRPr sz="1500">
              <a:latin typeface="Noto Sans"/>
              <a:ea typeface="Noto Sans"/>
              <a:cs typeface="Noto Sans"/>
              <a:sym typeface="Noto Sans"/>
            </a:endParaRPr>
          </a:p>
        </p:txBody>
      </p:sp>
      <p:sp>
        <p:nvSpPr>
          <p:cNvPr id="159" name="Google Shape;159;p22"/>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60" name="Google Shape;160;p22"/>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6.1.2 Adding and Subtracting Polynomials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4" name="Shape 164"/>
        <p:cNvGrpSpPr/>
        <p:nvPr/>
      </p:nvGrpSpPr>
      <p:grpSpPr>
        <a:xfrm>
          <a:off x="0" y="0"/>
          <a:ext cx="0" cy="0"/>
          <a:chOff x="0" y="0"/>
          <a:chExt cx="0" cy="0"/>
        </a:xfrm>
      </p:grpSpPr>
      <p:sp>
        <p:nvSpPr>
          <p:cNvPr id="165" name="Google Shape;165;p2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Great Together! 🥛&amp;🍪</a:t>
            </a:r>
            <a:endParaRPr>
              <a:solidFill>
                <a:srgbClr val="005047"/>
              </a:solidFill>
            </a:endParaRPr>
          </a:p>
        </p:txBody>
      </p:sp>
      <p:sp>
        <p:nvSpPr>
          <p:cNvPr id="166" name="Google Shape;166;p23"/>
          <p:cNvSpPr txBox="1"/>
          <p:nvPr>
            <p:ph idx="1" type="body"/>
          </p:nvPr>
        </p:nvSpPr>
        <p:spPr>
          <a:xfrm>
            <a:off x="311700" y="959075"/>
            <a:ext cx="8520600" cy="3904800"/>
          </a:xfrm>
          <a:prstGeom prst="rect">
            <a:avLst/>
          </a:prstGeom>
        </p:spPr>
        <p:txBody>
          <a:bodyPr anchorCtr="0" anchor="t" bIns="91425" lIns="91425" spcFirstLastPara="1" rIns="91425" wrap="square" tIns="91425">
            <a:normAutofit/>
          </a:bodyPr>
          <a:lstStyle/>
          <a:p>
            <a:pPr indent="-381000" lvl="0" marL="457200" rtl="0" algn="l">
              <a:lnSpc>
                <a:spcPct val="100000"/>
              </a:lnSpc>
              <a:spcBef>
                <a:spcPts val="0"/>
              </a:spcBef>
              <a:spcAft>
                <a:spcPts val="0"/>
              </a:spcAft>
              <a:buSzPts val="2400"/>
              <a:buAutoNum type="arabicPeriod"/>
            </a:pPr>
            <a:r>
              <a:rPr lang="en"/>
              <a:t>Do these terms have the same variables and the same exponents? Explain. </a:t>
            </a:r>
            <a:endParaRPr/>
          </a:p>
          <a:p>
            <a:pPr indent="0" lvl="0" marL="457200" rtl="0" algn="ctr">
              <a:lnSpc>
                <a:spcPct val="100000"/>
              </a:lnSpc>
              <a:spcBef>
                <a:spcPts val="0"/>
              </a:spcBef>
              <a:spcAft>
                <a:spcPts val="0"/>
              </a:spcAft>
              <a:buNone/>
            </a:pPr>
            <a:r>
              <a:rPr lang="en"/>
              <a:t>6𝑥</a:t>
            </a:r>
            <a:r>
              <a:rPr baseline="30000" lang="en"/>
              <a:t>4</a:t>
            </a:r>
            <a:r>
              <a:rPr lang="en"/>
              <a:t>𝑦</a:t>
            </a:r>
            <a:r>
              <a:rPr baseline="30000" lang="en"/>
              <a:t>2</a:t>
            </a:r>
            <a:r>
              <a:rPr lang="en"/>
              <a:t> 			 8𝑥</a:t>
            </a:r>
            <a:r>
              <a:rPr baseline="30000" lang="en"/>
              <a:t>4</a:t>
            </a:r>
            <a:r>
              <a:rPr lang="en"/>
              <a:t>𝑦</a:t>
            </a:r>
            <a:r>
              <a:rPr baseline="30000" lang="en"/>
              <a:t>2</a:t>
            </a:r>
            <a:r>
              <a:rPr lang="en"/>
              <a:t> </a:t>
            </a:r>
            <a:endParaRPr/>
          </a:p>
          <a:p>
            <a:pPr indent="-381000" lvl="0" marL="457200" rtl="0" algn="l">
              <a:lnSpc>
                <a:spcPct val="100000"/>
              </a:lnSpc>
              <a:spcBef>
                <a:spcPts val="900"/>
              </a:spcBef>
              <a:spcAft>
                <a:spcPts val="0"/>
              </a:spcAft>
              <a:buSzPts val="2400"/>
              <a:buAutoNum type="arabicPeriod"/>
            </a:pPr>
            <a:r>
              <a:rPr lang="en"/>
              <a:t>Add the terms together: 6𝑥</a:t>
            </a:r>
            <a:r>
              <a:rPr baseline="30000" lang="en"/>
              <a:t>4</a:t>
            </a:r>
            <a:r>
              <a:rPr lang="en"/>
              <a:t>𝑦</a:t>
            </a:r>
            <a:r>
              <a:rPr baseline="30000" lang="en"/>
              <a:t>2</a:t>
            </a:r>
            <a:r>
              <a:rPr lang="en"/>
              <a:t> + 8𝑥</a:t>
            </a:r>
            <a:r>
              <a:rPr baseline="30000" lang="en"/>
              <a:t>4</a:t>
            </a:r>
            <a:r>
              <a:rPr lang="en"/>
              <a:t>𝑦</a:t>
            </a:r>
            <a:r>
              <a:rPr baseline="30000" lang="en"/>
              <a:t>2</a:t>
            </a:r>
            <a:r>
              <a:rPr lang="en"/>
              <a:t>. What is the sum?</a:t>
            </a:r>
            <a:endParaRPr/>
          </a:p>
          <a:p>
            <a:pPr indent="0" lvl="0" marL="0" rtl="0" algn="l">
              <a:lnSpc>
                <a:spcPct val="100000"/>
              </a:lnSpc>
              <a:spcBef>
                <a:spcPts val="3000"/>
              </a:spcBef>
              <a:spcAft>
                <a:spcPts val="0"/>
              </a:spcAft>
              <a:buNone/>
            </a:pPr>
            <a:r>
              <a:rPr lang="en"/>
              <a:t>Simplify. </a:t>
            </a:r>
            <a:endParaRPr/>
          </a:p>
          <a:p>
            <a:pPr indent="-381000" lvl="0" marL="457200" rtl="0" algn="l">
              <a:lnSpc>
                <a:spcPct val="100000"/>
              </a:lnSpc>
              <a:spcBef>
                <a:spcPts val="0"/>
              </a:spcBef>
              <a:spcAft>
                <a:spcPts val="0"/>
              </a:spcAft>
              <a:buSzPts val="2400"/>
              <a:buAutoNum type="arabicPeriod"/>
            </a:pPr>
            <a:r>
              <a:rPr lang="en"/>
              <a:t>12𝑞 + 9𝑞</a:t>
            </a:r>
            <a:endParaRPr/>
          </a:p>
          <a:p>
            <a:pPr indent="-381000" lvl="0" marL="457200" rtl="0" algn="l">
              <a:lnSpc>
                <a:spcPct val="100000"/>
              </a:lnSpc>
              <a:spcBef>
                <a:spcPts val="1000"/>
              </a:spcBef>
              <a:spcAft>
                <a:spcPts val="0"/>
              </a:spcAft>
              <a:buSzPts val="2400"/>
              <a:buAutoNum type="arabicPeriod"/>
            </a:pPr>
            <a:r>
              <a:rPr lang="en"/>
              <a:t>−14𝑐</a:t>
            </a:r>
            <a:r>
              <a:rPr baseline="30000" lang="en"/>
              <a:t>3</a:t>
            </a:r>
            <a:r>
              <a:rPr lang="en"/>
              <a:t> + 5𝑐</a:t>
            </a:r>
            <a:r>
              <a:rPr baseline="30000" lang="en"/>
              <a:t>3</a:t>
            </a:r>
            <a:endParaRPr/>
          </a:p>
          <a:p>
            <a:pPr indent="-381000" lvl="0" marL="457200" rtl="0" algn="l">
              <a:lnSpc>
                <a:spcPct val="100000"/>
              </a:lnSpc>
              <a:spcBef>
                <a:spcPts val="1000"/>
              </a:spcBef>
              <a:spcAft>
                <a:spcPts val="0"/>
              </a:spcAft>
              <a:buSzPts val="2400"/>
              <a:buAutoNum type="arabicPeriod"/>
            </a:pPr>
            <a:r>
              <a:rPr lang="en"/>
              <a:t>8𝑔</a:t>
            </a:r>
            <a:r>
              <a:rPr baseline="30000" lang="en"/>
              <a:t>2</a:t>
            </a:r>
            <a:r>
              <a:rPr lang="en"/>
              <a:t>ℎ</a:t>
            </a:r>
            <a:r>
              <a:rPr baseline="30000" lang="en"/>
              <a:t>2</a:t>
            </a:r>
            <a:r>
              <a:rPr lang="en"/>
              <a:t> + (−6𝑔</a:t>
            </a:r>
            <a:r>
              <a:rPr baseline="30000" lang="en"/>
              <a:t>2</a:t>
            </a:r>
            <a:r>
              <a:rPr lang="en"/>
              <a:t>ℎ</a:t>
            </a:r>
            <a:r>
              <a:rPr baseline="30000" lang="en"/>
              <a:t>2</a:t>
            </a:r>
            <a:r>
              <a:rPr lang="en"/>
              <a:t>)</a:t>
            </a:r>
            <a:endParaRPr/>
          </a:p>
        </p:txBody>
      </p:sp>
      <p:sp>
        <p:nvSpPr>
          <p:cNvPr id="167" name="Google Shape;167;p23"/>
          <p:cNvSpPr txBox="1"/>
          <p:nvPr>
            <p:ph idx="12" type="sldNum"/>
          </p:nvPr>
        </p:nvSpPr>
        <p:spPr>
          <a:xfrm>
            <a:off x="8283608" y="4738865"/>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68" name="Google Shape;168;p23"/>
          <p:cNvSpPr txBox="1"/>
          <p:nvPr>
            <p:ph idx="2" type="sldNum"/>
          </p:nvPr>
        </p:nvSpPr>
        <p:spPr>
          <a:xfrm>
            <a:off x="311700" y="4738873"/>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6.1.2 Adding and Subtracting Polynomials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2" name="Shape 172"/>
        <p:cNvGrpSpPr/>
        <p:nvPr/>
      </p:nvGrpSpPr>
      <p:grpSpPr>
        <a:xfrm>
          <a:off x="0" y="0"/>
          <a:ext cx="0" cy="0"/>
          <a:chOff x="0" y="0"/>
          <a:chExt cx="0" cy="0"/>
        </a:xfrm>
      </p:grpSpPr>
      <p:sp>
        <p:nvSpPr>
          <p:cNvPr id="173" name="Google Shape;173;p24"/>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Great Together! 🥓&amp;🍳</a:t>
            </a:r>
            <a:endParaRPr sz="3000">
              <a:solidFill>
                <a:srgbClr val="005047"/>
              </a:solidFill>
            </a:endParaRPr>
          </a:p>
        </p:txBody>
      </p:sp>
      <p:sp>
        <p:nvSpPr>
          <p:cNvPr id="174" name="Google Shape;174;p24"/>
          <p:cNvSpPr txBox="1"/>
          <p:nvPr>
            <p:ph idx="1" type="body"/>
          </p:nvPr>
        </p:nvSpPr>
        <p:spPr>
          <a:xfrm>
            <a:off x="311700" y="960125"/>
            <a:ext cx="4667100" cy="3764100"/>
          </a:xfrm>
          <a:prstGeom prst="rect">
            <a:avLst/>
          </a:prstGeom>
        </p:spPr>
        <p:txBody>
          <a:bodyPr anchorCtr="0" anchor="t" bIns="91425" lIns="91425" spcFirstLastPara="1" rIns="91425" wrap="square" tIns="91425">
            <a:noAutofit/>
          </a:bodyPr>
          <a:lstStyle/>
          <a:p>
            <a:pPr indent="-349250" lvl="0" marL="457200" rtl="0" algn="l">
              <a:spcBef>
                <a:spcPts val="0"/>
              </a:spcBef>
              <a:spcAft>
                <a:spcPts val="0"/>
              </a:spcAft>
              <a:buSzPts val="1900"/>
              <a:buAutoNum type="arabicPeriod" startAt="8"/>
            </a:pPr>
            <a:r>
              <a:rPr lang="en" sz="1900"/>
              <a:t>Can the following monomials be simplified using like terms? Explain.</a:t>
            </a:r>
            <a:endParaRPr sz="1900"/>
          </a:p>
          <a:p>
            <a:pPr indent="0" lvl="0" marL="914400" rtl="0" algn="l">
              <a:spcBef>
                <a:spcPts val="1200"/>
              </a:spcBef>
              <a:spcAft>
                <a:spcPts val="0"/>
              </a:spcAft>
              <a:buNone/>
            </a:pPr>
            <a:r>
              <a:rPr lang="en" sz="1900"/>
              <a:t>17𝑎</a:t>
            </a:r>
            <a:r>
              <a:rPr baseline="30000" lang="en" sz="1900"/>
              <a:t>2</a:t>
            </a:r>
            <a:r>
              <a:rPr lang="en" sz="1900"/>
              <a:t>𝑏𝑐</a:t>
            </a:r>
            <a:r>
              <a:rPr baseline="30000" lang="en" sz="1900"/>
              <a:t>3</a:t>
            </a:r>
            <a:r>
              <a:rPr lang="en" sz="1900"/>
              <a:t> + 6𝑎</a:t>
            </a:r>
            <a:r>
              <a:rPr baseline="30000" lang="en" sz="1900"/>
              <a:t>2</a:t>
            </a:r>
            <a:r>
              <a:rPr lang="en" sz="1900"/>
              <a:t>𝑏</a:t>
            </a:r>
            <a:r>
              <a:rPr baseline="30000" lang="en" sz="1900"/>
              <a:t>2</a:t>
            </a:r>
            <a:r>
              <a:rPr lang="en" sz="1900"/>
              <a:t>𝑐</a:t>
            </a:r>
            <a:r>
              <a:rPr baseline="30000" lang="en" sz="1900"/>
              <a:t>3</a:t>
            </a:r>
            <a:endParaRPr sz="1900"/>
          </a:p>
          <a:p>
            <a:pPr indent="0" lvl="0" marL="0" rtl="0" algn="l">
              <a:spcBef>
                <a:spcPts val="1200"/>
              </a:spcBef>
              <a:spcAft>
                <a:spcPts val="0"/>
              </a:spcAft>
              <a:buNone/>
            </a:pPr>
            <a:r>
              <a:rPr lang="en" sz="1900"/>
              <a:t>Simplify the following polynomial expressions. </a:t>
            </a:r>
            <a:endParaRPr sz="1900"/>
          </a:p>
          <a:p>
            <a:pPr indent="-349250" lvl="0" marL="457200" rtl="0" algn="l">
              <a:spcBef>
                <a:spcPts val="1200"/>
              </a:spcBef>
              <a:spcAft>
                <a:spcPts val="0"/>
              </a:spcAft>
              <a:buSzPts val="1900"/>
              <a:buAutoNum type="arabicPeriod" startAt="8"/>
            </a:pPr>
            <a:r>
              <a:rPr lang="en" sz="1900"/>
              <a:t>(5𝑘 + 7𝑚 − 2) + (7𝑘 + 9𝑚 − 4)</a:t>
            </a:r>
            <a:endParaRPr sz="1900"/>
          </a:p>
          <a:p>
            <a:pPr indent="-349250" lvl="0" marL="457200" rtl="0" algn="l">
              <a:spcBef>
                <a:spcPts val="1000"/>
              </a:spcBef>
              <a:spcAft>
                <a:spcPts val="0"/>
              </a:spcAft>
              <a:buSzPts val="1900"/>
              <a:buAutoNum type="arabicPeriod" startAt="8"/>
            </a:pPr>
            <a:r>
              <a:rPr lang="en" sz="1900"/>
              <a:t>(12𝑤 − 11) − (5𝑤 + 6)</a:t>
            </a:r>
            <a:endParaRPr sz="1900"/>
          </a:p>
          <a:p>
            <a:pPr indent="-342900" lvl="0" marL="457200" rtl="0" algn="l">
              <a:spcBef>
                <a:spcPts val="1000"/>
              </a:spcBef>
              <a:spcAft>
                <a:spcPts val="0"/>
              </a:spcAft>
              <a:buSzPts val="1800"/>
              <a:buAutoNum type="arabicPeriod" startAt="8"/>
            </a:pPr>
            <a:r>
              <a:rPr lang="en" sz="1900"/>
              <a:t>(5𝑘</a:t>
            </a:r>
            <a:r>
              <a:rPr baseline="30000" lang="en" sz="1900"/>
              <a:t>2</a:t>
            </a:r>
            <a:r>
              <a:rPr lang="en" sz="1900"/>
              <a:t> + 7𝑘 − 2) + (7𝑘</a:t>
            </a:r>
            <a:r>
              <a:rPr baseline="30000" lang="en" sz="1900"/>
              <a:t>2</a:t>
            </a:r>
            <a:r>
              <a:rPr lang="en" sz="1900"/>
              <a:t> + 9𝑘 − 4) </a:t>
            </a:r>
            <a:r>
              <a:rPr lang="en" sz="1800"/>
              <a:t>	</a:t>
            </a:r>
            <a:r>
              <a:rPr lang="en" sz="1500" u="sng">
                <a:solidFill>
                  <a:schemeClr val="hlink"/>
                </a:solidFill>
                <a:hlinkClick r:id="rId4"/>
              </a:rPr>
              <a:t>video</a:t>
            </a:r>
            <a:endParaRPr sz="1500"/>
          </a:p>
        </p:txBody>
      </p:sp>
      <p:sp>
        <p:nvSpPr>
          <p:cNvPr id="175" name="Google Shape;175;p24"/>
          <p:cNvSpPr txBox="1"/>
          <p:nvPr>
            <p:ph idx="2" type="body"/>
          </p:nvPr>
        </p:nvSpPr>
        <p:spPr>
          <a:xfrm>
            <a:off x="4871600" y="3093925"/>
            <a:ext cx="4189200" cy="1523700"/>
          </a:xfrm>
          <a:prstGeom prst="rect">
            <a:avLst/>
          </a:prstGeom>
        </p:spPr>
        <p:txBody>
          <a:bodyPr anchorCtr="0" anchor="t" bIns="91425" lIns="91425" spcFirstLastPara="1" rIns="91425" wrap="square" tIns="91425">
            <a:noAutofit/>
          </a:bodyPr>
          <a:lstStyle/>
          <a:p>
            <a:pPr indent="-349250" lvl="0" marL="457200" rtl="0" algn="l">
              <a:spcBef>
                <a:spcPts val="0"/>
              </a:spcBef>
              <a:spcAft>
                <a:spcPts val="0"/>
              </a:spcAft>
              <a:buSzPts val="1900"/>
              <a:buAutoNum type="arabicPeriod" startAt="12"/>
            </a:pPr>
            <a:r>
              <a:rPr lang="en" sz="1900"/>
              <a:t>(9</a:t>
            </a:r>
            <a:r>
              <a:rPr lang="en" sz="1900">
                <a:latin typeface="Times New Roman"/>
                <a:ea typeface="Times New Roman"/>
                <a:cs typeface="Times New Roman"/>
                <a:sym typeface="Times New Roman"/>
              </a:rPr>
              <a:t>ℎ</a:t>
            </a:r>
            <a:r>
              <a:rPr baseline="30000" lang="en" sz="1900"/>
              <a:t>2</a:t>
            </a:r>
            <a:r>
              <a:rPr lang="en" sz="1900"/>
              <a:t> − 4</a:t>
            </a:r>
            <a:r>
              <a:rPr lang="en" sz="1900">
                <a:latin typeface="Times New Roman"/>
                <a:ea typeface="Times New Roman"/>
                <a:cs typeface="Times New Roman"/>
                <a:sym typeface="Times New Roman"/>
              </a:rPr>
              <a:t>ℎ</a:t>
            </a:r>
            <a:r>
              <a:rPr lang="en" sz="1900"/>
              <a:t> + 17) + (2</a:t>
            </a:r>
            <a:r>
              <a:rPr lang="en" sz="1900">
                <a:latin typeface="Times New Roman"/>
                <a:ea typeface="Times New Roman"/>
                <a:cs typeface="Times New Roman"/>
                <a:sym typeface="Times New Roman"/>
              </a:rPr>
              <a:t>ℎ</a:t>
            </a:r>
            <a:r>
              <a:rPr baseline="30000" lang="en" sz="1900"/>
              <a:t>2</a:t>
            </a:r>
            <a:r>
              <a:rPr lang="en" sz="1900"/>
              <a:t> − 9)</a:t>
            </a:r>
            <a:endParaRPr sz="1900"/>
          </a:p>
          <a:p>
            <a:pPr indent="-349250" lvl="0" marL="457200" rtl="0" algn="l">
              <a:spcBef>
                <a:spcPts val="1000"/>
              </a:spcBef>
              <a:spcAft>
                <a:spcPts val="0"/>
              </a:spcAft>
              <a:buSzPts val="1900"/>
              <a:buAutoNum type="arabicPeriod" startAt="12"/>
            </a:pPr>
            <a:r>
              <a:rPr lang="en" sz="1900"/>
              <a:t>(8</a:t>
            </a:r>
            <a:r>
              <a:rPr lang="en" sz="1900">
                <a:latin typeface="Times New Roman"/>
                <a:ea typeface="Times New Roman"/>
                <a:cs typeface="Times New Roman"/>
                <a:sym typeface="Times New Roman"/>
              </a:rPr>
              <a:t>𝑓</a:t>
            </a:r>
            <a:r>
              <a:rPr baseline="30000" lang="en" sz="1900"/>
              <a:t>2</a:t>
            </a:r>
            <a:r>
              <a:rPr lang="en" sz="1900"/>
              <a:t> + 6𝑓𝑣 − 3𝑣</a:t>
            </a:r>
            <a:r>
              <a:rPr baseline="30000" lang="en" sz="1900"/>
              <a:t>2</a:t>
            </a:r>
            <a:r>
              <a:rPr lang="en" sz="1900"/>
              <a:t>) − (6𝑓</a:t>
            </a:r>
            <a:r>
              <a:rPr baseline="30000" lang="en" sz="1900"/>
              <a:t>2</a:t>
            </a:r>
            <a:r>
              <a:rPr lang="en" sz="1900"/>
              <a:t> − 3𝑣</a:t>
            </a:r>
            <a:r>
              <a:rPr baseline="30000" lang="en" sz="1900"/>
              <a:t>2</a:t>
            </a:r>
            <a:r>
              <a:rPr lang="en" sz="1900"/>
              <a:t>)</a:t>
            </a:r>
            <a:endParaRPr sz="1900"/>
          </a:p>
          <a:p>
            <a:pPr indent="-349250" lvl="0" marL="457200" rtl="0" algn="l">
              <a:spcBef>
                <a:spcPts val="1000"/>
              </a:spcBef>
              <a:spcAft>
                <a:spcPts val="0"/>
              </a:spcAft>
              <a:buSzPts val="1900"/>
              <a:buAutoNum type="arabicPeriod" startAt="12"/>
            </a:pPr>
            <a:r>
              <a:rPr lang="en" sz="1900"/>
              <a:t>(8𝑧</a:t>
            </a:r>
            <a:r>
              <a:rPr baseline="30000" lang="en" sz="1900"/>
              <a:t>3</a:t>
            </a:r>
            <a:r>
              <a:rPr lang="en" sz="1900"/>
              <a:t> − 6𝑧𝑥 + 3𝑥</a:t>
            </a:r>
            <a:r>
              <a:rPr baseline="30000" lang="en" sz="1900"/>
              <a:t>2</a:t>
            </a:r>
            <a:r>
              <a:rPr lang="en" sz="1900"/>
              <a:t>) + (12𝑧</a:t>
            </a:r>
            <a:r>
              <a:rPr baseline="30000" lang="en" sz="1900"/>
              <a:t>3</a:t>
            </a:r>
            <a:r>
              <a:rPr lang="en" sz="1900"/>
              <a:t> − 4𝑧𝑥)</a:t>
            </a:r>
            <a:endParaRPr sz="1900"/>
          </a:p>
        </p:txBody>
      </p:sp>
      <p:sp>
        <p:nvSpPr>
          <p:cNvPr descr="Icon links to another slide containing a challenge activity that increases the depth and/or complexity of this activity" id="176" name="Google Shape;176;p24" title="Are you ready for more? icon">
            <a:hlinkClick action="ppaction://hlinksldjump" r:id="rId5"/>
          </p:cNvPr>
          <p:cNvSpPr/>
          <p:nvPr/>
        </p:nvSpPr>
        <p:spPr>
          <a:xfrm rot="-748021">
            <a:off x="7576035" y="1444940"/>
            <a:ext cx="1689846" cy="1072895"/>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
        <p:nvSpPr>
          <p:cNvPr id="177" name="Google Shape;177;p24"/>
          <p:cNvSpPr txBox="1"/>
          <p:nvPr>
            <p:ph idx="12" type="sldNum"/>
          </p:nvPr>
        </p:nvSpPr>
        <p:spPr>
          <a:xfrm>
            <a:off x="8283608" y="4724211"/>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78" name="Google Shape;178;p24"/>
          <p:cNvSpPr txBox="1"/>
          <p:nvPr>
            <p:ph idx="3" type="sldNum"/>
          </p:nvPr>
        </p:nvSpPr>
        <p:spPr>
          <a:xfrm>
            <a:off x="311700" y="4724219"/>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6.1.2 Adding and Subtracting Polynomials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82" name="Shape 182"/>
        <p:cNvGrpSpPr/>
        <p:nvPr/>
      </p:nvGrpSpPr>
      <p:grpSpPr>
        <a:xfrm>
          <a:off x="0" y="0"/>
          <a:ext cx="0" cy="0"/>
          <a:chOff x="0" y="0"/>
          <a:chExt cx="0" cy="0"/>
        </a:xfrm>
      </p:grpSpPr>
      <p:sp>
        <p:nvSpPr>
          <p:cNvPr id="183" name="Google Shape;183;p25"/>
          <p:cNvSpPr txBox="1"/>
          <p:nvPr>
            <p:ph type="title"/>
          </p:nvPr>
        </p:nvSpPr>
        <p:spPr>
          <a:xfrm>
            <a:off x="311700" y="13715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sz="3000"/>
              <a:t>Extending Your Thinking</a:t>
            </a:r>
            <a:endParaRPr/>
          </a:p>
        </p:txBody>
      </p:sp>
      <p:pic>
        <p:nvPicPr>
          <p:cNvPr descr="Icon indicating the slide contains a support for gifted students by providing a challenge that increases the depth or complexity of the material" id="184" name="Google Shape;184;p25" title="extending your thinking-1.png"/>
          <p:cNvPicPr preferRelativeResize="0"/>
          <p:nvPr/>
        </p:nvPicPr>
        <p:blipFill>
          <a:blip r:embed="rId3">
            <a:alphaModFix/>
          </a:blip>
          <a:stretch>
            <a:fillRect/>
          </a:stretch>
        </p:blipFill>
        <p:spPr>
          <a:xfrm>
            <a:off x="8478301" y="142926"/>
            <a:ext cx="354000" cy="354000"/>
          </a:xfrm>
          <a:prstGeom prst="rect">
            <a:avLst/>
          </a:prstGeom>
          <a:noFill/>
          <a:ln>
            <a:noFill/>
          </a:ln>
        </p:spPr>
      </p:pic>
      <p:sp>
        <p:nvSpPr>
          <p:cNvPr id="185" name="Google Shape;185;p25"/>
          <p:cNvSpPr txBox="1"/>
          <p:nvPr>
            <p:ph idx="1" type="body"/>
          </p:nvPr>
        </p:nvSpPr>
        <p:spPr>
          <a:xfrm>
            <a:off x="311700" y="960125"/>
            <a:ext cx="85206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Simplify.</a:t>
            </a:r>
            <a:endParaRPr/>
          </a:p>
          <a:p>
            <a:pPr indent="0" lvl="0" marL="0" rtl="0" algn="l">
              <a:spcBef>
                <a:spcPts val="1200"/>
              </a:spcBef>
              <a:spcAft>
                <a:spcPts val="0"/>
              </a:spcAft>
              <a:buNone/>
            </a:pPr>
            <a:r>
              <a:t/>
            </a:r>
            <a:endParaRPr/>
          </a:p>
          <a:p>
            <a:pPr indent="0" lvl="0" marL="0" rtl="0" algn="ctr">
              <a:spcBef>
                <a:spcPts val="1200"/>
              </a:spcBef>
              <a:spcAft>
                <a:spcPts val="1200"/>
              </a:spcAft>
              <a:buNone/>
            </a:pPr>
            <a:r>
              <a:rPr lang="en"/>
              <a:t>(6𝑎</a:t>
            </a:r>
            <a:r>
              <a:rPr baseline="30000" lang="en"/>
              <a:t>3</a:t>
            </a:r>
            <a:r>
              <a:rPr lang="en"/>
              <a:t> − 2𝑎</a:t>
            </a:r>
            <a:r>
              <a:rPr baseline="30000" lang="en"/>
              <a:t>2</a:t>
            </a:r>
            <a:r>
              <a:rPr lang="en"/>
              <a:t>𝑏) − 2(𝑎𝑏</a:t>
            </a:r>
            <a:r>
              <a:rPr baseline="30000" lang="en"/>
              <a:t>2</a:t>
            </a:r>
            <a:r>
              <a:rPr lang="en"/>
              <a:t> + 3𝑏</a:t>
            </a:r>
            <a:r>
              <a:rPr baseline="30000" lang="en"/>
              <a:t>3</a:t>
            </a:r>
            <a:r>
              <a:rPr lang="en"/>
              <a:t>) + (2𝑎</a:t>
            </a:r>
            <a:r>
              <a:rPr baseline="30000" lang="en"/>
              <a:t>2</a:t>
            </a:r>
            <a:r>
              <a:rPr lang="en"/>
              <a:t>𝑏 + 2𝑎𝑏</a:t>
            </a:r>
            <a:r>
              <a:rPr baseline="30000" lang="en"/>
              <a:t>2</a:t>
            </a:r>
            <a:r>
              <a:rPr lang="en"/>
              <a:t>)</a:t>
            </a:r>
            <a:endParaRPr/>
          </a:p>
        </p:txBody>
      </p:sp>
      <p:sp>
        <p:nvSpPr>
          <p:cNvPr id="186" name="Google Shape;186;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7" name="Google Shape;187;p2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6.1.2 Adding and Subtracting Polynomials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1" name="Shape 191"/>
        <p:cNvGrpSpPr/>
        <p:nvPr/>
      </p:nvGrpSpPr>
      <p:grpSpPr>
        <a:xfrm>
          <a:off x="0" y="0"/>
          <a:ext cx="0" cy="0"/>
          <a:chOff x="0" y="0"/>
          <a:chExt cx="0" cy="0"/>
        </a:xfrm>
      </p:grpSpPr>
      <p:sp>
        <p:nvSpPr>
          <p:cNvPr descr="Icon indicating the slide contains a check for understanding question for students " id="192" name="Google Shape;192;p26"/>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193" name="Google Shape;193;p26"/>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solidFill>
                  <a:srgbClr val="424242"/>
                </a:solidFill>
              </a:rPr>
              <a:t>Find the sum.</a:t>
            </a:r>
            <a:endParaRPr>
              <a:solidFill>
                <a:srgbClr val="424242"/>
              </a:solidFill>
            </a:endParaRPr>
          </a:p>
          <a:p>
            <a:pPr indent="0" lvl="0" marL="0" rtl="0" algn="ctr">
              <a:lnSpc>
                <a:spcPct val="100000"/>
              </a:lnSpc>
              <a:spcBef>
                <a:spcPts val="1200"/>
              </a:spcBef>
              <a:spcAft>
                <a:spcPts val="0"/>
              </a:spcAft>
              <a:buNone/>
            </a:pPr>
            <a:r>
              <a:rPr lang="en">
                <a:solidFill>
                  <a:srgbClr val="424242"/>
                </a:solidFill>
              </a:rPr>
              <a:t>(14𝑦</a:t>
            </a:r>
            <a:r>
              <a:rPr baseline="30000" lang="en">
                <a:solidFill>
                  <a:srgbClr val="424242"/>
                </a:solidFill>
              </a:rPr>
              <a:t>2</a:t>
            </a:r>
            <a:r>
              <a:rPr lang="en">
                <a:solidFill>
                  <a:srgbClr val="424242"/>
                </a:solidFill>
              </a:rPr>
              <a:t> + 6𝑦 − 4) + (3𝑦</a:t>
            </a:r>
            <a:r>
              <a:rPr baseline="30000" lang="en">
                <a:solidFill>
                  <a:srgbClr val="424242"/>
                </a:solidFill>
              </a:rPr>
              <a:t>2</a:t>
            </a:r>
            <a:r>
              <a:rPr lang="en">
                <a:solidFill>
                  <a:srgbClr val="424242"/>
                </a:solidFill>
              </a:rPr>
              <a:t> + 8𝑦 + 5)</a:t>
            </a:r>
            <a:endParaRPr>
              <a:solidFill>
                <a:srgbClr val="424242"/>
              </a:solidFill>
            </a:endParaRPr>
          </a:p>
          <a:p>
            <a:pPr indent="-381000" lvl="0" marL="914400" rtl="0" algn="l">
              <a:lnSpc>
                <a:spcPct val="100000"/>
              </a:lnSpc>
              <a:spcBef>
                <a:spcPts val="1200"/>
              </a:spcBef>
              <a:spcAft>
                <a:spcPts val="0"/>
              </a:spcAft>
              <a:buClr>
                <a:srgbClr val="424242"/>
              </a:buClr>
              <a:buSzPts val="2400"/>
              <a:buFont typeface="Calibri"/>
              <a:buAutoNum type="alphaLcPeriod"/>
            </a:pPr>
            <a:r>
              <a:rPr lang="en">
                <a:solidFill>
                  <a:srgbClr val="424242"/>
                </a:solidFill>
              </a:rPr>
              <a:t>17𝑦</a:t>
            </a:r>
            <a:r>
              <a:rPr baseline="30000" lang="en">
                <a:solidFill>
                  <a:srgbClr val="424242"/>
                </a:solidFill>
              </a:rPr>
              <a:t>2</a:t>
            </a:r>
            <a:r>
              <a:rPr lang="en">
                <a:solidFill>
                  <a:srgbClr val="424242"/>
                </a:solidFill>
              </a:rPr>
              <a:t> + 14𝑦 + 1</a:t>
            </a:r>
            <a:endParaRPr>
              <a:solidFill>
                <a:srgbClr val="424242"/>
              </a:solidFill>
            </a:endParaRPr>
          </a:p>
          <a:p>
            <a:pPr indent="-381000" lvl="0" marL="914400" rtl="0" algn="l">
              <a:lnSpc>
                <a:spcPct val="100000"/>
              </a:lnSpc>
              <a:spcBef>
                <a:spcPts val="0"/>
              </a:spcBef>
              <a:spcAft>
                <a:spcPts val="0"/>
              </a:spcAft>
              <a:buClr>
                <a:srgbClr val="424242"/>
              </a:buClr>
              <a:buSzPts val="2400"/>
              <a:buFont typeface="Calibri"/>
              <a:buAutoNum type="alphaLcPeriod"/>
            </a:pPr>
            <a:r>
              <a:rPr lang="en">
                <a:solidFill>
                  <a:srgbClr val="424242"/>
                </a:solidFill>
              </a:rPr>
              <a:t>11𝑦</a:t>
            </a:r>
            <a:r>
              <a:rPr baseline="30000" lang="en">
                <a:solidFill>
                  <a:srgbClr val="424242"/>
                </a:solidFill>
              </a:rPr>
              <a:t>2</a:t>
            </a:r>
            <a:r>
              <a:rPr lang="en">
                <a:solidFill>
                  <a:srgbClr val="424242"/>
                </a:solidFill>
              </a:rPr>
              <a:t> − 2𝑦 − 9</a:t>
            </a:r>
            <a:endParaRPr>
              <a:solidFill>
                <a:srgbClr val="424242"/>
              </a:solidFill>
            </a:endParaRPr>
          </a:p>
          <a:p>
            <a:pPr indent="-381000" lvl="0" marL="914400" rtl="0" algn="l">
              <a:lnSpc>
                <a:spcPct val="100000"/>
              </a:lnSpc>
              <a:spcBef>
                <a:spcPts val="0"/>
              </a:spcBef>
              <a:spcAft>
                <a:spcPts val="0"/>
              </a:spcAft>
              <a:buClr>
                <a:srgbClr val="424242"/>
              </a:buClr>
              <a:buSzPts val="2400"/>
              <a:buFont typeface="Calibri"/>
              <a:buAutoNum type="alphaLcPeriod"/>
            </a:pPr>
            <a:r>
              <a:rPr lang="en">
                <a:solidFill>
                  <a:srgbClr val="424242"/>
                </a:solidFill>
              </a:rPr>
              <a:t>17𝑦</a:t>
            </a:r>
            <a:r>
              <a:rPr baseline="30000" lang="en">
                <a:solidFill>
                  <a:srgbClr val="424242"/>
                </a:solidFill>
              </a:rPr>
              <a:t>2</a:t>
            </a:r>
            <a:r>
              <a:rPr lang="en">
                <a:solidFill>
                  <a:srgbClr val="424242"/>
                </a:solidFill>
              </a:rPr>
              <a:t> + 14𝑦 − 9</a:t>
            </a:r>
            <a:endParaRPr>
              <a:solidFill>
                <a:srgbClr val="424242"/>
              </a:solidFill>
            </a:endParaRPr>
          </a:p>
          <a:p>
            <a:pPr indent="-381000" lvl="0" marL="914400" rtl="0" algn="l">
              <a:lnSpc>
                <a:spcPct val="100000"/>
              </a:lnSpc>
              <a:spcBef>
                <a:spcPts val="0"/>
              </a:spcBef>
              <a:spcAft>
                <a:spcPts val="0"/>
              </a:spcAft>
              <a:buClr>
                <a:srgbClr val="424242"/>
              </a:buClr>
              <a:buSzPts val="2400"/>
              <a:buFont typeface="Calibri"/>
              <a:buAutoNum type="alphaLcPeriod"/>
            </a:pPr>
            <a:r>
              <a:rPr lang="en">
                <a:solidFill>
                  <a:srgbClr val="424242"/>
                </a:solidFill>
              </a:rPr>
              <a:t>11𝑦</a:t>
            </a:r>
            <a:r>
              <a:rPr baseline="30000" lang="en">
                <a:solidFill>
                  <a:srgbClr val="424242"/>
                </a:solidFill>
              </a:rPr>
              <a:t>2</a:t>
            </a:r>
            <a:r>
              <a:rPr lang="en">
                <a:solidFill>
                  <a:srgbClr val="424242"/>
                </a:solidFill>
              </a:rPr>
              <a:t> + 14𝑦 + 1</a:t>
            </a:r>
            <a:endParaRPr>
              <a:solidFill>
                <a:srgbClr val="424242"/>
              </a:solidFill>
            </a:endParaRPr>
          </a:p>
        </p:txBody>
      </p:sp>
      <p:sp>
        <p:nvSpPr>
          <p:cNvPr id="194" name="Google Shape;194;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5" name="Google Shape;195;p2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6.1.2 Adding and Subtracting Polynomials</a:t>
            </a:r>
            <a:endParaRPr/>
          </a:p>
        </p:txBody>
      </p:sp>
      <p:sp>
        <p:nvSpPr>
          <p:cNvPr descr="An arrow icon reads &quot;Let's review!&quot; and links to a slide that reviews the content that was assessed in the self check question. " id="196" name="Google Shape;196;p26" title="Review icon">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00" name="Shape 200"/>
        <p:cNvGrpSpPr/>
        <p:nvPr/>
      </p:nvGrpSpPr>
      <p:grpSpPr>
        <a:xfrm>
          <a:off x="0" y="0"/>
          <a:ext cx="0" cy="0"/>
          <a:chOff x="0" y="0"/>
          <a:chExt cx="0" cy="0"/>
        </a:xfrm>
      </p:grpSpPr>
      <p:sp>
        <p:nvSpPr>
          <p:cNvPr id="201" name="Google Shape;201;p27"/>
          <p:cNvSpPr txBox="1"/>
          <p:nvPr>
            <p:ph type="title"/>
          </p:nvPr>
        </p:nvSpPr>
        <p:spPr>
          <a:xfrm>
            <a:off x="311700" y="137150"/>
            <a:ext cx="43548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pic>
        <p:nvPicPr>
          <p:cNvPr descr="Icon indicating the slide contains a additional resources for students who struggled with the check for understanding (self check) question" id="202" name="Google Shape;202;p27"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03" name="Google Shape;203;p27"/>
          <p:cNvSpPr txBox="1"/>
          <p:nvPr>
            <p:ph idx="1" type="body"/>
          </p:nvPr>
        </p:nvSpPr>
        <p:spPr>
          <a:xfrm>
            <a:off x="311700" y="960125"/>
            <a:ext cx="40470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Simplify: </a:t>
            </a:r>
            <a:endParaRPr/>
          </a:p>
          <a:p>
            <a:pPr indent="0" lvl="0" marL="0" rtl="0" algn="l">
              <a:spcBef>
                <a:spcPts val="0"/>
              </a:spcBef>
              <a:spcAft>
                <a:spcPts val="0"/>
              </a:spcAft>
              <a:buClr>
                <a:schemeClr val="dk1"/>
              </a:buClr>
              <a:buSzPts val="1100"/>
              <a:buFont typeface="Arial"/>
              <a:buNone/>
            </a:pPr>
            <a:r>
              <a:rPr lang="en"/>
              <a:t>(7𝑦</a:t>
            </a:r>
            <a:r>
              <a:rPr baseline="30000" lang="en"/>
              <a:t>2</a:t>
            </a:r>
            <a:r>
              <a:rPr lang="en"/>
              <a:t> − 2𝑦 + 9) + (4𝑦</a:t>
            </a:r>
            <a:r>
              <a:rPr baseline="30000" lang="en"/>
              <a:t>2</a:t>
            </a:r>
            <a:r>
              <a:rPr lang="en"/>
              <a:t> − 8𝑦 − 7)</a:t>
            </a:r>
            <a:endParaRPr/>
          </a:p>
          <a:p>
            <a:pPr indent="0" lvl="0" marL="0" rtl="0" algn="l">
              <a:spcBef>
                <a:spcPts val="1200"/>
              </a:spcBef>
              <a:spcAft>
                <a:spcPts val="0"/>
              </a:spcAft>
              <a:buClr>
                <a:schemeClr val="dk1"/>
              </a:buClr>
              <a:buSzPts val="1100"/>
              <a:buFont typeface="Arial"/>
              <a:buNone/>
            </a:pPr>
            <a:r>
              <a:rPr b="1" lang="en"/>
              <a:t>Step 1 -</a:t>
            </a:r>
            <a:endParaRPr b="1"/>
          </a:p>
          <a:p>
            <a:pPr indent="0" lvl="0" marL="0" rtl="0" algn="l">
              <a:spcBef>
                <a:spcPts val="0"/>
              </a:spcBef>
              <a:spcAft>
                <a:spcPts val="0"/>
              </a:spcAft>
              <a:buClr>
                <a:schemeClr val="dk1"/>
              </a:buClr>
              <a:buSzPts val="1100"/>
              <a:buFont typeface="Arial"/>
              <a:buNone/>
            </a:pPr>
            <a:r>
              <a:rPr lang="en">
                <a:solidFill>
                  <a:srgbClr val="424242"/>
                </a:solidFill>
              </a:rPr>
              <a:t>(</a:t>
            </a:r>
            <a:r>
              <a:rPr b="1" lang="en">
                <a:solidFill>
                  <a:srgbClr val="C22032"/>
                </a:solidFill>
              </a:rPr>
              <a:t>7𝑦</a:t>
            </a:r>
            <a:r>
              <a:rPr b="1" baseline="30000" lang="en">
                <a:solidFill>
                  <a:srgbClr val="C22032"/>
                </a:solidFill>
              </a:rPr>
              <a:t>2</a:t>
            </a:r>
            <a:r>
              <a:rPr lang="en">
                <a:solidFill>
                  <a:srgbClr val="424242"/>
                </a:solidFill>
              </a:rPr>
              <a:t> </a:t>
            </a:r>
            <a:r>
              <a:rPr b="1" lang="en">
                <a:solidFill>
                  <a:srgbClr val="0F6CBF"/>
                </a:solidFill>
              </a:rPr>
              <a:t>− 2𝑦</a:t>
            </a:r>
            <a:r>
              <a:rPr lang="en">
                <a:solidFill>
                  <a:srgbClr val="424242"/>
                </a:solidFill>
              </a:rPr>
              <a:t> </a:t>
            </a:r>
            <a:r>
              <a:rPr b="1" lang="en" u="sng">
                <a:solidFill>
                  <a:srgbClr val="0B5B51"/>
                </a:solidFill>
              </a:rPr>
              <a:t>+</a:t>
            </a:r>
            <a:r>
              <a:rPr b="1" lang="en">
                <a:solidFill>
                  <a:srgbClr val="0B5B51"/>
                </a:solidFill>
              </a:rPr>
              <a:t> </a:t>
            </a:r>
            <a:r>
              <a:rPr b="1" lang="en" u="sng">
                <a:solidFill>
                  <a:srgbClr val="0B5B51"/>
                </a:solidFill>
              </a:rPr>
              <a:t>9</a:t>
            </a:r>
            <a:r>
              <a:rPr lang="en">
                <a:solidFill>
                  <a:srgbClr val="424242"/>
                </a:solidFill>
              </a:rPr>
              <a:t>) + (</a:t>
            </a:r>
            <a:r>
              <a:rPr b="1" lang="en">
                <a:solidFill>
                  <a:srgbClr val="C22032"/>
                </a:solidFill>
              </a:rPr>
              <a:t>4𝑦</a:t>
            </a:r>
            <a:r>
              <a:rPr b="1" baseline="30000" lang="en">
                <a:solidFill>
                  <a:srgbClr val="C22032"/>
                </a:solidFill>
              </a:rPr>
              <a:t>2</a:t>
            </a:r>
            <a:r>
              <a:rPr lang="en">
                <a:solidFill>
                  <a:srgbClr val="424242"/>
                </a:solidFill>
              </a:rPr>
              <a:t> </a:t>
            </a:r>
            <a:r>
              <a:rPr b="1" lang="en">
                <a:solidFill>
                  <a:srgbClr val="0F6CBF"/>
                </a:solidFill>
              </a:rPr>
              <a:t>− 8𝑦</a:t>
            </a:r>
            <a:r>
              <a:rPr lang="en">
                <a:solidFill>
                  <a:srgbClr val="424242"/>
                </a:solidFill>
              </a:rPr>
              <a:t> </a:t>
            </a:r>
            <a:r>
              <a:rPr b="1" lang="en" u="sng">
                <a:solidFill>
                  <a:srgbClr val="0B5B51"/>
                </a:solidFill>
              </a:rPr>
              <a:t>−</a:t>
            </a:r>
            <a:r>
              <a:rPr b="1" lang="en">
                <a:solidFill>
                  <a:srgbClr val="0B5B51"/>
                </a:solidFill>
              </a:rPr>
              <a:t> </a:t>
            </a:r>
            <a:r>
              <a:rPr b="1" lang="en" u="sng">
                <a:solidFill>
                  <a:srgbClr val="0B5B51"/>
                </a:solidFill>
              </a:rPr>
              <a:t>7</a:t>
            </a:r>
            <a:r>
              <a:rPr lang="en">
                <a:solidFill>
                  <a:srgbClr val="424242"/>
                </a:solidFill>
              </a:rPr>
              <a:t>) </a:t>
            </a:r>
            <a:endParaRPr>
              <a:solidFill>
                <a:srgbClr val="424242"/>
              </a:solidFill>
            </a:endParaRPr>
          </a:p>
          <a:p>
            <a:pPr indent="0" lvl="0" marL="0" rtl="0" algn="l">
              <a:spcBef>
                <a:spcPts val="1200"/>
              </a:spcBef>
              <a:spcAft>
                <a:spcPts val="0"/>
              </a:spcAft>
              <a:buClr>
                <a:schemeClr val="dk1"/>
              </a:buClr>
              <a:buSzPts val="1100"/>
              <a:buFont typeface="Arial"/>
              <a:buNone/>
            </a:pPr>
            <a:r>
              <a:rPr b="1" lang="en"/>
              <a:t>Step 2 -</a:t>
            </a:r>
            <a:r>
              <a:rPr b="1" lang="en">
                <a:solidFill>
                  <a:srgbClr val="424242"/>
                </a:solidFill>
              </a:rPr>
              <a:t> </a:t>
            </a:r>
            <a:endParaRPr b="1">
              <a:solidFill>
                <a:srgbClr val="424242"/>
              </a:solidFill>
            </a:endParaRPr>
          </a:p>
          <a:p>
            <a:pPr indent="0" lvl="0" marL="0" rtl="0" algn="l">
              <a:spcBef>
                <a:spcPts val="0"/>
              </a:spcBef>
              <a:spcAft>
                <a:spcPts val="0"/>
              </a:spcAft>
              <a:buClr>
                <a:schemeClr val="dk1"/>
              </a:buClr>
              <a:buSzPts val="1100"/>
              <a:buFont typeface="Arial"/>
              <a:buNone/>
            </a:pPr>
            <a:r>
              <a:rPr b="1" lang="en">
                <a:solidFill>
                  <a:srgbClr val="C22032"/>
                </a:solidFill>
              </a:rPr>
              <a:t>7𝑦</a:t>
            </a:r>
            <a:r>
              <a:rPr b="1" baseline="30000" lang="en">
                <a:solidFill>
                  <a:srgbClr val="C22032"/>
                </a:solidFill>
              </a:rPr>
              <a:t>2</a:t>
            </a:r>
            <a:r>
              <a:rPr lang="en">
                <a:solidFill>
                  <a:srgbClr val="424242"/>
                </a:solidFill>
              </a:rPr>
              <a:t> + </a:t>
            </a:r>
            <a:r>
              <a:rPr b="1" lang="en">
                <a:solidFill>
                  <a:srgbClr val="C22032"/>
                </a:solidFill>
              </a:rPr>
              <a:t>4𝑦</a:t>
            </a:r>
            <a:r>
              <a:rPr b="1" baseline="30000" lang="en">
                <a:solidFill>
                  <a:srgbClr val="C22032"/>
                </a:solidFill>
              </a:rPr>
              <a:t>2</a:t>
            </a:r>
            <a:r>
              <a:rPr lang="en">
                <a:solidFill>
                  <a:srgbClr val="424242"/>
                </a:solidFill>
              </a:rPr>
              <a:t> </a:t>
            </a:r>
            <a:r>
              <a:rPr b="1" lang="en">
                <a:solidFill>
                  <a:srgbClr val="0F6CBF"/>
                </a:solidFill>
              </a:rPr>
              <a:t>− 2𝑦</a:t>
            </a:r>
            <a:r>
              <a:rPr lang="en">
                <a:solidFill>
                  <a:srgbClr val="424242"/>
                </a:solidFill>
              </a:rPr>
              <a:t> </a:t>
            </a:r>
            <a:r>
              <a:rPr b="1" lang="en">
                <a:solidFill>
                  <a:srgbClr val="0F6CBF"/>
                </a:solidFill>
              </a:rPr>
              <a:t>− 8𝑦</a:t>
            </a:r>
            <a:r>
              <a:rPr lang="en">
                <a:solidFill>
                  <a:srgbClr val="424242"/>
                </a:solidFill>
              </a:rPr>
              <a:t> </a:t>
            </a:r>
            <a:r>
              <a:rPr b="1" lang="en" u="sng">
                <a:solidFill>
                  <a:srgbClr val="0B5B51"/>
                </a:solidFill>
              </a:rPr>
              <a:t>+</a:t>
            </a:r>
            <a:r>
              <a:rPr b="1" lang="en">
                <a:solidFill>
                  <a:srgbClr val="0B5B51"/>
                </a:solidFill>
              </a:rPr>
              <a:t> </a:t>
            </a:r>
            <a:r>
              <a:rPr b="1" lang="en" u="sng">
                <a:solidFill>
                  <a:srgbClr val="0B5B51"/>
                </a:solidFill>
              </a:rPr>
              <a:t>9</a:t>
            </a:r>
            <a:r>
              <a:rPr lang="en">
                <a:solidFill>
                  <a:srgbClr val="0B5B51"/>
                </a:solidFill>
              </a:rPr>
              <a:t> </a:t>
            </a:r>
            <a:r>
              <a:rPr b="1" lang="en" u="sng">
                <a:solidFill>
                  <a:srgbClr val="0B5B51"/>
                </a:solidFill>
              </a:rPr>
              <a:t>−</a:t>
            </a:r>
            <a:r>
              <a:rPr b="1" lang="en">
                <a:solidFill>
                  <a:srgbClr val="0B5B51"/>
                </a:solidFill>
              </a:rPr>
              <a:t> </a:t>
            </a:r>
            <a:r>
              <a:rPr b="1" lang="en" u="sng">
                <a:solidFill>
                  <a:srgbClr val="0B5B51"/>
                </a:solidFill>
              </a:rPr>
              <a:t>7</a:t>
            </a:r>
            <a:endParaRPr b="1" u="sng">
              <a:solidFill>
                <a:srgbClr val="0B5B51"/>
              </a:solidFill>
            </a:endParaRPr>
          </a:p>
          <a:p>
            <a:pPr indent="0" lvl="0" marL="0" rtl="0" algn="l">
              <a:spcBef>
                <a:spcPts val="1200"/>
              </a:spcBef>
              <a:spcAft>
                <a:spcPts val="0"/>
              </a:spcAft>
              <a:buClr>
                <a:schemeClr val="dk1"/>
              </a:buClr>
              <a:buSzPts val="1100"/>
              <a:buFont typeface="Arial"/>
              <a:buNone/>
            </a:pPr>
            <a:r>
              <a:rPr b="1" lang="en"/>
              <a:t>Step 3 - </a:t>
            </a:r>
            <a:endParaRPr b="1"/>
          </a:p>
          <a:p>
            <a:pPr indent="0" lvl="0" marL="0" rtl="0" algn="l">
              <a:spcBef>
                <a:spcPts val="0"/>
              </a:spcBef>
              <a:spcAft>
                <a:spcPts val="1200"/>
              </a:spcAft>
              <a:buNone/>
            </a:pPr>
            <a:r>
              <a:rPr b="1" lang="en">
                <a:solidFill>
                  <a:srgbClr val="C22032"/>
                </a:solidFill>
              </a:rPr>
              <a:t>11𝑦</a:t>
            </a:r>
            <a:r>
              <a:rPr b="1" baseline="30000" lang="en">
                <a:solidFill>
                  <a:srgbClr val="C22032"/>
                </a:solidFill>
              </a:rPr>
              <a:t>2</a:t>
            </a:r>
            <a:r>
              <a:rPr lang="en">
                <a:solidFill>
                  <a:srgbClr val="424242"/>
                </a:solidFill>
              </a:rPr>
              <a:t> </a:t>
            </a:r>
            <a:r>
              <a:rPr b="1" lang="en">
                <a:solidFill>
                  <a:srgbClr val="0F6CBF"/>
                </a:solidFill>
              </a:rPr>
              <a:t>− 10𝑦</a:t>
            </a:r>
            <a:r>
              <a:rPr lang="en">
                <a:solidFill>
                  <a:srgbClr val="424242"/>
                </a:solidFill>
              </a:rPr>
              <a:t> </a:t>
            </a:r>
            <a:r>
              <a:rPr b="1" lang="en" u="sng">
                <a:solidFill>
                  <a:srgbClr val="0B5B51"/>
                </a:solidFill>
              </a:rPr>
              <a:t>+</a:t>
            </a:r>
            <a:r>
              <a:rPr b="1" lang="en">
                <a:solidFill>
                  <a:srgbClr val="0B5B51"/>
                </a:solidFill>
              </a:rPr>
              <a:t> </a:t>
            </a:r>
            <a:r>
              <a:rPr b="1" lang="en" u="sng">
                <a:solidFill>
                  <a:srgbClr val="0B5B51"/>
                </a:solidFill>
              </a:rPr>
              <a:t>2</a:t>
            </a:r>
            <a:endParaRPr sz="1800" u="sng">
              <a:solidFill>
                <a:srgbClr val="0B5B51"/>
              </a:solidFill>
            </a:endParaRPr>
          </a:p>
        </p:txBody>
      </p:sp>
      <p:sp>
        <p:nvSpPr>
          <p:cNvPr id="204" name="Google Shape;204;p27"/>
          <p:cNvSpPr txBox="1"/>
          <p:nvPr>
            <p:ph idx="2" type="body"/>
          </p:nvPr>
        </p:nvSpPr>
        <p:spPr>
          <a:xfrm>
            <a:off x="5032781" y="746050"/>
            <a:ext cx="3916800" cy="38718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Clr>
                <a:schemeClr val="dk1"/>
              </a:buClr>
              <a:buSzPts val="1100"/>
              <a:buFont typeface="Arial"/>
              <a:buNone/>
            </a:pPr>
            <a:r>
              <a:rPr b="1" lang="en"/>
              <a:t>HOW TO COMBINE </a:t>
            </a:r>
            <a:br>
              <a:rPr b="1" lang="en"/>
            </a:br>
            <a:r>
              <a:rPr b="1" lang="en"/>
              <a:t>LIKE TERMS</a:t>
            </a:r>
            <a:endParaRPr b="1"/>
          </a:p>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Clr>
                <a:schemeClr val="dk1"/>
              </a:buClr>
              <a:buSzPts val="1100"/>
              <a:buFont typeface="Arial"/>
              <a:buNone/>
            </a:pPr>
            <a:r>
              <a:rPr b="1" lang="en"/>
              <a:t>Step 1 -</a:t>
            </a:r>
            <a:r>
              <a:rPr lang="en"/>
              <a:t> Identify like terms by finding those with the same variable and same exponent.</a:t>
            </a:r>
            <a:endParaRPr/>
          </a:p>
          <a:p>
            <a:pPr indent="0" lvl="0" marL="0" rtl="0" algn="l">
              <a:lnSpc>
                <a:spcPct val="100000"/>
              </a:lnSpc>
              <a:spcBef>
                <a:spcPts val="1000"/>
              </a:spcBef>
              <a:spcAft>
                <a:spcPts val="0"/>
              </a:spcAft>
              <a:buClr>
                <a:schemeClr val="dk1"/>
              </a:buClr>
              <a:buSzPts val="1100"/>
              <a:buFont typeface="Arial"/>
              <a:buNone/>
            </a:pPr>
            <a:r>
              <a:rPr b="1" lang="en"/>
              <a:t>Step 2 -</a:t>
            </a:r>
            <a:r>
              <a:rPr lang="en"/>
              <a:t> Use the Commutative Property to rearrange like terms together. Be sure to take the appropriate sign with each term (+/−).</a:t>
            </a:r>
            <a:endParaRPr/>
          </a:p>
          <a:p>
            <a:pPr indent="0" lvl="0" marL="0" rtl="0" algn="l">
              <a:lnSpc>
                <a:spcPct val="100000"/>
              </a:lnSpc>
              <a:spcBef>
                <a:spcPts val="1000"/>
              </a:spcBef>
              <a:spcAft>
                <a:spcPts val="0"/>
              </a:spcAft>
              <a:buNone/>
            </a:pPr>
            <a:r>
              <a:rPr b="1" lang="en"/>
              <a:t>Step 3 -</a:t>
            </a:r>
            <a:r>
              <a:rPr lang="en"/>
              <a:t> Combine like terms.</a:t>
            </a:r>
            <a:endParaRPr/>
          </a:p>
        </p:txBody>
      </p:sp>
      <p:cxnSp>
        <p:nvCxnSpPr>
          <p:cNvPr descr="a gray line segment used to visually separate the title from the &quot;how to&quot; steps" id="205" name="Google Shape;205;p27"/>
          <p:cNvCxnSpPr/>
          <p:nvPr/>
        </p:nvCxnSpPr>
        <p:spPr>
          <a:xfrm>
            <a:off x="5166731" y="1434775"/>
            <a:ext cx="3648900" cy="14700"/>
          </a:xfrm>
          <a:prstGeom prst="straightConnector1">
            <a:avLst/>
          </a:prstGeom>
          <a:noFill/>
          <a:ln cap="flat" cmpd="sng" w="28575">
            <a:solidFill>
              <a:srgbClr val="9E9E9E"/>
            </a:solidFill>
            <a:prstDash val="solid"/>
            <a:round/>
            <a:headEnd len="med" w="med" type="none"/>
            <a:tailEnd len="med" w="med" type="none"/>
          </a:ln>
        </p:spPr>
      </p:cxnSp>
      <p:sp>
        <p:nvSpPr>
          <p:cNvPr id="206" name="Google Shape;206;p27"/>
          <p:cNvSpPr txBox="1"/>
          <p:nvPr>
            <p:ph idx="12" type="sldNum"/>
          </p:nvPr>
        </p:nvSpPr>
        <p:spPr>
          <a:xfrm>
            <a:off x="8283608" y="4724211"/>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7" name="Google Shape;207;p27"/>
          <p:cNvSpPr txBox="1"/>
          <p:nvPr>
            <p:ph idx="3" type="sldNum"/>
          </p:nvPr>
        </p:nvSpPr>
        <p:spPr>
          <a:xfrm>
            <a:off x="311700" y="4724219"/>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6.1.2 Adding and Subtracting Polynomials - Additional Resources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28"/>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Third Stop: Learning Activity B</a:t>
            </a:r>
            <a:endParaRPr/>
          </a:p>
        </p:txBody>
      </p:sp>
      <p:pic>
        <p:nvPicPr>
          <p:cNvPr descr="Map consisting of seven rectangles connected by dotted lines conveying the progression of the Lesson. Each rectangle has an icon with text. Adding to the previous two stops, the third rectangle is now highlighted in dark green. A clipboard icon and the text &quot;Learning Activity&quot; are displayed in yellow font. " id="213" name="Google Shape;213;p28" title="Screenshot 2025-10-23 at 9.30.06 AM.png"/>
          <p:cNvPicPr preferRelativeResize="0"/>
          <p:nvPr/>
        </p:nvPicPr>
        <p:blipFill>
          <a:blip r:embed="rId3">
            <a:alphaModFix/>
          </a:blip>
          <a:stretch>
            <a:fillRect/>
          </a:stretch>
        </p:blipFill>
        <p:spPr>
          <a:xfrm>
            <a:off x="146304" y="1426464"/>
            <a:ext cx="8839204" cy="3167957"/>
          </a:xfrm>
          <a:prstGeom prst="rect">
            <a:avLst/>
          </a:prstGeom>
          <a:noFill/>
          <a:ln>
            <a:noFill/>
          </a:ln>
        </p:spPr>
      </p:pic>
      <p:sp>
        <p:nvSpPr>
          <p:cNvPr id="214" name="Google Shape;214;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18" name="Shape 218"/>
        <p:cNvGrpSpPr/>
        <p:nvPr/>
      </p:nvGrpSpPr>
      <p:grpSpPr>
        <a:xfrm>
          <a:off x="0" y="0"/>
          <a:ext cx="0" cy="0"/>
          <a:chOff x="0" y="0"/>
          <a:chExt cx="0" cy="0"/>
        </a:xfrm>
      </p:grpSpPr>
      <p:pic>
        <p:nvPicPr>
          <p:cNvPr descr="Icon indicating the slide contains a support for emerging bilingual students " id="219" name="Google Shape;219;p29" title="emojione_input-latin-letters (4).png"/>
          <p:cNvPicPr preferRelativeResize="0"/>
          <p:nvPr/>
        </p:nvPicPr>
        <p:blipFill>
          <a:blip r:embed="rId4">
            <a:alphaModFix/>
          </a:blip>
          <a:stretch>
            <a:fillRect/>
          </a:stretch>
        </p:blipFill>
        <p:spPr>
          <a:xfrm>
            <a:off x="8639257" y="117371"/>
            <a:ext cx="320040" cy="320040"/>
          </a:xfrm>
          <a:prstGeom prst="rect">
            <a:avLst/>
          </a:prstGeom>
          <a:noFill/>
          <a:ln>
            <a:noFill/>
          </a:ln>
        </p:spPr>
      </p:pic>
      <p:sp>
        <p:nvSpPr>
          <p:cNvPr id="220" name="Google Shape;220;p29"/>
          <p:cNvSpPr txBox="1"/>
          <p:nvPr>
            <p:ph type="title"/>
          </p:nvPr>
        </p:nvSpPr>
        <p:spPr>
          <a:xfrm>
            <a:off x="311700"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Learning Strategies</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Plug It In! Plug It In! 🔌</a:t>
            </a:r>
            <a:endParaRPr sz="2600">
              <a:solidFill>
                <a:srgbClr val="005047"/>
              </a:solidFill>
            </a:endParaRPr>
          </a:p>
        </p:txBody>
      </p:sp>
      <p:sp>
        <p:nvSpPr>
          <p:cNvPr id="221" name="Google Shape;221;p29"/>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English language learners. </a:t>
            </a:r>
            <a:endParaRPr/>
          </a:p>
          <a:p>
            <a:pPr indent="-355600" lvl="1" marL="914400" rtl="0" algn="l">
              <a:lnSpc>
                <a:spcPct val="100000"/>
              </a:lnSpc>
              <a:spcBef>
                <a:spcPts val="1200"/>
              </a:spcBef>
              <a:spcAft>
                <a:spcPts val="0"/>
              </a:spcAft>
              <a:buSzPts val="2000"/>
              <a:buChar char="○"/>
            </a:pPr>
            <a:r>
              <a:rPr i="1" lang="en"/>
              <a:t>You can copy and paste the callout directly on top of the activity or give the instructions aloud.</a:t>
            </a:r>
            <a:r>
              <a:rPr i="1" lang="en"/>
              <a:t> </a:t>
            </a:r>
            <a:endParaRPr i="1"/>
          </a:p>
        </p:txBody>
      </p:sp>
      <p:sp>
        <p:nvSpPr>
          <p:cNvPr descr="A callout providing discussion support for students. It says,  Number 1. Share your ideas with your partner. Then in italics two sentence stems are given. First, &quot;We should do blank next because dot-dot-dot&quot; and next, &quot;I noticed blank so I think dot-dot-dot&quot; Number 2. Be ready to challenge or question any step yo disagree with or are unsure of.  " id="222" name="Google Shape;222;p29" title="ELL callout box"/>
          <p:cNvSpPr/>
          <p:nvPr/>
        </p:nvSpPr>
        <p:spPr>
          <a:xfrm>
            <a:off x="4779300" y="975159"/>
            <a:ext cx="3907500" cy="18369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323850" lvl="0" marL="457200" rtl="0" algn="l">
              <a:spcBef>
                <a:spcPts val="0"/>
              </a:spcBef>
              <a:spcAft>
                <a:spcPts val="0"/>
              </a:spcAft>
              <a:buClr>
                <a:schemeClr val="dk1"/>
              </a:buClr>
              <a:buSzPts val="1500"/>
              <a:buFont typeface="Calibri"/>
              <a:buAutoNum type="arabicPeriod"/>
            </a:pPr>
            <a:r>
              <a:rPr lang="en" sz="1500">
                <a:solidFill>
                  <a:schemeClr val="dk1"/>
                </a:solidFill>
                <a:latin typeface="Calibri"/>
                <a:ea typeface="Calibri"/>
                <a:cs typeface="Calibri"/>
                <a:sym typeface="Calibri"/>
              </a:rPr>
              <a:t>Share your ideas with your partner. </a:t>
            </a:r>
            <a:endParaRPr sz="1500">
              <a:solidFill>
                <a:schemeClr val="dk1"/>
              </a:solidFill>
              <a:latin typeface="Calibri"/>
              <a:ea typeface="Calibri"/>
              <a:cs typeface="Calibri"/>
              <a:sym typeface="Calibri"/>
            </a:endParaRPr>
          </a:p>
          <a:p>
            <a:pPr indent="0" lvl="0" marL="457200" rtl="0" algn="l">
              <a:spcBef>
                <a:spcPts val="0"/>
              </a:spcBef>
              <a:spcAft>
                <a:spcPts val="0"/>
              </a:spcAft>
              <a:buNone/>
            </a:pPr>
            <a:r>
              <a:rPr i="1" lang="en" sz="1500">
                <a:solidFill>
                  <a:schemeClr val="dk1"/>
                </a:solidFill>
                <a:latin typeface="Calibri"/>
                <a:ea typeface="Calibri"/>
                <a:cs typeface="Calibri"/>
                <a:sym typeface="Calibri"/>
              </a:rPr>
              <a:t>“We should do ___ next because … “</a:t>
            </a:r>
            <a:endParaRPr i="1" sz="1500">
              <a:solidFill>
                <a:schemeClr val="dk1"/>
              </a:solidFill>
              <a:latin typeface="Calibri"/>
              <a:ea typeface="Calibri"/>
              <a:cs typeface="Calibri"/>
              <a:sym typeface="Calibri"/>
            </a:endParaRPr>
          </a:p>
          <a:p>
            <a:pPr indent="0" lvl="0" marL="457200" rtl="0" algn="l">
              <a:spcBef>
                <a:spcPts val="0"/>
              </a:spcBef>
              <a:spcAft>
                <a:spcPts val="0"/>
              </a:spcAft>
              <a:buNone/>
            </a:pPr>
            <a:r>
              <a:rPr i="1" lang="en" sz="1500">
                <a:solidFill>
                  <a:schemeClr val="dk1"/>
                </a:solidFill>
                <a:latin typeface="Calibri"/>
                <a:ea typeface="Calibri"/>
                <a:cs typeface="Calibri"/>
                <a:sym typeface="Calibri"/>
              </a:rPr>
              <a:t>“I noticed ___, so I think …”</a:t>
            </a:r>
            <a:endParaRPr sz="1500">
              <a:solidFill>
                <a:schemeClr val="dk1"/>
              </a:solidFill>
              <a:latin typeface="Calibri"/>
              <a:ea typeface="Calibri"/>
              <a:cs typeface="Calibri"/>
              <a:sym typeface="Calibri"/>
            </a:endParaRPr>
          </a:p>
          <a:p>
            <a:pPr indent="-323850" lvl="0" marL="457200" rtl="0" algn="l">
              <a:spcBef>
                <a:spcPts val="1000"/>
              </a:spcBef>
              <a:spcAft>
                <a:spcPts val="0"/>
              </a:spcAft>
              <a:buClr>
                <a:schemeClr val="dk1"/>
              </a:buClr>
              <a:buSzPts val="1500"/>
              <a:buFont typeface="Calibri"/>
              <a:buAutoNum type="arabicPeriod"/>
            </a:pPr>
            <a:r>
              <a:rPr lang="en" sz="1500">
                <a:solidFill>
                  <a:schemeClr val="dk1"/>
                </a:solidFill>
                <a:latin typeface="Calibri"/>
                <a:ea typeface="Calibri"/>
                <a:cs typeface="Calibri"/>
                <a:sym typeface="Calibri"/>
              </a:rPr>
              <a:t>Be ready to challenge or question any step you disagree with or are unsure of. </a:t>
            </a:r>
            <a:endParaRPr sz="1500">
              <a:solidFill>
                <a:schemeClr val="dk1"/>
              </a:solidFill>
              <a:latin typeface="Noto Sans"/>
              <a:ea typeface="Noto Sans"/>
              <a:cs typeface="Noto Sans"/>
              <a:sym typeface="Noto Sans"/>
            </a:endParaRPr>
          </a:p>
          <a:p>
            <a:pPr indent="0" lvl="0" marL="0" rtl="0" algn="r">
              <a:spcBef>
                <a:spcPts val="1000"/>
              </a:spcBef>
              <a:spcAft>
                <a:spcPts val="0"/>
              </a:spcAft>
              <a:buNone/>
            </a:pPr>
            <a:r>
              <a:rPr lang="en" sz="1000">
                <a:solidFill>
                  <a:schemeClr val="dk1"/>
                </a:solidFill>
                <a:latin typeface="Calibri"/>
                <a:ea typeface="Calibri"/>
                <a:cs typeface="Calibri"/>
                <a:sym typeface="Calibri"/>
              </a:rPr>
              <a:t>Discussion Supports</a:t>
            </a:r>
            <a:endParaRPr sz="1000">
              <a:latin typeface="Calibri"/>
              <a:ea typeface="Calibri"/>
              <a:cs typeface="Calibri"/>
              <a:sym typeface="Calibri"/>
            </a:endParaRPr>
          </a:p>
        </p:txBody>
      </p:sp>
      <p:sp>
        <p:nvSpPr>
          <p:cNvPr id="223" name="Google Shape;223;p29"/>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24" name="Google Shape;224;p29"/>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6.1.3 Evaluating a Polynomial Function for a Given Value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8" name="Shape 228"/>
        <p:cNvGrpSpPr/>
        <p:nvPr/>
      </p:nvGrpSpPr>
      <p:grpSpPr>
        <a:xfrm>
          <a:off x="0" y="0"/>
          <a:ext cx="0" cy="0"/>
          <a:chOff x="0" y="0"/>
          <a:chExt cx="0" cy="0"/>
        </a:xfrm>
      </p:grpSpPr>
      <p:sp>
        <p:nvSpPr>
          <p:cNvPr id="229" name="Google Shape;229;p3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Plug It In! Plug It In! 🔌</a:t>
            </a:r>
            <a:endParaRPr>
              <a:solidFill>
                <a:srgbClr val="005047"/>
              </a:solidFill>
            </a:endParaRPr>
          </a:p>
        </p:txBody>
      </p:sp>
      <p:sp>
        <p:nvSpPr>
          <p:cNvPr id="230" name="Google Shape;230;p30"/>
          <p:cNvSpPr txBox="1"/>
          <p:nvPr>
            <p:ph idx="1" type="body"/>
          </p:nvPr>
        </p:nvSpPr>
        <p:spPr>
          <a:xfrm>
            <a:off x="311700" y="959070"/>
            <a:ext cx="8520600" cy="3657600"/>
          </a:xfrm>
          <a:prstGeom prst="rect">
            <a:avLst/>
          </a:prstGeom>
        </p:spPr>
        <p:txBody>
          <a:bodyPr anchorCtr="0" anchor="t" bIns="91425" lIns="91425" spcFirstLastPara="1" rIns="91425" wrap="square" tIns="91425">
            <a:normAutofit lnSpcReduction="10000"/>
          </a:bodyPr>
          <a:lstStyle/>
          <a:p>
            <a:pPr indent="0" lvl="0" marL="0" rtl="0" algn="l">
              <a:lnSpc>
                <a:spcPct val="90000"/>
              </a:lnSpc>
              <a:spcBef>
                <a:spcPts val="0"/>
              </a:spcBef>
              <a:spcAft>
                <a:spcPts val="0"/>
              </a:spcAft>
              <a:buClr>
                <a:schemeClr val="dk1"/>
              </a:buClr>
              <a:buSzPts val="1100"/>
              <a:buFont typeface="Arial"/>
              <a:buNone/>
            </a:pPr>
            <a:r>
              <a:rPr lang="en">
                <a:solidFill>
                  <a:srgbClr val="424242"/>
                </a:solidFill>
              </a:rPr>
              <a:t>Evaluate each function for </a:t>
            </a:r>
            <a:r>
              <a:rPr lang="en">
                <a:solidFill>
                  <a:srgbClr val="424242"/>
                </a:solidFill>
                <a:latin typeface="Times New Roman"/>
                <a:ea typeface="Times New Roman"/>
                <a:cs typeface="Times New Roman"/>
                <a:sym typeface="Times New Roman"/>
              </a:rPr>
              <a:t>ℎ</a:t>
            </a:r>
            <a:r>
              <a:rPr lang="en">
                <a:solidFill>
                  <a:srgbClr val="424242"/>
                </a:solidFill>
              </a:rPr>
              <a:t>(−4), </a:t>
            </a:r>
            <a:r>
              <a:rPr lang="en">
                <a:solidFill>
                  <a:srgbClr val="424242"/>
                </a:solidFill>
                <a:latin typeface="Times New Roman"/>
                <a:ea typeface="Times New Roman"/>
                <a:cs typeface="Times New Roman"/>
                <a:sym typeface="Times New Roman"/>
              </a:rPr>
              <a:t>ℎ</a:t>
            </a:r>
            <a:r>
              <a:rPr lang="en">
                <a:solidFill>
                  <a:srgbClr val="424242"/>
                </a:solidFill>
              </a:rPr>
              <a:t>(0), and </a:t>
            </a:r>
            <a:r>
              <a:rPr lang="en">
                <a:solidFill>
                  <a:srgbClr val="424242"/>
                </a:solidFill>
                <a:latin typeface="Times New Roman"/>
                <a:ea typeface="Times New Roman"/>
                <a:cs typeface="Times New Roman"/>
                <a:sym typeface="Times New Roman"/>
              </a:rPr>
              <a:t>ℎ</a:t>
            </a:r>
            <a:r>
              <a:rPr lang="en">
                <a:solidFill>
                  <a:srgbClr val="424242"/>
                </a:solidFill>
              </a:rPr>
              <a:t>(6).</a:t>
            </a:r>
            <a:endParaRPr>
              <a:solidFill>
                <a:srgbClr val="424242"/>
              </a:solidFill>
            </a:endParaRPr>
          </a:p>
          <a:p>
            <a:pPr indent="-381000" lvl="0" marL="457200" rtl="0" algn="l">
              <a:lnSpc>
                <a:spcPct val="90000"/>
              </a:lnSpc>
              <a:spcBef>
                <a:spcPts val="0"/>
              </a:spcBef>
              <a:spcAft>
                <a:spcPts val="0"/>
              </a:spcAft>
              <a:buClr>
                <a:srgbClr val="424242"/>
              </a:buClr>
              <a:buSzPts val="2400"/>
              <a:buFont typeface="Noto Sans"/>
              <a:buAutoNum type="arabicPeriod"/>
            </a:pPr>
            <a:r>
              <a:rPr lang="en">
                <a:solidFill>
                  <a:srgbClr val="424242"/>
                </a:solidFill>
                <a:latin typeface="Times New Roman"/>
                <a:ea typeface="Times New Roman"/>
                <a:cs typeface="Times New Roman"/>
                <a:sym typeface="Times New Roman"/>
              </a:rPr>
              <a:t>ℎ</a:t>
            </a:r>
            <a:r>
              <a:rPr lang="en">
                <a:solidFill>
                  <a:srgbClr val="424242"/>
                </a:solidFill>
              </a:rPr>
              <a:t>(𝑥) = 3𝑥</a:t>
            </a:r>
            <a:r>
              <a:rPr baseline="30000" lang="en">
                <a:solidFill>
                  <a:srgbClr val="424242"/>
                </a:solidFill>
              </a:rPr>
              <a:t>2</a:t>
            </a:r>
            <a:r>
              <a:rPr lang="en">
                <a:solidFill>
                  <a:srgbClr val="424242"/>
                </a:solidFill>
              </a:rPr>
              <a:t> − 7𝑥 − 9</a:t>
            </a:r>
            <a:endParaRPr>
              <a:solidFill>
                <a:srgbClr val="424242"/>
              </a:solidFill>
            </a:endParaRPr>
          </a:p>
          <a:p>
            <a:pPr indent="-381000" lvl="0" marL="457200" rtl="0" algn="l">
              <a:lnSpc>
                <a:spcPct val="90000"/>
              </a:lnSpc>
              <a:spcBef>
                <a:spcPts val="1000"/>
              </a:spcBef>
              <a:spcAft>
                <a:spcPts val="0"/>
              </a:spcAft>
              <a:buClr>
                <a:srgbClr val="424242"/>
              </a:buClr>
              <a:buSzPts val="2400"/>
              <a:buFont typeface="Noto Sans"/>
              <a:buAutoNum type="arabicPeriod"/>
            </a:pPr>
            <a:r>
              <a:rPr lang="en">
                <a:solidFill>
                  <a:srgbClr val="424242"/>
                </a:solidFill>
                <a:latin typeface="Times New Roman"/>
                <a:ea typeface="Times New Roman"/>
                <a:cs typeface="Times New Roman"/>
                <a:sym typeface="Times New Roman"/>
              </a:rPr>
              <a:t>ℎ</a:t>
            </a:r>
            <a:r>
              <a:rPr lang="en">
                <a:solidFill>
                  <a:srgbClr val="424242"/>
                </a:solidFill>
              </a:rPr>
              <a:t>(𝑥) = − 4𝑥</a:t>
            </a:r>
            <a:r>
              <a:rPr baseline="30000" lang="en">
                <a:solidFill>
                  <a:srgbClr val="424242"/>
                </a:solidFill>
              </a:rPr>
              <a:t>2</a:t>
            </a:r>
            <a:r>
              <a:rPr lang="en">
                <a:solidFill>
                  <a:srgbClr val="424242"/>
                </a:solidFill>
              </a:rPr>
              <a:t> − 3𝑥 + 2</a:t>
            </a:r>
            <a:endParaRPr>
              <a:solidFill>
                <a:srgbClr val="424242"/>
              </a:solidFill>
            </a:endParaRPr>
          </a:p>
          <a:p>
            <a:pPr indent="-381000" lvl="0" marL="457200" rtl="0" algn="l">
              <a:lnSpc>
                <a:spcPct val="90000"/>
              </a:lnSpc>
              <a:spcBef>
                <a:spcPts val="1000"/>
              </a:spcBef>
              <a:spcAft>
                <a:spcPts val="0"/>
              </a:spcAft>
              <a:buClr>
                <a:srgbClr val="424242"/>
              </a:buClr>
              <a:buSzPts val="2400"/>
              <a:buFont typeface="Noto Sans"/>
              <a:buAutoNum type="arabicPeriod"/>
            </a:pPr>
            <a:r>
              <a:rPr lang="en">
                <a:solidFill>
                  <a:srgbClr val="424242"/>
                </a:solidFill>
                <a:latin typeface="Times New Roman"/>
                <a:ea typeface="Times New Roman"/>
                <a:cs typeface="Times New Roman"/>
                <a:sym typeface="Times New Roman"/>
              </a:rPr>
              <a:t>ℎ</a:t>
            </a:r>
            <a:r>
              <a:rPr lang="en">
                <a:solidFill>
                  <a:srgbClr val="424242"/>
                </a:solidFill>
              </a:rPr>
              <a:t>(𝑥) = − 2𝑥</a:t>
            </a:r>
            <a:r>
              <a:rPr baseline="30000" lang="en">
                <a:solidFill>
                  <a:srgbClr val="424242"/>
                </a:solidFill>
              </a:rPr>
              <a:t>2</a:t>
            </a:r>
            <a:r>
              <a:rPr lang="en">
                <a:solidFill>
                  <a:srgbClr val="424242"/>
                </a:solidFill>
              </a:rPr>
              <a:t> − 5𝑥 + 15</a:t>
            </a:r>
            <a:endParaRPr sz="2200">
              <a:solidFill>
                <a:srgbClr val="424242"/>
              </a:solidFill>
            </a:endParaRPr>
          </a:p>
          <a:p>
            <a:pPr indent="0" lvl="0" marL="0" rtl="0" algn="l">
              <a:lnSpc>
                <a:spcPct val="90000"/>
              </a:lnSpc>
              <a:spcBef>
                <a:spcPts val="3000"/>
              </a:spcBef>
              <a:spcAft>
                <a:spcPts val="0"/>
              </a:spcAft>
              <a:buClr>
                <a:schemeClr val="dk1"/>
              </a:buClr>
              <a:buSzPts val="1100"/>
              <a:buFont typeface="Arial"/>
              <a:buNone/>
            </a:pPr>
            <a:r>
              <a:rPr lang="en">
                <a:solidFill>
                  <a:srgbClr val="424242"/>
                </a:solidFill>
              </a:rPr>
              <a:t>Evaluate each function for 𝑑(−2), 𝑑(0), and 𝑑(3).</a:t>
            </a:r>
            <a:endParaRPr>
              <a:solidFill>
                <a:srgbClr val="424242"/>
              </a:solidFill>
            </a:endParaRPr>
          </a:p>
          <a:p>
            <a:pPr indent="-381000" lvl="0" marL="457200" rtl="0" algn="l">
              <a:lnSpc>
                <a:spcPct val="90000"/>
              </a:lnSpc>
              <a:spcBef>
                <a:spcPts val="0"/>
              </a:spcBef>
              <a:spcAft>
                <a:spcPts val="0"/>
              </a:spcAft>
              <a:buClr>
                <a:srgbClr val="424242"/>
              </a:buClr>
              <a:buSzPts val="2400"/>
              <a:buFont typeface="Noto Sans"/>
              <a:buAutoNum type="arabicPeriod" startAt="4"/>
            </a:pPr>
            <a:r>
              <a:rPr lang="en">
                <a:solidFill>
                  <a:srgbClr val="424242"/>
                </a:solidFill>
              </a:rPr>
              <a:t>𝑑(𝑥) = 8𝑥</a:t>
            </a:r>
            <a:r>
              <a:rPr baseline="30000" lang="en">
                <a:solidFill>
                  <a:srgbClr val="424242"/>
                </a:solidFill>
              </a:rPr>
              <a:t>2</a:t>
            </a:r>
            <a:r>
              <a:rPr lang="en">
                <a:solidFill>
                  <a:srgbClr val="424242"/>
                </a:solidFill>
              </a:rPr>
              <a:t> − 2𝑥 + 6</a:t>
            </a:r>
            <a:endParaRPr>
              <a:solidFill>
                <a:srgbClr val="424242"/>
              </a:solidFill>
            </a:endParaRPr>
          </a:p>
          <a:p>
            <a:pPr indent="-381000" lvl="0" marL="457200" rtl="0" algn="l">
              <a:lnSpc>
                <a:spcPct val="90000"/>
              </a:lnSpc>
              <a:spcBef>
                <a:spcPts val="1000"/>
              </a:spcBef>
              <a:spcAft>
                <a:spcPts val="0"/>
              </a:spcAft>
              <a:buClr>
                <a:srgbClr val="424242"/>
              </a:buClr>
              <a:buSzPts val="2400"/>
              <a:buFont typeface="Noto Sans"/>
              <a:buAutoNum type="arabicPeriod" startAt="4"/>
            </a:pPr>
            <a:r>
              <a:rPr lang="en">
                <a:solidFill>
                  <a:srgbClr val="424242"/>
                </a:solidFill>
              </a:rPr>
              <a:t>𝑑(𝑥) = − 5𝑥</a:t>
            </a:r>
            <a:r>
              <a:rPr baseline="30000" lang="en">
                <a:solidFill>
                  <a:srgbClr val="424242"/>
                </a:solidFill>
              </a:rPr>
              <a:t>2</a:t>
            </a:r>
            <a:r>
              <a:rPr lang="en">
                <a:solidFill>
                  <a:srgbClr val="424242"/>
                </a:solidFill>
              </a:rPr>
              <a:t> − 4𝑥 + 10</a:t>
            </a:r>
            <a:endParaRPr>
              <a:solidFill>
                <a:srgbClr val="424242"/>
              </a:solidFill>
            </a:endParaRPr>
          </a:p>
          <a:p>
            <a:pPr indent="-381000" lvl="0" marL="457200" rtl="0" algn="l">
              <a:lnSpc>
                <a:spcPct val="90000"/>
              </a:lnSpc>
              <a:spcBef>
                <a:spcPts val="1000"/>
              </a:spcBef>
              <a:spcAft>
                <a:spcPts val="0"/>
              </a:spcAft>
              <a:buClr>
                <a:srgbClr val="424242"/>
              </a:buClr>
              <a:buSzPts val="2400"/>
              <a:buFont typeface="Noto Sans"/>
              <a:buAutoNum type="arabicPeriod" startAt="4"/>
            </a:pPr>
            <a:r>
              <a:rPr lang="en">
                <a:solidFill>
                  <a:srgbClr val="424242"/>
                </a:solidFill>
              </a:rPr>
              <a:t>𝑑(𝑥) = −3𝑥</a:t>
            </a:r>
            <a:r>
              <a:rPr baseline="30000" lang="en">
                <a:solidFill>
                  <a:srgbClr val="424242"/>
                </a:solidFill>
              </a:rPr>
              <a:t>2</a:t>
            </a:r>
            <a:r>
              <a:rPr lang="en">
                <a:solidFill>
                  <a:srgbClr val="424242"/>
                </a:solidFill>
              </a:rPr>
              <a:t> + 6𝑥 + 7</a:t>
            </a:r>
            <a:endParaRPr sz="2600"/>
          </a:p>
        </p:txBody>
      </p:sp>
      <p:sp>
        <p:nvSpPr>
          <p:cNvPr id="231" name="Google Shape;231;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latin typeface="Calibri"/>
                <a:ea typeface="Calibri"/>
                <a:cs typeface="Calibri"/>
                <a:sym typeface="Calibri"/>
              </a:rPr>
              <a:t>‹#›</a:t>
            </a:fld>
            <a:endParaRPr/>
          </a:p>
        </p:txBody>
      </p:sp>
      <p:sp>
        <p:nvSpPr>
          <p:cNvPr id="232" name="Google Shape;232;p3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6.1.3 Evaluating a Polynomial Function for a Given Value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6" name="Shape 236"/>
        <p:cNvGrpSpPr/>
        <p:nvPr/>
      </p:nvGrpSpPr>
      <p:grpSpPr>
        <a:xfrm>
          <a:off x="0" y="0"/>
          <a:ext cx="0" cy="0"/>
          <a:chOff x="0" y="0"/>
          <a:chExt cx="0" cy="0"/>
        </a:xfrm>
      </p:grpSpPr>
      <p:sp>
        <p:nvSpPr>
          <p:cNvPr id="237" name="Google Shape;237;p31"/>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Plug It In! Plug It In! 🔌</a:t>
            </a:r>
            <a:endParaRPr>
              <a:solidFill>
                <a:srgbClr val="005047"/>
              </a:solidFill>
            </a:endParaRPr>
          </a:p>
        </p:txBody>
      </p:sp>
      <p:sp>
        <p:nvSpPr>
          <p:cNvPr id="238" name="Google Shape;238;p31"/>
          <p:cNvSpPr txBox="1"/>
          <p:nvPr>
            <p:ph idx="1" type="body"/>
          </p:nvPr>
        </p:nvSpPr>
        <p:spPr>
          <a:xfrm>
            <a:off x="311700" y="959075"/>
            <a:ext cx="8664900" cy="3845400"/>
          </a:xfrm>
          <a:prstGeom prst="rect">
            <a:avLst/>
          </a:prstGeom>
        </p:spPr>
        <p:txBody>
          <a:bodyPr anchorCtr="0" anchor="t" bIns="91425" lIns="91425" spcFirstLastPara="1" rIns="91425" wrap="square" tIns="91425">
            <a:noAutofit/>
          </a:bodyPr>
          <a:lstStyle/>
          <a:p>
            <a:pPr indent="-361950" lvl="0" marL="457200" rtl="0" algn="l">
              <a:lnSpc>
                <a:spcPct val="90000"/>
              </a:lnSpc>
              <a:spcBef>
                <a:spcPts val="0"/>
              </a:spcBef>
              <a:spcAft>
                <a:spcPts val="0"/>
              </a:spcAft>
              <a:buClr>
                <a:srgbClr val="424242"/>
              </a:buClr>
              <a:buSzPts val="2100"/>
              <a:buFont typeface="Noto Sans"/>
              <a:buAutoNum type="arabicPeriod" startAt="7"/>
            </a:pPr>
            <a:r>
              <a:rPr lang="en" sz="2100">
                <a:solidFill>
                  <a:srgbClr val="424242"/>
                </a:solidFill>
              </a:rPr>
              <a:t>Work with a partner. </a:t>
            </a:r>
            <a:endParaRPr sz="2100">
              <a:solidFill>
                <a:srgbClr val="424242"/>
              </a:solidFill>
            </a:endParaRPr>
          </a:p>
          <a:p>
            <a:pPr indent="-361950" lvl="1" marL="914400" rtl="0" algn="l">
              <a:lnSpc>
                <a:spcPct val="90000"/>
              </a:lnSpc>
              <a:spcBef>
                <a:spcPts val="0"/>
              </a:spcBef>
              <a:spcAft>
                <a:spcPts val="0"/>
              </a:spcAft>
              <a:buClr>
                <a:srgbClr val="424242"/>
              </a:buClr>
              <a:buSzPts val="2100"/>
              <a:buFont typeface="Noto Sans"/>
              <a:buAutoNum type="alphaLcPeriod"/>
            </a:pPr>
            <a:r>
              <a:rPr lang="en" sz="2100">
                <a:solidFill>
                  <a:srgbClr val="424242"/>
                </a:solidFill>
              </a:rPr>
              <a:t>One partner should write their own polynomial function similar to the ones in this activity. </a:t>
            </a:r>
            <a:endParaRPr sz="2100">
              <a:solidFill>
                <a:srgbClr val="424242"/>
              </a:solidFill>
            </a:endParaRPr>
          </a:p>
          <a:p>
            <a:pPr indent="-361950" lvl="1" marL="914400" rtl="0" algn="l">
              <a:lnSpc>
                <a:spcPct val="90000"/>
              </a:lnSpc>
              <a:spcBef>
                <a:spcPts val="800"/>
              </a:spcBef>
              <a:spcAft>
                <a:spcPts val="0"/>
              </a:spcAft>
              <a:buClr>
                <a:srgbClr val="424242"/>
              </a:buClr>
              <a:buSzPts val="2100"/>
              <a:buFont typeface="Noto Sans"/>
              <a:buAutoNum type="alphaLcPeriod"/>
            </a:pPr>
            <a:r>
              <a:rPr lang="en" sz="2100">
                <a:solidFill>
                  <a:srgbClr val="424242"/>
                </a:solidFill>
              </a:rPr>
              <a:t>The other partner should select 3 different values between –10 and 10. </a:t>
            </a:r>
            <a:endParaRPr sz="2100">
              <a:solidFill>
                <a:srgbClr val="424242"/>
              </a:solidFill>
            </a:endParaRPr>
          </a:p>
          <a:p>
            <a:pPr indent="-361950" lvl="1" marL="914400" rtl="0" algn="l">
              <a:lnSpc>
                <a:spcPct val="90000"/>
              </a:lnSpc>
              <a:spcBef>
                <a:spcPts val="800"/>
              </a:spcBef>
              <a:spcAft>
                <a:spcPts val="0"/>
              </a:spcAft>
              <a:buClr>
                <a:srgbClr val="424242"/>
              </a:buClr>
              <a:buSzPts val="2100"/>
              <a:buFont typeface="Noto Sans"/>
              <a:buAutoNum type="alphaLcPeriod"/>
            </a:pPr>
            <a:r>
              <a:rPr lang="en" sz="2100">
                <a:solidFill>
                  <a:srgbClr val="424242"/>
                </a:solidFill>
              </a:rPr>
              <a:t>Exchange your function and values with your partner. </a:t>
            </a:r>
            <a:endParaRPr sz="2100">
              <a:solidFill>
                <a:srgbClr val="424242"/>
              </a:solidFill>
            </a:endParaRPr>
          </a:p>
          <a:p>
            <a:pPr indent="-361950" lvl="1" marL="914400" rtl="0" algn="l">
              <a:lnSpc>
                <a:spcPct val="90000"/>
              </a:lnSpc>
              <a:spcBef>
                <a:spcPts val="800"/>
              </a:spcBef>
              <a:spcAft>
                <a:spcPts val="0"/>
              </a:spcAft>
              <a:buClr>
                <a:srgbClr val="424242"/>
              </a:buClr>
              <a:buSzPts val="2100"/>
              <a:buFont typeface="Noto Sans"/>
              <a:buAutoNum type="alphaLcPeriod"/>
            </a:pPr>
            <a:r>
              <a:rPr lang="en" sz="2100">
                <a:solidFill>
                  <a:srgbClr val="424242"/>
                </a:solidFill>
              </a:rPr>
              <a:t>Each member should evaluate the polynomial function for the given values. </a:t>
            </a:r>
            <a:endParaRPr sz="2100">
              <a:solidFill>
                <a:srgbClr val="424242"/>
              </a:solidFill>
            </a:endParaRPr>
          </a:p>
          <a:p>
            <a:pPr indent="-361950" lvl="1" marL="914400" rtl="0" algn="l">
              <a:lnSpc>
                <a:spcPct val="90000"/>
              </a:lnSpc>
              <a:spcBef>
                <a:spcPts val="800"/>
              </a:spcBef>
              <a:spcAft>
                <a:spcPts val="0"/>
              </a:spcAft>
              <a:buClr>
                <a:srgbClr val="424242"/>
              </a:buClr>
              <a:buSzPts val="2100"/>
              <a:buFont typeface="Noto Sans"/>
              <a:buAutoNum type="alphaLcPeriod"/>
            </a:pPr>
            <a:r>
              <a:rPr lang="en" sz="2100">
                <a:solidFill>
                  <a:srgbClr val="424242"/>
                </a:solidFill>
              </a:rPr>
              <a:t>When finished, compare your answers. </a:t>
            </a:r>
            <a:endParaRPr sz="2100">
              <a:solidFill>
                <a:srgbClr val="424242"/>
              </a:solidFill>
            </a:endParaRPr>
          </a:p>
          <a:p>
            <a:pPr indent="-361950" lvl="1" marL="914400" rtl="0" algn="l">
              <a:lnSpc>
                <a:spcPct val="90000"/>
              </a:lnSpc>
              <a:spcBef>
                <a:spcPts val="800"/>
              </a:spcBef>
              <a:spcAft>
                <a:spcPts val="800"/>
              </a:spcAft>
              <a:buClr>
                <a:srgbClr val="424242"/>
              </a:buClr>
              <a:buSzPts val="2100"/>
              <a:buFont typeface="Noto Sans"/>
              <a:buAutoNum type="alphaLcPeriod"/>
            </a:pPr>
            <a:r>
              <a:rPr lang="en" sz="2100">
                <a:solidFill>
                  <a:srgbClr val="424242"/>
                </a:solidFill>
              </a:rPr>
              <a:t>Did you find the same solutions? Share any differences you found.</a:t>
            </a:r>
            <a:endParaRPr sz="2300"/>
          </a:p>
        </p:txBody>
      </p:sp>
      <p:sp>
        <p:nvSpPr>
          <p:cNvPr id="239" name="Google Shape;239;p31"/>
          <p:cNvSpPr txBox="1"/>
          <p:nvPr>
            <p:ph idx="12" type="sldNum"/>
          </p:nvPr>
        </p:nvSpPr>
        <p:spPr>
          <a:xfrm>
            <a:off x="8283608" y="4731035"/>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latin typeface="Calibri"/>
                <a:ea typeface="Calibri"/>
                <a:cs typeface="Calibri"/>
                <a:sym typeface="Calibri"/>
              </a:rPr>
              <a:t>‹#›</a:t>
            </a:fld>
            <a:endParaRPr/>
          </a:p>
        </p:txBody>
      </p:sp>
      <p:sp>
        <p:nvSpPr>
          <p:cNvPr id="240" name="Google Shape;240;p31"/>
          <p:cNvSpPr txBox="1"/>
          <p:nvPr>
            <p:ph idx="2" type="sldNum"/>
          </p:nvPr>
        </p:nvSpPr>
        <p:spPr>
          <a:xfrm>
            <a:off x="311700" y="4731043"/>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6.1.3 Evaluating a Polynomial Function for a Given Value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4" name="Shape 244"/>
        <p:cNvGrpSpPr/>
        <p:nvPr/>
      </p:nvGrpSpPr>
      <p:grpSpPr>
        <a:xfrm>
          <a:off x="0" y="0"/>
          <a:ext cx="0" cy="0"/>
          <a:chOff x="0" y="0"/>
          <a:chExt cx="0" cy="0"/>
        </a:xfrm>
      </p:grpSpPr>
      <p:pic>
        <p:nvPicPr>
          <p:cNvPr descr="Icon indicating the slide contains a check for understanding question for students " id="245" name="Google Shape;245;p32"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46" name="Google Shape;246;p32"/>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247" name="Google Shape;247;p32"/>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For the function 𝑔(𝑥) = 5𝑥</a:t>
            </a:r>
            <a:r>
              <a:rPr baseline="30000" lang="en"/>
              <a:t>2</a:t>
            </a:r>
            <a:r>
              <a:rPr lang="en"/>
              <a:t> − 8𝑥 + 4, find 𝑔(−3).</a:t>
            </a:r>
            <a:endParaRPr/>
          </a:p>
          <a:p>
            <a:pPr indent="-381000" lvl="0" marL="914400" rtl="0" algn="l">
              <a:lnSpc>
                <a:spcPct val="100000"/>
              </a:lnSpc>
              <a:spcBef>
                <a:spcPts val="1000"/>
              </a:spcBef>
              <a:spcAft>
                <a:spcPts val="0"/>
              </a:spcAft>
              <a:buSzPts val="2400"/>
              <a:buFont typeface="Noto Sans"/>
              <a:buAutoNum type="alphaLcPeriod"/>
            </a:pPr>
            <a:r>
              <a:rPr lang="en"/>
              <a:t>– 17</a:t>
            </a:r>
            <a:endParaRPr/>
          </a:p>
          <a:p>
            <a:pPr indent="-381000" lvl="0" marL="914400" rtl="0" algn="l">
              <a:lnSpc>
                <a:spcPct val="100000"/>
              </a:lnSpc>
              <a:spcBef>
                <a:spcPts val="1000"/>
              </a:spcBef>
              <a:spcAft>
                <a:spcPts val="0"/>
              </a:spcAft>
              <a:buSzPts val="2400"/>
              <a:buFont typeface="Noto Sans"/>
              <a:buAutoNum type="alphaLcPeriod"/>
            </a:pPr>
            <a:r>
              <a:rPr lang="en"/>
              <a:t>13</a:t>
            </a:r>
            <a:endParaRPr/>
          </a:p>
          <a:p>
            <a:pPr indent="-381000" lvl="0" marL="914400" rtl="0" algn="l">
              <a:lnSpc>
                <a:spcPct val="100000"/>
              </a:lnSpc>
              <a:spcBef>
                <a:spcPts val="1000"/>
              </a:spcBef>
              <a:spcAft>
                <a:spcPts val="0"/>
              </a:spcAft>
              <a:buSzPts val="2400"/>
              <a:buFont typeface="Noto Sans"/>
              <a:buAutoNum type="alphaLcPeriod"/>
            </a:pPr>
            <a:r>
              <a:rPr lang="en"/>
              <a:t>25</a:t>
            </a:r>
            <a:endParaRPr/>
          </a:p>
          <a:p>
            <a:pPr indent="-381000" lvl="0" marL="914400" rtl="0" algn="l">
              <a:lnSpc>
                <a:spcPct val="100000"/>
              </a:lnSpc>
              <a:spcBef>
                <a:spcPts val="1000"/>
              </a:spcBef>
              <a:spcAft>
                <a:spcPts val="1000"/>
              </a:spcAft>
              <a:buSzPts val="2400"/>
              <a:buFont typeface="Noto Sans"/>
              <a:buAutoNum type="alphaLcPeriod"/>
            </a:pPr>
            <a:r>
              <a:rPr lang="en"/>
              <a:t>73</a:t>
            </a:r>
            <a:endParaRPr/>
          </a:p>
        </p:txBody>
      </p:sp>
      <p:sp>
        <p:nvSpPr>
          <p:cNvPr id="248" name="Google Shape;248;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49" name="Google Shape;249;p3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6.1.3 Evaluating a Polynomial Function for a Given Value </a:t>
            </a:r>
            <a:endParaRPr/>
          </a:p>
        </p:txBody>
      </p:sp>
      <p:sp>
        <p:nvSpPr>
          <p:cNvPr descr="An arrow icon reads &quot;Let's review!&quot; and links to a slide that reviews the content that was assessed in the self check question. " id="250" name="Google Shape;250;p32" title="Review icon">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54" name="Shape 254"/>
        <p:cNvGrpSpPr/>
        <p:nvPr/>
      </p:nvGrpSpPr>
      <p:grpSpPr>
        <a:xfrm>
          <a:off x="0" y="0"/>
          <a:ext cx="0" cy="0"/>
          <a:chOff x="0" y="0"/>
          <a:chExt cx="0" cy="0"/>
        </a:xfrm>
      </p:grpSpPr>
      <p:pic>
        <p:nvPicPr>
          <p:cNvPr descr="Icon indicating the slide contains a additional resources for students who struggled with the check for understanding (self check) question" id="255" name="Google Shape;255;p33"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56" name="Google Shape;256;p33"/>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l">
              <a:spcBef>
                <a:spcPts val="0"/>
              </a:spcBef>
              <a:spcAft>
                <a:spcPts val="0"/>
              </a:spcAft>
              <a:buNone/>
            </a:pPr>
            <a:r>
              <a:rPr lang="en"/>
              <a:t>Self Check - </a:t>
            </a:r>
            <a:r>
              <a:rPr lang="en"/>
              <a:t>Review</a:t>
            </a:r>
            <a:endParaRPr/>
          </a:p>
        </p:txBody>
      </p:sp>
      <p:sp>
        <p:nvSpPr>
          <p:cNvPr id="257" name="Google Shape;257;p33"/>
          <p:cNvSpPr txBox="1"/>
          <p:nvPr>
            <p:ph idx="1" type="body"/>
          </p:nvPr>
        </p:nvSpPr>
        <p:spPr>
          <a:xfrm>
            <a:off x="311700" y="960125"/>
            <a:ext cx="3819600" cy="3657600"/>
          </a:xfrm>
          <a:prstGeom prst="rect">
            <a:avLst/>
          </a:prstGeom>
        </p:spPr>
        <p:txBody>
          <a:bodyPr anchorCtr="0" anchor="t" bIns="91425" lIns="91425" spcFirstLastPara="1" rIns="91425" wrap="square" tIns="91425">
            <a:noAutofit/>
          </a:bodyPr>
          <a:lstStyle/>
          <a:p>
            <a:pPr indent="0" lvl="0" marL="0" rtl="0" algn="l">
              <a:lnSpc>
                <a:spcPct val="95000"/>
              </a:lnSpc>
              <a:spcBef>
                <a:spcPts val="0"/>
              </a:spcBef>
              <a:spcAft>
                <a:spcPts val="1000"/>
              </a:spcAft>
              <a:buClr>
                <a:schemeClr val="dk1"/>
              </a:buClr>
              <a:buSzPts val="1100"/>
              <a:buFont typeface="Arial"/>
              <a:buNone/>
            </a:pPr>
            <a:r>
              <a:rPr lang="en" sz="2300"/>
              <a:t>For the function 𝑓(𝑥) = 5𝑥</a:t>
            </a:r>
            <a:r>
              <a:rPr baseline="30000" lang="en" sz="2300"/>
              <a:t>2</a:t>
            </a:r>
            <a:r>
              <a:rPr lang="en" sz="2300"/>
              <a:t> − 8𝑥 + 4, find 𝑓(−2).</a:t>
            </a:r>
            <a:r>
              <a:rPr lang="en" sz="1800"/>
              <a:t> </a:t>
            </a:r>
            <a:endParaRPr sz="1800"/>
          </a:p>
        </p:txBody>
      </p:sp>
      <p:sp>
        <p:nvSpPr>
          <p:cNvPr id="258" name="Google Shape;258;p33"/>
          <p:cNvSpPr txBox="1"/>
          <p:nvPr>
            <p:ph idx="2" type="body"/>
          </p:nvPr>
        </p:nvSpPr>
        <p:spPr>
          <a:xfrm>
            <a:off x="4624800" y="786350"/>
            <a:ext cx="4207500" cy="38313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Clr>
                <a:schemeClr val="dk1"/>
              </a:buClr>
              <a:buSzPts val="1100"/>
              <a:buFont typeface="Arial"/>
              <a:buNone/>
            </a:pPr>
            <a:r>
              <a:rPr b="1" lang="en" sz="2100"/>
              <a:t>HOW TO EVALUATE FUNCTIONS</a:t>
            </a:r>
            <a:endParaRPr b="1" sz="2100"/>
          </a:p>
          <a:p>
            <a:pPr indent="0" lvl="0" marL="0" rtl="0" algn="l">
              <a:lnSpc>
                <a:spcPct val="100000"/>
              </a:lnSpc>
              <a:spcBef>
                <a:spcPts val="0"/>
              </a:spcBef>
              <a:spcAft>
                <a:spcPts val="0"/>
              </a:spcAft>
              <a:buClr>
                <a:schemeClr val="dk1"/>
              </a:buClr>
              <a:buSzPts val="1100"/>
              <a:buFont typeface="Arial"/>
              <a:buNone/>
            </a:pPr>
            <a:r>
              <a:t/>
            </a:r>
            <a:endParaRPr sz="2100"/>
          </a:p>
          <a:p>
            <a:pPr indent="0" lvl="0" marL="0" rtl="0" algn="l">
              <a:lnSpc>
                <a:spcPct val="100000"/>
              </a:lnSpc>
              <a:spcBef>
                <a:spcPts val="0"/>
              </a:spcBef>
              <a:spcAft>
                <a:spcPts val="0"/>
              </a:spcAft>
              <a:buClr>
                <a:schemeClr val="dk1"/>
              </a:buClr>
              <a:buSzPts val="1100"/>
              <a:buFont typeface="Arial"/>
              <a:buNone/>
            </a:pPr>
            <a:r>
              <a:rPr b="1" lang="en" sz="2100"/>
              <a:t>Step 1 -</a:t>
            </a:r>
            <a:r>
              <a:rPr lang="en" sz="2100"/>
              <a:t> Substitute the given value for the variable, </a:t>
            </a:r>
            <a:r>
              <a:rPr i="1" lang="en" sz="2100"/>
              <a:t>x</a:t>
            </a:r>
            <a:r>
              <a:rPr lang="en" sz="2100"/>
              <a:t>. </a:t>
            </a:r>
            <a:endParaRPr sz="2100"/>
          </a:p>
          <a:p>
            <a:pPr indent="0" lvl="0" marL="0" rtl="0" algn="l">
              <a:lnSpc>
                <a:spcPct val="100000"/>
              </a:lnSpc>
              <a:spcBef>
                <a:spcPts val="1000"/>
              </a:spcBef>
              <a:spcAft>
                <a:spcPts val="0"/>
              </a:spcAft>
              <a:buClr>
                <a:schemeClr val="dk1"/>
              </a:buClr>
              <a:buSzPts val="1100"/>
              <a:buFont typeface="Arial"/>
              <a:buNone/>
            </a:pPr>
            <a:r>
              <a:rPr b="1" lang="en" sz="2100"/>
              <a:t>Step 2 -</a:t>
            </a:r>
            <a:r>
              <a:rPr lang="en" sz="2100"/>
              <a:t> Simplify the exponents.</a:t>
            </a:r>
            <a:endParaRPr sz="2100"/>
          </a:p>
          <a:p>
            <a:pPr indent="0" lvl="0" marL="0" rtl="0" algn="l">
              <a:lnSpc>
                <a:spcPct val="100000"/>
              </a:lnSpc>
              <a:spcBef>
                <a:spcPts val="1000"/>
              </a:spcBef>
              <a:spcAft>
                <a:spcPts val="0"/>
              </a:spcAft>
              <a:buClr>
                <a:schemeClr val="dk1"/>
              </a:buClr>
              <a:buSzPts val="1100"/>
              <a:buFont typeface="Arial"/>
              <a:buNone/>
            </a:pPr>
            <a:r>
              <a:rPr b="1" lang="en" sz="2100"/>
              <a:t>Step 3 -</a:t>
            </a:r>
            <a:r>
              <a:rPr lang="en" sz="2100"/>
              <a:t> Multiply. </a:t>
            </a:r>
            <a:endParaRPr sz="2100"/>
          </a:p>
          <a:p>
            <a:pPr indent="0" lvl="0" marL="0" rtl="0" algn="l">
              <a:lnSpc>
                <a:spcPct val="100000"/>
              </a:lnSpc>
              <a:spcBef>
                <a:spcPts val="1000"/>
              </a:spcBef>
              <a:spcAft>
                <a:spcPts val="0"/>
              </a:spcAft>
              <a:buClr>
                <a:schemeClr val="dk1"/>
              </a:buClr>
              <a:buSzPts val="1100"/>
              <a:buFont typeface="Arial"/>
              <a:buNone/>
            </a:pPr>
            <a:r>
              <a:rPr b="1" lang="en" sz="2100"/>
              <a:t>Step 4 -</a:t>
            </a:r>
            <a:r>
              <a:rPr lang="en" sz="2100"/>
              <a:t> Simplify. </a:t>
            </a:r>
            <a:endParaRPr/>
          </a:p>
        </p:txBody>
      </p:sp>
      <p:cxnSp>
        <p:nvCxnSpPr>
          <p:cNvPr descr="a gray line segment used to visually separate the title from the &quot;how to&quot; steps" id="259" name="Google Shape;259;p33"/>
          <p:cNvCxnSpPr/>
          <p:nvPr/>
        </p:nvCxnSpPr>
        <p:spPr>
          <a:xfrm>
            <a:off x="4969075" y="1629575"/>
            <a:ext cx="3416400" cy="3900"/>
          </a:xfrm>
          <a:prstGeom prst="straightConnector1">
            <a:avLst/>
          </a:prstGeom>
          <a:noFill/>
          <a:ln cap="flat" cmpd="sng" w="28575">
            <a:solidFill>
              <a:srgbClr val="9E9E9E"/>
            </a:solidFill>
            <a:prstDash val="solid"/>
            <a:round/>
            <a:headEnd len="med" w="med" type="none"/>
            <a:tailEnd len="med" w="med" type="none"/>
          </a:ln>
        </p:spPr>
      </p:cxnSp>
      <p:sp>
        <p:nvSpPr>
          <p:cNvPr id="260" name="Google Shape;260;p33"/>
          <p:cNvSpPr txBox="1"/>
          <p:nvPr>
            <p:ph idx="12" type="sldNum"/>
          </p:nvPr>
        </p:nvSpPr>
        <p:spPr>
          <a:xfrm>
            <a:off x="8283608" y="4731035"/>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1" name="Google Shape;261;p33"/>
          <p:cNvSpPr txBox="1"/>
          <p:nvPr>
            <p:ph idx="3" type="sldNum"/>
          </p:nvPr>
        </p:nvSpPr>
        <p:spPr>
          <a:xfrm>
            <a:off x="311700" y="4731043"/>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6.1.3 Evaluating a Polynomial Function for a Given Value - Additional Resources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34"/>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Fourth</a:t>
            </a:r>
            <a:r>
              <a:rPr b="0" lang="en" sz="2400">
                <a:latin typeface="Noto Sans"/>
                <a:ea typeface="Noto Sans"/>
                <a:cs typeface="Noto Sans"/>
                <a:sym typeface="Noto Sans"/>
              </a:rPr>
              <a:t> Stop: Learning Activity C</a:t>
            </a:r>
            <a:endParaRPr/>
          </a:p>
        </p:txBody>
      </p:sp>
      <p:pic>
        <p:nvPicPr>
          <p:cNvPr descr="Map consisting of seven rectangles connected by dotted lines conveying the progression of the Lesson. Each rectangle has an icon with text. Adding to the previous three stops, the fourth rectangle is now highlighted in dark green. A clipboard icon and the text &quot;Learning Activity&quot; are displayed in yellow font. " id="267" name="Google Shape;267;p34" title="Screenshot 2025-10-23 at 9.30.11 AM.png"/>
          <p:cNvPicPr preferRelativeResize="0"/>
          <p:nvPr/>
        </p:nvPicPr>
        <p:blipFill>
          <a:blip r:embed="rId3">
            <a:alphaModFix/>
          </a:blip>
          <a:stretch>
            <a:fillRect/>
          </a:stretch>
        </p:blipFill>
        <p:spPr>
          <a:xfrm>
            <a:off x="146304" y="1426464"/>
            <a:ext cx="8839204" cy="3167957"/>
          </a:xfrm>
          <a:prstGeom prst="rect">
            <a:avLst/>
          </a:prstGeom>
          <a:noFill/>
          <a:ln>
            <a:noFill/>
          </a:ln>
        </p:spPr>
      </p:pic>
      <p:sp>
        <p:nvSpPr>
          <p:cNvPr id="268" name="Google Shape;268;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2" name="Shape 272"/>
        <p:cNvGrpSpPr/>
        <p:nvPr/>
      </p:nvGrpSpPr>
      <p:grpSpPr>
        <a:xfrm>
          <a:off x="0" y="0"/>
          <a:ext cx="0" cy="0"/>
          <a:chOff x="0" y="0"/>
          <a:chExt cx="0" cy="0"/>
        </a:xfrm>
      </p:grpSpPr>
      <p:sp>
        <p:nvSpPr>
          <p:cNvPr id="273" name="Google Shape;273;p3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C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Function Junction 🚂</a:t>
            </a:r>
            <a:endParaRPr>
              <a:solidFill>
                <a:srgbClr val="005047"/>
              </a:solidFill>
            </a:endParaRPr>
          </a:p>
        </p:txBody>
      </p:sp>
      <p:sp>
        <p:nvSpPr>
          <p:cNvPr id="274" name="Google Shape;274;p35"/>
          <p:cNvSpPr txBox="1"/>
          <p:nvPr>
            <p:ph idx="1" type="body"/>
          </p:nvPr>
        </p:nvSpPr>
        <p:spPr>
          <a:xfrm>
            <a:off x="311700" y="959070"/>
            <a:ext cx="8520600" cy="3657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 sz="2300">
                <a:solidFill>
                  <a:srgbClr val="424242"/>
                </a:solidFill>
              </a:rPr>
              <a:t>Add the polynomial functions. Evaluate the sum for each given value.</a:t>
            </a:r>
            <a:endParaRPr sz="2300">
              <a:solidFill>
                <a:srgbClr val="424242"/>
              </a:solidFill>
            </a:endParaRPr>
          </a:p>
          <a:p>
            <a:pPr indent="0" lvl="0" marL="0" rtl="0" algn="ctr">
              <a:spcBef>
                <a:spcPts val="1200"/>
              </a:spcBef>
              <a:spcAft>
                <a:spcPts val="0"/>
              </a:spcAft>
              <a:buClr>
                <a:schemeClr val="dk1"/>
              </a:buClr>
              <a:buSzPts val="1100"/>
              <a:buFont typeface="Arial"/>
              <a:buNone/>
            </a:pPr>
            <a:r>
              <a:rPr lang="en" sz="2300">
                <a:solidFill>
                  <a:srgbClr val="424242"/>
                </a:solidFill>
              </a:rPr>
              <a:t>𝑧(𝑥) = 8𝑥</a:t>
            </a:r>
            <a:r>
              <a:rPr baseline="30000" lang="en" sz="2300">
                <a:solidFill>
                  <a:srgbClr val="424242"/>
                </a:solidFill>
              </a:rPr>
              <a:t>2</a:t>
            </a:r>
            <a:r>
              <a:rPr lang="en" sz="2300">
                <a:solidFill>
                  <a:srgbClr val="424242"/>
                </a:solidFill>
              </a:rPr>
              <a:t> + 4𝑥 − 6 		𝑤(𝑥) = − 5𝑥</a:t>
            </a:r>
            <a:r>
              <a:rPr baseline="30000" lang="en" sz="2300">
                <a:solidFill>
                  <a:srgbClr val="424242"/>
                </a:solidFill>
              </a:rPr>
              <a:t>2</a:t>
            </a:r>
            <a:r>
              <a:rPr lang="en" sz="2300">
                <a:solidFill>
                  <a:srgbClr val="424242"/>
                </a:solidFill>
              </a:rPr>
              <a:t> + 2𝑥 + 3</a:t>
            </a:r>
            <a:endParaRPr sz="2300">
              <a:solidFill>
                <a:srgbClr val="424242"/>
              </a:solidFill>
            </a:endParaRPr>
          </a:p>
          <a:p>
            <a:pPr indent="-374650" lvl="0" marL="457200" rtl="0" algn="l">
              <a:spcBef>
                <a:spcPts val="1200"/>
              </a:spcBef>
              <a:spcAft>
                <a:spcPts val="0"/>
              </a:spcAft>
              <a:buClr>
                <a:srgbClr val="424242"/>
              </a:buClr>
              <a:buSzPts val="2300"/>
              <a:buFont typeface="Noto Sans"/>
              <a:buAutoNum type="arabicPeriod"/>
            </a:pPr>
            <a:r>
              <a:rPr lang="en" sz="2300">
                <a:solidFill>
                  <a:srgbClr val="424242"/>
                </a:solidFill>
              </a:rPr>
              <a:t>(𝑧 + 𝑤)(𝑥) =</a:t>
            </a:r>
            <a:endParaRPr sz="2300">
              <a:solidFill>
                <a:srgbClr val="424242"/>
              </a:solidFill>
            </a:endParaRPr>
          </a:p>
          <a:p>
            <a:pPr indent="-374650" lvl="0" marL="457200" rtl="0" algn="l">
              <a:spcBef>
                <a:spcPts val="1000"/>
              </a:spcBef>
              <a:spcAft>
                <a:spcPts val="0"/>
              </a:spcAft>
              <a:buClr>
                <a:srgbClr val="424242"/>
              </a:buClr>
              <a:buSzPts val="2300"/>
              <a:buFont typeface="Noto Sans"/>
              <a:buAutoNum type="arabicPeriod"/>
            </a:pPr>
            <a:r>
              <a:rPr lang="en" sz="2300">
                <a:solidFill>
                  <a:srgbClr val="424242"/>
                </a:solidFill>
              </a:rPr>
              <a:t>(𝑧 + 𝑤)(6) =</a:t>
            </a:r>
            <a:endParaRPr sz="2300">
              <a:solidFill>
                <a:srgbClr val="424242"/>
              </a:solidFill>
            </a:endParaRPr>
          </a:p>
          <a:p>
            <a:pPr indent="-374650" lvl="0" marL="457200" rtl="0" algn="l">
              <a:spcBef>
                <a:spcPts val="1000"/>
              </a:spcBef>
              <a:spcAft>
                <a:spcPts val="0"/>
              </a:spcAft>
              <a:buClr>
                <a:srgbClr val="424242"/>
              </a:buClr>
              <a:buSzPts val="2300"/>
              <a:buFont typeface="Noto Sans"/>
              <a:buAutoNum type="arabicPeriod"/>
            </a:pPr>
            <a:r>
              <a:rPr lang="en" sz="2300">
                <a:solidFill>
                  <a:srgbClr val="424242"/>
                </a:solidFill>
              </a:rPr>
              <a:t>(𝑧 + 𝑤)(− 9) = </a:t>
            </a:r>
            <a:endParaRPr sz="2300">
              <a:solidFill>
                <a:srgbClr val="424242"/>
              </a:solidFill>
            </a:endParaRPr>
          </a:p>
          <a:p>
            <a:pPr indent="-374650" lvl="0" marL="457200" rtl="0" algn="l">
              <a:spcBef>
                <a:spcPts val="1000"/>
              </a:spcBef>
              <a:spcAft>
                <a:spcPts val="1000"/>
              </a:spcAft>
              <a:buClr>
                <a:srgbClr val="424242"/>
              </a:buClr>
              <a:buSzPts val="2300"/>
              <a:buFont typeface="Noto Sans"/>
              <a:buAutoNum type="arabicPeriod"/>
            </a:pPr>
            <a:r>
              <a:rPr lang="en" sz="2300">
                <a:solidFill>
                  <a:srgbClr val="424242"/>
                </a:solidFill>
              </a:rPr>
              <a:t>(𝑧 + 𝑤)(0) =</a:t>
            </a:r>
            <a:endParaRPr/>
          </a:p>
        </p:txBody>
      </p:sp>
      <p:sp>
        <p:nvSpPr>
          <p:cNvPr id="275" name="Google Shape;275;p3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76" name="Google Shape;276;p3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6.1.4 Adding and Subtracting Polynomial Functions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0" name="Shape 280"/>
        <p:cNvGrpSpPr/>
        <p:nvPr/>
      </p:nvGrpSpPr>
      <p:grpSpPr>
        <a:xfrm>
          <a:off x="0" y="0"/>
          <a:ext cx="0" cy="0"/>
          <a:chOff x="0" y="0"/>
          <a:chExt cx="0" cy="0"/>
        </a:xfrm>
      </p:grpSpPr>
      <p:sp>
        <p:nvSpPr>
          <p:cNvPr id="281" name="Google Shape;281;p36"/>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C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Function Junction 🚂</a:t>
            </a:r>
            <a:endParaRPr sz="3000">
              <a:solidFill>
                <a:srgbClr val="005047"/>
              </a:solidFill>
            </a:endParaRPr>
          </a:p>
        </p:txBody>
      </p:sp>
      <p:sp>
        <p:nvSpPr>
          <p:cNvPr id="282" name="Google Shape;282;p36"/>
          <p:cNvSpPr txBox="1"/>
          <p:nvPr>
            <p:ph idx="1" type="body"/>
          </p:nvPr>
        </p:nvSpPr>
        <p:spPr>
          <a:xfrm>
            <a:off x="311700" y="959075"/>
            <a:ext cx="8520600" cy="3898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rgbClr val="424242"/>
                </a:solidFill>
              </a:rPr>
              <a:t>Subtract the polynomial functions. Evaluate the sum for each given value.</a:t>
            </a:r>
            <a:endParaRPr sz="1900">
              <a:solidFill>
                <a:srgbClr val="424242"/>
              </a:solidFill>
            </a:endParaRPr>
          </a:p>
          <a:p>
            <a:pPr indent="0" lvl="0" marL="0" rtl="0" algn="ctr">
              <a:spcBef>
                <a:spcPts val="1200"/>
              </a:spcBef>
              <a:spcAft>
                <a:spcPts val="0"/>
              </a:spcAft>
              <a:buNone/>
            </a:pPr>
            <a:r>
              <a:rPr lang="en" sz="1900">
                <a:solidFill>
                  <a:srgbClr val="424242"/>
                </a:solidFill>
              </a:rPr>
              <a:t>𝑚(𝑥) = − 6𝑥</a:t>
            </a:r>
            <a:r>
              <a:rPr baseline="30000" lang="en" sz="1900">
                <a:solidFill>
                  <a:srgbClr val="424242"/>
                </a:solidFill>
              </a:rPr>
              <a:t>2</a:t>
            </a:r>
            <a:r>
              <a:rPr lang="en" sz="1900">
                <a:solidFill>
                  <a:srgbClr val="424242"/>
                </a:solidFill>
              </a:rPr>
              <a:t> + 2𝑥 − 8  			𝑛(𝑥) = − 𝑥</a:t>
            </a:r>
            <a:r>
              <a:rPr baseline="30000" lang="en" sz="1900">
                <a:solidFill>
                  <a:srgbClr val="424242"/>
                </a:solidFill>
              </a:rPr>
              <a:t>2</a:t>
            </a:r>
            <a:r>
              <a:rPr lang="en" sz="1900">
                <a:solidFill>
                  <a:srgbClr val="424242"/>
                </a:solidFill>
              </a:rPr>
              <a:t> − 7𝑥 − 6</a:t>
            </a:r>
            <a:endParaRPr sz="1900">
              <a:solidFill>
                <a:srgbClr val="424242"/>
              </a:solidFill>
            </a:endParaRPr>
          </a:p>
          <a:p>
            <a:pPr indent="-349250" lvl="0" marL="457200" rtl="0" algn="l">
              <a:spcBef>
                <a:spcPts val="1200"/>
              </a:spcBef>
              <a:spcAft>
                <a:spcPts val="0"/>
              </a:spcAft>
              <a:buClr>
                <a:srgbClr val="424242"/>
              </a:buClr>
              <a:buSzPts val="1900"/>
              <a:buFont typeface="Noto Sans"/>
              <a:buAutoNum type="arabicPeriod" startAt="5"/>
            </a:pPr>
            <a:r>
              <a:rPr lang="en" sz="1900">
                <a:solidFill>
                  <a:srgbClr val="424242"/>
                </a:solidFill>
              </a:rPr>
              <a:t>(𝑚 − 𝑛)(𝑥) = </a:t>
            </a:r>
            <a:endParaRPr sz="1900">
              <a:solidFill>
                <a:srgbClr val="424242"/>
              </a:solidFill>
            </a:endParaRPr>
          </a:p>
          <a:p>
            <a:pPr indent="-349250" lvl="0" marL="457200" rtl="0" algn="l">
              <a:spcBef>
                <a:spcPts val="1000"/>
              </a:spcBef>
              <a:spcAft>
                <a:spcPts val="0"/>
              </a:spcAft>
              <a:buClr>
                <a:srgbClr val="424242"/>
              </a:buClr>
              <a:buSzPts val="1900"/>
              <a:buFont typeface="Noto Sans"/>
              <a:buAutoNum type="arabicPeriod" startAt="5"/>
            </a:pPr>
            <a:r>
              <a:rPr lang="en" sz="1900">
                <a:solidFill>
                  <a:srgbClr val="424242"/>
                </a:solidFill>
              </a:rPr>
              <a:t>(𝑚 − 𝑛)(− 2) = </a:t>
            </a:r>
            <a:endParaRPr sz="1900">
              <a:solidFill>
                <a:srgbClr val="424242"/>
              </a:solidFill>
            </a:endParaRPr>
          </a:p>
          <a:p>
            <a:pPr indent="-349250" lvl="0" marL="457200" rtl="0" algn="l">
              <a:spcBef>
                <a:spcPts val="1000"/>
              </a:spcBef>
              <a:spcAft>
                <a:spcPts val="0"/>
              </a:spcAft>
              <a:buClr>
                <a:srgbClr val="424242"/>
              </a:buClr>
              <a:buSzPts val="1900"/>
              <a:buFont typeface="Noto Sans"/>
              <a:buAutoNum type="arabicPeriod" startAt="5"/>
            </a:pPr>
            <a:r>
              <a:rPr lang="en" sz="1900">
                <a:solidFill>
                  <a:srgbClr val="424242"/>
                </a:solidFill>
              </a:rPr>
              <a:t>(𝑚 − 𝑛)(0) = </a:t>
            </a:r>
            <a:endParaRPr sz="1900">
              <a:solidFill>
                <a:srgbClr val="424242"/>
              </a:solidFill>
            </a:endParaRPr>
          </a:p>
          <a:p>
            <a:pPr indent="-349250" lvl="0" marL="457200" rtl="0" algn="l">
              <a:spcBef>
                <a:spcPts val="1000"/>
              </a:spcBef>
              <a:spcAft>
                <a:spcPts val="0"/>
              </a:spcAft>
              <a:buClr>
                <a:srgbClr val="424242"/>
              </a:buClr>
              <a:buSzPts val="1900"/>
              <a:buFont typeface="Noto Sans"/>
              <a:buAutoNum type="arabicPeriod" startAt="5"/>
            </a:pPr>
            <a:r>
              <a:rPr lang="en" sz="1900">
                <a:solidFill>
                  <a:srgbClr val="424242"/>
                </a:solidFill>
              </a:rPr>
              <a:t>(𝑚 − 𝑛)(4) = </a:t>
            </a:r>
            <a:endParaRPr sz="1900">
              <a:solidFill>
                <a:srgbClr val="424242"/>
              </a:solidFill>
            </a:endParaRPr>
          </a:p>
          <a:p>
            <a:pPr indent="-349250" lvl="0" marL="457200" rtl="0" algn="l">
              <a:spcBef>
                <a:spcPts val="1000"/>
              </a:spcBef>
              <a:spcAft>
                <a:spcPts val="0"/>
              </a:spcAft>
              <a:buClr>
                <a:srgbClr val="424242"/>
              </a:buClr>
              <a:buSzPts val="1900"/>
              <a:buFont typeface="Noto Sans"/>
              <a:buAutoNum type="arabicPeriod" startAt="5"/>
            </a:pPr>
            <a:r>
              <a:rPr lang="en" sz="1900">
                <a:solidFill>
                  <a:srgbClr val="424242"/>
                </a:solidFill>
              </a:rPr>
              <a:t>What is a good way to check that you found the correct sum or difference when adding or subtracting polynomial functions?</a:t>
            </a:r>
            <a:endParaRPr>
              <a:solidFill>
                <a:srgbClr val="424242"/>
              </a:solidFill>
            </a:endParaRPr>
          </a:p>
        </p:txBody>
      </p:sp>
      <p:sp>
        <p:nvSpPr>
          <p:cNvPr id="283" name="Google Shape;283;p36"/>
          <p:cNvSpPr txBox="1"/>
          <p:nvPr>
            <p:ph idx="12" type="sldNum"/>
          </p:nvPr>
        </p:nvSpPr>
        <p:spPr>
          <a:xfrm>
            <a:off x="8283608" y="4719370"/>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84" name="Google Shape;284;p36"/>
          <p:cNvSpPr txBox="1"/>
          <p:nvPr>
            <p:ph idx="2" type="sldNum"/>
          </p:nvPr>
        </p:nvSpPr>
        <p:spPr>
          <a:xfrm>
            <a:off x="311700" y="4719378"/>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6.1.4 Adding and Subtracting Polynomial Functions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8" name="Shape 288"/>
        <p:cNvGrpSpPr/>
        <p:nvPr/>
      </p:nvGrpSpPr>
      <p:grpSpPr>
        <a:xfrm>
          <a:off x="0" y="0"/>
          <a:ext cx="0" cy="0"/>
          <a:chOff x="0" y="0"/>
          <a:chExt cx="0" cy="0"/>
        </a:xfrm>
      </p:grpSpPr>
      <p:sp>
        <p:nvSpPr>
          <p:cNvPr descr="Icon indicating the slide contains a check for understanding question for students " id="289" name="Google Shape;289;p37"/>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C</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290" name="Google Shape;290;p37"/>
          <p:cNvSpPr txBox="1"/>
          <p:nvPr>
            <p:ph idx="1" type="body"/>
          </p:nvPr>
        </p:nvSpPr>
        <p:spPr>
          <a:xfrm>
            <a:off x="311700" y="960125"/>
            <a:ext cx="8520600" cy="16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300">
                <a:solidFill>
                  <a:srgbClr val="424242"/>
                </a:solidFill>
              </a:rPr>
              <a:t>For functions 𝑓(𝑥) = 5𝑥</a:t>
            </a:r>
            <a:r>
              <a:rPr baseline="30000" lang="en" sz="2300">
                <a:solidFill>
                  <a:srgbClr val="424242"/>
                </a:solidFill>
              </a:rPr>
              <a:t>2</a:t>
            </a:r>
            <a:r>
              <a:rPr lang="en" sz="2300">
                <a:solidFill>
                  <a:srgbClr val="424242"/>
                </a:solidFill>
              </a:rPr>
              <a:t> − 4𝑥 − 1 and 𝑔(𝑥) = 𝑥</a:t>
            </a:r>
            <a:r>
              <a:rPr baseline="30000" lang="en" sz="2300">
                <a:solidFill>
                  <a:srgbClr val="424242"/>
                </a:solidFill>
              </a:rPr>
              <a:t>2</a:t>
            </a:r>
            <a:r>
              <a:rPr lang="en" sz="2300">
                <a:solidFill>
                  <a:srgbClr val="424242"/>
                </a:solidFill>
              </a:rPr>
              <a:t> + 3𝑥 + 8, find:</a:t>
            </a:r>
            <a:endParaRPr sz="2300">
              <a:solidFill>
                <a:srgbClr val="424242"/>
              </a:solidFill>
            </a:endParaRPr>
          </a:p>
          <a:p>
            <a:pPr indent="0" lvl="0" marL="0" rtl="0" algn="l">
              <a:lnSpc>
                <a:spcPct val="100000"/>
              </a:lnSpc>
              <a:spcBef>
                <a:spcPts val="1200"/>
              </a:spcBef>
              <a:spcAft>
                <a:spcPts val="0"/>
              </a:spcAft>
              <a:buNone/>
            </a:pPr>
            <a:r>
              <a:rPr lang="en" sz="2300">
                <a:solidFill>
                  <a:srgbClr val="424242"/>
                </a:solidFill>
              </a:rPr>
              <a:t>(𝑓 + 𝑔)(𝑥) = __</a:t>
            </a:r>
            <a:endParaRPr sz="2300">
              <a:solidFill>
                <a:srgbClr val="424242"/>
              </a:solidFill>
            </a:endParaRPr>
          </a:p>
          <a:p>
            <a:pPr indent="0" lvl="0" marL="0" rtl="0" algn="l">
              <a:lnSpc>
                <a:spcPct val="100000"/>
              </a:lnSpc>
              <a:spcBef>
                <a:spcPts val="1200"/>
              </a:spcBef>
              <a:spcAft>
                <a:spcPts val="0"/>
              </a:spcAft>
              <a:buNone/>
            </a:pPr>
            <a:r>
              <a:rPr lang="en" sz="2300">
                <a:solidFill>
                  <a:srgbClr val="424242"/>
                </a:solidFill>
              </a:rPr>
              <a:t>(𝑓 + 𝑔)(5) = __</a:t>
            </a:r>
            <a:endParaRPr sz="2300">
              <a:solidFill>
                <a:srgbClr val="424242"/>
              </a:solidFill>
            </a:endParaRPr>
          </a:p>
          <a:p>
            <a:pPr indent="0" lvl="0" marL="0" rtl="0" algn="l">
              <a:lnSpc>
                <a:spcPct val="100000"/>
              </a:lnSpc>
              <a:spcBef>
                <a:spcPts val="1200"/>
              </a:spcBef>
              <a:spcAft>
                <a:spcPts val="0"/>
              </a:spcAft>
              <a:buNone/>
            </a:pPr>
            <a:r>
              <a:t/>
            </a:r>
            <a:endParaRPr sz="2300">
              <a:solidFill>
                <a:srgbClr val="424242"/>
              </a:solidFill>
            </a:endParaRPr>
          </a:p>
          <a:p>
            <a:pPr indent="0" lvl="0" marL="0" rtl="0" algn="l">
              <a:lnSpc>
                <a:spcPct val="100000"/>
              </a:lnSpc>
              <a:spcBef>
                <a:spcPts val="1200"/>
              </a:spcBef>
              <a:spcAft>
                <a:spcPts val="1200"/>
              </a:spcAft>
              <a:buNone/>
            </a:pPr>
            <a:r>
              <a:t/>
            </a:r>
            <a:endParaRPr sz="1800">
              <a:solidFill>
                <a:srgbClr val="424242"/>
              </a:solidFill>
            </a:endParaRPr>
          </a:p>
        </p:txBody>
      </p:sp>
      <p:graphicFrame>
        <p:nvGraphicFramePr>
          <p:cNvPr descr="A table has been used to organize the answer choices into two rows. Choices a and b are listed horizontally in the first row and choices c and d are listed horizontally in the second row. There are no table headers." id="291" name="Google Shape;291;p37" title="Answer choice table"/>
          <p:cNvGraphicFramePr/>
          <p:nvPr/>
        </p:nvGraphicFramePr>
        <p:xfrm>
          <a:off x="952500" y="2646950"/>
          <a:ext cx="3000000" cy="3000000"/>
        </p:xfrm>
        <a:graphic>
          <a:graphicData uri="http://schemas.openxmlformats.org/drawingml/2006/table">
            <a:tbl>
              <a:tblPr>
                <a:noFill/>
                <a:tableStyleId>{BF9F3ED0-5449-4E00-BF20-BEBC15775F40}</a:tableStyleId>
              </a:tblPr>
              <a:tblGrid>
                <a:gridCol w="3619500"/>
                <a:gridCol w="3619500"/>
              </a:tblGrid>
              <a:tr h="962725">
                <a:tc>
                  <a:txBody>
                    <a:bodyPr/>
                    <a:lstStyle/>
                    <a:p>
                      <a:pPr indent="-361950" lvl="0" marL="457200" rtl="0" algn="ctr">
                        <a:spcBef>
                          <a:spcPts val="0"/>
                        </a:spcBef>
                        <a:spcAft>
                          <a:spcPts val="0"/>
                        </a:spcAft>
                        <a:buSzPts val="2100"/>
                        <a:buFont typeface="Noto Sans"/>
                        <a:buAutoNum type="alphaLcPeriod"/>
                      </a:pPr>
                      <a:r>
                        <a:rPr lang="en" sz="2100">
                          <a:latin typeface="Noto Sans"/>
                          <a:ea typeface="Noto Sans"/>
                          <a:cs typeface="Noto Sans"/>
                          <a:sym typeface="Noto Sans"/>
                        </a:rPr>
                        <a:t>(𝑓 + 𝑔)(𝑥) = 4𝑥</a:t>
                      </a:r>
                      <a:r>
                        <a:rPr baseline="30000" lang="en" sz="2100">
                          <a:latin typeface="Noto Sans"/>
                          <a:ea typeface="Noto Sans"/>
                          <a:cs typeface="Noto Sans"/>
                          <a:sym typeface="Noto Sans"/>
                        </a:rPr>
                        <a:t>2</a:t>
                      </a:r>
                      <a:r>
                        <a:rPr lang="en" sz="2100">
                          <a:latin typeface="Noto Sans"/>
                          <a:ea typeface="Noto Sans"/>
                          <a:cs typeface="Noto Sans"/>
                          <a:sym typeface="Noto Sans"/>
                        </a:rPr>
                        <a:t> − 𝑥 + 7</a:t>
                      </a:r>
                      <a:endParaRPr sz="2100">
                        <a:latin typeface="Noto Sans"/>
                        <a:ea typeface="Noto Sans"/>
                        <a:cs typeface="Noto Sans"/>
                        <a:sym typeface="Noto Sans"/>
                      </a:endParaRPr>
                    </a:p>
                    <a:p>
                      <a:pPr indent="0" lvl="0" marL="457200" rtl="0" algn="ctr">
                        <a:spcBef>
                          <a:spcPts val="0"/>
                        </a:spcBef>
                        <a:spcAft>
                          <a:spcPts val="0"/>
                        </a:spcAft>
                        <a:buNone/>
                      </a:pPr>
                      <a:r>
                        <a:rPr lang="en" sz="2100">
                          <a:latin typeface="Noto Sans"/>
                          <a:ea typeface="Noto Sans"/>
                          <a:cs typeface="Noto Sans"/>
                          <a:sym typeface="Noto Sans"/>
                        </a:rPr>
                        <a:t>(𝑓 + 𝑔)(5) = 102</a:t>
                      </a:r>
                      <a:endParaRPr sz="2100">
                        <a:latin typeface="Noto Sans"/>
                        <a:ea typeface="Noto Sans"/>
                        <a:cs typeface="Noto Sans"/>
                        <a:sym typeface="Noto Sans"/>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61950" lvl="0" marL="457200" rtl="0" algn="ctr">
                        <a:spcBef>
                          <a:spcPts val="0"/>
                        </a:spcBef>
                        <a:spcAft>
                          <a:spcPts val="0"/>
                        </a:spcAft>
                        <a:buClr>
                          <a:schemeClr val="dk1"/>
                        </a:buClr>
                        <a:buSzPts val="2100"/>
                        <a:buFont typeface="Noto Sans"/>
                        <a:buAutoNum type="alphaLcPeriod" startAt="2"/>
                      </a:pPr>
                      <a:r>
                        <a:rPr lang="en" sz="2100">
                          <a:solidFill>
                            <a:schemeClr val="dk1"/>
                          </a:solidFill>
                          <a:latin typeface="Noto Sans"/>
                          <a:ea typeface="Noto Sans"/>
                          <a:cs typeface="Noto Sans"/>
                          <a:sym typeface="Noto Sans"/>
                        </a:rPr>
                        <a:t>(𝑓 + 𝑔)(𝑥) = 6𝑥</a:t>
                      </a:r>
                      <a:r>
                        <a:rPr baseline="30000" lang="en" sz="2100">
                          <a:solidFill>
                            <a:schemeClr val="dk1"/>
                          </a:solidFill>
                          <a:latin typeface="Noto Sans"/>
                          <a:ea typeface="Noto Sans"/>
                          <a:cs typeface="Noto Sans"/>
                          <a:sym typeface="Noto Sans"/>
                        </a:rPr>
                        <a:t>2</a:t>
                      </a:r>
                      <a:r>
                        <a:rPr lang="en" sz="2100">
                          <a:solidFill>
                            <a:schemeClr val="dk1"/>
                          </a:solidFill>
                          <a:latin typeface="Noto Sans"/>
                          <a:ea typeface="Noto Sans"/>
                          <a:cs typeface="Noto Sans"/>
                          <a:sym typeface="Noto Sans"/>
                        </a:rPr>
                        <a:t> − 𝑥 + 7</a:t>
                      </a:r>
                      <a:endParaRPr sz="2100">
                        <a:solidFill>
                          <a:schemeClr val="dk1"/>
                        </a:solidFill>
                        <a:latin typeface="Noto Sans"/>
                        <a:ea typeface="Noto Sans"/>
                        <a:cs typeface="Noto Sans"/>
                        <a:sym typeface="Noto Sans"/>
                      </a:endParaRPr>
                    </a:p>
                    <a:p>
                      <a:pPr indent="0" lvl="0" marL="457200" rtl="0" algn="ctr">
                        <a:spcBef>
                          <a:spcPts val="0"/>
                        </a:spcBef>
                        <a:spcAft>
                          <a:spcPts val="0"/>
                        </a:spcAft>
                        <a:buClr>
                          <a:schemeClr val="dk1"/>
                        </a:buClr>
                        <a:buSzPts val="1100"/>
                        <a:buFont typeface="Arial"/>
                        <a:buNone/>
                      </a:pPr>
                      <a:r>
                        <a:rPr lang="en" sz="2100">
                          <a:solidFill>
                            <a:schemeClr val="dk1"/>
                          </a:solidFill>
                          <a:latin typeface="Noto Sans"/>
                          <a:ea typeface="Noto Sans"/>
                          <a:cs typeface="Noto Sans"/>
                          <a:sym typeface="Noto Sans"/>
                        </a:rPr>
                        <a:t>(𝑓 + 𝑔)(5) = 152</a:t>
                      </a:r>
                      <a:endParaRPr sz="2100">
                        <a:latin typeface="Noto Sans"/>
                        <a:ea typeface="Noto Sans"/>
                        <a:cs typeface="Noto Sans"/>
                        <a:sym typeface="Noto Sans"/>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925775">
                <a:tc>
                  <a:txBody>
                    <a:bodyPr/>
                    <a:lstStyle/>
                    <a:p>
                      <a:pPr indent="-361950" lvl="0" marL="457200" rtl="0" algn="ctr">
                        <a:spcBef>
                          <a:spcPts val="0"/>
                        </a:spcBef>
                        <a:spcAft>
                          <a:spcPts val="0"/>
                        </a:spcAft>
                        <a:buClr>
                          <a:schemeClr val="dk1"/>
                        </a:buClr>
                        <a:buSzPts val="2100"/>
                        <a:buFont typeface="Noto Sans"/>
                        <a:buAutoNum type="alphaLcPeriod" startAt="3"/>
                      </a:pPr>
                      <a:r>
                        <a:rPr lang="en" sz="2100">
                          <a:solidFill>
                            <a:schemeClr val="dk1"/>
                          </a:solidFill>
                          <a:latin typeface="Noto Sans"/>
                          <a:ea typeface="Noto Sans"/>
                          <a:cs typeface="Noto Sans"/>
                          <a:sym typeface="Noto Sans"/>
                        </a:rPr>
                        <a:t>(𝑓 + 𝑔)(𝑥) = 4𝑥</a:t>
                      </a:r>
                      <a:r>
                        <a:rPr baseline="30000" lang="en" sz="2100">
                          <a:solidFill>
                            <a:schemeClr val="dk1"/>
                          </a:solidFill>
                          <a:latin typeface="Noto Sans"/>
                          <a:ea typeface="Noto Sans"/>
                          <a:cs typeface="Noto Sans"/>
                          <a:sym typeface="Noto Sans"/>
                        </a:rPr>
                        <a:t>2</a:t>
                      </a:r>
                      <a:r>
                        <a:rPr lang="en" sz="2100">
                          <a:solidFill>
                            <a:schemeClr val="dk1"/>
                          </a:solidFill>
                          <a:latin typeface="Noto Sans"/>
                          <a:ea typeface="Noto Sans"/>
                          <a:cs typeface="Noto Sans"/>
                          <a:sym typeface="Noto Sans"/>
                        </a:rPr>
                        <a:t> − 7𝑥 – 9</a:t>
                      </a:r>
                      <a:endParaRPr sz="2100">
                        <a:solidFill>
                          <a:schemeClr val="dk1"/>
                        </a:solidFill>
                        <a:latin typeface="Noto Sans"/>
                        <a:ea typeface="Noto Sans"/>
                        <a:cs typeface="Noto Sans"/>
                        <a:sym typeface="Noto Sans"/>
                      </a:endParaRPr>
                    </a:p>
                    <a:p>
                      <a:pPr indent="0" lvl="0" marL="457200" rtl="0" algn="ctr">
                        <a:spcBef>
                          <a:spcPts val="0"/>
                        </a:spcBef>
                        <a:spcAft>
                          <a:spcPts val="0"/>
                        </a:spcAft>
                        <a:buClr>
                          <a:schemeClr val="dk1"/>
                        </a:buClr>
                        <a:buSzPts val="1100"/>
                        <a:buFont typeface="Arial"/>
                        <a:buNone/>
                      </a:pPr>
                      <a:r>
                        <a:rPr lang="en" sz="2100">
                          <a:solidFill>
                            <a:schemeClr val="dk1"/>
                          </a:solidFill>
                          <a:latin typeface="Noto Sans"/>
                          <a:ea typeface="Noto Sans"/>
                          <a:cs typeface="Noto Sans"/>
                          <a:sym typeface="Noto Sans"/>
                        </a:rPr>
                        <a:t>(𝑓 + 𝑔)(5) = 56</a:t>
                      </a:r>
                      <a:endParaRPr sz="2100">
                        <a:latin typeface="Noto Sans"/>
                        <a:ea typeface="Noto Sans"/>
                        <a:cs typeface="Noto Sans"/>
                        <a:sym typeface="Noto Sans"/>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61950" lvl="0" marL="457200" rtl="0" algn="ctr">
                        <a:spcBef>
                          <a:spcPts val="0"/>
                        </a:spcBef>
                        <a:spcAft>
                          <a:spcPts val="0"/>
                        </a:spcAft>
                        <a:buSzPts val="2100"/>
                        <a:buFont typeface="Noto Sans"/>
                        <a:buAutoNum type="alphaLcPeriod" startAt="4"/>
                      </a:pPr>
                      <a:r>
                        <a:rPr lang="en" sz="2100">
                          <a:latin typeface="Noto Sans"/>
                          <a:ea typeface="Noto Sans"/>
                          <a:cs typeface="Noto Sans"/>
                          <a:sym typeface="Noto Sans"/>
                        </a:rPr>
                        <a:t>(𝑓 + 𝑔)(𝑥) = 6𝑥</a:t>
                      </a:r>
                      <a:r>
                        <a:rPr baseline="30000" lang="en" sz="2100">
                          <a:latin typeface="Noto Sans"/>
                          <a:ea typeface="Noto Sans"/>
                          <a:cs typeface="Noto Sans"/>
                          <a:sym typeface="Noto Sans"/>
                        </a:rPr>
                        <a:t>2</a:t>
                      </a:r>
                      <a:r>
                        <a:rPr lang="en" sz="2100">
                          <a:latin typeface="Noto Sans"/>
                          <a:ea typeface="Noto Sans"/>
                          <a:cs typeface="Noto Sans"/>
                          <a:sym typeface="Noto Sans"/>
                        </a:rPr>
                        <a:t> − 𝑥 + 7</a:t>
                      </a:r>
                      <a:endParaRPr sz="2100">
                        <a:latin typeface="Noto Sans"/>
                        <a:ea typeface="Noto Sans"/>
                        <a:cs typeface="Noto Sans"/>
                        <a:sym typeface="Noto Sans"/>
                      </a:endParaRPr>
                    </a:p>
                    <a:p>
                      <a:pPr indent="0" lvl="0" marL="457200" rtl="0" algn="ctr">
                        <a:spcBef>
                          <a:spcPts val="0"/>
                        </a:spcBef>
                        <a:spcAft>
                          <a:spcPts val="0"/>
                        </a:spcAft>
                        <a:buNone/>
                      </a:pPr>
                      <a:r>
                        <a:rPr lang="en" sz="2100">
                          <a:latin typeface="Noto Sans"/>
                          <a:ea typeface="Noto Sans"/>
                          <a:cs typeface="Noto Sans"/>
                          <a:sym typeface="Noto Sans"/>
                        </a:rPr>
                        <a:t>(𝑓 + 𝑔)(5) = 32</a:t>
                      </a:r>
                      <a:endParaRPr sz="2100">
                        <a:latin typeface="Noto Sans"/>
                        <a:ea typeface="Noto Sans"/>
                        <a:cs typeface="Noto Sans"/>
                        <a:sym typeface="Noto Sans"/>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
        <p:nvSpPr>
          <p:cNvPr id="292" name="Google Shape;292;p3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3" name="Google Shape;293;p3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6.1.4 Adding and Subtracting Polynomial Functions</a:t>
            </a:r>
            <a:endParaRPr/>
          </a:p>
        </p:txBody>
      </p:sp>
      <p:sp>
        <p:nvSpPr>
          <p:cNvPr descr="An arrow icon reads &quot;Let's review!&quot; and links to a slide that reviews the content that was assessed in the self check question. " id="294" name="Google Shape;294;p37" title="Review icon">
            <a:hlinkClick action="ppaction://hlinkshowjump?jump=nextslide"/>
          </p:cNvPr>
          <p:cNvSpPr/>
          <p:nvPr/>
        </p:nvSpPr>
        <p:spPr>
          <a:xfrm>
            <a:off x="6624650" y="4645105"/>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98" name="Shape 298"/>
        <p:cNvGrpSpPr/>
        <p:nvPr/>
      </p:nvGrpSpPr>
      <p:grpSpPr>
        <a:xfrm>
          <a:off x="0" y="0"/>
          <a:ext cx="0" cy="0"/>
          <a:chOff x="0" y="0"/>
          <a:chExt cx="0" cy="0"/>
        </a:xfrm>
      </p:grpSpPr>
      <p:pic>
        <p:nvPicPr>
          <p:cNvPr descr="Icon indicating the slide contains a additional resources for students who struggled with the check for understanding (self check) question" id="299" name="Google Shape;299;p38"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300" name="Google Shape;300;p38"/>
          <p:cNvSpPr txBox="1"/>
          <p:nvPr>
            <p:ph type="title"/>
          </p:nvPr>
        </p:nvSpPr>
        <p:spPr>
          <a:xfrm>
            <a:off x="199000" y="137150"/>
            <a:ext cx="86334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C</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301" name="Google Shape;301;p38"/>
          <p:cNvSpPr txBox="1"/>
          <p:nvPr>
            <p:ph idx="1" type="body"/>
          </p:nvPr>
        </p:nvSpPr>
        <p:spPr>
          <a:xfrm>
            <a:off x="141975" y="960125"/>
            <a:ext cx="4482900" cy="38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800">
                <a:solidFill>
                  <a:srgbClr val="424242"/>
                </a:solidFill>
              </a:rPr>
              <a:t>For the two functions:</a:t>
            </a:r>
            <a:endParaRPr sz="1800">
              <a:solidFill>
                <a:srgbClr val="424242"/>
              </a:solidFill>
            </a:endParaRPr>
          </a:p>
          <a:p>
            <a:pPr indent="-342900" lvl="0" marL="457200" rtl="0" algn="l">
              <a:spcBef>
                <a:spcPts val="1200"/>
              </a:spcBef>
              <a:spcAft>
                <a:spcPts val="0"/>
              </a:spcAft>
              <a:buClr>
                <a:srgbClr val="424242"/>
              </a:buClr>
              <a:buSzPts val="1800"/>
              <a:buChar char="●"/>
            </a:pPr>
            <a:r>
              <a:rPr lang="en" sz="1800">
                <a:solidFill>
                  <a:srgbClr val="424242"/>
                </a:solidFill>
              </a:rPr>
              <a:t>𝑓(𝑥) = 3𝑥</a:t>
            </a:r>
            <a:r>
              <a:rPr baseline="30000" lang="en" sz="1800">
                <a:solidFill>
                  <a:srgbClr val="424242"/>
                </a:solidFill>
              </a:rPr>
              <a:t>2</a:t>
            </a:r>
            <a:r>
              <a:rPr lang="en" sz="1800">
                <a:solidFill>
                  <a:srgbClr val="424242"/>
                </a:solidFill>
              </a:rPr>
              <a:t> − 5𝑥 + 7 </a:t>
            </a:r>
            <a:endParaRPr sz="1800">
              <a:solidFill>
                <a:srgbClr val="424242"/>
              </a:solidFill>
            </a:endParaRPr>
          </a:p>
          <a:p>
            <a:pPr indent="-342900" lvl="0" marL="457200" rtl="0" algn="l">
              <a:spcBef>
                <a:spcPts val="0"/>
              </a:spcBef>
              <a:spcAft>
                <a:spcPts val="0"/>
              </a:spcAft>
              <a:buClr>
                <a:srgbClr val="424242"/>
              </a:buClr>
              <a:buSzPts val="1800"/>
              <a:buChar char="●"/>
            </a:pPr>
            <a:r>
              <a:rPr lang="en" sz="1800">
                <a:solidFill>
                  <a:srgbClr val="424242"/>
                </a:solidFill>
              </a:rPr>
              <a:t>𝑔(𝑥) = 𝑥</a:t>
            </a:r>
            <a:r>
              <a:rPr baseline="30000" lang="en" sz="1800">
                <a:solidFill>
                  <a:srgbClr val="424242"/>
                </a:solidFill>
              </a:rPr>
              <a:t>2</a:t>
            </a:r>
            <a:r>
              <a:rPr lang="en" sz="1800">
                <a:solidFill>
                  <a:srgbClr val="424242"/>
                </a:solidFill>
              </a:rPr>
              <a:t> − 4𝑥 − 3</a:t>
            </a:r>
            <a:endParaRPr sz="1800">
              <a:solidFill>
                <a:srgbClr val="424242"/>
              </a:solidFill>
            </a:endParaRPr>
          </a:p>
          <a:p>
            <a:pPr indent="0" lvl="0" marL="0" rtl="0" algn="l">
              <a:spcBef>
                <a:spcPts val="1200"/>
              </a:spcBef>
              <a:spcAft>
                <a:spcPts val="1200"/>
              </a:spcAft>
              <a:buNone/>
            </a:pPr>
            <a:r>
              <a:rPr lang="en" sz="1800">
                <a:solidFill>
                  <a:srgbClr val="424242"/>
                </a:solidFill>
              </a:rPr>
              <a:t>Find (𝑓 − 𝑔)(𝑥) = 𝑓(𝑥) − 𝑔(𝑥). </a:t>
            </a:r>
            <a:endParaRPr sz="1900"/>
          </a:p>
        </p:txBody>
      </p:sp>
      <p:sp>
        <p:nvSpPr>
          <p:cNvPr id="302" name="Google Shape;302;p38"/>
          <p:cNvSpPr txBox="1"/>
          <p:nvPr>
            <p:ph idx="2" type="body"/>
          </p:nvPr>
        </p:nvSpPr>
        <p:spPr>
          <a:xfrm>
            <a:off x="5624150" y="1382100"/>
            <a:ext cx="3356700" cy="29691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Clr>
                <a:schemeClr val="dk1"/>
              </a:buClr>
              <a:buSzPts val="1100"/>
              <a:buFont typeface="Arial"/>
              <a:buNone/>
            </a:pPr>
            <a:r>
              <a:rPr b="1" lang="en" sz="1700"/>
              <a:t>HOW TO </a:t>
            </a:r>
            <a:endParaRPr b="1" sz="1700"/>
          </a:p>
          <a:p>
            <a:pPr indent="0" lvl="0" marL="0" rtl="0" algn="ctr">
              <a:lnSpc>
                <a:spcPct val="100000"/>
              </a:lnSpc>
              <a:spcBef>
                <a:spcPts val="0"/>
              </a:spcBef>
              <a:spcAft>
                <a:spcPts val="0"/>
              </a:spcAft>
              <a:buClr>
                <a:schemeClr val="dk1"/>
              </a:buClr>
              <a:buSzPts val="1100"/>
              <a:buFont typeface="Arial"/>
              <a:buNone/>
            </a:pPr>
            <a:r>
              <a:rPr b="1" lang="en" sz="1700"/>
              <a:t>ADD OR SUBTRACT FUNCTIONS</a:t>
            </a:r>
            <a:endParaRPr sz="2000"/>
          </a:p>
          <a:p>
            <a:pPr indent="0" lvl="0" marL="0" rtl="0" algn="l">
              <a:lnSpc>
                <a:spcPct val="100000"/>
              </a:lnSpc>
              <a:spcBef>
                <a:spcPts val="3000"/>
              </a:spcBef>
              <a:spcAft>
                <a:spcPts val="0"/>
              </a:spcAft>
              <a:buClr>
                <a:schemeClr val="dk1"/>
              </a:buClr>
              <a:buSzPts val="1100"/>
              <a:buFont typeface="Arial"/>
              <a:buNone/>
            </a:pPr>
            <a:r>
              <a:rPr lang="en" sz="2000"/>
              <a:t>For functions </a:t>
            </a:r>
            <a:r>
              <a:rPr i="1" lang="en" sz="2000"/>
              <a:t>f</a:t>
            </a:r>
            <a:r>
              <a:rPr lang="en" sz="2000"/>
              <a:t>(</a:t>
            </a:r>
            <a:r>
              <a:rPr i="1" lang="en" sz="2000"/>
              <a:t>x</a:t>
            </a:r>
            <a:r>
              <a:rPr lang="en" sz="2000"/>
              <a:t>) and </a:t>
            </a:r>
            <a:r>
              <a:rPr i="1" lang="en" sz="2000"/>
              <a:t>g</a:t>
            </a:r>
            <a:r>
              <a:rPr lang="en" sz="2000"/>
              <a:t>(</a:t>
            </a:r>
            <a:r>
              <a:rPr i="1" lang="en" sz="2000"/>
              <a:t>x</a:t>
            </a:r>
            <a:r>
              <a:rPr lang="en" sz="2000"/>
              <a:t>), </a:t>
            </a:r>
            <a:endParaRPr sz="2000"/>
          </a:p>
          <a:p>
            <a:pPr indent="-355600" lvl="0" marL="457200" rtl="0" algn="l">
              <a:lnSpc>
                <a:spcPct val="100000"/>
              </a:lnSpc>
              <a:spcBef>
                <a:spcPts val="3000"/>
              </a:spcBef>
              <a:spcAft>
                <a:spcPts val="0"/>
              </a:spcAft>
              <a:buSzPts val="2000"/>
              <a:buFont typeface="Arial"/>
              <a:buChar char="○"/>
            </a:pPr>
            <a:r>
              <a:rPr lang="en" sz="2000"/>
              <a:t>(</a:t>
            </a:r>
            <a:r>
              <a:rPr i="1" lang="en" sz="2000"/>
              <a:t>f</a:t>
            </a:r>
            <a:r>
              <a:rPr lang="en" sz="2000"/>
              <a:t> + </a:t>
            </a:r>
            <a:r>
              <a:rPr i="1" lang="en" sz="2000"/>
              <a:t>g</a:t>
            </a:r>
            <a:r>
              <a:rPr lang="en" sz="2000"/>
              <a:t>)(</a:t>
            </a:r>
            <a:r>
              <a:rPr i="1" lang="en" sz="2000"/>
              <a:t>x</a:t>
            </a:r>
            <a:r>
              <a:rPr lang="en" sz="2000"/>
              <a:t>) = </a:t>
            </a:r>
            <a:r>
              <a:rPr i="1" lang="en" sz="2000"/>
              <a:t>f</a:t>
            </a:r>
            <a:r>
              <a:rPr lang="en" sz="2000"/>
              <a:t>(</a:t>
            </a:r>
            <a:r>
              <a:rPr i="1" lang="en" sz="2000"/>
              <a:t>x</a:t>
            </a:r>
            <a:r>
              <a:rPr lang="en" sz="2000"/>
              <a:t>) + </a:t>
            </a:r>
            <a:r>
              <a:rPr i="1" lang="en" sz="2000"/>
              <a:t>g</a:t>
            </a:r>
            <a:r>
              <a:rPr lang="en" sz="2000"/>
              <a:t>(</a:t>
            </a:r>
            <a:r>
              <a:rPr i="1" lang="en" sz="2000"/>
              <a:t>x</a:t>
            </a:r>
            <a:r>
              <a:rPr lang="en" sz="2000"/>
              <a:t>)</a:t>
            </a:r>
            <a:endParaRPr sz="2000"/>
          </a:p>
          <a:p>
            <a:pPr indent="0" lvl="0" marL="914400" rtl="0" algn="l">
              <a:lnSpc>
                <a:spcPct val="100000"/>
              </a:lnSpc>
              <a:spcBef>
                <a:spcPts val="0"/>
              </a:spcBef>
              <a:spcAft>
                <a:spcPts val="0"/>
              </a:spcAft>
              <a:buClr>
                <a:schemeClr val="dk1"/>
              </a:buClr>
              <a:buSzPts val="1100"/>
              <a:buFont typeface="Arial"/>
              <a:buNone/>
            </a:pPr>
            <a:r>
              <a:t/>
            </a:r>
            <a:endParaRPr sz="2000"/>
          </a:p>
          <a:p>
            <a:pPr indent="-355600" lvl="0" marL="457200" rtl="0" algn="l">
              <a:lnSpc>
                <a:spcPct val="100000"/>
              </a:lnSpc>
              <a:spcBef>
                <a:spcPts val="0"/>
              </a:spcBef>
              <a:spcAft>
                <a:spcPts val="0"/>
              </a:spcAft>
              <a:buSzPts val="2000"/>
              <a:buFont typeface="Arial"/>
              <a:buChar char="○"/>
            </a:pPr>
            <a:r>
              <a:rPr lang="en" sz="2000"/>
              <a:t>(</a:t>
            </a:r>
            <a:r>
              <a:rPr i="1" lang="en" sz="2000"/>
              <a:t>f</a:t>
            </a:r>
            <a:r>
              <a:rPr lang="en" sz="2000"/>
              <a:t> – </a:t>
            </a:r>
            <a:r>
              <a:rPr i="1" lang="en" sz="2000"/>
              <a:t>g</a:t>
            </a:r>
            <a:r>
              <a:rPr lang="en" sz="2000"/>
              <a:t>)(</a:t>
            </a:r>
            <a:r>
              <a:rPr i="1" lang="en" sz="2000"/>
              <a:t>x</a:t>
            </a:r>
            <a:r>
              <a:rPr lang="en" sz="2000"/>
              <a:t>) = </a:t>
            </a:r>
            <a:r>
              <a:rPr i="1" lang="en" sz="2000"/>
              <a:t>f</a:t>
            </a:r>
            <a:r>
              <a:rPr lang="en" sz="2000"/>
              <a:t>(</a:t>
            </a:r>
            <a:r>
              <a:rPr i="1" lang="en" sz="2000"/>
              <a:t>x</a:t>
            </a:r>
            <a:r>
              <a:rPr lang="en" sz="2000"/>
              <a:t>) – </a:t>
            </a:r>
            <a:r>
              <a:rPr i="1" lang="en" sz="2000"/>
              <a:t>g</a:t>
            </a:r>
            <a:r>
              <a:rPr lang="en" sz="2000"/>
              <a:t>(</a:t>
            </a:r>
            <a:r>
              <a:rPr i="1" lang="en" sz="2000"/>
              <a:t>x</a:t>
            </a:r>
            <a:r>
              <a:rPr lang="en" sz="2000"/>
              <a:t>)</a:t>
            </a:r>
            <a:endParaRPr sz="2100"/>
          </a:p>
        </p:txBody>
      </p:sp>
      <p:cxnSp>
        <p:nvCxnSpPr>
          <p:cNvPr descr="a gray line segment used to visually separate the title from the &quot;how to&quot; steps" id="303" name="Google Shape;303;p38"/>
          <p:cNvCxnSpPr/>
          <p:nvPr/>
        </p:nvCxnSpPr>
        <p:spPr>
          <a:xfrm flipH="1" rot="10800000">
            <a:off x="6164009" y="2402698"/>
            <a:ext cx="2326200" cy="300"/>
          </a:xfrm>
          <a:prstGeom prst="straightConnector1">
            <a:avLst/>
          </a:prstGeom>
          <a:noFill/>
          <a:ln cap="flat" cmpd="sng" w="28575">
            <a:solidFill>
              <a:srgbClr val="9E9E9E"/>
            </a:solidFill>
            <a:prstDash val="solid"/>
            <a:round/>
            <a:headEnd len="med" w="med" type="none"/>
            <a:tailEnd len="med" w="med" type="none"/>
          </a:ln>
        </p:spPr>
      </p:cxnSp>
      <p:sp>
        <p:nvSpPr>
          <p:cNvPr id="304" name="Google Shape;304;p38"/>
          <p:cNvSpPr txBox="1"/>
          <p:nvPr>
            <p:ph idx="12" type="sldNum"/>
          </p:nvPr>
        </p:nvSpPr>
        <p:spPr>
          <a:xfrm>
            <a:off x="8283608" y="4719370"/>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05" name="Google Shape;305;p38"/>
          <p:cNvSpPr txBox="1"/>
          <p:nvPr>
            <p:ph idx="3" type="sldNum"/>
          </p:nvPr>
        </p:nvSpPr>
        <p:spPr>
          <a:xfrm>
            <a:off x="311700" y="4719378"/>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6.1.4 Adding and Subtracting Polynomial Functions - Additional Resources</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9" name="Shape 309"/>
        <p:cNvGrpSpPr/>
        <p:nvPr/>
      </p:nvGrpSpPr>
      <p:grpSpPr>
        <a:xfrm>
          <a:off x="0" y="0"/>
          <a:ext cx="0" cy="0"/>
          <a:chOff x="0" y="0"/>
          <a:chExt cx="0" cy="0"/>
        </a:xfrm>
      </p:grpSpPr>
      <p:sp>
        <p:nvSpPr>
          <p:cNvPr id="310" name="Google Shape;310;p39"/>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Video</a:t>
            </a:r>
            <a:endParaRPr/>
          </a:p>
        </p:txBody>
      </p:sp>
      <p:sp>
        <p:nvSpPr>
          <p:cNvPr id="311" name="Google Shape;311;p39"/>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4"/>
              </a:rPr>
              <a:t>Combining and Evaluating Polynomial Functions</a:t>
            </a:r>
            <a:endParaRPr/>
          </a:p>
        </p:txBody>
      </p:sp>
      <p:pic>
        <p:nvPicPr>
          <p:cNvPr descr="This Algebra 1 curriculum has been developed by Rice University's OpenStax through the Rice Algebra Initiative for Success and Equity (RAISE). Learn more at https://openstax.org/k12/algebra.&#10;&#10;#Algebra #HighSchool #Polynomials #SimplifyingExpressions #WorkedExample #Annotations" id="312" name="Google Shape;312;p39" title="Combining and Evaluating Polynomial Functions">
            <a:hlinkClick r:id="rId5"/>
          </p:cNvPr>
          <p:cNvPicPr preferRelativeResize="0"/>
          <p:nvPr/>
        </p:nvPicPr>
        <p:blipFill>
          <a:blip r:embed="rId6">
            <a:alphaModFix/>
          </a:blip>
          <a:stretch>
            <a:fillRect/>
          </a:stretch>
        </p:blipFill>
        <p:spPr>
          <a:xfrm>
            <a:off x="1691640" y="1161288"/>
            <a:ext cx="5760720" cy="3200400"/>
          </a:xfrm>
          <a:prstGeom prst="rect">
            <a:avLst/>
          </a:prstGeom>
          <a:noFill/>
          <a:ln>
            <a:noFill/>
          </a:ln>
        </p:spPr>
      </p:pic>
      <p:sp>
        <p:nvSpPr>
          <p:cNvPr id="313" name="Google Shape;313;p3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14" name="Google Shape;314;p39"/>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6.1.4 Adding and Subtracting Polynomial Functions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2"/>
                                        </p:tgtEl>
                                        <p:attrNameLst>
                                          <p:attrName>style.visibility</p:attrName>
                                        </p:attrNameLst>
                                      </p:cBhvr>
                                      <p:to>
                                        <p:strVal val="visible"/>
                                      </p:to>
                                    </p:set>
                                    <p:animEffect filter="fade" transition="in">
                                      <p:cBhvr>
                                        <p:cTn dur="1000"/>
                                        <p:tgtEl>
                                          <p:spTgt spid="3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40"/>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Fifth Step: Cool Down</a:t>
            </a:r>
            <a:endParaRPr/>
          </a:p>
        </p:txBody>
      </p:sp>
      <p:pic>
        <p:nvPicPr>
          <p:cNvPr descr="Map consisting of seven rectangles connected by dotted lines conveying the progression of the Lesson. Each rectangle has an icon with text. Adding to the previous four stops, the fifth rectangle is now highlighted in dark green with a yellow icon and text. The icon is a bar graph made of three progressively smaller rectangles with an arrow on top, following the slope. The text reads Cool Down." id="320" name="Google Shape;320;p40" title="Screenshot 2025-10-23 at 9.30.17 AM.png"/>
          <p:cNvPicPr preferRelativeResize="0"/>
          <p:nvPr/>
        </p:nvPicPr>
        <p:blipFill>
          <a:blip r:embed="rId3">
            <a:alphaModFix/>
          </a:blip>
          <a:stretch>
            <a:fillRect/>
          </a:stretch>
        </p:blipFill>
        <p:spPr>
          <a:xfrm>
            <a:off x="146304" y="1463040"/>
            <a:ext cx="8839204" cy="3167957"/>
          </a:xfrm>
          <a:prstGeom prst="rect">
            <a:avLst/>
          </a:prstGeom>
          <a:noFill/>
          <a:ln>
            <a:noFill/>
          </a:ln>
        </p:spPr>
      </p:pic>
      <p:sp>
        <p:nvSpPr>
          <p:cNvPr id="321" name="Google Shape;321;p4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5" name="Shape 325"/>
        <p:cNvGrpSpPr/>
        <p:nvPr/>
      </p:nvGrpSpPr>
      <p:grpSpPr>
        <a:xfrm>
          <a:off x="0" y="0"/>
          <a:ext cx="0" cy="0"/>
          <a:chOff x="0" y="0"/>
          <a:chExt cx="0" cy="0"/>
        </a:xfrm>
      </p:grpSpPr>
      <p:sp>
        <p:nvSpPr>
          <p:cNvPr id="326" name="Google Shape;326;p41"/>
          <p:cNvSpPr txBox="1"/>
          <p:nvPr>
            <p:ph type="title"/>
          </p:nvPr>
        </p:nvSpPr>
        <p:spPr>
          <a:xfrm>
            <a:off x="260225" y="101800"/>
            <a:ext cx="41802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t>Cool Down - </a:t>
            </a:r>
            <a:br>
              <a:rPr lang="en" sz="2600"/>
            </a:br>
            <a:r>
              <a:rPr lang="en" sz="2600"/>
              <a:t>Who wins - Xs or Os?</a:t>
            </a:r>
            <a:endParaRPr>
              <a:solidFill>
                <a:srgbClr val="005047"/>
              </a:solidFill>
            </a:endParaRPr>
          </a:p>
        </p:txBody>
      </p:sp>
      <p:pic>
        <p:nvPicPr>
          <p:cNvPr descr="A tic-tac-toe boardtop row from left to right: 7-x-squared, 14-x-squared-minus-10-x-minus-3, 11-x-squared-plus-3-x-minus-6second row from left to right: 2-x-squared-minus-2-x-minus-1, 23-x-cubed, one hundred thirty-sevenbottom row from left to right: 65, one hundred two, 4-x-squared-minus-9-x-plus-11." id="327" name="Google Shape;327;p41" title="Screenshot 2025-09-24 at 9.34.51 AM.png"/>
          <p:cNvPicPr preferRelativeResize="0"/>
          <p:nvPr/>
        </p:nvPicPr>
        <p:blipFill>
          <a:blip r:embed="rId4">
            <a:alphaModFix/>
          </a:blip>
          <a:stretch>
            <a:fillRect/>
          </a:stretch>
        </p:blipFill>
        <p:spPr>
          <a:xfrm>
            <a:off x="311699" y="1084008"/>
            <a:ext cx="3619025" cy="3568150"/>
          </a:xfrm>
          <a:prstGeom prst="rect">
            <a:avLst/>
          </a:prstGeom>
          <a:noFill/>
          <a:ln>
            <a:noFill/>
          </a:ln>
        </p:spPr>
      </p:pic>
      <p:sp>
        <p:nvSpPr>
          <p:cNvPr id="328" name="Google Shape;328;p41"/>
          <p:cNvSpPr txBox="1"/>
          <p:nvPr>
            <p:ph idx="1" type="body"/>
          </p:nvPr>
        </p:nvSpPr>
        <p:spPr>
          <a:xfrm>
            <a:off x="4237175" y="101800"/>
            <a:ext cx="4816500" cy="4903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700"/>
              <a:t>Use the following polynomial functions:</a:t>
            </a:r>
            <a:endParaRPr sz="1700"/>
          </a:p>
          <a:p>
            <a:pPr indent="0" lvl="0" marL="457200" rtl="0" algn="l">
              <a:lnSpc>
                <a:spcPct val="100000"/>
              </a:lnSpc>
              <a:spcBef>
                <a:spcPts val="0"/>
              </a:spcBef>
              <a:spcAft>
                <a:spcPts val="0"/>
              </a:spcAft>
              <a:buNone/>
            </a:pPr>
            <a:r>
              <a:rPr i="1" lang="en" sz="1700">
                <a:latin typeface="Times New Roman"/>
                <a:ea typeface="Times New Roman"/>
                <a:cs typeface="Times New Roman"/>
                <a:sym typeface="Times New Roman"/>
              </a:rPr>
              <a:t>f</a:t>
            </a:r>
            <a:r>
              <a:rPr lang="en" sz="1700"/>
              <a:t>(</a:t>
            </a:r>
            <a:r>
              <a:rPr i="1" lang="en" sz="1700">
                <a:latin typeface="Times New Roman"/>
                <a:ea typeface="Times New Roman"/>
                <a:cs typeface="Times New Roman"/>
                <a:sym typeface="Times New Roman"/>
              </a:rPr>
              <a:t>x</a:t>
            </a:r>
            <a:r>
              <a:rPr lang="en" sz="1700"/>
              <a:t>) = 8</a:t>
            </a:r>
            <a:r>
              <a:rPr i="1" lang="en" sz="1700">
                <a:latin typeface="Times New Roman"/>
                <a:ea typeface="Times New Roman"/>
                <a:cs typeface="Times New Roman"/>
                <a:sym typeface="Times New Roman"/>
              </a:rPr>
              <a:t>x</a:t>
            </a:r>
            <a:r>
              <a:rPr baseline="30000" lang="en" sz="1700"/>
              <a:t>2</a:t>
            </a:r>
            <a:r>
              <a:rPr lang="en" sz="1700"/>
              <a:t> – 6</a:t>
            </a:r>
            <a:r>
              <a:rPr i="1" lang="en" sz="1700">
                <a:latin typeface="Times New Roman"/>
                <a:ea typeface="Times New Roman"/>
                <a:cs typeface="Times New Roman"/>
                <a:sym typeface="Times New Roman"/>
              </a:rPr>
              <a:t>x</a:t>
            </a:r>
            <a:r>
              <a:rPr lang="en" sz="1700"/>
              <a:t> – 2</a:t>
            </a:r>
            <a:endParaRPr sz="1700"/>
          </a:p>
          <a:p>
            <a:pPr indent="0" lvl="0" marL="457200" rtl="0" algn="l">
              <a:lnSpc>
                <a:spcPct val="100000"/>
              </a:lnSpc>
              <a:spcBef>
                <a:spcPts val="0"/>
              </a:spcBef>
              <a:spcAft>
                <a:spcPts val="0"/>
              </a:spcAft>
              <a:buNone/>
            </a:pPr>
            <a:r>
              <a:rPr i="1" lang="en" sz="1700">
                <a:latin typeface="Times New Roman"/>
                <a:ea typeface="Times New Roman"/>
                <a:cs typeface="Times New Roman"/>
                <a:sym typeface="Times New Roman"/>
              </a:rPr>
              <a:t>h</a:t>
            </a:r>
            <a:r>
              <a:rPr lang="en" sz="1700"/>
              <a:t>(</a:t>
            </a:r>
            <a:r>
              <a:rPr i="1" lang="en" sz="1700">
                <a:latin typeface="Times New Roman"/>
                <a:ea typeface="Times New Roman"/>
                <a:cs typeface="Times New Roman"/>
                <a:sym typeface="Times New Roman"/>
              </a:rPr>
              <a:t>x</a:t>
            </a:r>
            <a:r>
              <a:rPr lang="en" sz="1700"/>
              <a:t>) = 6</a:t>
            </a:r>
            <a:r>
              <a:rPr i="1" lang="en" sz="1700">
                <a:latin typeface="Times New Roman"/>
                <a:ea typeface="Times New Roman"/>
                <a:cs typeface="Times New Roman"/>
                <a:sym typeface="Times New Roman"/>
              </a:rPr>
              <a:t>x</a:t>
            </a:r>
            <a:r>
              <a:rPr baseline="30000" lang="en" sz="1700"/>
              <a:t>2</a:t>
            </a:r>
            <a:r>
              <a:rPr lang="en" sz="1700"/>
              <a:t> – 4</a:t>
            </a:r>
            <a:r>
              <a:rPr i="1" lang="en" sz="1700">
                <a:latin typeface="Times New Roman"/>
                <a:ea typeface="Times New Roman"/>
                <a:cs typeface="Times New Roman"/>
                <a:sym typeface="Times New Roman"/>
              </a:rPr>
              <a:t>x</a:t>
            </a:r>
            <a:r>
              <a:rPr lang="en" sz="1700"/>
              <a:t> – 1</a:t>
            </a:r>
            <a:endParaRPr sz="1700"/>
          </a:p>
          <a:p>
            <a:pPr indent="0" lvl="0" marL="0" rtl="0" algn="l">
              <a:lnSpc>
                <a:spcPct val="100000"/>
              </a:lnSpc>
              <a:spcBef>
                <a:spcPts val="2200"/>
              </a:spcBef>
              <a:spcAft>
                <a:spcPts val="0"/>
              </a:spcAft>
              <a:buNone/>
            </a:pPr>
            <a:r>
              <a:rPr lang="en" sz="1700"/>
              <a:t>Mark the Tic-Tac-Toe board corresponding </a:t>
            </a:r>
            <a:endParaRPr sz="1700"/>
          </a:p>
          <a:p>
            <a:pPr indent="0" lvl="0" marL="0" rtl="0" algn="l">
              <a:lnSpc>
                <a:spcPct val="100000"/>
              </a:lnSpc>
              <a:spcBef>
                <a:spcPts val="0"/>
              </a:spcBef>
              <a:spcAft>
                <a:spcPts val="0"/>
              </a:spcAft>
              <a:buNone/>
            </a:pPr>
            <a:r>
              <a:rPr lang="en" sz="1700"/>
              <a:t>to the following solutions for each mark: </a:t>
            </a:r>
            <a:endParaRPr sz="1700"/>
          </a:p>
          <a:p>
            <a:pPr indent="0" lvl="0" marL="0" rtl="0" algn="l">
              <a:lnSpc>
                <a:spcPct val="100000"/>
              </a:lnSpc>
              <a:spcBef>
                <a:spcPts val="1000"/>
              </a:spcBef>
              <a:spcAft>
                <a:spcPts val="0"/>
              </a:spcAft>
              <a:buNone/>
            </a:pPr>
            <a:r>
              <a:rPr lang="en" sz="1700" u="sng"/>
              <a:t>Mark an </a:t>
            </a:r>
            <a:r>
              <a:rPr b="1" lang="en" sz="1700" u="sng"/>
              <a:t>X</a:t>
            </a:r>
            <a:r>
              <a:rPr lang="en" sz="1700" u="sng"/>
              <a:t>:</a:t>
            </a:r>
            <a:endParaRPr sz="1700" u="sng"/>
          </a:p>
          <a:p>
            <a:pPr indent="0" lvl="0" marL="457200" rtl="0" algn="l">
              <a:lnSpc>
                <a:spcPct val="100000"/>
              </a:lnSpc>
              <a:spcBef>
                <a:spcPts val="0"/>
              </a:spcBef>
              <a:spcAft>
                <a:spcPts val="0"/>
              </a:spcAft>
              <a:buNone/>
            </a:pPr>
            <a:r>
              <a:rPr lang="en" sz="1700"/>
              <a:t>16</a:t>
            </a:r>
            <a:r>
              <a:rPr i="1" lang="en" sz="1700">
                <a:latin typeface="Times New Roman"/>
                <a:ea typeface="Times New Roman"/>
                <a:cs typeface="Times New Roman"/>
                <a:sym typeface="Times New Roman"/>
              </a:rPr>
              <a:t>x</a:t>
            </a:r>
            <a:r>
              <a:rPr baseline="30000" lang="en" sz="1700"/>
              <a:t>2</a:t>
            </a:r>
            <a:r>
              <a:rPr lang="en" sz="1700"/>
              <a:t> – 9</a:t>
            </a:r>
            <a:r>
              <a:rPr i="1" lang="en" sz="1700">
                <a:latin typeface="Times New Roman"/>
                <a:ea typeface="Times New Roman"/>
                <a:cs typeface="Times New Roman"/>
                <a:sym typeface="Times New Roman"/>
              </a:rPr>
              <a:t>x</a:t>
            </a:r>
            <a:r>
              <a:rPr baseline="30000" lang="en" sz="1700"/>
              <a:t>2</a:t>
            </a:r>
            <a:r>
              <a:rPr lang="en" sz="1700"/>
              <a:t> </a:t>
            </a:r>
            <a:endParaRPr sz="1700"/>
          </a:p>
          <a:p>
            <a:pPr indent="0" lvl="0" marL="457200" rtl="0" algn="l">
              <a:lnSpc>
                <a:spcPct val="100000"/>
              </a:lnSpc>
              <a:spcBef>
                <a:spcPts val="0"/>
              </a:spcBef>
              <a:spcAft>
                <a:spcPts val="0"/>
              </a:spcAft>
              <a:buNone/>
            </a:pPr>
            <a:r>
              <a:rPr lang="en" sz="1700"/>
              <a:t>(9</a:t>
            </a:r>
            <a:r>
              <a:rPr i="1" lang="en" sz="1700">
                <a:latin typeface="Times New Roman"/>
                <a:ea typeface="Times New Roman"/>
                <a:cs typeface="Times New Roman"/>
                <a:sym typeface="Times New Roman"/>
              </a:rPr>
              <a:t>x</a:t>
            </a:r>
            <a:r>
              <a:rPr baseline="30000" lang="en" sz="1700"/>
              <a:t>2</a:t>
            </a:r>
            <a:r>
              <a:rPr lang="en" sz="1700"/>
              <a:t> – 5</a:t>
            </a:r>
            <a:r>
              <a:rPr i="1" lang="en" sz="1700">
                <a:latin typeface="Times New Roman"/>
                <a:ea typeface="Times New Roman"/>
                <a:cs typeface="Times New Roman"/>
                <a:sym typeface="Times New Roman"/>
              </a:rPr>
              <a:t>x</a:t>
            </a:r>
            <a:r>
              <a:rPr lang="en" sz="1700"/>
              <a:t> – 3) + (2</a:t>
            </a:r>
            <a:r>
              <a:rPr i="1" lang="en" sz="1700">
                <a:latin typeface="Times New Roman"/>
                <a:ea typeface="Times New Roman"/>
                <a:cs typeface="Times New Roman"/>
                <a:sym typeface="Times New Roman"/>
              </a:rPr>
              <a:t>x</a:t>
            </a:r>
            <a:r>
              <a:rPr baseline="30000" lang="en" sz="1700"/>
              <a:t>2</a:t>
            </a:r>
            <a:r>
              <a:rPr lang="en" sz="1700"/>
              <a:t> + 8</a:t>
            </a:r>
            <a:r>
              <a:rPr i="1" lang="en" sz="1700">
                <a:latin typeface="Times New Roman"/>
                <a:ea typeface="Times New Roman"/>
                <a:cs typeface="Times New Roman"/>
                <a:sym typeface="Times New Roman"/>
              </a:rPr>
              <a:t>x</a:t>
            </a:r>
            <a:r>
              <a:rPr lang="en" sz="1700"/>
              <a:t> – 3)</a:t>
            </a:r>
            <a:endParaRPr sz="1700"/>
          </a:p>
          <a:p>
            <a:pPr indent="0" lvl="0" marL="457200" rtl="0" algn="l">
              <a:lnSpc>
                <a:spcPct val="100000"/>
              </a:lnSpc>
              <a:spcBef>
                <a:spcPts val="0"/>
              </a:spcBef>
              <a:spcAft>
                <a:spcPts val="0"/>
              </a:spcAft>
              <a:buNone/>
            </a:pPr>
            <a:r>
              <a:rPr i="1" lang="en" sz="1700">
                <a:latin typeface="Times New Roman"/>
                <a:ea typeface="Times New Roman"/>
                <a:cs typeface="Times New Roman"/>
                <a:sym typeface="Times New Roman"/>
              </a:rPr>
              <a:t>f</a:t>
            </a:r>
            <a:r>
              <a:rPr lang="en" sz="1700"/>
              <a:t>(5) – </a:t>
            </a:r>
            <a:r>
              <a:rPr i="1" lang="en" sz="1700">
                <a:latin typeface="Times New Roman"/>
                <a:ea typeface="Times New Roman"/>
                <a:cs typeface="Times New Roman"/>
                <a:sym typeface="Times New Roman"/>
              </a:rPr>
              <a:t>h</a:t>
            </a:r>
            <a:r>
              <a:rPr lang="en" sz="1700"/>
              <a:t>(– 2)</a:t>
            </a:r>
            <a:endParaRPr sz="1700"/>
          </a:p>
          <a:p>
            <a:pPr indent="0" lvl="0" marL="457200" rtl="0" algn="l">
              <a:lnSpc>
                <a:spcPct val="100000"/>
              </a:lnSpc>
              <a:spcBef>
                <a:spcPts val="0"/>
              </a:spcBef>
              <a:spcAft>
                <a:spcPts val="0"/>
              </a:spcAft>
              <a:buNone/>
            </a:pPr>
            <a:r>
              <a:rPr lang="en" sz="1700"/>
              <a:t>(7</a:t>
            </a:r>
            <a:r>
              <a:rPr i="1" lang="en" sz="1700">
                <a:latin typeface="Times New Roman"/>
                <a:ea typeface="Times New Roman"/>
                <a:cs typeface="Times New Roman"/>
                <a:sym typeface="Times New Roman"/>
              </a:rPr>
              <a:t>x</a:t>
            </a:r>
            <a:r>
              <a:rPr baseline="30000" lang="en" sz="1700"/>
              <a:t>2</a:t>
            </a:r>
            <a:r>
              <a:rPr lang="en" sz="1700"/>
              <a:t> – 3</a:t>
            </a:r>
            <a:r>
              <a:rPr i="1" lang="en" sz="1700">
                <a:latin typeface="Times New Roman"/>
                <a:ea typeface="Times New Roman"/>
                <a:cs typeface="Times New Roman"/>
                <a:sym typeface="Times New Roman"/>
              </a:rPr>
              <a:t>x</a:t>
            </a:r>
            <a:r>
              <a:rPr lang="en" sz="1700"/>
              <a:t> + 7) – (3</a:t>
            </a:r>
            <a:r>
              <a:rPr i="1" lang="en" sz="1700">
                <a:latin typeface="Times New Roman"/>
                <a:ea typeface="Times New Roman"/>
                <a:cs typeface="Times New Roman"/>
                <a:sym typeface="Times New Roman"/>
              </a:rPr>
              <a:t>x</a:t>
            </a:r>
            <a:r>
              <a:rPr baseline="30000" lang="en" sz="1700"/>
              <a:t>2</a:t>
            </a:r>
            <a:r>
              <a:rPr lang="en" sz="1700"/>
              <a:t> + 6</a:t>
            </a:r>
            <a:r>
              <a:rPr i="1" lang="en" sz="1700">
                <a:latin typeface="Times New Roman"/>
                <a:ea typeface="Times New Roman"/>
                <a:cs typeface="Times New Roman"/>
                <a:sym typeface="Times New Roman"/>
              </a:rPr>
              <a:t>x</a:t>
            </a:r>
            <a:r>
              <a:rPr lang="en" sz="1700"/>
              <a:t> – 4)</a:t>
            </a:r>
            <a:endParaRPr sz="1700"/>
          </a:p>
          <a:p>
            <a:pPr indent="0" lvl="0" marL="457200" rtl="0" algn="l">
              <a:lnSpc>
                <a:spcPct val="100000"/>
              </a:lnSpc>
              <a:spcBef>
                <a:spcPts val="0"/>
              </a:spcBef>
              <a:spcAft>
                <a:spcPts val="0"/>
              </a:spcAft>
              <a:buNone/>
            </a:pPr>
            <a:r>
              <a:rPr i="1" lang="en" sz="1700">
                <a:latin typeface="Times New Roman"/>
                <a:ea typeface="Times New Roman"/>
                <a:cs typeface="Times New Roman"/>
                <a:sym typeface="Times New Roman"/>
              </a:rPr>
              <a:t>f</a:t>
            </a:r>
            <a:r>
              <a:rPr lang="en" sz="1700"/>
              <a:t>(4)</a:t>
            </a:r>
            <a:endParaRPr sz="1700"/>
          </a:p>
          <a:p>
            <a:pPr indent="0" lvl="0" marL="0" rtl="0" algn="l">
              <a:lnSpc>
                <a:spcPct val="100000"/>
              </a:lnSpc>
              <a:spcBef>
                <a:spcPts val="2200"/>
              </a:spcBef>
              <a:spcAft>
                <a:spcPts val="0"/>
              </a:spcAft>
              <a:buNone/>
            </a:pPr>
            <a:r>
              <a:rPr lang="en" sz="1700" u="sng"/>
              <a:t>Mark an </a:t>
            </a:r>
            <a:r>
              <a:rPr b="1" lang="en" sz="1700" u="sng"/>
              <a:t>O</a:t>
            </a:r>
            <a:r>
              <a:rPr lang="en" sz="1700" u="sng"/>
              <a:t>:</a:t>
            </a:r>
            <a:endParaRPr sz="1700" u="sng"/>
          </a:p>
          <a:p>
            <a:pPr indent="0" lvl="0" marL="457200" rtl="0" algn="l">
              <a:lnSpc>
                <a:spcPct val="100000"/>
              </a:lnSpc>
              <a:spcBef>
                <a:spcPts val="0"/>
              </a:spcBef>
              <a:spcAft>
                <a:spcPts val="0"/>
              </a:spcAft>
              <a:buNone/>
            </a:pPr>
            <a:r>
              <a:rPr lang="en" sz="1700"/>
              <a:t>11</a:t>
            </a:r>
            <a:r>
              <a:rPr i="1" lang="en" sz="1700">
                <a:latin typeface="Times New Roman"/>
                <a:ea typeface="Times New Roman"/>
                <a:cs typeface="Times New Roman"/>
                <a:sym typeface="Times New Roman"/>
              </a:rPr>
              <a:t>x</a:t>
            </a:r>
            <a:r>
              <a:rPr baseline="30000" lang="en" sz="1700"/>
              <a:t>3</a:t>
            </a:r>
            <a:r>
              <a:rPr lang="en" sz="1700"/>
              <a:t> + 12</a:t>
            </a:r>
            <a:r>
              <a:rPr i="1" lang="en" sz="1700">
                <a:latin typeface="Times New Roman"/>
                <a:ea typeface="Times New Roman"/>
                <a:cs typeface="Times New Roman"/>
                <a:sym typeface="Times New Roman"/>
              </a:rPr>
              <a:t>x</a:t>
            </a:r>
            <a:r>
              <a:rPr baseline="30000" lang="en" sz="1700"/>
              <a:t>3</a:t>
            </a:r>
            <a:endParaRPr baseline="30000" sz="1700"/>
          </a:p>
          <a:p>
            <a:pPr indent="0" lvl="0" marL="457200" rtl="0" algn="l">
              <a:lnSpc>
                <a:spcPct val="100000"/>
              </a:lnSpc>
              <a:spcBef>
                <a:spcPts val="0"/>
              </a:spcBef>
              <a:spcAft>
                <a:spcPts val="0"/>
              </a:spcAft>
              <a:buNone/>
            </a:pPr>
            <a:r>
              <a:rPr lang="en" sz="1700"/>
              <a:t>f(</a:t>
            </a:r>
            <a:r>
              <a:rPr i="1" lang="en" sz="1700">
                <a:latin typeface="Times New Roman"/>
                <a:ea typeface="Times New Roman"/>
                <a:cs typeface="Times New Roman"/>
                <a:sym typeface="Times New Roman"/>
              </a:rPr>
              <a:t>x</a:t>
            </a:r>
            <a:r>
              <a:rPr lang="en" sz="1700"/>
              <a:t>) – </a:t>
            </a:r>
            <a:r>
              <a:rPr i="1" lang="en" sz="1700">
                <a:latin typeface="Times New Roman"/>
                <a:ea typeface="Times New Roman"/>
                <a:cs typeface="Times New Roman"/>
                <a:sym typeface="Times New Roman"/>
              </a:rPr>
              <a:t>h</a:t>
            </a:r>
            <a:r>
              <a:rPr lang="en" sz="1700"/>
              <a:t>(</a:t>
            </a:r>
            <a:r>
              <a:rPr i="1" lang="en" sz="1700">
                <a:latin typeface="Times New Roman"/>
                <a:ea typeface="Times New Roman"/>
                <a:cs typeface="Times New Roman"/>
                <a:sym typeface="Times New Roman"/>
              </a:rPr>
              <a:t>x</a:t>
            </a:r>
            <a:r>
              <a:rPr lang="en" sz="1700"/>
              <a:t>)</a:t>
            </a:r>
            <a:endParaRPr sz="1700"/>
          </a:p>
          <a:p>
            <a:pPr indent="0" lvl="0" marL="457200" rtl="0" algn="l">
              <a:lnSpc>
                <a:spcPct val="100000"/>
              </a:lnSpc>
              <a:spcBef>
                <a:spcPts val="0"/>
              </a:spcBef>
              <a:spcAft>
                <a:spcPts val="0"/>
              </a:spcAft>
              <a:buNone/>
            </a:pPr>
            <a:r>
              <a:rPr i="1" lang="en" sz="1700">
                <a:latin typeface="Times New Roman"/>
                <a:ea typeface="Times New Roman"/>
                <a:cs typeface="Times New Roman"/>
                <a:sym typeface="Times New Roman"/>
              </a:rPr>
              <a:t>f</a:t>
            </a:r>
            <a:r>
              <a:rPr lang="en" sz="1700"/>
              <a:t>(</a:t>
            </a:r>
            <a:r>
              <a:rPr i="1" lang="en" sz="1800">
                <a:latin typeface="Times New Roman"/>
                <a:ea typeface="Times New Roman"/>
                <a:cs typeface="Times New Roman"/>
                <a:sym typeface="Times New Roman"/>
              </a:rPr>
              <a:t>x</a:t>
            </a:r>
            <a:r>
              <a:rPr lang="en" sz="1700"/>
              <a:t>) + </a:t>
            </a:r>
            <a:r>
              <a:rPr i="1" lang="en" sz="1700">
                <a:latin typeface="Times New Roman"/>
                <a:ea typeface="Times New Roman"/>
                <a:cs typeface="Times New Roman"/>
                <a:sym typeface="Times New Roman"/>
              </a:rPr>
              <a:t>h</a:t>
            </a:r>
            <a:r>
              <a:rPr lang="en" sz="1700"/>
              <a:t>(</a:t>
            </a:r>
            <a:r>
              <a:rPr i="1" lang="en" sz="1800">
                <a:latin typeface="Times New Roman"/>
                <a:ea typeface="Times New Roman"/>
                <a:cs typeface="Times New Roman"/>
                <a:sym typeface="Times New Roman"/>
              </a:rPr>
              <a:t>x</a:t>
            </a:r>
            <a:r>
              <a:rPr lang="en" sz="1700"/>
              <a:t>)</a:t>
            </a:r>
            <a:endParaRPr sz="1700"/>
          </a:p>
          <a:p>
            <a:pPr indent="0" lvl="0" marL="457200" rtl="0" algn="l">
              <a:lnSpc>
                <a:spcPct val="100000"/>
              </a:lnSpc>
              <a:spcBef>
                <a:spcPts val="0"/>
              </a:spcBef>
              <a:spcAft>
                <a:spcPts val="0"/>
              </a:spcAft>
              <a:buNone/>
            </a:pPr>
            <a:r>
              <a:rPr i="1" lang="en" sz="1700">
                <a:latin typeface="Times New Roman"/>
                <a:ea typeface="Times New Roman"/>
                <a:cs typeface="Times New Roman"/>
                <a:sym typeface="Times New Roman"/>
              </a:rPr>
              <a:t>h</a:t>
            </a:r>
            <a:r>
              <a:rPr lang="en" sz="1700"/>
              <a:t>(– 3)</a:t>
            </a:r>
            <a:endParaRPr sz="1700"/>
          </a:p>
        </p:txBody>
      </p:sp>
      <p:sp>
        <p:nvSpPr>
          <p:cNvPr id="329" name="Google Shape;329;p4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30" name="Google Shape;330;p41"/>
          <p:cNvSpPr txBox="1"/>
          <p:nvPr>
            <p:ph idx="2" type="sldNum"/>
          </p:nvPr>
        </p:nvSpPr>
        <p:spPr>
          <a:xfrm>
            <a:off x="311700" y="4650950"/>
            <a:ext cx="38814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6.1</a:t>
            </a:r>
            <a:r>
              <a:rPr lang="en"/>
              <a:t>.5 Reviewing Polynomial Addition and Subtraction</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42"/>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Sixth</a:t>
            </a:r>
            <a:r>
              <a:rPr b="0" lang="en" sz="2400">
                <a:latin typeface="Noto Sans"/>
                <a:ea typeface="Noto Sans"/>
                <a:cs typeface="Noto Sans"/>
                <a:sym typeface="Noto Sans"/>
              </a:rPr>
              <a:t> Stop: Practice</a:t>
            </a:r>
            <a:endParaRPr/>
          </a:p>
        </p:txBody>
      </p:sp>
      <p:pic>
        <p:nvPicPr>
          <p:cNvPr descr="Map consisting of seven rectangles connected by dotted lines conveying the progression of the Lesson. Each rectangle has an icon with text. Adding to the previous five stops, the sixth rectangle is now highlighted in dark green with a yellow icon and text. The icon is a pencil tip and the text reads &quot;Practice.&quot;" id="336" name="Google Shape;336;p42" title="Screenshot 2025-10-23 at 9.30.22 AM.png"/>
          <p:cNvPicPr preferRelativeResize="0"/>
          <p:nvPr/>
        </p:nvPicPr>
        <p:blipFill>
          <a:blip r:embed="rId3">
            <a:alphaModFix/>
          </a:blip>
          <a:stretch>
            <a:fillRect/>
          </a:stretch>
        </p:blipFill>
        <p:spPr>
          <a:xfrm>
            <a:off x="148850" y="1426464"/>
            <a:ext cx="8839204" cy="3167957"/>
          </a:xfrm>
          <a:prstGeom prst="rect">
            <a:avLst/>
          </a:prstGeom>
          <a:noFill/>
          <a:ln>
            <a:noFill/>
          </a:ln>
        </p:spPr>
      </p:pic>
      <p:sp>
        <p:nvSpPr>
          <p:cNvPr id="337" name="Google Shape;337;p4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1" name="Shape 341"/>
        <p:cNvGrpSpPr/>
        <p:nvPr/>
      </p:nvGrpSpPr>
      <p:grpSpPr>
        <a:xfrm>
          <a:off x="0" y="0"/>
          <a:ext cx="0" cy="0"/>
          <a:chOff x="0" y="0"/>
          <a:chExt cx="0" cy="0"/>
        </a:xfrm>
      </p:grpSpPr>
      <p:sp>
        <p:nvSpPr>
          <p:cNvPr id="342" name="Google Shape;342;p43"/>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43" name="Google Shape;343;p43"/>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pic>
        <p:nvPicPr>
          <p:cNvPr descr="Student studying with a laptop and open book, showing focus and independent learning during math practice." id="344" name="Google Shape;344;p43" title="Learning-pana 3 (1).png"/>
          <p:cNvPicPr preferRelativeResize="0"/>
          <p:nvPr/>
        </p:nvPicPr>
        <p:blipFill rotWithShape="1">
          <a:blip r:embed="rId4">
            <a:alphaModFix/>
          </a:blip>
          <a:srcRect b="0" l="0" r="0" t="0"/>
          <a:stretch/>
        </p:blipFill>
        <p:spPr>
          <a:xfrm>
            <a:off x="5577675" y="1152475"/>
            <a:ext cx="3254625" cy="3254625"/>
          </a:xfrm>
          <a:prstGeom prst="rect">
            <a:avLst/>
          </a:prstGeom>
          <a:noFill/>
          <a:ln>
            <a:noFill/>
          </a:ln>
        </p:spPr>
      </p:pic>
      <p:sp>
        <p:nvSpPr>
          <p:cNvPr id="345" name="Google Shape;345;p4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46" name="Google Shape;346;p4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6.1</a:t>
            </a:r>
            <a:r>
              <a:rPr lang="en"/>
              <a:t>.6 Practice</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44"/>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Seventh Stop: Lesson Synthesis</a:t>
            </a:r>
            <a:endParaRPr/>
          </a:p>
        </p:txBody>
      </p:sp>
      <p:pic>
        <p:nvPicPr>
          <p:cNvPr descr="Map consisting of seven rectangles connected by dotted lines conveying the progression of the Lesson. Each rectangle has an icon with text. This final rectangle is now highlighted in dark green with a yellow icon and text. The icon consists of four arrows pointing at a circle and the text reads &quot;Lesson Synthesis.&quot;" id="352" name="Google Shape;352;p44" title="Screenshot 2025-10-23 at 9.30.26 AM.png"/>
          <p:cNvPicPr preferRelativeResize="0"/>
          <p:nvPr/>
        </p:nvPicPr>
        <p:blipFill>
          <a:blip r:embed="rId3">
            <a:alphaModFix/>
          </a:blip>
          <a:stretch>
            <a:fillRect/>
          </a:stretch>
        </p:blipFill>
        <p:spPr>
          <a:xfrm>
            <a:off x="148850" y="1410175"/>
            <a:ext cx="8839204" cy="3167957"/>
          </a:xfrm>
          <a:prstGeom prst="rect">
            <a:avLst/>
          </a:prstGeom>
          <a:noFill/>
          <a:ln>
            <a:noFill/>
          </a:ln>
        </p:spPr>
      </p:pic>
      <p:sp>
        <p:nvSpPr>
          <p:cNvPr id="353" name="Google Shape;353;p4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7" name="Shape 357"/>
        <p:cNvGrpSpPr/>
        <p:nvPr/>
      </p:nvGrpSpPr>
      <p:grpSpPr>
        <a:xfrm>
          <a:off x="0" y="0"/>
          <a:ext cx="0" cy="0"/>
          <a:chOff x="0" y="0"/>
          <a:chExt cx="0" cy="0"/>
        </a:xfrm>
      </p:grpSpPr>
      <p:sp>
        <p:nvSpPr>
          <p:cNvPr id="358" name="Google Shape;358;p4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359" name="Google Shape;359;p45"/>
          <p:cNvSpPr txBox="1"/>
          <p:nvPr>
            <p:ph idx="1" type="body"/>
          </p:nvPr>
        </p:nvSpPr>
        <p:spPr>
          <a:xfrm>
            <a:off x="311700" y="959070"/>
            <a:ext cx="8520600" cy="3657600"/>
          </a:xfrm>
          <a:prstGeom prst="rect">
            <a:avLst/>
          </a:prstGeom>
        </p:spPr>
        <p:txBody>
          <a:bodyPr anchorCtr="0" anchor="t" bIns="91425" lIns="91425" spcFirstLastPara="1" rIns="91425" wrap="square" tIns="91425">
            <a:normAutofit/>
          </a:bodyPr>
          <a:lstStyle/>
          <a:p>
            <a:pPr indent="-381000" lvl="0" marL="457200" rtl="0" algn="l">
              <a:lnSpc>
                <a:spcPct val="100000"/>
              </a:lnSpc>
              <a:spcBef>
                <a:spcPts val="0"/>
              </a:spcBef>
              <a:spcAft>
                <a:spcPts val="0"/>
              </a:spcAft>
              <a:buSzPts val="2400"/>
              <a:buChar char="●"/>
            </a:pPr>
            <a:r>
              <a:rPr lang="en"/>
              <a:t>What is the difference between monomials, binomials, and trinomials? </a:t>
            </a:r>
            <a:endParaRPr/>
          </a:p>
          <a:p>
            <a:pPr indent="-381000" lvl="0" marL="457200" rtl="0" algn="l">
              <a:lnSpc>
                <a:spcPct val="100000"/>
              </a:lnSpc>
              <a:spcBef>
                <a:spcPts val="1000"/>
              </a:spcBef>
              <a:spcAft>
                <a:spcPts val="0"/>
              </a:spcAft>
              <a:buSzPts val="2400"/>
              <a:buChar char="●"/>
            </a:pPr>
            <a:r>
              <a:rPr lang="en"/>
              <a:t>How do you determine the degree of a polynomial? </a:t>
            </a:r>
            <a:endParaRPr/>
          </a:p>
          <a:p>
            <a:pPr indent="-381000" lvl="0" marL="457200" rtl="0" algn="l">
              <a:lnSpc>
                <a:spcPct val="100000"/>
              </a:lnSpc>
              <a:spcBef>
                <a:spcPts val="1000"/>
              </a:spcBef>
              <a:spcAft>
                <a:spcPts val="0"/>
              </a:spcAft>
              <a:buSzPts val="2400"/>
              <a:buChar char="●"/>
            </a:pPr>
            <a:r>
              <a:rPr lang="en"/>
              <a:t>How do you add or subtract polynomials? </a:t>
            </a:r>
            <a:endParaRPr/>
          </a:p>
          <a:p>
            <a:pPr indent="-381000" lvl="0" marL="457200" rtl="0" algn="l">
              <a:lnSpc>
                <a:spcPct val="100000"/>
              </a:lnSpc>
              <a:spcBef>
                <a:spcPts val="1000"/>
              </a:spcBef>
              <a:spcAft>
                <a:spcPts val="0"/>
              </a:spcAft>
              <a:buSzPts val="2400"/>
              <a:buChar char="●"/>
            </a:pPr>
            <a:r>
              <a:rPr lang="en"/>
              <a:t>How do you evaluate a polynomial function for a given value? </a:t>
            </a:r>
            <a:endParaRPr/>
          </a:p>
          <a:p>
            <a:pPr indent="-381000" lvl="0" marL="457200" rtl="0" algn="l">
              <a:lnSpc>
                <a:spcPct val="100000"/>
              </a:lnSpc>
              <a:spcBef>
                <a:spcPts val="1000"/>
              </a:spcBef>
              <a:spcAft>
                <a:spcPts val="1000"/>
              </a:spcAft>
              <a:buSzPts val="2400"/>
              <a:buChar char="●"/>
            </a:pPr>
            <a:r>
              <a:rPr lang="en"/>
              <a:t>How do you check a sum or difference when adding or subtracting polynomial functions?</a:t>
            </a:r>
            <a:endParaRPr/>
          </a:p>
        </p:txBody>
      </p:sp>
      <p:sp>
        <p:nvSpPr>
          <p:cNvPr id="360" name="Google Shape;360;p4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61" name="Google Shape;361;p4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6.1 Add and Subtract Polynomials</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46"/>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 </a:t>
            </a:r>
            <a:endParaRPr/>
          </a:p>
        </p:txBody>
      </p:sp>
      <p:sp>
        <p:nvSpPr>
          <p:cNvPr id="367" name="Google Shape;367;p46"/>
          <p:cNvSpPr txBox="1"/>
          <p:nvPr>
            <p:ph idx="1" type="body"/>
          </p:nvPr>
        </p:nvSpPr>
        <p:spPr>
          <a:xfrm>
            <a:off x="311700" y="959071"/>
            <a:ext cx="8520600" cy="560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How much do you agree with the following statements?</a:t>
            </a:r>
            <a:endParaRPr/>
          </a:p>
        </p:txBody>
      </p:sp>
      <p:graphicFrame>
        <p:nvGraphicFramePr>
          <p:cNvPr descr="Table that organizes responses about the lesson's learning goals with the first row serving as the table header. The header for the first column lists the learning goals. The remaining columns are where students indicate their level of understanding. In order, the headers label the columns as &quot;I can&quot; for cells in column 2, &quot;Almost&quot; for cells in column 3, and &quot;Not yet&quot; for cells in column 4. " id="368" name="Google Shape;368;p46" title="Student Self Assessment table"/>
          <p:cNvGraphicFramePr/>
          <p:nvPr/>
        </p:nvGraphicFramePr>
        <p:xfrm>
          <a:off x="403153" y="1764100"/>
          <a:ext cx="3000000" cy="3000000"/>
        </p:xfrm>
        <a:graphic>
          <a:graphicData uri="http://schemas.openxmlformats.org/drawingml/2006/table">
            <a:tbl>
              <a:tblPr>
                <a:noFill/>
                <a:tableStyleId>{BF9F3ED0-5449-4E00-BF20-BEBC15775F40}</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Learning Goals</a:t>
                      </a:r>
                      <a:endParaRPr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Determine the degree of polynomials. </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Clr>
                          <a:srgbClr val="000000"/>
                        </a:buClr>
                        <a:buSzPts val="1100"/>
                        <a:buFont typeface="Arial"/>
                        <a:buNone/>
                      </a:pPr>
                      <a:r>
                        <a:rPr lang="en" sz="1800">
                          <a:solidFill>
                            <a:srgbClr val="424242"/>
                          </a:solidFill>
                          <a:latin typeface="Calibri"/>
                          <a:ea typeface="Calibri"/>
                          <a:cs typeface="Calibri"/>
                          <a:sym typeface="Calibri"/>
                        </a:rPr>
                        <a:t>Add and subtract polynomials. </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Clr>
                          <a:srgbClr val="000000"/>
                        </a:buClr>
                        <a:buSzPts val="1100"/>
                        <a:buFont typeface="Arial"/>
                        <a:buNone/>
                      </a:pPr>
                      <a:r>
                        <a:rPr lang="en" sz="1800">
                          <a:solidFill>
                            <a:srgbClr val="424242"/>
                          </a:solidFill>
                          <a:latin typeface="Calibri"/>
                          <a:ea typeface="Calibri"/>
                          <a:cs typeface="Calibri"/>
                          <a:sym typeface="Calibri"/>
                        </a:rPr>
                        <a:t>Evaluate a polynomial function for a given value. </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Clr>
                          <a:srgbClr val="000000"/>
                        </a:buClr>
                        <a:buSzPts val="1100"/>
                        <a:buFont typeface="Arial"/>
                        <a:buNone/>
                      </a:pPr>
                      <a:r>
                        <a:rPr lang="en" sz="1800">
                          <a:solidFill>
                            <a:srgbClr val="424242"/>
                          </a:solidFill>
                          <a:latin typeface="Calibri"/>
                          <a:ea typeface="Calibri"/>
                          <a:cs typeface="Calibri"/>
                          <a:sym typeface="Calibri"/>
                        </a:rPr>
                        <a:t>Add and subtract polynomial functions.</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
        <p:nvSpPr>
          <p:cNvPr id="369" name="Google Shape;369;p46"/>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70" name="Google Shape;370;p46"/>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Lesson 6.1 Add and Subtract Polynomials</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