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C96B734-5BFC-4C23-83B7-3CE31041E190}">
  <a:tblStyle styleId="{6C96B734-5BFC-4C23-83B7-3CE31041E19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79158409/raise-unit-1-spn-vocabulary-flash-cards/?i=5eauv9&amp;x=1jqt" TargetMode="External"/><Relationship Id="rId4" Type="http://schemas.openxmlformats.org/officeDocument/2006/relationships/hyperlink" Target="https://quizlet.com/879586040/raise-unit-1-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1.xml"/><Relationship Id="rId3" Type="http://schemas.openxmlformats.org/officeDocument/2006/relationships/slide" Target="/pp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8.xml"/><Relationship Id="rId3" Type="http://schemas.openxmlformats.org/officeDocument/2006/relationships/slide" Target="/pp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rgbClr val="9900FF"/>
              </a:solidFill>
            </a:endParaRPr>
          </a:p>
          <a:p>
            <a:pPr indent="0" lvl="0" marL="0" rtl="0" algn="l">
              <a:spcBef>
                <a:spcPts val="0"/>
              </a:spcBef>
              <a:spcAft>
                <a:spcPts val="0"/>
              </a:spcAft>
              <a:buNone/>
            </a:pPr>
            <a:r>
              <a:rPr lang="en"/>
              <a:t>Teacher Slides assignments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connect equations, situations, and graphs by analyzing whether a graph represents a given equation and context. They apply their understanding of constraints and use points on a graph to support their reasoning. This helps them practice both quantitative and abstract thinking, as well as building logical arguments.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also work with linear equations outside of context. They rearrange equations to identify slope and y-intercepts and explain their thinking. While technology isn't required, students may choose to use it to support their work. We recommend having it available.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u="sng">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A3(A) </a:t>
            </a:r>
            <a:r>
              <a:rPr lang="en" u="sng">
                <a:solidFill>
                  <a:schemeClr val="dk1"/>
                </a:solidFill>
                <a:latin typeface="Noto Sans"/>
                <a:ea typeface="Noto Sans"/>
                <a:cs typeface="Noto Sans"/>
                <a:sym typeface="Noto Sans"/>
              </a:rPr>
              <a:t>determine the slope of a line given</a:t>
            </a:r>
            <a:r>
              <a:rPr lang="en">
                <a:solidFill>
                  <a:schemeClr val="dk1"/>
                </a:solidFill>
                <a:latin typeface="Noto Sans"/>
                <a:ea typeface="Noto Sans"/>
                <a:cs typeface="Noto Sans"/>
                <a:sym typeface="Noto Sans"/>
              </a:rPr>
              <a:t> a table of values, </a:t>
            </a:r>
            <a:r>
              <a:rPr lang="en" u="sng">
                <a:solidFill>
                  <a:schemeClr val="dk1"/>
                </a:solidFill>
                <a:latin typeface="Noto Sans"/>
                <a:ea typeface="Noto Sans"/>
                <a:cs typeface="Noto Sans"/>
                <a:sym typeface="Noto Sans"/>
              </a:rPr>
              <a:t>a graph,</a:t>
            </a:r>
            <a:r>
              <a:rPr lang="en">
                <a:solidFill>
                  <a:schemeClr val="dk1"/>
                </a:solidFill>
                <a:latin typeface="Noto Sans"/>
                <a:ea typeface="Noto Sans"/>
                <a:cs typeface="Noto Sans"/>
                <a:sym typeface="Noto Sans"/>
              </a:rPr>
              <a:t> two points on the line, </a:t>
            </a:r>
            <a:r>
              <a:rPr lang="en" u="sng">
                <a:solidFill>
                  <a:schemeClr val="dk1"/>
                </a:solidFill>
                <a:latin typeface="Noto Sans"/>
                <a:ea typeface="Noto Sans"/>
                <a:cs typeface="Noto Sans"/>
                <a:sym typeface="Noto Sans"/>
              </a:rPr>
              <a:t>and an equation written in</a:t>
            </a:r>
            <a:r>
              <a:rPr lang="en">
                <a:solidFill>
                  <a:schemeClr val="dk1"/>
                </a:solidFill>
                <a:latin typeface="Noto Sans"/>
                <a:ea typeface="Noto Sans"/>
                <a:cs typeface="Noto Sans"/>
                <a:sym typeface="Noto Sans"/>
              </a:rPr>
              <a:t> various </a:t>
            </a:r>
            <a:r>
              <a:rPr lang="en" u="sng">
                <a:solidFill>
                  <a:schemeClr val="dk1"/>
                </a:solidFill>
                <a:latin typeface="Noto Sans"/>
                <a:ea typeface="Noto Sans"/>
                <a:cs typeface="Noto Sans"/>
                <a:sym typeface="Noto Sans"/>
              </a:rPr>
              <a:t>forms,</a:t>
            </a:r>
            <a:r>
              <a:rPr lang="en">
                <a:solidFill>
                  <a:schemeClr val="dk1"/>
                </a:solidFill>
                <a:latin typeface="Noto Sans"/>
                <a:ea typeface="Noto Sans"/>
                <a:cs typeface="Noto Sans"/>
                <a:sym typeface="Noto Sans"/>
              </a:rPr>
              <a:t> including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a:t>
            </a:r>
            <a:r>
              <a:rPr i="1" lang="en" u="sng">
                <a:solidFill>
                  <a:schemeClr val="dk1"/>
                </a:solidFill>
                <a:latin typeface="Noto Sans"/>
                <a:ea typeface="Noto Sans"/>
                <a:cs typeface="Noto Sans"/>
                <a:sym typeface="Noto Sans"/>
              </a:rPr>
              <a:t>Ax</a:t>
            </a:r>
            <a:r>
              <a:rPr lang="en" u="sng">
                <a:solidFill>
                  <a:schemeClr val="dk1"/>
                </a:solidFill>
                <a:latin typeface="Noto Sans"/>
                <a:ea typeface="Noto Sans"/>
                <a:cs typeface="Noto Sans"/>
                <a:sym typeface="Noto Sans"/>
              </a:rPr>
              <a:t> + </a:t>
            </a:r>
            <a:r>
              <a:rPr i="1" lang="en" u="sng">
                <a:solidFill>
                  <a:schemeClr val="dk1"/>
                </a:solidFill>
                <a:latin typeface="Noto Sans"/>
                <a:ea typeface="Noto Sans"/>
                <a:cs typeface="Noto Sans"/>
                <a:sym typeface="Noto Sans"/>
              </a:rPr>
              <a:t>By</a:t>
            </a:r>
            <a:r>
              <a:rPr lang="en" u="sng">
                <a:solidFill>
                  <a:schemeClr val="dk1"/>
                </a:solidFill>
                <a:latin typeface="Noto Sans"/>
                <a:ea typeface="Noto Sans"/>
                <a:cs typeface="Noto Sans"/>
                <a:sym typeface="Noto Sans"/>
              </a:rPr>
              <a:t> = </a:t>
            </a:r>
            <a:r>
              <a:rPr i="1" lang="en" u="sng">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1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1)</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A3(C) </a:t>
            </a:r>
            <a:r>
              <a:rPr lang="en" u="sng">
                <a:solidFill>
                  <a:schemeClr val="dk1"/>
                </a:solidFill>
                <a:latin typeface="Noto Sans"/>
                <a:ea typeface="Noto Sans"/>
                <a:cs typeface="Noto Sans"/>
                <a:sym typeface="Noto Sans"/>
              </a:rPr>
              <a:t>graph linear functions on the coordinate plane</a:t>
            </a:r>
            <a:r>
              <a:rPr lang="en">
                <a:solidFill>
                  <a:schemeClr val="dk1"/>
                </a:solidFill>
                <a:latin typeface="Noto Sans"/>
                <a:ea typeface="Noto Sans"/>
                <a:cs typeface="Noto Sans"/>
                <a:sym typeface="Noto Sans"/>
              </a:rPr>
              <a:t> and identify key features, including </a:t>
            </a:r>
            <a:r>
              <a:rPr i="1" lang="en" u="sng">
                <a:solidFill>
                  <a:schemeClr val="dk1"/>
                </a:solidFill>
                <a:latin typeface="Noto Sans"/>
                <a:ea typeface="Noto Sans"/>
                <a:cs typeface="Noto Sans"/>
                <a:sym typeface="Noto Sans"/>
              </a:rPr>
              <a:t>x</a:t>
            </a:r>
            <a:r>
              <a:rPr lang="en" u="sng">
                <a:solidFill>
                  <a:schemeClr val="dk1"/>
                </a:solidFill>
                <a:latin typeface="Noto Sans"/>
                <a:ea typeface="Noto Sans"/>
                <a:cs typeface="Noto Sans"/>
                <a:sym typeface="Noto Sans"/>
              </a:rPr>
              <a:t>-intercept, </a:t>
            </a:r>
            <a:r>
              <a:rPr i="1" lang="en" u="sng">
                <a:solidFill>
                  <a:schemeClr val="dk1"/>
                </a:solidFill>
                <a:latin typeface="Noto Sans"/>
                <a:ea typeface="Noto Sans"/>
                <a:cs typeface="Noto Sans"/>
                <a:sym typeface="Noto Sans"/>
              </a:rPr>
              <a:t>y</a:t>
            </a:r>
            <a:r>
              <a:rPr lang="en" u="sng">
                <a:solidFill>
                  <a:schemeClr val="dk1"/>
                </a:solidFill>
                <a:latin typeface="Noto Sans"/>
                <a:ea typeface="Noto Sans"/>
                <a:cs typeface="Noto Sans"/>
                <a:sym typeface="Noto Sans"/>
              </a:rPr>
              <a:t>-intercept,</a:t>
            </a:r>
            <a:r>
              <a:rPr lang="en">
                <a:solidFill>
                  <a:schemeClr val="dk1"/>
                </a:solidFill>
                <a:latin typeface="Noto Sans"/>
                <a:ea typeface="Noto Sans"/>
                <a:cs typeface="Noto Sans"/>
                <a:sym typeface="Noto Sans"/>
              </a:rPr>
              <a:t> zeros, and </a:t>
            </a:r>
            <a:r>
              <a:rPr lang="en" u="sng">
                <a:solidFill>
                  <a:schemeClr val="dk1"/>
                </a:solidFill>
                <a:latin typeface="Noto Sans"/>
                <a:ea typeface="Noto Sans"/>
                <a:cs typeface="Noto Sans"/>
                <a:sym typeface="Noto Sans"/>
              </a:rPr>
              <a:t>slope, in mathematical</a:t>
            </a:r>
            <a:r>
              <a:rPr lang="en">
                <a:solidFill>
                  <a:schemeClr val="dk1"/>
                </a:solidFill>
                <a:latin typeface="Noto Sans"/>
                <a:ea typeface="Noto Sans"/>
                <a:cs typeface="Noto Sans"/>
                <a:sym typeface="Noto Sans"/>
              </a:rPr>
              <a:t> and real-world</a:t>
            </a:r>
            <a:r>
              <a:rPr lang="en" u="sng">
                <a:solidFill>
                  <a:schemeClr val="dk1"/>
                </a:solidFill>
                <a:latin typeface="Noto Sans"/>
                <a:ea typeface="Noto Sans"/>
                <a:cs typeface="Noto Sans"/>
                <a:sym typeface="Noto Sans"/>
              </a:rPr>
              <a:t> problems</a:t>
            </a:r>
            <a:endParaRPr u="sng">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Vocabulary </a:t>
            </a:r>
            <a:endParaRPr b="1">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To support student understanding of key vocabulary:</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Introduce and review the vocabulary words students will see in this lesson.</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Encourage students to notice how these words are used and to include them in their math discussions and explanations—both written and oral.</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Use a word wall to reinforce vocabulary. </a:t>
            </a:r>
            <a:r>
              <a:rPr lang="en" u="sng">
                <a:solidFill>
                  <a:schemeClr val="hlink"/>
                </a:solidFill>
                <a:latin typeface="Noto Sans"/>
                <a:ea typeface="Noto Sans"/>
                <a:cs typeface="Noto Sans"/>
                <a:sym typeface="Noto Sans"/>
                <a:hlinkClick r:id="rId2"/>
              </a:rPr>
              <a:t>Sample word wall cards are available here.</a:t>
            </a:r>
            <a:endParaRPr>
              <a:solidFill>
                <a:srgbClr val="1D2125"/>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For newcomers or students with beginning English proficiency, use these Quizlet sets to support vocabulary learning: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3"/>
              </a:rPr>
              <a:t>Unit 1 Spanish Vocabulary</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first to build understanding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4"/>
              </a:rPr>
              <a:t>Unit 1 Vocabulary (English)</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after anchoring in Spanish</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1(C) use strategic learning techniques such as concept mapping, drawing, memorizing, comparing, contrasting, and reviewing to acquire basic and grade-level vocabulary</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2(F) listen to and derive meaning from a variety of media such as audio tape, video, DVD, and CD ROM to build and reinforce concept and language attainment</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3(E) share information in cooperative learning interactions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3(I) adapt spoken language appropriately for formal and informal purposes</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47b1eaab1d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47b1eaab1d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Warm Up (5 minutes)</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warm up, students review how to apply the distributive property to rewrite expressions that involve division, preparing them to do so in the next activity in the lesson.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Arrange students in groups of 2. Give students a moment of quiet time to work on the first two questions and then time to discuss their responses with their partner before moving on the last two questions.</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Answer</a:t>
            </a:r>
            <a:r>
              <a:rPr b="1" lang="en">
                <a:solidFill>
                  <a:schemeClr val="dk1"/>
                </a:solidFill>
                <a:latin typeface="Noto Sans"/>
                <a:ea typeface="Noto Sans"/>
                <a:cs typeface="Noto Sans"/>
                <a:sym typeface="Noto Sans"/>
              </a:rPr>
              <a:t>s</a:t>
            </a:r>
            <a:endParaRPr>
              <a:solidFill>
                <a:schemeClr val="dk1"/>
              </a:solidFill>
              <a:latin typeface="Noto Sans"/>
              <a:ea typeface="Noto Sans"/>
              <a:cs typeface="Noto Sans"/>
              <a:sym typeface="Noto Sans"/>
            </a:endParaRPr>
          </a:p>
          <a:p>
            <a:pPr indent="-298450" lvl="0" marL="457200" rtl="0" algn="l">
              <a:spcBef>
                <a:spcPts val="8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2</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− 5</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−1/2 + 25</a:t>
            </a:r>
            <a:r>
              <a:rPr i="1" lang="en">
                <a:solidFill>
                  <a:schemeClr val="dk1"/>
                </a:solidFill>
                <a:latin typeface="Noto Sans"/>
                <a:ea typeface="Noto Sans"/>
                <a:cs typeface="Noto Sans"/>
                <a:sym typeface="Noto Sans"/>
              </a:rPr>
              <a:t>x</a:t>
            </a:r>
            <a:endParaRPr i="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1/5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–1/10</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+ 5/2 </a:t>
            </a:r>
            <a:endParaRPr>
              <a:solidFill>
                <a:schemeClr val="dk1"/>
              </a:solidFill>
              <a:latin typeface="Noto Sans"/>
              <a:ea typeface="Noto Sans"/>
              <a:cs typeface="Noto Sans"/>
              <a:sym typeface="Noto Sans"/>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Anticipated Misconceptions</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Some students may answer the first question with 2𝑥 − 10 or 4𝑥 − 5, which are incorrect. To help clarify, use a simple example like 4 + 6 ÷ 2. Remind students that 10 ÷ 2 = 5, but dividing just the 4 or just the 6 won’t give the correct result. You can also explain that the fraction bar means division, so an expression like (4𝑥 − 10) ÷ 2 can be simplified using the distributive property. In the second expression, students might be confused by the signs and write −1/2 − 25𝑥, 1/2 + 25𝑥, or something else. Encourage them to plug in a value for 𝑥 and test each option. Emphasize that −1/2 + 25𝑥 is correct, and connect this to the distributive property to explain why.</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Later in the lesson, students analyze and rearrange linear equations without context. They'll identify slope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-intercepts and explain their reasoning. Technology isn’t required for this lesson, but students may choose to use it. It’s helpful to have calculators or devices available for those who want them.</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Invite students to share their equivalent expressions and how they reasoned about them. Display their expressions for all to see. Make sure students see that rewriting the expressions as sums or differences involves distributing the division (or applying the distributive property of division). If not mentioned in students’ explanations, point out each division could be thought of in terms of multiplication. For example, (4𝑥 − 10)/2 is equivalent to ½(4𝑥 − 10), because dividing by a number (in this case, ½). Applying the distributive property of multiplication to ½(4𝑥 − 10 enables us to rewrite this product as a difference.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i="1">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47b1eaab1d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47b1eaab1d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activity offers additional support and an extension for students: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English language learners and students with disabilities, be sure to review the</a:t>
            </a:r>
            <a:r>
              <a:rPr lang="en">
                <a:solidFill>
                  <a:srgbClr val="1D2125"/>
                </a:solidFill>
                <a:latin typeface="Noto Sans"/>
                <a:ea typeface="Noto Sans"/>
                <a:cs typeface="Noto Sans"/>
                <a:sym typeface="Noto Sans"/>
              </a:rPr>
              <a:t> </a:t>
            </a:r>
            <a:r>
              <a:rPr lang="en" u="sng">
                <a:solidFill>
                  <a:schemeClr val="hlink"/>
                </a:solidFill>
                <a:latin typeface="Noto Sans"/>
                <a:ea typeface="Noto Sans"/>
                <a:cs typeface="Noto Sans"/>
                <a:sym typeface="Noto Sans"/>
                <a:hlinkClick action="ppaction://hlinksldjump" r:id="rId2"/>
              </a:rPr>
              <a:t>Learning Strategies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3"/>
              </a:rPr>
              <a:t>Extending Your Thinking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None/>
            </a:pPr>
            <a:r>
              <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(20 minutes)</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activity builds on students’ earlier work connecting equations, graphs, and real-world situations. First, students practice linking parts of a slope-intercept equation to features of its graph and explaining what they mean in context (TEKS A.1(B)). Then, they analyze a graph to decide whether it matches a given equation in standard form. Some students may justify their thinking by plugging in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values from the graph to show the equation is true. Others may explain it in terms of the context (like buying almonds and figs). For example, both (8, 3) and (11, 1) are on the graph. That means Clare could buy 8 pounds of almonds and 3 of figs </a:t>
            </a:r>
            <a:r>
              <a:rPr b="1" lang="en">
                <a:solidFill>
                  <a:schemeClr val="dk1"/>
                </a:solidFill>
                <a:latin typeface="Noto Sans"/>
                <a:ea typeface="Noto Sans"/>
                <a:cs typeface="Noto Sans"/>
                <a:sym typeface="Noto Sans"/>
              </a:rPr>
              <a:t>OR</a:t>
            </a:r>
            <a:r>
              <a:rPr lang="en">
                <a:solidFill>
                  <a:schemeClr val="dk1"/>
                </a:solidFill>
                <a:latin typeface="Noto Sans"/>
                <a:ea typeface="Noto Sans"/>
                <a:cs typeface="Noto Sans"/>
                <a:sym typeface="Noto Sans"/>
              </a:rPr>
              <a:t> 11 of almonds and 1 of figs for $75.</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Encourage students to think about less obvious points too—like those with fractional values—and how they could check them. This can lead into a discussion about rearranging the equation into slope-intercept form. Overall, this task supports students in reasoning about equations and graphs and making logical arguments.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Display the two graphs in the task statement for all to see. Tell students the graphs represent two situations they have seen in earlier activities.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Arrange students in groups of 2. Give students a minute of quiet time to think individually and ask them to be prepared to share at least one thing they notice and one thing they wonder about the graphs. Give them another minute to discuss their observations and questions with their partner before moving on to the task.</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Activity answers and synthesis on the next slide.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450 is where the graph intersects the vertical axis.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−20 is the slope.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Your answer may vary, but here is a sample. 450 is the gallons of water in the tank at 0 minutes, before the tank starts to be drained. −20 means the gallons of water (vertical value) drops by 20 for every 1 minute increase in time (horizontal value).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Your answer may vary, but here are some samples:</a:t>
            </a:r>
            <a:endParaRPr>
              <a:solidFill>
                <a:schemeClr val="dk1"/>
              </a:solidFill>
              <a:latin typeface="Noto Sans"/>
              <a:ea typeface="Noto Sans"/>
              <a:cs typeface="Noto Sans"/>
              <a:sym typeface="Noto Sans"/>
            </a:endParaRPr>
          </a:p>
          <a:p>
            <a:pPr indent="-298450" lvl="1" marL="914400" rtl="0" algn="l">
              <a:spcBef>
                <a:spcPts val="0"/>
              </a:spcBef>
              <a:spcAft>
                <a:spcPts val="0"/>
              </a:spcAft>
              <a:buClr>
                <a:schemeClr val="dk1"/>
              </a:buClr>
              <a:buSzPts val="1100"/>
              <a:buFont typeface="Noto Sans"/>
              <a:buAutoNum type="alphaLcPeriod"/>
            </a:pPr>
            <a:r>
              <a:rPr lang="en">
                <a:solidFill>
                  <a:schemeClr val="dk1"/>
                </a:solidFill>
                <a:latin typeface="Noto Sans"/>
                <a:ea typeface="Noto Sans"/>
                <a:cs typeface="Noto Sans"/>
                <a:sym typeface="Noto Sans"/>
              </a:rPr>
              <a:t>If we substitute 0 for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in the equation and solve for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we get 75/9 or 8 ⅓. That combination is the point (0, 8 ⅓) or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of the graph. If we substitute 0 for y in the equation and solve for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we get 12.5 for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That combination is the point (12.5, 0) or the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-intercept of the graph.</a:t>
            </a:r>
            <a:endParaRPr>
              <a:solidFill>
                <a:schemeClr val="dk1"/>
              </a:solidFill>
              <a:latin typeface="Noto Sans"/>
              <a:ea typeface="Noto Sans"/>
              <a:cs typeface="Noto Sans"/>
              <a:sym typeface="Noto Sans"/>
            </a:endParaRPr>
          </a:p>
          <a:p>
            <a:pPr indent="-298450" lvl="1" marL="914400" rtl="0" algn="l">
              <a:spcBef>
                <a:spcPts val="0"/>
              </a:spcBef>
              <a:spcAft>
                <a:spcPts val="0"/>
              </a:spcAft>
              <a:buClr>
                <a:schemeClr val="dk1"/>
              </a:buClr>
              <a:buSzPts val="1100"/>
              <a:buFont typeface="Noto Sans"/>
              <a:buAutoNum type="alphaLcPeriod"/>
            </a:pPr>
            <a:r>
              <a:rPr lang="en">
                <a:solidFill>
                  <a:schemeClr val="dk1"/>
                </a:solidFill>
                <a:latin typeface="Noto Sans"/>
                <a:ea typeface="Noto Sans"/>
                <a:cs typeface="Noto Sans"/>
                <a:sym typeface="Noto Sans"/>
              </a:rPr>
              <a:t>If we substitute the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-values of any point on the graph in the equation, the equation remains true. If we rewrite the equation and solve for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we have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(75 − 6</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)/9 or y = 8⅓ − ⅔x. The 8⅓ matches where the graph intersects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-axis and −⅔ matches the slope of the graph. (For every 3 additional pounds of almonds that Clare bought, she could buy 2 fewer pounds of figs.)</a:t>
            </a:r>
            <a:endParaRPr>
              <a:solidFill>
                <a:schemeClr val="dk1"/>
              </a:solidFill>
              <a:latin typeface="Noto Sans"/>
              <a:ea typeface="Noto Sans"/>
              <a:cs typeface="Noto Sans"/>
              <a:sym typeface="Noto Sans"/>
            </a:endParaRPr>
          </a:p>
          <a:p>
            <a:pPr indent="-298450" lvl="1" marL="914400" rtl="0" algn="l">
              <a:spcBef>
                <a:spcPts val="0"/>
              </a:spcBef>
              <a:spcAft>
                <a:spcPts val="0"/>
              </a:spcAft>
              <a:buClr>
                <a:schemeClr val="dk1"/>
              </a:buClr>
              <a:buSzPts val="1100"/>
              <a:buFont typeface="Noto Sans"/>
              <a:buAutoNum type="alphaLcPeriod"/>
            </a:pPr>
            <a:r>
              <a:rPr lang="en">
                <a:solidFill>
                  <a:schemeClr val="dk1"/>
                </a:solidFill>
                <a:latin typeface="Noto Sans"/>
                <a:ea typeface="Noto Sans"/>
                <a:cs typeface="Noto Sans"/>
                <a:sym typeface="Noto Sans"/>
              </a:rPr>
              <a:t>From the graph, we can see that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is (0, 8⅓) and the slope is −⅔, so the equation of the line is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8⅓ − ⅔</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Multiplying each side of the equation by 9 (an acceptable move) gives an equivalent equation, 9</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75 − 6</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which can be rewritten as 6</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+ 9</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75.</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Focus the discussion on students’ explanations for the last question. If no one mentions that 6</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+ 9</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75 can be rearranged into an equivalent equation,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8⅓ − ⅔</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point this out. (Demonstrate the rearrangement process, if needed.)</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Ask students if we can now see the 8⅓ and the −⅔ on the graph and if so, where they are visible. To help students connect these values back to the quantities in the situation, ask what each value tells us about almonds and figs. Make sure students see that the 8⅓ tells us that if Clare bought no almonds, she could buy 8⅓ pounds of figs. For every pound of almonds she buys, she can buy less figs (⅔ pound less, to be exact).</a:t>
            </a:r>
            <a:endParaRPr>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8 Discussion Supports: Speaking</a:t>
            </a:r>
            <a:endParaRPr>
              <a:solidFill>
                <a:srgbClr val="9900FF"/>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Support students in producing statements when they share their observations. Provide sentence frames for students to use when they are sharing, such as “I noticed that . . .” or “I wondered about _____ because . .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a:t>
            </a:r>
            <a:endParaRPr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i="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(-5,0)</a:t>
            </a:r>
            <a:endParaRPr>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 </a:t>
            </a:r>
            <a:r>
              <a:rPr lang="en">
                <a:solidFill>
                  <a:schemeClr val="dk1"/>
                </a:solidFill>
                <a:latin typeface="Noto Sans"/>
                <a:ea typeface="Noto Sans"/>
                <a:cs typeface="Noto Sans"/>
                <a:sym typeface="Noto Sans"/>
              </a:rPr>
              <a:t>This is the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-intercept. Look at where the line crosses the vertical axis. The answer is (0, −5).</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(0,5)</a:t>
            </a:r>
            <a:endParaRPr>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Look at where the line crosses the vertical axis. It crosses below the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-axis. The sign should be negative. The answer is (0, −5).</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(0, -5)</a:t>
            </a:r>
            <a:endParaRPr>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That’s correct!</a:t>
            </a:r>
            <a:r>
              <a:rPr lang="en">
                <a:solidFill>
                  <a:schemeClr val="dk1"/>
                </a:solidFill>
                <a:latin typeface="Noto Sans"/>
                <a:ea typeface="Noto Sans"/>
                <a:cs typeface="Noto Sans"/>
                <a:sym typeface="Noto Sans"/>
              </a:rPr>
              <a:t> The y-intercept is where the graph crosses the vertical, when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0.</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(5,0)</a:t>
            </a:r>
            <a:endParaRPr>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Look at where the line crosses the vertical axis. It crosses below the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-axis. Also, a coordinate is written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The answer is (0, −5).</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Prompt</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 points where a line crosses the x-axis and the y-axis are called the intercepts of the line. The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-intercept is where the line crosses the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-axis. At this point,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0. The y-intercept is where the line crosses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-axis. At this point,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0. You can also find the intercepts using an equation instead of a graph. We’ll try an example next, use the steps on the slide to help you find both intercepts.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To find the </a:t>
            </a:r>
            <a:r>
              <a:rPr b="1" i="1" lang="en">
                <a:solidFill>
                  <a:schemeClr val="dk1"/>
                </a:solidFill>
                <a:latin typeface="Noto Sans"/>
                <a:ea typeface="Noto Sans"/>
                <a:cs typeface="Noto Sans"/>
                <a:sym typeface="Noto Sans"/>
              </a:rPr>
              <a:t>x</a:t>
            </a:r>
            <a:r>
              <a:rPr b="1" lang="en">
                <a:solidFill>
                  <a:schemeClr val="dk1"/>
                </a:solidFill>
                <a:latin typeface="Noto Sans"/>
                <a:ea typeface="Noto Sans"/>
                <a:cs typeface="Noto Sans"/>
                <a:sym typeface="Noto Sans"/>
              </a:rPr>
              <a:t>-intercept:</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Let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0.</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+ 0 = 8</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2 </a:t>
            </a:r>
            <a:r>
              <a:rPr lang="en">
                <a:solidFill>
                  <a:schemeClr val="dk1"/>
                </a:solidFill>
                <a:latin typeface="Noto Sans"/>
                <a:ea typeface="Noto Sans"/>
                <a:cs typeface="Noto Sans"/>
                <a:sym typeface="Noto Sans"/>
              </a:rPr>
              <a:t>- Solve for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Write the intercept as a point.</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(4, 0)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To find the </a:t>
            </a:r>
            <a:r>
              <a:rPr b="1" i="1" lang="en">
                <a:solidFill>
                  <a:schemeClr val="dk1"/>
                </a:solidFill>
                <a:latin typeface="Noto Sans"/>
                <a:ea typeface="Noto Sans"/>
                <a:cs typeface="Noto Sans"/>
                <a:sym typeface="Noto Sans"/>
              </a:rPr>
              <a:t>y</a:t>
            </a:r>
            <a:r>
              <a:rPr b="1" lang="en">
                <a:solidFill>
                  <a:schemeClr val="dk1"/>
                </a:solidFill>
                <a:latin typeface="Noto Sans"/>
                <a:ea typeface="Noto Sans"/>
                <a:cs typeface="Noto Sans"/>
                <a:sym typeface="Noto Sans"/>
              </a:rPr>
              <a:t>-intercept: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Let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0.</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2(0) +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8</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2 </a:t>
            </a:r>
            <a:r>
              <a:rPr lang="en">
                <a:solidFill>
                  <a:schemeClr val="dk1"/>
                </a:solidFill>
                <a:latin typeface="Noto Sans"/>
                <a:ea typeface="Noto Sans"/>
                <a:cs typeface="Noto Sans"/>
                <a:sym typeface="Noto Sans"/>
              </a:rPr>
              <a:t>- Solve for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8</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Write the intercept as a point.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(0, 8)</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7348b3359a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7348b3359a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47b1eaab1d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47b1eaab1d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6a45100556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6a4510055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activity offers additional support and an extension for students: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English language learners and students with disabilities, be sure to review the</a:t>
            </a:r>
            <a:r>
              <a:rPr lang="en">
                <a:solidFill>
                  <a:srgbClr val="1D2125"/>
                </a:solidFill>
                <a:latin typeface="Noto Sans"/>
                <a:ea typeface="Noto Sans"/>
                <a:cs typeface="Noto Sans"/>
                <a:sym typeface="Noto Sans"/>
              </a:rPr>
              <a:t> </a:t>
            </a:r>
            <a:r>
              <a:rPr lang="en" u="sng">
                <a:solidFill>
                  <a:schemeClr val="hlink"/>
                </a:solidFill>
                <a:latin typeface="Noto Sans"/>
                <a:ea typeface="Noto Sans"/>
                <a:cs typeface="Noto Sans"/>
                <a:sym typeface="Noto Sans"/>
                <a:hlinkClick action="ppaction://hlinksldjump" r:id="rId2"/>
              </a:rPr>
              <a:t>Learning Strategies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3"/>
              </a:rPr>
              <a:t>Extending Your Thinking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(15 minutes)</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have previously worked with equations in concrete and contextual ways. In this activity, they begin reasoning more abstractly, focusing on linear equations in two variables. The task asks students to match equations written in standard form to their corresponding slopes and y-intercepts. Students may use a variety of strategies to make these matches, including:</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Substituting the given y-intercepts into each equation to check for a true statement.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Plugging in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0 and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 to find the y-intercept and calculate the slope.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Graphing each equation and analyzing the result.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Rearranging the equation into slope-intercept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to identify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45720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Recognizing patterns when solving for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for example, that the slope becomes –</a:t>
            </a:r>
            <a:r>
              <a:rPr i="1" lang="en">
                <a:solidFill>
                  <a:schemeClr val="dk1"/>
                </a:solidFill>
                <a:latin typeface="Noto Sans"/>
                <a:ea typeface="Noto Sans"/>
                <a:cs typeface="Noto Sans"/>
                <a:sym typeface="Noto Sans"/>
              </a:rPr>
              <a:t>A/B</a:t>
            </a:r>
            <a:r>
              <a:rPr lang="en">
                <a:solidFill>
                  <a:schemeClr val="dk1"/>
                </a:solidFill>
                <a:latin typeface="Noto Sans"/>
                <a:ea typeface="Noto Sans"/>
                <a:cs typeface="Noto Sans"/>
                <a:sym typeface="Noto Sans"/>
              </a:rPr>
              <a:t> and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becomes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when starting from </a:t>
            </a:r>
            <a:r>
              <a:rPr i="1" lang="en">
                <a:solidFill>
                  <a:schemeClr val="dk1"/>
                </a:solidFill>
                <a:latin typeface="Noto Sans"/>
                <a:ea typeface="Noto Sans"/>
                <a:cs typeface="Noto Sans"/>
                <a:sym typeface="Noto Sans"/>
              </a:rPr>
              <a:t>Ax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These approaches range from trial-and-error to more structural and symbolic reasoning. Students who notice and apply these patterns are practicing regularity in repeated reasoning. Providing access to graphing technology gives students a chance to choose tools that help them work efficiently.</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As students work, observe the strategies they use. Encourage those who are substituting values to also try rearranging equations or looking for structural patterns in the equations.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Keep students in groups of 2. Consider asking students to take turns finding a match and explaining their strategy to their partner.</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i="1" lang="en">
                <a:solidFill>
                  <a:schemeClr val="dk1"/>
                </a:solidFill>
                <a:latin typeface="Noto Sans"/>
                <a:ea typeface="Noto Sans"/>
                <a:cs typeface="Noto Sans"/>
                <a:sym typeface="Noto Sans"/>
              </a:rPr>
              <a:t>Activity answers and synthesis on the next slide.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72d6cf08b7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72d6cf08b7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4/3,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 = (0,1)</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a:t>
            </a:r>
            <a:r>
              <a:rPr lang="en">
                <a:solidFill>
                  <a:schemeClr val="dk1"/>
                </a:solidFill>
                <a:latin typeface="Noto Sans"/>
                <a:ea typeface="Noto Sans"/>
                <a:cs typeface="Noto Sans"/>
                <a:sym typeface="Noto Sans"/>
              </a:rPr>
              <a:t>3,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 = </a:t>
            </a:r>
            <a:r>
              <a:rPr lang="en">
                <a:solidFill>
                  <a:schemeClr val="dk1"/>
                </a:solidFill>
                <a:latin typeface="Noto Sans"/>
                <a:ea typeface="Noto Sans"/>
                <a:cs typeface="Noto Sans"/>
                <a:sym typeface="Noto Sans"/>
              </a:rPr>
              <a:t>(0,−2)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a:t>
            </a:r>
            <a:r>
              <a:rPr lang="en">
                <a:solidFill>
                  <a:schemeClr val="dk1"/>
                </a:solidFill>
                <a:latin typeface="Noto Sans"/>
                <a:ea typeface="Noto Sans"/>
                <a:cs typeface="Noto Sans"/>
                <a:sym typeface="Noto Sans"/>
              </a:rPr>
              <a:t>4,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 = </a:t>
            </a:r>
            <a:r>
              <a:rPr lang="en">
                <a:solidFill>
                  <a:schemeClr val="dk1"/>
                </a:solidFill>
                <a:latin typeface="Noto Sans"/>
                <a:ea typeface="Noto Sans"/>
                <a:cs typeface="Noto Sans"/>
                <a:sym typeface="Noto Sans"/>
              </a:rPr>
              <a:t>(0,8)</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a:t>
            </a:r>
            <a:r>
              <a:rPr lang="en">
                <a:solidFill>
                  <a:schemeClr val="dk1"/>
                </a:solidFill>
                <a:latin typeface="Noto Sans"/>
                <a:ea typeface="Noto Sans"/>
                <a:cs typeface="Noto Sans"/>
                <a:sym typeface="Noto Sans"/>
              </a:rPr>
              <a:t>3,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 = </a:t>
            </a:r>
            <a:r>
              <a:rPr lang="en">
                <a:solidFill>
                  <a:schemeClr val="dk1"/>
                </a:solidFill>
                <a:latin typeface="Noto Sans"/>
                <a:ea typeface="Noto Sans"/>
                <a:cs typeface="Noto Sans"/>
                <a:sym typeface="Noto Sans"/>
              </a:rPr>
              <a:t>(0,1)</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a:t>
            </a:r>
            <a:r>
              <a:rPr lang="en">
                <a:solidFill>
                  <a:schemeClr val="dk1"/>
                </a:solidFill>
                <a:latin typeface="Noto Sans"/>
                <a:ea typeface="Noto Sans"/>
                <a:cs typeface="Noto Sans"/>
                <a:sym typeface="Noto Sans"/>
              </a:rPr>
              <a:t>4/3,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 = (</a:t>
            </a:r>
            <a:r>
              <a:rPr lang="en">
                <a:solidFill>
                  <a:schemeClr val="dk1"/>
                </a:solidFill>
                <a:latin typeface="Noto Sans"/>
                <a:ea typeface="Noto Sans"/>
                <a:cs typeface="Noto Sans"/>
                <a:sym typeface="Noto Sans"/>
              </a:rPr>
              <a:t>0,−2)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0; 4</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0; –6</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graph will show the </a:t>
            </a:r>
            <a:r>
              <a:rPr lang="en">
                <a:solidFill>
                  <a:schemeClr val="dk1"/>
                </a:solidFill>
                <a:latin typeface="Noto Sans"/>
                <a:ea typeface="Noto Sans"/>
                <a:cs typeface="Noto Sans"/>
                <a:sym typeface="Noto Sans"/>
              </a:rPr>
              <a:t>equation</a:t>
            </a:r>
            <a:r>
              <a:rPr lang="en">
                <a:solidFill>
                  <a:schemeClr val="dk1"/>
                </a:solidFill>
                <a:latin typeface="Noto Sans"/>
                <a:ea typeface="Noto Sans"/>
                <a:cs typeface="Noto Sans"/>
                <a:sym typeface="Noto Sans"/>
              </a:rPr>
              <a:t>, y = 3/2x – 6 and go through the coordinate points (0, –6) and (4, 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3/2</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Anticipated Misconceptions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Students will likely try rewriting the equations in slope-intercept form. Common mistakes include isolating x instead of y, dividing only one term by the coefficient of y, or changing the sign of just one term when dividing by a negative. (Refer back to the warm-up for these errors.)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Some students may use the shortcut that the slope is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and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is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from the standard form </a:t>
            </a:r>
            <a:r>
              <a:rPr i="1" lang="en">
                <a:solidFill>
                  <a:schemeClr val="dk1"/>
                </a:solidFill>
                <a:latin typeface="Noto Sans"/>
                <a:ea typeface="Noto Sans"/>
                <a:cs typeface="Noto Sans"/>
                <a:sym typeface="Noto Sans"/>
              </a:rPr>
              <a:t>Ax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These students might mix up signs or flip the ratio. Have them isolate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in one equation to check their work.</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Have a few students share their strategies in the order suggested in the Activity Narrative. After each one, ask if others used a similar method. You might also ask:</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Was this strategy quick or time-consuming? Easy to make mistakes?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Could you still find the slope and y-intercept without a list to choose from?</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If you graphed the equations using technology, would you still use that method if you had to graph by hand?</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Emphasize that using the structure of an equation helps make matching more efficient. Students don’t need to memorize slope and intercept rules for standard form yet, but they should start to see that solving for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is predictable and helps reveal the slope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6a45100556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6a45100556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8 Discussion Supports: Conversing</a:t>
            </a:r>
            <a:endParaRPr>
              <a:solidFill>
                <a:srgbClr val="9900FF"/>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Arrange students in groups of 2. Students should take turns finding a match and explaining their reasoning to their partner. Display the following sentence frames for all to see: “_____ and _____ match because . . .” and “I noticed _____ , so I matched . . .” Encourage students to challenge each other when they disagree.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 Maximize meta-awareness</a:t>
            </a:r>
            <a:endParaRPr i="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Support for Students with Disabilities: </a:t>
            </a:r>
            <a:r>
              <a:rPr b="1" lang="en">
                <a:solidFill>
                  <a:schemeClr val="dk1"/>
                </a:solidFill>
                <a:latin typeface="Noto Sans"/>
                <a:ea typeface="Noto Sans"/>
                <a:cs typeface="Noto Sans"/>
                <a:sym typeface="Noto Sans"/>
              </a:rPr>
              <a:t>Action and Expression: Internalize Executive Functions</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Chunk this task into more manageable parts to differentiate the degree of difficulty or complexity. Some students may benefit by starting with a subset of the equations to match. Check in with students within the first 2 – 3 minutes of work time to ensure that they have a strategy to find a match. Invite students who are unsure how to get started to consider using graphing technology for a visual representation.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Organization; Attention</a:t>
            </a:r>
            <a:endParaRPr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i="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72d6cf08b7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372d6cf08b7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Prompt</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Now we’re going to explore a connection between equations and the graphs of certain lines. For each equation, you’ll graph the line that represents the equation. Then, on the same graph, draw another line that goes through the origin, (0, 0), and the point (𝐴, 𝐵) from the equation. For example, if the equation is −4𝑥 + 3𝑦 = 3, you’ll graph that equation and also graph the line through (0, 0) and (−4, 3). Use any graphing tool you’re comfortable with, like Desmos. As you go, look for patterns between the original equation and the second line you draw.Once everyone has had a chance to work through a few, we’ll come back together and share what we noticed.</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Answer</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 two lines are perpendicular.</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36a45100556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36a45100556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3/4</a:t>
            </a:r>
            <a:endParaRPr>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The slope of a line in standard form is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-3/4</a:t>
            </a:r>
            <a:endParaRPr>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The slope of a line in standard form is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not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4/3</a:t>
            </a:r>
            <a:endParaRPr>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The slope of a line in standard form is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-4/3</a:t>
            </a:r>
            <a:endParaRPr>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That’s correct!</a:t>
            </a:r>
            <a:r>
              <a:rPr lang="en">
                <a:solidFill>
                  <a:schemeClr val="dk1"/>
                </a:solidFill>
                <a:latin typeface="Noto Sans"/>
                <a:ea typeface="Noto Sans"/>
                <a:cs typeface="Noto Sans"/>
                <a:sym typeface="Noto Sans"/>
              </a:rPr>
              <a:t> The slope of a line in standard form is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72d6cf08b7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372d6cf08b7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lnSpc>
                <a:spcPct val="115000"/>
              </a:lnSpc>
              <a:spcBef>
                <a:spcPts val="120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5</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–15</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rabicPeriod"/>
            </a:pPr>
            <a:r>
              <a:rPr b="1" lang="en">
                <a:solidFill>
                  <a:schemeClr val="dk1"/>
                </a:solidFill>
                <a:latin typeface="Noto Sans"/>
                <a:ea typeface="Noto Sans"/>
                <a:cs typeface="Noto Sans"/>
                <a:sym typeface="Noto Sans"/>
              </a:rPr>
              <a:t>Strategy 1: Solve for y.</a:t>
            </a:r>
            <a:endParaRPr b="1">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Subtract the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term from both sides: Subtract 5 from both sides. (5</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− 5</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15 − 5</a:t>
            </a:r>
            <a:r>
              <a:rPr i="1" lang="en">
                <a:solidFill>
                  <a:schemeClr val="dk1"/>
                </a:solidFill>
                <a:latin typeface="Noto Sans"/>
                <a:ea typeface="Noto Sans"/>
                <a:cs typeface="Noto Sans"/>
                <a:sym typeface="Noto Sans"/>
              </a:rPr>
              <a:t>x</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b="1" lang="en">
                <a:solidFill>
                  <a:schemeClr val="dk1"/>
                </a:solidFill>
                <a:latin typeface="Noto Sans"/>
                <a:ea typeface="Noto Sans"/>
                <a:cs typeface="Noto Sans"/>
                <a:sym typeface="Noto Sans"/>
              </a:rPr>
              <a:t>Step 2</a:t>
            </a:r>
            <a:r>
              <a:rPr lang="en">
                <a:solidFill>
                  <a:schemeClr val="dk1"/>
                </a:solidFill>
                <a:latin typeface="Noto Sans"/>
                <a:ea typeface="Noto Sans"/>
                <a:cs typeface="Noto Sans"/>
                <a:sym typeface="Noto Sans"/>
              </a:rPr>
              <a:t> - Simplify.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15 − 5</a:t>
            </a:r>
            <a:r>
              <a:rPr i="1" lang="en">
                <a:solidFill>
                  <a:schemeClr val="dk1"/>
                </a:solidFill>
                <a:latin typeface="Noto Sans"/>
                <a:ea typeface="Noto Sans"/>
                <a:cs typeface="Noto Sans"/>
                <a:sym typeface="Noto Sans"/>
              </a:rPr>
              <a:t>x</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Divide both sides by the coefficient of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Divide both sides by −1.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/−1 = (15 −5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)/−1</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b="1" lang="en">
                <a:solidFill>
                  <a:schemeClr val="dk1"/>
                </a:solidFill>
                <a:latin typeface="Noto Sans"/>
                <a:ea typeface="Noto Sans"/>
                <a:cs typeface="Noto Sans"/>
                <a:sym typeface="Noto Sans"/>
              </a:rPr>
              <a:t>Step 4</a:t>
            </a:r>
            <a:r>
              <a:rPr lang="en">
                <a:solidFill>
                  <a:schemeClr val="dk1"/>
                </a:solidFill>
                <a:latin typeface="Noto Sans"/>
                <a:ea typeface="Noto Sans"/>
                <a:cs typeface="Noto Sans"/>
                <a:sym typeface="Noto Sans"/>
              </a:rPr>
              <a:t> - Simplify.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− 15</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lang="en">
                <a:solidFill>
                  <a:schemeClr val="dk1"/>
                </a:solidFill>
                <a:latin typeface="Noto Sans"/>
                <a:ea typeface="Noto Sans"/>
                <a:cs typeface="Noto Sans"/>
                <a:sym typeface="Noto Sans"/>
              </a:rPr>
              <a:t>The slope is the coefficient of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so the slope is 5.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is the constant, which is −15.</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b="1" lang="en">
                <a:solidFill>
                  <a:schemeClr val="dk1"/>
                </a:solidFill>
                <a:latin typeface="Noto Sans"/>
                <a:ea typeface="Noto Sans"/>
                <a:cs typeface="Noto Sans"/>
                <a:sym typeface="Noto Sans"/>
              </a:rPr>
              <a:t>Strategy 2: Use standard form.</a:t>
            </a:r>
            <a:endParaRPr b="1">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Identify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lang="en">
                <a:solidFill>
                  <a:schemeClr val="dk1"/>
                </a:solidFill>
                <a:latin typeface="Noto Sans"/>
                <a:ea typeface="Noto Sans"/>
                <a:cs typeface="Noto Sans"/>
                <a:sym typeface="Noto Sans"/>
              </a:rPr>
              <a:t>In 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15,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5,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−1,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 15.</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lang="en">
                <a:solidFill>
                  <a:schemeClr val="dk1"/>
                </a:solidFill>
                <a:latin typeface="Noto Sans"/>
                <a:ea typeface="Noto Sans"/>
                <a:cs typeface="Noto Sans"/>
                <a:sym typeface="Noto Sans"/>
              </a:rPr>
              <a:t>Slope: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−5/−1 = 5;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15/−1 = −15</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47b1eaab1d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347b1eaab1d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900">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Cool Down (5 minutes)</a:t>
            </a:r>
            <a:endParaRPr b="1">
              <a:solidFill>
                <a:schemeClr val="dk1"/>
              </a:solidFill>
              <a:latin typeface="Noto Sans"/>
              <a:ea typeface="Noto Sans"/>
              <a:cs typeface="Noto Sans"/>
              <a:sym typeface="Noto Sans"/>
            </a:endParaRPr>
          </a:p>
          <a:p>
            <a:pPr indent="0" lvl="0" marL="0" rtl="0" algn="l">
              <a:spcBef>
                <a:spcPts val="400"/>
              </a:spcBef>
              <a:spcAft>
                <a:spcPts val="0"/>
              </a:spcAft>
              <a:buNone/>
            </a:pPr>
            <a:r>
              <a:rPr b="1" lang="en">
                <a:solidFill>
                  <a:schemeClr val="dk1"/>
                </a:solidFill>
                <a:latin typeface="Noto Sans"/>
                <a:ea typeface="Noto Sans"/>
                <a:cs typeface="Noto Sans"/>
                <a:sym typeface="Noto Sans"/>
              </a:rPr>
              <a:t>Answers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slope is −1/3. Rearranging the equation to isolate y gives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graph intersects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-axis at (0, 4). The 4 in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 tells us where the graph crosses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-axis.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graph intersects the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-axis at (12, 0). Substituting 0 for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in the original equation and solving for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gives x = 12.</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Response to Student Thinking - More Chances</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Students will have more opportunities to understand the mathematical ideas in this cool down in 1.12 and 1.13,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Prompt: </a:t>
            </a:r>
            <a:r>
              <a:rPr lang="en">
                <a:solidFill>
                  <a:schemeClr val="dk1"/>
                </a:solidFill>
                <a:latin typeface="Noto Sans"/>
                <a:ea typeface="Noto Sans"/>
                <a:cs typeface="Noto Sans"/>
                <a:sym typeface="Noto Sans"/>
              </a:rPr>
              <a:t>Discuss with students: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“Without calculating anything, can you tell which graph could represent the equation 6</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+ 9</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108 and which graph could not?” (Yes, graph B could represent the equation. The graph of the equation would have a negative slope because the more almonds Clare bought, the fewer dried figs she could have afforded. Graph A shows that as more almonds are bought, more figs are also bought, which couldn’t be true if Clare spent a fixed amount of money.</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does the vertical intercept mean in this situation?” (It shows the pounds of dried figs Clare could buy if she bought no almonds.)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is the vertical intercept of the graph? How can we find it?” (The vertical intercept is (0, 12). One way to find it is to substitute 0 for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and solve for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which gives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12. Another way is to rearrange the equation into slope-intercept form.)</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is the slope of the graph? How can we find it?” (The slope is −2/3. We can rearrange the equation into slope-intercept form, or we can find the coordinates of another point and calculate the slope.)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does the slope tell us about the almonds and dried figs?” (It tells us that for every additional pound of almonds that Clare buys, she could buy 2/3 fewer pound of dried figs.)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Closing the Lesson</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After completing the Lesson Synthesis, wrap up the class by directing students to the Lesson Summary in their student textbook. In this section, students review the day’s learning targets, read summaries about the key takeaways from each activity, and then respond to a reflection question regarding their confidence with the material. For more on the benefits of using this type of metacognitive reflection, see the Research in Practice section of the course.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19" name="Google Shape;19;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0" name="Google Shape;20;p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5" name="Google Shape;25;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Roboto Slab"/>
              <a:buNone/>
              <a:defRPr b="1" sz="3000">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572000" y="-125"/>
            <a:ext cx="4572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0" name="Google Shape;40;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Roboto Slab"/>
              <a:buNone/>
              <a:defRPr b="1"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Noto Sans"/>
              <a:buChar char="●"/>
              <a:defRPr sz="1800">
                <a:solidFill>
                  <a:srgbClr val="424242"/>
                </a:solidFill>
                <a:latin typeface="Noto Sans"/>
                <a:ea typeface="Noto Sans"/>
                <a:cs typeface="Noto Sans"/>
                <a:sym typeface="Noto Sans"/>
              </a:defRPr>
            </a:lvl1pPr>
            <a:lvl2pPr indent="-317500" lvl="1" marL="914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2pPr>
            <a:lvl3pPr indent="-317500" lvl="2" marL="1371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3pPr>
            <a:lvl4pPr indent="-317500" lvl="3" marL="1828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4pPr>
            <a:lvl5pPr indent="-317500" lvl="4" marL="22860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5pPr>
            <a:lvl6pPr indent="-317500" lvl="5" marL="27432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6pPr>
            <a:lvl7pPr indent="-317500" lvl="6" marL="3200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7pPr>
            <a:lvl8pPr indent="-317500" lvl="7" marL="3657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8pPr>
            <a:lvl9pPr indent="-317500" lvl="8" marL="4114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Noto Sans"/>
                <a:ea typeface="Noto Sans"/>
                <a:cs typeface="Noto Sans"/>
                <a:sym typeface="Noto Sans"/>
              </a:defRPr>
            </a:lvl1pPr>
            <a:lvl2pPr lvl="1" algn="r">
              <a:buNone/>
              <a:defRPr sz="1100">
                <a:solidFill>
                  <a:schemeClr val="dk2"/>
                </a:solidFill>
                <a:latin typeface="Noto Sans"/>
                <a:ea typeface="Noto Sans"/>
                <a:cs typeface="Noto Sans"/>
                <a:sym typeface="Noto Sans"/>
              </a:defRPr>
            </a:lvl2pPr>
            <a:lvl3pPr lvl="2" algn="r">
              <a:buNone/>
              <a:defRPr sz="1100">
                <a:solidFill>
                  <a:schemeClr val="dk2"/>
                </a:solidFill>
                <a:latin typeface="Noto Sans"/>
                <a:ea typeface="Noto Sans"/>
                <a:cs typeface="Noto Sans"/>
                <a:sym typeface="Noto Sans"/>
              </a:defRPr>
            </a:lvl3pPr>
            <a:lvl4pPr lvl="3" algn="r">
              <a:buNone/>
              <a:defRPr sz="1100">
                <a:solidFill>
                  <a:schemeClr val="dk2"/>
                </a:solidFill>
                <a:latin typeface="Noto Sans"/>
                <a:ea typeface="Noto Sans"/>
                <a:cs typeface="Noto Sans"/>
                <a:sym typeface="Noto Sans"/>
              </a:defRPr>
            </a:lvl4pPr>
            <a:lvl5pPr lvl="4" algn="r">
              <a:buNone/>
              <a:defRPr sz="1100">
                <a:solidFill>
                  <a:schemeClr val="dk2"/>
                </a:solidFill>
                <a:latin typeface="Noto Sans"/>
                <a:ea typeface="Noto Sans"/>
                <a:cs typeface="Noto Sans"/>
                <a:sym typeface="Noto Sans"/>
              </a:defRPr>
            </a:lvl5pPr>
            <a:lvl6pPr lvl="5" algn="r">
              <a:buNone/>
              <a:defRPr sz="1100">
                <a:solidFill>
                  <a:schemeClr val="dk2"/>
                </a:solidFill>
                <a:latin typeface="Noto Sans"/>
                <a:ea typeface="Noto Sans"/>
                <a:cs typeface="Noto Sans"/>
                <a:sym typeface="Noto Sans"/>
              </a:defRPr>
            </a:lvl6pPr>
            <a:lvl7pPr lvl="6" algn="r">
              <a:buNone/>
              <a:defRPr sz="1100">
                <a:solidFill>
                  <a:schemeClr val="dk2"/>
                </a:solidFill>
                <a:latin typeface="Noto Sans"/>
                <a:ea typeface="Noto Sans"/>
                <a:cs typeface="Noto Sans"/>
                <a:sym typeface="Noto Sans"/>
              </a:defRPr>
            </a:lvl7pPr>
            <a:lvl8pPr lvl="7" algn="r">
              <a:buNone/>
              <a:defRPr sz="1100">
                <a:solidFill>
                  <a:schemeClr val="dk2"/>
                </a:solidFill>
                <a:latin typeface="Noto Sans"/>
                <a:ea typeface="Noto Sans"/>
                <a:cs typeface="Noto Sans"/>
                <a:sym typeface="Noto Sans"/>
              </a:defRPr>
            </a:lvl8pPr>
            <a:lvl9pPr lvl="8" algn="r">
              <a:buNone/>
              <a:defRPr sz="1100">
                <a:solidFill>
                  <a:schemeClr val="dk2"/>
                </a:solidFill>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1.png"/><Relationship Id="rId6" Type="http://schemas.openxmlformats.org/officeDocument/2006/relationships/image" Target="../media/image5.png"/><Relationship Id="rId7" Type="http://schemas.openxmlformats.org/officeDocument/2006/relationships/image" Target="../media/image3.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38.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33.png"/><Relationship Id="rId8" Type="http://schemas.openxmlformats.org/officeDocument/2006/relationships/image" Target="../media/image3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39.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43.png"/><Relationship Id="rId7" Type="http://schemas.openxmlformats.org/officeDocument/2006/relationships/image" Target="../media/image2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38.png"/><Relationship Id="rId4" Type="http://schemas.openxmlformats.org/officeDocument/2006/relationships/image" Target="../media/image8.png"/><Relationship Id="rId9" Type="http://schemas.openxmlformats.org/officeDocument/2006/relationships/image" Target="../media/image30.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2.png"/><Relationship Id="rId8" Type="http://schemas.openxmlformats.org/officeDocument/2006/relationships/image" Target="../media/image3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39.png"/><Relationship Id="rId4" Type="http://schemas.openxmlformats.org/officeDocument/2006/relationships/image" Target="../media/image46.png"/><Relationship Id="rId5" Type="http://schemas.openxmlformats.org/officeDocument/2006/relationships/image" Target="../media/image4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9.png"/><Relationship Id="rId4" Type="http://schemas.openxmlformats.org/officeDocument/2006/relationships/image" Target="../media/image59.png"/><Relationship Id="rId5" Type="http://schemas.openxmlformats.org/officeDocument/2006/relationships/image" Target="../media/image6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32.png"/><Relationship Id="rId4" Type="http://schemas.openxmlformats.org/officeDocument/2006/relationships/image" Target="../media/image7.png"/><Relationship Id="rId5"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2.png"/><Relationship Id="rId4" Type="http://schemas.openxmlformats.org/officeDocument/2006/relationships/image" Target="../media/image61.png"/><Relationship Id="rId5"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2.png"/><Relationship Id="rId4" Type="http://schemas.openxmlformats.org/officeDocument/2006/relationships/image" Target="../media/image55.png"/><Relationship Id="rId5"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youtu.be/pu-m8laQjx8" TargetMode="External"/><Relationship Id="rId4" Type="http://schemas.openxmlformats.org/officeDocument/2006/relationships/hyperlink" Target="http://www.youtube.com/watch?v=pu-m8laQjx8" TargetMode="External"/><Relationship Id="rId5" Type="http://schemas.openxmlformats.org/officeDocument/2006/relationships/image" Target="../media/image6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3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2.png"/><Relationship Id="rId7" Type="http://schemas.openxmlformats.org/officeDocument/2006/relationships/image" Target="../media/image33.png"/><Relationship Id="rId8"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9.png"/><Relationship Id="rId4" Type="http://schemas.openxmlformats.org/officeDocument/2006/relationships/slide" Target="/ppt/slides/slide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32.png"/><Relationship Id="rId4" Type="http://schemas.openxmlformats.org/officeDocument/2006/relationships/image" Target="../media/image7.png"/><Relationship Id="rId5"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2.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2.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38.png"/><Relationship Id="rId4" Type="http://schemas.openxmlformats.org/officeDocument/2006/relationships/image" Target="../media/image10.png"/><Relationship Id="rId5" Type="http://schemas.openxmlformats.org/officeDocument/2006/relationships/image" Target="../media/image12.png"/><Relationship Id="rId6" Type="http://schemas.openxmlformats.org/officeDocument/2006/relationships/image" Target="../media/image58.png"/><Relationship Id="rId7" Type="http://schemas.openxmlformats.org/officeDocument/2006/relationships/image" Target="../media/image33.png"/><Relationship Id="rId8"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3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38.png"/><Relationship Id="rId4" Type="http://schemas.openxmlformats.org/officeDocument/2006/relationships/image" Target="../media/image10.png"/><Relationship Id="rId5" Type="http://schemas.openxmlformats.org/officeDocument/2006/relationships/image" Target="../media/image12.png"/><Relationship Id="rId6" Type="http://schemas.openxmlformats.org/officeDocument/2006/relationships/image" Target="../media/image50.png"/><Relationship Id="rId7" Type="http://schemas.openxmlformats.org/officeDocument/2006/relationships/image" Target="../media/image33.png"/><Relationship Id="rId8" Type="http://schemas.openxmlformats.org/officeDocument/2006/relationships/image" Target="../media/image5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39.png"/><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38.png"/><Relationship Id="rId4" Type="http://schemas.openxmlformats.org/officeDocument/2006/relationships/image" Target="../media/image10.png"/><Relationship Id="rId5" Type="http://schemas.openxmlformats.org/officeDocument/2006/relationships/image" Target="../media/image12.png"/><Relationship Id="rId6" Type="http://schemas.openxmlformats.org/officeDocument/2006/relationships/image" Target="../media/image58.png"/><Relationship Id="rId7" Type="http://schemas.openxmlformats.org/officeDocument/2006/relationships/image" Target="../media/image50.png"/><Relationship Id="rId8" Type="http://schemas.openxmlformats.org/officeDocument/2006/relationships/image" Target="../media/image5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39.png"/><Relationship Id="rId4" Type="http://schemas.openxmlformats.org/officeDocument/2006/relationships/image" Target="../media/image67.png"/><Relationship Id="rId5" Type="http://schemas.openxmlformats.org/officeDocument/2006/relationships/image" Target="../media/image6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1 Linear Equations</a:t>
            </a:r>
            <a:endParaRPr sz="1800">
              <a:solidFill>
                <a:srgbClr val="FDBD3E"/>
              </a:solidFill>
              <a:latin typeface="Noto Sans"/>
              <a:ea typeface="Noto Sans"/>
              <a:cs typeface="Noto Sans"/>
              <a:sym typeface="Noto Sans"/>
            </a:endParaRPr>
          </a:p>
        </p:txBody>
      </p:sp>
      <p:pic>
        <p:nvPicPr>
          <p:cNvPr id="57" name="Google Shape;57;p13"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58" name="Google Shape;58;p13"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59" name="Google Shape;59;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t>Lesson 1.11: Connecting Equations to Graphs, Part 2</a:t>
            </a:r>
            <a:endParaRPr>
              <a:solidFill>
                <a:srgbClr val="42424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latin typeface="Verdana"/>
                <a:ea typeface="Verdana"/>
                <a:cs typeface="Verdana"/>
                <a:sym typeface="Verdana"/>
              </a:rPr>
              <a:t>How to use these slides</a:t>
            </a:r>
            <a:endParaRPr sz="3000">
              <a:solidFill>
                <a:srgbClr val="005047"/>
              </a:solidFill>
              <a:latin typeface="Verdana"/>
              <a:ea typeface="Verdana"/>
              <a:cs typeface="Verdana"/>
              <a:sym typeface="Verdana"/>
            </a:endParaRPr>
          </a:p>
        </p:txBody>
      </p:sp>
      <p:sp>
        <p:nvSpPr>
          <p:cNvPr id="65" name="Google Shape;65;p14"/>
          <p:cNvSpPr txBox="1"/>
          <p:nvPr>
            <p:ph idx="1" type="body"/>
          </p:nvPr>
        </p:nvSpPr>
        <p:spPr>
          <a:xfrm>
            <a:off x="311700" y="1152475"/>
            <a:ext cx="8520600" cy="3498600"/>
          </a:xfrm>
          <a:prstGeom prst="rect">
            <a:avLst/>
          </a:prstGeom>
        </p:spPr>
        <p:txBody>
          <a:bodyPr anchorCtr="0" anchor="t" bIns="0" lIns="91425" spcFirstLastPara="1" rIns="91425" wrap="square" tIns="91425">
            <a:norm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66" name="Google Shape;66;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7" name="Google Shape;67;p1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1.11 Teacher Guide: Connecting Equations to Graphs, Part 2</a:t>
            </a:r>
            <a:endParaRPr/>
          </a:p>
        </p:txBody>
      </p:sp>
      <p:sp>
        <p:nvSpPr>
          <p:cNvPr id="68" name="Google Shape;68;p14"/>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rPr>
              <a:t>OpenStax CC BY NC SA</a:t>
            </a:r>
            <a:endParaRPr sz="900">
              <a:solidFill>
                <a:srgbClr val="666666"/>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Reference </a:t>
            </a:r>
            <a:r>
              <a:rPr lang="en">
                <a:latin typeface="Verdana"/>
                <a:ea typeface="Verdana"/>
                <a:cs typeface="Verdana"/>
                <a:sym typeface="Verdana"/>
              </a:rPr>
              <a:t>Key</a:t>
            </a:r>
            <a:endParaRPr>
              <a:latin typeface="Verdana"/>
              <a:ea typeface="Verdana"/>
              <a:cs typeface="Verdana"/>
              <a:sym typeface="Verdana"/>
            </a:endParaRPr>
          </a:p>
        </p:txBody>
      </p:sp>
      <p:sp>
        <p:nvSpPr>
          <p:cNvPr id="74" name="Google Shape;74;p15"/>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75" name="Google Shape;75;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6" name="Google Shape;76;p1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1.11 Teacher Guide: Connecting Equations to Graphs, Part 2</a:t>
            </a:r>
            <a:endParaRPr/>
          </a:p>
        </p:txBody>
      </p:sp>
      <p:graphicFrame>
        <p:nvGraphicFramePr>
          <p:cNvPr id="77" name="Google Shape;77;p15"/>
          <p:cNvGraphicFramePr/>
          <p:nvPr/>
        </p:nvGraphicFramePr>
        <p:xfrm>
          <a:off x="416500" y="1479425"/>
          <a:ext cx="3000000" cy="3000000"/>
        </p:xfrm>
        <a:graphic>
          <a:graphicData uri="http://schemas.openxmlformats.org/drawingml/2006/table">
            <a:tbl>
              <a:tblPr>
                <a:noFill/>
                <a:tableStyleId>{6C96B734-5BFC-4C23-83B7-3CE31041E190}</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Support for Students with Disability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sz="1300">
                        <a:solidFill>
                          <a:srgbClr val="424242"/>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Noto Sans"/>
                          <a:ea typeface="Noto Sans"/>
                          <a:cs typeface="Noto Sans"/>
                          <a:sym typeface="Noto Sans"/>
                        </a:rPr>
                        <a:t>Support for English Language Learners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 slide, provides an extra challenge for students.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Not 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slide, checkpoint to assess student understanding after the learning activity.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Review</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Review slide, designed to help review topics from the self check question.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78" name="Google Shape;78;p15"/>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9" name="Google Shape;79;p15"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80" name="Google Shape;80;p15"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81" name="Google Shape;81;p15"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82" name="Google Shape;82;p15"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83" name="Google Shape;83;p15"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84" name="Google Shape;84;p15"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85" name="Google Shape;85;p15"/>
          <p:cNvSpPr/>
          <p:nvPr/>
        </p:nvSpPr>
        <p:spPr>
          <a:xfrm>
            <a:off x="2984325" y="4474800"/>
            <a:ext cx="30705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100">
                <a:solidFill>
                  <a:schemeClr val="dk1"/>
                </a:solidFill>
                <a:latin typeface="Noto Sans"/>
                <a:ea typeface="Noto Sans"/>
                <a:cs typeface="Noto Sans"/>
                <a:sym typeface="Noto Sans"/>
              </a:rPr>
              <a:t>On the next slides, c</a:t>
            </a:r>
            <a:r>
              <a:rPr lang="en" sz="1100">
                <a:solidFill>
                  <a:schemeClr val="dk1"/>
                </a:solidFill>
                <a:latin typeface="Noto Sans"/>
                <a:ea typeface="Noto Sans"/>
                <a:cs typeface="Noto Sans"/>
                <a:sym typeface="Noto Sans"/>
              </a:rPr>
              <a:t>heck the </a:t>
            </a:r>
            <a:r>
              <a:rPr b="1" lang="en" sz="1100">
                <a:solidFill>
                  <a:schemeClr val="dk1"/>
                </a:solidFill>
                <a:latin typeface="Noto Sans"/>
                <a:ea typeface="Noto Sans"/>
                <a:cs typeface="Noto Sans"/>
                <a:sym typeface="Noto Sans"/>
              </a:rPr>
              <a:t>speaker notes </a:t>
            </a:r>
            <a:r>
              <a:rPr lang="en" sz="1100">
                <a:solidFill>
                  <a:schemeClr val="dk1"/>
                </a:solidFill>
                <a:latin typeface="Noto Sans"/>
                <a:ea typeface="Noto Sans"/>
                <a:cs typeface="Noto Sans"/>
                <a:sym typeface="Noto Sans"/>
              </a:rPr>
              <a:t>for teacher instructions and support.</a:t>
            </a:r>
            <a:endParaRPr sz="1200">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89" name="Shape 89"/>
        <p:cNvGrpSpPr/>
        <p:nvPr/>
      </p:nvGrpSpPr>
      <p:grpSpPr>
        <a:xfrm>
          <a:off x="0" y="0"/>
          <a:ext cx="0" cy="0"/>
          <a:chOff x="0" y="0"/>
          <a:chExt cx="0" cy="0"/>
        </a:xfrm>
      </p:grpSpPr>
      <p:sp>
        <p:nvSpPr>
          <p:cNvPr id="90" name="Google Shape;90;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latin typeface="Verdana"/>
                <a:ea typeface="Verdana"/>
                <a:cs typeface="Verdana"/>
                <a:sym typeface="Verdana"/>
              </a:rPr>
              <a:t>Learning Goals</a:t>
            </a:r>
            <a:endParaRPr sz="3000">
              <a:solidFill>
                <a:srgbClr val="FDBD3E"/>
              </a:solidFill>
              <a:latin typeface="Verdana"/>
              <a:ea typeface="Verdana"/>
              <a:cs typeface="Verdana"/>
              <a:sym typeface="Verdana"/>
            </a:endParaRPr>
          </a:p>
        </p:txBody>
      </p:sp>
      <p:sp>
        <p:nvSpPr>
          <p:cNvPr id="91" name="Google Shape;91;p16"/>
          <p:cNvSpPr txBox="1"/>
          <p:nvPr>
            <p:ph idx="1" type="body"/>
          </p:nvPr>
        </p:nvSpPr>
        <p:spPr>
          <a:xfrm>
            <a:off x="311700" y="1152475"/>
            <a:ext cx="5240700" cy="3498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latin typeface="Noto Sans"/>
                <a:ea typeface="Noto Sans"/>
                <a:cs typeface="Noto Sans"/>
                <a:sym typeface="Noto Sans"/>
              </a:rPr>
              <a:t>By the end of this lesson you will be able to -</a:t>
            </a:r>
            <a:endParaRPr b="1">
              <a:solidFill>
                <a:srgbClr val="F3F3F3"/>
              </a:solidFill>
              <a:latin typeface="Noto Sans"/>
              <a:ea typeface="Noto Sans"/>
              <a:cs typeface="Noto Sans"/>
              <a:sym typeface="Noto Sans"/>
            </a:endParaRPr>
          </a:p>
          <a:p>
            <a:pPr indent="-317500" lvl="0" marL="457200" rtl="0" algn="l">
              <a:lnSpc>
                <a:spcPct val="100000"/>
              </a:lnSpc>
              <a:spcBef>
                <a:spcPts val="1000"/>
              </a:spcBef>
              <a:spcAft>
                <a:spcPts val="0"/>
              </a:spcAft>
              <a:buClr>
                <a:srgbClr val="F3F3F3"/>
              </a:buClr>
              <a:buSzPts val="1400"/>
              <a:buChar char="●"/>
            </a:pPr>
            <a:r>
              <a:rPr b="1" lang="en">
                <a:solidFill>
                  <a:srgbClr val="F3F3F3"/>
                </a:solidFill>
              </a:rPr>
              <a:t>Find the slope </a:t>
            </a:r>
            <a:r>
              <a:rPr lang="en">
                <a:solidFill>
                  <a:srgbClr val="F3F3F3"/>
                </a:solidFill>
              </a:rPr>
              <a:t>and </a:t>
            </a:r>
            <a:r>
              <a:rPr b="1" lang="en">
                <a:solidFill>
                  <a:srgbClr val="F3F3F3"/>
                </a:solidFill>
              </a:rPr>
              <a:t>vertical intercept of a line </a:t>
            </a:r>
            <a:r>
              <a:rPr lang="en">
                <a:solidFill>
                  <a:srgbClr val="F3F3F3"/>
                </a:solidFill>
              </a:rPr>
              <a:t>with equation </a:t>
            </a:r>
            <a:r>
              <a:rPr i="1" lang="en">
                <a:solidFill>
                  <a:srgbClr val="F3F3F3"/>
                </a:solidFill>
              </a:rPr>
              <a:t>ax</a:t>
            </a:r>
            <a:r>
              <a:rPr lang="en">
                <a:solidFill>
                  <a:srgbClr val="F3F3F3"/>
                </a:solidFill>
              </a:rPr>
              <a:t> + </a:t>
            </a:r>
            <a:r>
              <a:rPr i="1" lang="en">
                <a:solidFill>
                  <a:srgbClr val="F3F3F3"/>
                </a:solidFill>
              </a:rPr>
              <a:t>by = c</a:t>
            </a:r>
            <a:r>
              <a:rPr lang="en">
                <a:solidFill>
                  <a:srgbClr val="F3F3F3"/>
                </a:solidFill>
              </a:rPr>
              <a:t>.</a:t>
            </a:r>
            <a:endParaRPr>
              <a:solidFill>
                <a:srgbClr val="F3F3F3"/>
              </a:solidFill>
            </a:endParaRPr>
          </a:p>
          <a:p>
            <a:pPr indent="-317500" lvl="0" marL="457200" rtl="0" algn="l">
              <a:lnSpc>
                <a:spcPct val="100000"/>
              </a:lnSpc>
              <a:spcBef>
                <a:spcPts val="1000"/>
              </a:spcBef>
              <a:spcAft>
                <a:spcPts val="0"/>
              </a:spcAft>
              <a:buClr>
                <a:srgbClr val="F3F3F3"/>
              </a:buClr>
              <a:buSzPts val="1400"/>
              <a:buChar char="●"/>
            </a:pPr>
            <a:r>
              <a:rPr b="1" lang="en">
                <a:solidFill>
                  <a:srgbClr val="F3F3F3"/>
                </a:solidFill>
              </a:rPr>
              <a:t>Take an equation</a:t>
            </a:r>
            <a:r>
              <a:rPr lang="en">
                <a:solidFill>
                  <a:srgbClr val="F3F3F3"/>
                </a:solidFill>
              </a:rPr>
              <a:t> of the form </a:t>
            </a:r>
            <a:r>
              <a:rPr i="1" lang="en">
                <a:solidFill>
                  <a:srgbClr val="F3F3F3"/>
                </a:solidFill>
              </a:rPr>
              <a:t>ax</a:t>
            </a:r>
            <a:r>
              <a:rPr lang="en">
                <a:solidFill>
                  <a:srgbClr val="F3F3F3"/>
                </a:solidFill>
              </a:rPr>
              <a:t> + </a:t>
            </a:r>
            <a:r>
              <a:rPr i="1" lang="en">
                <a:solidFill>
                  <a:srgbClr val="F3F3F3"/>
                </a:solidFill>
              </a:rPr>
              <a:t>by</a:t>
            </a:r>
            <a:r>
              <a:rPr lang="en">
                <a:solidFill>
                  <a:srgbClr val="F3F3F3"/>
                </a:solidFill>
              </a:rPr>
              <a:t> = </a:t>
            </a:r>
            <a:r>
              <a:rPr i="1" lang="en">
                <a:solidFill>
                  <a:srgbClr val="F3F3F3"/>
                </a:solidFill>
              </a:rPr>
              <a:t>c</a:t>
            </a:r>
            <a:r>
              <a:rPr lang="en">
                <a:solidFill>
                  <a:srgbClr val="F3F3F3"/>
                </a:solidFill>
              </a:rPr>
              <a:t> and </a:t>
            </a:r>
            <a:r>
              <a:rPr b="1" lang="en">
                <a:solidFill>
                  <a:srgbClr val="F3F3F3"/>
                </a:solidFill>
              </a:rPr>
              <a:t>rearrange it</a:t>
            </a:r>
            <a:r>
              <a:rPr lang="en">
                <a:solidFill>
                  <a:srgbClr val="F3F3F3"/>
                </a:solidFill>
              </a:rPr>
              <a:t> into the equivalent form  </a:t>
            </a:r>
            <a:r>
              <a:rPr i="1" lang="en">
                <a:solidFill>
                  <a:srgbClr val="F3F3F3"/>
                </a:solidFill>
              </a:rPr>
              <a:t>y</a:t>
            </a:r>
            <a:r>
              <a:rPr lang="en">
                <a:solidFill>
                  <a:srgbClr val="F3F3F3"/>
                </a:solidFill>
              </a:rPr>
              <a:t> = </a:t>
            </a:r>
            <a:r>
              <a:rPr i="1" lang="en">
                <a:solidFill>
                  <a:srgbClr val="F3F3F3"/>
                </a:solidFill>
              </a:rPr>
              <a:t>mx</a:t>
            </a:r>
            <a:r>
              <a:rPr lang="en">
                <a:solidFill>
                  <a:srgbClr val="F3F3F3"/>
                </a:solidFill>
              </a:rPr>
              <a:t> + </a:t>
            </a:r>
            <a:r>
              <a:rPr i="1" lang="en">
                <a:solidFill>
                  <a:srgbClr val="F3F3F3"/>
                </a:solidFill>
              </a:rPr>
              <a:t>b</a:t>
            </a:r>
            <a:r>
              <a:rPr lang="en">
                <a:solidFill>
                  <a:srgbClr val="F3F3F3"/>
                </a:solidFill>
              </a:rPr>
              <a:t>.</a:t>
            </a:r>
            <a:endParaRPr>
              <a:solidFill>
                <a:srgbClr val="F3F3F3"/>
              </a:solidFill>
            </a:endParaRPr>
          </a:p>
          <a:p>
            <a:pPr indent="-317500" lvl="0" marL="457200" rtl="0" algn="l">
              <a:lnSpc>
                <a:spcPct val="100000"/>
              </a:lnSpc>
              <a:spcBef>
                <a:spcPts val="1000"/>
              </a:spcBef>
              <a:spcAft>
                <a:spcPts val="1000"/>
              </a:spcAft>
              <a:buClr>
                <a:srgbClr val="F3F3F3"/>
              </a:buClr>
              <a:buSzPts val="1400"/>
              <a:buChar char="●"/>
            </a:pPr>
            <a:r>
              <a:rPr b="1" lang="en">
                <a:solidFill>
                  <a:srgbClr val="F3F3F3"/>
                </a:solidFill>
              </a:rPr>
              <a:t>Use</a:t>
            </a:r>
            <a:r>
              <a:rPr lang="en">
                <a:solidFill>
                  <a:srgbClr val="F3F3F3"/>
                </a:solidFill>
              </a:rPr>
              <a:t> a variety of </a:t>
            </a:r>
            <a:r>
              <a:rPr b="1" lang="en">
                <a:solidFill>
                  <a:srgbClr val="F3F3F3"/>
                </a:solidFill>
              </a:rPr>
              <a:t>strategies</a:t>
            </a:r>
            <a:r>
              <a:rPr lang="en">
                <a:solidFill>
                  <a:srgbClr val="F3F3F3"/>
                </a:solidFill>
              </a:rPr>
              <a:t> to </a:t>
            </a:r>
            <a:r>
              <a:rPr b="1" lang="en">
                <a:solidFill>
                  <a:srgbClr val="F3F3F3"/>
                </a:solidFill>
              </a:rPr>
              <a:t>find the slope and vertical intercept</a:t>
            </a:r>
            <a:r>
              <a:rPr lang="en">
                <a:solidFill>
                  <a:srgbClr val="F3F3F3"/>
                </a:solidFill>
              </a:rPr>
              <a:t> of the graph of a linear equation given in different forms.</a:t>
            </a:r>
            <a:endParaRPr>
              <a:solidFill>
                <a:srgbClr val="F3F3F3"/>
              </a:solidFill>
            </a:endParaRPr>
          </a:p>
        </p:txBody>
      </p:sp>
      <p:pic>
        <p:nvPicPr>
          <p:cNvPr id="92" name="Google Shape;92;p16" title="lesson journey-opt 2.png"/>
          <p:cNvPicPr preferRelativeResize="0"/>
          <p:nvPr/>
        </p:nvPicPr>
        <p:blipFill>
          <a:blip r:embed="rId3">
            <a:alphaModFix/>
          </a:blip>
          <a:stretch>
            <a:fillRect/>
          </a:stretch>
        </p:blipFill>
        <p:spPr>
          <a:xfrm>
            <a:off x="5385050" y="1152463"/>
            <a:ext cx="3447249" cy="2298175"/>
          </a:xfrm>
          <a:prstGeom prst="rect">
            <a:avLst/>
          </a:prstGeom>
          <a:noFill/>
          <a:ln>
            <a:noFill/>
          </a:ln>
        </p:spPr>
      </p:pic>
      <p:sp>
        <p:nvSpPr>
          <p:cNvPr id="93" name="Google Shape;93;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94" name="Google Shape;94;p1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1.11 Teacher Guide: Connecting Equations to Graphs, Part 2</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Vocabulary</a:t>
            </a:r>
            <a:endParaRPr>
              <a:latin typeface="Verdana"/>
              <a:ea typeface="Verdana"/>
              <a:cs typeface="Verdana"/>
              <a:sym typeface="Verdana"/>
            </a:endParaRPr>
          </a:p>
        </p:txBody>
      </p:sp>
      <p:sp>
        <p:nvSpPr>
          <p:cNvPr id="100" name="Google Shape;100;p17"/>
          <p:cNvSpPr txBox="1"/>
          <p:nvPr>
            <p:ph idx="1" type="body"/>
          </p:nvPr>
        </p:nvSpPr>
        <p:spPr>
          <a:xfrm>
            <a:off x="311700" y="991750"/>
            <a:ext cx="53391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42900" lvl="0" marL="457200" rtl="0" algn="l">
              <a:spcBef>
                <a:spcPts val="1200"/>
              </a:spcBef>
              <a:spcAft>
                <a:spcPts val="0"/>
              </a:spcAft>
              <a:buSzPts val="1800"/>
              <a:buChar char="●"/>
            </a:pPr>
            <a:r>
              <a:rPr lang="en"/>
              <a:t>Equation</a:t>
            </a:r>
            <a:endParaRPr/>
          </a:p>
          <a:p>
            <a:pPr indent="-330200" lvl="1" marL="914400" rtl="0" algn="l">
              <a:spcBef>
                <a:spcPts val="0"/>
              </a:spcBef>
              <a:spcAft>
                <a:spcPts val="0"/>
              </a:spcAft>
              <a:buSzPts val="1600"/>
              <a:buChar char="○"/>
            </a:pPr>
            <a:r>
              <a:rPr lang="en"/>
              <a:t>A mathematical statement showing that two numbers, expressions, or objects are equal.</a:t>
            </a:r>
            <a:endParaRPr/>
          </a:p>
          <a:p>
            <a:pPr indent="-342900" lvl="0" marL="457200" rtl="0" algn="l">
              <a:spcBef>
                <a:spcPts val="0"/>
              </a:spcBef>
              <a:spcAft>
                <a:spcPts val="0"/>
              </a:spcAft>
              <a:buSzPts val="1800"/>
              <a:buChar char="●"/>
            </a:pPr>
            <a:r>
              <a:rPr lang="en"/>
              <a:t>Expression</a:t>
            </a:r>
            <a:endParaRPr/>
          </a:p>
          <a:p>
            <a:pPr indent="-330200" lvl="1" marL="914400" rtl="0" algn="l">
              <a:spcBef>
                <a:spcPts val="0"/>
              </a:spcBef>
              <a:spcAft>
                <a:spcPts val="0"/>
              </a:spcAft>
              <a:buSzPts val="1600"/>
              <a:buChar char="○"/>
            </a:pPr>
            <a:r>
              <a:rPr lang="en"/>
              <a:t>The sum of products of numbers and variables.</a:t>
            </a:r>
            <a:endParaRPr/>
          </a:p>
          <a:p>
            <a:pPr indent="-342900" lvl="0" marL="457200" rtl="0" algn="l">
              <a:spcBef>
                <a:spcPts val="0"/>
              </a:spcBef>
              <a:spcAft>
                <a:spcPts val="0"/>
              </a:spcAft>
              <a:buSzPts val="1800"/>
              <a:buChar char="●"/>
            </a:pPr>
            <a:r>
              <a:rPr lang="en"/>
              <a:t>Variable</a:t>
            </a:r>
            <a:endParaRPr/>
          </a:p>
          <a:p>
            <a:pPr indent="-330200" lvl="1" marL="914400" rtl="0" algn="l">
              <a:spcBef>
                <a:spcPts val="0"/>
              </a:spcBef>
              <a:spcAft>
                <a:spcPts val="0"/>
              </a:spcAft>
              <a:buSzPts val="1600"/>
              <a:buChar char="○"/>
            </a:pPr>
            <a:r>
              <a:rPr lang="en"/>
              <a:t>A quantity that can take on different values. Often represented by a letter such as 𝑥, 𝑦, 𝑎, 𝑏, 𝑚, etc.</a:t>
            </a:r>
            <a:endParaRPr/>
          </a:p>
          <a:p>
            <a:pPr indent="0" lvl="0" marL="0" rtl="0" algn="l">
              <a:spcBef>
                <a:spcPts val="1200"/>
              </a:spcBef>
              <a:spcAft>
                <a:spcPts val="1200"/>
              </a:spcAft>
              <a:buNone/>
            </a:pPr>
            <a:r>
              <a:t/>
            </a:r>
            <a:endParaRPr b="1"/>
          </a:p>
        </p:txBody>
      </p:sp>
      <p:sp>
        <p:nvSpPr>
          <p:cNvPr id="101" name="Google Shape;101;p17"/>
          <p:cNvSpPr txBox="1"/>
          <p:nvPr>
            <p:ph idx="3" type="sldNum"/>
          </p:nvPr>
        </p:nvSpPr>
        <p:spPr>
          <a:xfrm>
            <a:off x="500800" y="462982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1.11 Teacher Guide: Connecting Equations to Graphs, Part 2</a:t>
            </a:r>
            <a:endParaRPr/>
          </a:p>
        </p:txBody>
      </p:sp>
      <p:sp>
        <p:nvSpPr>
          <p:cNvPr id="102" name="Google Shape;102;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03" name="Google Shape;103;p17"/>
          <p:cNvSpPr txBox="1"/>
          <p:nvPr>
            <p:ph idx="2" type="body"/>
          </p:nvPr>
        </p:nvSpPr>
        <p:spPr>
          <a:xfrm>
            <a:off x="5650775" y="1152475"/>
            <a:ext cx="3350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Standard Form</a:t>
            </a:r>
            <a:endParaRPr/>
          </a:p>
          <a:p>
            <a:pPr indent="-330200" lvl="1" marL="914400" rtl="0" algn="l">
              <a:spcBef>
                <a:spcPts val="0"/>
              </a:spcBef>
              <a:spcAft>
                <a:spcPts val="0"/>
              </a:spcAft>
              <a:buSzPts val="1600"/>
              <a:buChar char="○"/>
            </a:pPr>
            <a:r>
              <a:rPr lang="en"/>
              <a:t>𝐴𝑥 + 𝐵𝑦 = 𝐶, where 𝐴, 𝐵, and 𝐶 are real numbers, and 𝐴 and 𝐵 are not both zero.</a:t>
            </a:r>
            <a:endParaRPr/>
          </a:p>
          <a:p>
            <a:pPr indent="0" lvl="0" marL="0" rtl="0" algn="l">
              <a:spcBef>
                <a:spcPts val="1200"/>
              </a:spcBef>
              <a:spcAft>
                <a:spcPts val="1200"/>
              </a:spcAft>
              <a:buNone/>
            </a:pPr>
            <a:r>
              <a:t/>
            </a:r>
            <a:endParaRPr b="1"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 name="Shape 107"/>
        <p:cNvGrpSpPr/>
        <p:nvPr/>
      </p:nvGrpSpPr>
      <p:grpSpPr>
        <a:xfrm>
          <a:off x="0" y="0"/>
          <a:ext cx="0" cy="0"/>
          <a:chOff x="0" y="0"/>
          <a:chExt cx="0" cy="0"/>
        </a:xfrm>
      </p:grpSpPr>
      <p:sp>
        <p:nvSpPr>
          <p:cNvPr id="108" name="Google Shape;108;p18"/>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109" name="Google Shape;109;p1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0" name="Google Shape;110;p18"/>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1" name="Google Shape;111;p18"/>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2" name="Google Shape;112;p18"/>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3" name="Google Shape;113;p1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4" name="Google Shape;114;p1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15" name="Google Shape;115;p18"/>
          <p:cNvCxnSpPr>
            <a:stCxn id="109" idx="2"/>
            <a:endCxn id="111"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116" name="Google Shape;116;p18"/>
          <p:cNvCxnSpPr>
            <a:stCxn id="111" idx="3"/>
            <a:endCxn id="110"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17" name="Google Shape;117;p18"/>
          <p:cNvCxnSpPr>
            <a:stCxn id="110" idx="3"/>
            <a:endCxn id="112"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18" name="Google Shape;118;p18"/>
          <p:cNvCxnSpPr>
            <a:stCxn id="112" idx="3"/>
            <a:endCxn id="114"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19" name="Google Shape;119;p18"/>
          <p:cNvCxnSpPr>
            <a:stCxn id="114" idx="3"/>
            <a:endCxn id="11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20" name="Google Shape;120;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1" name="Google Shape;121;p18" title="hugeicons_task-done-01.png"/>
          <p:cNvPicPr preferRelativeResize="0"/>
          <p:nvPr/>
        </p:nvPicPr>
        <p:blipFill>
          <a:blip r:embed="rId4">
            <a:alphaModFix/>
          </a:blip>
          <a:stretch>
            <a:fillRect/>
          </a:stretch>
        </p:blipFill>
        <p:spPr>
          <a:xfrm>
            <a:off x="1841720" y="3337605"/>
            <a:ext cx="228600" cy="228600"/>
          </a:xfrm>
          <a:prstGeom prst="rect">
            <a:avLst/>
          </a:prstGeom>
          <a:noFill/>
          <a:ln>
            <a:noFill/>
          </a:ln>
        </p:spPr>
      </p:pic>
      <p:sp>
        <p:nvSpPr>
          <p:cNvPr id="122" name="Google Shape;122;p18"/>
          <p:cNvSpPr txBox="1"/>
          <p:nvPr/>
        </p:nvSpPr>
        <p:spPr>
          <a:xfrm>
            <a:off x="1036275" y="35881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23" name="Google Shape;123;p18" title="hugeicons_task-done-01.png"/>
          <p:cNvPicPr preferRelativeResize="0"/>
          <p:nvPr/>
        </p:nvPicPr>
        <p:blipFill>
          <a:blip r:embed="rId4">
            <a:alphaModFix/>
          </a:blip>
          <a:stretch>
            <a:fillRect/>
          </a:stretch>
        </p:blipFill>
        <p:spPr>
          <a:xfrm>
            <a:off x="3628795" y="1654054"/>
            <a:ext cx="228600" cy="228600"/>
          </a:xfrm>
          <a:prstGeom prst="rect">
            <a:avLst/>
          </a:prstGeom>
          <a:noFill/>
          <a:ln>
            <a:noFill/>
          </a:ln>
        </p:spPr>
      </p:pic>
      <p:sp>
        <p:nvSpPr>
          <p:cNvPr id="124" name="Google Shape;124;p18"/>
          <p:cNvSpPr txBox="1"/>
          <p:nvPr/>
        </p:nvSpPr>
        <p:spPr>
          <a:xfrm>
            <a:off x="2823350" y="19046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25" name="Google Shape;125;p18" title="hugeicons_chart-down.png"/>
          <p:cNvPicPr preferRelativeResize="0"/>
          <p:nvPr/>
        </p:nvPicPr>
        <p:blipFill>
          <a:blip r:embed="rId5">
            <a:alphaModFix/>
          </a:blip>
          <a:stretch>
            <a:fillRect/>
          </a:stretch>
        </p:blipFill>
        <p:spPr>
          <a:xfrm>
            <a:off x="4902145" y="3317480"/>
            <a:ext cx="228600" cy="228600"/>
          </a:xfrm>
          <a:prstGeom prst="rect">
            <a:avLst/>
          </a:prstGeom>
          <a:noFill/>
          <a:ln>
            <a:noFill/>
          </a:ln>
        </p:spPr>
      </p:pic>
      <p:sp>
        <p:nvSpPr>
          <p:cNvPr id="126" name="Google Shape;126;p18"/>
          <p:cNvSpPr txBox="1"/>
          <p:nvPr/>
        </p:nvSpPr>
        <p:spPr>
          <a:xfrm>
            <a:off x="4096700" y="35684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27" name="Google Shape;127;p18"/>
          <p:cNvSpPr txBox="1"/>
          <p:nvPr/>
        </p:nvSpPr>
        <p:spPr>
          <a:xfrm>
            <a:off x="5721150" y="19313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28" name="Google Shape;128;p18"/>
          <p:cNvSpPr txBox="1"/>
          <p:nvPr/>
        </p:nvSpPr>
        <p:spPr>
          <a:xfrm>
            <a:off x="6996550" y="36009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29" name="Google Shape;129;p18" title="hugeicons_start-up-02.png"/>
          <p:cNvPicPr preferRelativeResize="0"/>
          <p:nvPr/>
        </p:nvPicPr>
        <p:blipFill>
          <a:blip r:embed="rId6">
            <a:alphaModFix/>
          </a:blip>
          <a:stretch>
            <a:fillRect/>
          </a:stretch>
        </p:blipFill>
        <p:spPr>
          <a:xfrm>
            <a:off x="1084454" y="1672017"/>
            <a:ext cx="228600" cy="228600"/>
          </a:xfrm>
          <a:prstGeom prst="rect">
            <a:avLst/>
          </a:prstGeom>
          <a:noFill/>
          <a:ln>
            <a:noFill/>
          </a:ln>
        </p:spPr>
      </p:pic>
      <p:sp>
        <p:nvSpPr>
          <p:cNvPr id="130" name="Google Shape;130;p18"/>
          <p:cNvSpPr txBox="1"/>
          <p:nvPr/>
        </p:nvSpPr>
        <p:spPr>
          <a:xfrm>
            <a:off x="284350" y="19256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31" name="Google Shape;131;p18" title="hugeicons_centralized.png"/>
          <p:cNvPicPr preferRelativeResize="0"/>
          <p:nvPr/>
        </p:nvPicPr>
        <p:blipFill>
          <a:blip r:embed="rId7">
            <a:alphaModFix/>
          </a:blip>
          <a:stretch>
            <a:fillRect/>
          </a:stretch>
        </p:blipFill>
        <p:spPr>
          <a:xfrm>
            <a:off x="7799832" y="3337560"/>
            <a:ext cx="228600" cy="228600"/>
          </a:xfrm>
          <a:prstGeom prst="rect">
            <a:avLst/>
          </a:prstGeom>
          <a:noFill/>
          <a:ln>
            <a:noFill/>
          </a:ln>
        </p:spPr>
      </p:pic>
      <p:pic>
        <p:nvPicPr>
          <p:cNvPr id="132" name="Google Shape;132;p18" title="hugeicons_pencil.png"/>
          <p:cNvPicPr preferRelativeResize="0"/>
          <p:nvPr/>
        </p:nvPicPr>
        <p:blipFill>
          <a:blip r:embed="rId8">
            <a:alphaModFix/>
          </a:blip>
          <a:stretch>
            <a:fillRect/>
          </a:stretch>
        </p:blipFill>
        <p:spPr>
          <a:xfrm>
            <a:off x="6519672" y="1673352"/>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19"/>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Warm Up - Equivalent Expressions＝</a:t>
            </a:r>
            <a:endParaRPr>
              <a:latin typeface="Verdana"/>
              <a:ea typeface="Verdana"/>
              <a:cs typeface="Verdana"/>
              <a:sym typeface="Verdana"/>
            </a:endParaRPr>
          </a:p>
        </p:txBody>
      </p:sp>
      <p:sp>
        <p:nvSpPr>
          <p:cNvPr id="138" name="Google Shape;138;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9" name="Google Shape;139;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1.11.1 Applying the Distributive Property to Rewrite Expressions</a:t>
            </a:r>
            <a:endParaRPr/>
          </a:p>
        </p:txBody>
      </p:sp>
      <p:sp>
        <p:nvSpPr>
          <p:cNvPr id="140" name="Google Shape;140;p19"/>
          <p:cNvSpPr txBox="1"/>
          <p:nvPr/>
        </p:nvSpPr>
        <p:spPr>
          <a:xfrm>
            <a:off x="543225" y="1071750"/>
            <a:ext cx="7971900" cy="34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Noto Sans"/>
                <a:ea typeface="Noto Sans"/>
                <a:cs typeface="Noto Sans"/>
                <a:sym typeface="Noto Sans"/>
              </a:rPr>
              <a:t>Rewrite each quotient as a sum or a difference.</a:t>
            </a:r>
            <a:endParaRPr sz="1800">
              <a:latin typeface="Noto Sans"/>
              <a:ea typeface="Noto Sans"/>
              <a:cs typeface="Noto Sans"/>
              <a:sym typeface="Noto Sans"/>
            </a:endParaRPr>
          </a:p>
          <a:p>
            <a:pPr indent="0" lvl="0" marL="0" rtl="0" algn="l">
              <a:spcBef>
                <a:spcPts val="0"/>
              </a:spcBef>
              <a:spcAft>
                <a:spcPts val="0"/>
              </a:spcAft>
              <a:buNone/>
            </a:pPr>
            <a:r>
              <a:t/>
            </a:r>
            <a:endParaRPr sz="1600">
              <a:latin typeface="Calibri"/>
              <a:ea typeface="Calibri"/>
              <a:cs typeface="Calibri"/>
              <a:sym typeface="Calibri"/>
            </a:endParaRPr>
          </a:p>
          <a:p>
            <a:pPr indent="0" lvl="0" marL="457200" rtl="0" algn="l">
              <a:spcBef>
                <a:spcPts val="0"/>
              </a:spcBef>
              <a:spcAft>
                <a:spcPts val="0"/>
              </a:spcAft>
              <a:buNone/>
            </a:pPr>
            <a:r>
              <a:t/>
            </a:r>
            <a:endParaRPr sz="1600">
              <a:latin typeface="Calibri"/>
              <a:ea typeface="Calibri"/>
              <a:cs typeface="Calibri"/>
              <a:sym typeface="Calibri"/>
            </a:endParaRPr>
          </a:p>
          <a:p>
            <a:pPr indent="0" lvl="0" marL="0" rtl="0" algn="l">
              <a:spcBef>
                <a:spcPts val="1000"/>
              </a:spcBef>
              <a:spcAft>
                <a:spcPts val="0"/>
              </a:spcAft>
              <a:buNone/>
            </a:pPr>
            <a:r>
              <a:t/>
            </a:r>
            <a:endParaRPr sz="1600">
              <a:latin typeface="Calibri"/>
              <a:ea typeface="Calibri"/>
              <a:cs typeface="Calibri"/>
              <a:sym typeface="Calibri"/>
            </a:endParaRPr>
          </a:p>
          <a:p>
            <a:pPr indent="0" lvl="0" marL="0" rtl="0" algn="l">
              <a:spcBef>
                <a:spcPts val="1000"/>
              </a:spcBef>
              <a:spcAft>
                <a:spcPts val="0"/>
              </a:spcAft>
              <a:buNone/>
            </a:pPr>
            <a:r>
              <a:t/>
            </a:r>
            <a:endParaRPr sz="1600">
              <a:latin typeface="Calibri"/>
              <a:ea typeface="Calibri"/>
              <a:cs typeface="Calibri"/>
              <a:sym typeface="Calibri"/>
            </a:endParaRPr>
          </a:p>
        </p:txBody>
      </p:sp>
      <p:graphicFrame>
        <p:nvGraphicFramePr>
          <p:cNvPr id="141" name="Google Shape;141;p19"/>
          <p:cNvGraphicFramePr/>
          <p:nvPr/>
        </p:nvGraphicFramePr>
        <p:xfrm>
          <a:off x="952500" y="1668350"/>
          <a:ext cx="3000000" cy="3000000"/>
        </p:xfrm>
        <a:graphic>
          <a:graphicData uri="http://schemas.openxmlformats.org/drawingml/2006/table">
            <a:tbl>
              <a:tblPr>
                <a:noFill/>
                <a:tableStyleId>{6C96B734-5BFC-4C23-83B7-3CE31041E190}</a:tableStyleId>
              </a:tblPr>
              <a:tblGrid>
                <a:gridCol w="3619500"/>
                <a:gridCol w="3619500"/>
              </a:tblGrid>
              <a:tr h="1315300">
                <a:tc>
                  <a:txBody>
                    <a:bodyPr/>
                    <a:lstStyle/>
                    <a:p>
                      <a:pPr indent="-342900" lvl="0" marL="457200" rtl="0" algn="l">
                        <a:spcBef>
                          <a:spcPts val="0"/>
                        </a:spcBef>
                        <a:spcAft>
                          <a:spcPts val="0"/>
                        </a:spcAft>
                        <a:buSzPts val="1800"/>
                        <a:buFont typeface="Noto Sans"/>
                        <a:buAutoNum type="arabicPeriod"/>
                      </a:pPr>
                      <a:r>
                        <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800">
                          <a:latin typeface="Noto Sans"/>
                          <a:ea typeface="Noto Sans"/>
                          <a:cs typeface="Noto Sans"/>
                          <a:sym typeface="Noto Sans"/>
                        </a:rPr>
                        <a:t>3. </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315300">
                <a:tc>
                  <a:txBody>
                    <a:bodyPr/>
                    <a:lstStyle/>
                    <a:p>
                      <a:pPr indent="0" lvl="0" marL="0" rtl="0" algn="l">
                        <a:spcBef>
                          <a:spcPts val="0"/>
                        </a:spcBef>
                        <a:spcAft>
                          <a:spcPts val="0"/>
                        </a:spcAft>
                        <a:buNone/>
                      </a:pPr>
                      <a:r>
                        <a:rPr lang="en" sz="1800">
                          <a:latin typeface="Noto Sans"/>
                          <a:ea typeface="Noto Sans"/>
                          <a:cs typeface="Noto Sans"/>
                          <a:sym typeface="Noto Sans"/>
                        </a:rPr>
                        <a:t>2. </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800">
                          <a:latin typeface="Noto Sans"/>
                          <a:ea typeface="Noto Sans"/>
                          <a:cs typeface="Noto Sans"/>
                          <a:sym typeface="Noto Sans"/>
                        </a:rPr>
                        <a:t>4. </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pic>
        <p:nvPicPr>
          <p:cNvPr id="142" name="Google Shape;142;p19"/>
          <p:cNvPicPr preferRelativeResize="0"/>
          <p:nvPr/>
        </p:nvPicPr>
        <p:blipFill>
          <a:blip r:embed="rId4">
            <a:alphaModFix/>
          </a:blip>
          <a:stretch>
            <a:fillRect/>
          </a:stretch>
        </p:blipFill>
        <p:spPr>
          <a:xfrm>
            <a:off x="1692402" y="1840537"/>
            <a:ext cx="1355598" cy="1065113"/>
          </a:xfrm>
          <a:prstGeom prst="rect">
            <a:avLst/>
          </a:prstGeom>
          <a:noFill/>
          <a:ln>
            <a:noFill/>
          </a:ln>
        </p:spPr>
      </p:pic>
      <p:pic>
        <p:nvPicPr>
          <p:cNvPr id="143" name="Google Shape;143;p19"/>
          <p:cNvPicPr preferRelativeResize="0"/>
          <p:nvPr/>
        </p:nvPicPr>
        <p:blipFill>
          <a:blip r:embed="rId5">
            <a:alphaModFix/>
          </a:blip>
          <a:stretch>
            <a:fillRect/>
          </a:stretch>
        </p:blipFill>
        <p:spPr>
          <a:xfrm>
            <a:off x="1652873" y="3145263"/>
            <a:ext cx="1434665" cy="1065125"/>
          </a:xfrm>
          <a:prstGeom prst="rect">
            <a:avLst/>
          </a:prstGeom>
          <a:noFill/>
          <a:ln>
            <a:noFill/>
          </a:ln>
        </p:spPr>
      </p:pic>
      <p:pic>
        <p:nvPicPr>
          <p:cNvPr id="144" name="Google Shape;144;p19"/>
          <p:cNvPicPr preferRelativeResize="0"/>
          <p:nvPr/>
        </p:nvPicPr>
        <p:blipFill>
          <a:blip r:embed="rId6">
            <a:alphaModFix/>
          </a:blip>
          <a:stretch>
            <a:fillRect/>
          </a:stretch>
        </p:blipFill>
        <p:spPr>
          <a:xfrm>
            <a:off x="5166438" y="1840537"/>
            <a:ext cx="1859127" cy="1065125"/>
          </a:xfrm>
          <a:prstGeom prst="rect">
            <a:avLst/>
          </a:prstGeom>
          <a:noFill/>
          <a:ln>
            <a:noFill/>
          </a:ln>
        </p:spPr>
      </p:pic>
      <p:pic>
        <p:nvPicPr>
          <p:cNvPr id="145" name="Google Shape;145;p19"/>
          <p:cNvPicPr preferRelativeResize="0"/>
          <p:nvPr/>
        </p:nvPicPr>
        <p:blipFill>
          <a:blip r:embed="rId7">
            <a:alphaModFix/>
          </a:blip>
          <a:stretch>
            <a:fillRect/>
          </a:stretch>
        </p:blipFill>
        <p:spPr>
          <a:xfrm>
            <a:off x="5378675" y="3089262"/>
            <a:ext cx="1434650" cy="11771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9" name="Shape 149"/>
        <p:cNvGrpSpPr/>
        <p:nvPr/>
      </p:nvGrpSpPr>
      <p:grpSpPr>
        <a:xfrm>
          <a:off x="0" y="0"/>
          <a:ext cx="0" cy="0"/>
          <a:chOff x="0" y="0"/>
          <a:chExt cx="0" cy="0"/>
        </a:xfrm>
      </p:grpSpPr>
      <p:sp>
        <p:nvSpPr>
          <p:cNvPr id="150" name="Google Shape;150;p20"/>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151" name="Google Shape;151;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2" name="Google Shape;152;p20"/>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3" name="Google Shape;153;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4" name="Google Shape;154;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5" name="Google Shape;155;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6" name="Google Shape;156;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57" name="Google Shape;157;p20"/>
          <p:cNvCxnSpPr>
            <a:stCxn id="151" idx="2"/>
            <a:endCxn id="15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58" name="Google Shape;158;p20"/>
          <p:cNvCxnSpPr>
            <a:stCxn id="153" idx="3"/>
            <a:endCxn id="152"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59" name="Google Shape;159;p20"/>
          <p:cNvCxnSpPr>
            <a:stCxn id="152" idx="3"/>
            <a:endCxn id="154"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60" name="Google Shape;160;p20"/>
          <p:cNvCxnSpPr>
            <a:stCxn id="154" idx="3"/>
            <a:endCxn id="156"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61" name="Google Shape;161;p20"/>
          <p:cNvCxnSpPr>
            <a:stCxn id="156" idx="3"/>
            <a:endCxn id="15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62" name="Google Shape;162;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63" name="Google Shape;163;p20"/>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164" name="Google Shape;164;p20" title="hugeicons_task-done-01.png"/>
          <p:cNvPicPr preferRelativeResize="0"/>
          <p:nvPr/>
        </p:nvPicPr>
        <p:blipFill>
          <a:blip r:embed="rId4">
            <a:alphaModFix/>
          </a:blip>
          <a:stretch>
            <a:fillRect/>
          </a:stretch>
        </p:blipFill>
        <p:spPr>
          <a:xfrm>
            <a:off x="3628795" y="1425455"/>
            <a:ext cx="228600" cy="228600"/>
          </a:xfrm>
          <a:prstGeom prst="rect">
            <a:avLst/>
          </a:prstGeom>
          <a:noFill/>
          <a:ln>
            <a:noFill/>
          </a:ln>
        </p:spPr>
      </p:pic>
      <p:sp>
        <p:nvSpPr>
          <p:cNvPr id="165" name="Google Shape;165;p20"/>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66" name="Google Shape;166;p20" title="hugeicons_chart-down.png"/>
          <p:cNvPicPr preferRelativeResize="0"/>
          <p:nvPr/>
        </p:nvPicPr>
        <p:blipFill>
          <a:blip r:embed="rId5">
            <a:alphaModFix/>
          </a:blip>
          <a:stretch>
            <a:fillRect/>
          </a:stretch>
        </p:blipFill>
        <p:spPr>
          <a:xfrm>
            <a:off x="4902145" y="3088880"/>
            <a:ext cx="228600" cy="228600"/>
          </a:xfrm>
          <a:prstGeom prst="rect">
            <a:avLst/>
          </a:prstGeom>
          <a:noFill/>
          <a:ln>
            <a:noFill/>
          </a:ln>
        </p:spPr>
      </p:pic>
      <p:sp>
        <p:nvSpPr>
          <p:cNvPr id="167" name="Google Shape;167;p20"/>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68" name="Google Shape;168;p20"/>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69" name="Google Shape;169;p20"/>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70" name="Google Shape;170;p20" title="hugeicons_start-up-02.png"/>
          <p:cNvPicPr preferRelativeResize="0"/>
          <p:nvPr/>
        </p:nvPicPr>
        <p:blipFill>
          <a:blip r:embed="rId6">
            <a:alphaModFix/>
          </a:blip>
          <a:stretch>
            <a:fillRect/>
          </a:stretch>
        </p:blipFill>
        <p:spPr>
          <a:xfrm>
            <a:off x="1084454" y="1443417"/>
            <a:ext cx="228600" cy="228600"/>
          </a:xfrm>
          <a:prstGeom prst="rect">
            <a:avLst/>
          </a:prstGeom>
          <a:noFill/>
          <a:ln>
            <a:noFill/>
          </a:ln>
        </p:spPr>
      </p:pic>
      <p:sp>
        <p:nvSpPr>
          <p:cNvPr id="171" name="Google Shape;171;p20"/>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72" name="Google Shape;172;p20" title="hugeicons_task-done-01.png"/>
          <p:cNvPicPr preferRelativeResize="0"/>
          <p:nvPr/>
        </p:nvPicPr>
        <p:blipFill>
          <a:blip r:embed="rId7">
            <a:alphaModFix/>
          </a:blip>
          <a:stretch>
            <a:fillRect/>
          </a:stretch>
        </p:blipFill>
        <p:spPr>
          <a:xfrm>
            <a:off x="1837944" y="3108960"/>
            <a:ext cx="228600" cy="228600"/>
          </a:xfrm>
          <a:prstGeom prst="rect">
            <a:avLst/>
          </a:prstGeom>
          <a:noFill/>
          <a:ln>
            <a:noFill/>
          </a:ln>
        </p:spPr>
      </p:pic>
      <p:pic>
        <p:nvPicPr>
          <p:cNvPr id="173" name="Google Shape;173;p20" title="hugeicons_centralized.png"/>
          <p:cNvPicPr preferRelativeResize="0"/>
          <p:nvPr/>
        </p:nvPicPr>
        <p:blipFill>
          <a:blip r:embed="rId8">
            <a:alphaModFix/>
          </a:blip>
          <a:stretch>
            <a:fillRect/>
          </a:stretch>
        </p:blipFill>
        <p:spPr>
          <a:xfrm>
            <a:off x="7799832" y="3108960"/>
            <a:ext cx="228600" cy="228600"/>
          </a:xfrm>
          <a:prstGeom prst="rect">
            <a:avLst/>
          </a:prstGeom>
          <a:noFill/>
          <a:ln>
            <a:noFill/>
          </a:ln>
        </p:spPr>
      </p:pic>
      <p:pic>
        <p:nvPicPr>
          <p:cNvPr id="174" name="Google Shape;174;p20" title="hugeicons_pencil.png"/>
          <p:cNvPicPr preferRelativeResize="0"/>
          <p:nvPr/>
        </p:nvPicPr>
        <p:blipFill>
          <a:blip r:embed="rId9">
            <a:alphaModFix/>
          </a:blip>
          <a:stretch>
            <a:fillRect/>
          </a:stretch>
        </p:blipFill>
        <p:spPr>
          <a:xfrm>
            <a:off x="6519672" y="1444752"/>
            <a:ext cx="228600" cy="228600"/>
          </a:xfrm>
          <a:prstGeom prst="rect">
            <a:avLst/>
          </a:prstGeom>
          <a:noFill/>
          <a:ln>
            <a:noFill/>
          </a:ln>
        </p:spPr>
      </p:pic>
      <p:sp>
        <p:nvSpPr>
          <p:cNvPr id="175" name="Google Shape;175;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6" name="Google Shape;176;p20"/>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7" name="Google Shape;177;p20"/>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8" name="Google Shape;178;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9" name="Google Shape;179;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80" name="Google Shape;180;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81" name="Google Shape;181;p20"/>
          <p:cNvCxnSpPr>
            <a:stCxn id="175" idx="2"/>
            <a:endCxn id="17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182" name="Google Shape;182;p20"/>
          <p:cNvCxnSpPr>
            <a:stCxn id="177" idx="3"/>
            <a:endCxn id="17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83" name="Google Shape;183;p20"/>
          <p:cNvCxnSpPr>
            <a:stCxn id="176" idx="3"/>
            <a:endCxn id="17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84" name="Google Shape;184;p20"/>
          <p:cNvCxnSpPr>
            <a:stCxn id="178" idx="3"/>
            <a:endCxn id="18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85" name="Google Shape;185;p20"/>
          <p:cNvCxnSpPr>
            <a:stCxn id="180" idx="3"/>
            <a:endCxn id="17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pic>
        <p:nvPicPr>
          <p:cNvPr id="186" name="Google Shape;186;p20" title="hugeicons_task-done-01.png"/>
          <p:cNvPicPr preferRelativeResize="0"/>
          <p:nvPr/>
        </p:nvPicPr>
        <p:blipFill>
          <a:blip r:embed="rId4">
            <a:alphaModFix/>
          </a:blip>
          <a:stretch>
            <a:fillRect/>
          </a:stretch>
        </p:blipFill>
        <p:spPr>
          <a:xfrm>
            <a:off x="1841720" y="3109005"/>
            <a:ext cx="228600" cy="228600"/>
          </a:xfrm>
          <a:prstGeom prst="rect">
            <a:avLst/>
          </a:prstGeom>
          <a:noFill/>
          <a:ln>
            <a:noFill/>
          </a:ln>
        </p:spPr>
      </p:pic>
      <p:sp>
        <p:nvSpPr>
          <p:cNvPr id="187" name="Google Shape;187;p20"/>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88" name="Google Shape;188;p20" title="hugeicons_task-done-01.png"/>
          <p:cNvPicPr preferRelativeResize="0"/>
          <p:nvPr/>
        </p:nvPicPr>
        <p:blipFill>
          <a:blip r:embed="rId4">
            <a:alphaModFix/>
          </a:blip>
          <a:stretch>
            <a:fillRect/>
          </a:stretch>
        </p:blipFill>
        <p:spPr>
          <a:xfrm>
            <a:off x="3628795" y="1425455"/>
            <a:ext cx="228600" cy="228600"/>
          </a:xfrm>
          <a:prstGeom prst="rect">
            <a:avLst/>
          </a:prstGeom>
          <a:noFill/>
          <a:ln>
            <a:noFill/>
          </a:ln>
        </p:spPr>
      </p:pic>
      <p:sp>
        <p:nvSpPr>
          <p:cNvPr id="189" name="Google Shape;189;p20"/>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90" name="Google Shape;190;p20" title="hugeicons_chart-down.png"/>
          <p:cNvPicPr preferRelativeResize="0"/>
          <p:nvPr/>
        </p:nvPicPr>
        <p:blipFill>
          <a:blip r:embed="rId5">
            <a:alphaModFix/>
          </a:blip>
          <a:stretch>
            <a:fillRect/>
          </a:stretch>
        </p:blipFill>
        <p:spPr>
          <a:xfrm>
            <a:off x="4902145" y="3088880"/>
            <a:ext cx="228600" cy="228600"/>
          </a:xfrm>
          <a:prstGeom prst="rect">
            <a:avLst/>
          </a:prstGeom>
          <a:noFill/>
          <a:ln>
            <a:noFill/>
          </a:ln>
        </p:spPr>
      </p:pic>
      <p:sp>
        <p:nvSpPr>
          <p:cNvPr id="191" name="Google Shape;191;p20"/>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92" name="Google Shape;192;p20"/>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595959"/>
                </a:solidFill>
                <a:latin typeface="Noto Sans"/>
                <a:ea typeface="Noto Sans"/>
                <a:cs typeface="Noto Sans"/>
                <a:sym typeface="Noto Sans"/>
              </a:rPr>
              <a:t>Practice</a:t>
            </a:r>
            <a:endParaRPr sz="1000">
              <a:solidFill>
                <a:srgbClr val="595959"/>
              </a:solidFill>
              <a:latin typeface="Noto Sans"/>
              <a:ea typeface="Noto Sans"/>
              <a:cs typeface="Noto Sans"/>
              <a:sym typeface="Noto Sans"/>
            </a:endParaRPr>
          </a:p>
        </p:txBody>
      </p:sp>
      <p:sp>
        <p:nvSpPr>
          <p:cNvPr id="193" name="Google Shape;193;p20"/>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595959"/>
                </a:solidFill>
                <a:latin typeface="Noto Sans"/>
                <a:ea typeface="Noto Sans"/>
                <a:cs typeface="Noto Sans"/>
                <a:sym typeface="Noto Sans"/>
              </a:rPr>
              <a:t>Lesson Synthesis</a:t>
            </a:r>
            <a:endParaRPr sz="1000">
              <a:solidFill>
                <a:srgbClr val="595959"/>
              </a:solidFill>
              <a:latin typeface="Noto Sans"/>
              <a:ea typeface="Noto Sans"/>
              <a:cs typeface="Noto Sans"/>
              <a:sym typeface="Noto Sans"/>
            </a:endParaRPr>
          </a:p>
        </p:txBody>
      </p:sp>
      <p:pic>
        <p:nvPicPr>
          <p:cNvPr id="194" name="Google Shape;194;p20" title="hugeicons_start-up-02.png"/>
          <p:cNvPicPr preferRelativeResize="0"/>
          <p:nvPr/>
        </p:nvPicPr>
        <p:blipFill>
          <a:blip r:embed="rId6">
            <a:alphaModFix/>
          </a:blip>
          <a:stretch>
            <a:fillRect/>
          </a:stretch>
        </p:blipFill>
        <p:spPr>
          <a:xfrm>
            <a:off x="1084454" y="1443417"/>
            <a:ext cx="228600" cy="228600"/>
          </a:xfrm>
          <a:prstGeom prst="rect">
            <a:avLst/>
          </a:prstGeom>
          <a:noFill/>
          <a:ln>
            <a:noFill/>
          </a:ln>
        </p:spPr>
      </p:pic>
      <p:sp>
        <p:nvSpPr>
          <p:cNvPr id="195" name="Google Shape;195;p20"/>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96" name="Google Shape;196;p20" title="hugeicons_centralized.png"/>
          <p:cNvPicPr preferRelativeResize="0"/>
          <p:nvPr/>
        </p:nvPicPr>
        <p:blipFill>
          <a:blip r:embed="rId8">
            <a:alphaModFix/>
          </a:blip>
          <a:stretch>
            <a:fillRect/>
          </a:stretch>
        </p:blipFill>
        <p:spPr>
          <a:xfrm>
            <a:off x="7799832" y="3108960"/>
            <a:ext cx="228600" cy="228600"/>
          </a:xfrm>
          <a:prstGeom prst="rect">
            <a:avLst/>
          </a:prstGeom>
          <a:noFill/>
          <a:ln>
            <a:noFill/>
          </a:ln>
        </p:spPr>
      </p:pic>
      <p:pic>
        <p:nvPicPr>
          <p:cNvPr id="197" name="Google Shape;197;p20" title="hugeicons_pencil.png"/>
          <p:cNvPicPr preferRelativeResize="0"/>
          <p:nvPr/>
        </p:nvPicPr>
        <p:blipFill>
          <a:blip r:embed="rId9">
            <a:alphaModFix/>
          </a:blip>
          <a:stretch>
            <a:fillRect/>
          </a:stretch>
        </p:blipFill>
        <p:spPr>
          <a:xfrm>
            <a:off x="6519672" y="1444752"/>
            <a:ext cx="228600" cy="228600"/>
          </a:xfrm>
          <a:prstGeom prst="rect">
            <a:avLst/>
          </a:prstGeom>
          <a:noFill/>
          <a:ln>
            <a:noFill/>
          </a:ln>
        </p:spPr>
      </p:pic>
      <p:sp>
        <p:nvSpPr>
          <p:cNvPr id="198" name="Google Shape;198;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9" name="Google Shape;199;p20"/>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0" name="Google Shape;200;p20"/>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1" name="Google Shape;201;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2" name="Google Shape;202;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3" name="Google Shape;203;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04" name="Google Shape;204;p20"/>
          <p:cNvCxnSpPr>
            <a:stCxn id="198" idx="2"/>
            <a:endCxn id="200"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205" name="Google Shape;205;p20"/>
          <p:cNvCxnSpPr>
            <a:stCxn id="200" idx="3"/>
            <a:endCxn id="199"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206" name="Google Shape;206;p20"/>
          <p:cNvCxnSpPr>
            <a:stCxn id="199" idx="3"/>
            <a:endCxn id="201"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07" name="Google Shape;207;p20"/>
          <p:cNvCxnSpPr>
            <a:stCxn id="201" idx="3"/>
            <a:endCxn id="203"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08" name="Google Shape;208;p20"/>
          <p:cNvCxnSpPr>
            <a:stCxn id="203" idx="3"/>
            <a:endCxn id="202"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pic>
        <p:nvPicPr>
          <p:cNvPr id="209" name="Google Shape;209;p20" title="hugeicons_task-done-01.png"/>
          <p:cNvPicPr preferRelativeResize="0"/>
          <p:nvPr/>
        </p:nvPicPr>
        <p:blipFill>
          <a:blip r:embed="rId4">
            <a:alphaModFix/>
          </a:blip>
          <a:stretch>
            <a:fillRect/>
          </a:stretch>
        </p:blipFill>
        <p:spPr>
          <a:xfrm>
            <a:off x="1841720" y="3337605"/>
            <a:ext cx="228600" cy="228600"/>
          </a:xfrm>
          <a:prstGeom prst="rect">
            <a:avLst/>
          </a:prstGeom>
          <a:noFill/>
          <a:ln>
            <a:noFill/>
          </a:ln>
        </p:spPr>
      </p:pic>
      <p:sp>
        <p:nvSpPr>
          <p:cNvPr id="210" name="Google Shape;210;p20"/>
          <p:cNvSpPr txBox="1"/>
          <p:nvPr/>
        </p:nvSpPr>
        <p:spPr>
          <a:xfrm>
            <a:off x="1036275" y="35881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211" name="Google Shape;211;p20" title="hugeicons_task-done-01.png"/>
          <p:cNvPicPr preferRelativeResize="0"/>
          <p:nvPr/>
        </p:nvPicPr>
        <p:blipFill>
          <a:blip r:embed="rId4">
            <a:alphaModFix/>
          </a:blip>
          <a:stretch>
            <a:fillRect/>
          </a:stretch>
        </p:blipFill>
        <p:spPr>
          <a:xfrm>
            <a:off x="3628795" y="1654054"/>
            <a:ext cx="228600" cy="228600"/>
          </a:xfrm>
          <a:prstGeom prst="rect">
            <a:avLst/>
          </a:prstGeom>
          <a:noFill/>
          <a:ln>
            <a:noFill/>
          </a:ln>
        </p:spPr>
      </p:pic>
      <p:sp>
        <p:nvSpPr>
          <p:cNvPr id="212" name="Google Shape;212;p20"/>
          <p:cNvSpPr txBox="1"/>
          <p:nvPr/>
        </p:nvSpPr>
        <p:spPr>
          <a:xfrm>
            <a:off x="2823350" y="19046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213" name="Google Shape;213;p20" title="hugeicons_chart-down.png"/>
          <p:cNvPicPr preferRelativeResize="0"/>
          <p:nvPr/>
        </p:nvPicPr>
        <p:blipFill>
          <a:blip r:embed="rId5">
            <a:alphaModFix/>
          </a:blip>
          <a:stretch>
            <a:fillRect/>
          </a:stretch>
        </p:blipFill>
        <p:spPr>
          <a:xfrm>
            <a:off x="4902145" y="3317480"/>
            <a:ext cx="228600" cy="228600"/>
          </a:xfrm>
          <a:prstGeom prst="rect">
            <a:avLst/>
          </a:prstGeom>
          <a:noFill/>
          <a:ln>
            <a:noFill/>
          </a:ln>
        </p:spPr>
      </p:pic>
      <p:sp>
        <p:nvSpPr>
          <p:cNvPr id="214" name="Google Shape;214;p20"/>
          <p:cNvSpPr txBox="1"/>
          <p:nvPr/>
        </p:nvSpPr>
        <p:spPr>
          <a:xfrm>
            <a:off x="4096700" y="35684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215" name="Google Shape;215;p20"/>
          <p:cNvSpPr txBox="1"/>
          <p:nvPr/>
        </p:nvSpPr>
        <p:spPr>
          <a:xfrm>
            <a:off x="5721150" y="19313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595959"/>
                </a:solidFill>
                <a:latin typeface="Noto Sans"/>
                <a:ea typeface="Noto Sans"/>
                <a:cs typeface="Noto Sans"/>
                <a:sym typeface="Noto Sans"/>
              </a:rPr>
              <a:t>Practice</a:t>
            </a:r>
            <a:endParaRPr sz="1000">
              <a:solidFill>
                <a:srgbClr val="595959"/>
              </a:solidFill>
              <a:latin typeface="Noto Sans"/>
              <a:ea typeface="Noto Sans"/>
              <a:cs typeface="Noto Sans"/>
              <a:sym typeface="Noto Sans"/>
            </a:endParaRPr>
          </a:p>
        </p:txBody>
      </p:sp>
      <p:sp>
        <p:nvSpPr>
          <p:cNvPr id="216" name="Google Shape;216;p20"/>
          <p:cNvSpPr txBox="1"/>
          <p:nvPr/>
        </p:nvSpPr>
        <p:spPr>
          <a:xfrm>
            <a:off x="6996550" y="36009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595959"/>
                </a:solidFill>
                <a:latin typeface="Noto Sans"/>
                <a:ea typeface="Noto Sans"/>
                <a:cs typeface="Noto Sans"/>
                <a:sym typeface="Noto Sans"/>
              </a:rPr>
              <a:t>Lesson Synthesis</a:t>
            </a:r>
            <a:endParaRPr sz="1000">
              <a:solidFill>
                <a:srgbClr val="595959"/>
              </a:solidFill>
              <a:latin typeface="Noto Sans"/>
              <a:ea typeface="Noto Sans"/>
              <a:cs typeface="Noto Sans"/>
              <a:sym typeface="Noto Sans"/>
            </a:endParaRPr>
          </a:p>
        </p:txBody>
      </p:sp>
      <p:pic>
        <p:nvPicPr>
          <p:cNvPr id="217" name="Google Shape;217;p20" title="hugeicons_start-up-02.png"/>
          <p:cNvPicPr preferRelativeResize="0"/>
          <p:nvPr/>
        </p:nvPicPr>
        <p:blipFill>
          <a:blip r:embed="rId6">
            <a:alphaModFix/>
          </a:blip>
          <a:stretch>
            <a:fillRect/>
          </a:stretch>
        </p:blipFill>
        <p:spPr>
          <a:xfrm>
            <a:off x="1084454" y="1672017"/>
            <a:ext cx="228600" cy="228600"/>
          </a:xfrm>
          <a:prstGeom prst="rect">
            <a:avLst/>
          </a:prstGeom>
          <a:noFill/>
          <a:ln>
            <a:noFill/>
          </a:ln>
        </p:spPr>
      </p:pic>
      <p:sp>
        <p:nvSpPr>
          <p:cNvPr id="218" name="Google Shape;218;p20"/>
          <p:cNvSpPr txBox="1"/>
          <p:nvPr/>
        </p:nvSpPr>
        <p:spPr>
          <a:xfrm>
            <a:off x="284350" y="19256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219" name="Google Shape;219;p20" title="hugeicons_centralized.png"/>
          <p:cNvPicPr preferRelativeResize="0"/>
          <p:nvPr/>
        </p:nvPicPr>
        <p:blipFill>
          <a:blip r:embed="rId8">
            <a:alphaModFix/>
          </a:blip>
          <a:stretch>
            <a:fillRect/>
          </a:stretch>
        </p:blipFill>
        <p:spPr>
          <a:xfrm>
            <a:off x="7799832" y="3337560"/>
            <a:ext cx="228600" cy="228600"/>
          </a:xfrm>
          <a:prstGeom prst="rect">
            <a:avLst/>
          </a:prstGeom>
          <a:noFill/>
          <a:ln>
            <a:noFill/>
          </a:ln>
        </p:spPr>
      </p:pic>
      <p:pic>
        <p:nvPicPr>
          <p:cNvPr id="220" name="Google Shape;220;p20" title="hugeicons_pencil.png"/>
          <p:cNvPicPr preferRelativeResize="0"/>
          <p:nvPr/>
        </p:nvPicPr>
        <p:blipFill>
          <a:blip r:embed="rId9">
            <a:alphaModFix/>
          </a:blip>
          <a:stretch>
            <a:fillRect/>
          </a:stretch>
        </p:blipFill>
        <p:spPr>
          <a:xfrm>
            <a:off x="6519672" y="1673352"/>
            <a:ext cx="228600" cy="228600"/>
          </a:xfrm>
          <a:prstGeom prst="rect">
            <a:avLst/>
          </a:prstGeom>
          <a:noFill/>
          <a:ln>
            <a:noFill/>
          </a:ln>
        </p:spPr>
      </p:pic>
      <p:sp>
        <p:nvSpPr>
          <p:cNvPr id="221" name="Google Shape;221;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2" name="Google Shape;222;p20"/>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3" name="Google Shape;223;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4" name="Google Shape;224;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5" name="Google Shape;225;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6" name="Google Shape;226;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27" name="Google Shape;227;p20"/>
          <p:cNvCxnSpPr>
            <a:stCxn id="221" idx="2"/>
            <a:endCxn id="22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28" name="Google Shape;228;p20"/>
          <p:cNvCxnSpPr>
            <a:stCxn id="223" idx="3"/>
            <a:endCxn id="222"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229" name="Google Shape;229;p20"/>
          <p:cNvCxnSpPr>
            <a:stCxn id="222" idx="3"/>
            <a:endCxn id="224"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30" name="Google Shape;230;p20"/>
          <p:cNvCxnSpPr>
            <a:stCxn id="224" idx="3"/>
            <a:endCxn id="226"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31" name="Google Shape;231;p20"/>
          <p:cNvCxnSpPr>
            <a:stCxn id="226" idx="3"/>
            <a:endCxn id="22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pic>
        <p:nvPicPr>
          <p:cNvPr id="232" name="Google Shape;232;p20" title="hugeicons_task-done-01.png"/>
          <p:cNvPicPr preferRelativeResize="0"/>
          <p:nvPr/>
        </p:nvPicPr>
        <p:blipFill>
          <a:blip r:embed="rId4">
            <a:alphaModFix/>
          </a:blip>
          <a:stretch>
            <a:fillRect/>
          </a:stretch>
        </p:blipFill>
        <p:spPr>
          <a:xfrm>
            <a:off x="3628795" y="1554480"/>
            <a:ext cx="228600" cy="228600"/>
          </a:xfrm>
          <a:prstGeom prst="rect">
            <a:avLst/>
          </a:prstGeom>
          <a:noFill/>
          <a:ln>
            <a:noFill/>
          </a:ln>
        </p:spPr>
      </p:pic>
      <p:sp>
        <p:nvSpPr>
          <p:cNvPr id="233" name="Google Shape;233;p20"/>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Learning Activity</a:t>
            </a:r>
            <a:endParaRPr b="1" sz="1800">
              <a:solidFill>
                <a:srgbClr val="595959"/>
              </a:solidFill>
              <a:latin typeface="Calibri"/>
              <a:ea typeface="Calibri"/>
              <a:cs typeface="Calibri"/>
              <a:sym typeface="Calibri"/>
            </a:endParaRPr>
          </a:p>
        </p:txBody>
      </p:sp>
      <p:pic>
        <p:nvPicPr>
          <p:cNvPr id="234" name="Google Shape;234;p20" title="hugeicons_chart-down.png"/>
          <p:cNvPicPr preferRelativeResize="0"/>
          <p:nvPr/>
        </p:nvPicPr>
        <p:blipFill>
          <a:blip r:embed="rId5">
            <a:alphaModFix/>
          </a:blip>
          <a:stretch>
            <a:fillRect/>
          </a:stretch>
        </p:blipFill>
        <p:spPr>
          <a:xfrm>
            <a:off x="4902133" y="3200400"/>
            <a:ext cx="228600" cy="228600"/>
          </a:xfrm>
          <a:prstGeom prst="rect">
            <a:avLst/>
          </a:prstGeom>
          <a:noFill/>
          <a:ln>
            <a:noFill/>
          </a:ln>
        </p:spPr>
      </p:pic>
      <p:sp>
        <p:nvSpPr>
          <p:cNvPr id="235" name="Google Shape;235;p20"/>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Cool Down</a:t>
            </a:r>
            <a:endParaRPr sz="1800">
              <a:solidFill>
                <a:srgbClr val="595959"/>
              </a:solidFill>
              <a:latin typeface="Calibri"/>
              <a:ea typeface="Calibri"/>
              <a:cs typeface="Calibri"/>
              <a:sym typeface="Calibri"/>
            </a:endParaRPr>
          </a:p>
        </p:txBody>
      </p:sp>
      <p:sp>
        <p:nvSpPr>
          <p:cNvPr id="236" name="Google Shape;236;p20"/>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237" name="Google Shape;237;p2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238" name="Google Shape;238;p20" title="hugeicons_start-up-02.png"/>
          <p:cNvPicPr preferRelativeResize="0"/>
          <p:nvPr/>
        </p:nvPicPr>
        <p:blipFill>
          <a:blip r:embed="rId6">
            <a:alphaModFix/>
          </a:blip>
          <a:stretch>
            <a:fillRect/>
          </a:stretch>
        </p:blipFill>
        <p:spPr>
          <a:xfrm>
            <a:off x="1084454" y="1554480"/>
            <a:ext cx="228600" cy="228600"/>
          </a:xfrm>
          <a:prstGeom prst="rect">
            <a:avLst/>
          </a:prstGeom>
          <a:noFill/>
          <a:ln>
            <a:noFill/>
          </a:ln>
        </p:spPr>
      </p:pic>
      <p:sp>
        <p:nvSpPr>
          <p:cNvPr id="239" name="Google Shape;239;p2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40" name="Google Shape;240;p20" title="hugeicons_centralized.png"/>
          <p:cNvPicPr preferRelativeResize="0"/>
          <p:nvPr/>
        </p:nvPicPr>
        <p:blipFill>
          <a:blip r:embed="rId8">
            <a:alphaModFix/>
          </a:blip>
          <a:stretch>
            <a:fillRect/>
          </a:stretch>
        </p:blipFill>
        <p:spPr>
          <a:xfrm>
            <a:off x="7799832" y="3200400"/>
            <a:ext cx="228600" cy="228600"/>
          </a:xfrm>
          <a:prstGeom prst="rect">
            <a:avLst/>
          </a:prstGeom>
          <a:noFill/>
          <a:ln>
            <a:noFill/>
          </a:ln>
        </p:spPr>
      </p:pic>
      <p:pic>
        <p:nvPicPr>
          <p:cNvPr id="241" name="Google Shape;241;p20" title="hugeicons_pencil.png"/>
          <p:cNvPicPr preferRelativeResize="0"/>
          <p:nvPr/>
        </p:nvPicPr>
        <p:blipFill>
          <a:blip r:embed="rId9">
            <a:alphaModFix/>
          </a:blip>
          <a:stretch>
            <a:fillRect/>
          </a:stretch>
        </p:blipFill>
        <p:spPr>
          <a:xfrm>
            <a:off x="6519672" y="1554480"/>
            <a:ext cx="228600" cy="228600"/>
          </a:xfrm>
          <a:prstGeom prst="rect">
            <a:avLst/>
          </a:prstGeom>
          <a:noFill/>
          <a:ln>
            <a:noFill/>
          </a:ln>
        </p:spPr>
      </p:pic>
      <p:sp>
        <p:nvSpPr>
          <p:cNvPr id="242" name="Google Shape;242;p2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43" name="Google Shape;243;p20"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7" name="Shape 247"/>
        <p:cNvGrpSpPr/>
        <p:nvPr/>
      </p:nvGrpSpPr>
      <p:grpSpPr>
        <a:xfrm>
          <a:off x="0" y="0"/>
          <a:ext cx="0" cy="0"/>
          <a:chOff x="0" y="0"/>
          <a:chExt cx="0" cy="0"/>
        </a:xfrm>
      </p:grpSpPr>
      <p:sp>
        <p:nvSpPr>
          <p:cNvPr id="248" name="Google Shape;248;p21"/>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 Water and Figs </a:t>
            </a:r>
            <a:endParaRPr>
              <a:latin typeface="Verdana"/>
              <a:ea typeface="Verdana"/>
              <a:cs typeface="Verdana"/>
              <a:sym typeface="Verdana"/>
            </a:endParaRPr>
          </a:p>
        </p:txBody>
      </p:sp>
      <p:sp>
        <p:nvSpPr>
          <p:cNvPr id="249" name="Google Shape;249;p21"/>
          <p:cNvSpPr txBox="1"/>
          <p:nvPr>
            <p:ph idx="1" type="body"/>
          </p:nvPr>
        </p:nvSpPr>
        <p:spPr>
          <a:xfrm>
            <a:off x="311700" y="1076275"/>
            <a:ext cx="8520600" cy="3672300"/>
          </a:xfrm>
          <a:prstGeom prst="rect">
            <a:avLst/>
          </a:prstGeom>
        </p:spPr>
        <p:txBody>
          <a:bodyPr anchorCtr="0" anchor="t" bIns="91425" lIns="91425" spcFirstLastPara="1" rIns="91425" wrap="square" tIns="91425">
            <a:normAutofit/>
          </a:bodyPr>
          <a:lstStyle/>
          <a:p>
            <a:pPr indent="0" lvl="0" marL="0" marR="3711661" rtl="0" algn="l">
              <a:lnSpc>
                <a:spcPct val="90000"/>
              </a:lnSpc>
              <a:spcBef>
                <a:spcPts val="0"/>
              </a:spcBef>
              <a:spcAft>
                <a:spcPts val="0"/>
              </a:spcAft>
              <a:buNone/>
            </a:pPr>
            <a:r>
              <a:rPr lang="en"/>
              <a:t>The graph represents </a:t>
            </a:r>
            <a:r>
              <a:rPr i="1" lang="en"/>
              <a:t>a</a:t>
            </a:r>
            <a:r>
              <a:rPr lang="en"/>
              <a:t> = 450 − 20</a:t>
            </a:r>
            <a:r>
              <a:rPr i="1" lang="en"/>
              <a:t>t</a:t>
            </a:r>
            <a:r>
              <a:rPr lang="en"/>
              <a:t>, which describes the relationship between gallons of water in a tank and time in minutes.</a:t>
            </a:r>
            <a:endParaRPr/>
          </a:p>
          <a:p>
            <a:pPr indent="-342900" lvl="0" marL="457200" marR="3711661" rtl="0" algn="l">
              <a:lnSpc>
                <a:spcPct val="90000"/>
              </a:lnSpc>
              <a:spcBef>
                <a:spcPts val="1000"/>
              </a:spcBef>
              <a:spcAft>
                <a:spcPts val="0"/>
              </a:spcAft>
              <a:buSzPts val="1800"/>
              <a:buAutoNum type="arabicPeriod"/>
            </a:pPr>
            <a:r>
              <a:rPr lang="en"/>
              <a:t>Where on the graph can we see the 450?</a:t>
            </a:r>
            <a:endParaRPr/>
          </a:p>
          <a:p>
            <a:pPr indent="-342900" lvl="0" marL="457200" marR="3711661" rtl="0" algn="l">
              <a:lnSpc>
                <a:spcPct val="90000"/>
              </a:lnSpc>
              <a:spcBef>
                <a:spcPts val="1000"/>
              </a:spcBef>
              <a:spcAft>
                <a:spcPts val="0"/>
              </a:spcAft>
              <a:buSzPts val="1800"/>
              <a:buAutoNum type="arabicPeriod"/>
            </a:pPr>
            <a:r>
              <a:rPr lang="en"/>
              <a:t>Where can we see the −20?</a:t>
            </a:r>
            <a:endParaRPr/>
          </a:p>
          <a:p>
            <a:pPr indent="-342900" lvl="0" marL="457200" marR="3711661" rtl="0" algn="l">
              <a:lnSpc>
                <a:spcPct val="90000"/>
              </a:lnSpc>
              <a:spcBef>
                <a:spcPts val="1000"/>
              </a:spcBef>
              <a:spcAft>
                <a:spcPts val="1000"/>
              </a:spcAft>
              <a:buSzPts val="1800"/>
              <a:buAutoNum type="arabicPeriod"/>
            </a:pPr>
            <a:r>
              <a:rPr lang="en"/>
              <a:t>What do the numbers 450 and −20 mean in the situation that is graphed?</a:t>
            </a:r>
            <a:endParaRPr/>
          </a:p>
        </p:txBody>
      </p:sp>
      <p:sp>
        <p:nvSpPr>
          <p:cNvPr id="250" name="Google Shape;250;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1" name="Google Shape;251;p21"/>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1.11.2 Relating Two-Variable Equations, Their Graphs, and Situations</a:t>
            </a:r>
            <a:endParaRPr/>
          </a:p>
        </p:txBody>
      </p:sp>
      <p:pic>
        <p:nvPicPr>
          <p:cNvPr id="252" name="Google Shape;252;p21"/>
          <p:cNvPicPr preferRelativeResize="0"/>
          <p:nvPr/>
        </p:nvPicPr>
        <p:blipFill>
          <a:blip r:embed="rId4">
            <a:alphaModFix/>
          </a:blip>
          <a:stretch>
            <a:fillRect/>
          </a:stretch>
        </p:blipFill>
        <p:spPr>
          <a:xfrm>
            <a:off x="5243900" y="1633001"/>
            <a:ext cx="3429250" cy="2734975"/>
          </a:xfrm>
          <a:prstGeom prst="rect">
            <a:avLst/>
          </a:prstGeom>
          <a:noFill/>
          <a:ln>
            <a:noFill/>
          </a:ln>
        </p:spPr>
      </p:pic>
      <p:pic>
        <p:nvPicPr>
          <p:cNvPr descr="Plastic water tank storage (Provided by Getty Images)" id="253" name="Google Shape;253;p21"/>
          <p:cNvPicPr preferRelativeResize="0"/>
          <p:nvPr/>
        </p:nvPicPr>
        <p:blipFill>
          <a:blip r:embed="rId5">
            <a:alphaModFix/>
          </a:blip>
          <a:stretch>
            <a:fillRect/>
          </a:stretch>
        </p:blipFill>
        <p:spPr>
          <a:xfrm>
            <a:off x="7968525" y="294625"/>
            <a:ext cx="781650" cy="7816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7" name="Shape 257"/>
        <p:cNvGrpSpPr/>
        <p:nvPr/>
      </p:nvGrpSpPr>
      <p:grpSpPr>
        <a:xfrm>
          <a:off x="0" y="0"/>
          <a:ext cx="0" cy="0"/>
          <a:chOff x="0" y="0"/>
          <a:chExt cx="0" cy="0"/>
        </a:xfrm>
      </p:grpSpPr>
      <p:sp>
        <p:nvSpPr>
          <p:cNvPr id="258" name="Google Shape;258;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9" name="Google Shape;259;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marR="396961" rtl="0" algn="l">
              <a:spcBef>
                <a:spcPts val="0"/>
              </a:spcBef>
              <a:spcAft>
                <a:spcPts val="0"/>
              </a:spcAft>
              <a:buSzPts val="1800"/>
              <a:buAutoNum type="arabicPeriod" startAt="4"/>
            </a:pPr>
            <a:r>
              <a:rPr lang="en"/>
              <a:t>The graph shows the equation </a:t>
            </a:r>
            <a:r>
              <a:rPr b="1" lang="en"/>
              <a:t>6x + 9y = 75</a:t>
            </a:r>
            <a:r>
              <a:rPr lang="en"/>
              <a:t>, which represents how much Clare spends on almonds and figs. Suppose a classmate says, </a:t>
            </a:r>
            <a:endParaRPr/>
          </a:p>
          <a:p>
            <a:pPr indent="0" lvl="0" marL="457200" marR="4797511" rtl="0" algn="l">
              <a:spcBef>
                <a:spcPts val="1200"/>
              </a:spcBef>
              <a:spcAft>
                <a:spcPts val="0"/>
              </a:spcAft>
              <a:buNone/>
            </a:pPr>
            <a:r>
              <a:rPr lang="en"/>
              <a:t>“I am not sure the graph represents 6</a:t>
            </a:r>
            <a:r>
              <a:rPr i="1" lang="en"/>
              <a:t>x</a:t>
            </a:r>
            <a:r>
              <a:rPr lang="en"/>
              <a:t> + 9</a:t>
            </a:r>
            <a:r>
              <a:rPr i="1" lang="en"/>
              <a:t>y</a:t>
            </a:r>
            <a:r>
              <a:rPr lang="en"/>
              <a:t> = 75 because I don’t see the 6, 9, or 75 on the graph.” </a:t>
            </a:r>
            <a:endParaRPr/>
          </a:p>
          <a:p>
            <a:pPr indent="0" lvl="0" marL="457200" marR="4797511" rtl="0" algn="l">
              <a:spcBef>
                <a:spcPts val="1200"/>
              </a:spcBef>
              <a:spcAft>
                <a:spcPts val="1200"/>
              </a:spcAft>
              <a:buNone/>
            </a:pPr>
            <a:r>
              <a:rPr lang="en"/>
              <a:t>How could you explain that the graph does match the equation?</a:t>
            </a:r>
            <a:endParaRPr/>
          </a:p>
        </p:txBody>
      </p:sp>
      <p:sp>
        <p:nvSpPr>
          <p:cNvPr id="260" name="Google Shape;260;p2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1.11.2 Relating Two-Variable Equations, Their Graphs, and Situations</a:t>
            </a:r>
            <a:endParaRPr/>
          </a:p>
        </p:txBody>
      </p:sp>
      <p:sp>
        <p:nvSpPr>
          <p:cNvPr id="261" name="Google Shape;261;p22"/>
          <p:cNvSpPr txBox="1"/>
          <p:nvPr>
            <p:ph type="title"/>
          </p:nvPr>
        </p:nvSpPr>
        <p:spPr>
          <a:xfrm>
            <a:off x="311700" y="445025"/>
            <a:ext cx="8520600" cy="6465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 Water and Figs </a:t>
            </a:r>
            <a:endParaRPr>
              <a:latin typeface="Verdana"/>
              <a:ea typeface="Verdana"/>
              <a:cs typeface="Verdana"/>
              <a:sym typeface="Verdana"/>
            </a:endParaRPr>
          </a:p>
        </p:txBody>
      </p:sp>
      <p:pic>
        <p:nvPicPr>
          <p:cNvPr id="262" name="Google Shape;262;p22"/>
          <p:cNvPicPr preferRelativeResize="0"/>
          <p:nvPr/>
        </p:nvPicPr>
        <p:blipFill>
          <a:blip r:embed="rId4">
            <a:alphaModFix/>
          </a:blip>
          <a:stretch>
            <a:fillRect/>
          </a:stretch>
        </p:blipFill>
        <p:spPr>
          <a:xfrm>
            <a:off x="4177939" y="1869650"/>
            <a:ext cx="3276161" cy="2699225"/>
          </a:xfrm>
          <a:prstGeom prst="rect">
            <a:avLst/>
          </a:prstGeom>
          <a:noFill/>
          <a:ln>
            <a:noFill/>
          </a:ln>
        </p:spPr>
      </p:pic>
      <p:pic>
        <p:nvPicPr>
          <p:cNvPr descr="Whole almonds isolated on white. (Provided by Getty Images)" id="263" name="Google Shape;263;p22"/>
          <p:cNvPicPr preferRelativeResize="0"/>
          <p:nvPr/>
        </p:nvPicPr>
        <p:blipFill>
          <a:blip r:embed="rId5">
            <a:alphaModFix/>
          </a:blip>
          <a:stretch>
            <a:fillRect/>
          </a:stretch>
        </p:blipFill>
        <p:spPr>
          <a:xfrm>
            <a:off x="7911553" y="445025"/>
            <a:ext cx="774999" cy="5165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67" name="Shape 267"/>
        <p:cNvGrpSpPr/>
        <p:nvPr/>
      </p:nvGrpSpPr>
      <p:grpSpPr>
        <a:xfrm>
          <a:off x="0" y="0"/>
          <a:ext cx="0" cy="0"/>
          <a:chOff x="0" y="0"/>
          <a:chExt cx="0" cy="0"/>
        </a:xfrm>
      </p:grpSpPr>
      <p:sp>
        <p:nvSpPr>
          <p:cNvPr id="268" name="Google Shape;268;p2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Strategies - Water and Figs </a:t>
            </a:r>
            <a:endParaRPr>
              <a:latin typeface="Verdana"/>
              <a:ea typeface="Verdana"/>
              <a:cs typeface="Verdana"/>
              <a:sym typeface="Verdana"/>
            </a:endParaRPr>
          </a:p>
        </p:txBody>
      </p:sp>
      <p:sp>
        <p:nvSpPr>
          <p:cNvPr id="269" name="Google Shape;269;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0" name="Google Shape;270;p23"/>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1.11.2 Relating Two-Variable Equations, Their Graphs, and Situations</a:t>
            </a:r>
            <a:endParaRPr/>
          </a:p>
        </p:txBody>
      </p:sp>
      <p:pic>
        <p:nvPicPr>
          <p:cNvPr id="271" name="Google Shape;271;p23"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72" name="Google Shape;272;p23"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73" name="Google Shape;273;p23"/>
          <p:cNvSpPr/>
          <p:nvPr/>
        </p:nvSpPr>
        <p:spPr>
          <a:xfrm>
            <a:off x="5034300" y="1737088"/>
            <a:ext cx="3652500" cy="2268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oto Sans Medium"/>
                <a:ea typeface="Noto Sans Medium"/>
                <a:cs typeface="Noto Sans Medium"/>
                <a:sym typeface="Noto Sans Medium"/>
              </a:rPr>
              <a:t>When looking at the graphs, use one of these sentence starters to help explain your ideas clearly:</a:t>
            </a:r>
            <a:endParaRPr>
              <a:latin typeface="Noto Sans Medium"/>
              <a:ea typeface="Noto Sans Medium"/>
              <a:cs typeface="Noto Sans Medium"/>
              <a:sym typeface="Noto Sans Medium"/>
            </a:endParaRPr>
          </a:p>
          <a:p>
            <a:pPr indent="-317500" lvl="0" marL="45720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I  noticed that ___________</a:t>
            </a:r>
            <a:endParaRPr>
              <a:latin typeface="Noto Sans Medium"/>
              <a:ea typeface="Noto Sans Medium"/>
              <a:cs typeface="Noto Sans Medium"/>
              <a:sym typeface="Noto Sans Medium"/>
            </a:endParaRPr>
          </a:p>
          <a:p>
            <a:pPr indent="-317500" lvl="0" marL="457200" rtl="0" algn="l">
              <a:spcBef>
                <a:spcPts val="1000"/>
              </a:spcBef>
              <a:spcAft>
                <a:spcPts val="0"/>
              </a:spcAft>
              <a:buSzPts val="1400"/>
              <a:buFont typeface="Noto Sans Medium"/>
              <a:buAutoNum type="arabicPeriod"/>
            </a:pPr>
            <a:r>
              <a:rPr lang="en">
                <a:latin typeface="Noto Sans Medium"/>
                <a:ea typeface="Noto Sans Medium"/>
                <a:cs typeface="Noto Sans Medium"/>
                <a:sym typeface="Noto Sans Medium"/>
              </a:rPr>
              <a:t>I think the graph matches the equation because _________</a:t>
            </a:r>
            <a:endParaRPr>
              <a:latin typeface="Noto Sans Medium"/>
              <a:ea typeface="Noto Sans Medium"/>
              <a:cs typeface="Noto Sans Medium"/>
              <a:sym typeface="Noto Sans Medium"/>
            </a:endParaRPr>
          </a:p>
          <a:p>
            <a:pPr indent="0" lvl="0" marL="0" rtl="0" algn="l">
              <a:spcBef>
                <a:spcPts val="1000"/>
              </a:spcBef>
              <a:spcAft>
                <a:spcPts val="0"/>
              </a:spcAft>
              <a:buNone/>
            </a:pPr>
            <a:r>
              <a:t/>
            </a:r>
            <a:endParaRPr sz="600">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Speaking</a:t>
            </a:r>
            <a:endParaRPr sz="1000">
              <a:latin typeface="Noto Sans Light"/>
              <a:ea typeface="Noto Sans Light"/>
              <a:cs typeface="Noto Sans Light"/>
              <a:sym typeface="Noto Sans Light"/>
            </a:endParaRPr>
          </a:p>
        </p:txBody>
      </p:sp>
      <p:sp>
        <p:nvSpPr>
          <p:cNvPr id="274" name="Google Shape;274;p23"/>
          <p:cNvSpPr txBox="1"/>
          <p:nvPr>
            <p:ph idx="1" type="body"/>
          </p:nvPr>
        </p:nvSpPr>
        <p:spPr>
          <a:xfrm>
            <a:off x="311700" y="1152475"/>
            <a:ext cx="3999900" cy="2087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8" name="Shape 278"/>
        <p:cNvGrpSpPr/>
        <p:nvPr/>
      </p:nvGrpSpPr>
      <p:grpSpPr>
        <a:xfrm>
          <a:off x="0" y="0"/>
          <a:ext cx="0" cy="0"/>
          <a:chOff x="0" y="0"/>
          <a:chExt cx="0" cy="0"/>
        </a:xfrm>
      </p:grpSpPr>
      <p:pic>
        <p:nvPicPr>
          <p:cNvPr id="279" name="Google Shape;279;p24"/>
          <p:cNvPicPr preferRelativeResize="0"/>
          <p:nvPr/>
        </p:nvPicPr>
        <p:blipFill>
          <a:blip r:embed="rId4">
            <a:alphaModFix/>
          </a:blip>
          <a:stretch>
            <a:fillRect/>
          </a:stretch>
        </p:blipFill>
        <p:spPr>
          <a:xfrm>
            <a:off x="4832026" y="867450"/>
            <a:ext cx="3553575" cy="3986447"/>
          </a:xfrm>
          <a:prstGeom prst="rect">
            <a:avLst/>
          </a:prstGeom>
          <a:noFill/>
          <a:ln>
            <a:noFill/>
          </a:ln>
        </p:spPr>
      </p:pic>
      <p:sp>
        <p:nvSpPr>
          <p:cNvPr id="280" name="Google Shape;280;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281" name="Google Shape;281;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marR="3825961" rtl="0" algn="l">
              <a:lnSpc>
                <a:spcPct val="100000"/>
              </a:lnSpc>
              <a:spcBef>
                <a:spcPts val="0"/>
              </a:spcBef>
              <a:spcAft>
                <a:spcPts val="0"/>
              </a:spcAft>
              <a:buNone/>
            </a:pPr>
            <a:r>
              <a:rPr lang="en"/>
              <a:t>For the line graphed, what is the </a:t>
            </a:r>
            <a:r>
              <a:rPr i="1" lang="en"/>
              <a:t>y</a:t>
            </a:r>
            <a:r>
              <a:rPr lang="en"/>
              <a:t>-intercept?</a:t>
            </a:r>
            <a:endParaRPr/>
          </a:p>
          <a:p>
            <a:pPr indent="0" lvl="0" marL="0" marR="3825961" rtl="0" algn="l">
              <a:lnSpc>
                <a:spcPct val="100000"/>
              </a:lnSpc>
              <a:spcBef>
                <a:spcPts val="1200"/>
              </a:spcBef>
              <a:spcAft>
                <a:spcPts val="0"/>
              </a:spcAft>
              <a:buNone/>
            </a:pPr>
            <a:r>
              <a:t/>
            </a:r>
            <a:endParaRPr/>
          </a:p>
          <a:p>
            <a:pPr indent="0" lvl="0" marL="0" rtl="0" algn="l">
              <a:lnSpc>
                <a:spcPct val="100000"/>
              </a:lnSpc>
              <a:spcBef>
                <a:spcPts val="1200"/>
              </a:spcBef>
              <a:spcAft>
                <a:spcPts val="1200"/>
              </a:spcAft>
              <a:buNone/>
            </a:pPr>
            <a:r>
              <a:t/>
            </a:r>
            <a:endParaRPr sz="1800">
              <a:solidFill>
                <a:srgbClr val="424242"/>
              </a:solidFill>
              <a:latin typeface="Noto Sans"/>
              <a:ea typeface="Noto Sans"/>
              <a:cs typeface="Noto Sans"/>
              <a:sym typeface="Noto Sans"/>
            </a:endParaRPr>
          </a:p>
        </p:txBody>
      </p:sp>
      <p:sp>
        <p:nvSpPr>
          <p:cNvPr id="282" name="Google Shape;282;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3" name="Google Shape;283;p24"/>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1.11.2 Relating Two-Variable Equations, Their Graphs, and Situations</a:t>
            </a:r>
            <a:endParaRPr/>
          </a:p>
        </p:txBody>
      </p:sp>
      <p:pic>
        <p:nvPicPr>
          <p:cNvPr id="284" name="Google Shape;284;p24" title="self-checl-1.png"/>
          <p:cNvPicPr preferRelativeResize="0"/>
          <p:nvPr/>
        </p:nvPicPr>
        <p:blipFill>
          <a:blip r:embed="rId5">
            <a:alphaModFix/>
          </a:blip>
          <a:stretch>
            <a:fillRect/>
          </a:stretch>
        </p:blipFill>
        <p:spPr>
          <a:xfrm>
            <a:off x="8686800" y="137160"/>
            <a:ext cx="274320" cy="274320"/>
          </a:xfrm>
          <a:prstGeom prst="rect">
            <a:avLst/>
          </a:prstGeom>
          <a:noFill/>
          <a:ln>
            <a:noFill/>
          </a:ln>
        </p:spPr>
      </p:pic>
      <p:sp>
        <p:nvSpPr>
          <p:cNvPr id="285" name="Google Shape;285;p24">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286" name="Google Shape;286;p24"/>
          <p:cNvGraphicFramePr/>
          <p:nvPr/>
        </p:nvGraphicFramePr>
        <p:xfrm>
          <a:off x="512275" y="2672100"/>
          <a:ext cx="3000000" cy="3000000"/>
        </p:xfrm>
        <a:graphic>
          <a:graphicData uri="http://schemas.openxmlformats.org/drawingml/2006/table">
            <a:tbl>
              <a:tblPr>
                <a:noFill/>
                <a:tableStyleId>{6C96B734-5BFC-4C23-83B7-3CE31041E190}</a:tableStyleId>
              </a:tblPr>
              <a:tblGrid>
                <a:gridCol w="2310475"/>
                <a:gridCol w="2310475"/>
              </a:tblGrid>
              <a:tr h="381000">
                <a:tc>
                  <a:txBody>
                    <a:bodyPr/>
                    <a:lstStyle/>
                    <a:p>
                      <a:pPr indent="-342900" lvl="0" marL="457200" rtl="0" algn="l">
                        <a:spcBef>
                          <a:spcPts val="0"/>
                        </a:spcBef>
                        <a:spcAft>
                          <a:spcPts val="0"/>
                        </a:spcAft>
                        <a:buSzPts val="1800"/>
                        <a:buFont typeface="Noto Sans"/>
                        <a:buAutoNum type="alphaUcPeriod"/>
                      </a:pPr>
                      <a:r>
                        <a:rPr lang="en" sz="1800">
                          <a:latin typeface="Noto Sans"/>
                          <a:ea typeface="Noto Sans"/>
                          <a:cs typeface="Noto Sans"/>
                          <a:sym typeface="Noto Sans"/>
                        </a:rPr>
                        <a:t>(</a:t>
                      </a:r>
                      <a:r>
                        <a:rPr lang="en" sz="1800">
                          <a:solidFill>
                            <a:schemeClr val="dk1"/>
                          </a:solidFill>
                          <a:latin typeface="Noto Sans"/>
                          <a:ea typeface="Noto Sans"/>
                          <a:cs typeface="Noto Sans"/>
                          <a:sym typeface="Noto Sans"/>
                        </a:rPr>
                        <a:t>−5, 0)</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3"/>
                      </a:pPr>
                      <a:r>
                        <a:rPr lang="en" sz="1800">
                          <a:solidFill>
                            <a:schemeClr val="dk1"/>
                          </a:solidFill>
                          <a:latin typeface="Noto Sans"/>
                          <a:ea typeface="Noto Sans"/>
                          <a:cs typeface="Noto Sans"/>
                          <a:sym typeface="Noto Sans"/>
                        </a:rPr>
                        <a:t>(0, −5)</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42900" lvl="0" marL="457200" rtl="0" algn="l">
                        <a:spcBef>
                          <a:spcPts val="0"/>
                        </a:spcBef>
                        <a:spcAft>
                          <a:spcPts val="0"/>
                        </a:spcAft>
                        <a:buSzPts val="1800"/>
                        <a:buFont typeface="Noto Sans"/>
                        <a:buAutoNum type="alphaUcPeriod" startAt="2"/>
                      </a:pPr>
                      <a:r>
                        <a:rPr lang="en" sz="1800">
                          <a:solidFill>
                            <a:schemeClr val="dk1"/>
                          </a:solidFill>
                          <a:latin typeface="Noto Sans"/>
                          <a:ea typeface="Noto Sans"/>
                          <a:cs typeface="Noto Sans"/>
                          <a:sym typeface="Noto Sans"/>
                        </a:rPr>
                        <a:t>(0, 5)</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4"/>
                      </a:pPr>
                      <a:r>
                        <a:rPr lang="en" sz="1800">
                          <a:solidFill>
                            <a:schemeClr val="dk1"/>
                          </a:solidFill>
                          <a:latin typeface="Noto Sans"/>
                          <a:ea typeface="Noto Sans"/>
                          <a:cs typeface="Noto Sans"/>
                          <a:sym typeface="Noto Sans"/>
                        </a:rPr>
                        <a:t>(5, 0)</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90" name="Shape 290"/>
        <p:cNvGrpSpPr/>
        <p:nvPr/>
      </p:nvGrpSpPr>
      <p:grpSpPr>
        <a:xfrm>
          <a:off x="0" y="0"/>
          <a:ext cx="0" cy="0"/>
          <a:chOff x="0" y="0"/>
          <a:chExt cx="0" cy="0"/>
        </a:xfrm>
      </p:grpSpPr>
      <p:sp>
        <p:nvSpPr>
          <p:cNvPr id="291" name="Google Shape;291;p25"/>
          <p:cNvSpPr/>
          <p:nvPr/>
        </p:nvSpPr>
        <p:spPr>
          <a:xfrm>
            <a:off x="5076000" y="2699025"/>
            <a:ext cx="3462300" cy="2290800"/>
          </a:xfrm>
          <a:prstGeom prst="wedgeRoundRectCallout">
            <a:avLst>
              <a:gd fmla="val -84311" name="adj1"/>
              <a:gd fmla="val 15713" name="adj2"/>
              <a:gd fmla="val 0" name="adj3"/>
            </a:avLst>
          </a:prstGeom>
          <a:solidFill>
            <a:srgbClr val="ADCBD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2" name="Google Shape;292;p25"/>
          <p:cNvSpPr txBox="1"/>
          <p:nvPr>
            <p:ph idx="1" type="body"/>
          </p:nvPr>
        </p:nvSpPr>
        <p:spPr>
          <a:xfrm>
            <a:off x="311700" y="1160325"/>
            <a:ext cx="8375100" cy="3060600"/>
          </a:xfrm>
          <a:prstGeom prst="rect">
            <a:avLst/>
          </a:prstGeom>
        </p:spPr>
        <p:txBody>
          <a:bodyPr anchorCtr="0" anchor="t" bIns="91425" lIns="91425" spcFirstLastPara="1" rIns="1549225" wrap="square" tIns="91425">
            <a:noAutofit/>
          </a:bodyPr>
          <a:lstStyle/>
          <a:p>
            <a:pPr indent="0" lvl="0" marL="0" rtl="0" algn="l">
              <a:lnSpc>
                <a:spcPct val="100000"/>
              </a:lnSpc>
              <a:spcBef>
                <a:spcPts val="0"/>
              </a:spcBef>
              <a:spcAft>
                <a:spcPts val="0"/>
              </a:spcAft>
              <a:buNone/>
            </a:pPr>
            <a:r>
              <a:rPr lang="en"/>
              <a:t>The </a:t>
            </a:r>
            <a:r>
              <a:rPr i="1" lang="en"/>
              <a:t>x</a:t>
            </a:r>
            <a:r>
              <a:rPr lang="en"/>
              <a:t>-intercept is the point (</a:t>
            </a:r>
            <a:r>
              <a:rPr i="1" lang="en"/>
              <a:t>a</a:t>
            </a:r>
            <a:r>
              <a:rPr lang="en"/>
              <a:t>, 0) where the line crosses the </a:t>
            </a:r>
            <a:r>
              <a:rPr i="1" lang="en"/>
              <a:t>x</a:t>
            </a:r>
            <a:r>
              <a:rPr lang="en"/>
              <a:t>-axis. The </a:t>
            </a:r>
            <a:r>
              <a:rPr i="1" lang="en"/>
              <a:t>y</a:t>
            </a:r>
            <a:r>
              <a:rPr lang="en"/>
              <a:t>-intercept is the point (0, </a:t>
            </a:r>
            <a:r>
              <a:rPr i="1" lang="en"/>
              <a:t>b</a:t>
            </a:r>
            <a:r>
              <a:rPr lang="en"/>
              <a:t>) where the line crosses the </a:t>
            </a:r>
            <a:r>
              <a:rPr i="1" lang="en"/>
              <a:t>y</a:t>
            </a:r>
            <a:r>
              <a:rPr lang="en"/>
              <a:t>-axis.</a:t>
            </a:r>
            <a:endParaRPr/>
          </a:p>
          <a:p>
            <a:pPr indent="0" lvl="0" marL="0" rtl="0" algn="l">
              <a:lnSpc>
                <a:spcPct val="100000"/>
              </a:lnSpc>
              <a:spcBef>
                <a:spcPts val="1200"/>
              </a:spcBef>
              <a:spcAft>
                <a:spcPts val="0"/>
              </a:spcAft>
              <a:buNone/>
            </a:pPr>
            <a:r>
              <a:rPr b="1" lang="en"/>
              <a:t>Find the </a:t>
            </a:r>
            <a:r>
              <a:rPr b="1" i="1" lang="en"/>
              <a:t>x</a:t>
            </a:r>
            <a:r>
              <a:rPr b="1" lang="en"/>
              <a:t>- and </a:t>
            </a:r>
            <a:r>
              <a:rPr b="1" i="1" lang="en"/>
              <a:t>y</a:t>
            </a:r>
            <a:r>
              <a:rPr b="1" lang="en"/>
              <a:t>-intercepts from the Equation of a Line</a:t>
            </a:r>
            <a:endParaRPr/>
          </a:p>
          <a:p>
            <a:pPr indent="-342900" lvl="0" marL="457200" rtl="0" algn="l">
              <a:lnSpc>
                <a:spcPct val="100000"/>
              </a:lnSpc>
              <a:spcBef>
                <a:spcPts val="1200"/>
              </a:spcBef>
              <a:spcAft>
                <a:spcPts val="0"/>
              </a:spcAft>
              <a:buSzPts val="1800"/>
              <a:buChar char="●"/>
            </a:pPr>
            <a:r>
              <a:rPr lang="en"/>
              <a:t>the x-intercept occurs when </a:t>
            </a:r>
            <a:r>
              <a:rPr i="1" lang="en"/>
              <a:t>y</a:t>
            </a:r>
            <a:r>
              <a:rPr lang="en"/>
              <a:t> is zero.</a:t>
            </a:r>
            <a:endParaRPr/>
          </a:p>
          <a:p>
            <a:pPr indent="-342900" lvl="0" marL="457200" rtl="0" algn="l">
              <a:lnSpc>
                <a:spcPct val="100000"/>
              </a:lnSpc>
              <a:spcBef>
                <a:spcPts val="0"/>
              </a:spcBef>
              <a:spcAft>
                <a:spcPts val="0"/>
              </a:spcAft>
              <a:buSzPts val="1800"/>
              <a:buChar char="●"/>
            </a:pPr>
            <a:r>
              <a:rPr lang="en"/>
              <a:t>the y-intercept occurs when </a:t>
            </a:r>
            <a:r>
              <a:rPr i="1" lang="en"/>
              <a:t>x</a:t>
            </a:r>
            <a:r>
              <a:rPr lang="en"/>
              <a:t> is zero.</a:t>
            </a:r>
            <a:endParaRPr/>
          </a:p>
          <a:p>
            <a:pPr indent="0" lvl="0" marL="0" rtl="0" algn="l">
              <a:lnSpc>
                <a:spcPct val="100000"/>
              </a:lnSpc>
              <a:spcBef>
                <a:spcPts val="1200"/>
              </a:spcBef>
              <a:spcAft>
                <a:spcPts val="0"/>
              </a:spcAft>
              <a:buNone/>
            </a:pPr>
            <a:r>
              <a:rPr b="1" lang="en"/>
              <a:t>Example</a:t>
            </a:r>
            <a:endParaRPr b="1"/>
          </a:p>
          <a:p>
            <a:pPr indent="0" lvl="0" marL="0" rtl="0" algn="l">
              <a:lnSpc>
                <a:spcPct val="100000"/>
              </a:lnSpc>
              <a:spcBef>
                <a:spcPts val="1200"/>
              </a:spcBef>
              <a:spcAft>
                <a:spcPts val="1200"/>
              </a:spcAft>
              <a:buNone/>
            </a:pPr>
            <a:r>
              <a:rPr lang="en"/>
              <a:t>Find the intercepts of 2</a:t>
            </a:r>
            <a:r>
              <a:rPr i="1" lang="en"/>
              <a:t>x</a:t>
            </a:r>
            <a:r>
              <a:rPr lang="en"/>
              <a:t> + </a:t>
            </a:r>
            <a:r>
              <a:rPr i="1" lang="en"/>
              <a:t>y</a:t>
            </a:r>
            <a:r>
              <a:rPr lang="en"/>
              <a:t> = 8</a:t>
            </a:r>
            <a:endParaRPr/>
          </a:p>
        </p:txBody>
      </p:sp>
      <p:sp>
        <p:nvSpPr>
          <p:cNvPr id="293" name="Google Shape;293;p25"/>
          <p:cNvSpPr txBox="1"/>
          <p:nvPr/>
        </p:nvSpPr>
        <p:spPr>
          <a:xfrm>
            <a:off x="5224500" y="2790875"/>
            <a:ext cx="3462300" cy="219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424242"/>
                </a:solidFill>
                <a:latin typeface="Noto Sans"/>
                <a:ea typeface="Noto Sans"/>
                <a:cs typeface="Noto Sans"/>
                <a:sym typeface="Noto Sans"/>
              </a:rPr>
              <a:t>To find the </a:t>
            </a:r>
            <a:r>
              <a:rPr b="1" i="1" lang="en">
                <a:solidFill>
                  <a:srgbClr val="424242"/>
                </a:solidFill>
                <a:latin typeface="Noto Sans"/>
                <a:ea typeface="Noto Sans"/>
                <a:cs typeface="Noto Sans"/>
                <a:sym typeface="Noto Sans"/>
              </a:rPr>
              <a:t>x</a:t>
            </a:r>
            <a:r>
              <a:rPr b="1" lang="en">
                <a:solidFill>
                  <a:srgbClr val="424242"/>
                </a:solidFill>
                <a:latin typeface="Noto Sans"/>
                <a:ea typeface="Noto Sans"/>
                <a:cs typeface="Noto Sans"/>
                <a:sym typeface="Noto Sans"/>
              </a:rPr>
              <a:t>-intercept:</a:t>
            </a:r>
            <a:endParaRPr b="1">
              <a:solidFill>
                <a:srgbClr val="424242"/>
              </a:solidFill>
              <a:latin typeface="Noto Sans"/>
              <a:ea typeface="Noto Sans"/>
              <a:cs typeface="Noto Sans"/>
              <a:sym typeface="Noto Sans"/>
            </a:endParaRPr>
          </a:p>
          <a:p>
            <a:pPr indent="0" lvl="0" marL="0" rtl="0" algn="l">
              <a:spcBef>
                <a:spcPts val="0"/>
              </a:spcBef>
              <a:spcAft>
                <a:spcPts val="0"/>
              </a:spcAft>
              <a:buNone/>
            </a:pPr>
            <a:r>
              <a:rPr b="1" lang="en">
                <a:solidFill>
                  <a:srgbClr val="424242"/>
                </a:solidFill>
                <a:latin typeface="Noto Sans"/>
                <a:ea typeface="Noto Sans"/>
                <a:cs typeface="Noto Sans"/>
                <a:sym typeface="Noto Sans"/>
              </a:rPr>
              <a:t>Step 1</a:t>
            </a:r>
            <a:r>
              <a:rPr lang="en">
                <a:solidFill>
                  <a:srgbClr val="424242"/>
                </a:solidFill>
                <a:latin typeface="Noto Sans"/>
                <a:ea typeface="Noto Sans"/>
                <a:cs typeface="Noto Sans"/>
                <a:sym typeface="Noto Sans"/>
              </a:rPr>
              <a:t> - Let </a:t>
            </a:r>
            <a:r>
              <a:rPr i="1" lang="en">
                <a:solidFill>
                  <a:srgbClr val="424242"/>
                </a:solidFill>
                <a:latin typeface="Noto Sans"/>
                <a:ea typeface="Noto Sans"/>
                <a:cs typeface="Noto Sans"/>
                <a:sym typeface="Noto Sans"/>
              </a:rPr>
              <a:t>y</a:t>
            </a:r>
            <a:r>
              <a:rPr lang="en">
                <a:solidFill>
                  <a:srgbClr val="424242"/>
                </a:solidFill>
                <a:latin typeface="Noto Sans"/>
                <a:ea typeface="Noto Sans"/>
                <a:cs typeface="Noto Sans"/>
                <a:sym typeface="Noto Sans"/>
              </a:rPr>
              <a:t> = 0.</a:t>
            </a:r>
            <a:endParaRPr>
              <a:solidFill>
                <a:srgbClr val="424242"/>
              </a:solidFill>
              <a:latin typeface="Noto Sans"/>
              <a:ea typeface="Noto Sans"/>
              <a:cs typeface="Noto Sans"/>
              <a:sym typeface="Noto Sans"/>
            </a:endParaRPr>
          </a:p>
          <a:p>
            <a:pPr indent="0" lvl="0" marL="0" rtl="0" algn="l">
              <a:spcBef>
                <a:spcPts val="0"/>
              </a:spcBef>
              <a:spcAft>
                <a:spcPts val="0"/>
              </a:spcAft>
              <a:buNone/>
            </a:pPr>
            <a:r>
              <a:rPr b="1" lang="en">
                <a:solidFill>
                  <a:srgbClr val="424242"/>
                </a:solidFill>
                <a:latin typeface="Noto Sans"/>
                <a:ea typeface="Noto Sans"/>
                <a:cs typeface="Noto Sans"/>
                <a:sym typeface="Noto Sans"/>
              </a:rPr>
              <a:t>Step 2</a:t>
            </a:r>
            <a:r>
              <a:rPr lang="en">
                <a:solidFill>
                  <a:srgbClr val="424242"/>
                </a:solidFill>
                <a:latin typeface="Noto Sans"/>
                <a:ea typeface="Noto Sans"/>
                <a:cs typeface="Noto Sans"/>
                <a:sym typeface="Noto Sans"/>
              </a:rPr>
              <a:t> - Solve for </a:t>
            </a:r>
            <a:r>
              <a:rPr i="1" lang="en">
                <a:solidFill>
                  <a:srgbClr val="424242"/>
                </a:solidFill>
                <a:latin typeface="Noto Sans"/>
                <a:ea typeface="Noto Sans"/>
                <a:cs typeface="Noto Sans"/>
                <a:sym typeface="Noto Sans"/>
              </a:rPr>
              <a:t>x</a:t>
            </a:r>
            <a:r>
              <a:rPr lang="en">
                <a:solidFill>
                  <a:srgbClr val="424242"/>
                </a:solidFill>
                <a:latin typeface="Noto Sans"/>
                <a:ea typeface="Noto Sans"/>
                <a:cs typeface="Noto Sans"/>
                <a:sym typeface="Noto Sans"/>
              </a:rPr>
              <a:t>. </a:t>
            </a:r>
            <a:endParaRPr>
              <a:solidFill>
                <a:srgbClr val="424242"/>
              </a:solidFill>
              <a:latin typeface="Noto Sans"/>
              <a:ea typeface="Noto Sans"/>
              <a:cs typeface="Noto Sans"/>
              <a:sym typeface="Noto Sans"/>
            </a:endParaRPr>
          </a:p>
          <a:p>
            <a:pPr indent="0" lvl="0" marL="0" rtl="0" algn="l">
              <a:spcBef>
                <a:spcPts val="0"/>
              </a:spcBef>
              <a:spcAft>
                <a:spcPts val="0"/>
              </a:spcAft>
              <a:buNone/>
            </a:pPr>
            <a:r>
              <a:rPr b="1" lang="en">
                <a:solidFill>
                  <a:srgbClr val="424242"/>
                </a:solidFill>
                <a:latin typeface="Noto Sans"/>
                <a:ea typeface="Noto Sans"/>
                <a:cs typeface="Noto Sans"/>
                <a:sym typeface="Noto Sans"/>
              </a:rPr>
              <a:t>Step 3</a:t>
            </a:r>
            <a:r>
              <a:rPr lang="en">
                <a:solidFill>
                  <a:srgbClr val="424242"/>
                </a:solidFill>
                <a:latin typeface="Noto Sans"/>
                <a:ea typeface="Noto Sans"/>
                <a:cs typeface="Noto Sans"/>
                <a:sym typeface="Noto Sans"/>
              </a:rPr>
              <a:t> - Write the intercept as a point.</a:t>
            </a:r>
            <a:endParaRPr>
              <a:solidFill>
                <a:srgbClr val="424242"/>
              </a:solidFill>
              <a:latin typeface="Noto Sans"/>
              <a:ea typeface="Noto Sans"/>
              <a:cs typeface="Noto Sans"/>
              <a:sym typeface="Noto Sans"/>
            </a:endParaRPr>
          </a:p>
          <a:p>
            <a:pPr indent="0" lvl="0" marL="0" rtl="0" algn="l">
              <a:spcBef>
                <a:spcPts val="0"/>
              </a:spcBef>
              <a:spcAft>
                <a:spcPts val="0"/>
              </a:spcAft>
              <a:buNone/>
            </a:pPr>
            <a:r>
              <a:t/>
            </a:r>
            <a:endParaRPr>
              <a:solidFill>
                <a:srgbClr val="424242"/>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rgbClr val="424242"/>
                </a:solidFill>
                <a:latin typeface="Noto Sans"/>
                <a:ea typeface="Noto Sans"/>
                <a:cs typeface="Noto Sans"/>
                <a:sym typeface="Noto Sans"/>
              </a:rPr>
              <a:t>To find the </a:t>
            </a:r>
            <a:r>
              <a:rPr b="1" i="1" lang="en">
                <a:solidFill>
                  <a:srgbClr val="424242"/>
                </a:solidFill>
                <a:latin typeface="Noto Sans"/>
                <a:ea typeface="Noto Sans"/>
                <a:cs typeface="Noto Sans"/>
                <a:sym typeface="Noto Sans"/>
              </a:rPr>
              <a:t>y</a:t>
            </a:r>
            <a:r>
              <a:rPr b="1" lang="en">
                <a:solidFill>
                  <a:srgbClr val="424242"/>
                </a:solidFill>
                <a:latin typeface="Noto Sans"/>
                <a:ea typeface="Noto Sans"/>
                <a:cs typeface="Noto Sans"/>
                <a:sym typeface="Noto Sans"/>
              </a:rPr>
              <a:t>-intercept:</a:t>
            </a:r>
            <a:endParaRPr b="1">
              <a:solidFill>
                <a:srgbClr val="424242"/>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rgbClr val="424242"/>
                </a:solidFill>
                <a:latin typeface="Noto Sans"/>
                <a:ea typeface="Noto Sans"/>
                <a:cs typeface="Noto Sans"/>
                <a:sym typeface="Noto Sans"/>
              </a:rPr>
              <a:t>Step 1</a:t>
            </a:r>
            <a:r>
              <a:rPr lang="en">
                <a:solidFill>
                  <a:srgbClr val="424242"/>
                </a:solidFill>
                <a:latin typeface="Noto Sans"/>
                <a:ea typeface="Noto Sans"/>
                <a:cs typeface="Noto Sans"/>
                <a:sym typeface="Noto Sans"/>
              </a:rPr>
              <a:t> - Let </a:t>
            </a:r>
            <a:r>
              <a:rPr i="1" lang="en">
                <a:solidFill>
                  <a:srgbClr val="424242"/>
                </a:solidFill>
                <a:latin typeface="Noto Sans"/>
                <a:ea typeface="Noto Sans"/>
                <a:cs typeface="Noto Sans"/>
                <a:sym typeface="Noto Sans"/>
              </a:rPr>
              <a:t>x</a:t>
            </a:r>
            <a:r>
              <a:rPr lang="en">
                <a:solidFill>
                  <a:srgbClr val="424242"/>
                </a:solidFill>
                <a:latin typeface="Noto Sans"/>
                <a:ea typeface="Noto Sans"/>
                <a:cs typeface="Noto Sans"/>
                <a:sym typeface="Noto Sans"/>
              </a:rPr>
              <a:t> = 0.</a:t>
            </a:r>
            <a:endParaRPr>
              <a:solidFill>
                <a:srgbClr val="424242"/>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rgbClr val="424242"/>
                </a:solidFill>
                <a:latin typeface="Noto Sans"/>
                <a:ea typeface="Noto Sans"/>
                <a:cs typeface="Noto Sans"/>
                <a:sym typeface="Noto Sans"/>
              </a:rPr>
              <a:t>Step 2</a:t>
            </a:r>
            <a:r>
              <a:rPr lang="en">
                <a:solidFill>
                  <a:srgbClr val="424242"/>
                </a:solidFill>
                <a:latin typeface="Noto Sans"/>
                <a:ea typeface="Noto Sans"/>
                <a:cs typeface="Noto Sans"/>
                <a:sym typeface="Noto Sans"/>
              </a:rPr>
              <a:t> - Solve for </a:t>
            </a:r>
            <a:r>
              <a:rPr i="1" lang="en">
                <a:solidFill>
                  <a:srgbClr val="424242"/>
                </a:solidFill>
                <a:latin typeface="Noto Sans"/>
                <a:ea typeface="Noto Sans"/>
                <a:cs typeface="Noto Sans"/>
                <a:sym typeface="Noto Sans"/>
              </a:rPr>
              <a:t>y</a:t>
            </a:r>
            <a:r>
              <a:rPr lang="en">
                <a:solidFill>
                  <a:srgbClr val="424242"/>
                </a:solidFill>
                <a:latin typeface="Noto Sans"/>
                <a:ea typeface="Noto Sans"/>
                <a:cs typeface="Noto Sans"/>
                <a:sym typeface="Noto Sans"/>
              </a:rPr>
              <a:t>. </a:t>
            </a:r>
            <a:endParaRPr>
              <a:solidFill>
                <a:srgbClr val="424242"/>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rgbClr val="424242"/>
                </a:solidFill>
                <a:latin typeface="Noto Sans"/>
                <a:ea typeface="Noto Sans"/>
                <a:cs typeface="Noto Sans"/>
                <a:sym typeface="Noto Sans"/>
              </a:rPr>
              <a:t>Step 3</a:t>
            </a:r>
            <a:r>
              <a:rPr lang="en">
                <a:solidFill>
                  <a:srgbClr val="424242"/>
                </a:solidFill>
                <a:latin typeface="Noto Sans"/>
                <a:ea typeface="Noto Sans"/>
                <a:cs typeface="Noto Sans"/>
                <a:sym typeface="Noto Sans"/>
              </a:rPr>
              <a:t> - Write the intercept as a point.</a:t>
            </a:r>
            <a:endParaRPr>
              <a:solidFill>
                <a:srgbClr val="424242"/>
              </a:solidFill>
              <a:latin typeface="Noto Sans"/>
              <a:ea typeface="Noto Sans"/>
              <a:cs typeface="Noto Sans"/>
              <a:sym typeface="Noto Sans"/>
            </a:endParaRPr>
          </a:p>
          <a:p>
            <a:pPr indent="0" lvl="0" marL="0" rtl="0" algn="l">
              <a:spcBef>
                <a:spcPts val="0"/>
              </a:spcBef>
              <a:spcAft>
                <a:spcPts val="0"/>
              </a:spcAft>
              <a:buNone/>
            </a:pPr>
            <a:r>
              <a:t/>
            </a:r>
            <a:endParaRPr>
              <a:solidFill>
                <a:srgbClr val="424242"/>
              </a:solidFill>
              <a:latin typeface="Noto Sans"/>
              <a:ea typeface="Noto Sans"/>
              <a:cs typeface="Noto Sans"/>
              <a:sym typeface="Noto Sans"/>
            </a:endParaRPr>
          </a:p>
        </p:txBody>
      </p:sp>
      <p:sp>
        <p:nvSpPr>
          <p:cNvPr id="294" name="Google Shape;294;p25"/>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Check - Review</a:t>
            </a:r>
            <a:endParaRPr>
              <a:latin typeface="Verdana"/>
              <a:ea typeface="Verdana"/>
              <a:cs typeface="Verdana"/>
              <a:sym typeface="Verdana"/>
            </a:endParaRPr>
          </a:p>
        </p:txBody>
      </p:sp>
      <p:sp>
        <p:nvSpPr>
          <p:cNvPr id="295" name="Google Shape;295;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6" name="Google Shape;296;p25"/>
          <p:cNvSpPr txBox="1"/>
          <p:nvPr>
            <p:ph idx="2" type="sldNum"/>
          </p:nvPr>
        </p:nvSpPr>
        <p:spPr>
          <a:xfrm>
            <a:off x="311700" y="4650950"/>
            <a:ext cx="4389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1.11.2 Relating Two-Variable Equations, Their Graphs, and Situations</a:t>
            </a:r>
            <a:endParaRPr/>
          </a:p>
        </p:txBody>
      </p:sp>
      <p:pic>
        <p:nvPicPr>
          <p:cNvPr id="297" name="Google Shape;297;p25"/>
          <p:cNvPicPr preferRelativeResize="0"/>
          <p:nvPr/>
        </p:nvPicPr>
        <p:blipFill>
          <a:blip r:embed="rId4">
            <a:alphaModFix/>
          </a:blip>
          <a:stretch>
            <a:fillRect/>
          </a:stretch>
        </p:blipFill>
        <p:spPr>
          <a:xfrm>
            <a:off x="7311075" y="1173075"/>
            <a:ext cx="1200150" cy="981075"/>
          </a:xfrm>
          <a:prstGeom prst="rect">
            <a:avLst/>
          </a:prstGeom>
          <a:noFill/>
          <a:ln>
            <a:noFill/>
          </a:ln>
        </p:spPr>
      </p:pic>
      <p:pic>
        <p:nvPicPr>
          <p:cNvPr id="298" name="Google Shape;298;p25" title="additional resource-1.png"/>
          <p:cNvPicPr preferRelativeResize="0"/>
          <p:nvPr/>
        </p:nvPicPr>
        <p:blipFill>
          <a:blip r:embed="rId5">
            <a:alphaModFix/>
          </a:blip>
          <a:stretch>
            <a:fillRect/>
          </a:stretch>
        </p:blipFill>
        <p:spPr>
          <a:xfrm>
            <a:off x="8686788" y="170697"/>
            <a:ext cx="274320" cy="27432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26"/>
          <p:cNvSpPr txBox="1"/>
          <p:nvPr>
            <p:ph idx="1" type="body"/>
          </p:nvPr>
        </p:nvSpPr>
        <p:spPr>
          <a:xfrm>
            <a:off x="311700" y="4414850"/>
            <a:ext cx="8520600" cy="4722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u="sng">
                <a:solidFill>
                  <a:schemeClr val="hlink"/>
                </a:solidFill>
                <a:hlinkClick r:id="rId3"/>
              </a:rPr>
              <a:t>Video: Using Standard Form</a:t>
            </a:r>
            <a:endParaRPr b="1"/>
          </a:p>
        </p:txBody>
      </p:sp>
      <p:sp>
        <p:nvSpPr>
          <p:cNvPr id="304" name="Google Shape;304;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pic>
        <p:nvPicPr>
          <p:cNvPr descr="Students explore how to use the standard form to find slope and __&#10;-intercepts. A worked example helps students apply see the connections between the standard form and the slope intercept form of equations." id="305" name="Google Shape;305;p26" title="Using Standard Form">
            <a:hlinkClick r:id="rId4"/>
          </p:cNvPr>
          <p:cNvPicPr preferRelativeResize="0"/>
          <p:nvPr/>
        </p:nvPicPr>
        <p:blipFill>
          <a:blip r:embed="rId5">
            <a:alphaModFix/>
          </a:blip>
          <a:stretch>
            <a:fillRect/>
          </a:stretch>
        </p:blipFill>
        <p:spPr>
          <a:xfrm>
            <a:off x="1703950" y="827750"/>
            <a:ext cx="5736108" cy="32265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5"/>
                                        </p:tgtEl>
                                        <p:attrNameLst>
                                          <p:attrName>style.visibility</p:attrName>
                                        </p:attrNameLst>
                                      </p:cBhvr>
                                      <p:to>
                                        <p:strVal val="visible"/>
                                      </p:to>
                                    </p:set>
                                    <p:animEffect filter="fade" transition="in">
                                      <p:cBhvr>
                                        <p:cTn dur="1000"/>
                                        <p:tgtEl>
                                          <p:spTgt spid="3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9" name="Shape 309"/>
        <p:cNvGrpSpPr/>
        <p:nvPr/>
      </p:nvGrpSpPr>
      <p:grpSpPr>
        <a:xfrm>
          <a:off x="0" y="0"/>
          <a:ext cx="0" cy="0"/>
          <a:chOff x="0" y="0"/>
          <a:chExt cx="0" cy="0"/>
        </a:xfrm>
      </p:grpSpPr>
      <p:sp>
        <p:nvSpPr>
          <p:cNvPr id="310" name="Google Shape;310;p27"/>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311" name="Google Shape;311;p2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2" name="Google Shape;312;p2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3" name="Google Shape;313;p2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4" name="Google Shape;314;p27"/>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5" name="Google Shape;315;p27"/>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6" name="Google Shape;316;p27"/>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17" name="Google Shape;317;p27"/>
          <p:cNvCxnSpPr>
            <a:stCxn id="311" idx="2"/>
            <a:endCxn id="31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18" name="Google Shape;318;p27"/>
          <p:cNvCxnSpPr>
            <a:stCxn id="313" idx="3"/>
            <a:endCxn id="31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19" name="Google Shape;319;p27"/>
          <p:cNvCxnSpPr>
            <a:stCxn id="312" idx="3"/>
            <a:endCxn id="314"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320" name="Google Shape;320;p27"/>
          <p:cNvCxnSpPr>
            <a:stCxn id="314" idx="3"/>
            <a:endCxn id="316"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21" name="Google Shape;321;p27"/>
          <p:cNvCxnSpPr>
            <a:stCxn id="316" idx="3"/>
            <a:endCxn id="31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22" name="Google Shape;322;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23" name="Google Shape;323;p27"/>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24" name="Google Shape;324;p27"/>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325" name="Google Shape;325;p27" title="hugeicons_chart-down.png"/>
          <p:cNvPicPr preferRelativeResize="0"/>
          <p:nvPr/>
        </p:nvPicPr>
        <p:blipFill>
          <a:blip r:embed="rId4">
            <a:alphaModFix/>
          </a:blip>
          <a:stretch>
            <a:fillRect/>
          </a:stretch>
        </p:blipFill>
        <p:spPr>
          <a:xfrm>
            <a:off x="4902145" y="3088880"/>
            <a:ext cx="228600" cy="228600"/>
          </a:xfrm>
          <a:prstGeom prst="rect">
            <a:avLst/>
          </a:prstGeom>
          <a:noFill/>
          <a:ln>
            <a:noFill/>
          </a:ln>
        </p:spPr>
      </p:pic>
      <p:sp>
        <p:nvSpPr>
          <p:cNvPr id="326" name="Google Shape;326;p27"/>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327" name="Google Shape;327;p27"/>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328" name="Google Shape;328;p27"/>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329" name="Google Shape;329;p27" title="hugeicons_start-up-02.png"/>
          <p:cNvPicPr preferRelativeResize="0"/>
          <p:nvPr/>
        </p:nvPicPr>
        <p:blipFill>
          <a:blip r:embed="rId5">
            <a:alphaModFix/>
          </a:blip>
          <a:stretch>
            <a:fillRect/>
          </a:stretch>
        </p:blipFill>
        <p:spPr>
          <a:xfrm>
            <a:off x="1084454" y="1443417"/>
            <a:ext cx="228600" cy="228600"/>
          </a:xfrm>
          <a:prstGeom prst="rect">
            <a:avLst/>
          </a:prstGeom>
          <a:noFill/>
          <a:ln>
            <a:noFill/>
          </a:ln>
        </p:spPr>
      </p:pic>
      <p:sp>
        <p:nvSpPr>
          <p:cNvPr id="330" name="Google Shape;330;p27"/>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331" name="Google Shape;331;p27" title="hugeicons_task-done-01.png"/>
          <p:cNvPicPr preferRelativeResize="0"/>
          <p:nvPr/>
        </p:nvPicPr>
        <p:blipFill>
          <a:blip r:embed="rId6">
            <a:alphaModFix/>
          </a:blip>
          <a:stretch>
            <a:fillRect/>
          </a:stretch>
        </p:blipFill>
        <p:spPr>
          <a:xfrm>
            <a:off x="1837944" y="3108960"/>
            <a:ext cx="228600" cy="228600"/>
          </a:xfrm>
          <a:prstGeom prst="rect">
            <a:avLst/>
          </a:prstGeom>
          <a:noFill/>
          <a:ln>
            <a:noFill/>
          </a:ln>
        </p:spPr>
      </p:pic>
      <p:pic>
        <p:nvPicPr>
          <p:cNvPr id="332" name="Google Shape;332;p27" title="hugeicons_task-done-01.png"/>
          <p:cNvPicPr preferRelativeResize="0"/>
          <p:nvPr/>
        </p:nvPicPr>
        <p:blipFill>
          <a:blip r:embed="rId6">
            <a:alphaModFix/>
          </a:blip>
          <a:stretch>
            <a:fillRect/>
          </a:stretch>
        </p:blipFill>
        <p:spPr>
          <a:xfrm>
            <a:off x="3630168" y="1426464"/>
            <a:ext cx="228600" cy="228600"/>
          </a:xfrm>
          <a:prstGeom prst="rect">
            <a:avLst/>
          </a:prstGeom>
          <a:noFill/>
          <a:ln>
            <a:noFill/>
          </a:ln>
        </p:spPr>
      </p:pic>
      <p:pic>
        <p:nvPicPr>
          <p:cNvPr id="333" name="Google Shape;333;p27"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334" name="Google Shape;334;p27"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
        <p:nvSpPr>
          <p:cNvPr id="335" name="Google Shape;335;p2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6" name="Google Shape;336;p2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7" name="Google Shape;337;p2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8" name="Google Shape;338;p27"/>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9" name="Google Shape;339;p27"/>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0" name="Google Shape;340;p27"/>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41" name="Google Shape;341;p27"/>
          <p:cNvCxnSpPr>
            <a:stCxn id="335" idx="2"/>
            <a:endCxn id="33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42" name="Google Shape;342;p27"/>
          <p:cNvCxnSpPr>
            <a:stCxn id="337" idx="3"/>
            <a:endCxn id="33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43" name="Google Shape;343;p27"/>
          <p:cNvCxnSpPr>
            <a:stCxn id="336" idx="3"/>
            <a:endCxn id="33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344" name="Google Shape;344;p27"/>
          <p:cNvCxnSpPr>
            <a:stCxn id="338" idx="3"/>
            <a:endCxn id="34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45" name="Google Shape;345;p27"/>
          <p:cNvCxnSpPr>
            <a:stCxn id="340" idx="3"/>
            <a:endCxn id="33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pic>
        <p:nvPicPr>
          <p:cNvPr id="346" name="Google Shape;346;p27"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347" name="Google Shape;347;p27"/>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Cool Down</a:t>
            </a:r>
            <a:endParaRPr sz="1800">
              <a:solidFill>
                <a:srgbClr val="595959"/>
              </a:solidFill>
              <a:latin typeface="Calibri"/>
              <a:ea typeface="Calibri"/>
              <a:cs typeface="Calibri"/>
              <a:sym typeface="Calibri"/>
            </a:endParaRPr>
          </a:p>
        </p:txBody>
      </p:sp>
      <p:sp>
        <p:nvSpPr>
          <p:cNvPr id="348" name="Google Shape;348;p27"/>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349" name="Google Shape;349;p27"/>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350" name="Google Shape;350;p27"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351" name="Google Shape;351;p27"/>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52" name="Google Shape;352;p27" title="hugeicons_centralized.png"/>
          <p:cNvPicPr preferRelativeResize="0"/>
          <p:nvPr/>
        </p:nvPicPr>
        <p:blipFill>
          <a:blip r:embed="rId7">
            <a:alphaModFix/>
          </a:blip>
          <a:stretch>
            <a:fillRect/>
          </a:stretch>
        </p:blipFill>
        <p:spPr>
          <a:xfrm>
            <a:off x="7799832" y="3200400"/>
            <a:ext cx="228600" cy="228600"/>
          </a:xfrm>
          <a:prstGeom prst="rect">
            <a:avLst/>
          </a:prstGeom>
          <a:noFill/>
          <a:ln>
            <a:noFill/>
          </a:ln>
        </p:spPr>
      </p:pic>
      <p:pic>
        <p:nvPicPr>
          <p:cNvPr id="353" name="Google Shape;353;p27" title="hugeicons_pencil.png"/>
          <p:cNvPicPr preferRelativeResize="0"/>
          <p:nvPr/>
        </p:nvPicPr>
        <p:blipFill>
          <a:blip r:embed="rId8">
            <a:alphaModFix/>
          </a:blip>
          <a:stretch>
            <a:fillRect/>
          </a:stretch>
        </p:blipFill>
        <p:spPr>
          <a:xfrm>
            <a:off x="6519672" y="1554480"/>
            <a:ext cx="228600" cy="228600"/>
          </a:xfrm>
          <a:prstGeom prst="rect">
            <a:avLst/>
          </a:prstGeom>
          <a:noFill/>
          <a:ln>
            <a:noFill/>
          </a:ln>
        </p:spPr>
      </p:pic>
      <p:sp>
        <p:nvSpPr>
          <p:cNvPr id="354" name="Google Shape;354;p27"/>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5" name="Google Shape;355;p27"/>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356" name="Google Shape;356;p27"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57" name="Google Shape;357;p27"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1" name="Shape 361"/>
        <p:cNvGrpSpPr/>
        <p:nvPr/>
      </p:nvGrpSpPr>
      <p:grpSpPr>
        <a:xfrm>
          <a:off x="0" y="0"/>
          <a:ext cx="0" cy="0"/>
          <a:chOff x="0" y="0"/>
          <a:chExt cx="0" cy="0"/>
        </a:xfrm>
      </p:grpSpPr>
      <p:sp>
        <p:nvSpPr>
          <p:cNvPr id="362" name="Google Shape;362;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3" name="Google Shape;363;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marR="1243633" rtl="0" algn="l">
              <a:spcBef>
                <a:spcPts val="0"/>
              </a:spcBef>
              <a:spcAft>
                <a:spcPts val="0"/>
              </a:spcAft>
              <a:buNone/>
            </a:pPr>
            <a:r>
              <a:rPr lang="en"/>
              <a:t>For numbers 1-5, match the slope and intercept from the list that corresponds to each equation:</a:t>
            </a:r>
            <a:endParaRPr/>
          </a:p>
          <a:p>
            <a:pPr indent="-342900" lvl="0" marL="5257800" marR="60613" rtl="0" algn="l">
              <a:spcBef>
                <a:spcPts val="1200"/>
              </a:spcBef>
              <a:spcAft>
                <a:spcPts val="0"/>
              </a:spcAft>
              <a:buSzPts val="1800"/>
              <a:buChar char="●"/>
            </a:pPr>
            <a:r>
              <a:rPr i="1" lang="en"/>
              <a:t>m</a:t>
            </a:r>
            <a:r>
              <a:rPr lang="en"/>
              <a:t> = 3, </a:t>
            </a:r>
            <a:r>
              <a:rPr i="1" lang="en"/>
              <a:t>y</a:t>
            </a:r>
            <a:r>
              <a:rPr lang="en"/>
              <a:t>-int = (0, 1)</a:t>
            </a:r>
            <a:endParaRPr/>
          </a:p>
          <a:p>
            <a:pPr indent="-342900" lvl="0" marL="5257800" marR="60613" rtl="0" algn="l">
              <a:spcBef>
                <a:spcPts val="1000"/>
              </a:spcBef>
              <a:spcAft>
                <a:spcPts val="0"/>
              </a:spcAft>
              <a:buSzPts val="1800"/>
              <a:buChar char="●"/>
            </a:pPr>
            <a:r>
              <a:rPr i="1" lang="en"/>
              <a:t>m</a:t>
            </a:r>
            <a:r>
              <a:rPr lang="en"/>
              <a:t> = </a:t>
            </a:r>
            <a:r>
              <a:rPr lang="en"/>
              <a:t>4/3, </a:t>
            </a:r>
            <a:r>
              <a:rPr i="1" lang="en"/>
              <a:t>y</a:t>
            </a:r>
            <a:r>
              <a:rPr lang="en"/>
              <a:t>-int = </a:t>
            </a:r>
            <a:r>
              <a:rPr lang="en"/>
              <a:t>(0, 1)</a:t>
            </a:r>
            <a:endParaRPr/>
          </a:p>
          <a:p>
            <a:pPr indent="-342900" lvl="0" marL="5257800" marR="60613" rtl="0" algn="l">
              <a:spcBef>
                <a:spcPts val="1000"/>
              </a:spcBef>
              <a:spcAft>
                <a:spcPts val="0"/>
              </a:spcAft>
              <a:buSzPts val="1800"/>
              <a:buChar char="●"/>
            </a:pPr>
            <a:r>
              <a:rPr i="1" lang="en"/>
              <a:t>m</a:t>
            </a:r>
            <a:r>
              <a:rPr lang="en"/>
              <a:t> = </a:t>
            </a:r>
            <a:r>
              <a:rPr lang="en"/>
              <a:t>4/3, </a:t>
            </a:r>
            <a:r>
              <a:rPr i="1" lang="en"/>
              <a:t>y</a:t>
            </a:r>
            <a:r>
              <a:rPr lang="en"/>
              <a:t>-int = </a:t>
            </a:r>
            <a:r>
              <a:rPr lang="en"/>
              <a:t>(0, −2)</a:t>
            </a:r>
            <a:endParaRPr/>
          </a:p>
          <a:p>
            <a:pPr indent="-342900" lvl="0" marL="5257800" marR="60613" rtl="0" algn="l">
              <a:spcBef>
                <a:spcPts val="1000"/>
              </a:spcBef>
              <a:spcAft>
                <a:spcPts val="0"/>
              </a:spcAft>
              <a:buSzPts val="1800"/>
              <a:buChar char="●"/>
            </a:pPr>
            <a:r>
              <a:rPr i="1" lang="en"/>
              <a:t>m</a:t>
            </a:r>
            <a:r>
              <a:rPr lang="en"/>
              <a:t> = −</a:t>
            </a:r>
            <a:r>
              <a:rPr lang="en"/>
              <a:t>4, </a:t>
            </a:r>
            <a:r>
              <a:rPr i="1" lang="en"/>
              <a:t>y</a:t>
            </a:r>
            <a:r>
              <a:rPr lang="en"/>
              <a:t>-int = </a:t>
            </a:r>
            <a:r>
              <a:rPr lang="en"/>
              <a:t>(0,8)</a:t>
            </a:r>
            <a:endParaRPr/>
          </a:p>
          <a:p>
            <a:pPr indent="-342900" lvl="0" marL="5257800" marR="60613" rtl="0" algn="l">
              <a:spcBef>
                <a:spcPts val="1000"/>
              </a:spcBef>
              <a:spcAft>
                <a:spcPts val="1000"/>
              </a:spcAft>
              <a:buSzPts val="1800"/>
              <a:buChar char="●"/>
            </a:pPr>
            <a:r>
              <a:rPr i="1" lang="en"/>
              <a:t>m</a:t>
            </a:r>
            <a:r>
              <a:rPr lang="en"/>
              <a:t> = </a:t>
            </a:r>
            <a:r>
              <a:rPr lang="en"/>
              <a:t>3, </a:t>
            </a:r>
            <a:r>
              <a:rPr i="1" lang="en"/>
              <a:t>y</a:t>
            </a:r>
            <a:r>
              <a:rPr lang="en"/>
              <a:t>-int = </a:t>
            </a:r>
            <a:r>
              <a:rPr lang="en"/>
              <a:t>(0,−2)</a:t>
            </a:r>
            <a:endParaRPr/>
          </a:p>
        </p:txBody>
      </p:sp>
      <p:sp>
        <p:nvSpPr>
          <p:cNvPr id="364" name="Google Shape;364;p2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1.11.3 Reasoning Symbolically and Abstractly about Linear Equations</a:t>
            </a:r>
            <a:endParaRPr/>
          </a:p>
        </p:txBody>
      </p:sp>
      <p:graphicFrame>
        <p:nvGraphicFramePr>
          <p:cNvPr id="365" name="Google Shape;365;p28"/>
          <p:cNvGraphicFramePr/>
          <p:nvPr/>
        </p:nvGraphicFramePr>
        <p:xfrm>
          <a:off x="957625" y="1955650"/>
          <a:ext cx="3000000" cy="3000000"/>
        </p:xfrm>
        <a:graphic>
          <a:graphicData uri="http://schemas.openxmlformats.org/drawingml/2006/table">
            <a:tbl>
              <a:tblPr>
                <a:noFill/>
                <a:tableStyleId>{6C96B734-5BFC-4C23-83B7-3CE31041E190}</a:tableStyleId>
              </a:tblPr>
              <a:tblGrid>
                <a:gridCol w="2641625"/>
              </a:tblGrid>
              <a:tr h="494275">
                <a:tc>
                  <a:txBody>
                    <a:bodyPr/>
                    <a:lstStyle/>
                    <a:p>
                      <a:pPr indent="-342900" lvl="0" marL="457200" rtl="0" algn="l">
                        <a:spcBef>
                          <a:spcPts val="0"/>
                        </a:spcBef>
                        <a:spcAft>
                          <a:spcPts val="0"/>
                        </a:spcAft>
                        <a:buSzPts val="1800"/>
                        <a:buFont typeface="Noto Sans"/>
                        <a:buAutoNum type="arabicPeriod"/>
                      </a:pPr>
                      <a:r>
                        <a:rPr lang="en" sz="1800">
                          <a:latin typeface="Noto Sans"/>
                          <a:ea typeface="Noto Sans"/>
                          <a:cs typeface="Noto Sans"/>
                          <a:sym typeface="Noto Sans"/>
                        </a:rPr>
                        <a:t>−4</a:t>
                      </a:r>
                      <a:r>
                        <a:rPr i="1" lang="en" sz="1800">
                          <a:latin typeface="Noto Sans"/>
                          <a:ea typeface="Noto Sans"/>
                          <a:cs typeface="Noto Sans"/>
                          <a:sym typeface="Noto Sans"/>
                        </a:rPr>
                        <a:t>x </a:t>
                      </a:r>
                      <a:r>
                        <a:rPr lang="en" sz="1800">
                          <a:latin typeface="Noto Sans"/>
                          <a:ea typeface="Noto Sans"/>
                          <a:cs typeface="Noto Sans"/>
                          <a:sym typeface="Noto Sans"/>
                        </a:rPr>
                        <a:t>+ 3</a:t>
                      </a:r>
                      <a:r>
                        <a:rPr i="1" lang="en" sz="1800">
                          <a:latin typeface="Noto Sans"/>
                          <a:ea typeface="Noto Sans"/>
                          <a:cs typeface="Noto Sans"/>
                          <a:sym typeface="Noto Sans"/>
                        </a:rPr>
                        <a:t>y </a:t>
                      </a:r>
                      <a:r>
                        <a:rPr lang="en" sz="1800">
                          <a:latin typeface="Noto Sans"/>
                          <a:ea typeface="Noto Sans"/>
                          <a:cs typeface="Noto Sans"/>
                          <a:sym typeface="Noto Sans"/>
                        </a:rPr>
                        <a:t>= 3</a:t>
                      </a:r>
                      <a:endParaRPr sz="1800">
                        <a:latin typeface="Noto Sans"/>
                        <a:ea typeface="Noto Sans"/>
                        <a:cs typeface="Noto Sans"/>
                        <a:sym typeface="Noto Sans"/>
                      </a:endParaRPr>
                    </a:p>
                  </a:txBody>
                  <a:tcPr marT="91425" marB="91425" marR="91425" marL="91425">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alpha val="0"/>
                        </a:schemeClr>
                      </a:solidFill>
                      <a:prstDash val="solid"/>
                      <a:round/>
                      <a:headEnd len="sm" w="sm" type="none"/>
                      <a:tailEnd len="sm" w="sm" type="none"/>
                    </a:lnT>
                    <a:lnB cap="flat" cmpd="sng" w="9525">
                      <a:solidFill>
                        <a:schemeClr val="lt2">
                          <a:alpha val="0"/>
                        </a:schemeClr>
                      </a:solidFill>
                      <a:prstDash val="solid"/>
                      <a:round/>
                      <a:headEnd len="sm" w="sm" type="none"/>
                      <a:tailEnd len="sm" w="sm" type="none"/>
                    </a:lnB>
                  </a:tcPr>
                </a:tc>
              </a:tr>
              <a:tr h="494275">
                <a:tc>
                  <a:txBody>
                    <a:bodyPr/>
                    <a:lstStyle/>
                    <a:p>
                      <a:pPr indent="-342900" lvl="0" marL="457200" rtl="0" algn="l">
                        <a:spcBef>
                          <a:spcPts val="0"/>
                        </a:spcBef>
                        <a:spcAft>
                          <a:spcPts val="0"/>
                        </a:spcAft>
                        <a:buSzPts val="1800"/>
                        <a:buFont typeface="Noto Sans"/>
                        <a:buAutoNum type="arabicPeriod" startAt="2"/>
                      </a:pPr>
                      <a:r>
                        <a:rPr lang="en" sz="1800">
                          <a:latin typeface="Noto Sans"/>
                          <a:ea typeface="Noto Sans"/>
                          <a:cs typeface="Noto Sans"/>
                          <a:sym typeface="Noto Sans"/>
                        </a:rPr>
                        <a:t>12</a:t>
                      </a:r>
                      <a:r>
                        <a:rPr i="1" lang="en" sz="1800">
                          <a:latin typeface="Noto Sans"/>
                          <a:ea typeface="Noto Sans"/>
                          <a:cs typeface="Noto Sans"/>
                          <a:sym typeface="Noto Sans"/>
                        </a:rPr>
                        <a:t>x</a:t>
                      </a:r>
                      <a:r>
                        <a:rPr lang="en" sz="1800">
                          <a:latin typeface="Noto Sans"/>
                          <a:ea typeface="Noto Sans"/>
                          <a:cs typeface="Noto Sans"/>
                          <a:sym typeface="Noto Sans"/>
                        </a:rPr>
                        <a:t> − 4</a:t>
                      </a:r>
                      <a:r>
                        <a:rPr i="1" lang="en" sz="1800">
                          <a:latin typeface="Noto Sans"/>
                          <a:ea typeface="Noto Sans"/>
                          <a:cs typeface="Noto Sans"/>
                          <a:sym typeface="Noto Sans"/>
                        </a:rPr>
                        <a:t>y</a:t>
                      </a:r>
                      <a:r>
                        <a:rPr lang="en" sz="1800">
                          <a:latin typeface="Noto Sans"/>
                          <a:ea typeface="Noto Sans"/>
                          <a:cs typeface="Noto Sans"/>
                          <a:sym typeface="Noto Sans"/>
                        </a:rPr>
                        <a:t> = 8</a:t>
                      </a:r>
                      <a:endParaRPr sz="1800">
                        <a:latin typeface="Noto Sans"/>
                        <a:ea typeface="Noto Sans"/>
                        <a:cs typeface="Noto Sans"/>
                        <a:sym typeface="Noto Sans"/>
                      </a:endParaRPr>
                    </a:p>
                  </a:txBody>
                  <a:tcPr marT="91425" marB="91425" marR="91425" marL="91425">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alpha val="0"/>
                        </a:schemeClr>
                      </a:solidFill>
                      <a:prstDash val="solid"/>
                      <a:round/>
                      <a:headEnd len="sm" w="sm" type="none"/>
                      <a:tailEnd len="sm" w="sm" type="none"/>
                    </a:lnT>
                    <a:lnB cap="flat" cmpd="sng" w="9525">
                      <a:solidFill>
                        <a:schemeClr val="lt2">
                          <a:alpha val="0"/>
                        </a:schemeClr>
                      </a:solidFill>
                      <a:prstDash val="solid"/>
                      <a:round/>
                      <a:headEnd len="sm" w="sm" type="none"/>
                      <a:tailEnd len="sm" w="sm" type="none"/>
                    </a:lnB>
                  </a:tcPr>
                </a:tc>
              </a:tr>
              <a:tr h="502450">
                <a:tc>
                  <a:txBody>
                    <a:bodyPr/>
                    <a:lstStyle/>
                    <a:p>
                      <a:pPr indent="-342900" lvl="0" marL="457200" rtl="0" algn="l">
                        <a:spcBef>
                          <a:spcPts val="0"/>
                        </a:spcBef>
                        <a:spcAft>
                          <a:spcPts val="0"/>
                        </a:spcAft>
                        <a:buSzPts val="1800"/>
                        <a:buFont typeface="Noto Sans"/>
                        <a:buAutoNum type="arabicPeriod" startAt="3"/>
                      </a:pPr>
                      <a:r>
                        <a:rPr lang="en" sz="1800">
                          <a:latin typeface="Noto Sans"/>
                          <a:ea typeface="Noto Sans"/>
                          <a:cs typeface="Noto Sans"/>
                          <a:sym typeface="Noto Sans"/>
                        </a:rPr>
                        <a:t>8</a:t>
                      </a:r>
                      <a:r>
                        <a:rPr i="1" lang="en" sz="1800">
                          <a:latin typeface="Noto Sans"/>
                          <a:ea typeface="Noto Sans"/>
                          <a:cs typeface="Noto Sans"/>
                          <a:sym typeface="Noto Sans"/>
                        </a:rPr>
                        <a:t>x </a:t>
                      </a:r>
                      <a:r>
                        <a:rPr lang="en" sz="1800">
                          <a:latin typeface="Noto Sans"/>
                          <a:ea typeface="Noto Sans"/>
                          <a:cs typeface="Noto Sans"/>
                          <a:sym typeface="Noto Sans"/>
                        </a:rPr>
                        <a:t>+ 2</a:t>
                      </a:r>
                      <a:r>
                        <a:rPr i="1" lang="en" sz="1800">
                          <a:latin typeface="Noto Sans"/>
                          <a:ea typeface="Noto Sans"/>
                          <a:cs typeface="Noto Sans"/>
                          <a:sym typeface="Noto Sans"/>
                        </a:rPr>
                        <a:t>y </a:t>
                      </a:r>
                      <a:r>
                        <a:rPr lang="en" sz="1800">
                          <a:latin typeface="Noto Sans"/>
                          <a:ea typeface="Noto Sans"/>
                          <a:cs typeface="Noto Sans"/>
                          <a:sym typeface="Noto Sans"/>
                        </a:rPr>
                        <a:t>= 16</a:t>
                      </a:r>
                      <a:endParaRPr sz="1800">
                        <a:latin typeface="Noto Sans"/>
                        <a:ea typeface="Noto Sans"/>
                        <a:cs typeface="Noto Sans"/>
                        <a:sym typeface="Noto Sans"/>
                      </a:endParaRPr>
                    </a:p>
                  </a:txBody>
                  <a:tcPr marT="91425" marB="91425" marR="91425" marL="91425">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alpha val="0"/>
                        </a:schemeClr>
                      </a:solidFill>
                      <a:prstDash val="solid"/>
                      <a:round/>
                      <a:headEnd len="sm" w="sm" type="none"/>
                      <a:tailEnd len="sm" w="sm" type="none"/>
                    </a:lnT>
                    <a:lnB cap="flat" cmpd="sng" w="9525">
                      <a:solidFill>
                        <a:schemeClr val="lt2">
                          <a:alpha val="0"/>
                        </a:schemeClr>
                      </a:solidFill>
                      <a:prstDash val="solid"/>
                      <a:round/>
                      <a:headEnd len="sm" w="sm" type="none"/>
                      <a:tailEnd len="sm" w="sm" type="none"/>
                    </a:lnB>
                  </a:tcPr>
                </a:tc>
              </a:tr>
              <a:tr h="403025">
                <a:tc>
                  <a:txBody>
                    <a:bodyPr/>
                    <a:lstStyle/>
                    <a:p>
                      <a:pPr indent="-342900" lvl="0" marL="457200" rtl="0" algn="l">
                        <a:spcBef>
                          <a:spcPts val="0"/>
                        </a:spcBef>
                        <a:spcAft>
                          <a:spcPts val="0"/>
                        </a:spcAft>
                        <a:buSzPts val="1800"/>
                        <a:buFont typeface="Noto Sans"/>
                        <a:buAutoNum type="arabicPeriod" startAt="4"/>
                      </a:pPr>
                      <a:r>
                        <a:rPr lang="en" sz="1800">
                          <a:latin typeface="Noto Sans"/>
                          <a:ea typeface="Noto Sans"/>
                          <a:cs typeface="Noto Sans"/>
                          <a:sym typeface="Noto Sans"/>
                        </a:rPr>
                        <a:t>−</a:t>
                      </a:r>
                      <a:r>
                        <a:rPr i="1" lang="en" sz="1800">
                          <a:latin typeface="Noto Sans"/>
                          <a:ea typeface="Noto Sans"/>
                          <a:cs typeface="Noto Sans"/>
                          <a:sym typeface="Noto Sans"/>
                        </a:rPr>
                        <a:t>x</a:t>
                      </a:r>
                      <a:r>
                        <a:rPr lang="en" sz="1800">
                          <a:latin typeface="Noto Sans"/>
                          <a:ea typeface="Noto Sans"/>
                          <a:cs typeface="Noto Sans"/>
                          <a:sym typeface="Noto Sans"/>
                        </a:rPr>
                        <a:t> + 1/3</a:t>
                      </a:r>
                      <a:r>
                        <a:rPr i="1" lang="en" sz="1800">
                          <a:latin typeface="Noto Sans"/>
                          <a:ea typeface="Noto Sans"/>
                          <a:cs typeface="Noto Sans"/>
                          <a:sym typeface="Noto Sans"/>
                        </a:rPr>
                        <a:t>y</a:t>
                      </a:r>
                      <a:r>
                        <a:rPr lang="en" sz="1800">
                          <a:latin typeface="Noto Sans"/>
                          <a:ea typeface="Noto Sans"/>
                          <a:cs typeface="Noto Sans"/>
                          <a:sym typeface="Noto Sans"/>
                        </a:rPr>
                        <a:t> = 1/3</a:t>
                      </a:r>
                      <a:endParaRPr sz="1800">
                        <a:latin typeface="Noto Sans"/>
                        <a:ea typeface="Noto Sans"/>
                        <a:cs typeface="Noto Sans"/>
                        <a:sym typeface="Noto Sans"/>
                      </a:endParaRPr>
                    </a:p>
                  </a:txBody>
                  <a:tcPr marT="91425" marB="91425" marR="91425" marL="91425">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alpha val="0"/>
                        </a:schemeClr>
                      </a:solidFill>
                      <a:prstDash val="solid"/>
                      <a:round/>
                      <a:headEnd len="sm" w="sm" type="none"/>
                      <a:tailEnd len="sm" w="sm" type="none"/>
                    </a:lnT>
                    <a:lnB cap="flat" cmpd="sng" w="9525">
                      <a:solidFill>
                        <a:schemeClr val="lt2">
                          <a:alpha val="0"/>
                        </a:schemeClr>
                      </a:solidFill>
                      <a:prstDash val="solid"/>
                      <a:round/>
                      <a:headEnd len="sm" w="sm" type="none"/>
                      <a:tailEnd len="sm" w="sm" type="none"/>
                    </a:lnB>
                  </a:tcPr>
                </a:tc>
              </a:tr>
              <a:tr h="403025">
                <a:tc>
                  <a:txBody>
                    <a:bodyPr/>
                    <a:lstStyle/>
                    <a:p>
                      <a:pPr indent="-342900" lvl="0" marL="457200" rtl="0" algn="l">
                        <a:spcBef>
                          <a:spcPts val="0"/>
                        </a:spcBef>
                        <a:spcAft>
                          <a:spcPts val="0"/>
                        </a:spcAft>
                        <a:buSzPts val="1800"/>
                        <a:buFont typeface="Noto Sans"/>
                        <a:buAutoNum type="arabicPeriod" startAt="5"/>
                      </a:pPr>
                      <a:r>
                        <a:rPr lang="en" sz="1800">
                          <a:latin typeface="Noto Sans"/>
                          <a:ea typeface="Noto Sans"/>
                          <a:cs typeface="Noto Sans"/>
                          <a:sym typeface="Noto Sans"/>
                        </a:rPr>
                        <a:t>−4</a:t>
                      </a:r>
                      <a:r>
                        <a:rPr i="1" lang="en" sz="1800">
                          <a:latin typeface="Noto Sans"/>
                          <a:ea typeface="Noto Sans"/>
                          <a:cs typeface="Noto Sans"/>
                          <a:sym typeface="Noto Sans"/>
                        </a:rPr>
                        <a:t>x</a:t>
                      </a:r>
                      <a:r>
                        <a:rPr lang="en" sz="1800">
                          <a:latin typeface="Noto Sans"/>
                          <a:ea typeface="Noto Sans"/>
                          <a:cs typeface="Noto Sans"/>
                          <a:sym typeface="Noto Sans"/>
                        </a:rPr>
                        <a:t> + 3</a:t>
                      </a:r>
                      <a:r>
                        <a:rPr i="1" lang="en" sz="1800">
                          <a:latin typeface="Noto Sans"/>
                          <a:ea typeface="Noto Sans"/>
                          <a:cs typeface="Noto Sans"/>
                          <a:sym typeface="Noto Sans"/>
                        </a:rPr>
                        <a:t>y</a:t>
                      </a:r>
                      <a:r>
                        <a:rPr lang="en" sz="1800">
                          <a:latin typeface="Noto Sans"/>
                          <a:ea typeface="Noto Sans"/>
                          <a:cs typeface="Noto Sans"/>
                          <a:sym typeface="Noto Sans"/>
                        </a:rPr>
                        <a:t> = −6</a:t>
                      </a:r>
                      <a:endParaRPr sz="1800">
                        <a:latin typeface="Noto Sans"/>
                        <a:ea typeface="Noto Sans"/>
                        <a:cs typeface="Noto Sans"/>
                        <a:sym typeface="Noto Sans"/>
                      </a:endParaRPr>
                    </a:p>
                  </a:txBody>
                  <a:tcPr marT="91425" marB="91425" marR="91425" marL="91425">
                    <a:lnL cap="flat" cmpd="sng" w="9525">
                      <a:solidFill>
                        <a:schemeClr val="lt2">
                          <a:alpha val="0"/>
                        </a:schemeClr>
                      </a:solidFill>
                      <a:prstDash val="solid"/>
                      <a:round/>
                      <a:headEnd len="sm" w="sm" type="none"/>
                      <a:tailEnd len="sm" w="sm" type="none"/>
                    </a:lnL>
                    <a:lnR cap="flat" cmpd="sng" w="9525">
                      <a:solidFill>
                        <a:schemeClr val="lt2">
                          <a:alpha val="0"/>
                        </a:schemeClr>
                      </a:solidFill>
                      <a:prstDash val="solid"/>
                      <a:round/>
                      <a:headEnd len="sm" w="sm" type="none"/>
                      <a:tailEnd len="sm" w="sm" type="none"/>
                    </a:lnR>
                    <a:lnT cap="flat" cmpd="sng" w="9525">
                      <a:solidFill>
                        <a:schemeClr val="lt2">
                          <a:alpha val="0"/>
                        </a:schemeClr>
                      </a:solidFill>
                      <a:prstDash val="solid"/>
                      <a:round/>
                      <a:headEnd len="sm" w="sm" type="none"/>
                      <a:tailEnd len="sm" w="sm" type="none"/>
                    </a:lnT>
                    <a:lnB cap="flat" cmpd="sng" w="9525">
                      <a:solidFill>
                        <a:schemeClr val="lt2">
                          <a:alpha val="0"/>
                        </a:schemeClr>
                      </a:solidFill>
                      <a:prstDash val="solid"/>
                      <a:round/>
                      <a:headEnd len="sm" w="sm" type="none"/>
                      <a:tailEnd len="sm" w="sm" type="none"/>
                    </a:lnB>
                  </a:tcPr>
                </a:tc>
              </a:tr>
            </a:tbl>
          </a:graphicData>
        </a:graphic>
      </p:graphicFrame>
      <p:sp>
        <p:nvSpPr>
          <p:cNvPr id="366" name="Google Shape;366;p28"/>
          <p:cNvSpPr txBox="1"/>
          <p:nvPr>
            <p:ph type="title"/>
          </p:nvPr>
        </p:nvSpPr>
        <p:spPr>
          <a:xfrm>
            <a:off x="196800" y="427500"/>
            <a:ext cx="86355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2500">
                <a:latin typeface="Verdana"/>
                <a:ea typeface="Verdana"/>
                <a:cs typeface="Verdana"/>
                <a:sym typeface="Verdana"/>
              </a:rPr>
              <a:t>Learning Activity - Standard Form &amp; Intercepts</a:t>
            </a:r>
            <a:endParaRPr sz="2500">
              <a:latin typeface="Verdana"/>
              <a:ea typeface="Verdana"/>
              <a:cs typeface="Verdana"/>
              <a:sym typeface="Verdan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0" name="Shape 370"/>
        <p:cNvGrpSpPr/>
        <p:nvPr/>
      </p:nvGrpSpPr>
      <p:grpSpPr>
        <a:xfrm>
          <a:off x="0" y="0"/>
          <a:ext cx="0" cy="0"/>
          <a:chOff x="0" y="0"/>
          <a:chExt cx="0" cy="0"/>
        </a:xfrm>
      </p:grpSpPr>
      <p:sp>
        <p:nvSpPr>
          <p:cNvPr id="371" name="Google Shape;371;p29"/>
          <p:cNvSpPr txBox="1"/>
          <p:nvPr>
            <p:ph type="title"/>
          </p:nvPr>
        </p:nvSpPr>
        <p:spPr>
          <a:xfrm>
            <a:off x="196800" y="375550"/>
            <a:ext cx="86355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2500">
                <a:latin typeface="Verdana"/>
                <a:ea typeface="Verdana"/>
                <a:cs typeface="Verdana"/>
                <a:sym typeface="Verdana"/>
              </a:rPr>
              <a:t>Learning Activity - Standard Form &amp; Intercepts</a:t>
            </a:r>
            <a:endParaRPr sz="2500">
              <a:latin typeface="Verdana"/>
              <a:ea typeface="Verdana"/>
              <a:cs typeface="Verdana"/>
              <a:sym typeface="Verdana"/>
            </a:endParaRPr>
          </a:p>
        </p:txBody>
      </p:sp>
      <p:sp>
        <p:nvSpPr>
          <p:cNvPr id="372" name="Google Shape;372;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3" name="Google Shape;373;p29">
            <a:hlinkClick action="ppaction://hlinksldjump" r:id="rId4"/>
          </p:cNvPr>
          <p:cNvSpPr/>
          <p:nvPr/>
        </p:nvSpPr>
        <p:spPr>
          <a:xfrm>
            <a:off x="7454100" y="3768125"/>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
        <p:nvSpPr>
          <p:cNvPr id="374" name="Google Shape;374;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marR="917863" rtl="0" algn="l">
              <a:spcBef>
                <a:spcPts val="0"/>
              </a:spcBef>
              <a:spcAft>
                <a:spcPts val="0"/>
              </a:spcAft>
              <a:buNone/>
            </a:pPr>
            <a:r>
              <a:rPr lang="en"/>
              <a:t>Standard form, </a:t>
            </a:r>
            <a:r>
              <a:rPr i="1" lang="en"/>
              <a:t>Ax</a:t>
            </a:r>
            <a:r>
              <a:rPr lang="en"/>
              <a:t> + </a:t>
            </a:r>
            <a:r>
              <a:rPr i="1" lang="en"/>
              <a:t>By</a:t>
            </a:r>
            <a:r>
              <a:rPr lang="en"/>
              <a:t> = </a:t>
            </a:r>
            <a:r>
              <a:rPr i="1" lang="en"/>
              <a:t>C</a:t>
            </a:r>
            <a:r>
              <a:rPr lang="en"/>
              <a:t>, is helpful for finding the x-intercepts and </a:t>
            </a:r>
            <a:r>
              <a:rPr i="1" lang="en"/>
              <a:t>y</a:t>
            </a:r>
            <a:r>
              <a:rPr lang="en"/>
              <a:t>-intercepts of an equation. For 6 - 9</a:t>
            </a:r>
            <a:r>
              <a:rPr lang="en"/>
              <a:t>, u</a:t>
            </a:r>
            <a:r>
              <a:rPr lang="en"/>
              <a:t>se the equation 6</a:t>
            </a:r>
            <a:r>
              <a:rPr i="1" lang="en"/>
              <a:t>x</a:t>
            </a:r>
            <a:r>
              <a:rPr lang="en"/>
              <a:t> − 4</a:t>
            </a:r>
            <a:r>
              <a:rPr i="1" lang="en"/>
              <a:t>y</a:t>
            </a:r>
            <a:r>
              <a:rPr lang="en"/>
              <a:t> = 24.</a:t>
            </a:r>
            <a:endParaRPr/>
          </a:p>
          <a:p>
            <a:pPr indent="-342900" lvl="0" marL="457200" marR="917863" rtl="0" algn="l">
              <a:spcBef>
                <a:spcPts val="1200"/>
              </a:spcBef>
              <a:spcAft>
                <a:spcPts val="0"/>
              </a:spcAft>
              <a:buSzPts val="1800"/>
              <a:buAutoNum type="arabicPeriod" startAt="6"/>
            </a:pPr>
            <a:r>
              <a:rPr lang="en"/>
              <a:t>What is the value of </a:t>
            </a:r>
            <a:r>
              <a:rPr i="1" lang="en"/>
              <a:t>y</a:t>
            </a:r>
            <a:r>
              <a:rPr lang="en"/>
              <a:t> at the </a:t>
            </a:r>
            <a:r>
              <a:rPr i="1" lang="en"/>
              <a:t>x</a:t>
            </a:r>
            <a:r>
              <a:rPr lang="en"/>
              <a:t>-intercept? What is the </a:t>
            </a:r>
            <a:r>
              <a:rPr i="1" lang="en"/>
              <a:t>x</a:t>
            </a:r>
            <a:r>
              <a:rPr lang="en"/>
              <a:t>-intercept of the equation?</a:t>
            </a:r>
            <a:endParaRPr/>
          </a:p>
          <a:p>
            <a:pPr indent="-342900" lvl="0" marL="457200" marR="917863" rtl="0" algn="l">
              <a:spcBef>
                <a:spcPts val="0"/>
              </a:spcBef>
              <a:spcAft>
                <a:spcPts val="0"/>
              </a:spcAft>
              <a:buSzPts val="1800"/>
              <a:buAutoNum type="arabicPeriod" startAt="6"/>
            </a:pPr>
            <a:r>
              <a:rPr lang="en"/>
              <a:t>What is the value of x at the </a:t>
            </a:r>
            <a:r>
              <a:rPr i="1" lang="en"/>
              <a:t>y</a:t>
            </a:r>
            <a:r>
              <a:rPr lang="en"/>
              <a:t>-intercept? What is the </a:t>
            </a:r>
            <a:r>
              <a:rPr i="1" lang="en"/>
              <a:t>y</a:t>
            </a:r>
            <a:r>
              <a:rPr lang="en"/>
              <a:t>-intercept of the equation?</a:t>
            </a:r>
            <a:endParaRPr/>
          </a:p>
          <a:p>
            <a:pPr indent="-342900" lvl="0" marL="457200" marR="917863" rtl="0" algn="l">
              <a:spcBef>
                <a:spcPts val="0"/>
              </a:spcBef>
              <a:spcAft>
                <a:spcPts val="0"/>
              </a:spcAft>
              <a:buSzPts val="1800"/>
              <a:buAutoNum type="arabicPeriod" startAt="6"/>
            </a:pPr>
            <a:r>
              <a:rPr lang="en"/>
              <a:t>Graph the two intercepts and the equation of the line.</a:t>
            </a:r>
            <a:endParaRPr/>
          </a:p>
          <a:p>
            <a:pPr indent="-342900" lvl="0" marL="457200" marR="917863" rtl="0" algn="l">
              <a:spcBef>
                <a:spcPts val="0"/>
              </a:spcBef>
              <a:spcAft>
                <a:spcPts val="0"/>
              </a:spcAft>
              <a:buSzPts val="1800"/>
              <a:buAutoNum type="arabicPeriod" startAt="6"/>
            </a:pPr>
            <a:r>
              <a:rPr lang="en"/>
              <a:t>Using the graph from question 10, what is the slope of the line in simplest form?</a:t>
            </a:r>
            <a:endParaRPr/>
          </a:p>
        </p:txBody>
      </p:sp>
      <p:sp>
        <p:nvSpPr>
          <p:cNvPr id="375" name="Google Shape;375;p2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1.11.3 Reasoning Symbolically and Abstractly about Linear Equations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79" name="Shape 379"/>
        <p:cNvGrpSpPr/>
        <p:nvPr/>
      </p:nvGrpSpPr>
      <p:grpSpPr>
        <a:xfrm>
          <a:off x="0" y="0"/>
          <a:ext cx="0" cy="0"/>
          <a:chOff x="0" y="0"/>
          <a:chExt cx="0" cy="0"/>
        </a:xfrm>
      </p:grpSpPr>
      <p:sp>
        <p:nvSpPr>
          <p:cNvPr id="380" name="Google Shape;380;p30"/>
          <p:cNvSpPr txBox="1"/>
          <p:nvPr>
            <p:ph type="title"/>
          </p:nvPr>
        </p:nvSpPr>
        <p:spPr>
          <a:xfrm>
            <a:off x="311700" y="424350"/>
            <a:ext cx="8520600" cy="954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500">
                <a:latin typeface="Verdana"/>
                <a:ea typeface="Verdana"/>
                <a:cs typeface="Verdana"/>
                <a:sym typeface="Verdana"/>
              </a:rPr>
              <a:t>Learning Strategies - Standard Form &amp; Intercepts</a:t>
            </a:r>
            <a:endParaRPr sz="2500">
              <a:solidFill>
                <a:srgbClr val="005047"/>
              </a:solidFill>
              <a:latin typeface="Verdana"/>
              <a:ea typeface="Verdana"/>
              <a:cs typeface="Verdana"/>
              <a:sym typeface="Verdana"/>
            </a:endParaRPr>
          </a:p>
        </p:txBody>
      </p:sp>
      <p:sp>
        <p:nvSpPr>
          <p:cNvPr id="381" name="Google Shape;381;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2" name="Google Shape;382;p30"/>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1.11.3 Reasoning Symbolically and Abstractly about Linear Equations</a:t>
            </a:r>
            <a:endParaRPr/>
          </a:p>
        </p:txBody>
      </p:sp>
      <p:pic>
        <p:nvPicPr>
          <p:cNvPr id="383" name="Google Shape;383;p30"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384" name="Google Shape;384;p30"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385" name="Google Shape;385;p30"/>
          <p:cNvSpPr/>
          <p:nvPr/>
        </p:nvSpPr>
        <p:spPr>
          <a:xfrm>
            <a:off x="5034250" y="1091525"/>
            <a:ext cx="3652500" cy="14337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_____ and _____ match because . . .</a:t>
            </a:r>
            <a:endParaRPr>
              <a:latin typeface="Noto Sans Medium"/>
              <a:ea typeface="Noto Sans Medium"/>
              <a:cs typeface="Noto Sans Medium"/>
              <a:sym typeface="Noto Sans Medium"/>
            </a:endParaRPr>
          </a:p>
          <a:p>
            <a:pPr indent="-226059" lvl="0" marL="274320" rtl="0" algn="l">
              <a:spcBef>
                <a:spcPts val="1000"/>
              </a:spcBef>
              <a:spcAft>
                <a:spcPts val="0"/>
              </a:spcAft>
              <a:buSzPts val="1400"/>
              <a:buFont typeface="Noto Sans Medium"/>
              <a:buAutoNum type="arabicPeriod"/>
            </a:pPr>
            <a:r>
              <a:rPr lang="en">
                <a:latin typeface="Noto Sans Medium"/>
                <a:ea typeface="Noto Sans Medium"/>
                <a:cs typeface="Noto Sans Medium"/>
                <a:sym typeface="Noto Sans Medium"/>
              </a:rPr>
              <a:t>I noticed _____ , so I matched . . .</a:t>
            </a:r>
            <a:endParaRPr>
              <a:latin typeface="Noto Sans Medium"/>
              <a:ea typeface="Noto Sans Medium"/>
              <a:cs typeface="Noto Sans Medium"/>
              <a:sym typeface="Noto Sans Medium"/>
            </a:endParaRPr>
          </a:p>
          <a:p>
            <a:pPr indent="0" lvl="0" marL="0" rtl="0" algn="r">
              <a:spcBef>
                <a:spcPts val="1000"/>
              </a:spcBef>
              <a:spcAft>
                <a:spcPts val="0"/>
              </a:spcAft>
              <a:buNone/>
            </a:pPr>
            <a:r>
              <a:rPr lang="en" sz="1000">
                <a:solidFill>
                  <a:schemeClr val="dk1"/>
                </a:solidFill>
                <a:latin typeface="Noto Sans Light"/>
                <a:ea typeface="Noto Sans Light"/>
                <a:cs typeface="Noto Sans Light"/>
                <a:sym typeface="Noto Sans Light"/>
              </a:rPr>
              <a:t>Conversing</a:t>
            </a:r>
            <a:endParaRPr sz="1000">
              <a:latin typeface="Noto Sans Light"/>
              <a:ea typeface="Noto Sans Light"/>
              <a:cs typeface="Noto Sans Light"/>
              <a:sym typeface="Noto Sans Light"/>
            </a:endParaRPr>
          </a:p>
        </p:txBody>
      </p:sp>
      <p:sp>
        <p:nvSpPr>
          <p:cNvPr id="386" name="Google Shape;386;p30"/>
          <p:cNvSpPr/>
          <p:nvPr/>
        </p:nvSpPr>
        <p:spPr>
          <a:xfrm>
            <a:off x="5034250" y="2623000"/>
            <a:ext cx="3798000" cy="16314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Font typeface="Noto Sans Medium"/>
              <a:buChar char="●"/>
            </a:pPr>
            <a:r>
              <a:rPr lang="en">
                <a:solidFill>
                  <a:schemeClr val="dk1"/>
                </a:solidFill>
                <a:latin typeface="Noto Sans Medium"/>
                <a:ea typeface="Noto Sans Medium"/>
                <a:cs typeface="Noto Sans Medium"/>
                <a:sym typeface="Noto Sans Medium"/>
              </a:rPr>
              <a:t>Focus on one equation to start with, and how could you use a graph or table to help you figure out which slope and y-intercept it matches?</a:t>
            </a:r>
            <a:endParaRPr>
              <a:solidFill>
                <a:schemeClr val="dk1"/>
              </a:solidFill>
              <a:latin typeface="Noto Sans Medium"/>
              <a:ea typeface="Noto Sans Medium"/>
              <a:cs typeface="Noto Sans Medium"/>
              <a:sym typeface="Noto Sans Medium"/>
            </a:endParaRPr>
          </a:p>
          <a:p>
            <a:pPr indent="0" lvl="0" marL="0" rtl="0" algn="r">
              <a:spcBef>
                <a:spcPts val="1000"/>
              </a:spcBef>
              <a:spcAft>
                <a:spcPts val="0"/>
              </a:spcAft>
              <a:buNone/>
            </a:pPr>
            <a:r>
              <a:rPr lang="en" sz="1000">
                <a:solidFill>
                  <a:schemeClr val="dk1"/>
                </a:solidFill>
                <a:latin typeface="Noto Sans Light"/>
                <a:ea typeface="Noto Sans Light"/>
                <a:cs typeface="Noto Sans Light"/>
                <a:sym typeface="Noto Sans Light"/>
              </a:rPr>
              <a:t>Internalize Executive Functions</a:t>
            </a:r>
            <a:endParaRPr>
              <a:latin typeface="Noto Sans Light"/>
              <a:ea typeface="Noto Sans Light"/>
              <a:cs typeface="Noto Sans Light"/>
              <a:sym typeface="Noto Sans Light"/>
            </a:endParaRPr>
          </a:p>
        </p:txBody>
      </p:sp>
      <p:sp>
        <p:nvSpPr>
          <p:cNvPr id="387" name="Google Shape;387;p30"/>
          <p:cNvSpPr txBox="1"/>
          <p:nvPr>
            <p:ph idx="1" type="body"/>
          </p:nvPr>
        </p:nvSpPr>
        <p:spPr>
          <a:xfrm>
            <a:off x="311700" y="1228675"/>
            <a:ext cx="3999900" cy="2087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91" name="Shape 391"/>
        <p:cNvGrpSpPr/>
        <p:nvPr/>
      </p:nvGrpSpPr>
      <p:grpSpPr>
        <a:xfrm>
          <a:off x="0" y="0"/>
          <a:ext cx="0" cy="0"/>
          <a:chOff x="0" y="0"/>
          <a:chExt cx="0" cy="0"/>
        </a:xfrm>
      </p:grpSpPr>
      <p:sp>
        <p:nvSpPr>
          <p:cNvPr id="392" name="Google Shape;392;p31"/>
          <p:cNvSpPr txBox="1"/>
          <p:nvPr>
            <p:ph type="title"/>
          </p:nvPr>
        </p:nvSpPr>
        <p:spPr>
          <a:xfrm>
            <a:off x="311700" y="304088"/>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sz="2700">
                <a:latin typeface="Verdana"/>
                <a:ea typeface="Verdana"/>
                <a:cs typeface="Verdana"/>
                <a:sym typeface="Verdana"/>
              </a:rPr>
              <a:t>Extending Your Thinking</a:t>
            </a:r>
            <a:r>
              <a:rPr lang="en" sz="2700">
                <a:latin typeface="Verdana"/>
                <a:ea typeface="Verdana"/>
                <a:cs typeface="Verdana"/>
                <a:sym typeface="Verdana"/>
              </a:rPr>
              <a:t> - Noticing Patterns</a:t>
            </a:r>
            <a:endParaRPr sz="2700">
              <a:latin typeface="Verdana"/>
              <a:ea typeface="Verdana"/>
              <a:cs typeface="Verdana"/>
              <a:sym typeface="Verdana"/>
            </a:endParaRPr>
          </a:p>
        </p:txBody>
      </p:sp>
      <p:sp>
        <p:nvSpPr>
          <p:cNvPr id="393" name="Google Shape;393;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4" name="Google Shape;394;p3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1.11.3 Reasoning Symbolically and Abstractly about Linear Equations</a:t>
            </a:r>
            <a:endParaRPr/>
          </a:p>
        </p:txBody>
      </p:sp>
      <p:pic>
        <p:nvPicPr>
          <p:cNvPr id="395" name="Google Shape;395;p31"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96" name="Google Shape;396;p31"/>
          <p:cNvSpPr txBox="1"/>
          <p:nvPr/>
        </p:nvSpPr>
        <p:spPr>
          <a:xfrm>
            <a:off x="349250" y="902225"/>
            <a:ext cx="8520600" cy="3607800"/>
          </a:xfrm>
          <a:prstGeom prst="rect">
            <a:avLst/>
          </a:prstGeom>
          <a:noFill/>
          <a:ln>
            <a:noFill/>
          </a:ln>
        </p:spPr>
        <p:txBody>
          <a:bodyPr anchorCtr="0" anchor="t" bIns="91425" lIns="91425" spcFirstLastPara="1" rIns="91425" wrap="square" tIns="91425">
            <a:noAutofit/>
          </a:bodyPr>
          <a:lstStyle/>
          <a:p>
            <a:pPr indent="0" lvl="0" marL="0" rtl="0" algn="l">
              <a:spcBef>
                <a:spcPts val="1000"/>
              </a:spcBef>
              <a:spcAft>
                <a:spcPts val="0"/>
              </a:spcAft>
              <a:buNone/>
            </a:pPr>
            <a:r>
              <a:rPr lang="en" sz="1800">
                <a:solidFill>
                  <a:srgbClr val="424242"/>
                </a:solidFill>
                <a:latin typeface="Noto Sans"/>
                <a:ea typeface="Noto Sans"/>
                <a:cs typeface="Noto Sans"/>
                <a:sym typeface="Noto Sans"/>
              </a:rPr>
              <a:t>Select two equations from the student activity, “Standard Form and Intercepts.” Using either graph paper or graphing technology:</a:t>
            </a:r>
            <a:endParaRPr sz="1800">
              <a:solidFill>
                <a:srgbClr val="424242"/>
              </a:solidFill>
              <a:latin typeface="Noto Sans"/>
              <a:ea typeface="Noto Sans"/>
              <a:cs typeface="Noto Sans"/>
              <a:sym typeface="Noto Sans"/>
            </a:endParaRPr>
          </a:p>
          <a:p>
            <a:pPr indent="-342900" lvl="0" marL="457200" rtl="0" algn="l">
              <a:spcBef>
                <a:spcPts val="1000"/>
              </a:spcBef>
              <a:spcAft>
                <a:spcPts val="0"/>
              </a:spcAft>
              <a:buClr>
                <a:srgbClr val="424242"/>
              </a:buClr>
              <a:buSzPts val="1800"/>
              <a:buFont typeface="Noto Sans"/>
              <a:buAutoNum type="arabicPeriod"/>
            </a:pPr>
            <a:r>
              <a:rPr lang="en" sz="1800">
                <a:solidFill>
                  <a:srgbClr val="424242"/>
                </a:solidFill>
                <a:latin typeface="Noto Sans"/>
                <a:ea typeface="Noto Sans"/>
                <a:cs typeface="Noto Sans"/>
                <a:sym typeface="Noto Sans"/>
              </a:rPr>
              <a:t>Graph the equation. </a:t>
            </a:r>
            <a:endParaRPr sz="1800">
              <a:solidFill>
                <a:srgbClr val="424242"/>
              </a:solidFill>
              <a:latin typeface="Noto Sans"/>
              <a:ea typeface="Noto Sans"/>
              <a:cs typeface="Noto Sans"/>
              <a:sym typeface="Noto Sans"/>
            </a:endParaRPr>
          </a:p>
          <a:p>
            <a:pPr indent="-342900" lvl="0" marL="457200" rtl="0" algn="l">
              <a:spcBef>
                <a:spcPts val="1000"/>
              </a:spcBef>
              <a:spcAft>
                <a:spcPts val="0"/>
              </a:spcAft>
              <a:buClr>
                <a:srgbClr val="424242"/>
              </a:buClr>
              <a:buSzPts val="1800"/>
              <a:buFont typeface="Noto Sans"/>
              <a:buAutoNum type="arabicPeriod"/>
            </a:pPr>
            <a:r>
              <a:rPr lang="en" sz="1800">
                <a:solidFill>
                  <a:srgbClr val="424242"/>
                </a:solidFill>
                <a:latin typeface="Noto Sans"/>
                <a:ea typeface="Noto Sans"/>
                <a:cs typeface="Noto Sans"/>
                <a:sym typeface="Noto Sans"/>
              </a:rPr>
              <a:t>On the same graph, also draw a line that goes through the origin (0, 0) and the point (𝐴, 𝐵). </a:t>
            </a:r>
            <a:endParaRPr sz="1800">
              <a:solidFill>
                <a:srgbClr val="424242"/>
              </a:solidFill>
              <a:latin typeface="Noto Sans"/>
              <a:ea typeface="Noto Sans"/>
              <a:cs typeface="Noto Sans"/>
              <a:sym typeface="Noto Sans"/>
            </a:endParaRPr>
          </a:p>
          <a:p>
            <a:pPr indent="0" lvl="0" marL="0" rtl="0" algn="l">
              <a:spcBef>
                <a:spcPts val="1000"/>
              </a:spcBef>
              <a:spcAft>
                <a:spcPts val="0"/>
              </a:spcAft>
              <a:buNone/>
            </a:pPr>
            <a:r>
              <a:rPr b="1" lang="en" sz="1800">
                <a:solidFill>
                  <a:srgbClr val="424242"/>
                </a:solidFill>
                <a:latin typeface="Noto Sans"/>
                <a:ea typeface="Noto Sans"/>
                <a:cs typeface="Noto Sans"/>
                <a:sym typeface="Noto Sans"/>
              </a:rPr>
              <a:t>For example:</a:t>
            </a:r>
            <a:r>
              <a:rPr lang="en" sz="1800">
                <a:solidFill>
                  <a:srgbClr val="424242"/>
                </a:solidFill>
                <a:latin typeface="Noto Sans"/>
                <a:ea typeface="Noto Sans"/>
                <a:cs typeface="Noto Sans"/>
                <a:sym typeface="Noto Sans"/>
              </a:rPr>
              <a:t> Graph the equation − 4𝑥 + 3𝑦 = 3. Also graph the line that goes through (0, 0) and (−4, 3). Repeat this for the other equation using the same method. Look for any patterns in the graphs.</a:t>
            </a:r>
            <a:endParaRPr sz="18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sz="1800">
              <a:solidFill>
                <a:srgbClr val="424242"/>
              </a:solidFill>
              <a:latin typeface="Noto Sans"/>
              <a:ea typeface="Noto Sans"/>
              <a:cs typeface="Noto Sans"/>
              <a:sym typeface="Noto Sans"/>
            </a:endParaRPr>
          </a:p>
        </p:txBody>
      </p:sp>
      <p:graphicFrame>
        <p:nvGraphicFramePr>
          <p:cNvPr id="397" name="Google Shape;397;p31"/>
          <p:cNvGraphicFramePr/>
          <p:nvPr/>
        </p:nvGraphicFramePr>
        <p:xfrm>
          <a:off x="990050" y="3736650"/>
          <a:ext cx="3000000" cy="3000000"/>
        </p:xfrm>
        <a:graphic>
          <a:graphicData uri="http://schemas.openxmlformats.org/drawingml/2006/table">
            <a:tbl>
              <a:tblPr>
                <a:noFill/>
                <a:tableStyleId>{6C96B734-5BFC-4C23-83B7-3CE31041E190}</a:tableStyleId>
              </a:tblPr>
              <a:tblGrid>
                <a:gridCol w="2413000"/>
                <a:gridCol w="2413000"/>
                <a:gridCol w="2413000"/>
              </a:tblGrid>
              <a:tr h="381000">
                <a:tc>
                  <a:txBody>
                    <a:bodyPr/>
                    <a:lstStyle/>
                    <a:p>
                      <a:pPr indent="-342900" lvl="0" marL="457200" rtl="0" algn="l">
                        <a:spcBef>
                          <a:spcPts val="0"/>
                        </a:spcBef>
                        <a:spcAft>
                          <a:spcPts val="0"/>
                        </a:spcAft>
                        <a:buClr>
                          <a:schemeClr val="dk1"/>
                        </a:buClr>
                        <a:buSzPts val="1800"/>
                        <a:buFont typeface="Noto Sans"/>
                        <a:buAutoNum type="arabicPeriod"/>
                      </a:pPr>
                      <a:r>
                        <a:rPr lang="en" sz="1800">
                          <a:solidFill>
                            <a:schemeClr val="dk1"/>
                          </a:solidFill>
                          <a:latin typeface="Noto Sans"/>
                          <a:ea typeface="Noto Sans"/>
                          <a:cs typeface="Noto Sans"/>
                          <a:sym typeface="Noto Sans"/>
                        </a:rPr>
                        <a:t>4</a:t>
                      </a:r>
                      <a:r>
                        <a:rPr i="1" lang="en" sz="1800">
                          <a:solidFill>
                            <a:schemeClr val="dk1"/>
                          </a:solidFill>
                          <a:latin typeface="Noto Sans"/>
                          <a:ea typeface="Noto Sans"/>
                          <a:cs typeface="Noto Sans"/>
                          <a:sym typeface="Noto Sans"/>
                        </a:rPr>
                        <a:t>x </a:t>
                      </a:r>
                      <a:r>
                        <a:rPr lang="en" sz="1800">
                          <a:solidFill>
                            <a:schemeClr val="dk1"/>
                          </a:solidFill>
                          <a:latin typeface="Noto Sans"/>
                          <a:ea typeface="Noto Sans"/>
                          <a:cs typeface="Noto Sans"/>
                          <a:sym typeface="Noto Sans"/>
                        </a:rPr>
                        <a:t>− 3</a:t>
                      </a:r>
                      <a:r>
                        <a:rPr i="1" lang="en" sz="1800">
                          <a:solidFill>
                            <a:schemeClr val="dk1"/>
                          </a:solidFill>
                          <a:latin typeface="Noto Sans"/>
                          <a:ea typeface="Noto Sans"/>
                          <a:cs typeface="Noto Sans"/>
                          <a:sym typeface="Noto Sans"/>
                        </a:rPr>
                        <a:t>y </a:t>
                      </a:r>
                      <a:r>
                        <a:rPr lang="en" sz="1800">
                          <a:solidFill>
                            <a:schemeClr val="dk1"/>
                          </a:solidFill>
                          <a:latin typeface="Noto Sans"/>
                          <a:ea typeface="Noto Sans"/>
                          <a:cs typeface="Noto Sans"/>
                          <a:sym typeface="Noto Sans"/>
                        </a:rPr>
                        <a:t>= −3</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rabicPeriod" startAt="2"/>
                      </a:pPr>
                      <a:r>
                        <a:rPr lang="en" sz="1800">
                          <a:solidFill>
                            <a:schemeClr val="dk1"/>
                          </a:solidFill>
                          <a:latin typeface="Noto Sans"/>
                          <a:ea typeface="Noto Sans"/>
                          <a:cs typeface="Noto Sans"/>
                          <a:sym typeface="Noto Sans"/>
                        </a:rPr>
                        <a:t>12</a:t>
                      </a:r>
                      <a:r>
                        <a:rPr i="1" lang="en" sz="1800">
                          <a:solidFill>
                            <a:schemeClr val="dk1"/>
                          </a:solidFill>
                          <a:latin typeface="Noto Sans"/>
                          <a:ea typeface="Noto Sans"/>
                          <a:cs typeface="Noto Sans"/>
                          <a:sym typeface="Noto Sans"/>
                        </a:rPr>
                        <a:t>x</a:t>
                      </a:r>
                      <a:r>
                        <a:rPr lang="en" sz="1800">
                          <a:solidFill>
                            <a:schemeClr val="dk1"/>
                          </a:solidFill>
                          <a:latin typeface="Noto Sans"/>
                          <a:ea typeface="Noto Sans"/>
                          <a:cs typeface="Noto Sans"/>
                          <a:sym typeface="Noto Sans"/>
                        </a:rPr>
                        <a:t> − 4</a:t>
                      </a:r>
                      <a:r>
                        <a:rPr i="1" lang="en" sz="1800">
                          <a:solidFill>
                            <a:schemeClr val="dk1"/>
                          </a:solidFill>
                          <a:latin typeface="Noto Sans"/>
                          <a:ea typeface="Noto Sans"/>
                          <a:cs typeface="Noto Sans"/>
                          <a:sym typeface="Noto Sans"/>
                        </a:rPr>
                        <a:t>y</a:t>
                      </a:r>
                      <a:r>
                        <a:rPr lang="en" sz="1800">
                          <a:solidFill>
                            <a:schemeClr val="dk1"/>
                          </a:solidFill>
                          <a:latin typeface="Noto Sans"/>
                          <a:ea typeface="Noto Sans"/>
                          <a:cs typeface="Noto Sans"/>
                          <a:sym typeface="Noto Sans"/>
                        </a:rPr>
                        <a:t> = 8</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rabicPeriod" startAt="3"/>
                      </a:pPr>
                      <a:r>
                        <a:rPr lang="en" sz="1800">
                          <a:solidFill>
                            <a:schemeClr val="dk1"/>
                          </a:solidFill>
                          <a:latin typeface="Noto Sans"/>
                          <a:ea typeface="Noto Sans"/>
                          <a:cs typeface="Noto Sans"/>
                          <a:sym typeface="Noto Sans"/>
                        </a:rPr>
                        <a:t>8</a:t>
                      </a:r>
                      <a:r>
                        <a:rPr i="1" lang="en" sz="1800">
                          <a:solidFill>
                            <a:schemeClr val="dk1"/>
                          </a:solidFill>
                          <a:latin typeface="Noto Sans"/>
                          <a:ea typeface="Noto Sans"/>
                          <a:cs typeface="Noto Sans"/>
                          <a:sym typeface="Noto Sans"/>
                        </a:rPr>
                        <a:t>x </a:t>
                      </a:r>
                      <a:r>
                        <a:rPr lang="en" sz="1800">
                          <a:solidFill>
                            <a:schemeClr val="dk1"/>
                          </a:solidFill>
                          <a:latin typeface="Noto Sans"/>
                          <a:ea typeface="Noto Sans"/>
                          <a:cs typeface="Noto Sans"/>
                          <a:sym typeface="Noto Sans"/>
                        </a:rPr>
                        <a:t>+ 2</a:t>
                      </a:r>
                      <a:r>
                        <a:rPr i="1" lang="en" sz="1800">
                          <a:solidFill>
                            <a:schemeClr val="dk1"/>
                          </a:solidFill>
                          <a:latin typeface="Noto Sans"/>
                          <a:ea typeface="Noto Sans"/>
                          <a:cs typeface="Noto Sans"/>
                          <a:sym typeface="Noto Sans"/>
                        </a:rPr>
                        <a:t>y </a:t>
                      </a:r>
                      <a:r>
                        <a:rPr lang="en" sz="1800">
                          <a:solidFill>
                            <a:schemeClr val="dk1"/>
                          </a:solidFill>
                          <a:latin typeface="Noto Sans"/>
                          <a:ea typeface="Noto Sans"/>
                          <a:cs typeface="Noto Sans"/>
                          <a:sym typeface="Noto Sans"/>
                        </a:rPr>
                        <a:t>= 16</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61950">
                <a:tc>
                  <a:txBody>
                    <a:bodyPr/>
                    <a:lstStyle/>
                    <a:p>
                      <a:pPr indent="-342900" lvl="0" marL="457200" rtl="0" algn="l">
                        <a:spcBef>
                          <a:spcPts val="0"/>
                        </a:spcBef>
                        <a:spcAft>
                          <a:spcPts val="0"/>
                        </a:spcAft>
                        <a:buClr>
                          <a:schemeClr val="dk1"/>
                        </a:buClr>
                        <a:buSzPts val="1800"/>
                        <a:buFont typeface="Noto Sans"/>
                        <a:buAutoNum type="arabicPeriod" startAt="4"/>
                      </a:pPr>
                      <a:r>
                        <a:rPr lang="en" sz="1800">
                          <a:solidFill>
                            <a:schemeClr val="dk1"/>
                          </a:solidFill>
                          <a:latin typeface="Noto Sans"/>
                          <a:ea typeface="Noto Sans"/>
                          <a:cs typeface="Noto Sans"/>
                          <a:sym typeface="Noto Sans"/>
                        </a:rPr>
                        <a:t>3</a:t>
                      </a:r>
                      <a:r>
                        <a:rPr i="1" lang="en" sz="1800">
                          <a:solidFill>
                            <a:schemeClr val="dk1"/>
                          </a:solidFill>
                          <a:latin typeface="Noto Sans"/>
                          <a:ea typeface="Noto Sans"/>
                          <a:cs typeface="Noto Sans"/>
                          <a:sym typeface="Noto Sans"/>
                        </a:rPr>
                        <a:t>x</a:t>
                      </a:r>
                      <a:r>
                        <a:rPr lang="en" sz="1800">
                          <a:solidFill>
                            <a:schemeClr val="dk1"/>
                          </a:solidFill>
                          <a:latin typeface="Noto Sans"/>
                          <a:ea typeface="Noto Sans"/>
                          <a:cs typeface="Noto Sans"/>
                          <a:sym typeface="Noto Sans"/>
                        </a:rPr>
                        <a:t> − </a:t>
                      </a:r>
                      <a:r>
                        <a:rPr i="1" lang="en" sz="1800">
                          <a:solidFill>
                            <a:schemeClr val="dk1"/>
                          </a:solidFill>
                          <a:latin typeface="Noto Sans"/>
                          <a:ea typeface="Noto Sans"/>
                          <a:cs typeface="Noto Sans"/>
                          <a:sym typeface="Noto Sans"/>
                        </a:rPr>
                        <a:t>y</a:t>
                      </a:r>
                      <a:r>
                        <a:rPr lang="en" sz="1800">
                          <a:solidFill>
                            <a:schemeClr val="dk1"/>
                          </a:solidFill>
                          <a:latin typeface="Noto Sans"/>
                          <a:ea typeface="Noto Sans"/>
                          <a:cs typeface="Noto Sans"/>
                          <a:sym typeface="Noto Sans"/>
                        </a:rPr>
                        <a:t> = −1</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Clr>
                          <a:schemeClr val="dk1"/>
                        </a:buClr>
                        <a:buSzPts val="1800"/>
                        <a:buFont typeface="Noto Sans"/>
                        <a:buAutoNum type="arabicPeriod" startAt="5"/>
                      </a:pPr>
                      <a:r>
                        <a:rPr lang="en" sz="1800">
                          <a:solidFill>
                            <a:schemeClr val="dk1"/>
                          </a:solidFill>
                          <a:latin typeface="Noto Sans"/>
                          <a:ea typeface="Noto Sans"/>
                          <a:cs typeface="Noto Sans"/>
                          <a:sym typeface="Noto Sans"/>
                        </a:rPr>
                        <a:t>4</a:t>
                      </a:r>
                      <a:r>
                        <a:rPr i="1" lang="en" sz="1800">
                          <a:solidFill>
                            <a:schemeClr val="dk1"/>
                          </a:solidFill>
                          <a:latin typeface="Noto Sans"/>
                          <a:ea typeface="Noto Sans"/>
                          <a:cs typeface="Noto Sans"/>
                          <a:sym typeface="Noto Sans"/>
                        </a:rPr>
                        <a:t>x</a:t>
                      </a:r>
                      <a:r>
                        <a:rPr lang="en" sz="1800">
                          <a:solidFill>
                            <a:schemeClr val="dk1"/>
                          </a:solidFill>
                          <a:latin typeface="Noto Sans"/>
                          <a:ea typeface="Noto Sans"/>
                          <a:cs typeface="Noto Sans"/>
                          <a:sym typeface="Noto Sans"/>
                        </a:rPr>
                        <a:t> − 3</a:t>
                      </a:r>
                      <a:r>
                        <a:rPr i="1" lang="en" sz="1800">
                          <a:solidFill>
                            <a:schemeClr val="dk1"/>
                          </a:solidFill>
                          <a:latin typeface="Noto Sans"/>
                          <a:ea typeface="Noto Sans"/>
                          <a:cs typeface="Noto Sans"/>
                          <a:sym typeface="Noto Sans"/>
                        </a:rPr>
                        <a:t>y</a:t>
                      </a:r>
                      <a:r>
                        <a:rPr lang="en" sz="1800">
                          <a:solidFill>
                            <a:schemeClr val="dk1"/>
                          </a:solidFill>
                          <a:latin typeface="Noto Sans"/>
                          <a:ea typeface="Noto Sans"/>
                          <a:cs typeface="Noto Sans"/>
                          <a:sym typeface="Noto Sans"/>
                        </a:rPr>
                        <a:t> = 6</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1" name="Shape 401"/>
        <p:cNvGrpSpPr/>
        <p:nvPr/>
      </p:nvGrpSpPr>
      <p:grpSpPr>
        <a:xfrm>
          <a:off x="0" y="0"/>
          <a:ext cx="0" cy="0"/>
          <a:chOff x="0" y="0"/>
          <a:chExt cx="0" cy="0"/>
        </a:xfrm>
      </p:grpSpPr>
      <p:sp>
        <p:nvSpPr>
          <p:cNvPr id="402" name="Google Shape;402;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403" name="Google Shape;403;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1D2125"/>
                </a:solidFill>
                <a:highlight>
                  <a:srgbClr val="FFFFFF"/>
                </a:highlight>
              </a:rPr>
              <a:t>What is the slope of the line 4</a:t>
            </a:r>
            <a:r>
              <a:rPr i="1" lang="en">
                <a:solidFill>
                  <a:srgbClr val="1D2125"/>
                </a:solidFill>
                <a:highlight>
                  <a:srgbClr val="FFFFFF"/>
                </a:highlight>
              </a:rPr>
              <a:t>x</a:t>
            </a:r>
            <a:r>
              <a:rPr lang="en">
                <a:solidFill>
                  <a:srgbClr val="1D2125"/>
                </a:solidFill>
                <a:highlight>
                  <a:srgbClr val="FFFFFF"/>
                </a:highlight>
              </a:rPr>
              <a:t> + 3</a:t>
            </a:r>
            <a:r>
              <a:rPr i="1" lang="en">
                <a:solidFill>
                  <a:srgbClr val="1D2125"/>
                </a:solidFill>
                <a:highlight>
                  <a:srgbClr val="FFFFFF"/>
                </a:highlight>
              </a:rPr>
              <a:t>y</a:t>
            </a:r>
            <a:r>
              <a:rPr lang="en">
                <a:solidFill>
                  <a:srgbClr val="1D2125"/>
                </a:solidFill>
                <a:highlight>
                  <a:srgbClr val="FFFFFF"/>
                </a:highlight>
              </a:rPr>
              <a:t> = 12?</a:t>
            </a:r>
            <a:endParaRPr>
              <a:solidFill>
                <a:srgbClr val="1D2125"/>
              </a:solidFill>
              <a:highlight>
                <a:srgbClr val="FFFFFF"/>
              </a:highlight>
            </a:endParaRPr>
          </a:p>
        </p:txBody>
      </p:sp>
      <p:sp>
        <p:nvSpPr>
          <p:cNvPr id="404" name="Google Shape;404;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5" name="Google Shape;405;p3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1.11.3 Reasoning Symbolically and Abstractly about Linear Equations</a:t>
            </a:r>
            <a:endParaRPr/>
          </a:p>
        </p:txBody>
      </p:sp>
      <p:pic>
        <p:nvPicPr>
          <p:cNvPr id="406" name="Google Shape;406;p32"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407" name="Google Shape;407;p32">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408" name="Google Shape;408;p32"/>
          <p:cNvGraphicFramePr/>
          <p:nvPr/>
        </p:nvGraphicFramePr>
        <p:xfrm>
          <a:off x="952500" y="2377188"/>
          <a:ext cx="3000000" cy="3000000"/>
        </p:xfrm>
        <a:graphic>
          <a:graphicData uri="http://schemas.openxmlformats.org/drawingml/2006/table">
            <a:tbl>
              <a:tblPr>
                <a:noFill/>
                <a:tableStyleId>{6C96B734-5BFC-4C23-83B7-3CE31041E190}</a:tableStyleId>
              </a:tblPr>
              <a:tblGrid>
                <a:gridCol w="3619500"/>
                <a:gridCol w="3619500"/>
              </a:tblGrid>
              <a:tr h="381000">
                <a:tc>
                  <a:txBody>
                    <a:bodyPr/>
                    <a:lstStyle/>
                    <a:p>
                      <a:pPr indent="-342900" lvl="0" marL="457200" rtl="0" algn="l">
                        <a:spcBef>
                          <a:spcPts val="0"/>
                        </a:spcBef>
                        <a:spcAft>
                          <a:spcPts val="0"/>
                        </a:spcAft>
                        <a:buSzPts val="1800"/>
                        <a:buFont typeface="Noto Sans"/>
                        <a:buAutoNum type="alphaUcPeriod"/>
                      </a:pPr>
                      <a:r>
                        <a:rPr lang="en" sz="1800">
                          <a:latin typeface="Noto Sans"/>
                          <a:ea typeface="Noto Sans"/>
                          <a:cs typeface="Noto Sans"/>
                          <a:sym typeface="Noto Sans"/>
                        </a:rPr>
                        <a:t>3/4</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3"/>
                      </a:pPr>
                      <a:r>
                        <a:rPr lang="en" sz="1800">
                          <a:latin typeface="Noto Sans"/>
                          <a:ea typeface="Noto Sans"/>
                          <a:cs typeface="Noto Sans"/>
                          <a:sym typeface="Noto Sans"/>
                        </a:rPr>
                        <a:t>4/3</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42900" lvl="0" marL="457200" rtl="0" algn="l">
                        <a:spcBef>
                          <a:spcPts val="0"/>
                        </a:spcBef>
                        <a:spcAft>
                          <a:spcPts val="0"/>
                        </a:spcAft>
                        <a:buSzPts val="1800"/>
                        <a:buFont typeface="Noto Sans"/>
                        <a:buAutoNum type="alphaUcPeriod" startAt="2"/>
                      </a:pPr>
                      <a:r>
                        <a:rPr lang="en" sz="1800">
                          <a:latin typeface="Noto Sans"/>
                          <a:ea typeface="Noto Sans"/>
                          <a:cs typeface="Noto Sans"/>
                          <a:sym typeface="Noto Sans"/>
                        </a:rPr>
                        <a:t>–3/4</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4"/>
                      </a:pPr>
                      <a:r>
                        <a:rPr lang="en" sz="1800">
                          <a:latin typeface="Noto Sans"/>
                          <a:ea typeface="Noto Sans"/>
                          <a:cs typeface="Noto Sans"/>
                          <a:sym typeface="Noto Sans"/>
                        </a:rPr>
                        <a:t>–4/3 </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412" name="Shape 412"/>
        <p:cNvGrpSpPr/>
        <p:nvPr/>
      </p:nvGrpSpPr>
      <p:grpSpPr>
        <a:xfrm>
          <a:off x="0" y="0"/>
          <a:ext cx="0" cy="0"/>
          <a:chOff x="0" y="0"/>
          <a:chExt cx="0" cy="0"/>
        </a:xfrm>
      </p:grpSpPr>
      <p:sp>
        <p:nvSpPr>
          <p:cNvPr id="413" name="Google Shape;413;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Check - Review</a:t>
            </a:r>
            <a:endParaRPr>
              <a:latin typeface="Verdana"/>
              <a:ea typeface="Verdana"/>
              <a:cs typeface="Verdana"/>
              <a:sym typeface="Verdana"/>
            </a:endParaRPr>
          </a:p>
        </p:txBody>
      </p:sp>
      <p:sp>
        <p:nvSpPr>
          <p:cNvPr id="414" name="Google Shape;414;p33"/>
          <p:cNvSpPr txBox="1"/>
          <p:nvPr>
            <p:ph idx="1" type="body"/>
          </p:nvPr>
        </p:nvSpPr>
        <p:spPr>
          <a:xfrm>
            <a:off x="311700" y="1017725"/>
            <a:ext cx="79719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1D2125"/>
              </a:buClr>
              <a:buSzPts val="1800"/>
              <a:buAutoNum type="arabicPeriod"/>
            </a:pPr>
            <a:r>
              <a:rPr lang="en">
                <a:solidFill>
                  <a:srgbClr val="1D2125"/>
                </a:solidFill>
                <a:highlight>
                  <a:srgbClr val="FFFFFF"/>
                </a:highlight>
              </a:rPr>
              <a:t>Find the slope for 5</a:t>
            </a:r>
            <a:r>
              <a:rPr i="1" lang="en">
                <a:solidFill>
                  <a:srgbClr val="1D2125"/>
                </a:solidFill>
                <a:highlight>
                  <a:srgbClr val="FFFFFF"/>
                </a:highlight>
              </a:rPr>
              <a:t>x</a:t>
            </a:r>
            <a:r>
              <a:rPr lang="en">
                <a:solidFill>
                  <a:srgbClr val="1D2125"/>
                </a:solidFill>
                <a:highlight>
                  <a:srgbClr val="FFFFFF"/>
                </a:highlight>
              </a:rPr>
              <a:t> − </a:t>
            </a:r>
            <a:r>
              <a:rPr i="1" lang="en">
                <a:solidFill>
                  <a:srgbClr val="1D2125"/>
                </a:solidFill>
                <a:highlight>
                  <a:srgbClr val="FFFFFF"/>
                </a:highlight>
              </a:rPr>
              <a:t>y</a:t>
            </a:r>
            <a:r>
              <a:rPr lang="en">
                <a:solidFill>
                  <a:srgbClr val="1D2125"/>
                </a:solidFill>
                <a:highlight>
                  <a:srgbClr val="FFFFFF"/>
                </a:highlight>
              </a:rPr>
              <a:t> = 15.</a:t>
            </a:r>
            <a:endParaRPr>
              <a:solidFill>
                <a:srgbClr val="1D2125"/>
              </a:solidFill>
              <a:highlight>
                <a:srgbClr val="FFFFFF"/>
              </a:highlight>
            </a:endParaRPr>
          </a:p>
          <a:p>
            <a:pPr indent="-342900" lvl="0" marL="457200" rtl="0" algn="l">
              <a:spcBef>
                <a:spcPts val="1000"/>
              </a:spcBef>
              <a:spcAft>
                <a:spcPts val="0"/>
              </a:spcAft>
              <a:buClr>
                <a:srgbClr val="1D2125"/>
              </a:buClr>
              <a:buSzPts val="1800"/>
              <a:buAutoNum type="arabicPeriod"/>
            </a:pPr>
            <a:r>
              <a:rPr lang="en">
                <a:solidFill>
                  <a:srgbClr val="1D2125"/>
                </a:solidFill>
                <a:highlight>
                  <a:srgbClr val="FFFFFF"/>
                </a:highlight>
              </a:rPr>
              <a:t>Find the y-intercept for 5</a:t>
            </a:r>
            <a:r>
              <a:rPr i="1" lang="en">
                <a:solidFill>
                  <a:srgbClr val="1D2125"/>
                </a:solidFill>
                <a:highlight>
                  <a:srgbClr val="FFFFFF"/>
                </a:highlight>
              </a:rPr>
              <a:t>x</a:t>
            </a:r>
            <a:r>
              <a:rPr lang="en">
                <a:solidFill>
                  <a:srgbClr val="1D2125"/>
                </a:solidFill>
                <a:highlight>
                  <a:srgbClr val="FFFFFF"/>
                </a:highlight>
              </a:rPr>
              <a:t> − y = 15.</a:t>
            </a:r>
            <a:endParaRPr>
              <a:solidFill>
                <a:srgbClr val="1D2125"/>
              </a:solidFill>
              <a:highlight>
                <a:srgbClr val="FFFFFF"/>
              </a:highlight>
            </a:endParaRPr>
          </a:p>
          <a:p>
            <a:pPr indent="-342900" lvl="0" marL="457200" rtl="0" algn="l">
              <a:spcBef>
                <a:spcPts val="1000"/>
              </a:spcBef>
              <a:spcAft>
                <a:spcPts val="0"/>
              </a:spcAft>
              <a:buClr>
                <a:srgbClr val="1D2125"/>
              </a:buClr>
              <a:buSzPts val="1800"/>
              <a:buAutoNum type="arabicPeriod"/>
            </a:pPr>
            <a:r>
              <a:rPr lang="en">
                <a:solidFill>
                  <a:srgbClr val="1D2125"/>
                </a:solidFill>
                <a:highlight>
                  <a:srgbClr val="FFFFFF"/>
                </a:highlight>
              </a:rPr>
              <a:t>Explain your reasoning.</a:t>
            </a:r>
            <a:endParaRPr>
              <a:solidFill>
                <a:srgbClr val="1D2125"/>
              </a:solidFill>
              <a:highlight>
                <a:srgbClr val="FFFFFF"/>
              </a:highlight>
            </a:endParaRPr>
          </a:p>
          <a:p>
            <a:pPr indent="0" lvl="0" marL="0" rtl="0" algn="l">
              <a:spcBef>
                <a:spcPts val="1000"/>
              </a:spcBef>
              <a:spcAft>
                <a:spcPts val="0"/>
              </a:spcAft>
              <a:buNone/>
            </a:pPr>
            <a:r>
              <a:t/>
            </a:r>
            <a:endParaRPr sz="1600"/>
          </a:p>
          <a:p>
            <a:pPr indent="0" lvl="0" marL="0" rtl="0" algn="l">
              <a:spcBef>
                <a:spcPts val="800"/>
              </a:spcBef>
              <a:spcAft>
                <a:spcPts val="800"/>
              </a:spcAft>
              <a:buNone/>
            </a:pPr>
            <a:r>
              <a:t/>
            </a:r>
            <a:endParaRPr sz="1600"/>
          </a:p>
        </p:txBody>
      </p:sp>
      <p:sp>
        <p:nvSpPr>
          <p:cNvPr id="415" name="Google Shape;415;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6" name="Google Shape;416;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1.11.3 Reasoning Symbolically and Abstractly about Linear Equations </a:t>
            </a:r>
            <a:r>
              <a:rPr lang="en" sz="1000"/>
              <a:t>- Additional Resources</a:t>
            </a:r>
            <a:endParaRPr/>
          </a:p>
        </p:txBody>
      </p:sp>
      <p:pic>
        <p:nvPicPr>
          <p:cNvPr id="417" name="Google Shape;417;p33"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1" name="Shape 421"/>
        <p:cNvGrpSpPr/>
        <p:nvPr/>
      </p:nvGrpSpPr>
      <p:grpSpPr>
        <a:xfrm>
          <a:off x="0" y="0"/>
          <a:ext cx="0" cy="0"/>
          <a:chOff x="0" y="0"/>
          <a:chExt cx="0" cy="0"/>
        </a:xfrm>
      </p:grpSpPr>
      <p:sp>
        <p:nvSpPr>
          <p:cNvPr id="422" name="Google Shape;422;p34"/>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423" name="Google Shape;423;p3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4" name="Google Shape;424;p34"/>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5" name="Google Shape;425;p3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6" name="Google Shape;426;p34"/>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7" name="Google Shape;427;p3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8" name="Google Shape;428;p3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29" name="Google Shape;429;p34"/>
          <p:cNvCxnSpPr>
            <a:stCxn id="423" idx="2"/>
            <a:endCxn id="42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30" name="Google Shape;430;p34"/>
          <p:cNvCxnSpPr>
            <a:stCxn id="425" idx="3"/>
            <a:endCxn id="42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31" name="Google Shape;431;p34"/>
          <p:cNvCxnSpPr>
            <a:stCxn id="424" idx="3"/>
            <a:endCxn id="42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32" name="Google Shape;432;p34"/>
          <p:cNvCxnSpPr>
            <a:stCxn id="426" idx="3"/>
            <a:endCxn id="42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433" name="Google Shape;433;p34"/>
          <p:cNvCxnSpPr>
            <a:stCxn id="428" idx="3"/>
            <a:endCxn id="42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34" name="Google Shape;434;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35" name="Google Shape;435;p34"/>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36" name="Google Shape;436;p34"/>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37" name="Google Shape;437;p34"/>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438" name="Google Shape;438;p34"/>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439" name="Google Shape;439;p34"/>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440" name="Google Shape;440;p34"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441" name="Google Shape;441;p34"/>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442" name="Google Shape;442;p34"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443" name="Google Shape;443;p34"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444" name="Google Shape;444;p34" title="hugeicons_chart-down.png"/>
          <p:cNvPicPr preferRelativeResize="0"/>
          <p:nvPr/>
        </p:nvPicPr>
        <p:blipFill>
          <a:blip r:embed="rId6">
            <a:alphaModFix/>
          </a:blip>
          <a:stretch>
            <a:fillRect/>
          </a:stretch>
        </p:blipFill>
        <p:spPr>
          <a:xfrm>
            <a:off x="4901184" y="3090672"/>
            <a:ext cx="228600" cy="228600"/>
          </a:xfrm>
          <a:prstGeom prst="rect">
            <a:avLst/>
          </a:prstGeom>
          <a:noFill/>
          <a:ln>
            <a:noFill/>
          </a:ln>
        </p:spPr>
      </p:pic>
      <p:pic>
        <p:nvPicPr>
          <p:cNvPr id="445" name="Google Shape;445;p34"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446" name="Google Shape;446;p34"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
        <p:nvSpPr>
          <p:cNvPr id="447" name="Google Shape;447;p3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8" name="Google Shape;448;p34"/>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9" name="Google Shape;449;p3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0" name="Google Shape;450;p34"/>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1" name="Google Shape;451;p3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2" name="Google Shape;452;p3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53" name="Google Shape;453;p34"/>
          <p:cNvCxnSpPr>
            <a:stCxn id="447" idx="2"/>
            <a:endCxn id="44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54" name="Google Shape;454;p34"/>
          <p:cNvCxnSpPr>
            <a:stCxn id="449" idx="3"/>
            <a:endCxn id="44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55" name="Google Shape;455;p34"/>
          <p:cNvCxnSpPr>
            <a:stCxn id="448" idx="3"/>
            <a:endCxn id="450"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56" name="Google Shape;456;p34"/>
          <p:cNvCxnSpPr>
            <a:stCxn id="450" idx="3"/>
            <a:endCxn id="452"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457" name="Google Shape;457;p34"/>
          <p:cNvCxnSpPr>
            <a:stCxn id="452" idx="3"/>
            <a:endCxn id="45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58" name="Google Shape;458;p3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459" name="Google Shape;459;p3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460" name="Google Shape;460;p34"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461" name="Google Shape;461;p3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62" name="Google Shape;462;p34" title="hugeicons_centralized.png"/>
          <p:cNvPicPr preferRelativeResize="0"/>
          <p:nvPr/>
        </p:nvPicPr>
        <p:blipFill>
          <a:blip r:embed="rId7">
            <a:alphaModFix/>
          </a:blip>
          <a:stretch>
            <a:fillRect/>
          </a:stretch>
        </p:blipFill>
        <p:spPr>
          <a:xfrm>
            <a:off x="7799832" y="3200400"/>
            <a:ext cx="228600" cy="228600"/>
          </a:xfrm>
          <a:prstGeom prst="rect">
            <a:avLst/>
          </a:prstGeom>
          <a:noFill/>
          <a:ln>
            <a:noFill/>
          </a:ln>
        </p:spPr>
      </p:pic>
      <p:pic>
        <p:nvPicPr>
          <p:cNvPr id="463" name="Google Shape;463;p34" title="hugeicons_pencil.png"/>
          <p:cNvPicPr preferRelativeResize="0"/>
          <p:nvPr/>
        </p:nvPicPr>
        <p:blipFill>
          <a:blip r:embed="rId8">
            <a:alphaModFix/>
          </a:blip>
          <a:stretch>
            <a:fillRect/>
          </a:stretch>
        </p:blipFill>
        <p:spPr>
          <a:xfrm>
            <a:off x="6519672" y="1554480"/>
            <a:ext cx="228600" cy="228600"/>
          </a:xfrm>
          <a:prstGeom prst="rect">
            <a:avLst/>
          </a:prstGeom>
          <a:noFill/>
          <a:ln>
            <a:noFill/>
          </a:ln>
        </p:spPr>
      </p:pic>
      <p:sp>
        <p:nvSpPr>
          <p:cNvPr id="464" name="Google Shape;464;p3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65" name="Google Shape;465;p34"/>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66" name="Google Shape;466;p34"/>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467" name="Google Shape;467;p34"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468" name="Google Shape;468;p34"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469" name="Google Shape;469;p34" title="hugeicons_chart-down.png"/>
          <p:cNvPicPr preferRelativeResize="0"/>
          <p:nvPr/>
        </p:nvPicPr>
        <p:blipFill>
          <a:blip r:embed="rId6">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3" name="Shape 473"/>
        <p:cNvGrpSpPr/>
        <p:nvPr/>
      </p:nvGrpSpPr>
      <p:grpSpPr>
        <a:xfrm>
          <a:off x="0" y="0"/>
          <a:ext cx="0" cy="0"/>
          <a:chOff x="0" y="0"/>
          <a:chExt cx="0" cy="0"/>
        </a:xfrm>
      </p:grpSpPr>
      <p:sp>
        <p:nvSpPr>
          <p:cNvPr id="474" name="Google Shape;474;p35"/>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Cool Down</a:t>
            </a:r>
            <a:endParaRPr>
              <a:latin typeface="Verdana"/>
              <a:ea typeface="Verdana"/>
              <a:cs typeface="Verdana"/>
              <a:sym typeface="Verdana"/>
            </a:endParaRPr>
          </a:p>
        </p:txBody>
      </p:sp>
      <p:sp>
        <p:nvSpPr>
          <p:cNvPr id="475" name="Google Shape;475;p35"/>
          <p:cNvSpPr txBox="1"/>
          <p:nvPr>
            <p:ph idx="1" type="body"/>
          </p:nvPr>
        </p:nvSpPr>
        <p:spPr>
          <a:xfrm>
            <a:off x="311700" y="984750"/>
            <a:ext cx="81168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700"/>
              <a:buNone/>
            </a:pPr>
            <a:r>
              <a:rPr lang="en"/>
              <a:t>For numbers 1 – 3, consider the equation 1.5</a:t>
            </a:r>
            <a:r>
              <a:rPr i="1" lang="en"/>
              <a:t>x</a:t>
            </a:r>
            <a:r>
              <a:rPr lang="en"/>
              <a:t> + 4.5</a:t>
            </a:r>
            <a:r>
              <a:rPr i="1" lang="en"/>
              <a:t>y</a:t>
            </a:r>
            <a:r>
              <a:rPr lang="en"/>
              <a:t> = 18.</a:t>
            </a:r>
            <a:endParaRPr/>
          </a:p>
          <a:p>
            <a:pPr indent="0" lvl="0" marL="0" rtl="0" algn="l">
              <a:spcBef>
                <a:spcPts val="0"/>
              </a:spcBef>
              <a:spcAft>
                <a:spcPts val="0"/>
              </a:spcAft>
              <a:buClr>
                <a:schemeClr val="dk1"/>
              </a:buClr>
              <a:buSzPts val="1700"/>
              <a:buNone/>
            </a:pPr>
            <a:r>
              <a:rPr lang="en"/>
              <a:t>Consider the equation 1.5</a:t>
            </a:r>
            <a:r>
              <a:rPr i="1" lang="en"/>
              <a:t>x</a:t>
            </a:r>
            <a:r>
              <a:rPr lang="en"/>
              <a:t> + 4.5</a:t>
            </a:r>
            <a:r>
              <a:rPr i="1" lang="en"/>
              <a:t>y</a:t>
            </a:r>
            <a:r>
              <a:rPr lang="en"/>
              <a:t> = 18. For each </a:t>
            </a:r>
            <a:r>
              <a:rPr lang="en"/>
              <a:t>question explain</a:t>
            </a:r>
            <a:r>
              <a:rPr lang="en"/>
              <a:t> your reasoning.</a:t>
            </a:r>
            <a:endParaRPr/>
          </a:p>
          <a:p>
            <a:pPr indent="-342900" lvl="0" marL="457200" rtl="0" algn="l">
              <a:spcBef>
                <a:spcPts val="0"/>
              </a:spcBef>
              <a:spcAft>
                <a:spcPts val="0"/>
              </a:spcAft>
              <a:buSzPts val="1800"/>
              <a:buAutoNum type="arabicPeriod"/>
            </a:pPr>
            <a:r>
              <a:rPr lang="en"/>
              <a:t>If we graph the equation, what is the slope of the graph?</a:t>
            </a:r>
            <a:endParaRPr/>
          </a:p>
          <a:p>
            <a:pPr indent="-342900" lvl="0" marL="457200" rtl="0" algn="l">
              <a:spcBef>
                <a:spcPts val="1000"/>
              </a:spcBef>
              <a:spcAft>
                <a:spcPts val="0"/>
              </a:spcAft>
              <a:buSzPts val="1800"/>
              <a:buAutoNum type="arabicPeriod"/>
            </a:pPr>
            <a:r>
              <a:rPr lang="en"/>
              <a:t>Where does the graph intersect the </a:t>
            </a:r>
            <a:r>
              <a:rPr i="1" lang="en"/>
              <a:t>y</a:t>
            </a:r>
            <a:r>
              <a:rPr lang="en"/>
              <a:t>-axis?</a:t>
            </a:r>
            <a:endParaRPr/>
          </a:p>
          <a:p>
            <a:pPr indent="-342900" lvl="0" marL="457200" rtl="0" algn="l">
              <a:spcBef>
                <a:spcPts val="1000"/>
              </a:spcBef>
              <a:spcAft>
                <a:spcPts val="0"/>
              </a:spcAft>
              <a:buSzPts val="1800"/>
              <a:buAutoNum type="arabicPeriod"/>
            </a:pPr>
            <a:r>
              <a:rPr lang="en"/>
              <a:t>Where does it intersect the </a:t>
            </a:r>
            <a:r>
              <a:rPr i="1" lang="en"/>
              <a:t>x</a:t>
            </a:r>
            <a:r>
              <a:rPr lang="en"/>
              <a:t>-axis?</a:t>
            </a:r>
            <a:endParaRPr/>
          </a:p>
          <a:p>
            <a:pPr indent="0" lvl="0" marL="0" rtl="0" algn="l">
              <a:spcBef>
                <a:spcPts val="1000"/>
              </a:spcBef>
              <a:spcAft>
                <a:spcPts val="0"/>
              </a:spcAft>
              <a:buClr>
                <a:schemeClr val="dk1"/>
              </a:buClr>
              <a:buSzPts val="1700"/>
              <a:buNone/>
            </a:pPr>
            <a:r>
              <a:t/>
            </a:r>
            <a:endParaRPr/>
          </a:p>
        </p:txBody>
      </p:sp>
      <p:sp>
        <p:nvSpPr>
          <p:cNvPr id="476" name="Google Shape;476;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77" name="Google Shape;477;p3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1.11.4 Identifying the Features of a Graph</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1" name="Shape 481"/>
        <p:cNvGrpSpPr/>
        <p:nvPr/>
      </p:nvGrpSpPr>
      <p:grpSpPr>
        <a:xfrm>
          <a:off x="0" y="0"/>
          <a:ext cx="0" cy="0"/>
          <a:chOff x="0" y="0"/>
          <a:chExt cx="0" cy="0"/>
        </a:xfrm>
      </p:grpSpPr>
      <p:sp>
        <p:nvSpPr>
          <p:cNvPr id="482" name="Google Shape;482;p36"/>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483" name="Google Shape;483;p3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4" name="Google Shape;484;p36"/>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5" name="Google Shape;485;p3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6" name="Google Shape;486;p36"/>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7" name="Google Shape;487;p36"/>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8" name="Google Shape;488;p36"/>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89" name="Google Shape;489;p36"/>
          <p:cNvCxnSpPr>
            <a:stCxn id="483" idx="2"/>
            <a:endCxn id="48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90" name="Google Shape;490;p36"/>
          <p:cNvCxnSpPr>
            <a:stCxn id="485" idx="3"/>
            <a:endCxn id="48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91" name="Google Shape;491;p36"/>
          <p:cNvCxnSpPr>
            <a:stCxn id="484" idx="3"/>
            <a:endCxn id="48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92" name="Google Shape;492;p36"/>
          <p:cNvCxnSpPr>
            <a:stCxn id="486" idx="3"/>
            <a:endCxn id="488"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93" name="Google Shape;493;p36"/>
          <p:cNvCxnSpPr>
            <a:stCxn id="488" idx="3"/>
            <a:endCxn id="48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94" name="Google Shape;494;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95" name="Google Shape;495;p36"/>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96" name="Google Shape;496;p36"/>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97" name="Google Shape;497;p36"/>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498" name="Google Shape;498;p36"/>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499" name="Google Shape;499;p36"/>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500" name="Google Shape;500;p36"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501" name="Google Shape;501;p36"/>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502" name="Google Shape;502;p36"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503" name="Google Shape;503;p36" title="hugeicons_pencil.png"/>
          <p:cNvPicPr preferRelativeResize="0"/>
          <p:nvPr/>
        </p:nvPicPr>
        <p:blipFill>
          <a:blip r:embed="rId6">
            <a:alphaModFix/>
          </a:blip>
          <a:stretch>
            <a:fillRect/>
          </a:stretch>
        </p:blipFill>
        <p:spPr>
          <a:xfrm>
            <a:off x="6519672" y="1444752"/>
            <a:ext cx="228600" cy="228600"/>
          </a:xfrm>
          <a:prstGeom prst="rect">
            <a:avLst/>
          </a:prstGeom>
          <a:noFill/>
          <a:ln>
            <a:noFill/>
          </a:ln>
        </p:spPr>
      </p:pic>
      <p:pic>
        <p:nvPicPr>
          <p:cNvPr id="504" name="Google Shape;504;p36"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505" name="Google Shape;505;p36"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506" name="Google Shape;506;p36" title="hugeicons_chart-down.png"/>
          <p:cNvPicPr preferRelativeResize="0"/>
          <p:nvPr/>
        </p:nvPicPr>
        <p:blipFill>
          <a:blip r:embed="rId8">
            <a:alphaModFix/>
          </a:blip>
          <a:stretch>
            <a:fillRect/>
          </a:stretch>
        </p:blipFill>
        <p:spPr>
          <a:xfrm>
            <a:off x="4901184" y="3090672"/>
            <a:ext cx="228600" cy="228600"/>
          </a:xfrm>
          <a:prstGeom prst="rect">
            <a:avLst/>
          </a:prstGeom>
          <a:noFill/>
          <a:ln>
            <a:noFill/>
          </a:ln>
        </p:spPr>
      </p:pic>
      <p:sp>
        <p:nvSpPr>
          <p:cNvPr id="507" name="Google Shape;507;p3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8" name="Google Shape;508;p36"/>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9" name="Google Shape;509;p3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0" name="Google Shape;510;p36"/>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1" name="Google Shape;511;p36"/>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2" name="Google Shape;512;p36"/>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13" name="Google Shape;513;p36"/>
          <p:cNvCxnSpPr>
            <a:stCxn id="507" idx="2"/>
            <a:endCxn id="50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514" name="Google Shape;514;p36"/>
          <p:cNvCxnSpPr>
            <a:stCxn id="509" idx="3"/>
            <a:endCxn id="50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515" name="Google Shape;515;p36"/>
          <p:cNvCxnSpPr>
            <a:stCxn id="508" idx="3"/>
            <a:endCxn id="510"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516" name="Google Shape;516;p36"/>
          <p:cNvCxnSpPr>
            <a:stCxn id="510" idx="3"/>
            <a:endCxn id="512"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517" name="Google Shape;517;p36"/>
          <p:cNvCxnSpPr>
            <a:stCxn id="512" idx="3"/>
            <a:endCxn id="51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518" name="Google Shape;518;p36"/>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b="1" sz="1800">
              <a:solidFill>
                <a:srgbClr val="595959"/>
              </a:solidFill>
              <a:latin typeface="Calibri"/>
              <a:ea typeface="Calibri"/>
              <a:cs typeface="Calibri"/>
              <a:sym typeface="Calibri"/>
            </a:endParaRPr>
          </a:p>
        </p:txBody>
      </p:sp>
      <p:pic>
        <p:nvPicPr>
          <p:cNvPr id="519" name="Google Shape;519;p36"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520" name="Google Shape;520;p36"/>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521" name="Google Shape;521;p36" title="hugeicons_centralized.png"/>
          <p:cNvPicPr preferRelativeResize="0"/>
          <p:nvPr/>
        </p:nvPicPr>
        <p:blipFill>
          <a:blip r:embed="rId7">
            <a:alphaModFix/>
          </a:blip>
          <a:stretch>
            <a:fillRect/>
          </a:stretch>
        </p:blipFill>
        <p:spPr>
          <a:xfrm>
            <a:off x="7799832" y="3200400"/>
            <a:ext cx="228600" cy="228600"/>
          </a:xfrm>
          <a:prstGeom prst="rect">
            <a:avLst/>
          </a:prstGeom>
          <a:noFill/>
          <a:ln>
            <a:noFill/>
          </a:ln>
        </p:spPr>
      </p:pic>
      <p:sp>
        <p:nvSpPr>
          <p:cNvPr id="522" name="Google Shape;522;p36"/>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23" name="Google Shape;523;p36"/>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24" name="Google Shape;524;p36"/>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525" name="Google Shape;525;p36"/>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526" name="Google Shape;526;p36"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527" name="Google Shape;527;p36"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528" name="Google Shape;528;p36"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529" name="Google Shape;529;p36" title="hugeicons_chart-down.png"/>
          <p:cNvPicPr preferRelativeResize="0"/>
          <p:nvPr/>
        </p:nvPicPr>
        <p:blipFill>
          <a:blip r:embed="rId8">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3" name="Shape 533"/>
        <p:cNvGrpSpPr/>
        <p:nvPr/>
      </p:nvGrpSpPr>
      <p:grpSpPr>
        <a:xfrm>
          <a:off x="0" y="0"/>
          <a:ext cx="0" cy="0"/>
          <a:chOff x="0" y="0"/>
          <a:chExt cx="0" cy="0"/>
        </a:xfrm>
      </p:grpSpPr>
      <p:sp>
        <p:nvSpPr>
          <p:cNvPr id="534" name="Google Shape;534;p3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Practice</a:t>
            </a:r>
            <a:endParaRPr>
              <a:latin typeface="Verdana"/>
              <a:ea typeface="Verdana"/>
              <a:cs typeface="Verdana"/>
              <a:sym typeface="Verdana"/>
            </a:endParaRPr>
          </a:p>
        </p:txBody>
      </p:sp>
      <p:sp>
        <p:nvSpPr>
          <p:cNvPr id="535" name="Google Shape;535;p37"/>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536" name="Google Shape;536;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37" name="Google Shape;537;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1.11.5 Practice</a:t>
            </a:r>
            <a:endParaRPr/>
          </a:p>
        </p:txBody>
      </p:sp>
      <p:pic>
        <p:nvPicPr>
          <p:cNvPr id="538" name="Google Shape;538;p37" title="Learning-pana 3.png"/>
          <p:cNvPicPr preferRelativeResize="0"/>
          <p:nvPr/>
        </p:nvPicPr>
        <p:blipFill>
          <a:blip r:embed="rId4">
            <a:alphaModFix/>
          </a:blip>
          <a:stretch>
            <a:fillRect/>
          </a:stretch>
        </p:blipFill>
        <p:spPr>
          <a:xfrm>
            <a:off x="5577675" y="1152475"/>
            <a:ext cx="3254625" cy="32546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2" name="Shape 542"/>
        <p:cNvGrpSpPr/>
        <p:nvPr/>
      </p:nvGrpSpPr>
      <p:grpSpPr>
        <a:xfrm>
          <a:off x="0" y="0"/>
          <a:ext cx="0" cy="0"/>
          <a:chOff x="0" y="0"/>
          <a:chExt cx="0" cy="0"/>
        </a:xfrm>
      </p:grpSpPr>
      <p:sp>
        <p:nvSpPr>
          <p:cNvPr id="543" name="Google Shape;543;p38"/>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544" name="Google Shape;544;p3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45" name="Google Shape;545;p3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46" name="Google Shape;546;p3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47" name="Google Shape;547;p3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48" name="Google Shape;548;p38"/>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49" name="Google Shape;549;p38"/>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50" name="Google Shape;550;p38"/>
          <p:cNvCxnSpPr>
            <a:stCxn id="544" idx="2"/>
            <a:endCxn id="54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551" name="Google Shape;551;p38"/>
          <p:cNvCxnSpPr>
            <a:stCxn id="546" idx="3"/>
            <a:endCxn id="54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552" name="Google Shape;552;p38"/>
          <p:cNvCxnSpPr>
            <a:stCxn id="545" idx="3"/>
            <a:endCxn id="547"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553" name="Google Shape;553;p38"/>
          <p:cNvCxnSpPr>
            <a:stCxn id="547" idx="3"/>
            <a:endCxn id="549"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554" name="Google Shape;554;p38"/>
          <p:cNvCxnSpPr>
            <a:stCxn id="549" idx="3"/>
            <a:endCxn id="548"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555" name="Google Shape;555;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56" name="Google Shape;556;p38"/>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557" name="Google Shape;557;p38"/>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558" name="Google Shape;558;p38"/>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559" name="Google Shape;559;p38"/>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560" name="Google Shape;560;p38"/>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Lesson Synthesis</a:t>
            </a:r>
            <a:endParaRPr sz="1000">
              <a:solidFill>
                <a:srgbClr val="FDBD3E"/>
              </a:solidFill>
              <a:latin typeface="Noto Sans"/>
              <a:ea typeface="Noto Sans"/>
              <a:cs typeface="Noto Sans"/>
              <a:sym typeface="Noto Sans"/>
            </a:endParaRPr>
          </a:p>
        </p:txBody>
      </p:sp>
      <p:pic>
        <p:nvPicPr>
          <p:cNvPr id="561" name="Google Shape;561;p38"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562" name="Google Shape;562;p38"/>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563" name="Google Shape;563;p38"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564" name="Google Shape;564;p38" title="hugeicons_chart-down.png"/>
          <p:cNvPicPr preferRelativeResize="0"/>
          <p:nvPr/>
        </p:nvPicPr>
        <p:blipFill>
          <a:blip r:embed="rId6">
            <a:alphaModFix/>
          </a:blip>
          <a:stretch>
            <a:fillRect/>
          </a:stretch>
        </p:blipFill>
        <p:spPr>
          <a:xfrm>
            <a:off x="4901184" y="3090672"/>
            <a:ext cx="228600" cy="228600"/>
          </a:xfrm>
          <a:prstGeom prst="rect">
            <a:avLst/>
          </a:prstGeom>
          <a:noFill/>
          <a:ln>
            <a:noFill/>
          </a:ln>
        </p:spPr>
      </p:pic>
      <p:pic>
        <p:nvPicPr>
          <p:cNvPr id="565" name="Google Shape;565;p38"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566" name="Google Shape;566;p38" title="hugeicons_pencil.png"/>
          <p:cNvPicPr preferRelativeResize="0"/>
          <p:nvPr/>
        </p:nvPicPr>
        <p:blipFill>
          <a:blip r:embed="rId7">
            <a:alphaModFix/>
          </a:blip>
          <a:stretch>
            <a:fillRect/>
          </a:stretch>
        </p:blipFill>
        <p:spPr>
          <a:xfrm>
            <a:off x="6519672" y="1444752"/>
            <a:ext cx="228600" cy="228600"/>
          </a:xfrm>
          <a:prstGeom prst="rect">
            <a:avLst/>
          </a:prstGeom>
          <a:noFill/>
          <a:ln>
            <a:noFill/>
          </a:ln>
        </p:spPr>
      </p:pic>
      <p:pic>
        <p:nvPicPr>
          <p:cNvPr id="567" name="Google Shape;567;p38" title="hugeicons_centralized.png"/>
          <p:cNvPicPr preferRelativeResize="0"/>
          <p:nvPr/>
        </p:nvPicPr>
        <p:blipFill>
          <a:blip r:embed="rId8">
            <a:alphaModFix/>
          </a:blip>
          <a:stretch>
            <a:fillRect/>
          </a:stretch>
        </p:blipFill>
        <p:spPr>
          <a:xfrm>
            <a:off x="7799832" y="3108960"/>
            <a:ext cx="228600" cy="228600"/>
          </a:xfrm>
          <a:prstGeom prst="rect">
            <a:avLst/>
          </a:prstGeom>
          <a:noFill/>
          <a:ln>
            <a:noFill/>
          </a:ln>
        </p:spPr>
      </p:pic>
      <p:sp>
        <p:nvSpPr>
          <p:cNvPr id="568" name="Google Shape;568;p3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69" name="Google Shape;569;p3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70" name="Google Shape;570;p3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71" name="Google Shape;571;p3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72" name="Google Shape;572;p38"/>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73" name="Google Shape;573;p38"/>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74" name="Google Shape;574;p38"/>
          <p:cNvCxnSpPr>
            <a:stCxn id="568" idx="2"/>
            <a:endCxn id="570"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575" name="Google Shape;575;p38"/>
          <p:cNvCxnSpPr>
            <a:stCxn id="570" idx="3"/>
            <a:endCxn id="569"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576" name="Google Shape;576;p38"/>
          <p:cNvCxnSpPr>
            <a:stCxn id="569" idx="3"/>
            <a:endCxn id="571"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577" name="Google Shape;577;p38"/>
          <p:cNvCxnSpPr>
            <a:stCxn id="571" idx="3"/>
            <a:endCxn id="573"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578" name="Google Shape;578;p38"/>
          <p:cNvCxnSpPr>
            <a:stCxn id="573" idx="3"/>
            <a:endCxn id="572"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579" name="Google Shape;579;p38"/>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80" name="Google Shape;580;p38"/>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81" name="Google Shape;581;p38"/>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582" name="Google Shape;582;p38"/>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583" name="Google Shape;583;p38"/>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584" name="Google Shape;584;p38"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585" name="Google Shape;585;p38" title="hugeicons_chart-down.png"/>
          <p:cNvPicPr preferRelativeResize="0"/>
          <p:nvPr/>
        </p:nvPicPr>
        <p:blipFill>
          <a:blip r:embed="rId6">
            <a:alphaModFix/>
          </a:blip>
          <a:stretch>
            <a:fillRect/>
          </a:stretch>
        </p:blipFill>
        <p:spPr>
          <a:xfrm>
            <a:off x="4908134" y="3200400"/>
            <a:ext cx="228600" cy="228600"/>
          </a:xfrm>
          <a:prstGeom prst="rect">
            <a:avLst/>
          </a:prstGeom>
          <a:noFill/>
          <a:ln>
            <a:noFill/>
          </a:ln>
        </p:spPr>
      </p:pic>
      <p:pic>
        <p:nvPicPr>
          <p:cNvPr id="586" name="Google Shape;586;p38"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587" name="Google Shape;587;p38" title="hugeicons_pencil.png"/>
          <p:cNvPicPr preferRelativeResize="0"/>
          <p:nvPr/>
        </p:nvPicPr>
        <p:blipFill>
          <a:blip r:embed="rId7">
            <a:alphaModFix/>
          </a:blip>
          <a:stretch>
            <a:fillRect/>
          </a:stretch>
        </p:blipFill>
        <p:spPr>
          <a:xfrm>
            <a:off x="6512672" y="1554480"/>
            <a:ext cx="228600" cy="228600"/>
          </a:xfrm>
          <a:prstGeom prst="rect">
            <a:avLst/>
          </a:prstGeom>
          <a:noFill/>
          <a:ln>
            <a:noFill/>
          </a:ln>
        </p:spPr>
      </p:pic>
      <p:pic>
        <p:nvPicPr>
          <p:cNvPr id="588" name="Google Shape;588;p38" title="hugeicons_centralized.png"/>
          <p:cNvPicPr preferRelativeResize="0"/>
          <p:nvPr/>
        </p:nvPicPr>
        <p:blipFill>
          <a:blip r:embed="rId8">
            <a:alphaModFix/>
          </a:blip>
          <a:stretch>
            <a:fillRect/>
          </a:stretch>
        </p:blipFill>
        <p:spPr>
          <a:xfrm>
            <a:off x="7806782" y="3200400"/>
            <a:ext cx="228600" cy="228600"/>
          </a:xfrm>
          <a:prstGeom prst="rect">
            <a:avLst/>
          </a:prstGeom>
          <a:noFill/>
          <a:ln>
            <a:noFill/>
          </a:ln>
        </p:spPr>
      </p:pic>
      <p:pic>
        <p:nvPicPr>
          <p:cNvPr id="589" name="Google Shape;589;p38"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590" name="Google Shape;590;p38"/>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4" name="Shape 594"/>
        <p:cNvGrpSpPr/>
        <p:nvPr/>
      </p:nvGrpSpPr>
      <p:grpSpPr>
        <a:xfrm>
          <a:off x="0" y="0"/>
          <a:ext cx="0" cy="0"/>
          <a:chOff x="0" y="0"/>
          <a:chExt cx="0" cy="0"/>
        </a:xfrm>
      </p:grpSpPr>
      <p:sp>
        <p:nvSpPr>
          <p:cNvPr id="595" name="Google Shape;595;p39"/>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Lesson Synthesis</a:t>
            </a:r>
            <a:endParaRPr>
              <a:latin typeface="Verdana"/>
              <a:ea typeface="Verdana"/>
              <a:cs typeface="Verdana"/>
              <a:sym typeface="Verdana"/>
            </a:endParaRPr>
          </a:p>
        </p:txBody>
      </p:sp>
      <p:sp>
        <p:nvSpPr>
          <p:cNvPr id="596" name="Google Shape;596;p39"/>
          <p:cNvSpPr txBox="1"/>
          <p:nvPr>
            <p:ph idx="1" type="body"/>
          </p:nvPr>
        </p:nvSpPr>
        <p:spPr>
          <a:xfrm>
            <a:off x="311700" y="1152475"/>
            <a:ext cx="8478600" cy="34473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solidFill>
                  <a:schemeClr val="dk1"/>
                </a:solidFill>
              </a:rPr>
              <a:t>Suppose Clare went back to the store to get more almonds and dried figs and spent $108 this time. Almonds cost $6 a pound, and dried figs cost $9 a pound. Clare’s purchase can be represented by the equation 6</a:t>
            </a:r>
            <a:r>
              <a:rPr i="1" lang="en">
                <a:solidFill>
                  <a:schemeClr val="dk1"/>
                </a:solidFill>
              </a:rPr>
              <a:t>x</a:t>
            </a:r>
            <a:r>
              <a:rPr lang="en">
                <a:solidFill>
                  <a:schemeClr val="dk1"/>
                </a:solidFill>
              </a:rPr>
              <a:t> + 9</a:t>
            </a:r>
            <a:r>
              <a:rPr i="1" lang="en">
                <a:solidFill>
                  <a:schemeClr val="dk1"/>
                </a:solidFill>
              </a:rPr>
              <a:t>y</a:t>
            </a:r>
            <a:r>
              <a:rPr lang="en">
                <a:solidFill>
                  <a:schemeClr val="dk1"/>
                </a:solidFill>
              </a:rPr>
              <a:t> = 108.</a:t>
            </a:r>
            <a:endParaRPr>
              <a:solidFill>
                <a:schemeClr val="dk1"/>
              </a:solidFill>
            </a:endParaRPr>
          </a:p>
          <a:p>
            <a:pPr indent="0" lvl="0" marL="0" rtl="0" algn="l">
              <a:lnSpc>
                <a:spcPct val="100000"/>
              </a:lnSpc>
              <a:spcBef>
                <a:spcPts val="1000"/>
              </a:spcBef>
              <a:spcAft>
                <a:spcPts val="1000"/>
              </a:spcAft>
              <a:buNone/>
            </a:pPr>
            <a:r>
              <a:rPr lang="en">
                <a:solidFill>
                  <a:schemeClr val="dk1"/>
                </a:solidFill>
              </a:rPr>
              <a:t>Here are two graphs that represent the relationship between pounds of almonds, </a:t>
            </a:r>
            <a:r>
              <a:rPr i="1" lang="en">
                <a:solidFill>
                  <a:schemeClr val="dk1"/>
                </a:solidFill>
              </a:rPr>
              <a:t>x</a:t>
            </a:r>
            <a:r>
              <a:rPr lang="en">
                <a:solidFill>
                  <a:schemeClr val="dk1"/>
                </a:solidFill>
              </a:rPr>
              <a:t>, and pounds of figs, </a:t>
            </a:r>
            <a:r>
              <a:rPr i="1" lang="en">
                <a:solidFill>
                  <a:schemeClr val="dk1"/>
                </a:solidFill>
              </a:rPr>
              <a:t>y</a:t>
            </a:r>
            <a:r>
              <a:rPr lang="en">
                <a:solidFill>
                  <a:schemeClr val="dk1"/>
                </a:solidFill>
              </a:rPr>
              <a:t>.</a:t>
            </a:r>
            <a:endParaRPr>
              <a:solidFill>
                <a:schemeClr val="dk1"/>
              </a:solidFill>
            </a:endParaRPr>
          </a:p>
        </p:txBody>
      </p:sp>
      <p:sp>
        <p:nvSpPr>
          <p:cNvPr id="597" name="Google Shape;597;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98" name="Google Shape;598;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1.11: Connecting Equations to Graphs, Part 2</a:t>
            </a:r>
            <a:endParaRPr/>
          </a:p>
        </p:txBody>
      </p:sp>
      <p:pic>
        <p:nvPicPr>
          <p:cNvPr id="599" name="Google Shape;599;p39"/>
          <p:cNvPicPr preferRelativeResize="0"/>
          <p:nvPr/>
        </p:nvPicPr>
        <p:blipFill>
          <a:blip r:embed="rId4">
            <a:alphaModFix/>
          </a:blip>
          <a:stretch>
            <a:fillRect/>
          </a:stretch>
        </p:blipFill>
        <p:spPr>
          <a:xfrm>
            <a:off x="4538550" y="2477349"/>
            <a:ext cx="2071381" cy="2339900"/>
          </a:xfrm>
          <a:prstGeom prst="rect">
            <a:avLst/>
          </a:prstGeom>
          <a:noFill/>
          <a:ln>
            <a:noFill/>
          </a:ln>
        </p:spPr>
      </p:pic>
      <p:pic>
        <p:nvPicPr>
          <p:cNvPr id="600" name="Google Shape;600;p39"/>
          <p:cNvPicPr preferRelativeResize="0"/>
          <p:nvPr/>
        </p:nvPicPr>
        <p:blipFill>
          <a:blip r:embed="rId5">
            <a:alphaModFix/>
          </a:blip>
          <a:stretch>
            <a:fillRect/>
          </a:stretch>
        </p:blipFill>
        <p:spPr>
          <a:xfrm>
            <a:off x="6826400" y="2477340"/>
            <a:ext cx="1912900" cy="228553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Assessment</a:t>
            </a:r>
            <a:endParaRPr>
              <a:latin typeface="Verdana"/>
              <a:ea typeface="Verdana"/>
              <a:cs typeface="Verdana"/>
              <a:sym typeface="Verdana"/>
            </a:endParaRPr>
          </a:p>
        </p:txBody>
      </p:sp>
      <p:sp>
        <p:nvSpPr>
          <p:cNvPr id="606" name="Google Shape;606;p40"/>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607" name="Google Shape;607;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08" name="Google Shape;608;p4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1.11: Connecting Equations to Graphs, Part 2</a:t>
            </a:r>
            <a:endParaRPr/>
          </a:p>
        </p:txBody>
      </p:sp>
      <p:graphicFrame>
        <p:nvGraphicFramePr>
          <p:cNvPr id="609" name="Google Shape;609;p40"/>
          <p:cNvGraphicFramePr/>
          <p:nvPr/>
        </p:nvGraphicFramePr>
        <p:xfrm>
          <a:off x="311700" y="1764100"/>
          <a:ext cx="3000000" cy="3000000"/>
        </p:xfrm>
        <a:graphic>
          <a:graphicData uri="http://schemas.openxmlformats.org/drawingml/2006/table">
            <a:tbl>
              <a:tblPr>
                <a:noFill/>
                <a:tableStyleId>{6C96B734-5BFC-4C23-83B7-3CE31041E190}</a:tableStyleId>
              </a:tblPr>
              <a:tblGrid>
                <a:gridCol w="5638825"/>
                <a:gridCol w="816175"/>
                <a:gridCol w="1011825"/>
                <a:gridCol w="1053750"/>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600">
                          <a:solidFill>
                            <a:srgbClr val="424242"/>
                          </a:solidFill>
                          <a:latin typeface="Noto Sans"/>
                          <a:ea typeface="Noto Sans"/>
                          <a:cs typeface="Noto Sans"/>
                          <a:sym typeface="Noto Sans"/>
                        </a:rPr>
                        <a:t>Find the slope and vertical intercept of a line with</a:t>
                      </a:r>
                      <a:endParaRPr sz="1600">
                        <a:solidFill>
                          <a:srgbClr val="424242"/>
                        </a:solidFill>
                        <a:latin typeface="Noto Sans"/>
                        <a:ea typeface="Noto Sans"/>
                        <a:cs typeface="Noto Sans"/>
                        <a:sym typeface="Noto Sans"/>
                      </a:endParaRPr>
                    </a:p>
                    <a:p>
                      <a:pPr indent="0" lvl="0" marL="0" rtl="0" algn="l">
                        <a:spcBef>
                          <a:spcPts val="0"/>
                        </a:spcBef>
                        <a:spcAft>
                          <a:spcPts val="0"/>
                        </a:spcAft>
                        <a:buNone/>
                      </a:pPr>
                      <a:r>
                        <a:rPr lang="en" sz="1600">
                          <a:solidFill>
                            <a:srgbClr val="424242"/>
                          </a:solidFill>
                          <a:latin typeface="Noto Sans"/>
                          <a:ea typeface="Noto Sans"/>
                          <a:cs typeface="Noto Sans"/>
                          <a:sym typeface="Noto Sans"/>
                        </a:rPr>
                        <a:t>equation </a:t>
                      </a:r>
                      <a:r>
                        <a:rPr i="1" lang="en" sz="1600">
                          <a:solidFill>
                            <a:srgbClr val="424242"/>
                          </a:solidFill>
                          <a:latin typeface="Noto Sans"/>
                          <a:ea typeface="Noto Sans"/>
                          <a:cs typeface="Noto Sans"/>
                          <a:sym typeface="Noto Sans"/>
                        </a:rPr>
                        <a:t>ax</a:t>
                      </a:r>
                      <a:r>
                        <a:rPr lang="en" sz="1600">
                          <a:solidFill>
                            <a:srgbClr val="424242"/>
                          </a:solidFill>
                          <a:latin typeface="Noto Sans"/>
                          <a:ea typeface="Noto Sans"/>
                          <a:cs typeface="Noto Sans"/>
                          <a:sym typeface="Noto Sans"/>
                        </a:rPr>
                        <a:t> + </a:t>
                      </a:r>
                      <a:r>
                        <a:rPr i="1" lang="en" sz="1600">
                          <a:solidFill>
                            <a:srgbClr val="424242"/>
                          </a:solidFill>
                          <a:latin typeface="Noto Sans"/>
                          <a:ea typeface="Noto Sans"/>
                          <a:cs typeface="Noto Sans"/>
                          <a:sym typeface="Noto Sans"/>
                        </a:rPr>
                        <a:t>by</a:t>
                      </a:r>
                      <a:r>
                        <a:rPr lang="en" sz="1600">
                          <a:solidFill>
                            <a:srgbClr val="424242"/>
                          </a:solidFill>
                          <a:latin typeface="Noto Sans"/>
                          <a:ea typeface="Noto Sans"/>
                          <a:cs typeface="Noto Sans"/>
                          <a:sym typeface="Noto Sans"/>
                        </a:rPr>
                        <a:t> = </a:t>
                      </a:r>
                      <a:r>
                        <a:rPr i="1" lang="en" sz="1600">
                          <a:solidFill>
                            <a:srgbClr val="424242"/>
                          </a:solidFill>
                          <a:latin typeface="Noto Sans"/>
                          <a:ea typeface="Noto Sans"/>
                          <a:cs typeface="Noto Sans"/>
                          <a:sym typeface="Noto Sans"/>
                        </a:rPr>
                        <a:t>c</a:t>
                      </a:r>
                      <a:r>
                        <a:rPr lang="en" sz="1600">
                          <a:solidFill>
                            <a:srgbClr val="424242"/>
                          </a:solidFill>
                          <a:latin typeface="Noto Sans"/>
                          <a:ea typeface="Noto Sans"/>
                          <a:cs typeface="Noto Sans"/>
                          <a:sym typeface="Noto Sans"/>
                        </a:rPr>
                        <a:t>.</a:t>
                      </a:r>
                      <a:endParaRPr sz="16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600">
                          <a:solidFill>
                            <a:srgbClr val="424242"/>
                          </a:solidFill>
                          <a:latin typeface="Noto Sans"/>
                          <a:ea typeface="Noto Sans"/>
                          <a:cs typeface="Noto Sans"/>
                          <a:sym typeface="Noto Sans"/>
                        </a:rPr>
                        <a:t>Take an equation of the form </a:t>
                      </a:r>
                      <a:r>
                        <a:rPr i="1" lang="en" sz="1600">
                          <a:solidFill>
                            <a:srgbClr val="424242"/>
                          </a:solidFill>
                          <a:latin typeface="Noto Sans"/>
                          <a:ea typeface="Noto Sans"/>
                          <a:cs typeface="Noto Sans"/>
                          <a:sym typeface="Noto Sans"/>
                        </a:rPr>
                        <a:t>ax</a:t>
                      </a:r>
                      <a:r>
                        <a:rPr lang="en" sz="1600">
                          <a:solidFill>
                            <a:srgbClr val="424242"/>
                          </a:solidFill>
                          <a:latin typeface="Noto Sans"/>
                          <a:ea typeface="Noto Sans"/>
                          <a:cs typeface="Noto Sans"/>
                          <a:sym typeface="Noto Sans"/>
                        </a:rPr>
                        <a:t> + </a:t>
                      </a:r>
                      <a:r>
                        <a:rPr i="1" lang="en" sz="1600">
                          <a:solidFill>
                            <a:srgbClr val="424242"/>
                          </a:solidFill>
                          <a:latin typeface="Noto Sans"/>
                          <a:ea typeface="Noto Sans"/>
                          <a:cs typeface="Noto Sans"/>
                          <a:sym typeface="Noto Sans"/>
                        </a:rPr>
                        <a:t>by</a:t>
                      </a:r>
                      <a:r>
                        <a:rPr lang="en" sz="1600">
                          <a:solidFill>
                            <a:srgbClr val="424242"/>
                          </a:solidFill>
                          <a:latin typeface="Noto Sans"/>
                          <a:ea typeface="Noto Sans"/>
                          <a:cs typeface="Noto Sans"/>
                          <a:sym typeface="Noto Sans"/>
                        </a:rPr>
                        <a:t> = </a:t>
                      </a:r>
                      <a:r>
                        <a:rPr i="1" lang="en" sz="1600">
                          <a:solidFill>
                            <a:srgbClr val="424242"/>
                          </a:solidFill>
                          <a:latin typeface="Noto Sans"/>
                          <a:ea typeface="Noto Sans"/>
                          <a:cs typeface="Noto Sans"/>
                          <a:sym typeface="Noto Sans"/>
                        </a:rPr>
                        <a:t>c</a:t>
                      </a:r>
                      <a:r>
                        <a:rPr lang="en" sz="1600">
                          <a:solidFill>
                            <a:srgbClr val="424242"/>
                          </a:solidFill>
                          <a:latin typeface="Noto Sans"/>
                          <a:ea typeface="Noto Sans"/>
                          <a:cs typeface="Noto Sans"/>
                          <a:sym typeface="Noto Sans"/>
                        </a:rPr>
                        <a:t> and rearrange it</a:t>
                      </a:r>
                      <a:endParaRPr sz="1600">
                        <a:solidFill>
                          <a:srgbClr val="424242"/>
                        </a:solidFill>
                        <a:latin typeface="Noto Sans"/>
                        <a:ea typeface="Noto Sans"/>
                        <a:cs typeface="Noto Sans"/>
                        <a:sym typeface="Noto Sans"/>
                      </a:endParaRPr>
                    </a:p>
                    <a:p>
                      <a:pPr indent="0" lvl="0" marL="0" rtl="0" algn="l">
                        <a:spcBef>
                          <a:spcPts val="0"/>
                        </a:spcBef>
                        <a:spcAft>
                          <a:spcPts val="0"/>
                        </a:spcAft>
                        <a:buNone/>
                      </a:pPr>
                      <a:r>
                        <a:rPr lang="en" sz="1600">
                          <a:solidFill>
                            <a:srgbClr val="424242"/>
                          </a:solidFill>
                          <a:latin typeface="Noto Sans"/>
                          <a:ea typeface="Noto Sans"/>
                          <a:cs typeface="Noto Sans"/>
                          <a:sym typeface="Noto Sans"/>
                        </a:rPr>
                        <a:t>into the equivalent form </a:t>
                      </a:r>
                      <a:r>
                        <a:rPr i="1" lang="en" sz="1600">
                          <a:solidFill>
                            <a:srgbClr val="424242"/>
                          </a:solidFill>
                          <a:latin typeface="Noto Sans"/>
                          <a:ea typeface="Noto Sans"/>
                          <a:cs typeface="Noto Sans"/>
                          <a:sym typeface="Noto Sans"/>
                        </a:rPr>
                        <a:t>y</a:t>
                      </a:r>
                      <a:r>
                        <a:rPr lang="en" sz="1600">
                          <a:solidFill>
                            <a:srgbClr val="424242"/>
                          </a:solidFill>
                          <a:latin typeface="Noto Sans"/>
                          <a:ea typeface="Noto Sans"/>
                          <a:cs typeface="Noto Sans"/>
                          <a:sym typeface="Noto Sans"/>
                        </a:rPr>
                        <a:t> = </a:t>
                      </a:r>
                      <a:r>
                        <a:rPr i="1" lang="en" sz="1600">
                          <a:solidFill>
                            <a:srgbClr val="424242"/>
                          </a:solidFill>
                          <a:latin typeface="Noto Sans"/>
                          <a:ea typeface="Noto Sans"/>
                          <a:cs typeface="Noto Sans"/>
                          <a:sym typeface="Noto Sans"/>
                        </a:rPr>
                        <a:t>mx</a:t>
                      </a:r>
                      <a:r>
                        <a:rPr lang="en" sz="1600">
                          <a:solidFill>
                            <a:srgbClr val="424242"/>
                          </a:solidFill>
                          <a:latin typeface="Noto Sans"/>
                          <a:ea typeface="Noto Sans"/>
                          <a:cs typeface="Noto Sans"/>
                          <a:sym typeface="Noto Sans"/>
                        </a:rPr>
                        <a:t> + </a:t>
                      </a:r>
                      <a:r>
                        <a:rPr i="1" lang="en" sz="1600">
                          <a:solidFill>
                            <a:srgbClr val="424242"/>
                          </a:solidFill>
                          <a:latin typeface="Noto Sans"/>
                          <a:ea typeface="Noto Sans"/>
                          <a:cs typeface="Noto Sans"/>
                          <a:sym typeface="Noto Sans"/>
                        </a:rPr>
                        <a:t>b</a:t>
                      </a:r>
                      <a:r>
                        <a:rPr lang="en" sz="1600">
                          <a:solidFill>
                            <a:srgbClr val="424242"/>
                          </a:solidFill>
                          <a:latin typeface="Noto Sans"/>
                          <a:ea typeface="Noto Sans"/>
                          <a:cs typeface="Noto Sans"/>
                          <a:sym typeface="Noto Sans"/>
                        </a:rPr>
                        <a:t>.</a:t>
                      </a:r>
                      <a:endParaRPr sz="16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600">
                          <a:solidFill>
                            <a:srgbClr val="424242"/>
                          </a:solidFill>
                          <a:latin typeface="Noto Sans"/>
                          <a:ea typeface="Noto Sans"/>
                          <a:cs typeface="Noto Sans"/>
                          <a:sym typeface="Noto Sans"/>
                        </a:rPr>
                        <a:t>Use a variety of strategies to find the slope and vertical</a:t>
                      </a:r>
                      <a:endParaRPr sz="1600">
                        <a:solidFill>
                          <a:srgbClr val="424242"/>
                        </a:solidFill>
                        <a:latin typeface="Noto Sans"/>
                        <a:ea typeface="Noto Sans"/>
                        <a:cs typeface="Noto Sans"/>
                        <a:sym typeface="Noto Sans"/>
                      </a:endParaRPr>
                    </a:p>
                    <a:p>
                      <a:pPr indent="0" lvl="0" marL="0" rtl="0" algn="l">
                        <a:spcBef>
                          <a:spcPts val="0"/>
                        </a:spcBef>
                        <a:spcAft>
                          <a:spcPts val="0"/>
                        </a:spcAft>
                        <a:buNone/>
                      </a:pPr>
                      <a:r>
                        <a:rPr lang="en" sz="1600">
                          <a:solidFill>
                            <a:srgbClr val="424242"/>
                          </a:solidFill>
                          <a:latin typeface="Noto Sans"/>
                          <a:ea typeface="Noto Sans"/>
                          <a:cs typeface="Noto Sans"/>
                          <a:sym typeface="Noto Sans"/>
                        </a:rPr>
                        <a:t>intercept of the graph of a linear equation given in</a:t>
                      </a:r>
                      <a:endParaRPr sz="1600">
                        <a:solidFill>
                          <a:srgbClr val="424242"/>
                        </a:solidFill>
                        <a:latin typeface="Noto Sans"/>
                        <a:ea typeface="Noto Sans"/>
                        <a:cs typeface="Noto Sans"/>
                        <a:sym typeface="Noto Sans"/>
                      </a:endParaRPr>
                    </a:p>
                    <a:p>
                      <a:pPr indent="0" lvl="0" marL="0" rtl="0" algn="l">
                        <a:spcBef>
                          <a:spcPts val="0"/>
                        </a:spcBef>
                        <a:spcAft>
                          <a:spcPts val="0"/>
                        </a:spcAft>
                        <a:buNone/>
                      </a:pPr>
                      <a:r>
                        <a:rPr lang="en" sz="1600">
                          <a:solidFill>
                            <a:srgbClr val="424242"/>
                          </a:solidFill>
                          <a:latin typeface="Noto Sans"/>
                          <a:ea typeface="Noto Sans"/>
                          <a:cs typeface="Noto Sans"/>
                          <a:sym typeface="Noto Sans"/>
                        </a:rPr>
                        <a:t>different forms.</a:t>
                      </a:r>
                      <a:endParaRPr sz="16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