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893A8F2-6659-4B33-AF41-70D6C500C816}">
  <a:tblStyle styleId="{E893A8F2-6659-4B33-AF41-70D6C500C81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671/openstax-alg1-unit-5-spn-vocabulary-flash-cards/?funnelUUID=843344fe-e0c0-4655-9d32-738b38cba410" TargetMode="External"/><Relationship Id="rId4" Type="http://schemas.openxmlformats.org/officeDocument/2006/relationships/hyperlink" Target="https://quizlet.com/881507407/openstax-alg1-unit-5-vocabulary-flash-cards/?funnelUUID=0566ee8a-3ce4-461f-bb1c-4890c6b24b15"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_NQJdG92iA" TargetMode="External"/><Relationship Id="rId3" Type="http://schemas.openxmlformats.org/officeDocument/2006/relationships/hyperlink" Target="https://k12.openstax.org/contents/raise/resources/80f4dd91802bcea6079a5492078522eef037a110" TargetMode="External"/><Relationship Id="rId4" Type="http://schemas.openxmlformats.org/officeDocument/2006/relationships/hyperlink" Target="https://k12.openstax.org/contents/raise/resources/1ca792ce8cef6493b2e84e742f407b3f051607c1"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 Id="rId3" Type="http://schemas.openxmlformats.org/officeDocument/2006/relationships/slide" Target="/pp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9ndfyfwdkl"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deepens work with orm </a:t>
            </a:r>
            <a:r>
              <a:rPr i="1" lang="en">
                <a:solidFill>
                  <a:schemeClr val="dk1"/>
                </a:solidFill>
                <a:latin typeface="Times New Roman"/>
                <a:ea typeface="Times New Roman"/>
                <a:cs typeface="Times New Roman"/>
                <a:sym typeface="Times New Roman"/>
              </a:rPr>
              <a:t>f(x)=ab</a:t>
            </a:r>
            <a:r>
              <a:rPr baseline="30000"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focusing on how parameters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 and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connect to the graph. Students interpret a given graph in context and compare abstract graphs with unlabeled axes to decide which fits a situation. This abstraction builds on prior learning and helps students use graphs to connect exponential expressions to real-world contexts, reinforcing why exponential functions matter.</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Devices that can run Desmos (recommended) or other graphing technology should be available as an optional tool for students to select.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A9(B) interpret the meaning of the values of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 and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in exponential functions of the form  </a:t>
            </a:r>
            <a:r>
              <a:rPr i="1" lang="en">
                <a:solidFill>
                  <a:schemeClr val="dk1"/>
                </a:solidFill>
                <a:latin typeface="Times New Roman"/>
                <a:ea typeface="Times New Roman"/>
                <a:cs typeface="Times New Roman"/>
                <a:sym typeface="Times New Roman"/>
              </a:rPr>
              <a:t>f(x)=ab</a:t>
            </a:r>
            <a:r>
              <a:rPr baseline="30000"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in real-world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A9(C) write exponential functions in the form </a:t>
            </a:r>
            <a:r>
              <a:rPr i="1" lang="en">
                <a:solidFill>
                  <a:schemeClr val="dk1"/>
                </a:solidFill>
                <a:latin typeface="Times New Roman"/>
                <a:ea typeface="Times New Roman"/>
                <a:cs typeface="Times New Roman"/>
                <a:sym typeface="Times New Roman"/>
              </a:rPr>
              <a:t>f(x)=ab</a:t>
            </a:r>
            <a:r>
              <a:rPr baseline="30000"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(where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is a rational number) to describe problems arising from mathematical and real-world situations, including growth and decay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A9(D) graph exponential functions that model growth and decay and identify key features, including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and asymptote, in mathematical and real-world problems</a:t>
            </a:r>
            <a:endParaRPr>
              <a:solidFill>
                <a:schemeClr val="dk1"/>
              </a:solidFill>
              <a:latin typeface="Noto Sans"/>
              <a:ea typeface="Noto Sans"/>
              <a:cs typeface="Noto Sans"/>
              <a:sym typeface="Noto Sans"/>
            </a:endParaRPr>
          </a:p>
          <a:p>
            <a:pPr indent="0" lvl="0" marL="457200" rtl="0" algn="l">
              <a:spcBef>
                <a:spcPts val="0"/>
              </a:spcBef>
              <a:spcAft>
                <a:spcPts val="0"/>
              </a:spcAft>
              <a:buNone/>
            </a:pP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5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5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2(I) demonstrate listening comprehension of increasingly complex spoken English by following directions, retelling or summarizing spoken messages, responding to questions and requests, collaborating with peers, and taking notes commensurate with content and grade-level needs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4(D) use prereading supports such as graphic organizers, illustrations, and pretaught topic-related vocabulary and other prereading activities to enhance comprehension of written text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3cf6491953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3cf6491953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 up encourages students to look closely at functions and articulate the ways in which they are similar or distinct. There are many possible responses to the question. Given their current work on exponential functions, students might be inclined to wonder if the equations define exponential functions, to look for a growth factor, or to think about the initial value of the function.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01625" lvl="0" marL="457200" rtl="0" algn="l">
              <a:spcBef>
                <a:spcPts val="80"/>
              </a:spcBef>
              <a:spcAft>
                <a:spcPts val="0"/>
              </a:spcAft>
              <a:buClr>
                <a:schemeClr val="dk1"/>
              </a:buClr>
              <a:buSzPts val="1150"/>
              <a:buFont typeface="Roboto"/>
              <a:buAutoNum type="arabicPeriod"/>
            </a:pPr>
            <a:r>
              <a:rPr lang="en" sz="1150">
                <a:solidFill>
                  <a:schemeClr val="dk1"/>
                </a:solidFill>
                <a:highlight>
                  <a:srgbClr val="EDF2FA"/>
                </a:highlight>
                <a:latin typeface="Roboto"/>
                <a:ea typeface="Roboto"/>
                <a:cs typeface="Roboto"/>
                <a:sym typeface="Roboto"/>
              </a:rPr>
              <a:t>Display the four functions and ask: “Which one doesn’t belong?” (remind: more than one answer is possible).</a:t>
            </a:r>
            <a:endParaRPr sz="1150">
              <a:solidFill>
                <a:schemeClr val="dk1"/>
              </a:solidFill>
              <a:highlight>
                <a:srgbClr val="EDF2FA"/>
              </a:highlight>
              <a:latin typeface="Roboto"/>
              <a:ea typeface="Roboto"/>
              <a:cs typeface="Roboto"/>
              <a:sym typeface="Roboto"/>
            </a:endParaRPr>
          </a:p>
          <a:p>
            <a:pPr indent="-301625" lvl="0" marL="457200" rtl="0" algn="l">
              <a:spcBef>
                <a:spcPts val="0"/>
              </a:spcBef>
              <a:spcAft>
                <a:spcPts val="0"/>
              </a:spcAft>
              <a:buClr>
                <a:schemeClr val="dk1"/>
              </a:buClr>
              <a:buSzPts val="1150"/>
              <a:buFont typeface="Roboto"/>
              <a:buAutoNum type="arabicPeriod"/>
            </a:pPr>
            <a:r>
              <a:rPr lang="en" sz="1150">
                <a:solidFill>
                  <a:schemeClr val="dk1"/>
                </a:solidFill>
                <a:highlight>
                  <a:srgbClr val="EDF2FA"/>
                </a:highlight>
                <a:latin typeface="Roboto"/>
                <a:ea typeface="Roboto"/>
                <a:cs typeface="Roboto"/>
                <a:sym typeface="Roboto"/>
              </a:rPr>
              <a:t>Give quiet think time, move to partner share, then whole-class discussion.</a:t>
            </a:r>
            <a:endParaRPr sz="1150">
              <a:solidFill>
                <a:schemeClr val="dk1"/>
              </a:solidFill>
              <a:highlight>
                <a:srgbClr val="EDF2FA"/>
              </a:highlight>
              <a:latin typeface="Roboto"/>
              <a:ea typeface="Roboto"/>
              <a:cs typeface="Roboto"/>
              <a:sym typeface="Roboto"/>
            </a:endParaRPr>
          </a:p>
          <a:p>
            <a:pPr indent="-301625" lvl="0" marL="457200" rtl="0" algn="l">
              <a:spcBef>
                <a:spcPts val="0"/>
              </a:spcBef>
              <a:spcAft>
                <a:spcPts val="0"/>
              </a:spcAft>
              <a:buClr>
                <a:schemeClr val="dk1"/>
              </a:buClr>
              <a:buSzPts val="1150"/>
              <a:buFont typeface="Roboto"/>
              <a:buAutoNum type="arabicPeriod"/>
            </a:pPr>
            <a:r>
              <a:rPr lang="en" sz="1150">
                <a:solidFill>
                  <a:schemeClr val="dk1"/>
                </a:solidFill>
                <a:highlight>
                  <a:srgbClr val="EDF2FA"/>
                </a:highlight>
                <a:latin typeface="Roboto"/>
                <a:ea typeface="Roboto"/>
                <a:cs typeface="Roboto"/>
                <a:sym typeface="Roboto"/>
              </a:rPr>
              <a:t>Highlight key ideas: exponential vs. linear, growth/decay, vertical intercept, and precise math language.</a:t>
            </a:r>
            <a:endParaRPr sz="1150">
              <a:solidFill>
                <a:schemeClr val="dk1"/>
              </a:solidFill>
              <a:highlight>
                <a:srgbClr val="EDF2FA"/>
              </a:highlight>
              <a:latin typeface="Roboto"/>
              <a:ea typeface="Roboto"/>
              <a:cs typeface="Roboto"/>
              <a:sym typeface="Roboto"/>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Answers may vary but here is a sample:</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is the only one that doubles when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increases by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is the only one that does not have 8 for its vertical intercept.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is the only one that is not an exponential function.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i="1" lang="en" sz="1300">
                <a:solidFill>
                  <a:schemeClr val="dk1"/>
                </a:solidFill>
                <a:latin typeface="Times New Roman"/>
                <a:ea typeface="Times New Roman"/>
                <a:cs typeface="Times New Roman"/>
                <a:sym typeface="Times New Roman"/>
              </a:rPr>
              <a:t>j</a:t>
            </a:r>
            <a:r>
              <a:rPr lang="en" sz="1300">
                <a:solidFill>
                  <a:schemeClr val="dk1"/>
                </a:solidFill>
                <a:latin typeface="Calibri"/>
                <a:ea typeface="Calibri"/>
                <a:cs typeface="Calibri"/>
                <a:sym typeface="Calibri"/>
              </a:rPr>
              <a:t> is the only one that is not increasing.</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their responses. Highlight ideas that are important to this unit, for example, how the vertical intercept for each function can be identified, that </a:t>
            </a:r>
            <a:r>
              <a:rPr i="1" lang="en" sz="1300">
                <a:solidFill>
                  <a:schemeClr val="dk1"/>
                </a:solidFill>
                <a:latin typeface="Times New Roman"/>
                <a:ea typeface="Times New Roman"/>
                <a:cs typeface="Times New Roman"/>
                <a:sym typeface="Times New Roman"/>
              </a:rPr>
              <a:t>j</a:t>
            </a:r>
            <a:r>
              <a:rPr lang="en" sz="1300">
                <a:solidFill>
                  <a:schemeClr val="dk1"/>
                </a:solidFill>
                <a:latin typeface="Calibri"/>
                <a:ea typeface="Calibri"/>
                <a:cs typeface="Calibri"/>
                <a:sym typeface="Calibri"/>
              </a:rPr>
              <a:t> is a function involving exponential decay, etc. Encourage precision in students’ mathematical language, for instance, by reinforcing the use of terms such as exponential, growth factor, initial amount, base, exponent, linear, etc.</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t/>
            </a:r>
            <a:endParaRPr sz="1300">
              <a:solidFill>
                <a:schemeClr val="dk1"/>
              </a:solidFill>
              <a:highlight>
                <a:srgbClr val="FF0000"/>
              </a:highlight>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3d2a549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3d2a549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5 Co-Craft Questions: Reading,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To help students make sense of an exponential situation in which the graph is given before the equation, start by displaying only the first task statement and its graph. Give students 1 – 2 minutes to write their own mathematical questions about the situation. Invite students to share their questions with the class, and then reveal the questions. Listen for and amplify any questions seeking to write an equation, interpret the meaning of various points, or predict future trends. This will help students create questions and use language that demonstrates what they know is true about a situation given a graph first.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Maximize meta-awareness; Cultivate conversation</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2200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Representation: Internalize Comprehension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Demonstrate and encourage students to use color coding and annotations to highlight connections between representations in a problem. For example, display the equation 100</a:t>
            </a:r>
            <a:r>
              <a:rPr i="1" lang="en">
                <a:solidFill>
                  <a:schemeClr val="dk1"/>
                </a:solidFill>
                <a:latin typeface="Times New Roman"/>
                <a:ea typeface="Times New Roman"/>
                <a:cs typeface="Times New Roman"/>
                <a:sym typeface="Times New Roman"/>
              </a:rPr>
              <a:t> </a:t>
            </a:r>
            <a:r>
              <a:rPr lang="en">
                <a:solidFill>
                  <a:schemeClr val="dk1"/>
                </a:solidFill>
                <a:latin typeface="Noto Sans"/>
                <a:ea typeface="Noto Sans"/>
                <a:cs typeface="Noto Sans"/>
                <a:sym typeface="Noto Sans"/>
              </a:rPr>
              <a:t>= 400 ⋅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and use color or annotations to illustrate how each value or variable is represented graphically.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Visual-spatial processing; Conceptual processing</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t>
            </a:r>
            <a:r>
              <a:rPr lang="en" sz="1300">
                <a:solidFill>
                  <a:schemeClr val="dk1"/>
                </a:solidFill>
                <a:latin typeface="Calibri"/>
                <a:ea typeface="Calibri"/>
                <a:cs typeface="Calibri"/>
                <a:sym typeface="Calibri"/>
              </a:rPr>
              <a:t>and an extension </a:t>
            </a:r>
            <a:r>
              <a:rPr lang="en" sz="1300">
                <a:solidFill>
                  <a:schemeClr val="dk1"/>
                </a:solidFill>
                <a:latin typeface="Calibri"/>
                <a:ea typeface="Calibri"/>
                <a:cs typeface="Calibri"/>
                <a:sym typeface="Calibri"/>
              </a:rPr>
              <a:t>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a previous lesson, students used equations defining functions to reason about graphs. Here they work in the opposite direction, analyzing graphs and creating corresponding equations. In the first question, the coordinates given are not of two consecutive values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so students need to reason about the decay factor indirectly. They may: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Try different factors that, when multiplied by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(0) twice, give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 graph to estimate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(1), and then use that estimate to find a reasonable decay factor.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Find the factor that takes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(0) to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(2) (or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(2) to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(4)), recognize that number as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then find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second question has no context and is thus more abstract. This prepares students to interpret graphs in the next activity, where minimal information is given.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Arrange students in groups of 2 – 4.</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Ask students to take a few minutes of quiet time to think individually on each question before discussing their thinking with a partner.</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spcBef>
                <a:spcPts val="100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(1) = 200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value of the computer after 1 year.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computer loses half of its value each year.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f(x) </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400(½)</a:t>
            </a:r>
            <a:r>
              <a:rPr baseline="30000"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(or equivalent, i.e. </a:t>
            </a:r>
            <a:r>
              <a:rPr i="1" lang="en" sz="1300">
                <a:solidFill>
                  <a:schemeClr val="dk1"/>
                </a:solidFill>
                <a:latin typeface="Times New Roman"/>
                <a:ea typeface="Times New Roman"/>
                <a:cs typeface="Times New Roman"/>
                <a:sym typeface="Times New Roman"/>
              </a:rPr>
              <a:t>f(x) </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400(0.5)</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it will not. After 10 years, the value of the computer will be a little less than $0.40.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misconceptions,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lang="en" sz="1300">
                <a:solidFill>
                  <a:schemeClr val="dk1"/>
                </a:solidFill>
                <a:latin typeface="Calibri"/>
                <a:ea typeface="Calibri"/>
                <a:cs typeface="Calibri"/>
                <a:sym typeface="Calibri"/>
              </a:rPr>
              <a:t>Graph A: </a:t>
            </a:r>
            <a:r>
              <a:rPr i="1" lang="en" sz="1300">
                <a:solidFill>
                  <a:schemeClr val="dk1"/>
                </a:solidFill>
                <a:latin typeface="Times New Roman"/>
                <a:ea typeface="Times New Roman"/>
                <a:cs typeface="Times New Roman"/>
                <a:sym typeface="Times New Roman"/>
              </a:rPr>
              <a:t>f(x) </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5 ⋅ 3</a:t>
            </a:r>
            <a:r>
              <a:rPr baseline="30000" i="1" lang="en" sz="1300">
                <a:solidFill>
                  <a:schemeClr val="dk1"/>
                </a:solidFill>
                <a:latin typeface="Times New Roman"/>
                <a:ea typeface="Times New Roman"/>
                <a:cs typeface="Times New Roman"/>
                <a:sym typeface="Times New Roman"/>
              </a:rPr>
              <a:t>x</a:t>
            </a:r>
            <a:endParaRPr baseline="30000" i="1" sz="1300">
              <a:solidFill>
                <a:schemeClr val="dk1"/>
              </a:solidFill>
              <a:latin typeface="Times New Roman"/>
              <a:ea typeface="Times New Roman"/>
              <a:cs typeface="Times New Roman"/>
              <a:sym typeface="Times New Roman"/>
            </a:endParaRPr>
          </a:p>
          <a:p>
            <a:pPr indent="457200" lvl="0" marL="0" rtl="0" algn="l">
              <a:spcBef>
                <a:spcPts val="1000"/>
              </a:spcBef>
              <a:spcAft>
                <a:spcPts val="0"/>
              </a:spcAft>
              <a:buNone/>
            </a:pPr>
            <a:r>
              <a:rPr lang="en" sz="1300">
                <a:solidFill>
                  <a:schemeClr val="dk1"/>
                </a:solidFill>
                <a:latin typeface="Calibri"/>
                <a:ea typeface="Calibri"/>
                <a:cs typeface="Calibri"/>
                <a:sym typeface="Calibri"/>
              </a:rPr>
              <a:t>Graph B: </a:t>
            </a:r>
            <a:r>
              <a:rPr i="1" lang="en" sz="1300">
                <a:solidFill>
                  <a:schemeClr val="dk1"/>
                </a:solidFill>
                <a:latin typeface="Times New Roman"/>
                <a:ea typeface="Times New Roman"/>
                <a:cs typeface="Times New Roman"/>
                <a:sym typeface="Times New Roman"/>
              </a:rPr>
              <a:t>f(x) </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20 ⋅ (½)</a:t>
            </a:r>
            <a:r>
              <a:rPr baseline="30000"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(or equivalent, i.e. </a:t>
            </a:r>
            <a:r>
              <a:rPr i="1" lang="en" sz="1300">
                <a:solidFill>
                  <a:schemeClr val="dk1"/>
                </a:solidFill>
                <a:latin typeface="Times New Roman"/>
                <a:ea typeface="Times New Roman"/>
                <a:cs typeface="Times New Roman"/>
                <a:sym typeface="Times New Roman"/>
              </a:rPr>
              <a:t>f(x) </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20 ⋅ (0.5)</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baseline="30000" i="1" sz="1300">
              <a:solidFill>
                <a:schemeClr val="dk1"/>
              </a:solidFill>
              <a:latin typeface="Times New Roman"/>
              <a:ea typeface="Times New Roman"/>
              <a:cs typeface="Times New Roman"/>
              <a:sym typeface="Times New Roman"/>
            </a:endParaRPr>
          </a:p>
          <a:p>
            <a:pPr indent="-311150" lvl="0" marL="457200" rtl="0" algn="l">
              <a:spcBef>
                <a:spcPts val="1000"/>
              </a:spcBef>
              <a:spcAft>
                <a:spcPts val="0"/>
              </a:spcAft>
              <a:buClr>
                <a:schemeClr val="dk1"/>
              </a:buClr>
              <a:buSzPts val="1300"/>
              <a:buFont typeface="Calibri"/>
              <a:buAutoNum type="arabicPeriod" startAt="8"/>
            </a:pPr>
            <a:r>
              <a:rPr lang="en" sz="1300">
                <a:solidFill>
                  <a:schemeClr val="dk1"/>
                </a:solidFill>
                <a:latin typeface="Calibri"/>
                <a:ea typeface="Calibri"/>
                <a:cs typeface="Calibri"/>
                <a:sym typeface="Calibri"/>
              </a:rPr>
              <a:t>Graph A: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 </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1,215</a:t>
            </a:r>
            <a:endParaRPr baseline="30000" i="1" sz="1300">
              <a:solidFill>
                <a:schemeClr val="dk1"/>
              </a:solidFill>
              <a:latin typeface="Times New Roman"/>
              <a:ea typeface="Times New Roman"/>
              <a:cs typeface="Times New Roman"/>
              <a:sym typeface="Times New Roman"/>
            </a:endParaRPr>
          </a:p>
          <a:p>
            <a:pPr indent="457200" lvl="0" marL="0" rtl="0" algn="l">
              <a:spcBef>
                <a:spcPts val="1000"/>
              </a:spcBef>
              <a:spcAft>
                <a:spcPts val="0"/>
              </a:spcAft>
              <a:buNone/>
            </a:pPr>
            <a:r>
              <a:rPr lang="en" sz="1300">
                <a:solidFill>
                  <a:schemeClr val="dk1"/>
                </a:solidFill>
                <a:latin typeface="Calibri"/>
                <a:ea typeface="Calibri"/>
                <a:cs typeface="Calibri"/>
                <a:sym typeface="Calibri"/>
              </a:rPr>
              <a:t>Graph B: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 </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0.625</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have trouble getting started, ask them to consider the graph and say what they know is true about the situation that the graph represents. Most likely, they will answer some parts of the first question by doing this and will be in a better position to figure out any questions they didn’t answer.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students to share their responses to the first four questions. Write the exponential model</a:t>
            </a:r>
            <a:r>
              <a:rPr lang="en" sz="1300">
                <a:solidFill>
                  <a:schemeClr val="dk1"/>
                </a:solidFill>
              </a:rPr>
              <a:t>, </a:t>
            </a:r>
            <a:r>
              <a:rPr i="1" lang="en" sz="1300">
                <a:solidFill>
                  <a:schemeClr val="dk1"/>
                </a:solidFill>
                <a:latin typeface="Times New Roman"/>
                <a:ea typeface="Times New Roman"/>
                <a:cs typeface="Times New Roman"/>
                <a:sym typeface="Times New Roman"/>
              </a:rPr>
              <a:t>y = a b</a:t>
            </a:r>
            <a:r>
              <a:rPr baseline="30000" i="1" lang="en" sz="1300">
                <a:solidFill>
                  <a:schemeClr val="dk1"/>
                </a:solidFill>
                <a:latin typeface="Times New Roman"/>
                <a:ea typeface="Times New Roman"/>
                <a:cs typeface="Times New Roman"/>
                <a:sym typeface="Times New Roman"/>
              </a:rPr>
              <a:t>x</a:t>
            </a:r>
            <a:r>
              <a:rPr lang="en" sz="1300">
                <a:solidFill>
                  <a:schemeClr val="dk1"/>
                </a:solidFill>
              </a:rPr>
              <a:t>, </a:t>
            </a:r>
            <a:r>
              <a:rPr lang="en" sz="1300">
                <a:solidFill>
                  <a:schemeClr val="dk1"/>
                </a:solidFill>
                <a:latin typeface="Calibri"/>
                <a:ea typeface="Calibri"/>
                <a:cs typeface="Calibri"/>
                <a:sym typeface="Calibri"/>
              </a:rPr>
              <a:t>on the board. Ask students what each variable represents. Help facilitate the following connections with students:</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Char char="●"/>
            </a:pPr>
            <a:r>
              <a:rPr lang="en" sz="1300">
                <a:solidFill>
                  <a:schemeClr val="dk1"/>
                </a:solidFill>
                <a:latin typeface="Calibri"/>
                <a:ea typeface="Calibri"/>
                <a:cs typeface="Calibri"/>
                <a:sym typeface="Calibri"/>
              </a:rPr>
              <a:t>The value of</a:t>
            </a:r>
            <a:r>
              <a:rPr lang="en" sz="1300">
                <a:solidFill>
                  <a:schemeClr val="dk1"/>
                </a:solidFill>
              </a:rPr>
              <a:t>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the initial value, in this case, the starting price, $400.</a:t>
            </a:r>
            <a:endParaRPr sz="1300">
              <a:solidFill>
                <a:schemeClr val="dk1"/>
              </a:solidFill>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students, no matter what the value of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if </a:t>
            </a:r>
            <a:r>
              <a:rPr i="1" lang="en" sz="1300">
                <a:solidFill>
                  <a:schemeClr val="dk1"/>
                </a:solidFill>
                <a:latin typeface="Times New Roman"/>
                <a:ea typeface="Times New Roman"/>
                <a:cs typeface="Times New Roman"/>
                <a:sym typeface="Times New Roman"/>
              </a:rPr>
              <a:t>x </a:t>
            </a:r>
            <a:r>
              <a:rPr i="1" lang="en" sz="1300">
                <a:solidFill>
                  <a:schemeClr val="dk1"/>
                </a:solidFill>
                <a:latin typeface="Calibri"/>
                <a:ea typeface="Calibri"/>
                <a:cs typeface="Calibri"/>
                <a:sym typeface="Calibri"/>
              </a:rPr>
              <a:t>= 0</a:t>
            </a:r>
            <a:r>
              <a:rPr lang="en" sz="1300">
                <a:solidFill>
                  <a:schemeClr val="dk1"/>
                </a:solidFill>
                <a:latin typeface="Calibri"/>
                <a:ea typeface="Calibri"/>
                <a:cs typeface="Calibri"/>
                <a:sym typeface="Calibri"/>
              </a:rPr>
              <a:t>, what is the value of the function? 400.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value of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the growth factor. In this problem, the value of the computer decays. In question 4, students should have answered that the computer loses half its value every year, therefore </a:t>
            </a:r>
            <a:r>
              <a:rPr i="1" lang="en" sz="1300">
                <a:solidFill>
                  <a:schemeClr val="dk1"/>
                </a:solidFill>
                <a:latin typeface="Times New Roman"/>
                <a:ea typeface="Times New Roman"/>
                <a:cs typeface="Times New Roman"/>
                <a:sym typeface="Times New Roman"/>
              </a:rPr>
              <a:t>b</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½</a:t>
            </a:r>
            <a:r>
              <a:rPr i="1" lang="en" sz="1300">
                <a:solidFill>
                  <a:schemeClr val="dk1"/>
                </a:solidFill>
                <a:latin typeface="Calibri"/>
                <a:ea typeface="Calibri"/>
                <a:cs typeface="Calibri"/>
                <a:sym typeface="Calibri"/>
              </a:rPr>
              <a:t>.</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Note that since </a:t>
            </a:r>
            <a:r>
              <a:rPr i="1" lang="en" sz="1300">
                <a:solidFill>
                  <a:schemeClr val="dk1"/>
                </a:solidFill>
                <a:latin typeface="Times New Roman"/>
                <a:ea typeface="Times New Roman"/>
                <a:cs typeface="Times New Roman"/>
                <a:sym typeface="Times New Roman"/>
              </a:rPr>
              <a:t>b</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½</a:t>
            </a:r>
            <a:r>
              <a:rPr lang="en" sz="1300">
                <a:solidFill>
                  <a:schemeClr val="dk1"/>
                </a:solidFill>
                <a:latin typeface="Calibri"/>
                <a:ea typeface="Calibri"/>
                <a:cs typeface="Calibri"/>
                <a:sym typeface="Calibri"/>
              </a:rPr>
              <a:t> which is less than 1, the model will represent the decay.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students what would happen if </a:t>
            </a:r>
            <a:r>
              <a:rPr i="1" lang="en" sz="1300">
                <a:solidFill>
                  <a:schemeClr val="dk1"/>
                </a:solidFill>
                <a:latin typeface="Times New Roman"/>
                <a:ea typeface="Times New Roman"/>
                <a:cs typeface="Times New Roman"/>
                <a:sym typeface="Times New Roman"/>
              </a:rPr>
              <a:t>b</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i</a:t>
            </a:r>
            <a:r>
              <a:rPr lang="en" sz="1300">
                <a:solidFill>
                  <a:schemeClr val="dk1"/>
                </a:solidFill>
                <a:latin typeface="Calibri"/>
                <a:ea typeface="Calibri"/>
                <a:cs typeface="Calibri"/>
                <a:sym typeface="Calibri"/>
              </a:rPr>
              <a:t>s greater than 1.</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students are willing to share their different equations, this is a great time to address any mistakes and misconceptions of the formula in a constructive manner.</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question 6, begin to introduce the concept of an asymptote since the value will not reach 0. Ask students if at 10 years and beyond, is there any part of the computer that will still be worth something to someone?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the last graph, discuss questions such as:</a:t>
            </a:r>
            <a:endParaRPr sz="1300">
              <a:solidFill>
                <a:schemeClr val="dk1"/>
              </a:solidFill>
              <a:latin typeface="Calibri"/>
              <a:ea typeface="Calibri"/>
              <a:cs typeface="Calibri"/>
              <a:sym typeface="Calibri"/>
            </a:endParaRPr>
          </a:p>
          <a:p>
            <a:pPr indent="-311150" lvl="0" marL="457200" rtl="0" algn="l">
              <a:lnSpc>
                <a:spcPct val="100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information is needed to describe an exponential function?” (the factor of growth or decay and the initial value)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“Where on the graph do we see the initial value?”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of the graph)</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“What points on the graph can we use to help us find the growth factor?” (the points (−1, 40) and (0, 20), or the points (0, 20) and (2, 5))</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might (−1, 40) and (0, 20) be a more strategic choice than (0, 20) and (2, 5) for finding the factor of growth?”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-coordinates of first two points differ by 1, so the quotient of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-coordinates of those points can be used to find the factor of decay. It is a more direct way to find the factor of decay, which is the factor by which the output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changes when the input</a:t>
            </a:r>
            <a:r>
              <a:rPr lang="en" sz="1300">
                <a:solidFill>
                  <a:schemeClr val="dk1"/>
                </a:solidFill>
                <a:latin typeface="Times New Roman"/>
                <a:ea typeface="Times New Roman"/>
                <a:cs typeface="Times New Roman"/>
                <a:sym typeface="Times New Roman"/>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changes by 1. In the second pair, the</a:t>
            </a:r>
            <a:r>
              <a:rPr lang="en" sz="1300">
                <a:solidFill>
                  <a:schemeClr val="dk1"/>
                </a:solidFill>
                <a:latin typeface="Times New Roman"/>
                <a:ea typeface="Times New Roman"/>
                <a:cs typeface="Times New Roman"/>
                <a:sym typeface="Times New Roman"/>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changes by 2.)</a:t>
            </a:r>
            <a:endParaRPr sz="1300">
              <a:solidFill>
                <a:schemeClr val="dk1"/>
              </a:solidFill>
              <a:latin typeface="Calibri"/>
              <a:ea typeface="Calibri"/>
              <a:cs typeface="Calibri"/>
              <a:sym typeface="Calibri"/>
            </a:endParaRPr>
          </a:p>
          <a:p>
            <a:pPr indent="0" lvl="0" marL="0" rtl="0" algn="l">
              <a:spcBef>
                <a:spcPts val="0"/>
              </a:spcBef>
              <a:spcAft>
                <a:spcPts val="10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835a7da4ff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835a7da4ff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value 20 is what you would get for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(5) if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were a linear function through (2,10) and (8,30) (or (2,30) and (8,10)). Looking at graphs representing our exponential functions, we can see that the line connecting two points on the graph always seems to be above the graph of the exponential function itself. Thus, we would expect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(5) &lt; 20 in both cases.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Go back to </a:t>
            </a:r>
            <a:r>
              <a:rPr lang="en" sz="1300" u="sng">
                <a:solidFill>
                  <a:schemeClr val="hlink"/>
                </a:solidFill>
                <a:latin typeface="Calibri"/>
                <a:ea typeface="Calibri"/>
                <a:cs typeface="Calibri"/>
                <a:sym typeface="Calibri"/>
                <a:hlinkClick/>
              </a:rPr>
              <a:t>activity information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835a7da4ff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835a7da4ff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he starting value must be multiplied by the growth factor</a:t>
            </a:r>
            <a:r>
              <a:rPr lang="en" sz="1300">
                <a:solidFill>
                  <a:schemeClr val="dk1"/>
                </a:solidFill>
                <a:latin typeface="Calibri"/>
                <a:ea typeface="Calibri"/>
                <a:cs typeface="Calibri"/>
                <a:sym typeface="Calibri"/>
              </a:rPr>
              <a:t>. The answer is </a:t>
            </a:r>
            <a:r>
              <a:rPr i="1" lang="en" sz="1300">
                <a:solidFill>
                  <a:srgbClr val="424242"/>
                </a:solidFill>
                <a:latin typeface="Times New Roman"/>
                <a:ea typeface="Times New Roman"/>
                <a:cs typeface="Times New Roman"/>
                <a:sym typeface="Times New Roman"/>
              </a:rPr>
              <a:t>f(x) </a:t>
            </a:r>
            <a:r>
              <a:rPr lang="en" sz="1300">
                <a:solidFill>
                  <a:srgbClr val="424242"/>
                </a:solidFill>
                <a:latin typeface="Times New Roman"/>
                <a:ea typeface="Times New Roman"/>
                <a:cs typeface="Times New Roman"/>
                <a:sym typeface="Times New Roman"/>
              </a:rPr>
              <a:t>= 100 ⋅ </a:t>
            </a:r>
            <a:r>
              <a:rPr lang="en" sz="1300">
                <a:solidFill>
                  <a:srgbClr val="424242"/>
                </a:solidFill>
                <a:latin typeface="Calibri"/>
                <a:ea typeface="Calibri"/>
                <a:cs typeface="Calibri"/>
                <a:sym typeface="Calibri"/>
              </a:rPr>
              <a:t>3</a:t>
            </a:r>
            <a:r>
              <a:rPr baseline="30000" i="1" lang="en" sz="1300">
                <a:solidFill>
                  <a:srgbClr val="424242"/>
                </a:solidFill>
                <a:latin typeface="Times New Roman"/>
                <a:ea typeface="Times New Roman"/>
                <a:cs typeface="Times New Roman"/>
                <a:sym typeface="Times New Roman"/>
              </a:rPr>
              <a:t>x</a:t>
            </a:r>
            <a:r>
              <a:rPr lang="en" sz="1300">
                <a:solidFill>
                  <a:srgbClr val="424242"/>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a:t>
            </a:r>
            <a:r>
              <a:rPr lang="en" sz="1300">
                <a:solidFill>
                  <a:schemeClr val="dk1"/>
                </a:solidFill>
                <a:latin typeface="Calibri"/>
                <a:ea typeface="Calibri"/>
                <a:cs typeface="Calibri"/>
                <a:sym typeface="Calibri"/>
              </a:rPr>
              <a:t>he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need to be switched.</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answer is </a:t>
            </a:r>
            <a:r>
              <a:rPr i="1" lang="en" sz="1300">
                <a:solidFill>
                  <a:srgbClr val="424242"/>
                </a:solidFill>
                <a:latin typeface="Times New Roman"/>
                <a:ea typeface="Times New Roman"/>
                <a:cs typeface="Times New Roman"/>
                <a:sym typeface="Times New Roman"/>
              </a:rPr>
              <a:t>f(x) </a:t>
            </a:r>
            <a:r>
              <a:rPr lang="en" sz="1300">
                <a:solidFill>
                  <a:srgbClr val="424242"/>
                </a:solidFill>
                <a:latin typeface="Times New Roman"/>
                <a:ea typeface="Times New Roman"/>
                <a:cs typeface="Times New Roman"/>
                <a:sym typeface="Times New Roman"/>
              </a:rPr>
              <a:t>= 100 ⋅ </a:t>
            </a:r>
            <a:r>
              <a:rPr lang="en" sz="1300">
                <a:solidFill>
                  <a:srgbClr val="424242"/>
                </a:solidFill>
                <a:latin typeface="Calibri"/>
                <a:ea typeface="Calibri"/>
                <a:cs typeface="Calibri"/>
                <a:sym typeface="Calibri"/>
              </a:rPr>
              <a:t>3</a:t>
            </a:r>
            <a:r>
              <a:rPr baseline="30000" i="1" lang="en" sz="1300">
                <a:solidFill>
                  <a:srgbClr val="424242"/>
                </a:solidFill>
                <a:latin typeface="Times New Roman"/>
                <a:ea typeface="Times New Roman"/>
                <a:cs typeface="Times New Roman"/>
                <a:sym typeface="Times New Roman"/>
              </a:rPr>
              <a:t>x</a:t>
            </a:r>
            <a:r>
              <a:rPr lang="en" sz="1300">
                <a:solidFill>
                  <a:srgbClr val="424242"/>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starting value was 100, and the growth factor is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Only the 3 should be raised to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power.</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answer is </a:t>
            </a:r>
            <a:r>
              <a:rPr i="1" lang="en" sz="1300">
                <a:solidFill>
                  <a:srgbClr val="424242"/>
                </a:solidFill>
                <a:latin typeface="Times New Roman"/>
                <a:ea typeface="Times New Roman"/>
                <a:cs typeface="Times New Roman"/>
                <a:sym typeface="Times New Roman"/>
              </a:rPr>
              <a:t>f(x) </a:t>
            </a:r>
            <a:r>
              <a:rPr lang="en" sz="1300">
                <a:solidFill>
                  <a:srgbClr val="424242"/>
                </a:solidFill>
                <a:latin typeface="Times New Roman"/>
                <a:ea typeface="Times New Roman"/>
                <a:cs typeface="Times New Roman"/>
                <a:sym typeface="Times New Roman"/>
              </a:rPr>
              <a:t>= 100 ⋅ </a:t>
            </a:r>
            <a:r>
              <a:rPr lang="en" sz="1300">
                <a:solidFill>
                  <a:srgbClr val="424242"/>
                </a:solidFill>
                <a:latin typeface="Calibri"/>
                <a:ea typeface="Calibri"/>
                <a:cs typeface="Calibri"/>
                <a:sym typeface="Calibri"/>
              </a:rPr>
              <a:t>3</a:t>
            </a:r>
            <a:r>
              <a:rPr baseline="30000" i="1" lang="en" sz="1300">
                <a:solidFill>
                  <a:srgbClr val="424242"/>
                </a:solidFill>
                <a:latin typeface="Times New Roman"/>
                <a:ea typeface="Times New Roman"/>
                <a:cs typeface="Times New Roman"/>
                <a:sym typeface="Times New Roman"/>
              </a:rPr>
              <a:t>x</a:t>
            </a:r>
            <a:r>
              <a:rPr lang="en" sz="1300">
                <a:solidFill>
                  <a:srgbClr val="424242"/>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Writing Functions from Graphs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Times New Roman"/>
              <a:buAutoNum type="arabicPeriod"/>
            </a:pP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 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f(x)</a:t>
            </a:r>
            <a:r>
              <a:rPr lang="en" sz="1300">
                <a:solidFill>
                  <a:schemeClr val="dk1"/>
                </a:solidFill>
                <a:latin typeface="Calibri"/>
                <a:ea typeface="Calibri"/>
                <a:cs typeface="Calibri"/>
                <a:sym typeface="Calibri"/>
              </a:rPr>
              <a:t> = 4 ⋅ 3</a:t>
            </a:r>
            <a:r>
              <a:rPr baseline="30000" i="1" lang="en" sz="1300">
                <a:solidFill>
                  <a:schemeClr val="dk1"/>
                </a:solidFill>
                <a:latin typeface="Times New Roman"/>
                <a:ea typeface="Times New Roman"/>
                <a:cs typeface="Times New Roman"/>
                <a:sym typeface="Times New Roman"/>
              </a:rPr>
              <a:t>x</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a:t>
            </a:r>
            <a:r>
              <a:rPr lang="en" sz="1300">
                <a:solidFill>
                  <a:schemeClr val="dk1"/>
                </a:solidFill>
                <a:latin typeface="Calibri"/>
                <a:ea typeface="Calibri"/>
                <a:cs typeface="Calibri"/>
                <a:sym typeface="Calibri"/>
              </a:rPr>
              <a:t> = 4 ⋅ 3</a:t>
            </a:r>
            <a:r>
              <a:rPr baseline="30000" lang="en" sz="1300">
                <a:solidFill>
                  <a:schemeClr val="dk1"/>
                </a:solidFill>
                <a:latin typeface="Calibri"/>
                <a:ea typeface="Calibri"/>
                <a:cs typeface="Calibri"/>
                <a:sym typeface="Calibri"/>
              </a:rPr>
              <a:t>5 </a:t>
            </a:r>
            <a:r>
              <a:rPr lang="en" sz="1300">
                <a:solidFill>
                  <a:schemeClr val="dk1"/>
                </a:solidFill>
                <a:latin typeface="Calibri"/>
                <a:ea typeface="Calibri"/>
                <a:cs typeface="Calibri"/>
                <a:sym typeface="Calibri"/>
              </a:rPr>
              <a:t>= 972</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8 Discussion Supports: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support whole-class discussion. For each explanation that is shared, ask students to restate what they heard using precise mathematical language. Consider providing students time to restate what they hear to a partner before selecting one or two students to share with the class. Ask the original speaker if their peer was able to accurately restate their thinking. Call students’ attention to any words or phrases that helped clarify the original statement. This provides more students with an opportunity to produce language as they interpret the reasoning of others.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presents students with two graphs without numerical values assigned to any points on the graphs. The only labeled point is where the two graphs intersect. Students will need to use their understanding that tripling each day is a greater growth factor than doubling each day. This is their only means to decide which function represents which situation. Students then interpret the graphs in terms of the situations that they represent.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Display the graph for all to see.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Give students a moment to observe the graph and ask, “What do you notice? What do you wonder?”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Invite students to share their observations and questions.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example: Since Mold B is growing more quickly, the graph that shows a greater growth factor (the one starting lower and ending higher) is function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(solid).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was more of Mold A. The graph for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(dashed) shows a greater vertical intercept.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months, there was the same amount of Mold A and Mold B on the wall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square inches), after which Mold B started to have larger area than Mold A.</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think that the dashed graph represents the mold that is tripling because it has a greater vertical intercept. Ask these students to think carefully about the second question.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students to share their responses and explanations. Focus on how they deciphered the meanings of the graphs. Discuss questions such as: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solid graph started off lower than the dashed graph. What does that mean in this context?” (The mold population represented by the solid graph is initially smaller or covers a smaller area on the wall than the one represented by the dashed graph.)</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“After some point, the solid graph passes the dashed one. What does that mean in this context?” (The mold population that started out covering a greater area on the wall is surpassed by the other population, so it is growing at a slower rate.)</a:t>
            </a:r>
            <a:endParaRPr sz="1300">
              <a:solidFill>
                <a:schemeClr val="dk1"/>
              </a:solidFill>
              <a:latin typeface="Calibri"/>
              <a:ea typeface="Calibri"/>
              <a:cs typeface="Calibri"/>
              <a:sym typeface="Calibri"/>
            </a:endParaRPr>
          </a:p>
          <a:p>
            <a:pPr indent="-311150" lvl="0" marL="457200" rtl="0" algn="l">
              <a:spcBef>
                <a:spcPts val="1000"/>
              </a:spcBef>
              <a:spcAft>
                <a:spcPts val="1000"/>
              </a:spcAft>
              <a:buClr>
                <a:schemeClr val="dk1"/>
              </a:buClr>
              <a:buSzPts val="1300"/>
              <a:buFont typeface="Calibri"/>
              <a:buChar char="●"/>
            </a:pPr>
            <a:r>
              <a:rPr lang="en" sz="1300">
                <a:solidFill>
                  <a:schemeClr val="dk1"/>
                </a:solidFill>
                <a:latin typeface="Calibri"/>
                <a:ea typeface="Calibri"/>
                <a:cs typeface="Calibri"/>
                <a:sym typeface="Calibri"/>
              </a:rPr>
              <a:t>“What does the intersection of the two graphs mean? What do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represent?” (The two mold populations are the same at time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with populations covering an area of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square inches.)</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835a7da4ff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835a7da4ff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value changes the vertical intercept.</a:t>
            </a:r>
            <a:r>
              <a:rPr lang="en" sz="1300">
                <a:solidFill>
                  <a:schemeClr val="dk1"/>
                </a:solidFill>
                <a:latin typeface="Calibri"/>
                <a:ea typeface="Calibri"/>
                <a:cs typeface="Calibri"/>
                <a:sym typeface="Calibri"/>
              </a:rPr>
              <a:t> The answer is </a:t>
            </a:r>
            <a:r>
              <a:rPr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 value in the exponential function causes the value 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to change.</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slope is affected by changes in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answer is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growth factor is affected by changes in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answer is </a:t>
            </a: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82791afd5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82791afd5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Reading Exponential Graphs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Times New Roman"/>
              <a:buAutoNum type="arabicPeriod"/>
            </a:pPr>
            <a:r>
              <a:rPr i="1" lang="en" sz="1300">
                <a:solidFill>
                  <a:schemeClr val="dk1"/>
                </a:solidFill>
                <a:latin typeface="Times New Roman"/>
                <a:ea typeface="Times New Roman"/>
                <a:cs typeface="Times New Roman"/>
                <a:sym typeface="Times New Roman"/>
              </a:rPr>
              <a:t>f(x)</a:t>
            </a:r>
            <a:r>
              <a:rPr lang="en" sz="1300">
                <a:solidFill>
                  <a:schemeClr val="dk1"/>
                </a:solidFill>
                <a:latin typeface="Calibri"/>
                <a:ea typeface="Calibri"/>
                <a:cs typeface="Calibri"/>
                <a:sym typeface="Calibri"/>
              </a:rPr>
              <a:t> because its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is higher.</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1000"/>
              </a:spcAft>
              <a:buClr>
                <a:schemeClr val="dk1"/>
              </a:buClr>
              <a:buSzPts val="1300"/>
              <a:buFont typeface="Times New Roman"/>
              <a:buAutoNum type="arabicPeriod"/>
            </a:pPr>
            <a:r>
              <a:rPr i="1" lang="en" sz="1300">
                <a:solidFill>
                  <a:schemeClr val="dk1"/>
                </a:solidFill>
                <a:latin typeface="Times New Roman"/>
                <a:ea typeface="Times New Roman"/>
                <a:cs typeface="Times New Roman"/>
                <a:sym typeface="Times New Roman"/>
              </a:rPr>
              <a:t>g(x)</a:t>
            </a:r>
            <a:r>
              <a:rPr lang="en" sz="1300">
                <a:solidFill>
                  <a:schemeClr val="dk1"/>
                </a:solidFill>
                <a:latin typeface="Calibri"/>
                <a:ea typeface="Calibri"/>
                <a:cs typeface="Calibri"/>
                <a:sym typeface="Calibri"/>
              </a:rPr>
              <a:t> because it is growing more quickly.</a:t>
            </a:r>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greater than 2. Compare your answer:</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graph of g starts off being below the graph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but later it surpasses the graph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Since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grows more quickly than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the growth factor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for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must be greater than the growth factor for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which is 2.</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growth factor from the first point (0,3) to the second point (1,12) is 4 because 12/3 = 4, and 4 is greater than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g(x) </a:t>
            </a:r>
            <a:r>
              <a:rPr lang="en" sz="1300">
                <a:solidFill>
                  <a:schemeClr val="dk1"/>
                </a:solidFill>
                <a:latin typeface="Calibri"/>
                <a:ea typeface="Calibri"/>
                <a:cs typeface="Calibri"/>
                <a:sym typeface="Calibri"/>
              </a:rPr>
              <a:t>= 3 ⋅ 4</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because the initial value is 3 and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is multiplied by 4 when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 increases by 1, so the growth factor is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represents the time, in years since 2010, when the two organizations have the same number of followers.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835a7da4f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835a7da4f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lesson, students interpreted graphs and reasoned about their equations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Your answer may vary, but here is an example.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lang="en" sz="1300">
                <a:solidFill>
                  <a:schemeClr val="dk1"/>
                </a:solidFill>
                <a:latin typeface="Times New Roman"/>
                <a:ea typeface="Times New Roman"/>
                <a:cs typeface="Times New Roman"/>
                <a:sym typeface="Times New Roman"/>
              </a:rPr>
              <a:t>Coordinates of two of the labeled points</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AutoNum type="arabicPeriod"/>
            </a:pP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or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R</a:t>
            </a:r>
            <a:r>
              <a:rPr lang="en" sz="1300">
                <a:solidFill>
                  <a:schemeClr val="dk1"/>
                </a:solidFill>
                <a:latin typeface="Calibri"/>
                <a:ea typeface="Calibri"/>
                <a:cs typeface="Calibri"/>
                <a:sym typeface="Calibri"/>
              </a:rPr>
              <a:t> because the quotient of their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-coordinates gives the growth factor.</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AutoNum type="arabicPeriod" startAt="3"/>
            </a:pPr>
            <a:r>
              <a:rPr lang="en" sz="1300">
                <a:solidFill>
                  <a:schemeClr val="dk1"/>
                </a:solidFill>
                <a:latin typeface="Calibri"/>
                <a:ea typeface="Calibri"/>
                <a:cs typeface="Calibri"/>
                <a:sym typeface="Calibri"/>
              </a:rPr>
              <a:t>Use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of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and the growth factor.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Consider showing the graph of </a:t>
            </a:r>
            <a:r>
              <a:rPr i="1" lang="en" sz="1300">
                <a:solidFill>
                  <a:schemeClr val="dk1"/>
                </a:solidFill>
                <a:latin typeface="Times New Roman"/>
                <a:ea typeface="Times New Roman"/>
                <a:cs typeface="Times New Roman"/>
                <a:sym typeface="Times New Roman"/>
              </a:rPr>
              <a:t>y = f(x)</a:t>
            </a:r>
            <a:r>
              <a:rPr lang="en" sz="1300">
                <a:solidFill>
                  <a:schemeClr val="dk1"/>
                </a:solidFill>
                <a:latin typeface="Calibri"/>
                <a:ea typeface="Calibri"/>
                <a:cs typeface="Calibri"/>
                <a:sym typeface="Calibri"/>
              </a:rPr>
              <a:t> along with the graph of </a:t>
            </a:r>
            <a:r>
              <a:rPr i="1" lang="en" sz="1300">
                <a:solidFill>
                  <a:schemeClr val="dk1"/>
                </a:solidFill>
                <a:latin typeface="Times New Roman"/>
                <a:ea typeface="Times New Roman"/>
                <a:cs typeface="Times New Roman"/>
                <a:sym typeface="Times New Roman"/>
              </a:rPr>
              <a:t>y = g(x)</a:t>
            </a:r>
            <a:r>
              <a:rPr lang="en" sz="1300">
                <a:solidFill>
                  <a:schemeClr val="dk1"/>
                </a:solidFill>
                <a:latin typeface="Calibri"/>
                <a:ea typeface="Calibri"/>
                <a:cs typeface="Calibri"/>
                <a:sym typeface="Calibri"/>
              </a:rPr>
              <a:t> for another exponential function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2"/>
              </a:rPr>
              <a:t>https://www.desmos.com/calculator/9ndfyfwdkl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compare the two functions: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Which function is decreasing faster? How do you know?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because it has a larger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than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but then takes smaller values than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grows)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graphs cross) What does the intersection of the two graphs mean? (The outputs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and </a:t>
            </a:r>
            <a:r>
              <a:rPr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are the same for this value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eachers.raiselearning.org/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6.png"/><Relationship Id="rId5" Type="http://schemas.openxmlformats.org/officeDocument/2006/relationships/image" Target="../media/image5.png"/><Relationship Id="rId6" Type="http://schemas.openxmlformats.org/officeDocument/2006/relationships/image" Target="../media/image15.png"/><Relationship Id="rId7" Type="http://schemas.openxmlformats.org/officeDocument/2006/relationships/image" Target="../media/image3.png"/><Relationship Id="rId8"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7.png"/><Relationship Id="rId6" Type="http://schemas.openxmlformats.org/officeDocument/2006/relationships/image" Target="../media/image24.png"/><Relationship Id="rId7"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16.png"/><Relationship Id="rId5" Type="http://schemas.openxmlformats.org/officeDocument/2006/relationships/image" Target="../media/image7.png"/><Relationship Id="rId6" Type="http://schemas.openxmlformats.org/officeDocument/2006/relationships/image" Target="../media/image24.png"/><Relationship Id="rId7" Type="http://schemas.openxmlformats.org/officeDocument/2006/relationships/image" Target="../media/image13.png"/><Relationship Id="rId8"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3.png"/><Relationship Id="rId4" Type="http://schemas.openxmlformats.org/officeDocument/2006/relationships/slide" Target="/ppt/slides/slide13.xml"/><Relationship Id="rId5" Type="http://schemas.openxmlformats.org/officeDocument/2006/relationships/image" Target="../media/image3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hyperlink" Target="https://youtu.be/OERM4lZgbqc?si=nwPkZrGQRoQS1eOY" TargetMode="External"/><Relationship Id="rId4" Type="http://schemas.openxmlformats.org/officeDocument/2006/relationships/hyperlink" Target="http://www.youtube.com/watch?v=OERM4lZgbqc" TargetMode="External"/><Relationship Id="rId5" Type="http://schemas.openxmlformats.org/officeDocument/2006/relationships/image" Target="../media/image2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3.png"/><Relationship Id="rId5"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6.png"/><Relationship Id="rId4" Type="http://schemas.openxmlformats.org/officeDocument/2006/relationships/image" Target="../media/image7.png"/><Relationship Id="rId5" Type="http://schemas.openxmlformats.org/officeDocument/2006/relationships/image" Target="../media/image24.png"/><Relationship Id="rId6" Type="http://schemas.openxmlformats.org/officeDocument/2006/relationships/image" Target="../media/image13.png"/><Relationship Id="rId7"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8.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31.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24.png"/><Relationship Id="rId5" Type="http://schemas.openxmlformats.org/officeDocument/2006/relationships/image" Target="../media/image13.png"/><Relationship Id="rId6" Type="http://schemas.openxmlformats.org/officeDocument/2006/relationships/image" Target="../media/image9.png"/><Relationship Id="rId7"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image" Target="../media/image24.png"/><Relationship Id="rId5" Type="http://schemas.openxmlformats.org/officeDocument/2006/relationships/image" Target="../media/image9.png"/><Relationship Id="rId6" Type="http://schemas.openxmlformats.org/officeDocument/2006/relationships/image" Target="../media/image21.png"/><Relationship Id="rId7"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8.png"/><Relationship Id="rId7"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5</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Introduction to Exponential 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5.13 Reasoning about Exponential Graphs, Part 2</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5.13 Reasoning about Exponential Graphs, Part 2</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{E893A8F2-6659-4B33-AF41-70D6C500C816}</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id="66" name="Google Shape;66;p10" title="Goals -1.png"/>
          <p:cNvPicPr preferRelativeResize="0"/>
          <p:nvPr/>
        </p:nvPicPr>
        <p:blipFill rotWithShape="1">
          <a:blip r:embed="rId3">
            <a:alphaModFix/>
          </a:blip>
          <a:srcRect b="0" l="15033" r="15040" t="0"/>
          <a:stretch/>
        </p:blipFill>
        <p:spPr>
          <a:xfrm>
            <a:off x="4850500" y="209400"/>
            <a:ext cx="4094575" cy="390017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a:t>
            </a:r>
            <a:r>
              <a:rPr lang="en">
                <a:solidFill>
                  <a:srgbClr val="F3F3F3"/>
                </a:solidFill>
              </a:rPr>
              <a:t> the meaning of </a:t>
            </a:r>
            <a:r>
              <a:rPr b="1" lang="en">
                <a:solidFill>
                  <a:srgbClr val="F3F3F3"/>
                </a:solidFill>
              </a:rPr>
              <a:t>the intersection of the graphs of two functions</a:t>
            </a:r>
            <a:r>
              <a:rPr lang="en">
                <a:solidFill>
                  <a:srgbClr val="F3F3F3"/>
                </a:solidFill>
              </a:rPr>
              <a:t> in terms of the situations they represent.</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Write an equation</a:t>
            </a:r>
            <a:r>
              <a:rPr lang="en">
                <a:solidFill>
                  <a:srgbClr val="F3F3F3"/>
                </a:solidFill>
              </a:rPr>
              <a:t> for the function </a:t>
            </a:r>
            <a:r>
              <a:rPr b="1" lang="en">
                <a:solidFill>
                  <a:srgbClr val="F3F3F3"/>
                </a:solidFill>
              </a:rPr>
              <a:t>given two points</a:t>
            </a:r>
            <a:r>
              <a:rPr lang="en">
                <a:solidFill>
                  <a:srgbClr val="F3F3F3"/>
                </a:solidFill>
              </a:rPr>
              <a:t> on a graph of an exponential function</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5.13 Reasoning about Exponential Graphs, Part 2</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947480"/>
            <a:ext cx="46827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30200" lvl="0" marL="457200" rtl="0" algn="l">
              <a:lnSpc>
                <a:spcPct val="100000"/>
              </a:lnSpc>
              <a:spcBef>
                <a:spcPts val="1200"/>
              </a:spcBef>
              <a:spcAft>
                <a:spcPts val="0"/>
              </a:spcAft>
              <a:buSzPts val="1600"/>
              <a:buChar char="●"/>
            </a:pPr>
            <a:r>
              <a:rPr lang="en" sz="1600"/>
              <a:t>Exponential function</a:t>
            </a:r>
            <a:endParaRPr sz="1600"/>
          </a:p>
          <a:p>
            <a:pPr indent="-317500" lvl="1" marL="914400" rtl="0" algn="l">
              <a:lnSpc>
                <a:spcPct val="100000"/>
              </a:lnSpc>
              <a:spcBef>
                <a:spcPts val="0"/>
              </a:spcBef>
              <a:spcAft>
                <a:spcPts val="0"/>
              </a:spcAft>
              <a:buSzPts val="1400"/>
              <a:buChar char="○"/>
            </a:pPr>
            <a:r>
              <a:rPr lang="en" sz="1400"/>
              <a:t>A function that has a constant growth factor. Another way to say this is that it grows by equal factors over equal intervals.</a:t>
            </a:r>
            <a:endParaRPr sz="1600"/>
          </a:p>
          <a:p>
            <a:pPr indent="0" lvl="0" marL="0" rtl="0" algn="l">
              <a:lnSpc>
                <a:spcPct val="100000"/>
              </a:lnSpc>
              <a:spcBef>
                <a:spcPts val="1200"/>
              </a:spcBef>
              <a:spcAft>
                <a:spcPts val="1200"/>
              </a:spcAft>
              <a:buNone/>
            </a:pPr>
            <a:r>
              <a:t/>
            </a:r>
            <a:endParaRPr sz="14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5.13 Reasoning about Exponential Graphs, Part 2</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57750" y="942605"/>
            <a:ext cx="39744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New</a:t>
            </a:r>
            <a:endParaRPr b="1"/>
          </a:p>
          <a:p>
            <a:pPr indent="-330200" lvl="0" marL="457200" rtl="0" algn="l">
              <a:lnSpc>
                <a:spcPct val="100000"/>
              </a:lnSpc>
              <a:spcBef>
                <a:spcPts val="1200"/>
              </a:spcBef>
              <a:spcAft>
                <a:spcPts val="0"/>
              </a:spcAft>
              <a:buSzPts val="1600"/>
              <a:buChar char="●"/>
            </a:pPr>
            <a:r>
              <a:rPr lang="en" sz="1600"/>
              <a:t>None</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5.13.1 Comparing Functions</a:t>
            </a:r>
            <a:endParaRPr/>
          </a:p>
        </p:txBody>
      </p:sp>
      <p:sp>
        <p:nvSpPr>
          <p:cNvPr id="115" name="Google Shape;115;p13"/>
          <p:cNvSpPr txBox="1"/>
          <p:nvPr/>
        </p:nvSpPr>
        <p:spPr>
          <a:xfrm>
            <a:off x="311700" y="1364088"/>
            <a:ext cx="87801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dk1"/>
                </a:solidFill>
                <a:latin typeface="Calibri"/>
                <a:ea typeface="Calibri"/>
                <a:cs typeface="Calibri"/>
                <a:sym typeface="Calibri"/>
              </a:rPr>
              <a:t>Which one doesn’t belong?</a:t>
            </a:r>
            <a:endParaRPr sz="2200">
              <a:solidFill>
                <a:schemeClr val="dk1"/>
              </a:solidFill>
              <a:latin typeface="Calibri"/>
              <a:ea typeface="Calibri"/>
              <a:cs typeface="Calibri"/>
              <a:sym typeface="Calibri"/>
            </a:endParaRPr>
          </a:p>
        </p:txBody>
      </p:sp>
      <p:sp>
        <p:nvSpPr>
          <p:cNvPr id="116" name="Google Shape;116;p1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Warm Up - </a:t>
            </a:r>
            <a:r>
              <a:rPr lang="en"/>
              <a:t>Which One Doesn’t Belong?🤔</a:t>
            </a:r>
            <a:endParaRPr sz="2600">
              <a:solidFill>
                <a:srgbClr val="005047"/>
              </a:solidFill>
            </a:endParaRPr>
          </a:p>
        </p:txBody>
      </p:sp>
      <p:sp>
        <p:nvSpPr>
          <p:cNvPr id="117" name="Google Shape;117;p13"/>
          <p:cNvSpPr txBox="1"/>
          <p:nvPr/>
        </p:nvSpPr>
        <p:spPr>
          <a:xfrm>
            <a:off x="464650" y="1934875"/>
            <a:ext cx="7440000" cy="2657700"/>
          </a:xfrm>
          <a:prstGeom prst="rect">
            <a:avLst/>
          </a:prstGeom>
          <a:noFill/>
          <a:ln>
            <a:noFill/>
          </a:ln>
        </p:spPr>
        <p:txBody>
          <a:bodyPr anchorCtr="0" anchor="t" bIns="91425" lIns="91425" spcFirstLastPara="1" rIns="91425" wrap="square" tIns="91425">
            <a:noAutofit/>
          </a:bodyPr>
          <a:lstStyle/>
          <a:p>
            <a:pPr indent="-368300" lvl="0" marL="457200" rtl="0" algn="l">
              <a:lnSpc>
                <a:spcPct val="200000"/>
              </a:lnSpc>
              <a:spcBef>
                <a:spcPts val="1000"/>
              </a:spcBef>
              <a:spcAft>
                <a:spcPts val="0"/>
              </a:spcAft>
              <a:buClr>
                <a:schemeClr val="dk1"/>
              </a:buClr>
              <a:buSzPts val="2200"/>
              <a:buChar char="●"/>
            </a:pPr>
            <a:r>
              <a:rPr i="1" lang="en" sz="2200">
                <a:solidFill>
                  <a:schemeClr val="dk1"/>
                </a:solidFill>
                <a:latin typeface="Times New Roman"/>
                <a:ea typeface="Times New Roman"/>
                <a:cs typeface="Times New Roman"/>
                <a:sym typeface="Times New Roman"/>
              </a:rPr>
              <a:t>f(n)</a:t>
            </a:r>
            <a:r>
              <a:rPr i="1" lang="en" sz="2200">
                <a:solidFill>
                  <a:schemeClr val="dk1"/>
                </a:solidFill>
                <a:latin typeface="Calibri"/>
                <a:ea typeface="Calibri"/>
                <a:cs typeface="Calibri"/>
                <a:sym typeface="Calibri"/>
              </a:rPr>
              <a:t> </a:t>
            </a:r>
            <a:r>
              <a:rPr lang="en" sz="2200">
                <a:solidFill>
                  <a:schemeClr val="dk1"/>
                </a:solidFill>
                <a:latin typeface="Calibri"/>
                <a:ea typeface="Calibri"/>
                <a:cs typeface="Calibri"/>
                <a:sym typeface="Calibri"/>
              </a:rPr>
              <a:t>= 8 ⋅ 2</a:t>
            </a:r>
            <a:r>
              <a:rPr baseline="30000" i="1" lang="en" sz="2200">
                <a:solidFill>
                  <a:schemeClr val="dk1"/>
                </a:solidFill>
                <a:latin typeface="Times New Roman"/>
                <a:ea typeface="Times New Roman"/>
                <a:cs typeface="Times New Roman"/>
                <a:sym typeface="Times New Roman"/>
              </a:rPr>
              <a:t>n</a:t>
            </a:r>
            <a:endParaRPr baseline="30000" i="1" sz="2200">
              <a:solidFill>
                <a:schemeClr val="dk1"/>
              </a:solidFill>
              <a:latin typeface="Times New Roman"/>
              <a:ea typeface="Times New Roman"/>
              <a:cs typeface="Times New Roman"/>
              <a:sym typeface="Times New Roman"/>
            </a:endParaRPr>
          </a:p>
          <a:p>
            <a:pPr indent="-368300" lvl="0" marL="457200" rtl="0" algn="l">
              <a:lnSpc>
                <a:spcPct val="200000"/>
              </a:lnSpc>
              <a:spcBef>
                <a:spcPts val="0"/>
              </a:spcBef>
              <a:spcAft>
                <a:spcPts val="0"/>
              </a:spcAft>
              <a:buClr>
                <a:schemeClr val="dk1"/>
              </a:buClr>
              <a:buSzPts val="2200"/>
              <a:buChar char="●"/>
            </a:pPr>
            <a:r>
              <a:rPr i="1" lang="en" sz="2200">
                <a:solidFill>
                  <a:schemeClr val="dk1"/>
                </a:solidFill>
                <a:latin typeface="Times New Roman"/>
                <a:ea typeface="Times New Roman"/>
                <a:cs typeface="Times New Roman"/>
                <a:sym typeface="Times New Roman"/>
              </a:rPr>
              <a:t>g(n)</a:t>
            </a:r>
            <a:r>
              <a:rPr i="1" lang="en" sz="2200">
                <a:solidFill>
                  <a:schemeClr val="dk1"/>
                </a:solidFill>
                <a:latin typeface="Calibri"/>
                <a:ea typeface="Calibri"/>
                <a:cs typeface="Calibri"/>
                <a:sym typeface="Calibri"/>
              </a:rPr>
              <a:t> </a:t>
            </a:r>
            <a:r>
              <a:rPr lang="en" sz="2200">
                <a:solidFill>
                  <a:schemeClr val="dk1"/>
                </a:solidFill>
                <a:latin typeface="Calibri"/>
                <a:ea typeface="Calibri"/>
                <a:cs typeface="Calibri"/>
                <a:sym typeface="Calibri"/>
              </a:rPr>
              <a:t>= 2 ⋅ 8</a:t>
            </a:r>
            <a:r>
              <a:rPr baseline="30000" i="1" lang="en" sz="2200">
                <a:solidFill>
                  <a:schemeClr val="dk1"/>
                </a:solidFill>
                <a:latin typeface="Times New Roman"/>
                <a:ea typeface="Times New Roman"/>
                <a:cs typeface="Times New Roman"/>
                <a:sym typeface="Times New Roman"/>
              </a:rPr>
              <a:t>n</a:t>
            </a:r>
            <a:endParaRPr baseline="30000" i="1" sz="2200">
              <a:solidFill>
                <a:schemeClr val="dk1"/>
              </a:solidFill>
              <a:latin typeface="Times New Roman"/>
              <a:ea typeface="Times New Roman"/>
              <a:cs typeface="Times New Roman"/>
              <a:sym typeface="Times New Roman"/>
            </a:endParaRPr>
          </a:p>
          <a:p>
            <a:pPr indent="-368300" lvl="0" marL="457200" rtl="0" algn="l">
              <a:lnSpc>
                <a:spcPct val="200000"/>
              </a:lnSpc>
              <a:spcBef>
                <a:spcPts val="0"/>
              </a:spcBef>
              <a:spcAft>
                <a:spcPts val="0"/>
              </a:spcAft>
              <a:buClr>
                <a:schemeClr val="dk1"/>
              </a:buClr>
              <a:buSzPts val="2200"/>
              <a:buChar char="●"/>
            </a:pPr>
            <a:r>
              <a:rPr i="1" lang="en" sz="2200">
                <a:solidFill>
                  <a:schemeClr val="dk1"/>
                </a:solidFill>
                <a:latin typeface="Times New Roman"/>
                <a:ea typeface="Times New Roman"/>
                <a:cs typeface="Times New Roman"/>
                <a:sym typeface="Times New Roman"/>
              </a:rPr>
              <a:t>h(n)</a:t>
            </a:r>
            <a:r>
              <a:rPr i="1" lang="en" sz="2200">
                <a:solidFill>
                  <a:schemeClr val="dk1"/>
                </a:solidFill>
                <a:latin typeface="Calibri"/>
                <a:ea typeface="Calibri"/>
                <a:cs typeface="Calibri"/>
                <a:sym typeface="Calibri"/>
              </a:rPr>
              <a:t> </a:t>
            </a:r>
            <a:r>
              <a:rPr lang="en" sz="2200">
                <a:solidFill>
                  <a:schemeClr val="dk1"/>
                </a:solidFill>
                <a:latin typeface="Calibri"/>
                <a:ea typeface="Calibri"/>
                <a:cs typeface="Calibri"/>
                <a:sym typeface="Calibri"/>
              </a:rPr>
              <a:t>= 8 + 2</a:t>
            </a:r>
            <a:r>
              <a:rPr i="1" lang="en" sz="2200">
                <a:solidFill>
                  <a:schemeClr val="dk1"/>
                </a:solidFill>
                <a:latin typeface="Times New Roman"/>
                <a:ea typeface="Times New Roman"/>
                <a:cs typeface="Times New Roman"/>
                <a:sym typeface="Times New Roman"/>
              </a:rPr>
              <a:t>n</a:t>
            </a:r>
            <a:endParaRPr i="1" sz="2200">
              <a:solidFill>
                <a:schemeClr val="dk1"/>
              </a:solidFill>
              <a:latin typeface="Times New Roman"/>
              <a:ea typeface="Times New Roman"/>
              <a:cs typeface="Times New Roman"/>
              <a:sym typeface="Times New Roman"/>
            </a:endParaRPr>
          </a:p>
          <a:p>
            <a:pPr indent="-368300" lvl="0" marL="457200" rtl="0" algn="l">
              <a:lnSpc>
                <a:spcPct val="200000"/>
              </a:lnSpc>
              <a:spcBef>
                <a:spcPts val="0"/>
              </a:spcBef>
              <a:spcAft>
                <a:spcPts val="0"/>
              </a:spcAft>
              <a:buClr>
                <a:schemeClr val="dk1"/>
              </a:buClr>
              <a:buSzPts val="2200"/>
              <a:buChar char="●"/>
            </a:pPr>
            <a:r>
              <a:rPr i="1" lang="en" sz="2200">
                <a:solidFill>
                  <a:schemeClr val="dk1"/>
                </a:solidFill>
                <a:latin typeface="Times New Roman"/>
                <a:ea typeface="Times New Roman"/>
                <a:cs typeface="Times New Roman"/>
                <a:sym typeface="Times New Roman"/>
              </a:rPr>
              <a:t>j(n)</a:t>
            </a:r>
            <a:r>
              <a:rPr i="1" lang="en" sz="2200">
                <a:solidFill>
                  <a:schemeClr val="dk1"/>
                </a:solidFill>
                <a:latin typeface="Calibri"/>
                <a:ea typeface="Calibri"/>
                <a:cs typeface="Calibri"/>
                <a:sym typeface="Calibri"/>
              </a:rPr>
              <a:t> </a:t>
            </a:r>
            <a:r>
              <a:rPr lang="en" sz="2200">
                <a:solidFill>
                  <a:schemeClr val="dk1"/>
                </a:solidFill>
                <a:latin typeface="Calibri"/>
                <a:ea typeface="Calibri"/>
                <a:cs typeface="Calibri"/>
                <a:sym typeface="Calibri"/>
              </a:rPr>
              <a:t>= 8 ⋅ (½)</a:t>
            </a:r>
            <a:r>
              <a:rPr baseline="30000" i="1" lang="en" sz="2200">
                <a:solidFill>
                  <a:schemeClr val="dk1"/>
                </a:solidFill>
                <a:latin typeface="Times New Roman"/>
                <a:ea typeface="Times New Roman"/>
                <a:cs typeface="Times New Roman"/>
                <a:sym typeface="Times New Roman"/>
              </a:rPr>
              <a:t>n</a:t>
            </a:r>
            <a:endParaRPr i="1" sz="2200">
              <a:solidFill>
                <a:schemeClr val="dk1"/>
              </a:solidFill>
              <a:latin typeface="Times New Roman"/>
              <a:ea typeface="Times New Roman"/>
              <a:cs typeface="Times New Roman"/>
              <a:sym typeface="Times New Roma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3" name="Google Shape;123;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8" name="Google Shape;128;p14"/>
          <p:cNvCxnSpPr>
            <a:stCxn id="122" idx="2"/>
            <a:endCxn id="12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29" name="Google Shape;129;p14"/>
          <p:cNvCxnSpPr>
            <a:stCxn id="124" idx="3"/>
            <a:endCxn id="123"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0" name="Google Shape;130;p14"/>
          <p:cNvCxnSpPr>
            <a:stCxn id="123" idx="3"/>
            <a:endCxn id="12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5" idx="3"/>
            <a:endCxn id="12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7" idx="3"/>
            <a:endCxn id="12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3" name="Google Shape;13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4" name="Google Shape;134;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5" name="Google Shape;135;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6" name="Google Shape;136;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7" name="Google Shape;137;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8" name="Google Shape;138;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39" name="Google Shape;139;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0" name="Google Shape;140;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1" name="Google Shape;141;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2" name="Google Shape;142;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3" name="Google Shape;143;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4" name="Google Shape;144;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5" name="Google Shape;145;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6" name="Google Shape;146;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0" name="Shape 150"/>
        <p:cNvGrpSpPr/>
        <p:nvPr/>
      </p:nvGrpSpPr>
      <p:grpSpPr>
        <a:xfrm>
          <a:off x="0" y="0"/>
          <a:ext cx="0" cy="0"/>
          <a:chOff x="0" y="0"/>
          <a:chExt cx="0" cy="0"/>
        </a:xfrm>
      </p:grpSpPr>
      <p:sp>
        <p:nvSpPr>
          <p:cNvPr id="151" name="Google Shape;151;p15"/>
          <p:cNvSpPr txBox="1"/>
          <p:nvPr>
            <p:ph type="title"/>
          </p:nvPr>
        </p:nvSpPr>
        <p:spPr>
          <a:xfrm>
            <a:off x="311700" y="445025"/>
            <a:ext cx="8520600" cy="4770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900"/>
              <a:t>Learning Strategies</a:t>
            </a:r>
            <a:r>
              <a:rPr lang="en" sz="1900"/>
              <a:t> - The Decreasing Value of a Computer💻</a:t>
            </a:r>
            <a:endParaRPr sz="1900">
              <a:solidFill>
                <a:srgbClr val="005047"/>
              </a:solidFill>
            </a:endParaRPr>
          </a:p>
        </p:txBody>
      </p:sp>
      <p:sp>
        <p:nvSpPr>
          <p:cNvPr id="152" name="Google Shape;15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3" name="Google Shape;153;p1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Page </a:t>
            </a:r>
            <a:r>
              <a:rPr lang="en" sz="1000"/>
              <a:t>5.13.2 Creating Exponential Functions from Graphs</a:t>
            </a:r>
            <a:endParaRPr/>
          </a:p>
        </p:txBody>
      </p:sp>
      <p:pic>
        <p:nvPicPr>
          <p:cNvPr id="154" name="Google Shape;154;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55" name="Google Shape;155;p15"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56" name="Google Shape;156;p15"/>
          <p:cNvSpPr/>
          <p:nvPr/>
        </p:nvSpPr>
        <p:spPr>
          <a:xfrm>
            <a:off x="4882300" y="889075"/>
            <a:ext cx="3804600" cy="17994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a:buAutoNum type="arabicPeriod"/>
            </a:pPr>
            <a:r>
              <a:rPr lang="en">
                <a:latin typeface="Noto Sans"/>
                <a:ea typeface="Noto Sans"/>
                <a:cs typeface="Noto Sans"/>
                <a:sym typeface="Noto Sans"/>
              </a:rPr>
              <a:t>Look at the task and graph.</a:t>
            </a:r>
            <a:endParaRPr>
              <a:latin typeface="Noto Sans"/>
              <a:ea typeface="Noto Sans"/>
              <a:cs typeface="Noto Sans"/>
              <a:sym typeface="Noto Sans"/>
            </a:endParaRPr>
          </a:p>
          <a:p>
            <a:pPr indent="-226059" lvl="0" marL="274320" rtl="0" algn="l">
              <a:spcBef>
                <a:spcPts val="500"/>
              </a:spcBef>
              <a:spcAft>
                <a:spcPts val="0"/>
              </a:spcAft>
              <a:buSzPts val="1400"/>
              <a:buFont typeface="Noto Sans"/>
              <a:buAutoNum type="arabicPeriod"/>
            </a:pPr>
            <a:r>
              <a:rPr lang="en">
                <a:latin typeface="Noto Sans"/>
                <a:ea typeface="Noto Sans"/>
                <a:cs typeface="Noto Sans"/>
                <a:sym typeface="Noto Sans"/>
              </a:rPr>
              <a:t>Write your own math questions (1–2 min).</a:t>
            </a:r>
            <a:endParaRPr>
              <a:latin typeface="Noto Sans"/>
              <a:ea typeface="Noto Sans"/>
              <a:cs typeface="Noto Sans"/>
              <a:sym typeface="Noto Sans"/>
            </a:endParaRPr>
          </a:p>
          <a:p>
            <a:pPr indent="-226059" lvl="0" marL="274320" rtl="0" algn="l">
              <a:spcBef>
                <a:spcPts val="500"/>
              </a:spcBef>
              <a:spcAft>
                <a:spcPts val="0"/>
              </a:spcAft>
              <a:buSzPts val="1400"/>
              <a:buFont typeface="Noto Sans"/>
              <a:buAutoNum type="arabicPeriod"/>
            </a:pPr>
            <a:r>
              <a:rPr lang="en">
                <a:latin typeface="Noto Sans"/>
                <a:ea typeface="Noto Sans"/>
                <a:cs typeface="Noto Sans"/>
                <a:sym typeface="Noto Sans"/>
              </a:rPr>
              <a:t>Share and notice questions about equations, points, and trends.</a:t>
            </a:r>
            <a:endParaRPr>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Co-Craft Questions</a:t>
            </a:r>
            <a:endParaRPr>
              <a:latin typeface="Calibri"/>
              <a:ea typeface="Calibri"/>
              <a:cs typeface="Calibri"/>
              <a:sym typeface="Calibri"/>
            </a:endParaRPr>
          </a:p>
        </p:txBody>
      </p:sp>
      <p:sp>
        <p:nvSpPr>
          <p:cNvPr id="157" name="Google Shape;157;p1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a:t>
            </a:r>
            <a:r>
              <a:rPr lang="en">
                <a:highlight>
                  <a:srgbClr val="FF0000"/>
                </a:highlight>
              </a:rPr>
              <a:t> </a:t>
            </a:r>
            <a:endParaRPr>
              <a:highlight>
                <a:srgbClr val="FF0000"/>
              </a:highlight>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
        <p:nvSpPr>
          <p:cNvPr id="158" name="Google Shape;158;p15"/>
          <p:cNvSpPr/>
          <p:nvPr/>
        </p:nvSpPr>
        <p:spPr>
          <a:xfrm>
            <a:off x="5034300" y="2748325"/>
            <a:ext cx="3652500" cy="20067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Use color or notes to show how parts of a problem connect.</a:t>
            </a:r>
            <a:endParaRPr>
              <a:latin typeface="Noto Sans Medium"/>
              <a:ea typeface="Noto Sans Medium"/>
              <a:cs typeface="Noto Sans Medium"/>
              <a:sym typeface="Noto Sans Medium"/>
            </a:endParaRPr>
          </a:p>
          <a:p>
            <a:pPr indent="-317500" lvl="0" marL="45720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Example: In 100 = 400 · (b)², highlight or label each value and variable.</a:t>
            </a:r>
            <a:endParaRPr>
              <a:latin typeface="Noto Sans Medium"/>
              <a:ea typeface="Noto Sans Medium"/>
              <a:cs typeface="Noto Sans Medium"/>
              <a:sym typeface="Noto Sans Medium"/>
            </a:endParaRPr>
          </a:p>
          <a:p>
            <a:pPr indent="-317500" lvl="0" marL="45720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Match your colors/notes to the graph.</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Representation</a:t>
            </a:r>
            <a:endParaRPr>
              <a:latin typeface="Noto Sans Light"/>
              <a:ea typeface="Noto Sans Light"/>
              <a:cs typeface="Noto Sans Light"/>
              <a:sym typeface="Noto Sans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6"/>
          <p:cNvSpPr txBox="1"/>
          <p:nvPr>
            <p:ph type="title"/>
          </p:nvPr>
        </p:nvSpPr>
        <p:spPr>
          <a:xfrm>
            <a:off x="311700" y="445025"/>
            <a:ext cx="83271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The Decreasing Value of a Computer💻</a:t>
            </a:r>
            <a:endParaRPr sz="1800">
              <a:solidFill>
                <a:srgbClr val="005047"/>
              </a:solidFill>
            </a:endParaRPr>
          </a:p>
        </p:txBody>
      </p:sp>
      <p:sp>
        <p:nvSpPr>
          <p:cNvPr id="164" name="Google Shape;164;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5" name="Google Shape;165;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5.13.2 Creating Exponential Functions from Graphs</a:t>
            </a:r>
            <a:endParaRPr/>
          </a:p>
        </p:txBody>
      </p:sp>
      <p:sp>
        <p:nvSpPr>
          <p:cNvPr id="166" name="Google Shape;166;p16"/>
          <p:cNvSpPr txBox="1"/>
          <p:nvPr/>
        </p:nvSpPr>
        <p:spPr>
          <a:xfrm>
            <a:off x="310896" y="4174975"/>
            <a:ext cx="8235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167" name="Google Shape;167;p16"/>
          <p:cNvSpPr txBox="1"/>
          <p:nvPr>
            <p:ph idx="1" type="body"/>
          </p:nvPr>
        </p:nvSpPr>
        <p:spPr>
          <a:xfrm>
            <a:off x="311700" y="1591600"/>
            <a:ext cx="4748400" cy="3172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Based on the graph, what can you say about the following?</a:t>
            </a:r>
            <a:endParaRPr sz="1700"/>
          </a:p>
          <a:p>
            <a:pPr indent="0" lvl="0" marL="0" rtl="0" algn="l">
              <a:lnSpc>
                <a:spcPct val="100000"/>
              </a:lnSpc>
              <a:spcBef>
                <a:spcPts val="0"/>
              </a:spcBef>
              <a:spcAft>
                <a:spcPts val="0"/>
              </a:spcAft>
              <a:buNone/>
            </a:pPr>
            <a:r>
              <a:t/>
            </a:r>
            <a:endParaRPr sz="1700"/>
          </a:p>
          <a:p>
            <a:pPr indent="-336550" lvl="0" marL="457200" rtl="0" algn="l">
              <a:lnSpc>
                <a:spcPct val="100000"/>
              </a:lnSpc>
              <a:spcBef>
                <a:spcPts val="0"/>
              </a:spcBef>
              <a:spcAft>
                <a:spcPts val="0"/>
              </a:spcAft>
              <a:buSzPts val="1700"/>
              <a:buAutoNum type="arabicPeriod"/>
            </a:pPr>
            <a:r>
              <a:rPr lang="en" sz="1700"/>
              <a:t>The purchase price of the computer.</a:t>
            </a:r>
            <a:endParaRPr sz="1700"/>
          </a:p>
          <a:p>
            <a:pPr indent="-336550" lvl="0" marL="457200" rtl="0" algn="l">
              <a:lnSpc>
                <a:spcPct val="100000"/>
              </a:lnSpc>
              <a:spcBef>
                <a:spcPts val="0"/>
              </a:spcBef>
              <a:spcAft>
                <a:spcPts val="0"/>
              </a:spcAft>
              <a:buSzPts val="1700"/>
              <a:buAutoNum type="arabicPeriod"/>
            </a:pPr>
            <a:r>
              <a:rPr lang="en" sz="1700"/>
              <a:t>The value of </a:t>
            </a:r>
            <a:r>
              <a:rPr i="1" lang="en" sz="1700">
                <a:latin typeface="Times New Roman"/>
                <a:ea typeface="Times New Roman"/>
                <a:cs typeface="Times New Roman"/>
                <a:sym typeface="Times New Roman"/>
              </a:rPr>
              <a:t>f</a:t>
            </a:r>
            <a:r>
              <a:rPr lang="en" sz="1700"/>
              <a:t> when </a:t>
            </a:r>
            <a:r>
              <a:rPr i="1" lang="en" sz="1700">
                <a:latin typeface="Times New Roman"/>
                <a:ea typeface="Times New Roman"/>
                <a:cs typeface="Times New Roman"/>
                <a:sym typeface="Times New Roman"/>
              </a:rPr>
              <a:t>x</a:t>
            </a:r>
            <a:r>
              <a:rPr lang="en" sz="1700"/>
              <a:t> is 1.</a:t>
            </a:r>
            <a:endParaRPr sz="1700"/>
          </a:p>
          <a:p>
            <a:pPr indent="-336550" lvl="0" marL="457200" rtl="0" algn="l">
              <a:lnSpc>
                <a:spcPct val="100000"/>
              </a:lnSpc>
              <a:spcBef>
                <a:spcPts val="0"/>
              </a:spcBef>
              <a:spcAft>
                <a:spcPts val="0"/>
              </a:spcAft>
              <a:buSzPts val="1700"/>
              <a:buAutoNum type="arabicPeriod"/>
            </a:pPr>
            <a:r>
              <a:rPr lang="en" sz="1700"/>
              <a:t>The meaning of </a:t>
            </a:r>
            <a:r>
              <a:rPr i="1" lang="en" sz="1700">
                <a:latin typeface="Times New Roman"/>
                <a:ea typeface="Times New Roman"/>
                <a:cs typeface="Times New Roman"/>
                <a:sym typeface="Times New Roman"/>
              </a:rPr>
              <a:t>f</a:t>
            </a:r>
            <a:r>
              <a:rPr lang="en" sz="1700"/>
              <a:t>(1).</a:t>
            </a:r>
            <a:endParaRPr sz="1700"/>
          </a:p>
          <a:p>
            <a:pPr indent="-336550" lvl="0" marL="457200" rtl="0" algn="l">
              <a:lnSpc>
                <a:spcPct val="100000"/>
              </a:lnSpc>
              <a:spcBef>
                <a:spcPts val="0"/>
              </a:spcBef>
              <a:spcAft>
                <a:spcPts val="0"/>
              </a:spcAft>
              <a:buSzPts val="1700"/>
              <a:buAutoNum type="arabicPeriod"/>
            </a:pPr>
            <a:r>
              <a:rPr lang="en" sz="1700"/>
              <a:t>How the value of the computer is changing each year.</a:t>
            </a:r>
            <a:endParaRPr sz="1700"/>
          </a:p>
          <a:p>
            <a:pPr indent="-336550" lvl="0" marL="457200" rtl="0" algn="l">
              <a:lnSpc>
                <a:spcPct val="100000"/>
              </a:lnSpc>
              <a:spcBef>
                <a:spcPts val="0"/>
              </a:spcBef>
              <a:spcAft>
                <a:spcPts val="0"/>
              </a:spcAft>
              <a:buSzPts val="1700"/>
              <a:buAutoNum type="arabicPeriod"/>
            </a:pPr>
            <a:r>
              <a:rPr lang="en" sz="1700"/>
              <a:t>An equation that defines </a:t>
            </a:r>
            <a:r>
              <a:rPr i="1" lang="en" sz="1700">
                <a:latin typeface="Times New Roman"/>
                <a:ea typeface="Times New Roman"/>
                <a:cs typeface="Times New Roman"/>
                <a:sym typeface="Times New Roman"/>
              </a:rPr>
              <a:t>f.</a:t>
            </a:r>
            <a:endParaRPr i="1" sz="1700">
              <a:latin typeface="Times New Roman"/>
              <a:ea typeface="Times New Roman"/>
              <a:cs typeface="Times New Roman"/>
              <a:sym typeface="Times New Roman"/>
            </a:endParaRPr>
          </a:p>
          <a:p>
            <a:pPr indent="-336550" lvl="0" marL="457200" rtl="0" algn="l">
              <a:lnSpc>
                <a:spcPct val="100000"/>
              </a:lnSpc>
              <a:spcBef>
                <a:spcPts val="0"/>
              </a:spcBef>
              <a:spcAft>
                <a:spcPts val="0"/>
              </a:spcAft>
              <a:buSzPts val="1700"/>
              <a:buAutoNum type="arabicPeriod"/>
            </a:pPr>
            <a:r>
              <a:rPr lang="en" sz="1700"/>
              <a:t>Whether the value of</a:t>
            </a:r>
            <a:r>
              <a:rPr lang="en" sz="1700"/>
              <a:t> </a:t>
            </a:r>
            <a:r>
              <a:rPr i="1" lang="en" sz="1700">
                <a:latin typeface="Times New Roman"/>
                <a:ea typeface="Times New Roman"/>
                <a:cs typeface="Times New Roman"/>
                <a:sym typeface="Times New Roman"/>
              </a:rPr>
              <a:t>f </a:t>
            </a:r>
            <a:r>
              <a:rPr lang="en" sz="1700"/>
              <a:t>will reach 0 after 10 years.</a:t>
            </a:r>
            <a:endParaRPr i="1" sz="1700">
              <a:latin typeface="Times New Roman"/>
              <a:ea typeface="Times New Roman"/>
              <a:cs typeface="Times New Roman"/>
              <a:sym typeface="Times New Roman"/>
            </a:endParaRPr>
          </a:p>
        </p:txBody>
      </p:sp>
      <p:pic>
        <p:nvPicPr>
          <p:cNvPr id="168" name="Google Shape;168;p16"/>
          <p:cNvPicPr preferRelativeResize="0"/>
          <p:nvPr/>
        </p:nvPicPr>
        <p:blipFill>
          <a:blip r:embed="rId3">
            <a:alphaModFix/>
          </a:blip>
          <a:stretch>
            <a:fillRect/>
          </a:stretch>
        </p:blipFill>
        <p:spPr>
          <a:xfrm>
            <a:off x="4967775" y="1300951"/>
            <a:ext cx="3579825" cy="3621868"/>
          </a:xfrm>
          <a:prstGeom prst="rect">
            <a:avLst/>
          </a:prstGeom>
          <a:noFill/>
          <a:ln>
            <a:noFill/>
          </a:ln>
        </p:spPr>
      </p:pic>
      <p:sp>
        <p:nvSpPr>
          <p:cNvPr id="169" name="Google Shape;169;p16"/>
          <p:cNvSpPr txBox="1"/>
          <p:nvPr/>
        </p:nvSpPr>
        <p:spPr>
          <a:xfrm>
            <a:off x="311700" y="843850"/>
            <a:ext cx="8235900" cy="747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700">
                <a:solidFill>
                  <a:srgbClr val="1D2125"/>
                </a:solidFill>
                <a:highlight>
                  <a:srgbClr val="FFFFFF"/>
                </a:highlight>
                <a:latin typeface="Calibri"/>
                <a:ea typeface="Calibri"/>
                <a:cs typeface="Calibri"/>
                <a:sym typeface="Calibri"/>
              </a:rPr>
              <a:t>The </a:t>
            </a:r>
            <a:r>
              <a:rPr lang="en" sz="1700">
                <a:solidFill>
                  <a:srgbClr val="1D2125"/>
                </a:solidFill>
                <a:highlight>
                  <a:srgbClr val="FFFFFF"/>
                </a:highlight>
                <a:latin typeface="Calibri"/>
                <a:ea typeface="Calibri"/>
                <a:cs typeface="Calibri"/>
                <a:sym typeface="Calibri"/>
              </a:rPr>
              <a:t>exponential  </a:t>
            </a:r>
            <a:r>
              <a:rPr lang="en" sz="1700">
                <a:solidFill>
                  <a:srgbClr val="1D2125"/>
                </a:solidFill>
                <a:highlight>
                  <a:srgbClr val="FFFFFF"/>
                </a:highlight>
                <a:latin typeface="Calibri"/>
                <a:ea typeface="Calibri"/>
                <a:cs typeface="Calibri"/>
                <a:sym typeface="Calibri"/>
              </a:rPr>
              <a:t>function </a:t>
            </a:r>
            <a:r>
              <a:rPr i="1" lang="en" sz="1700">
                <a:solidFill>
                  <a:srgbClr val="1D2125"/>
                </a:solidFill>
                <a:highlight>
                  <a:srgbClr val="FFFFFF"/>
                </a:highlight>
                <a:latin typeface="Times New Roman"/>
                <a:ea typeface="Times New Roman"/>
                <a:cs typeface="Times New Roman"/>
                <a:sym typeface="Times New Roman"/>
              </a:rPr>
              <a:t>f</a:t>
            </a:r>
            <a:r>
              <a:rPr lang="en" sz="1700">
                <a:solidFill>
                  <a:srgbClr val="1D2125"/>
                </a:solidFill>
                <a:highlight>
                  <a:srgbClr val="FFFFFF"/>
                </a:highlight>
                <a:latin typeface="Calibri"/>
                <a:ea typeface="Calibri"/>
                <a:cs typeface="Calibri"/>
                <a:sym typeface="Calibri"/>
              </a:rPr>
              <a:t> gives the value of a computer, in dollars, as a function of time, </a:t>
            </a:r>
            <a:r>
              <a:rPr i="1" lang="en" sz="1700">
                <a:solidFill>
                  <a:srgbClr val="1D2125"/>
                </a:solidFill>
                <a:highlight>
                  <a:srgbClr val="FFFFFF"/>
                </a:highlight>
                <a:latin typeface="Times New Roman"/>
                <a:ea typeface="Times New Roman"/>
                <a:cs typeface="Times New Roman"/>
                <a:sym typeface="Times New Roman"/>
              </a:rPr>
              <a:t>x</a:t>
            </a:r>
            <a:r>
              <a:rPr lang="en" sz="1700">
                <a:solidFill>
                  <a:srgbClr val="1D2125"/>
                </a:solidFill>
                <a:highlight>
                  <a:srgbClr val="FFFFFF"/>
                </a:highlight>
                <a:latin typeface="Calibri"/>
                <a:ea typeface="Calibri"/>
                <a:cs typeface="Calibri"/>
                <a:sym typeface="Calibri"/>
              </a:rPr>
              <a:t>, measured in years since the time of purchase.</a:t>
            </a:r>
            <a:endParaRPr sz="17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17"/>
          <p:cNvPicPr preferRelativeResize="0"/>
          <p:nvPr/>
        </p:nvPicPr>
        <p:blipFill>
          <a:blip r:embed="rId3">
            <a:alphaModFix/>
          </a:blip>
          <a:stretch>
            <a:fillRect/>
          </a:stretch>
        </p:blipFill>
        <p:spPr>
          <a:xfrm>
            <a:off x="3200400" y="1344168"/>
            <a:ext cx="2862072" cy="2843785"/>
          </a:xfrm>
          <a:prstGeom prst="rect">
            <a:avLst/>
          </a:prstGeom>
          <a:noFill/>
          <a:ln>
            <a:noFill/>
          </a:ln>
        </p:spPr>
      </p:pic>
      <p:sp>
        <p:nvSpPr>
          <p:cNvPr id="175" name="Google Shape;175;p17"/>
          <p:cNvSpPr txBox="1"/>
          <p:nvPr/>
        </p:nvSpPr>
        <p:spPr>
          <a:xfrm>
            <a:off x="6062475" y="990200"/>
            <a:ext cx="2860800" cy="355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a:t>
            </a:r>
            <a:r>
              <a:rPr lang="en" sz="1800">
                <a:solidFill>
                  <a:srgbClr val="424242"/>
                </a:solidFill>
                <a:latin typeface="Calibri"/>
                <a:ea typeface="Calibri"/>
                <a:cs typeface="Calibri"/>
                <a:sym typeface="Calibri"/>
              </a:rPr>
              <a:t>nswer</a:t>
            </a:r>
            <a:r>
              <a:rPr lang="en" sz="1800">
                <a:solidFill>
                  <a:srgbClr val="424242"/>
                </a:solidFill>
                <a:latin typeface="Calibri"/>
                <a:ea typeface="Calibri"/>
                <a:cs typeface="Calibri"/>
                <a:sym typeface="Calibri"/>
              </a:rPr>
              <a:t> questions 7 and 8  for each exponential function graph.</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startAt="7"/>
            </a:pPr>
            <a:r>
              <a:rPr lang="en" sz="1800">
                <a:solidFill>
                  <a:srgbClr val="424242"/>
                </a:solidFill>
                <a:latin typeface="Calibri"/>
                <a:ea typeface="Calibri"/>
                <a:cs typeface="Calibri"/>
                <a:sym typeface="Calibri"/>
              </a:rPr>
              <a:t>Write an equation that defines the function.</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startAt="7"/>
            </a:pPr>
            <a:r>
              <a:rPr lang="en" sz="1800">
                <a:solidFill>
                  <a:srgbClr val="424242"/>
                </a:solidFill>
                <a:latin typeface="Calibri"/>
                <a:ea typeface="Calibri"/>
                <a:cs typeface="Calibri"/>
                <a:sym typeface="Calibri"/>
              </a:rPr>
              <a:t>Find the value of the function when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is 5.</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p:txBody>
      </p:sp>
      <p:sp>
        <p:nvSpPr>
          <p:cNvPr id="176" name="Google Shape;176;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7" name="Google Shape;177;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5.13.2 Creating Exponential Functions from Graphs</a:t>
            </a:r>
            <a:endParaRPr sz="1000"/>
          </a:p>
        </p:txBody>
      </p:sp>
      <p:sp>
        <p:nvSpPr>
          <p:cNvPr id="178" name="Google Shape;178;p17"/>
          <p:cNvSpPr txBox="1"/>
          <p:nvPr>
            <p:ph type="title"/>
          </p:nvPr>
        </p:nvSpPr>
        <p:spPr>
          <a:xfrm>
            <a:off x="311700" y="445025"/>
            <a:ext cx="8520600" cy="492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Activity - </a:t>
            </a:r>
            <a:r>
              <a:rPr lang="en" sz="1800"/>
              <a:t>The Decreasing Value of a Computer💻</a:t>
            </a:r>
            <a:endParaRPr sz="2900"/>
          </a:p>
        </p:txBody>
      </p:sp>
      <p:sp>
        <p:nvSpPr>
          <p:cNvPr id="179" name="Google Shape;179;p17">
            <a:hlinkClick action="ppaction://hlinksldjump" r:id="rId4"/>
          </p:cNvPr>
          <p:cNvSpPr/>
          <p:nvPr/>
        </p:nvSpPr>
        <p:spPr>
          <a:xfrm>
            <a:off x="6883325" y="3618400"/>
            <a:ext cx="1497900" cy="9846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pic>
        <p:nvPicPr>
          <p:cNvPr id="180" name="Google Shape;180;p17"/>
          <p:cNvPicPr preferRelativeResize="0"/>
          <p:nvPr/>
        </p:nvPicPr>
        <p:blipFill>
          <a:blip r:embed="rId5">
            <a:alphaModFix/>
          </a:blip>
          <a:stretch>
            <a:fillRect/>
          </a:stretch>
        </p:blipFill>
        <p:spPr>
          <a:xfrm>
            <a:off x="201168" y="1344168"/>
            <a:ext cx="2860774" cy="2846025"/>
          </a:xfrm>
          <a:prstGeom prst="rect">
            <a:avLst/>
          </a:prstGeom>
          <a:noFill/>
          <a:ln>
            <a:noFill/>
          </a:ln>
        </p:spPr>
      </p:pic>
      <p:sp>
        <p:nvSpPr>
          <p:cNvPr id="181" name="Google Shape;181;p17"/>
          <p:cNvSpPr txBox="1"/>
          <p:nvPr/>
        </p:nvSpPr>
        <p:spPr>
          <a:xfrm>
            <a:off x="342475" y="933245"/>
            <a:ext cx="2500200" cy="35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424242"/>
                </a:solidFill>
                <a:latin typeface="Calibri"/>
                <a:ea typeface="Calibri"/>
                <a:cs typeface="Calibri"/>
                <a:sym typeface="Calibri"/>
              </a:rPr>
              <a:t>Graph A</a:t>
            </a:r>
            <a:endParaRPr b="1" sz="1800">
              <a:solidFill>
                <a:srgbClr val="424242"/>
              </a:solidFill>
              <a:latin typeface="Calibri"/>
              <a:ea typeface="Calibri"/>
              <a:cs typeface="Calibri"/>
              <a:sym typeface="Calibri"/>
            </a:endParaRPr>
          </a:p>
        </p:txBody>
      </p:sp>
      <p:sp>
        <p:nvSpPr>
          <p:cNvPr id="182" name="Google Shape;182;p17"/>
          <p:cNvSpPr txBox="1"/>
          <p:nvPr/>
        </p:nvSpPr>
        <p:spPr>
          <a:xfrm>
            <a:off x="3270969" y="935599"/>
            <a:ext cx="2500200" cy="35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424242"/>
                </a:solidFill>
                <a:latin typeface="Calibri"/>
                <a:ea typeface="Calibri"/>
                <a:cs typeface="Calibri"/>
                <a:sym typeface="Calibri"/>
              </a:rPr>
              <a:t>Graph B</a:t>
            </a:r>
            <a:endParaRPr b="1" sz="1800">
              <a:solidFill>
                <a:srgbClr val="424242"/>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8" name="Google Shape;188;p18"/>
          <p:cNvSpPr txBox="1"/>
          <p:nvPr>
            <p:ph idx="1" type="body"/>
          </p:nvPr>
        </p:nvSpPr>
        <p:spPr>
          <a:xfrm>
            <a:off x="311700" y="4230575"/>
            <a:ext cx="78255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Interpreting an Exponential Function from a Graph</a:t>
            </a:r>
            <a:endParaRPr b="1"/>
          </a:p>
        </p:txBody>
      </p:sp>
      <p:pic>
        <p:nvPicPr>
          <p:cNvPr descr="Students interpret exponential functions of time and money with graphs and equations." id="189" name="Google Shape;189;p18" title="Interpreting an Exponential Function from a Graph">
            <a:hlinkClick r:id="rId4"/>
          </p:cNvPr>
          <p:cNvPicPr preferRelativeResize="0"/>
          <p:nvPr/>
        </p:nvPicPr>
        <p:blipFill>
          <a:blip r:embed="rId5">
            <a:alphaModFix/>
          </a:blip>
          <a:stretch>
            <a:fillRect/>
          </a:stretch>
        </p:blipFill>
        <p:spPr>
          <a:xfrm>
            <a:off x="1691640" y="402336"/>
            <a:ext cx="5724144" cy="323137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9"/>
                                        </p:tgtEl>
                                        <p:attrNameLst>
                                          <p:attrName>style.visibility</p:attrName>
                                        </p:attrNameLst>
                                      </p:cBhvr>
                                      <p:to>
                                        <p:strVal val="visible"/>
                                      </p:to>
                                    </p:set>
                                    <p:animEffect filter="fade" transition="in">
                                      <p:cBhvr>
                                        <p:cTn dur="1000"/>
                                        <p:tgtEl>
                                          <p:spTgt spid="1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3" name="Shape 193"/>
        <p:cNvGrpSpPr/>
        <p:nvPr/>
      </p:nvGrpSpPr>
      <p:grpSpPr>
        <a:xfrm>
          <a:off x="0" y="0"/>
          <a:ext cx="0" cy="0"/>
          <a:chOff x="0" y="0"/>
          <a:chExt cx="0" cy="0"/>
        </a:xfrm>
      </p:grpSpPr>
      <p:sp>
        <p:nvSpPr>
          <p:cNvPr id="194" name="Google Shape;194;p19"/>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195" name="Google Shape;195;p19"/>
          <p:cNvSpPr txBox="1"/>
          <p:nvPr>
            <p:ph idx="1" type="body"/>
          </p:nvPr>
        </p:nvSpPr>
        <p:spPr>
          <a:xfrm>
            <a:off x="311700" y="1152475"/>
            <a:ext cx="7971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Consider a function </a:t>
            </a:r>
            <a:r>
              <a:rPr i="1" lang="en">
                <a:latin typeface="Times New Roman"/>
                <a:ea typeface="Times New Roman"/>
                <a:cs typeface="Times New Roman"/>
                <a:sym typeface="Times New Roman"/>
              </a:rPr>
              <a:t>f</a:t>
            </a:r>
            <a:r>
              <a:rPr lang="en"/>
              <a:t>  defined by </a:t>
            </a:r>
            <a:r>
              <a:rPr i="1" lang="en">
                <a:latin typeface="Times New Roman"/>
                <a:ea typeface="Times New Roman"/>
                <a:cs typeface="Times New Roman"/>
                <a:sym typeface="Times New Roman"/>
              </a:rPr>
              <a:t>f(x) </a:t>
            </a:r>
            <a:r>
              <a:rPr lang="en"/>
              <a:t>= </a:t>
            </a:r>
            <a:r>
              <a:rPr i="1" lang="en">
                <a:latin typeface="Times New Roman"/>
                <a:ea typeface="Times New Roman"/>
                <a:cs typeface="Times New Roman"/>
                <a:sym typeface="Times New Roman"/>
              </a:rPr>
              <a:t>a </a:t>
            </a:r>
            <a:r>
              <a:rPr lang="en"/>
              <a:t>⋅ </a:t>
            </a:r>
            <a:r>
              <a:rPr i="1" lang="en">
                <a:latin typeface="Times New Roman"/>
                <a:ea typeface="Times New Roman"/>
                <a:cs typeface="Times New Roman"/>
                <a:sym typeface="Times New Roman"/>
              </a:rPr>
              <a:t>b</a:t>
            </a:r>
            <a:r>
              <a:rPr baseline="30000" i="1" lang="en">
                <a:latin typeface="Times New Roman"/>
                <a:ea typeface="Times New Roman"/>
                <a:cs typeface="Times New Roman"/>
                <a:sym typeface="Times New Roman"/>
              </a:rPr>
              <a:t>x</a:t>
            </a:r>
            <a:r>
              <a:rPr lang="en"/>
              <a:t>.</a:t>
            </a:r>
            <a:endParaRPr/>
          </a:p>
          <a:p>
            <a:pPr indent="-342900" lvl="0" marL="457200" rtl="0" algn="l">
              <a:lnSpc>
                <a:spcPct val="100000"/>
              </a:lnSpc>
              <a:spcBef>
                <a:spcPts val="1000"/>
              </a:spcBef>
              <a:spcAft>
                <a:spcPts val="0"/>
              </a:spcAft>
              <a:buSzPts val="1800"/>
              <a:buChar char="●"/>
            </a:pPr>
            <a:r>
              <a:rPr lang="en"/>
              <a:t>If the graph of </a:t>
            </a:r>
            <a:r>
              <a:rPr i="1" lang="en">
                <a:latin typeface="Times New Roman"/>
                <a:ea typeface="Times New Roman"/>
                <a:cs typeface="Times New Roman"/>
                <a:sym typeface="Times New Roman"/>
              </a:rPr>
              <a:t>f</a:t>
            </a:r>
            <a:r>
              <a:rPr lang="en"/>
              <a:t> goes through the points (2,10) and (8,30), would you expect </a:t>
            </a:r>
            <a:r>
              <a:rPr i="1" lang="en">
                <a:latin typeface="Times New Roman"/>
                <a:ea typeface="Times New Roman"/>
                <a:cs typeface="Times New Roman"/>
                <a:sym typeface="Times New Roman"/>
              </a:rPr>
              <a:t>f</a:t>
            </a:r>
            <a:r>
              <a:rPr lang="en"/>
              <a:t>(5) to be less than, equal to, or greater than 20?</a:t>
            </a:r>
            <a:endParaRPr/>
          </a:p>
          <a:p>
            <a:pPr indent="-342900" lvl="0" marL="457200" rtl="0" algn="l">
              <a:lnSpc>
                <a:spcPct val="100000"/>
              </a:lnSpc>
              <a:spcBef>
                <a:spcPts val="2500"/>
              </a:spcBef>
              <a:spcAft>
                <a:spcPts val="2500"/>
              </a:spcAft>
              <a:buSzPts val="1800"/>
              <a:buChar char="●"/>
            </a:pPr>
            <a:r>
              <a:rPr lang="en"/>
              <a:t>If the graph of </a:t>
            </a:r>
            <a:r>
              <a:rPr i="1" lang="en">
                <a:latin typeface="Times New Roman"/>
                <a:ea typeface="Times New Roman"/>
                <a:cs typeface="Times New Roman"/>
                <a:sym typeface="Times New Roman"/>
              </a:rPr>
              <a:t>f</a:t>
            </a:r>
            <a:r>
              <a:rPr lang="en"/>
              <a:t>  goes through the points (2,30) and (8,10), would you expect </a:t>
            </a:r>
            <a:r>
              <a:rPr i="1" lang="en">
                <a:latin typeface="Times New Roman"/>
                <a:ea typeface="Times New Roman"/>
                <a:cs typeface="Times New Roman"/>
                <a:sym typeface="Times New Roman"/>
              </a:rPr>
              <a:t>f</a:t>
            </a:r>
            <a:r>
              <a:rPr lang="en"/>
              <a:t>(5) to be less than, equal to, or greater than 20?</a:t>
            </a:r>
            <a:endParaRPr/>
          </a:p>
        </p:txBody>
      </p:sp>
      <p:sp>
        <p:nvSpPr>
          <p:cNvPr id="196" name="Google Shape;196;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7" name="Google Shape;197;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5.13.2 Creating Exponential Functions from Graphs</a:t>
            </a:r>
            <a:endParaRPr/>
          </a:p>
        </p:txBody>
      </p:sp>
      <p:pic>
        <p:nvPicPr>
          <p:cNvPr id="198" name="Google Shape;198;p19"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2" name="Shape 202"/>
        <p:cNvGrpSpPr/>
        <p:nvPr/>
      </p:nvGrpSpPr>
      <p:grpSpPr>
        <a:xfrm>
          <a:off x="0" y="0"/>
          <a:ext cx="0" cy="0"/>
          <a:chOff x="0" y="0"/>
          <a:chExt cx="0" cy="0"/>
        </a:xfrm>
      </p:grpSpPr>
      <p:sp>
        <p:nvSpPr>
          <p:cNvPr id="203" name="Google Shape;203;p20"/>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04" name="Google Shape;204;p20"/>
          <p:cNvSpPr txBox="1"/>
          <p:nvPr>
            <p:ph idx="1" type="body"/>
          </p:nvPr>
        </p:nvSpPr>
        <p:spPr>
          <a:xfrm>
            <a:off x="311700" y="865325"/>
            <a:ext cx="8520600" cy="370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2000"/>
          </a:p>
          <a:p>
            <a:pPr indent="0" lvl="0" marL="0" rtl="0" algn="l">
              <a:lnSpc>
                <a:spcPct val="100000"/>
              </a:lnSpc>
              <a:spcBef>
                <a:spcPts val="1200"/>
              </a:spcBef>
              <a:spcAft>
                <a:spcPts val="0"/>
              </a:spcAft>
              <a:buNone/>
            </a:pPr>
            <a:r>
              <a:rPr lang="en" sz="2000"/>
              <a:t>Which of the following is the function</a:t>
            </a:r>
            <a:endParaRPr sz="2000"/>
          </a:p>
          <a:p>
            <a:pPr indent="0" lvl="0" marL="0" rtl="0" algn="l">
              <a:lnSpc>
                <a:spcPct val="100000"/>
              </a:lnSpc>
              <a:spcBef>
                <a:spcPts val="0"/>
              </a:spcBef>
              <a:spcAft>
                <a:spcPts val="0"/>
              </a:spcAft>
              <a:buNone/>
            </a:pPr>
            <a:r>
              <a:rPr lang="en" sz="2000"/>
              <a:t>for the curve graphed?</a:t>
            </a:r>
            <a:endParaRPr sz="2000"/>
          </a:p>
          <a:p>
            <a:pPr indent="0" lvl="0" marL="0" rtl="0" algn="l">
              <a:lnSpc>
                <a:spcPct val="100000"/>
              </a:lnSpc>
              <a:spcBef>
                <a:spcPts val="0"/>
              </a:spcBef>
              <a:spcAft>
                <a:spcPts val="0"/>
              </a:spcAft>
              <a:buNone/>
            </a:pPr>
            <a:r>
              <a:t/>
            </a:r>
            <a:endParaRPr sz="2000"/>
          </a:p>
          <a:p>
            <a:pPr indent="-355600" lvl="0" marL="914400" rtl="0" algn="l">
              <a:lnSpc>
                <a:spcPct val="100000"/>
              </a:lnSpc>
              <a:spcBef>
                <a:spcPts val="0"/>
              </a:spcBef>
              <a:spcAft>
                <a:spcPts val="0"/>
              </a:spcAft>
              <a:buSzPts val="2000"/>
              <a:buAutoNum type="alphaLcPeriod"/>
            </a:pPr>
            <a:r>
              <a:rPr i="1" lang="en" sz="2000">
                <a:latin typeface="Times New Roman"/>
                <a:ea typeface="Times New Roman"/>
                <a:cs typeface="Times New Roman"/>
                <a:sym typeface="Times New Roman"/>
              </a:rPr>
              <a:t>f(x) </a:t>
            </a:r>
            <a:r>
              <a:rPr lang="en" sz="2000">
                <a:latin typeface="Times New Roman"/>
                <a:ea typeface="Times New Roman"/>
                <a:cs typeface="Times New Roman"/>
                <a:sym typeface="Times New Roman"/>
              </a:rPr>
              <a:t>= 100 + </a:t>
            </a:r>
            <a:r>
              <a:rPr lang="en" sz="2000"/>
              <a:t>3</a:t>
            </a:r>
            <a:r>
              <a:rPr baseline="30000" i="1" lang="en" sz="2000">
                <a:latin typeface="Times New Roman"/>
                <a:ea typeface="Times New Roman"/>
                <a:cs typeface="Times New Roman"/>
                <a:sym typeface="Times New Roman"/>
              </a:rPr>
              <a:t>x</a:t>
            </a:r>
            <a:endParaRPr baseline="30000" sz="2000">
              <a:latin typeface="Noto Sans"/>
              <a:ea typeface="Noto Sans"/>
              <a:cs typeface="Noto Sans"/>
              <a:sym typeface="Noto Sans"/>
            </a:endParaRPr>
          </a:p>
          <a:p>
            <a:pPr indent="-355600" lvl="0" marL="914400" rtl="0" algn="l">
              <a:lnSpc>
                <a:spcPct val="100000"/>
              </a:lnSpc>
              <a:spcBef>
                <a:spcPts val="1000"/>
              </a:spcBef>
              <a:spcAft>
                <a:spcPts val="0"/>
              </a:spcAft>
              <a:buSzPts val="2000"/>
              <a:buAutoNum type="alphaLcPeriod"/>
            </a:pPr>
            <a:r>
              <a:rPr i="1" lang="en" sz="2000">
                <a:latin typeface="Times New Roman"/>
                <a:ea typeface="Times New Roman"/>
                <a:cs typeface="Times New Roman"/>
                <a:sym typeface="Times New Roman"/>
              </a:rPr>
              <a:t>f(x) </a:t>
            </a:r>
            <a:r>
              <a:rPr lang="en" sz="2000">
                <a:latin typeface="Times New Roman"/>
                <a:ea typeface="Times New Roman"/>
                <a:cs typeface="Times New Roman"/>
                <a:sym typeface="Times New Roman"/>
              </a:rPr>
              <a:t>= 3 ⋅ 100</a:t>
            </a:r>
            <a:r>
              <a:rPr baseline="30000" i="1" lang="en" sz="2000">
                <a:latin typeface="Times New Roman"/>
                <a:ea typeface="Times New Roman"/>
                <a:cs typeface="Times New Roman"/>
                <a:sym typeface="Times New Roman"/>
              </a:rPr>
              <a:t>x</a:t>
            </a:r>
            <a:endParaRPr sz="2000">
              <a:latin typeface="Noto Sans"/>
              <a:ea typeface="Noto Sans"/>
              <a:cs typeface="Noto Sans"/>
              <a:sym typeface="Noto Sans"/>
            </a:endParaRPr>
          </a:p>
          <a:p>
            <a:pPr indent="-355600" lvl="0" marL="914400" rtl="0" algn="l">
              <a:lnSpc>
                <a:spcPct val="100000"/>
              </a:lnSpc>
              <a:spcBef>
                <a:spcPts val="1000"/>
              </a:spcBef>
              <a:spcAft>
                <a:spcPts val="0"/>
              </a:spcAft>
              <a:buSzPts val="2000"/>
              <a:buAutoNum type="alphaLcPeriod"/>
            </a:pPr>
            <a:r>
              <a:rPr i="1" lang="en" sz="2000">
                <a:latin typeface="Times New Roman"/>
                <a:ea typeface="Times New Roman"/>
                <a:cs typeface="Times New Roman"/>
                <a:sym typeface="Times New Roman"/>
              </a:rPr>
              <a:t>f(x) </a:t>
            </a:r>
            <a:r>
              <a:rPr lang="en" sz="2000">
                <a:latin typeface="Times New Roman"/>
                <a:ea typeface="Times New Roman"/>
                <a:cs typeface="Times New Roman"/>
                <a:sym typeface="Times New Roman"/>
              </a:rPr>
              <a:t>= 100 ⋅ </a:t>
            </a:r>
            <a:r>
              <a:rPr lang="en" sz="2000"/>
              <a:t>3</a:t>
            </a:r>
            <a:r>
              <a:rPr baseline="30000" i="1" lang="en" sz="2000">
                <a:latin typeface="Times New Roman"/>
                <a:ea typeface="Times New Roman"/>
                <a:cs typeface="Times New Roman"/>
                <a:sym typeface="Times New Roman"/>
              </a:rPr>
              <a:t>x</a:t>
            </a:r>
            <a:endParaRPr sz="2000">
              <a:latin typeface="Noto Sans"/>
              <a:ea typeface="Noto Sans"/>
              <a:cs typeface="Noto Sans"/>
              <a:sym typeface="Noto Sans"/>
            </a:endParaRPr>
          </a:p>
          <a:p>
            <a:pPr indent="-355600" lvl="0" marL="914400" rtl="0" algn="l">
              <a:lnSpc>
                <a:spcPct val="100000"/>
              </a:lnSpc>
              <a:spcBef>
                <a:spcPts val="1000"/>
              </a:spcBef>
              <a:spcAft>
                <a:spcPts val="1000"/>
              </a:spcAft>
              <a:buSzPts val="2000"/>
              <a:buAutoNum type="alphaLcPeriod"/>
            </a:pPr>
            <a:r>
              <a:rPr i="1" lang="en" sz="2000">
                <a:latin typeface="Times New Roman"/>
                <a:ea typeface="Times New Roman"/>
                <a:cs typeface="Times New Roman"/>
                <a:sym typeface="Times New Roman"/>
              </a:rPr>
              <a:t>f(x) </a:t>
            </a:r>
            <a:r>
              <a:rPr lang="en" sz="2000">
                <a:latin typeface="Times New Roman"/>
                <a:ea typeface="Times New Roman"/>
                <a:cs typeface="Times New Roman"/>
                <a:sym typeface="Times New Roman"/>
              </a:rPr>
              <a:t>= (100</a:t>
            </a:r>
            <a:r>
              <a:rPr baseline="30000" lang="en" sz="2000">
                <a:latin typeface="Times New Roman"/>
                <a:ea typeface="Times New Roman"/>
                <a:cs typeface="Times New Roman"/>
                <a:sym typeface="Times New Roman"/>
              </a:rPr>
              <a:t>3</a:t>
            </a:r>
            <a:r>
              <a:rPr lang="en" sz="2000">
                <a:latin typeface="Times New Roman"/>
                <a:ea typeface="Times New Roman"/>
                <a:cs typeface="Times New Roman"/>
                <a:sym typeface="Times New Roman"/>
              </a:rPr>
              <a:t>)</a:t>
            </a:r>
            <a:r>
              <a:rPr baseline="30000" i="1" lang="en" sz="2000">
                <a:latin typeface="Times New Roman"/>
                <a:ea typeface="Times New Roman"/>
                <a:cs typeface="Times New Roman"/>
                <a:sym typeface="Times New Roman"/>
              </a:rPr>
              <a:t>x</a:t>
            </a:r>
            <a:endParaRPr sz="2000">
              <a:latin typeface="Noto Sans"/>
              <a:ea typeface="Noto Sans"/>
              <a:cs typeface="Noto Sans"/>
              <a:sym typeface="Noto Sans"/>
            </a:endParaRPr>
          </a:p>
        </p:txBody>
      </p:sp>
      <p:sp>
        <p:nvSpPr>
          <p:cNvPr id="205" name="Google Shape;205;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6" name="Google Shape;206;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5.13.2 Creating Exponential Functions from Graphs</a:t>
            </a:r>
            <a:endParaRPr/>
          </a:p>
        </p:txBody>
      </p:sp>
      <p:pic>
        <p:nvPicPr>
          <p:cNvPr id="207" name="Google Shape;207;p20"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08" name="Google Shape;208;p20">
            <a:hlinkClick action="ppaction://hlinkshowjump?jump=nextslide"/>
          </p:cNvPr>
          <p:cNvSpPr/>
          <p:nvPr/>
        </p:nvSpPr>
        <p:spPr>
          <a:xfrm>
            <a:off x="6783275" y="46005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209" name="Google Shape;209;p20"/>
          <p:cNvPicPr preferRelativeResize="0"/>
          <p:nvPr/>
        </p:nvPicPr>
        <p:blipFill>
          <a:blip r:embed="rId5">
            <a:alphaModFix/>
          </a:blip>
          <a:stretch>
            <a:fillRect/>
          </a:stretch>
        </p:blipFill>
        <p:spPr>
          <a:xfrm>
            <a:off x="4824500" y="1026413"/>
            <a:ext cx="3335000" cy="33813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3" name="Shape 213"/>
        <p:cNvGrpSpPr/>
        <p:nvPr/>
      </p:nvGrpSpPr>
      <p:grpSpPr>
        <a:xfrm>
          <a:off x="0" y="0"/>
          <a:ext cx="0" cy="0"/>
          <a:chOff x="0" y="0"/>
          <a:chExt cx="0" cy="0"/>
        </a:xfrm>
      </p:grpSpPr>
      <p:sp>
        <p:nvSpPr>
          <p:cNvPr id="214" name="Google Shape;214;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5" name="Google Shape;215;p21"/>
          <p:cNvSpPr txBox="1"/>
          <p:nvPr>
            <p:ph idx="1" type="body"/>
          </p:nvPr>
        </p:nvSpPr>
        <p:spPr>
          <a:xfrm>
            <a:off x="281700" y="1384150"/>
            <a:ext cx="4143300" cy="1328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solidFill>
                  <a:schemeClr val="dk1"/>
                </a:solidFill>
              </a:rPr>
              <a:t>Find the value of </a:t>
            </a:r>
            <a:r>
              <a:rPr i="1" lang="en">
                <a:solidFill>
                  <a:schemeClr val="dk1"/>
                </a:solidFill>
                <a:latin typeface="Times New Roman"/>
                <a:ea typeface="Times New Roman"/>
                <a:cs typeface="Times New Roman"/>
                <a:sym typeface="Times New Roman"/>
              </a:rPr>
              <a:t>a</a:t>
            </a:r>
            <a:r>
              <a:rPr lang="en">
                <a:solidFill>
                  <a:schemeClr val="dk1"/>
                </a:solidFill>
              </a:rPr>
              <a:t>, the starting point.</a:t>
            </a:r>
            <a:endParaRPr/>
          </a:p>
          <a:p>
            <a:pPr indent="-342900" lvl="0" marL="457200" rtl="0" algn="l">
              <a:lnSpc>
                <a:spcPct val="100000"/>
              </a:lnSpc>
              <a:spcBef>
                <a:spcPts val="1000"/>
              </a:spcBef>
              <a:spcAft>
                <a:spcPts val="0"/>
              </a:spcAft>
              <a:buSzPts val="1800"/>
              <a:buAutoNum type="arabicPeriod"/>
            </a:pPr>
            <a:r>
              <a:rPr lang="en">
                <a:solidFill>
                  <a:schemeClr val="dk1"/>
                </a:solidFill>
              </a:rPr>
              <a:t>Find the </a:t>
            </a:r>
            <a:r>
              <a:rPr i="1" lang="en">
                <a:solidFill>
                  <a:schemeClr val="dk1"/>
                </a:solidFill>
                <a:latin typeface="Times New Roman"/>
                <a:ea typeface="Times New Roman"/>
                <a:cs typeface="Times New Roman"/>
                <a:sym typeface="Times New Roman"/>
              </a:rPr>
              <a:t>b</a:t>
            </a:r>
            <a:r>
              <a:rPr lang="en">
                <a:solidFill>
                  <a:schemeClr val="dk1"/>
                </a:solidFill>
              </a:rPr>
              <a:t>, the growth factor.</a:t>
            </a:r>
            <a:endParaRPr/>
          </a:p>
          <a:p>
            <a:pPr indent="-342900" lvl="0" marL="457200" rtl="0" algn="l">
              <a:lnSpc>
                <a:spcPct val="100000"/>
              </a:lnSpc>
              <a:spcBef>
                <a:spcPts val="1000"/>
              </a:spcBef>
              <a:spcAft>
                <a:spcPts val="0"/>
              </a:spcAft>
              <a:buSzPts val="1800"/>
              <a:buAutoNum type="arabicPeriod"/>
            </a:pPr>
            <a:r>
              <a:rPr lang="en">
                <a:solidFill>
                  <a:schemeClr val="dk1"/>
                </a:solidFill>
              </a:rPr>
              <a:t>Write the equation of the function.</a:t>
            </a:r>
            <a:endParaRPr>
              <a:solidFill>
                <a:schemeClr val="dk1"/>
              </a:solidFill>
            </a:endParaRPr>
          </a:p>
          <a:p>
            <a:pPr indent="-342900" lvl="0" marL="457200" rtl="0" algn="l">
              <a:lnSpc>
                <a:spcPct val="100000"/>
              </a:lnSpc>
              <a:spcBef>
                <a:spcPts val="1000"/>
              </a:spcBef>
              <a:spcAft>
                <a:spcPts val="1000"/>
              </a:spcAft>
              <a:buClr>
                <a:schemeClr val="dk1"/>
              </a:buClr>
              <a:buSzPts val="1800"/>
              <a:buAutoNum type="arabicPeriod"/>
            </a:pPr>
            <a:r>
              <a:rPr lang="en">
                <a:solidFill>
                  <a:schemeClr val="dk1"/>
                </a:solidFill>
              </a:rPr>
              <a:t>Find </a:t>
            </a:r>
            <a:r>
              <a:rPr i="1" lang="en">
                <a:solidFill>
                  <a:schemeClr val="dk1"/>
                </a:solidFill>
                <a:latin typeface="Times New Roman"/>
                <a:ea typeface="Times New Roman"/>
                <a:cs typeface="Times New Roman"/>
                <a:sym typeface="Times New Roman"/>
              </a:rPr>
              <a:t>f</a:t>
            </a:r>
            <a:r>
              <a:rPr lang="en">
                <a:solidFill>
                  <a:schemeClr val="dk1"/>
                </a:solidFill>
              </a:rPr>
              <a:t>(5).</a:t>
            </a:r>
            <a:endParaRPr>
              <a:solidFill>
                <a:schemeClr val="dk1"/>
              </a:solidFill>
            </a:endParaRPr>
          </a:p>
        </p:txBody>
      </p:sp>
      <p:sp>
        <p:nvSpPr>
          <p:cNvPr id="216" name="Google Shape;216;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7" name="Google Shape;217;p2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5.13.2 Creating Exponential Functions from Graphs - Additional Resources</a:t>
            </a:r>
            <a:endParaRPr sz="1000"/>
          </a:p>
        </p:txBody>
      </p:sp>
      <p:pic>
        <p:nvPicPr>
          <p:cNvPr id="218" name="Google Shape;218;p21"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19" name="Google Shape;219;p21"/>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220" name="Google Shape;220;p21"/>
          <p:cNvSpPr txBox="1"/>
          <p:nvPr/>
        </p:nvSpPr>
        <p:spPr>
          <a:xfrm>
            <a:off x="264125" y="966450"/>
            <a:ext cx="8376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the graph to answer the questions. </a:t>
            </a:r>
            <a:endParaRPr sz="1800">
              <a:solidFill>
                <a:srgbClr val="424242"/>
              </a:solidFill>
              <a:latin typeface="Calibri"/>
              <a:ea typeface="Calibri"/>
              <a:cs typeface="Calibri"/>
              <a:sym typeface="Calibri"/>
            </a:endParaRPr>
          </a:p>
        </p:txBody>
      </p:sp>
      <p:pic>
        <p:nvPicPr>
          <p:cNvPr id="221" name="Google Shape;221;p21"/>
          <p:cNvPicPr preferRelativeResize="0"/>
          <p:nvPr/>
        </p:nvPicPr>
        <p:blipFill>
          <a:blip r:embed="rId4">
            <a:alphaModFix/>
          </a:blip>
          <a:stretch>
            <a:fillRect/>
          </a:stretch>
        </p:blipFill>
        <p:spPr>
          <a:xfrm>
            <a:off x="4934375" y="1017725"/>
            <a:ext cx="3421302" cy="34680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5">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7" name="Google Shape;227;p2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8" name="Google Shape;228;p2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9" name="Google Shape;229;p2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0" name="Google Shape;230;p2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1" name="Google Shape;231;p22"/>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32" name="Google Shape;232;p22"/>
          <p:cNvCxnSpPr>
            <a:stCxn id="226" idx="2"/>
            <a:endCxn id="22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33" name="Google Shape;233;p22"/>
          <p:cNvCxnSpPr>
            <a:stCxn id="228" idx="3"/>
            <a:endCxn id="22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34" name="Google Shape;234;p22"/>
          <p:cNvCxnSpPr>
            <a:stCxn id="227" idx="3"/>
            <a:endCxn id="229"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35" name="Google Shape;235;p22"/>
          <p:cNvCxnSpPr>
            <a:stCxn id="229" idx="3"/>
            <a:endCxn id="231"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36" name="Google Shape;236;p22"/>
          <p:cNvCxnSpPr>
            <a:stCxn id="231" idx="3"/>
            <a:endCxn id="23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37" name="Google Shape;237;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8" name="Google Shape;238;p2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39" name="Google Shape;239;p22"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40" name="Google Shape;240;p2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41" name="Google Shape;241;p2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42" name="Google Shape;242;p2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3" name="Google Shape;243;p22"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44" name="Google Shape;244;p2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5" name="Google Shape;245;p22"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46" name="Google Shape;246;p22"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47" name="Google Shape;247;p2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48" name="Google Shape;248;p2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49" name="Google Shape;249;p22"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50" name="Google Shape;250;p22"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4" name="Shape 254"/>
        <p:cNvGrpSpPr/>
        <p:nvPr/>
      </p:nvGrpSpPr>
      <p:grpSpPr>
        <a:xfrm>
          <a:off x="0" y="0"/>
          <a:ext cx="0" cy="0"/>
          <a:chOff x="0" y="0"/>
          <a:chExt cx="0" cy="0"/>
        </a:xfrm>
      </p:grpSpPr>
      <p:sp>
        <p:nvSpPr>
          <p:cNvPr id="255" name="Google Shape;255;p23"/>
          <p:cNvSpPr txBox="1"/>
          <p:nvPr>
            <p:ph type="title"/>
          </p:nvPr>
        </p:nvSpPr>
        <p:spPr>
          <a:xfrm>
            <a:off x="311700" y="445025"/>
            <a:ext cx="8520600" cy="5079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100"/>
              <a:t>Learning Strategies</a:t>
            </a:r>
            <a:r>
              <a:rPr lang="en" sz="2100"/>
              <a:t> - How Fast Does Mold Grow? 📈</a:t>
            </a:r>
            <a:endParaRPr sz="1900">
              <a:solidFill>
                <a:srgbClr val="005047"/>
              </a:solidFill>
              <a:highlight>
                <a:srgbClr val="FF0000"/>
              </a:highlight>
            </a:endParaRPr>
          </a:p>
        </p:txBody>
      </p:sp>
      <p:sp>
        <p:nvSpPr>
          <p:cNvPr id="256" name="Google Shape;256;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7" name="Google Shape;257;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5.13.3 Comparing Exponential Functions</a:t>
            </a:r>
            <a:endParaRPr/>
          </a:p>
        </p:txBody>
      </p:sp>
      <p:pic>
        <p:nvPicPr>
          <p:cNvPr id="258" name="Google Shape;258;p23"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59" name="Google Shape;259;p23"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60" name="Google Shape;260;p23"/>
          <p:cNvSpPr/>
          <p:nvPr/>
        </p:nvSpPr>
        <p:spPr>
          <a:xfrm>
            <a:off x="5034300" y="1036675"/>
            <a:ext cx="3652500" cy="20457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Listen to your classmate’s idea.</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Restate it using math words.</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Share with a partner, then with the class.</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Speaker checks if the restatement is accurate.</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Conversing</a:t>
            </a:r>
            <a:endParaRPr sz="1000">
              <a:latin typeface="Noto Sans Light"/>
              <a:ea typeface="Noto Sans Light"/>
              <a:cs typeface="Noto Sans Light"/>
              <a:sym typeface="Noto Sans Light"/>
            </a:endParaRPr>
          </a:p>
        </p:txBody>
      </p:sp>
      <p:sp>
        <p:nvSpPr>
          <p:cNvPr id="261" name="Google Shape;261;p23"/>
          <p:cNvSpPr txBox="1"/>
          <p:nvPr>
            <p:ph idx="1" type="body"/>
          </p:nvPr>
        </p:nvSpPr>
        <p:spPr>
          <a:xfrm>
            <a:off x="311700" y="116032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24"/>
          <p:cNvSpPr txBox="1"/>
          <p:nvPr>
            <p:ph type="title"/>
          </p:nvPr>
        </p:nvSpPr>
        <p:spPr>
          <a:xfrm>
            <a:off x="311700" y="445025"/>
            <a:ext cx="8520600" cy="5079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100">
                <a:solidFill>
                  <a:srgbClr val="005047"/>
                </a:solidFill>
              </a:rPr>
              <a:t>Le</a:t>
            </a:r>
            <a:r>
              <a:rPr lang="en" sz="2100">
                <a:solidFill>
                  <a:srgbClr val="005047"/>
                </a:solidFill>
              </a:rPr>
              <a:t>arning Activity - </a:t>
            </a:r>
            <a:r>
              <a:rPr lang="en" sz="2100"/>
              <a:t>How Fast Does Mold Grow? 📈</a:t>
            </a:r>
            <a:endParaRPr sz="2700">
              <a:solidFill>
                <a:srgbClr val="005047"/>
              </a:solidFill>
            </a:endParaRPr>
          </a:p>
        </p:txBody>
      </p:sp>
      <p:sp>
        <p:nvSpPr>
          <p:cNvPr id="267" name="Google Shape;267;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8" name="Google Shape;268;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5.13.3 Comparing Exponential Functions</a:t>
            </a:r>
            <a:endParaRPr/>
          </a:p>
        </p:txBody>
      </p:sp>
      <p:sp>
        <p:nvSpPr>
          <p:cNvPr id="269" name="Google Shape;269;p24"/>
          <p:cNvSpPr txBox="1"/>
          <p:nvPr/>
        </p:nvSpPr>
        <p:spPr>
          <a:xfrm>
            <a:off x="3744000" y="1479898"/>
            <a:ext cx="4704000" cy="2045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Which graph represents each function? </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When the mold was first spotted and measured, was there more of Mold A or Mold B?</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What does the point (</a:t>
            </a:r>
            <a:r>
              <a:rPr i="1" lang="en" sz="1800">
                <a:solidFill>
                  <a:srgbClr val="424242"/>
                </a:solidFill>
                <a:latin typeface="Times New Roman"/>
                <a:ea typeface="Times New Roman"/>
                <a:cs typeface="Times New Roman"/>
                <a:sym typeface="Times New Roman"/>
              </a:rPr>
              <a:t>p</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q</a:t>
            </a:r>
            <a:r>
              <a:rPr lang="en" sz="1800">
                <a:solidFill>
                  <a:srgbClr val="424242"/>
                </a:solidFill>
                <a:latin typeface="Calibri"/>
                <a:ea typeface="Calibri"/>
                <a:cs typeface="Calibri"/>
                <a:sym typeface="Calibri"/>
              </a:rPr>
              <a:t>) tell us in this situation?</a:t>
            </a:r>
            <a:endParaRPr sz="1800">
              <a:solidFill>
                <a:srgbClr val="424242"/>
              </a:solidFill>
              <a:latin typeface="Calibri"/>
              <a:ea typeface="Calibri"/>
              <a:cs typeface="Calibri"/>
              <a:sym typeface="Calibri"/>
            </a:endParaRPr>
          </a:p>
        </p:txBody>
      </p:sp>
      <p:sp>
        <p:nvSpPr>
          <p:cNvPr id="270" name="Google Shape;270;p24"/>
          <p:cNvSpPr txBox="1"/>
          <p:nvPr/>
        </p:nvSpPr>
        <p:spPr>
          <a:xfrm>
            <a:off x="310896" y="876375"/>
            <a:ext cx="8664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the graph of these two functions and their </a:t>
            </a:r>
            <a:r>
              <a:rPr lang="en" sz="1800">
                <a:solidFill>
                  <a:srgbClr val="424242"/>
                </a:solidFill>
                <a:latin typeface="Calibri"/>
                <a:ea typeface="Calibri"/>
                <a:cs typeface="Calibri"/>
                <a:sym typeface="Calibri"/>
              </a:rPr>
              <a:t>descriptions</a:t>
            </a:r>
            <a:r>
              <a:rPr lang="en" sz="1800">
                <a:solidFill>
                  <a:srgbClr val="424242"/>
                </a:solidFill>
                <a:latin typeface="Calibri"/>
                <a:ea typeface="Calibri"/>
                <a:cs typeface="Calibri"/>
                <a:sym typeface="Calibri"/>
              </a:rPr>
              <a:t> to explain your answers.</a:t>
            </a:r>
            <a:endParaRPr sz="2000"/>
          </a:p>
        </p:txBody>
      </p:sp>
      <p:sp>
        <p:nvSpPr>
          <p:cNvPr id="271" name="Google Shape;271;p24"/>
          <p:cNvSpPr txBox="1"/>
          <p:nvPr/>
        </p:nvSpPr>
        <p:spPr>
          <a:xfrm>
            <a:off x="382600" y="3899028"/>
            <a:ext cx="8520600" cy="805500"/>
          </a:xfrm>
          <a:prstGeom prst="rect">
            <a:avLst/>
          </a:prstGeom>
          <a:solidFill>
            <a:schemeClr val="lt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424242"/>
                </a:solidFill>
                <a:latin typeface="Calibri"/>
                <a:ea typeface="Calibri"/>
                <a:cs typeface="Calibri"/>
                <a:sym typeface="Calibri"/>
              </a:rPr>
              <a:t>Function </a:t>
            </a:r>
            <a:r>
              <a:rPr b="1" i="1" lang="en" sz="1600">
                <a:solidFill>
                  <a:srgbClr val="424242"/>
                </a:solidFill>
                <a:latin typeface="Times New Roman"/>
                <a:ea typeface="Times New Roman"/>
                <a:cs typeface="Times New Roman"/>
                <a:sym typeface="Times New Roman"/>
              </a:rPr>
              <a:t>f</a:t>
            </a:r>
            <a:r>
              <a:rPr b="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The area of a wall that is covered by Mold A, in square inches, doubling every month.</a:t>
            </a:r>
            <a:endParaRPr sz="1600">
              <a:solidFill>
                <a:srgbClr val="424242"/>
              </a:solidFill>
              <a:latin typeface="Calibri"/>
              <a:ea typeface="Calibri"/>
              <a:cs typeface="Calibri"/>
              <a:sym typeface="Calibri"/>
            </a:endParaRPr>
          </a:p>
          <a:p>
            <a:pPr indent="0" lvl="0" marL="0" rtl="0" algn="l">
              <a:spcBef>
                <a:spcPts val="1000"/>
              </a:spcBef>
              <a:spcAft>
                <a:spcPts val="1000"/>
              </a:spcAft>
              <a:buNone/>
            </a:pPr>
            <a:r>
              <a:rPr b="1" lang="en" sz="1600">
                <a:solidFill>
                  <a:srgbClr val="424242"/>
                </a:solidFill>
                <a:latin typeface="Calibri"/>
                <a:ea typeface="Calibri"/>
                <a:cs typeface="Calibri"/>
                <a:sym typeface="Calibri"/>
              </a:rPr>
              <a:t>Function </a:t>
            </a:r>
            <a:r>
              <a:rPr b="1" i="1" lang="en" sz="1600">
                <a:solidFill>
                  <a:srgbClr val="424242"/>
                </a:solidFill>
                <a:latin typeface="Calibri"/>
                <a:ea typeface="Calibri"/>
                <a:cs typeface="Calibri"/>
                <a:sym typeface="Calibri"/>
              </a:rPr>
              <a:t>g</a:t>
            </a:r>
            <a:r>
              <a:rPr b="1" lang="en" sz="1600">
                <a:solidFill>
                  <a:srgbClr val="424242"/>
                </a:solidFill>
                <a:latin typeface="Calibri"/>
                <a:ea typeface="Calibri"/>
                <a:cs typeface="Calibri"/>
                <a:sym typeface="Calibri"/>
              </a:rPr>
              <a:t>: </a:t>
            </a:r>
            <a:r>
              <a:rPr lang="en" sz="1600">
                <a:solidFill>
                  <a:srgbClr val="424242"/>
                </a:solidFill>
                <a:latin typeface="Calibri"/>
                <a:ea typeface="Calibri"/>
                <a:cs typeface="Calibri"/>
                <a:sym typeface="Calibri"/>
              </a:rPr>
              <a:t>The area of a wall that is covered by Mold B, in square inches, tripling every month.</a:t>
            </a:r>
            <a:endParaRPr sz="1600">
              <a:solidFill>
                <a:srgbClr val="424242"/>
              </a:solidFill>
              <a:latin typeface="Calibri"/>
              <a:ea typeface="Calibri"/>
              <a:cs typeface="Calibri"/>
              <a:sym typeface="Calibri"/>
            </a:endParaRPr>
          </a:p>
        </p:txBody>
      </p:sp>
      <p:pic>
        <p:nvPicPr>
          <p:cNvPr id="272" name="Google Shape;272;p24"/>
          <p:cNvPicPr preferRelativeResize="0"/>
          <p:nvPr/>
        </p:nvPicPr>
        <p:blipFill>
          <a:blip r:embed="rId3">
            <a:alphaModFix/>
          </a:blip>
          <a:stretch>
            <a:fillRect/>
          </a:stretch>
        </p:blipFill>
        <p:spPr>
          <a:xfrm>
            <a:off x="503625" y="1328755"/>
            <a:ext cx="3076450" cy="2447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6" name="Shape 276"/>
        <p:cNvGrpSpPr/>
        <p:nvPr/>
      </p:nvGrpSpPr>
      <p:grpSpPr>
        <a:xfrm>
          <a:off x="0" y="0"/>
          <a:ext cx="0" cy="0"/>
          <a:chOff x="0" y="0"/>
          <a:chExt cx="0" cy="0"/>
        </a:xfrm>
      </p:grpSpPr>
      <p:sp>
        <p:nvSpPr>
          <p:cNvPr id="277" name="Google Shape;277;p25"/>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78" name="Google Shape;278;p25"/>
          <p:cNvSpPr txBox="1"/>
          <p:nvPr>
            <p:ph idx="1" type="body"/>
          </p:nvPr>
        </p:nvSpPr>
        <p:spPr>
          <a:xfrm>
            <a:off x="311700" y="865325"/>
            <a:ext cx="8520600" cy="370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2000"/>
          </a:p>
          <a:p>
            <a:pPr indent="0" lvl="0" marL="0" rtl="0" algn="l">
              <a:lnSpc>
                <a:spcPct val="100000"/>
              </a:lnSpc>
              <a:spcBef>
                <a:spcPts val="1200"/>
              </a:spcBef>
              <a:spcAft>
                <a:spcPts val="0"/>
              </a:spcAft>
              <a:buNone/>
            </a:pPr>
            <a:r>
              <a:rPr lang="en" sz="2000">
                <a:solidFill>
                  <a:schemeClr val="dk1"/>
                </a:solidFill>
              </a:rPr>
              <a:t>In the formula </a:t>
            </a:r>
            <a:r>
              <a:rPr i="1" lang="en" sz="2000">
                <a:solidFill>
                  <a:schemeClr val="dk1"/>
                </a:solidFill>
                <a:latin typeface="Times New Roman"/>
                <a:ea typeface="Times New Roman"/>
                <a:cs typeface="Times New Roman"/>
                <a:sym typeface="Times New Roman"/>
              </a:rPr>
              <a:t>f(x) </a:t>
            </a:r>
            <a:r>
              <a:rPr lang="en" sz="2000">
                <a:solidFill>
                  <a:schemeClr val="dk1"/>
                </a:solidFill>
              </a:rPr>
              <a:t>= </a:t>
            </a:r>
            <a:r>
              <a:rPr i="1" lang="en" sz="2000">
                <a:solidFill>
                  <a:schemeClr val="dk1"/>
                </a:solidFill>
                <a:latin typeface="Times New Roman"/>
                <a:ea typeface="Times New Roman"/>
                <a:cs typeface="Times New Roman"/>
                <a:sym typeface="Times New Roman"/>
              </a:rPr>
              <a:t>a ⋅ b</a:t>
            </a:r>
            <a:r>
              <a:rPr baseline="30000" i="1" lang="en" sz="2000">
                <a:solidFill>
                  <a:schemeClr val="dk1"/>
                </a:solidFill>
                <a:latin typeface="Times New Roman"/>
                <a:ea typeface="Times New Roman"/>
                <a:cs typeface="Times New Roman"/>
                <a:sym typeface="Times New Roman"/>
              </a:rPr>
              <a:t>x</a:t>
            </a:r>
            <a:r>
              <a:rPr lang="en" sz="2000">
                <a:solidFill>
                  <a:schemeClr val="dk1"/>
                </a:solidFill>
              </a:rPr>
              <a:t>, what changes on the graph when </a:t>
            </a:r>
            <a:r>
              <a:rPr i="1" lang="en" sz="2000">
                <a:solidFill>
                  <a:schemeClr val="dk1"/>
                </a:solidFill>
                <a:latin typeface="Times New Roman"/>
                <a:ea typeface="Times New Roman"/>
                <a:cs typeface="Times New Roman"/>
                <a:sym typeface="Times New Roman"/>
              </a:rPr>
              <a:t>a</a:t>
            </a:r>
            <a:r>
              <a:rPr lang="en" sz="2000">
                <a:solidFill>
                  <a:schemeClr val="dk1"/>
                </a:solidFill>
              </a:rPr>
              <a:t> changes?</a:t>
            </a:r>
            <a:endParaRPr sz="2000">
              <a:solidFill>
                <a:schemeClr val="dk1"/>
              </a:solidFill>
            </a:endParaRPr>
          </a:p>
          <a:p>
            <a:pPr indent="-355600" lvl="0" marL="914400" rtl="0" algn="l">
              <a:lnSpc>
                <a:spcPct val="100000"/>
              </a:lnSpc>
              <a:spcBef>
                <a:spcPts val="1200"/>
              </a:spcBef>
              <a:spcAft>
                <a:spcPts val="0"/>
              </a:spcAft>
              <a:buClr>
                <a:schemeClr val="dk1"/>
              </a:buClr>
              <a:buSzPts val="2000"/>
              <a:buAutoNum type="alphaLcPeriod"/>
            </a:pPr>
            <a:r>
              <a:rPr lang="en" sz="2000">
                <a:solidFill>
                  <a:schemeClr val="dk1"/>
                </a:solidFill>
              </a:rPr>
              <a:t>The </a:t>
            </a:r>
            <a:r>
              <a:rPr i="1" lang="en" sz="2000">
                <a:solidFill>
                  <a:schemeClr val="dk1"/>
                </a:solidFill>
                <a:latin typeface="Times New Roman"/>
                <a:ea typeface="Times New Roman"/>
                <a:cs typeface="Times New Roman"/>
                <a:sym typeface="Times New Roman"/>
              </a:rPr>
              <a:t>x</a:t>
            </a:r>
            <a:r>
              <a:rPr lang="en" sz="2000">
                <a:solidFill>
                  <a:schemeClr val="dk1"/>
                </a:solidFill>
              </a:rPr>
              <a:t>-intercept</a:t>
            </a:r>
            <a:r>
              <a:rPr i="1" lang="en" sz="2000">
                <a:solidFill>
                  <a:schemeClr val="dk1"/>
                </a:solidFill>
                <a:latin typeface="Times New Roman"/>
                <a:ea typeface="Times New Roman"/>
                <a:cs typeface="Times New Roman"/>
                <a:sym typeface="Times New Roman"/>
              </a:rPr>
              <a:t> </a:t>
            </a:r>
            <a:endParaRPr baseline="30000" sz="2000">
              <a:solidFill>
                <a:schemeClr val="dk1"/>
              </a:solidFill>
              <a:latin typeface="Noto Sans"/>
              <a:ea typeface="Noto Sans"/>
              <a:cs typeface="Noto Sans"/>
              <a:sym typeface="Noto Sans"/>
            </a:endParaRPr>
          </a:p>
          <a:p>
            <a:pPr indent="-355600" lvl="0" marL="914400" rtl="0" algn="l">
              <a:lnSpc>
                <a:spcPct val="100000"/>
              </a:lnSpc>
              <a:spcBef>
                <a:spcPts val="1000"/>
              </a:spcBef>
              <a:spcAft>
                <a:spcPts val="0"/>
              </a:spcAft>
              <a:buClr>
                <a:schemeClr val="dk1"/>
              </a:buClr>
              <a:buSzPts val="2000"/>
              <a:buAutoNum type="alphaLcPeriod"/>
            </a:pPr>
            <a:r>
              <a:rPr lang="en" sz="2000">
                <a:solidFill>
                  <a:schemeClr val="dk1"/>
                </a:solidFill>
              </a:rPr>
              <a:t>The </a:t>
            </a:r>
            <a:r>
              <a:rPr i="1" lang="en" sz="2000">
                <a:solidFill>
                  <a:schemeClr val="dk1"/>
                </a:solidFill>
                <a:latin typeface="Times New Roman"/>
                <a:ea typeface="Times New Roman"/>
                <a:cs typeface="Times New Roman"/>
                <a:sym typeface="Times New Roman"/>
              </a:rPr>
              <a:t>y</a:t>
            </a:r>
            <a:r>
              <a:rPr lang="en" sz="2000">
                <a:solidFill>
                  <a:schemeClr val="dk1"/>
                </a:solidFill>
              </a:rPr>
              <a:t>-intercept</a:t>
            </a:r>
            <a:r>
              <a:rPr i="1" lang="en" sz="2000">
                <a:solidFill>
                  <a:schemeClr val="dk1"/>
                </a:solidFill>
                <a:latin typeface="Times New Roman"/>
                <a:ea typeface="Times New Roman"/>
                <a:cs typeface="Times New Roman"/>
                <a:sym typeface="Times New Roman"/>
              </a:rPr>
              <a:t> </a:t>
            </a:r>
            <a:endParaRPr sz="2000">
              <a:solidFill>
                <a:schemeClr val="dk1"/>
              </a:solidFill>
              <a:latin typeface="Noto Sans"/>
              <a:ea typeface="Noto Sans"/>
              <a:cs typeface="Noto Sans"/>
              <a:sym typeface="Noto Sans"/>
            </a:endParaRPr>
          </a:p>
          <a:p>
            <a:pPr indent="-355600" lvl="0" marL="914400" rtl="0" algn="l">
              <a:lnSpc>
                <a:spcPct val="100000"/>
              </a:lnSpc>
              <a:spcBef>
                <a:spcPts val="1000"/>
              </a:spcBef>
              <a:spcAft>
                <a:spcPts val="0"/>
              </a:spcAft>
              <a:buClr>
                <a:schemeClr val="dk1"/>
              </a:buClr>
              <a:buSzPts val="2000"/>
              <a:buAutoNum type="alphaLcPeriod"/>
            </a:pPr>
            <a:r>
              <a:rPr lang="en" sz="2000">
                <a:solidFill>
                  <a:schemeClr val="dk1"/>
                </a:solidFill>
                <a:latin typeface="Times New Roman"/>
                <a:ea typeface="Times New Roman"/>
                <a:cs typeface="Times New Roman"/>
                <a:sym typeface="Times New Roman"/>
              </a:rPr>
              <a:t>The slope</a:t>
            </a:r>
            <a:endParaRPr sz="2000">
              <a:solidFill>
                <a:schemeClr val="dk1"/>
              </a:solidFill>
              <a:latin typeface="Noto Sans"/>
              <a:ea typeface="Noto Sans"/>
              <a:cs typeface="Noto Sans"/>
              <a:sym typeface="Noto Sans"/>
            </a:endParaRPr>
          </a:p>
          <a:p>
            <a:pPr indent="-355600" lvl="0" marL="914400" rtl="0" algn="l">
              <a:lnSpc>
                <a:spcPct val="100000"/>
              </a:lnSpc>
              <a:spcBef>
                <a:spcPts val="1000"/>
              </a:spcBef>
              <a:spcAft>
                <a:spcPts val="1000"/>
              </a:spcAft>
              <a:buClr>
                <a:schemeClr val="dk1"/>
              </a:buClr>
              <a:buSzPts val="2000"/>
              <a:buAutoNum type="alphaLcPeriod"/>
            </a:pPr>
            <a:r>
              <a:rPr lang="en" sz="2000">
                <a:solidFill>
                  <a:schemeClr val="dk1"/>
                </a:solidFill>
              </a:rPr>
              <a:t>The growth factor</a:t>
            </a:r>
            <a:endParaRPr sz="2000">
              <a:solidFill>
                <a:schemeClr val="dk1"/>
              </a:solidFill>
            </a:endParaRPr>
          </a:p>
        </p:txBody>
      </p:sp>
      <p:sp>
        <p:nvSpPr>
          <p:cNvPr id="279" name="Google Shape;279;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0" name="Google Shape;280;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5.13.3 Comparing Exponential Functions</a:t>
            </a:r>
            <a:endParaRPr/>
          </a:p>
        </p:txBody>
      </p:sp>
      <p:pic>
        <p:nvPicPr>
          <p:cNvPr id="281" name="Google Shape;281;p25"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82" name="Google Shape;282;p25">
            <a:hlinkClick action="ppaction://hlinkshowjump?jump=nextslide"/>
          </p:cNvPr>
          <p:cNvSpPr/>
          <p:nvPr/>
        </p:nvSpPr>
        <p:spPr>
          <a:xfrm>
            <a:off x="6783275" y="46005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6" name="Shape 286"/>
        <p:cNvGrpSpPr/>
        <p:nvPr/>
      </p:nvGrpSpPr>
      <p:grpSpPr>
        <a:xfrm>
          <a:off x="0" y="0"/>
          <a:ext cx="0" cy="0"/>
          <a:chOff x="0" y="0"/>
          <a:chExt cx="0" cy="0"/>
        </a:xfrm>
      </p:grpSpPr>
      <p:pic>
        <p:nvPicPr>
          <p:cNvPr id="287" name="Google Shape;287;p26"/>
          <p:cNvPicPr preferRelativeResize="0"/>
          <p:nvPr/>
        </p:nvPicPr>
        <p:blipFill>
          <a:blip r:embed="rId3">
            <a:alphaModFix/>
          </a:blip>
          <a:stretch>
            <a:fillRect/>
          </a:stretch>
        </p:blipFill>
        <p:spPr>
          <a:xfrm>
            <a:off x="4408900" y="620850"/>
            <a:ext cx="4355300" cy="4384100"/>
          </a:xfrm>
          <a:prstGeom prst="rect">
            <a:avLst/>
          </a:prstGeom>
          <a:noFill/>
          <a:ln>
            <a:noFill/>
          </a:ln>
        </p:spPr>
      </p:pic>
      <p:sp>
        <p:nvSpPr>
          <p:cNvPr id="288" name="Google Shape;288;p26"/>
          <p:cNvSpPr txBox="1"/>
          <p:nvPr/>
        </p:nvSpPr>
        <p:spPr>
          <a:xfrm>
            <a:off x="310900" y="1139000"/>
            <a:ext cx="4799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The graphs of </a:t>
            </a: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 and </a:t>
            </a:r>
            <a:r>
              <a:rPr i="1" lang="en" sz="1800">
                <a:solidFill>
                  <a:srgbClr val="424242"/>
                </a:solidFill>
                <a:latin typeface="Times New Roman"/>
                <a:ea typeface="Times New Roman"/>
                <a:cs typeface="Times New Roman"/>
                <a:sym typeface="Times New Roman"/>
              </a:rPr>
              <a:t>g</a:t>
            </a:r>
            <a:r>
              <a:rPr lang="en" sz="1800">
                <a:solidFill>
                  <a:srgbClr val="424242"/>
                </a:solidFill>
                <a:latin typeface="Calibri"/>
                <a:ea typeface="Calibri"/>
                <a:cs typeface="Calibri"/>
                <a:sym typeface="Calibri"/>
              </a:rPr>
              <a:t> are showed to the right and are functions of the form </a:t>
            </a:r>
            <a:r>
              <a:rPr i="1" lang="en" sz="1800">
                <a:solidFill>
                  <a:srgbClr val="424242"/>
                </a:solidFill>
                <a:latin typeface="Times New Roman"/>
                <a:ea typeface="Times New Roman"/>
                <a:cs typeface="Times New Roman"/>
                <a:sym typeface="Times New Roman"/>
              </a:rPr>
              <a:t>y </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a </a:t>
            </a:r>
            <a:r>
              <a:rPr i="1" lang="en" sz="1800">
                <a:solidFill>
                  <a:srgbClr val="424242"/>
                </a:solidFill>
                <a:latin typeface="Times New Roman"/>
                <a:ea typeface="Times New Roman"/>
                <a:cs typeface="Times New Roman"/>
                <a:sym typeface="Times New Roman"/>
              </a:rPr>
              <a:t>⋅ </a:t>
            </a:r>
            <a:r>
              <a:rPr i="1" lang="en" sz="1800">
                <a:solidFill>
                  <a:srgbClr val="424242"/>
                </a:solidFill>
                <a:latin typeface="Times New Roman"/>
                <a:ea typeface="Times New Roman"/>
                <a:cs typeface="Times New Roman"/>
                <a:sym typeface="Times New Roman"/>
              </a:rPr>
              <a:t>b</a:t>
            </a:r>
            <a:r>
              <a:rPr baseline="30000"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sp>
        <p:nvSpPr>
          <p:cNvPr id="289" name="Google Shape;289;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90" name="Google Shape;290;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1" name="Google Shape;291;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5.13.</a:t>
            </a:r>
            <a:r>
              <a:rPr lang="en" sz="1000"/>
              <a:t>3 </a:t>
            </a:r>
            <a:r>
              <a:rPr lang="en" sz="1000"/>
              <a:t>Comparing Exponential Functions</a:t>
            </a:r>
            <a:r>
              <a:rPr lang="en" sz="1000"/>
              <a:t> </a:t>
            </a:r>
            <a:r>
              <a:rPr lang="en" sz="1000"/>
              <a:t>- Additional Resources</a:t>
            </a:r>
            <a:endParaRPr sz="1000"/>
          </a:p>
        </p:txBody>
      </p:sp>
      <p:pic>
        <p:nvPicPr>
          <p:cNvPr id="292" name="Google Shape;292;p26"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sp>
        <p:nvSpPr>
          <p:cNvPr id="293" name="Google Shape;293;p26"/>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294" name="Google Shape;294;p26"/>
          <p:cNvSpPr txBox="1"/>
          <p:nvPr/>
        </p:nvSpPr>
        <p:spPr>
          <a:xfrm>
            <a:off x="353050" y="2464900"/>
            <a:ext cx="4448100" cy="1015800"/>
          </a:xfrm>
          <a:prstGeom prst="rect">
            <a:avLst/>
          </a:prstGeom>
          <a:noFill/>
          <a:ln>
            <a:noFill/>
          </a:ln>
        </p:spPr>
        <p:txBody>
          <a:bodyPr anchorCtr="0" anchor="t" bIns="91425" lIns="91425" spcFirstLastPara="1" rIns="91425" wrap="square" tIns="91425">
            <a:spAutoFit/>
          </a:bodyPr>
          <a:lstStyle/>
          <a:p>
            <a:pPr indent="-342900" lvl="0" marL="457200" rtl="0" algn="l">
              <a:lnSpc>
                <a:spcPct val="200000"/>
              </a:lnSpc>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Which curve has the larger </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 value?</a:t>
            </a:r>
            <a:endParaRPr sz="1800">
              <a:solidFill>
                <a:srgbClr val="424242"/>
              </a:solidFill>
              <a:latin typeface="Calibri"/>
              <a:ea typeface="Calibri"/>
              <a:cs typeface="Calibri"/>
              <a:sym typeface="Calibri"/>
            </a:endParaRPr>
          </a:p>
          <a:p>
            <a:pPr indent="-342900" lvl="0" marL="457200" rtl="0" algn="l">
              <a:lnSpc>
                <a:spcPct val="200000"/>
              </a:lnSpc>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Which curve has the larger </a:t>
            </a:r>
            <a:r>
              <a:rPr i="1" lang="en" sz="1800">
                <a:solidFill>
                  <a:srgbClr val="424242"/>
                </a:solidFill>
                <a:latin typeface="Times New Roman"/>
                <a:ea typeface="Times New Roman"/>
                <a:cs typeface="Times New Roman"/>
                <a:sym typeface="Times New Roman"/>
              </a:rPr>
              <a:t>b</a:t>
            </a:r>
            <a:r>
              <a:rPr lang="en" sz="1800">
                <a:solidFill>
                  <a:srgbClr val="424242"/>
                </a:solidFill>
                <a:latin typeface="Calibri"/>
                <a:ea typeface="Calibri"/>
                <a:cs typeface="Calibri"/>
                <a:sym typeface="Calibri"/>
              </a:rPr>
              <a:t> value?</a:t>
            </a:r>
            <a:endParaRPr sz="1800">
              <a:solidFill>
                <a:srgbClr val="424242"/>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2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0" name="Google Shape;300;p2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1" name="Google Shape;301;p2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2" name="Google Shape;302;p27"/>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3" name="Google Shape;303;p2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4" name="Google Shape;304;p27"/>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05" name="Google Shape;305;p27"/>
          <p:cNvCxnSpPr>
            <a:stCxn id="299" idx="2"/>
            <a:endCxn id="30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06" name="Google Shape;306;p27"/>
          <p:cNvCxnSpPr>
            <a:stCxn id="301" idx="3"/>
            <a:endCxn id="30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07" name="Google Shape;307;p27"/>
          <p:cNvCxnSpPr>
            <a:stCxn id="300" idx="3"/>
            <a:endCxn id="30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08" name="Google Shape;308;p27"/>
          <p:cNvCxnSpPr>
            <a:stCxn id="302" idx="3"/>
            <a:endCxn id="30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09" name="Google Shape;309;p27"/>
          <p:cNvCxnSpPr>
            <a:stCxn id="304" idx="3"/>
            <a:endCxn id="30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10" name="Google Shape;3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1" name="Google Shape;311;p2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12" name="Google Shape;312;p27"/>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13" name="Google Shape;313;p27"/>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14" name="Google Shape;314;p27"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15" name="Google Shape;315;p27"/>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16" name="Google Shape;316;p27"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17" name="Google Shape;317;p27"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18" name="Google Shape;318;p27"/>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19" name="Google Shape;319;p27"/>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0" name="Google Shape;320;p27"/>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21" name="Google Shape;321;p27"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22" name="Google Shape;322;p27"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23" name="Google Shape;323;p27"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7" name="Shape 327"/>
        <p:cNvGrpSpPr/>
        <p:nvPr/>
      </p:nvGrpSpPr>
      <p:grpSpPr>
        <a:xfrm>
          <a:off x="0" y="0"/>
          <a:ext cx="0" cy="0"/>
          <a:chOff x="0" y="0"/>
          <a:chExt cx="0" cy="0"/>
        </a:xfrm>
      </p:grpSpPr>
      <p:sp>
        <p:nvSpPr>
          <p:cNvPr id="328" name="Google Shape;328;p2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29" name="Google Shape;329;p28"/>
          <p:cNvSpPr txBox="1"/>
          <p:nvPr>
            <p:ph idx="1" type="body"/>
          </p:nvPr>
        </p:nvSpPr>
        <p:spPr>
          <a:xfrm>
            <a:off x="311700" y="1060625"/>
            <a:ext cx="8679900" cy="7932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rPr lang="en">
                <a:solidFill>
                  <a:schemeClr val="dk1"/>
                </a:solidFill>
              </a:rPr>
              <a:t>Here are two graphs representing the function f given by </a:t>
            </a:r>
            <a:r>
              <a:rPr i="1" lang="en">
                <a:solidFill>
                  <a:schemeClr val="dk1"/>
                </a:solidFill>
                <a:latin typeface="Times New Roman"/>
                <a:ea typeface="Times New Roman"/>
                <a:cs typeface="Times New Roman"/>
                <a:sym typeface="Times New Roman"/>
              </a:rPr>
              <a:t>f(x) </a:t>
            </a:r>
            <a:r>
              <a:rPr lang="en">
                <a:solidFill>
                  <a:schemeClr val="dk1"/>
                </a:solidFill>
              </a:rPr>
              <a:t>= 10 ⋅ 2</a:t>
            </a:r>
            <a:r>
              <a:rPr baseline="30000" i="1" lang="en">
                <a:solidFill>
                  <a:schemeClr val="dk1"/>
                </a:solidFill>
                <a:latin typeface="Times New Roman"/>
                <a:ea typeface="Times New Roman"/>
                <a:cs typeface="Times New Roman"/>
                <a:sym typeface="Times New Roman"/>
              </a:rPr>
              <a:t>x</a:t>
            </a:r>
            <a:r>
              <a:rPr lang="en">
                <a:solidFill>
                  <a:schemeClr val="dk1"/>
                </a:solidFill>
              </a:rPr>
              <a:t> and the function </a:t>
            </a:r>
            <a:r>
              <a:rPr i="1" lang="en">
                <a:solidFill>
                  <a:schemeClr val="dk1"/>
                </a:solidFill>
                <a:latin typeface="Times New Roman"/>
                <a:ea typeface="Times New Roman"/>
                <a:cs typeface="Times New Roman"/>
                <a:sym typeface="Times New Roman"/>
              </a:rPr>
              <a:t>g</a:t>
            </a:r>
            <a:r>
              <a:rPr lang="en">
                <a:solidFill>
                  <a:schemeClr val="dk1"/>
                </a:solidFill>
              </a:rPr>
              <a:t> defined by </a:t>
            </a:r>
            <a:r>
              <a:rPr i="1" lang="en">
                <a:solidFill>
                  <a:schemeClr val="dk1"/>
                </a:solidFill>
                <a:latin typeface="Times New Roman"/>
                <a:ea typeface="Times New Roman"/>
                <a:cs typeface="Times New Roman"/>
                <a:sym typeface="Times New Roman"/>
              </a:rPr>
              <a:t>g(x) </a:t>
            </a:r>
            <a:r>
              <a:rPr lang="en">
                <a:solidFill>
                  <a:schemeClr val="dk1"/>
                </a:solidFill>
              </a:rPr>
              <a:t>= </a:t>
            </a:r>
            <a:r>
              <a:rPr i="1" lang="en">
                <a:solidFill>
                  <a:schemeClr val="dk1"/>
                </a:solidFill>
                <a:latin typeface="Times New Roman"/>
                <a:ea typeface="Times New Roman"/>
                <a:cs typeface="Times New Roman"/>
                <a:sym typeface="Times New Roman"/>
              </a:rPr>
              <a:t>a </a:t>
            </a:r>
            <a:r>
              <a:rPr lang="en">
                <a:solidFill>
                  <a:schemeClr val="dk1"/>
                </a:solidFill>
              </a:rPr>
              <a:t>⋅ </a:t>
            </a:r>
            <a:r>
              <a:rPr i="1" lang="en">
                <a:solidFill>
                  <a:schemeClr val="dk1"/>
                </a:solidFill>
                <a:latin typeface="Times New Roman"/>
                <a:ea typeface="Times New Roman"/>
                <a:cs typeface="Times New Roman"/>
                <a:sym typeface="Times New Roman"/>
              </a:rPr>
              <a:t>b</a:t>
            </a:r>
            <a:r>
              <a:rPr baseline="30000" i="1" lang="en">
                <a:solidFill>
                  <a:schemeClr val="dk1"/>
                </a:solidFill>
                <a:latin typeface="Times New Roman"/>
                <a:ea typeface="Times New Roman"/>
                <a:cs typeface="Times New Roman"/>
                <a:sym typeface="Times New Roman"/>
              </a:rPr>
              <a:t>x</a:t>
            </a:r>
            <a:r>
              <a:rPr lang="en">
                <a:solidFill>
                  <a:schemeClr val="dk1"/>
                </a:solidFill>
              </a:rPr>
              <a:t>.</a:t>
            </a:r>
            <a:endParaRPr>
              <a:solidFill>
                <a:schemeClr val="dk1"/>
              </a:solidFill>
            </a:endParaRPr>
          </a:p>
        </p:txBody>
      </p:sp>
      <p:sp>
        <p:nvSpPr>
          <p:cNvPr id="330" name="Google Shape;330;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1" name="Google Shape;331;p2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5.13.</a:t>
            </a:r>
            <a:r>
              <a:rPr lang="en"/>
              <a:t>4 </a:t>
            </a:r>
            <a:r>
              <a:rPr lang="en"/>
              <a:t>Interpreting Features of an Exponential Graph</a:t>
            </a:r>
            <a:endParaRPr/>
          </a:p>
        </p:txBody>
      </p:sp>
      <p:sp>
        <p:nvSpPr>
          <p:cNvPr id="332" name="Google Shape;332;p28"/>
          <p:cNvSpPr txBox="1"/>
          <p:nvPr/>
        </p:nvSpPr>
        <p:spPr>
          <a:xfrm>
            <a:off x="310900" y="1987150"/>
            <a:ext cx="5424900" cy="26922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In function </a:t>
            </a:r>
            <a:r>
              <a:rPr i="1" lang="en" sz="1800">
                <a:solidFill>
                  <a:srgbClr val="424242"/>
                </a:solidFill>
                <a:latin typeface="Times New Roman"/>
                <a:ea typeface="Times New Roman"/>
                <a:cs typeface="Times New Roman"/>
                <a:sym typeface="Times New Roman"/>
              </a:rPr>
              <a:t>g</a:t>
            </a:r>
            <a:r>
              <a:rPr lang="en" sz="1800">
                <a:solidFill>
                  <a:srgbClr val="424242"/>
                </a:solidFill>
                <a:latin typeface="Calibri"/>
                <a:ea typeface="Calibri"/>
                <a:cs typeface="Calibri"/>
                <a:sym typeface="Calibri"/>
              </a:rPr>
              <a:t>, is b greater than or less than 2? Explain how you know.</a:t>
            </a:r>
            <a:endParaRPr sz="1800">
              <a:solidFill>
                <a:srgbClr val="424242"/>
              </a:solidFill>
              <a:latin typeface="Calibri"/>
              <a:ea typeface="Calibri"/>
              <a:cs typeface="Calibri"/>
              <a:sym typeface="Calibri"/>
            </a:endParaRPr>
          </a:p>
          <a:p>
            <a:pPr indent="-342900" lvl="0" marL="457200" rtl="0" algn="l">
              <a:lnSpc>
                <a:spcPct val="115000"/>
              </a:lnSpc>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Write an equation that defines </a:t>
            </a:r>
            <a:r>
              <a:rPr i="1" lang="en" sz="1800">
                <a:solidFill>
                  <a:srgbClr val="424242"/>
                </a:solidFill>
                <a:latin typeface="Times New Roman"/>
                <a:ea typeface="Times New Roman"/>
                <a:cs typeface="Times New Roman"/>
                <a:sym typeface="Times New Roman"/>
              </a:rPr>
              <a:t>g</a:t>
            </a:r>
            <a:r>
              <a:rPr lang="en" sz="1800">
                <a:solidFill>
                  <a:srgbClr val="424242"/>
                </a:solidFill>
                <a:latin typeface="Calibri"/>
                <a:ea typeface="Calibri"/>
                <a:cs typeface="Calibri"/>
                <a:sym typeface="Calibri"/>
              </a:rPr>
              <a:t>. Explain your answer.</a:t>
            </a:r>
            <a:endParaRPr sz="1800">
              <a:solidFill>
                <a:srgbClr val="424242"/>
              </a:solidFill>
              <a:latin typeface="Calibri"/>
              <a:ea typeface="Calibri"/>
              <a:cs typeface="Calibri"/>
              <a:sym typeface="Calibri"/>
            </a:endParaRPr>
          </a:p>
          <a:p>
            <a:pPr indent="-342900" lvl="0" marL="457200" rtl="0" algn="l">
              <a:lnSpc>
                <a:spcPct val="115000"/>
              </a:lnSpc>
              <a:spcBef>
                <a:spcPts val="0"/>
              </a:spcBef>
              <a:spcAft>
                <a:spcPts val="0"/>
              </a:spcAft>
              <a:buClr>
                <a:srgbClr val="424242"/>
              </a:buClr>
              <a:buSzPts val="1800"/>
              <a:buFont typeface="Calibri"/>
              <a:buAutoNum type="arabicPeriod"/>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 and </a:t>
            </a:r>
            <a:r>
              <a:rPr i="1" lang="en" sz="1800">
                <a:solidFill>
                  <a:srgbClr val="424242"/>
                </a:solidFill>
                <a:latin typeface="Times New Roman"/>
                <a:ea typeface="Times New Roman"/>
                <a:cs typeface="Times New Roman"/>
                <a:sym typeface="Times New Roman"/>
              </a:rPr>
              <a:t>g</a:t>
            </a:r>
            <a:r>
              <a:rPr lang="en" sz="1800">
                <a:solidFill>
                  <a:srgbClr val="424242"/>
                </a:solidFill>
                <a:latin typeface="Calibri"/>
                <a:ea typeface="Calibri"/>
                <a:cs typeface="Calibri"/>
                <a:sym typeface="Calibri"/>
              </a:rPr>
              <a:t> represent the number, in thousands, of social media followers of two organizations as a function of years since 2010. What does the intersection of </a:t>
            </a: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 and </a:t>
            </a:r>
            <a:r>
              <a:rPr i="1" lang="en" sz="1800">
                <a:solidFill>
                  <a:srgbClr val="424242"/>
                </a:solidFill>
                <a:latin typeface="Times New Roman"/>
                <a:ea typeface="Times New Roman"/>
                <a:cs typeface="Times New Roman"/>
                <a:sym typeface="Times New Roman"/>
              </a:rPr>
              <a:t>g</a:t>
            </a:r>
            <a:r>
              <a:rPr lang="en" sz="1800">
                <a:solidFill>
                  <a:srgbClr val="424242"/>
                </a:solidFill>
                <a:latin typeface="Calibri"/>
                <a:ea typeface="Calibri"/>
                <a:cs typeface="Calibri"/>
                <a:sym typeface="Calibri"/>
              </a:rPr>
              <a:t> mean in this context?</a:t>
            </a:r>
            <a:endParaRPr sz="1800">
              <a:solidFill>
                <a:srgbClr val="424242"/>
              </a:solidFill>
              <a:latin typeface="Calibri"/>
              <a:ea typeface="Calibri"/>
              <a:cs typeface="Calibri"/>
              <a:sym typeface="Calibri"/>
            </a:endParaRPr>
          </a:p>
        </p:txBody>
      </p:sp>
      <p:pic>
        <p:nvPicPr>
          <p:cNvPr id="333" name="Google Shape;333;p28"/>
          <p:cNvPicPr preferRelativeResize="0"/>
          <p:nvPr/>
        </p:nvPicPr>
        <p:blipFill>
          <a:blip r:embed="rId3">
            <a:alphaModFix/>
          </a:blip>
          <a:stretch>
            <a:fillRect/>
          </a:stretch>
        </p:blipFill>
        <p:spPr>
          <a:xfrm>
            <a:off x="5668753" y="1437900"/>
            <a:ext cx="3163549" cy="32130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9" name="Google Shape;339;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0" name="Google Shape;340;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1" name="Google Shape;341;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2" name="Google Shape;342;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3" name="Google Shape;343;p29"/>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4" name="Google Shape;344;p29"/>
          <p:cNvCxnSpPr>
            <a:stCxn id="338" idx="2"/>
            <a:endCxn id="34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45" name="Google Shape;345;p29"/>
          <p:cNvCxnSpPr>
            <a:stCxn id="340" idx="3"/>
            <a:endCxn id="339"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46" name="Google Shape;346;p29"/>
          <p:cNvCxnSpPr>
            <a:stCxn id="339" idx="3"/>
            <a:endCxn id="341"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47" name="Google Shape;347;p29"/>
          <p:cNvCxnSpPr>
            <a:stCxn id="341" idx="3"/>
            <a:endCxn id="343"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48" name="Google Shape;348;p29"/>
          <p:cNvCxnSpPr>
            <a:stCxn id="343" idx="3"/>
            <a:endCxn id="342"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49" name="Google Shape;349;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50" name="Google Shape;350;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51" name="Google Shape;351;p2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52" name="Google Shape;352;p29"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53" name="Google Shape;353;p2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4" name="Google Shape;354;p29"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55" name="Google Shape;355;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6" name="Google Shape;356;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7" name="Google Shape;357;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58" name="Google Shape;358;p29"/>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59" name="Google Shape;359;p29"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60" name="Google Shape;360;p29"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61" name="Google Shape;361;p29"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62" name="Google Shape;362;p29"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68" name="Google Shape;368;p30"/>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69" name="Google Shape;369;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0" name="Google Shape;370;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5.13.</a:t>
            </a:r>
            <a:r>
              <a:rPr lang="en"/>
              <a:t>5 Practice</a:t>
            </a:r>
            <a:endParaRPr/>
          </a:p>
        </p:txBody>
      </p:sp>
      <p:pic>
        <p:nvPicPr>
          <p:cNvPr id="371" name="Google Shape;371;p30" title="Practice-1.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7" name="Google Shape;377;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8" name="Google Shape;378;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9" name="Google Shape;379;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0" name="Google Shape;380;p31"/>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1" name="Google Shape;381;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82" name="Google Shape;382;p31"/>
          <p:cNvCxnSpPr>
            <a:stCxn id="376" idx="2"/>
            <a:endCxn id="37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83" name="Google Shape;383;p31"/>
          <p:cNvCxnSpPr>
            <a:stCxn id="378" idx="3"/>
            <a:endCxn id="37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84" name="Google Shape;384;p31"/>
          <p:cNvCxnSpPr>
            <a:stCxn id="377" idx="3"/>
            <a:endCxn id="379"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85" name="Google Shape;385;p31"/>
          <p:cNvCxnSpPr>
            <a:stCxn id="379" idx="3"/>
            <a:endCxn id="381"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86" name="Google Shape;386;p31"/>
          <p:cNvCxnSpPr>
            <a:stCxn id="381" idx="3"/>
            <a:endCxn id="380"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87" name="Google Shape;387;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88" name="Google Shape;388;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89" name="Google Shape;389;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0" name="Google Shape;390;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91" name="Google Shape;391;p31"/>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92" name="Google Shape;392;p31"/>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393" name="Google Shape;393;p31"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394" name="Google Shape;394;p31"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395" name="Google Shape;395;p31"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396" name="Google Shape;396;p31"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397" name="Google Shape;397;p31"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398" name="Google Shape;398;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399" name="Google Shape;399;p31"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00" name="Google Shape;400;p31"/>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06" name="Google Shape;406;p32"/>
          <p:cNvSpPr txBox="1"/>
          <p:nvPr>
            <p:ph idx="1" type="body"/>
          </p:nvPr>
        </p:nvSpPr>
        <p:spPr>
          <a:xfrm>
            <a:off x="311700" y="1152475"/>
            <a:ext cx="8301900" cy="707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In the graph of the exponential function </a:t>
            </a:r>
            <a:r>
              <a:rPr i="1" lang="en">
                <a:latin typeface="Times New Roman"/>
                <a:ea typeface="Times New Roman"/>
                <a:cs typeface="Times New Roman"/>
                <a:sym typeface="Times New Roman"/>
              </a:rPr>
              <a:t>y </a:t>
            </a:r>
            <a:r>
              <a:rPr lang="en"/>
              <a:t>=</a:t>
            </a:r>
            <a:r>
              <a:rPr lang="en">
                <a:latin typeface="Times New Roman"/>
                <a:ea typeface="Times New Roman"/>
                <a:cs typeface="Times New Roman"/>
                <a:sym typeface="Times New Roman"/>
              </a:rPr>
              <a:t> </a:t>
            </a:r>
            <a:r>
              <a:rPr i="1" lang="en">
                <a:latin typeface="Times New Roman"/>
                <a:ea typeface="Times New Roman"/>
                <a:cs typeface="Times New Roman"/>
                <a:sym typeface="Times New Roman"/>
              </a:rPr>
              <a:t>f(x</a:t>
            </a:r>
            <a:r>
              <a:rPr lang="en"/>
              <a:t>), </a:t>
            </a:r>
            <a:r>
              <a:rPr lang="en"/>
              <a:t>the </a:t>
            </a:r>
            <a:r>
              <a:rPr i="1" lang="en">
                <a:latin typeface="Times New Roman"/>
                <a:ea typeface="Times New Roman"/>
                <a:cs typeface="Times New Roman"/>
                <a:sym typeface="Times New Roman"/>
              </a:rPr>
              <a:t>x</a:t>
            </a:r>
            <a:r>
              <a:rPr lang="en"/>
              <a:t>-coordinate of </a:t>
            </a:r>
            <a:r>
              <a:rPr i="1" lang="en">
                <a:latin typeface="Times New Roman"/>
                <a:ea typeface="Times New Roman"/>
                <a:cs typeface="Times New Roman"/>
                <a:sym typeface="Times New Roman"/>
              </a:rPr>
              <a:t>Q</a:t>
            </a:r>
            <a:r>
              <a:rPr lang="en"/>
              <a:t> is 1, and the </a:t>
            </a:r>
            <a:r>
              <a:rPr i="1" lang="en">
                <a:latin typeface="Times New Roman"/>
                <a:ea typeface="Times New Roman"/>
                <a:cs typeface="Times New Roman"/>
                <a:sym typeface="Times New Roman"/>
              </a:rPr>
              <a:t>x</a:t>
            </a:r>
            <a:r>
              <a:rPr lang="en"/>
              <a:t>-coordinate of </a:t>
            </a:r>
            <a:r>
              <a:rPr i="1" lang="en">
                <a:latin typeface="Times New Roman"/>
                <a:ea typeface="Times New Roman"/>
                <a:cs typeface="Times New Roman"/>
                <a:sym typeface="Times New Roman"/>
              </a:rPr>
              <a:t>R</a:t>
            </a:r>
            <a:r>
              <a:rPr lang="en"/>
              <a:t> is 2.</a:t>
            </a:r>
            <a:endParaRPr/>
          </a:p>
        </p:txBody>
      </p:sp>
      <p:sp>
        <p:nvSpPr>
          <p:cNvPr id="407" name="Google Shape;407;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8" name="Google Shape;408;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5.13 Reasoning about Exponential Graphs, Part 2</a:t>
            </a:r>
            <a:endParaRPr/>
          </a:p>
        </p:txBody>
      </p:sp>
      <p:sp>
        <p:nvSpPr>
          <p:cNvPr id="409" name="Google Shape;409;p32"/>
          <p:cNvSpPr txBox="1"/>
          <p:nvPr/>
        </p:nvSpPr>
        <p:spPr>
          <a:xfrm>
            <a:off x="310896" y="1911675"/>
            <a:ext cx="4785900" cy="1798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do you need to know to describe how the function is decreasing?</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If you could find out the coordinates of two of these points, which two would you choose? Why? </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How would you find the equation using these two coordinates?</a:t>
            </a:r>
            <a:endParaRPr sz="1800">
              <a:solidFill>
                <a:srgbClr val="424242"/>
              </a:solidFill>
              <a:latin typeface="Calibri"/>
              <a:ea typeface="Calibri"/>
              <a:cs typeface="Calibri"/>
              <a:sym typeface="Calibri"/>
            </a:endParaRPr>
          </a:p>
        </p:txBody>
      </p:sp>
      <p:pic>
        <p:nvPicPr>
          <p:cNvPr id="410" name="Google Shape;410;p32"/>
          <p:cNvPicPr preferRelativeResize="0"/>
          <p:nvPr/>
        </p:nvPicPr>
        <p:blipFill>
          <a:blip r:embed="rId3">
            <a:alphaModFix/>
          </a:blip>
          <a:stretch>
            <a:fillRect/>
          </a:stretch>
        </p:blipFill>
        <p:spPr>
          <a:xfrm>
            <a:off x="5205021" y="1662513"/>
            <a:ext cx="3408591" cy="248626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16" name="Google Shape;416;p33"/>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17" name="Google Shape;417;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8" name="Google Shape;418;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5.13 Reasoning about Exponential Graphs, Part 2</a:t>
            </a:r>
            <a:endParaRPr/>
          </a:p>
        </p:txBody>
      </p:sp>
      <p:graphicFrame>
        <p:nvGraphicFramePr>
          <p:cNvPr id="419" name="Google Shape;419;p33"/>
          <p:cNvGraphicFramePr/>
          <p:nvPr/>
        </p:nvGraphicFramePr>
        <p:xfrm>
          <a:off x="311700" y="1764100"/>
          <a:ext cx="3000000" cy="3000000"/>
        </p:xfrm>
        <a:graphic>
          <a:graphicData uri="http://schemas.openxmlformats.org/drawingml/2006/table">
            <a:tbl>
              <a:tblPr>
                <a:noFill/>
                <a:tableStyleId>{E893A8F2-6659-4B33-AF41-70D6C500C816}</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the meaning of the intersection of the graphs of two functions in terms of the situations they represent.</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Write an equation for the function given two points on a graph of an exponential function.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