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2C62C0E-E24C-41BE-B1D6-0B16C9A78150}">
  <a:tblStyle styleId="{92C62C0E-E24C-41BE-B1D6-0B16C9A7815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af91afbca772fa436edb464f00683c24d9a68a68"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79158409/raise-unit-1-spn-vocabulary-flash-cards/?i=5eauv9&amp;x=1jqt" TargetMode="External"/><Relationship Id="rId4" Type="http://schemas.openxmlformats.org/officeDocument/2006/relationships/hyperlink" Target="https://quizlet.com/879586040/raise-unit-1-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2.xml"/><Relationship Id="rId3" Type="http://schemas.openxmlformats.org/officeDocument/2006/relationships/slide" Target="/pp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3.xml"/><Relationship Id="rId3" Type="http://schemas.openxmlformats.org/officeDocument/2006/relationships/hyperlink" Target="https://k12.openstax.org/contents/raise/resources/af91afbca772fa436edb464f00683c24d9a68a68"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lesson focuses on the many ways that students will use information to write linear equations. Students will review writing linear equations given two points, a slope and a point, and the slope and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Students will also become more comfortable using the point-slope form and slope-intercept form. Additionally, students will focus more on creating a table of values from a verbal description as well as using a table of values to then write a linear equation.</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Copy and Cut 1.13.3 Card Sort blackline masters, enough for each pair of students.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Blackline Masters - </a:t>
            </a:r>
            <a:r>
              <a:rPr lang="en" u="sng">
                <a:solidFill>
                  <a:schemeClr val="hlink"/>
                </a:solidFill>
                <a:latin typeface="Noto Sans"/>
                <a:ea typeface="Noto Sans"/>
                <a:cs typeface="Noto Sans"/>
                <a:sym typeface="Noto Sans"/>
                <a:hlinkClick r:id="rId2"/>
              </a:rPr>
              <a:t>1.13.3 Card Sort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A2(C) write linear equations in two variables given a table of values, a graph, and a verbal description</a:t>
            </a:r>
            <a:endParaRPr u="sng">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Vocabulary </a:t>
            </a:r>
            <a:endParaRPr b="1">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To support student understanding of key vocabulary:</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Introduce and review the vocabulary words students will see in this lesson.</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Encourage students to notice how these words are used and to include them in their math discussions and explanations—both written and oral.</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Use a word wall to reinforce vocabulary. </a:t>
            </a:r>
            <a:r>
              <a:rPr lang="en" u="sng">
                <a:solidFill>
                  <a:schemeClr val="hlink"/>
                </a:solidFill>
                <a:latin typeface="Noto Sans"/>
                <a:ea typeface="Noto Sans"/>
                <a:cs typeface="Noto Sans"/>
                <a:sym typeface="Noto Sans"/>
                <a:hlinkClick r:id="rId2"/>
              </a:rPr>
              <a:t>Sample word wall cards are available here.</a:t>
            </a:r>
            <a:endParaRPr>
              <a:solidFill>
                <a:srgbClr val="1D2125"/>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For newcomers or students with beginning English proficiency, use these Quizlet sets to support vocabulary learning:</a:t>
            </a:r>
            <a:endParaRPr>
              <a:solidFill>
                <a:schemeClr val="dk1"/>
              </a:solidFill>
              <a:latin typeface="Noto Sans"/>
              <a:ea typeface="Noto Sans"/>
              <a:cs typeface="Noto Sans"/>
              <a:sym typeface="Noto Sans"/>
            </a:endParaRPr>
          </a:p>
          <a:p>
            <a:pPr indent="-298450" lvl="1" marL="914400" rtl="0" algn="l">
              <a:lnSpc>
                <a:spcPct val="120000"/>
              </a:lnSpc>
              <a:spcBef>
                <a:spcPts val="0"/>
              </a:spcBef>
              <a:spcAft>
                <a:spcPts val="0"/>
              </a:spcAft>
              <a:buClr>
                <a:srgbClr val="1D2125"/>
              </a:buClr>
              <a:buSzPts val="1100"/>
              <a:buFont typeface="Noto Sans"/>
              <a:buChar char="○"/>
            </a:pPr>
            <a:r>
              <a:rPr lang="en" u="sng">
                <a:solidFill>
                  <a:schemeClr val="hlink"/>
                </a:solidFill>
                <a:latin typeface="Noto Sans"/>
                <a:ea typeface="Noto Sans"/>
                <a:cs typeface="Noto Sans"/>
                <a:sym typeface="Noto Sans"/>
                <a:hlinkClick r:id="rId3"/>
              </a:rPr>
              <a:t>Unit 1 Spanish Vocabulary</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 use first to build understanding</a:t>
            </a:r>
            <a:endParaRPr>
              <a:solidFill>
                <a:schemeClr val="dk1"/>
              </a:solidFill>
              <a:latin typeface="Noto Sans"/>
              <a:ea typeface="Noto Sans"/>
              <a:cs typeface="Noto Sans"/>
              <a:sym typeface="Noto Sans"/>
            </a:endParaRPr>
          </a:p>
          <a:p>
            <a:pPr indent="-298450" lvl="1" marL="914400" rtl="0" algn="l">
              <a:lnSpc>
                <a:spcPct val="120000"/>
              </a:lnSpc>
              <a:spcBef>
                <a:spcPts val="0"/>
              </a:spcBef>
              <a:spcAft>
                <a:spcPts val="0"/>
              </a:spcAft>
              <a:buClr>
                <a:srgbClr val="1D2125"/>
              </a:buClr>
              <a:buSzPts val="1100"/>
              <a:buFont typeface="Noto Sans"/>
              <a:buChar char="○"/>
            </a:pPr>
            <a:r>
              <a:rPr lang="en" u="sng">
                <a:solidFill>
                  <a:schemeClr val="hlink"/>
                </a:solidFill>
                <a:latin typeface="Noto Sans"/>
                <a:ea typeface="Noto Sans"/>
                <a:cs typeface="Noto Sans"/>
                <a:sym typeface="Noto Sans"/>
                <a:hlinkClick r:id="rId4"/>
              </a:rPr>
              <a:t>Unit 1 Vocabulary (English)</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 use after anchoring in Spanish</a:t>
            </a:r>
            <a:endParaRPr>
              <a:solidFill>
                <a:schemeClr val="dk1"/>
              </a:solidFill>
              <a:latin typeface="Noto Sans"/>
              <a:ea typeface="Noto Sans"/>
              <a:cs typeface="Noto Sans"/>
              <a:sym typeface="Noto Sans"/>
            </a:endParaRPr>
          </a:p>
          <a:p>
            <a:pPr indent="0" lvl="0" marL="0" rtl="0" algn="l">
              <a:lnSpc>
                <a:spcPct val="120000"/>
              </a:lnSpc>
              <a:spcBef>
                <a:spcPts val="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2(A) distinguish sounds and intonation patterns of English with increasing ease</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2(B) recognize elements of the English sound system in newly acquired vocabulary such as long and short vowels, silent letters, and consonant clusters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3(A) practice producing sounds of newly acquired vocabulary such as long and short vowels, silent letters, and consonant clusters to pronounce English words in a manner that is increasingly comprehensible</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4(A) learn relationships between sounds and letters of the English language and decode (sound out) words using a combination of skills such as recognizing sound-letter relationships and identifying cognates, affixes, roots, and base words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5(A) learn relationships between sounds and letters of the English language to represent sounds when writing in English</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47b1eaab1d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47b1eaab1d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Warm Up (10 minutes)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warm up reviews the ways students have already used certain types of information in order to write equations. Prior to the warm up, remind students to write down the point-slope form and slope-intercept form of equations, as well as the slope formula.</a:t>
            </a:r>
            <a:endParaRPr sz="1400"/>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00000"/>
              </a:lnSpc>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lang="en">
                <a:solidFill>
                  <a:schemeClr val="dk1"/>
                </a:solidFill>
                <a:latin typeface="Noto Sans"/>
                <a:ea typeface="Noto Sans"/>
                <a:cs typeface="Noto Sans"/>
                <a:sym typeface="Noto Sans"/>
              </a:rPr>
              <a:t>Arrange students in groups of two. For the last question, ask each partner to use a different point to write the equation.</a:t>
            </a:r>
            <a:endParaRPr>
              <a:solidFill>
                <a:schemeClr val="dk1"/>
              </a:solidFill>
              <a:latin typeface="Noto Sans"/>
              <a:ea typeface="Noto Sans"/>
              <a:cs typeface="Noto Sans"/>
              <a:sym typeface="Noto Sans"/>
            </a:endParaRPr>
          </a:p>
          <a:p>
            <a:pPr indent="0" lvl="0" marL="0" rtl="0" algn="l">
              <a:lnSpc>
                <a:spcPct val="100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Answer</a:t>
            </a:r>
            <a:r>
              <a:rPr b="1" lang="en">
                <a:solidFill>
                  <a:schemeClr val="dk1"/>
                </a:solidFill>
                <a:latin typeface="Noto Sans"/>
                <a:ea typeface="Noto Sans"/>
                <a:cs typeface="Noto Sans"/>
                <a:sym typeface="Noto Sans"/>
              </a:rPr>
              <a:t>s</a:t>
            </a:r>
            <a:endParaRPr>
              <a:solidFill>
                <a:schemeClr val="dk1"/>
              </a:solidFill>
              <a:latin typeface="Noto Sans"/>
              <a:ea typeface="Noto Sans"/>
              <a:cs typeface="Noto Sans"/>
              <a:sym typeface="Noto Sans"/>
            </a:endParaRPr>
          </a:p>
          <a:p>
            <a:pPr indent="-298450" lvl="0" marL="457200" rtl="0" algn="l">
              <a:spcBef>
                <a:spcPts val="8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5</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+ 1/2</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1/2</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+ 7/2</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6</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− 8</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Synthesis </a:t>
            </a:r>
            <a:endParaRPr b="1">
              <a:solidFill>
                <a:schemeClr val="dk1"/>
              </a:solidFill>
              <a:latin typeface="Noto Sans"/>
              <a:ea typeface="Noto Sans"/>
              <a:cs typeface="Noto Sans"/>
              <a:sym typeface="Noto Sans"/>
            </a:endParaRPr>
          </a:p>
          <a:p>
            <a:pPr indent="0" lvl="0" marL="0" rtl="0" algn="l">
              <a:spcBef>
                <a:spcPts val="80"/>
              </a:spcBef>
              <a:spcAft>
                <a:spcPts val="0"/>
              </a:spcAft>
              <a:buNone/>
            </a:pPr>
            <a:r>
              <a:rPr lang="en">
                <a:solidFill>
                  <a:schemeClr val="dk1"/>
                </a:solidFill>
                <a:latin typeface="Noto Sans"/>
                <a:ea typeface="Noto Sans"/>
                <a:cs typeface="Noto Sans"/>
                <a:sym typeface="Noto Sans"/>
              </a:rPr>
              <a:t>Invite students to check their answers with their partner. For number 3, students should recognize that they arrived at the same answer, despite choosing different points. Have volunteers explain how they worked through each step.</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i="1">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47b1eaab1d_0_7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47b1eaab1d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All Learners -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activity offers additional support and an extension for students: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English language learners and students with disabilities, be sure to review the</a:t>
            </a:r>
            <a:r>
              <a:rPr lang="en">
                <a:solidFill>
                  <a:srgbClr val="1D2125"/>
                </a:solidFill>
                <a:latin typeface="Noto Sans"/>
                <a:ea typeface="Noto Sans"/>
                <a:cs typeface="Noto Sans"/>
                <a:sym typeface="Noto Sans"/>
              </a:rPr>
              <a:t> </a:t>
            </a:r>
            <a:r>
              <a:rPr lang="en" u="sng">
                <a:solidFill>
                  <a:schemeClr val="hlink"/>
                </a:solidFill>
                <a:latin typeface="Noto Sans"/>
                <a:ea typeface="Noto Sans"/>
                <a:cs typeface="Noto Sans"/>
                <a:sym typeface="Noto Sans"/>
                <a:hlinkClick action="ppaction://hlinksldjump" r:id="rId2"/>
              </a:rPr>
              <a:t>Learning Strategies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students looking for an extra challenge, be sure to review the </a:t>
            </a:r>
            <a:r>
              <a:rPr lang="en" u="sng">
                <a:solidFill>
                  <a:schemeClr val="hlink"/>
                </a:solidFill>
                <a:latin typeface="Noto Sans"/>
                <a:ea typeface="Noto Sans"/>
                <a:cs typeface="Noto Sans"/>
                <a:sym typeface="Noto Sans"/>
                <a:hlinkClick action="ppaction://hlinksldjump" r:id="rId3"/>
              </a:rPr>
              <a:t>Extending Your Thinking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0" lvl="0" marL="0" rtl="0" algn="l">
              <a:spcBef>
                <a:spcPts val="0"/>
              </a:spcBef>
              <a:spcAft>
                <a:spcPts val="0"/>
              </a:spcAft>
              <a:buNone/>
            </a:pPr>
            <a:r>
              <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(20 minutes)</a:t>
            </a:r>
            <a:endParaRPr>
              <a:solidFill>
                <a:srgbClr val="9900FF"/>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activity has students creating tables of values from verbal descriptions. Students will then work to use the tables of values to write linear equations. To see the connection to linear equations, students will write their own scenarios and then have a partner create a representative table of values. They will then plot the coordinates from the tables and see the linear pattern.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Ask students to think about a job they or a friend has ever had. How much did they get paid after 1 hour? Two hours? Three hours? What if they earned a $1 raise? Then what would they receive after 1 hour? Two hours? Three hours? What do you notice?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As students work, be sure to circulate and prompt students to work through the situations to create the next values in the table.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i="1" lang="en">
                <a:solidFill>
                  <a:schemeClr val="dk1"/>
                </a:solidFill>
                <a:latin typeface="Noto Sans"/>
                <a:ea typeface="Noto Sans"/>
                <a:cs typeface="Noto Sans"/>
                <a:sym typeface="Noto Sans"/>
              </a:rPr>
              <a:t>Activity answers and synthesis on the next slide. </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A table that shows (Number of Hours, Amount Earned): (0, 0); (1, 14); (2, 28); (3, 42); (4, 56); (5, 70)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A table that shows (Amount Earned, Total Number of Minutes Brushed): (1, 2); (2, 4); (3, 6); (4, 8); (5, 10)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A table that shows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(0, 5); (1, 8); (2, 11); (3, 14); (4, 17); (5, 20)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0;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14/1 or 14; Slope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+ 0 or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14</a:t>
            </a:r>
            <a:r>
              <a:rPr i="1" lang="en">
                <a:solidFill>
                  <a:schemeClr val="dk1"/>
                </a:solidFill>
                <a:latin typeface="Noto Sans"/>
                <a:ea typeface="Noto Sans"/>
                <a:cs typeface="Noto Sans"/>
                <a:sym typeface="Noto Sans"/>
              </a:rPr>
              <a:t>x</a:t>
            </a:r>
            <a:endParaRPr b="1" i="1">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Anticipated Misconceptions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When writing an equation from a table, students often switch the slope and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in the slope-intercept form of an equation. Continue to emphasize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is the starting value when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0 and the slope is the rate of change.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Have pairs of students share their situations and matching tables of values. Discuss what shape the graphs are all taking and why. As students plot their points, they should recognize that a linear pattern forms. Help students connect the linear pattern to there being the same slope between points.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735f6d43a0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735f6d43a0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IF</a:t>
            </a:r>
            <a:r>
              <a:rPr lang="en">
                <a:solidFill>
                  <a:schemeClr val="dk1"/>
                </a:solidFill>
                <a:latin typeface="Noto Sans"/>
                <a:ea typeface="Noto Sans"/>
                <a:cs typeface="Noto Sans"/>
                <a:sym typeface="Noto Sans"/>
              </a:rPr>
              <a:t> there is a video, add a comment and assign this task to Maddy (@ms218@rice.edu). She will embed the video.</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8 Discussion Supports: Conversing, Listening</a:t>
            </a:r>
            <a:endParaRPr>
              <a:solidFill>
                <a:srgbClr val="9900FF"/>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As they write their situations, monitor ELL students to ensure that they learn relationships between sounds and letters of the English language to represent sounds when writing in English. As they share and discuss with partners, have ELL students practice producing sounds of newly acquired vocabulary such as long and short vowels, silent letters, and consonant clusters to pronounce English words in a manner that is increasingly comprehensible in vocabulary words such as slope and intercept.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During collaboration with partners, monitor ELL students to ensure that they are distinguishing sounds and intonation patterns of English with increasing ease. They should recognize elements of the English sound system in newly acquired vocabulary such as long and short vowels, silent letters, and consonant clusters. Additionally, they need to learn relationships between sounds and letters of the English language and decode (sound out) words using a combination of skills such as recognizing sound-letter relationships and identifying cognates, affixes, roots, and base words in words such as linear, graphing, and plotting.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Optimize output; Cultivate conversation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i="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A table that shows (miles drive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Cost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(0, 20); (1, 20.40); (2, 20.80); (3, 21.20); (4, 21.60); (5, 22.10)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Kylie would pay $22.10.</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and Feedback</a:t>
            </a:r>
            <a:endParaRPr b="1">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20</a:t>
            </a:r>
            <a:r>
              <a:rPr i="1" lang="en">
                <a:solidFill>
                  <a:schemeClr val="dk1"/>
                </a:solidFill>
                <a:latin typeface="Noto Sans"/>
                <a:ea typeface="Noto Sans"/>
                <a:cs typeface="Noto Sans"/>
                <a:sym typeface="Noto Sans"/>
              </a:rPr>
              <a:t>x</a:t>
            </a:r>
            <a:endParaRPr i="1">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 </a:t>
            </a:r>
            <a:r>
              <a:rPr lang="en">
                <a:solidFill>
                  <a:schemeClr val="dk1"/>
                </a:solidFill>
                <a:latin typeface="Noto Sans"/>
                <a:ea typeface="Noto Sans"/>
                <a:cs typeface="Noto Sans"/>
                <a:sym typeface="Noto Sans"/>
              </a:rPr>
              <a:t>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is 20, not the slope. The answer is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+ 20.</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+ 20</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The slope is found by the change in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over the change in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The answer is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+ 20.</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+ 20</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That’s correct! </a:t>
            </a:r>
            <a:r>
              <a:rPr lang="en">
                <a:solidFill>
                  <a:schemeClr val="dk1"/>
                </a:solidFill>
                <a:latin typeface="Noto Sans"/>
                <a:ea typeface="Noto Sans"/>
                <a:cs typeface="Noto Sans"/>
                <a:sym typeface="Noto Sans"/>
              </a:rPr>
              <a:t>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when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0, is at 20. The slope, or change in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over change in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is 31 or 3.</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20</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This rule does not work for each column in the table. The answer is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+ 20.</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Answer</a:t>
            </a:r>
            <a:endParaRPr b="1">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 Identify the y-intercept.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is the starting value, when </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0.</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Looking at the table, when </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0,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-value is 6, so this is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2</a:t>
            </a:r>
            <a:r>
              <a:rPr lang="en">
                <a:solidFill>
                  <a:schemeClr val="dk1"/>
                </a:solidFill>
                <a:latin typeface="Noto Sans"/>
                <a:ea typeface="Noto Sans"/>
                <a:cs typeface="Noto Sans"/>
                <a:sym typeface="Noto Sans"/>
              </a:rPr>
              <a:t> - Identify the slope.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Slope is the change in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over the change in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-values change by 5 each time. The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-values change by 1 each time.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 slope is 5/1 or 5.</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3 </a:t>
            </a:r>
            <a:r>
              <a:rPr lang="en">
                <a:solidFill>
                  <a:schemeClr val="dk1"/>
                </a:solidFill>
                <a:latin typeface="Noto Sans"/>
                <a:ea typeface="Noto Sans"/>
                <a:cs typeface="Noto Sans"/>
                <a:sym typeface="Noto Sans"/>
              </a:rPr>
              <a:t>- Write the equation in slope-intercept form.</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Slope intercept form is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where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is the slope and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is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Substitute the values,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5</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+ 6.</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47b1eaab1d_0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347b1eaab1d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6a45100556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6a45100556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All Learners -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activity offers an extension for students:</a:t>
            </a:r>
            <a:endParaRPr>
              <a:solidFill>
                <a:srgbClr val="1D2125"/>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students looking for an extra challenge, be sure to review the </a:t>
            </a:r>
            <a:r>
              <a:rPr lang="en" u="sng">
                <a:solidFill>
                  <a:schemeClr val="hlink"/>
                </a:solidFill>
                <a:latin typeface="Noto Sans"/>
                <a:ea typeface="Noto Sans"/>
                <a:cs typeface="Noto Sans"/>
                <a:sym typeface="Noto Sans"/>
                <a:hlinkClick action="ppaction://hlinksldjump" r:id="rId2"/>
              </a:rPr>
              <a:t>Extending Your Thinking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0" lvl="0" marL="0" rtl="0" algn="l">
              <a:spcBef>
                <a:spcPts val="0"/>
              </a:spcBef>
              <a:spcAft>
                <a:spcPts val="0"/>
              </a:spcAft>
              <a:buNone/>
            </a:pPr>
            <a:r>
              <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(20 minutes)</a:t>
            </a:r>
            <a:endParaRPr>
              <a:solidFill>
                <a:srgbClr val="9900FF"/>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activity, students get a chance to practice applying their skills at connecting multiple representations of the same linear relationship.</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They can use the structure of the card-matching task to check their thinking and make sense of the concepts they are practicing, as wrong matches will make some piles uneven or a representation that seems to match one representation in a pile may not match another.</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Arrange students in groups of two and distribute a set of cut-up slips to each group. Ask students to take turns: the first partner identifies a graph to match the already matched equation, table, and situation and explains why they think the graph belongs, while the other listens and works to understand. When both partners agree on the match, they switch roles.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Use the Illustrative Mathematics Card Sort </a:t>
            </a:r>
            <a:r>
              <a:rPr lang="en" u="sng">
                <a:solidFill>
                  <a:schemeClr val="hlink"/>
                </a:solidFill>
                <a:latin typeface="Noto Sans"/>
                <a:ea typeface="Noto Sans"/>
                <a:cs typeface="Noto Sans"/>
                <a:sym typeface="Noto Sans"/>
                <a:hlinkClick r:id="rId3"/>
              </a:rPr>
              <a:t>Blackline Master</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i="1" lang="en">
                <a:solidFill>
                  <a:schemeClr val="dk1"/>
                </a:solidFill>
                <a:latin typeface="Noto Sans"/>
                <a:ea typeface="Noto Sans"/>
                <a:cs typeface="Noto Sans"/>
                <a:sym typeface="Noto Sans"/>
              </a:rPr>
              <a:t>Activity answer and synthesis on the next slide. </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6a45100556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6a45100556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Cards 1, 11, 20, 32</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Cards 2, 16, 18, 25</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Cards 3, 10, 21, 29</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Cards 4, 9, 23, 30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Cards 5, 12, 22, 31</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Cards 6</a:t>
            </a:r>
            <a:r>
              <a:rPr lang="en">
                <a:solidFill>
                  <a:schemeClr val="dk1"/>
                </a:solidFill>
                <a:latin typeface="Noto Sans"/>
                <a:ea typeface="Noto Sans"/>
                <a:cs typeface="Noto Sans"/>
                <a:sym typeface="Noto Sans"/>
              </a:rPr>
              <a:t>, 15, 24, 26</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Cards 7, 14, 19, 27</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Cards 8, 13, 17, 28</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Anticipated Misconceptions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Students may need reminders about using inverse operations to solve for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Ask pairs to reflect in a whole group discussion: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Which set of cards were the most difficult for you and your partner to match?</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Why did they cause you difficulty?</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Were there any sets that were easier to match and why?</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The goal of this discussion is to help students understand that rows in tables and points on lines represent solutions to the related linear equation.</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735f6d43a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3735f6d43a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Table: </a:t>
            </a:r>
            <a:r>
              <a:rPr lang="en">
                <a:solidFill>
                  <a:schemeClr val="dk1"/>
                </a:solidFill>
                <a:latin typeface="Noto Sans"/>
                <a:ea typeface="Noto Sans"/>
                <a:cs typeface="Noto Sans"/>
                <a:sym typeface="Noto Sans"/>
              </a:rPr>
              <a:t>A table that shows (Number of Lessons, Total Cost): (0, 15); (1, 20); (2, 25); (3, 30); (4, 35); (5, 40)</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Graph:</a:t>
            </a:r>
            <a:r>
              <a:rPr lang="en">
                <a:solidFill>
                  <a:schemeClr val="dk1"/>
                </a:solidFill>
                <a:latin typeface="Noto Sans"/>
                <a:ea typeface="Noto Sans"/>
                <a:cs typeface="Noto Sans"/>
                <a:sym typeface="Noto Sans"/>
              </a:rPr>
              <a:t> The graph should display the following points: </a:t>
            </a:r>
            <a:r>
              <a:rPr lang="en">
                <a:solidFill>
                  <a:schemeClr val="dk1"/>
                </a:solidFill>
                <a:latin typeface="Noto Sans"/>
                <a:ea typeface="Noto Sans"/>
                <a:cs typeface="Noto Sans"/>
                <a:sym typeface="Noto Sans"/>
              </a:rPr>
              <a:t>(0, 15); (1, 20); (2, 25); (3, 30); (4, 35); (5, 40)</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Equation: </a:t>
            </a:r>
            <a:r>
              <a:rPr lang="en">
                <a:solidFill>
                  <a:schemeClr val="dk1"/>
                </a:solidFill>
                <a:latin typeface="Noto Sans"/>
                <a:ea typeface="Noto Sans"/>
                <a:cs typeface="Noto Sans"/>
                <a:sym typeface="Noto Sans"/>
              </a:rPr>
              <a:t>The equation is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5</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+15</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 Identify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When </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0,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15 so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is 15.</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2 </a:t>
            </a:r>
            <a:r>
              <a:rPr lang="en">
                <a:solidFill>
                  <a:schemeClr val="dk1"/>
                </a:solidFill>
                <a:latin typeface="Noto Sans"/>
                <a:ea typeface="Noto Sans"/>
                <a:cs typeface="Noto Sans"/>
                <a:sym typeface="Noto Sans"/>
              </a:rPr>
              <a:t>- Identify the slope.</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Slope is the change in y over the change in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For this table, the change in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is 5 and the change in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is 1. The slope is 5.</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Write the equation in slope-intercept form.</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In the slope-intercept form,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is the slope and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is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The equation is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5</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+ 15.</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6a45100556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6a45100556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and Feedback</a:t>
            </a:r>
            <a:endParaRPr b="1">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Josie paid $30 per pair of jeans.</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That’s correct! </a:t>
            </a:r>
            <a:r>
              <a:rPr lang="en">
                <a:solidFill>
                  <a:schemeClr val="dk1"/>
                </a:solidFill>
                <a:latin typeface="Noto Sans"/>
                <a:ea typeface="Noto Sans"/>
                <a:cs typeface="Noto Sans"/>
                <a:sym typeface="Noto Sans"/>
              </a:rPr>
              <a:t>If Josie paid $30 per pair of jeans, that $30 represents the slope or rate of change in the equation.</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Table (0, 30); (1, 35); (2, 40); (3; 45)</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In this table, 30 is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not the slope. In the equation, 30 is the slope. The answer is Josie paid $30 per pair of jeans.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Eric was paid $30 to cut grass in July plus $5 each time he came to cut the grass.</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Eric was paid $30 as a base rate. This is what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would be. The slope would be 5. The answer is Josie paid $30 per pair of jeans.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Graph y = x + 30</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In this graph, 30 is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not the slope. In the equation, 30 is the slope. The answer is Josie paid $30 per pair of jeans.</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6a45100556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6a45100556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 Identify the y-intercept.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When </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0,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7 so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is 7.</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2</a:t>
            </a:r>
            <a:r>
              <a:rPr lang="en">
                <a:solidFill>
                  <a:schemeClr val="dk1"/>
                </a:solidFill>
                <a:latin typeface="Noto Sans"/>
                <a:ea typeface="Noto Sans"/>
                <a:cs typeface="Noto Sans"/>
                <a:sym typeface="Noto Sans"/>
              </a:rPr>
              <a:t> - Identify the slope.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Slope is the change in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over the change in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For this table, the change in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is 4 and the change in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is 1. The slope is 4.</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Write the equation in slope-intercept form.</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I</a:t>
            </a:r>
            <a:r>
              <a:rPr lang="en">
                <a:solidFill>
                  <a:schemeClr val="dk1"/>
                </a:solidFill>
                <a:latin typeface="Noto Sans"/>
                <a:ea typeface="Noto Sans"/>
                <a:cs typeface="Noto Sans"/>
                <a:sym typeface="Noto Sans"/>
              </a:rPr>
              <a:t>n the slope-intercept form,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mx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is the slope and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is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The equation is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+ 7.</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47b1eaab1d_0_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347b1eaab1d_0_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900">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Cool Down (5 minutes)</a:t>
            </a:r>
            <a:endParaRPr b="1">
              <a:solidFill>
                <a:schemeClr val="dk1"/>
              </a:solidFill>
              <a:latin typeface="Noto Sans"/>
              <a:ea typeface="Noto Sans"/>
              <a:cs typeface="Noto Sans"/>
              <a:sym typeface="Noto Sans"/>
            </a:endParaRPr>
          </a:p>
          <a:p>
            <a:pPr indent="0" lvl="0" marL="0" rtl="0" algn="l">
              <a:lnSpc>
                <a:spcPct val="120000"/>
              </a:lnSpc>
              <a:spcBef>
                <a:spcPts val="400"/>
              </a:spcBef>
              <a:spcAft>
                <a:spcPts val="0"/>
              </a:spcAft>
              <a:buClr>
                <a:schemeClr val="dk1"/>
              </a:buClr>
              <a:buSzPts val="1100"/>
              <a:buFont typeface="Arial"/>
              <a:buNone/>
            </a:pPr>
            <a:r>
              <a:rPr lang="en">
                <a:solidFill>
                  <a:schemeClr val="dk1"/>
                </a:solidFill>
                <a:latin typeface="Noto Sans"/>
                <a:ea typeface="Noto Sans"/>
                <a:cs typeface="Noto Sans"/>
                <a:sym typeface="Noto Sans"/>
              </a:rPr>
              <a:t>After completing the Lesson Synthesis, wrap up the class by directing students to the Lesson Summary in their student textbook. In this section, students review the day’s learning targets, read summaries about the key takeaways from each activity, and then respond to a reflection question regarding their confidence with the material.</a:t>
            </a:r>
            <a:endParaRPr>
              <a:solidFill>
                <a:schemeClr val="dk1"/>
              </a:solidFill>
              <a:latin typeface="Noto Sans"/>
              <a:ea typeface="Noto Sans"/>
              <a:cs typeface="Noto Sans"/>
              <a:sym typeface="Noto Sans"/>
            </a:endParaRPr>
          </a:p>
          <a:p>
            <a:pPr indent="0" lvl="0" marL="0" rtl="0" algn="l">
              <a:lnSpc>
                <a:spcPct val="120000"/>
              </a:lnSpc>
              <a:spcBef>
                <a:spcPts val="400"/>
              </a:spcBef>
              <a:spcAft>
                <a:spcPts val="0"/>
              </a:spcAft>
              <a:buClr>
                <a:schemeClr val="dk1"/>
              </a:buClr>
              <a:buSzPts val="1100"/>
              <a:buFont typeface="Arial"/>
              <a:buNone/>
            </a:pPr>
            <a:r>
              <a:rPr lang="en">
                <a:solidFill>
                  <a:schemeClr val="dk1"/>
                </a:solidFill>
                <a:latin typeface="Noto Sans"/>
                <a:ea typeface="Noto Sans"/>
                <a:cs typeface="Noto Sans"/>
                <a:sym typeface="Noto Sans"/>
              </a:rPr>
              <a:t>For more on the benefits of using this type of metacognitive reflection, see the Research in Practice section of the course.</a:t>
            </a:r>
            <a:endParaRPr>
              <a:solidFill>
                <a:schemeClr val="dk1"/>
              </a:solidFill>
              <a:latin typeface="Noto Sans"/>
              <a:ea typeface="Noto Sans"/>
              <a:cs typeface="Noto Sans"/>
              <a:sym typeface="Noto Sans"/>
            </a:endParaRPr>
          </a:p>
          <a:p>
            <a:pPr indent="0" lvl="0" marL="0" rtl="0" algn="l">
              <a:spcBef>
                <a:spcPts val="400"/>
              </a:spcBef>
              <a:spcAft>
                <a:spcPts val="0"/>
              </a:spcAft>
              <a:buNone/>
            </a:pPr>
            <a:r>
              <a:rPr b="1" lang="en">
                <a:solidFill>
                  <a:schemeClr val="dk1"/>
                </a:solidFill>
                <a:latin typeface="Noto Sans"/>
                <a:ea typeface="Noto Sans"/>
                <a:cs typeface="Noto Sans"/>
                <a:sym typeface="Noto Sans"/>
              </a:rPr>
              <a:t>Answers</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The table will contain the following values: (0, –1); (1, –¾); (2, –½); (3, –¼); (4, 0)</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47b1eaab1d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347b1eaab1d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Noto Sans"/>
                <a:ea typeface="Noto Sans"/>
                <a:cs typeface="Noto Sans"/>
                <a:sym typeface="Noto Sans"/>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347b1eaab1d_0_1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347b1eaab1d_0_1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Prompt:</a:t>
            </a:r>
            <a:r>
              <a:rPr lang="en">
                <a:solidFill>
                  <a:schemeClr val="dk1"/>
                </a:solidFill>
                <a:latin typeface="Noto Sans"/>
                <a:ea typeface="Noto Sans"/>
                <a:cs typeface="Noto Sans"/>
                <a:sym typeface="Noto Sans"/>
              </a:rPr>
              <a:t> Tell students that expressions, equations, and inequalities are mathematical models. A model is a mathematical representation of a real-life situation. When people create models, they rely on the information they have, but they also make assumptions and decisions that affect the models. If the information or assumptions change, the model would also change.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 </a:t>
            </a:r>
            <a:r>
              <a:rPr lang="en" sz="1300">
                <a:solidFill>
                  <a:schemeClr val="dk1"/>
                </a:solidFill>
                <a:latin typeface="Calibri"/>
                <a:ea typeface="Calibri"/>
                <a:cs typeface="Calibri"/>
                <a:sym typeface="Calibri"/>
              </a:rPr>
              <a:t>- Your answers may vary, but here is a sample.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You can pick two points from the table and use the formula: slope = (change in y) ÷ (change in x).</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Yes, the y-intercept always matched the point where x = 0, and the slope showed how much y changed each time x increased by 1.</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Yes, you can pick different x-values, plug them into the equation, and solve to find the matching y-values.</a:t>
            </a:r>
            <a:endParaRPr>
              <a:solidFill>
                <a:schemeClr val="dk1"/>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3000"/>
              <a:buFont typeface="Roboto Slab"/>
              <a:buNone/>
              <a:defRPr b="1" sz="3000">
                <a:solidFill>
                  <a:srgbClr val="005047"/>
                </a:solidFill>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19" name="Google Shape;19;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0" name="Google Shape;20;p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3000"/>
              <a:buFont typeface="Roboto Slab"/>
              <a:buNone/>
              <a:defRPr b="1" sz="3000">
                <a:solidFill>
                  <a:srgbClr val="005047"/>
                </a:solidFill>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25" name="Google Shape;25;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Roboto Slab"/>
              <a:buNone/>
              <a:defRPr b="1" sz="3000">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572000" y="-125"/>
            <a:ext cx="4572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0" name="Google Shape;40;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8" name="Google Shape;48;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Roboto Slab"/>
              <a:buNone/>
              <a:defRPr b="1"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Noto Sans"/>
              <a:buChar char="●"/>
              <a:defRPr sz="1800">
                <a:solidFill>
                  <a:srgbClr val="424242"/>
                </a:solidFill>
                <a:latin typeface="Noto Sans"/>
                <a:ea typeface="Noto Sans"/>
                <a:cs typeface="Noto Sans"/>
                <a:sym typeface="Noto Sans"/>
              </a:defRPr>
            </a:lvl1pPr>
            <a:lvl2pPr indent="-317500" lvl="1" marL="9144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2pPr>
            <a:lvl3pPr indent="-317500" lvl="2" marL="13716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3pPr>
            <a:lvl4pPr indent="-317500" lvl="3" marL="18288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4pPr>
            <a:lvl5pPr indent="-317500" lvl="4" marL="22860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5pPr>
            <a:lvl6pPr indent="-317500" lvl="5" marL="27432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6pPr>
            <a:lvl7pPr indent="-317500" lvl="6" marL="32004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7pPr>
            <a:lvl8pPr indent="-317500" lvl="7" marL="36576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8pPr>
            <a:lvl9pPr indent="-317500" lvl="8" marL="41148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Noto Sans"/>
                <a:ea typeface="Noto Sans"/>
                <a:cs typeface="Noto Sans"/>
                <a:sym typeface="Noto Sans"/>
              </a:defRPr>
            </a:lvl1pPr>
            <a:lvl2pPr lvl="1" algn="r">
              <a:buNone/>
              <a:defRPr sz="1100">
                <a:solidFill>
                  <a:schemeClr val="dk2"/>
                </a:solidFill>
                <a:latin typeface="Noto Sans"/>
                <a:ea typeface="Noto Sans"/>
                <a:cs typeface="Noto Sans"/>
                <a:sym typeface="Noto Sans"/>
              </a:defRPr>
            </a:lvl2pPr>
            <a:lvl3pPr lvl="2" algn="r">
              <a:buNone/>
              <a:defRPr sz="1100">
                <a:solidFill>
                  <a:schemeClr val="dk2"/>
                </a:solidFill>
                <a:latin typeface="Noto Sans"/>
                <a:ea typeface="Noto Sans"/>
                <a:cs typeface="Noto Sans"/>
                <a:sym typeface="Noto Sans"/>
              </a:defRPr>
            </a:lvl3pPr>
            <a:lvl4pPr lvl="3" algn="r">
              <a:buNone/>
              <a:defRPr sz="1100">
                <a:solidFill>
                  <a:schemeClr val="dk2"/>
                </a:solidFill>
                <a:latin typeface="Noto Sans"/>
                <a:ea typeface="Noto Sans"/>
                <a:cs typeface="Noto Sans"/>
                <a:sym typeface="Noto Sans"/>
              </a:defRPr>
            </a:lvl4pPr>
            <a:lvl5pPr lvl="4" algn="r">
              <a:buNone/>
              <a:defRPr sz="1100">
                <a:solidFill>
                  <a:schemeClr val="dk2"/>
                </a:solidFill>
                <a:latin typeface="Noto Sans"/>
                <a:ea typeface="Noto Sans"/>
                <a:cs typeface="Noto Sans"/>
                <a:sym typeface="Noto Sans"/>
              </a:defRPr>
            </a:lvl5pPr>
            <a:lvl6pPr lvl="5" algn="r">
              <a:buNone/>
              <a:defRPr sz="1100">
                <a:solidFill>
                  <a:schemeClr val="dk2"/>
                </a:solidFill>
                <a:latin typeface="Noto Sans"/>
                <a:ea typeface="Noto Sans"/>
                <a:cs typeface="Noto Sans"/>
                <a:sym typeface="Noto Sans"/>
              </a:defRPr>
            </a:lvl6pPr>
            <a:lvl7pPr lvl="6" algn="r">
              <a:buNone/>
              <a:defRPr sz="1100">
                <a:solidFill>
                  <a:schemeClr val="dk2"/>
                </a:solidFill>
                <a:latin typeface="Noto Sans"/>
                <a:ea typeface="Noto Sans"/>
                <a:cs typeface="Noto Sans"/>
                <a:sym typeface="Noto Sans"/>
              </a:defRPr>
            </a:lvl7pPr>
            <a:lvl8pPr lvl="7" algn="r">
              <a:buNone/>
              <a:defRPr sz="1100">
                <a:solidFill>
                  <a:schemeClr val="dk2"/>
                </a:solidFill>
                <a:latin typeface="Noto Sans"/>
                <a:ea typeface="Noto Sans"/>
                <a:cs typeface="Noto Sans"/>
                <a:sym typeface="Noto Sans"/>
              </a:defRPr>
            </a:lvl8pPr>
            <a:lvl9pPr lvl="8" algn="r">
              <a:buNone/>
              <a:defRPr sz="1100">
                <a:solidFill>
                  <a:schemeClr val="dk2"/>
                </a:solidFill>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23.png"/><Relationship Id="rId5" Type="http://schemas.openxmlformats.org/officeDocument/2006/relationships/image" Target="../media/image2.png"/><Relationship Id="rId6" Type="http://schemas.openxmlformats.org/officeDocument/2006/relationships/image" Target="../media/image1.png"/><Relationship Id="rId7" Type="http://schemas.openxmlformats.org/officeDocument/2006/relationships/image" Target="../media/image21.png"/><Relationship Id="rId8"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10.png"/><Relationship Id="rId6" Type="http://schemas.openxmlformats.org/officeDocument/2006/relationships/image" Target="../media/image16.png"/><Relationship Id="rId7" Type="http://schemas.openxmlformats.org/officeDocument/2006/relationships/image" Target="../media/image14.png"/><Relationship Id="rId8"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9.png"/><Relationship Id="rId4" Type="http://schemas.openxmlformats.org/officeDocument/2006/relationships/image" Target="../media/image2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11.png"/><Relationship Id="rId9"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6.png"/><Relationship Id="rId7" Type="http://schemas.openxmlformats.org/officeDocument/2006/relationships/image" Target="../media/image24.png"/><Relationship Id="rId8"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9.png"/><Relationship Id="rId4" Type="http://schemas.openxmlformats.org/officeDocument/2006/relationships/image" Target="../media/image4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slide" Target="/ppt/slides/slide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19.png"/><Relationship Id="rId4" Type="http://schemas.openxmlformats.org/officeDocument/2006/relationships/hyperlink" Target="https://youtu.be/nZiRu4PpXDo" TargetMode="External"/><Relationship Id="rId5" Type="http://schemas.openxmlformats.org/officeDocument/2006/relationships/hyperlink" Target="http://www.youtube.com/watch?v=nZiRu4PpXDo" TargetMode="External"/><Relationship Id="rId6" Type="http://schemas.openxmlformats.org/officeDocument/2006/relationships/image" Target="../media/image4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31.png"/><Relationship Id="rId4" Type="http://schemas.openxmlformats.org/officeDocument/2006/relationships/image" Target="../media/image23.png"/><Relationship Id="rId5"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1.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1.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16.png"/><Relationship Id="rId6" Type="http://schemas.openxmlformats.org/officeDocument/2006/relationships/image" Target="../media/image24.png"/><Relationship Id="rId7" Type="http://schemas.openxmlformats.org/officeDocument/2006/relationships/image" Target="../media/image14.png"/><Relationship Id="rId8"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9.png"/><Relationship Id="rId4" Type="http://schemas.openxmlformats.org/officeDocument/2006/relationships/slide" Target="/ppt/slides/slide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1.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31.png"/><Relationship Id="rId4" Type="http://schemas.openxmlformats.org/officeDocument/2006/relationships/image" Target="../media/image21.png"/><Relationship Id="rId5" Type="http://schemas.openxmlformats.org/officeDocument/2006/relationships/image" Target="../media/image40.png"/><Relationship Id="rId6" Type="http://schemas.openxmlformats.org/officeDocument/2006/relationships/image" Target="../media/image4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8.png"/><Relationship Id="rId4" Type="http://schemas.openxmlformats.org/officeDocument/2006/relationships/image" Target="../media/image16.png"/><Relationship Id="rId5" Type="http://schemas.openxmlformats.org/officeDocument/2006/relationships/image" Target="../media/image24.png"/><Relationship Id="rId6" Type="http://schemas.openxmlformats.org/officeDocument/2006/relationships/image" Target="../media/image30.png"/><Relationship Id="rId7" Type="http://schemas.openxmlformats.org/officeDocument/2006/relationships/image" Target="../media/image14.png"/><Relationship Id="rId8"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8.png"/><Relationship Id="rId4" Type="http://schemas.openxmlformats.org/officeDocument/2006/relationships/image" Target="../media/image16.png"/><Relationship Id="rId5" Type="http://schemas.openxmlformats.org/officeDocument/2006/relationships/image" Target="../media/image24.png"/><Relationship Id="rId6" Type="http://schemas.openxmlformats.org/officeDocument/2006/relationships/image" Target="../media/image28.png"/><Relationship Id="rId7" Type="http://schemas.openxmlformats.org/officeDocument/2006/relationships/image" Target="../media/image14.png"/><Relationship Id="rId8"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9.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8.png"/><Relationship Id="rId4" Type="http://schemas.openxmlformats.org/officeDocument/2006/relationships/image" Target="../media/image16.png"/><Relationship Id="rId5" Type="http://schemas.openxmlformats.org/officeDocument/2006/relationships/image" Target="../media/image24.png"/><Relationship Id="rId6" Type="http://schemas.openxmlformats.org/officeDocument/2006/relationships/image" Target="../media/image30.png"/><Relationship Id="rId7" Type="http://schemas.openxmlformats.org/officeDocument/2006/relationships/image" Target="../media/image28.png"/><Relationship Id="rId8" Type="http://schemas.openxmlformats.org/officeDocument/2006/relationships/image" Target="../media/image3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1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1 Linear Equations</a:t>
            </a:r>
            <a:endParaRPr sz="3000">
              <a:solidFill>
                <a:srgbClr val="FDBD3E"/>
              </a:solidFill>
              <a:latin typeface="Roboto Slab Black"/>
              <a:ea typeface="Roboto Slab Black"/>
              <a:cs typeface="Roboto Slab Black"/>
              <a:sym typeface="Roboto Slab Black"/>
            </a:endParaRPr>
          </a:p>
        </p:txBody>
      </p:sp>
      <p:pic>
        <p:nvPicPr>
          <p:cNvPr id="57" name="Google Shape;57;p13"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58" name="Google Shape;58;p13"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59" name="Google Shape;59;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t>Lesson 1.13: Lines from Tables and Graphs</a:t>
            </a:r>
            <a:endParaRPr>
              <a:solidFill>
                <a:srgbClr val="42424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3" name="Shape 63"/>
        <p:cNvGrpSpPr/>
        <p:nvPr/>
      </p:nvGrpSpPr>
      <p:grpSpPr>
        <a:xfrm>
          <a:off x="0" y="0"/>
          <a:ext cx="0" cy="0"/>
          <a:chOff x="0" y="0"/>
          <a:chExt cx="0" cy="0"/>
        </a:xfrm>
      </p:grpSpPr>
      <p:sp>
        <p:nvSpPr>
          <p:cNvPr id="64" name="Google Shape;64;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latin typeface="Verdana"/>
                <a:ea typeface="Verdana"/>
                <a:cs typeface="Verdana"/>
                <a:sym typeface="Verdana"/>
              </a:rPr>
              <a:t>How to use these slides</a:t>
            </a:r>
            <a:endParaRPr sz="3000">
              <a:solidFill>
                <a:srgbClr val="005047"/>
              </a:solidFill>
              <a:latin typeface="Verdana"/>
              <a:ea typeface="Verdana"/>
              <a:cs typeface="Verdana"/>
              <a:sym typeface="Verdana"/>
            </a:endParaRPr>
          </a:p>
        </p:txBody>
      </p:sp>
      <p:sp>
        <p:nvSpPr>
          <p:cNvPr id="65" name="Google Shape;65;p14"/>
          <p:cNvSpPr txBox="1"/>
          <p:nvPr>
            <p:ph idx="1" type="body"/>
          </p:nvPr>
        </p:nvSpPr>
        <p:spPr>
          <a:xfrm>
            <a:off x="311700" y="1152475"/>
            <a:ext cx="8520600" cy="3498600"/>
          </a:xfrm>
          <a:prstGeom prst="rect">
            <a:avLst/>
          </a:prstGeom>
        </p:spPr>
        <p:txBody>
          <a:bodyPr anchorCtr="0" anchor="t" bIns="0" lIns="91425" spcFirstLastPara="1" rIns="91425" wrap="square" tIns="91425">
            <a:norm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66" name="Google Shape;66;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67" name="Google Shape;67;p1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1.13 Lines from Tables and Graphs</a:t>
            </a:r>
            <a:endParaRPr/>
          </a:p>
        </p:txBody>
      </p:sp>
      <p:sp>
        <p:nvSpPr>
          <p:cNvPr id="68" name="Google Shape;68;p14"/>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rPr>
              <a:t>OpenStax CC BY NC SA</a:t>
            </a:r>
            <a:endParaRPr sz="900">
              <a:solidFill>
                <a:srgbClr val="666666"/>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2" name="Shape 72"/>
        <p:cNvGrpSpPr/>
        <p:nvPr/>
      </p:nvGrpSpPr>
      <p:grpSpPr>
        <a:xfrm>
          <a:off x="0" y="0"/>
          <a:ext cx="0" cy="0"/>
          <a:chOff x="0" y="0"/>
          <a:chExt cx="0" cy="0"/>
        </a:xfrm>
      </p:grpSpPr>
      <p:sp>
        <p:nvSpPr>
          <p:cNvPr id="73" name="Google Shape;73;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Reference </a:t>
            </a:r>
            <a:r>
              <a:rPr lang="en">
                <a:latin typeface="Verdana"/>
                <a:ea typeface="Verdana"/>
                <a:cs typeface="Verdana"/>
                <a:sym typeface="Verdana"/>
              </a:rPr>
              <a:t>Key</a:t>
            </a:r>
            <a:endParaRPr>
              <a:latin typeface="Verdana"/>
              <a:ea typeface="Verdana"/>
              <a:cs typeface="Verdana"/>
              <a:sym typeface="Verdana"/>
            </a:endParaRPr>
          </a:p>
        </p:txBody>
      </p:sp>
      <p:sp>
        <p:nvSpPr>
          <p:cNvPr id="74" name="Google Shape;74;p15"/>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75" name="Google Shape;75;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6" name="Google Shape;76;p1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1.13 Lines from Tables and Graphs</a:t>
            </a:r>
            <a:endParaRPr/>
          </a:p>
        </p:txBody>
      </p:sp>
      <p:graphicFrame>
        <p:nvGraphicFramePr>
          <p:cNvPr id="77" name="Google Shape;77;p15"/>
          <p:cNvGraphicFramePr/>
          <p:nvPr/>
        </p:nvGraphicFramePr>
        <p:xfrm>
          <a:off x="416500" y="1479425"/>
          <a:ext cx="3000000" cy="3000000"/>
        </p:xfrm>
        <a:graphic>
          <a:graphicData uri="http://schemas.openxmlformats.org/drawingml/2006/table">
            <a:tbl>
              <a:tblPr>
                <a:noFill/>
                <a:tableStyleId>{92C62C0E-E24C-41BE-B1D6-0B16C9A78150}</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Support for Students with Disability</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Learning Strategies slide, provides additional support to students for understanding the activity. </a:t>
                      </a:r>
                      <a:endParaRPr sz="1300">
                        <a:solidFill>
                          <a:srgbClr val="424242"/>
                        </a:solidFill>
                        <a:latin typeface="Noto Sans"/>
                        <a:ea typeface="Noto Sans"/>
                        <a:cs typeface="Noto Sans"/>
                        <a:sym typeface="Noto Sans"/>
                      </a:endParaRPr>
                    </a:p>
                    <a:p>
                      <a:pPr indent="0" lvl="0" marL="0" rtl="0" algn="l">
                        <a:spcBef>
                          <a:spcPts val="0"/>
                        </a:spcBef>
                        <a:spcAft>
                          <a:spcPts val="0"/>
                        </a:spcAft>
                        <a:buNone/>
                      </a:pPr>
                      <a:r>
                        <a:t/>
                      </a:r>
                      <a:endParaRPr sz="1300">
                        <a:solidFill>
                          <a:srgbClr val="424242"/>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sz="1300">
                          <a:solidFill>
                            <a:srgbClr val="424242"/>
                          </a:solidFill>
                          <a:latin typeface="Noto Sans"/>
                          <a:ea typeface="Noto Sans"/>
                          <a:cs typeface="Noto Sans"/>
                          <a:sym typeface="Noto Sans"/>
                        </a:rPr>
                        <a:t>Learning Strategies slide, provides additional support to students for understanding the activity. </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Noto Sans"/>
                          <a:ea typeface="Noto Sans"/>
                          <a:cs typeface="Noto Sans"/>
                          <a:sym typeface="Noto Sans"/>
                        </a:rPr>
                        <a:t>Support for English Language Learners</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Extending Your Thinking</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Extending Your Thinking slide, provides an extra challenge for students.</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Not 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 slide, checkpoint to assess student understanding after the learning activity.</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Review</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 Review slide, designed to help review topics from the self check question.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78" name="Google Shape;78;p15"/>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9" name="Google Shape;79;p15"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80" name="Google Shape;80;p15"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81" name="Google Shape;81;p15"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82" name="Google Shape;82;p15"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83" name="Google Shape;83;p15"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84" name="Google Shape;84;p15"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85" name="Google Shape;85;p15"/>
          <p:cNvSpPr/>
          <p:nvPr/>
        </p:nvSpPr>
        <p:spPr>
          <a:xfrm>
            <a:off x="2984325" y="4474800"/>
            <a:ext cx="30705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100">
                <a:solidFill>
                  <a:schemeClr val="dk1"/>
                </a:solidFill>
                <a:latin typeface="Noto Sans"/>
                <a:ea typeface="Noto Sans"/>
                <a:cs typeface="Noto Sans"/>
                <a:sym typeface="Noto Sans"/>
              </a:rPr>
              <a:t>On the next slides, c</a:t>
            </a:r>
            <a:r>
              <a:rPr lang="en" sz="1100">
                <a:solidFill>
                  <a:schemeClr val="dk1"/>
                </a:solidFill>
                <a:latin typeface="Noto Sans"/>
                <a:ea typeface="Noto Sans"/>
                <a:cs typeface="Noto Sans"/>
                <a:sym typeface="Noto Sans"/>
              </a:rPr>
              <a:t>heck the </a:t>
            </a:r>
            <a:r>
              <a:rPr b="1" lang="en" sz="1100">
                <a:solidFill>
                  <a:schemeClr val="dk1"/>
                </a:solidFill>
                <a:latin typeface="Noto Sans"/>
                <a:ea typeface="Noto Sans"/>
                <a:cs typeface="Noto Sans"/>
                <a:sym typeface="Noto Sans"/>
              </a:rPr>
              <a:t>speaker notes </a:t>
            </a:r>
            <a:r>
              <a:rPr lang="en" sz="1100">
                <a:solidFill>
                  <a:schemeClr val="dk1"/>
                </a:solidFill>
                <a:latin typeface="Noto Sans"/>
                <a:ea typeface="Noto Sans"/>
                <a:cs typeface="Noto Sans"/>
                <a:sym typeface="Noto Sans"/>
              </a:rPr>
              <a:t>for teacher instructions and support.</a:t>
            </a:r>
            <a:endParaRPr sz="1200">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89" name="Shape 89"/>
        <p:cNvGrpSpPr/>
        <p:nvPr/>
      </p:nvGrpSpPr>
      <p:grpSpPr>
        <a:xfrm>
          <a:off x="0" y="0"/>
          <a:ext cx="0" cy="0"/>
          <a:chOff x="0" y="0"/>
          <a:chExt cx="0" cy="0"/>
        </a:xfrm>
      </p:grpSpPr>
      <p:sp>
        <p:nvSpPr>
          <p:cNvPr id="90" name="Google Shape;90;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latin typeface="Verdana"/>
                <a:ea typeface="Verdana"/>
                <a:cs typeface="Verdana"/>
                <a:sym typeface="Verdana"/>
              </a:rPr>
              <a:t>Learning Goals</a:t>
            </a:r>
            <a:endParaRPr sz="3000">
              <a:solidFill>
                <a:srgbClr val="FDBD3E"/>
              </a:solidFill>
              <a:latin typeface="Verdana"/>
              <a:ea typeface="Verdana"/>
              <a:cs typeface="Verdana"/>
              <a:sym typeface="Verdana"/>
            </a:endParaRPr>
          </a:p>
        </p:txBody>
      </p:sp>
      <p:sp>
        <p:nvSpPr>
          <p:cNvPr id="91" name="Google Shape;91;p16"/>
          <p:cNvSpPr txBox="1"/>
          <p:nvPr>
            <p:ph idx="1" type="body"/>
          </p:nvPr>
        </p:nvSpPr>
        <p:spPr>
          <a:xfrm>
            <a:off x="311700" y="1152475"/>
            <a:ext cx="4992600" cy="3498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latin typeface="Noto Sans"/>
                <a:ea typeface="Noto Sans"/>
                <a:cs typeface="Noto Sans"/>
                <a:sym typeface="Noto Sans"/>
              </a:rPr>
              <a:t>By the end of this lesson you will be able to -</a:t>
            </a:r>
            <a:endParaRPr b="1">
              <a:solidFill>
                <a:srgbClr val="F3F3F3"/>
              </a:solidFill>
              <a:latin typeface="Noto Sans"/>
              <a:ea typeface="Noto Sans"/>
              <a:cs typeface="Noto Sans"/>
              <a:sym typeface="Noto Sans"/>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Write equations </a:t>
            </a:r>
            <a:r>
              <a:rPr lang="en">
                <a:solidFill>
                  <a:srgbClr val="F3F3F3"/>
                </a:solidFill>
              </a:rPr>
              <a:t>from a</a:t>
            </a:r>
            <a:r>
              <a:rPr b="1" lang="en">
                <a:solidFill>
                  <a:srgbClr val="F3F3F3"/>
                </a:solidFill>
              </a:rPr>
              <a:t> point </a:t>
            </a:r>
            <a:r>
              <a:rPr lang="en">
                <a:solidFill>
                  <a:srgbClr val="F3F3F3"/>
                </a:solidFill>
              </a:rPr>
              <a:t>and</a:t>
            </a:r>
            <a:r>
              <a:rPr b="1" lang="en">
                <a:solidFill>
                  <a:srgbClr val="F3F3F3"/>
                </a:solidFill>
              </a:rPr>
              <a:t> slope.</a:t>
            </a:r>
            <a:endParaRPr b="1">
              <a:solidFill>
                <a:srgbClr val="F3F3F3"/>
              </a:solidFill>
            </a:endParaRPr>
          </a:p>
          <a:p>
            <a:pPr indent="-317500" lvl="0" marL="457200" rtl="0" algn="l">
              <a:lnSpc>
                <a:spcPct val="100000"/>
              </a:lnSpc>
              <a:spcBef>
                <a:spcPts val="1000"/>
              </a:spcBef>
              <a:spcAft>
                <a:spcPts val="0"/>
              </a:spcAft>
              <a:buClr>
                <a:srgbClr val="F3F3F3"/>
              </a:buClr>
              <a:buSzPts val="1400"/>
              <a:buChar char="●"/>
            </a:pPr>
            <a:r>
              <a:rPr b="1" lang="en">
                <a:solidFill>
                  <a:srgbClr val="F3F3F3"/>
                </a:solidFill>
              </a:rPr>
              <a:t>Write equations </a:t>
            </a:r>
            <a:r>
              <a:rPr lang="en">
                <a:solidFill>
                  <a:srgbClr val="F3F3F3"/>
                </a:solidFill>
              </a:rPr>
              <a:t>from</a:t>
            </a:r>
            <a:r>
              <a:rPr b="1" lang="en">
                <a:solidFill>
                  <a:srgbClr val="F3F3F3"/>
                </a:solidFill>
              </a:rPr>
              <a:t> two points.</a:t>
            </a:r>
            <a:endParaRPr b="1">
              <a:solidFill>
                <a:srgbClr val="F3F3F3"/>
              </a:solidFill>
            </a:endParaRPr>
          </a:p>
          <a:p>
            <a:pPr indent="-317500" lvl="0" marL="457200" rtl="0" algn="l">
              <a:lnSpc>
                <a:spcPct val="100000"/>
              </a:lnSpc>
              <a:spcBef>
                <a:spcPts val="1000"/>
              </a:spcBef>
              <a:spcAft>
                <a:spcPts val="0"/>
              </a:spcAft>
              <a:buClr>
                <a:srgbClr val="F3F3F3"/>
              </a:buClr>
              <a:buSzPts val="1400"/>
              <a:buChar char="●"/>
            </a:pPr>
            <a:r>
              <a:rPr b="1" lang="en">
                <a:solidFill>
                  <a:srgbClr val="F3F3F3"/>
                </a:solidFill>
              </a:rPr>
              <a:t>Write equations </a:t>
            </a:r>
            <a:r>
              <a:rPr lang="en">
                <a:solidFill>
                  <a:srgbClr val="F3F3F3"/>
                </a:solidFill>
              </a:rPr>
              <a:t>from a </a:t>
            </a:r>
            <a:r>
              <a:rPr b="1" lang="en">
                <a:solidFill>
                  <a:srgbClr val="F3F3F3"/>
                </a:solidFill>
              </a:rPr>
              <a:t>verbal description.</a:t>
            </a:r>
            <a:endParaRPr b="1">
              <a:solidFill>
                <a:srgbClr val="F3F3F3"/>
              </a:solidFill>
            </a:endParaRPr>
          </a:p>
          <a:p>
            <a:pPr indent="-317500" lvl="0" marL="457200" rtl="0" algn="l">
              <a:lnSpc>
                <a:spcPct val="100000"/>
              </a:lnSpc>
              <a:spcBef>
                <a:spcPts val="1000"/>
              </a:spcBef>
              <a:spcAft>
                <a:spcPts val="1000"/>
              </a:spcAft>
              <a:buClr>
                <a:srgbClr val="F3F3F3"/>
              </a:buClr>
              <a:buSzPts val="1400"/>
              <a:buChar char="●"/>
            </a:pPr>
            <a:r>
              <a:rPr b="1" lang="en">
                <a:solidFill>
                  <a:srgbClr val="F3F3F3"/>
                </a:solidFill>
              </a:rPr>
              <a:t>Write equations </a:t>
            </a:r>
            <a:r>
              <a:rPr lang="en">
                <a:solidFill>
                  <a:srgbClr val="F3F3F3"/>
                </a:solidFill>
              </a:rPr>
              <a:t>from a </a:t>
            </a:r>
            <a:r>
              <a:rPr b="1" lang="en">
                <a:solidFill>
                  <a:srgbClr val="F3F3F3"/>
                </a:solidFill>
              </a:rPr>
              <a:t>table.</a:t>
            </a:r>
            <a:endParaRPr b="1">
              <a:solidFill>
                <a:srgbClr val="F3F3F3"/>
              </a:solidFill>
            </a:endParaRPr>
          </a:p>
        </p:txBody>
      </p:sp>
      <p:pic>
        <p:nvPicPr>
          <p:cNvPr id="92" name="Google Shape;92;p16" title="lesson journey-opt 2.png"/>
          <p:cNvPicPr preferRelativeResize="0"/>
          <p:nvPr/>
        </p:nvPicPr>
        <p:blipFill>
          <a:blip r:embed="rId3">
            <a:alphaModFix/>
          </a:blip>
          <a:stretch>
            <a:fillRect/>
          </a:stretch>
        </p:blipFill>
        <p:spPr>
          <a:xfrm>
            <a:off x="5385050" y="1152463"/>
            <a:ext cx="3447249" cy="2298175"/>
          </a:xfrm>
          <a:prstGeom prst="rect">
            <a:avLst/>
          </a:prstGeom>
          <a:noFill/>
          <a:ln>
            <a:noFill/>
          </a:ln>
        </p:spPr>
      </p:pic>
      <p:sp>
        <p:nvSpPr>
          <p:cNvPr id="93" name="Google Shape;93;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94" name="Google Shape;94;p1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Lesson 1.13 Lines from Tables and Graphs</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Vocabulary</a:t>
            </a:r>
            <a:endParaRPr>
              <a:latin typeface="Verdana"/>
              <a:ea typeface="Verdana"/>
              <a:cs typeface="Verdana"/>
              <a:sym typeface="Verdana"/>
            </a:endParaRPr>
          </a:p>
        </p:txBody>
      </p:sp>
      <p:sp>
        <p:nvSpPr>
          <p:cNvPr id="100" name="Google Shape;100;p17"/>
          <p:cNvSpPr txBox="1"/>
          <p:nvPr>
            <p:ph idx="1" type="body"/>
          </p:nvPr>
        </p:nvSpPr>
        <p:spPr>
          <a:xfrm>
            <a:off x="311700" y="1152475"/>
            <a:ext cx="61734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42900" lvl="0" marL="457200" rtl="0" algn="l">
              <a:spcBef>
                <a:spcPts val="1200"/>
              </a:spcBef>
              <a:spcAft>
                <a:spcPts val="0"/>
              </a:spcAft>
              <a:buSzPts val="1800"/>
              <a:buChar char="●"/>
            </a:pPr>
            <a:r>
              <a:rPr lang="en"/>
              <a:t>Linear Equation</a:t>
            </a:r>
            <a:endParaRPr/>
          </a:p>
          <a:p>
            <a:pPr indent="-330200" lvl="1" marL="914400" rtl="0" algn="l">
              <a:spcBef>
                <a:spcPts val="0"/>
              </a:spcBef>
              <a:spcAft>
                <a:spcPts val="0"/>
              </a:spcAft>
              <a:buSzPts val="1600"/>
              <a:buChar char="○"/>
            </a:pPr>
            <a:r>
              <a:rPr lang="en"/>
              <a:t>An equation that describes a relationship between two quantities that have a slope.</a:t>
            </a:r>
            <a:endParaRPr/>
          </a:p>
          <a:p>
            <a:pPr indent="-342900" lvl="0" marL="457200" rtl="0" algn="l">
              <a:spcBef>
                <a:spcPts val="0"/>
              </a:spcBef>
              <a:spcAft>
                <a:spcPts val="0"/>
              </a:spcAft>
              <a:buSzPts val="1800"/>
              <a:buChar char="●"/>
            </a:pPr>
            <a:r>
              <a:rPr lang="en"/>
              <a:t>Point-Slope Form</a:t>
            </a:r>
            <a:endParaRPr/>
          </a:p>
          <a:p>
            <a:pPr indent="-330200" lvl="1" marL="914400" rtl="0" algn="l">
              <a:spcBef>
                <a:spcPts val="0"/>
              </a:spcBef>
              <a:spcAft>
                <a:spcPts val="0"/>
              </a:spcAft>
              <a:buSzPts val="1600"/>
              <a:buChar char="○"/>
            </a:pPr>
            <a:r>
              <a:rPr lang="en"/>
              <a:t>The equation of a line with slope 𝑚 and containing the point (𝑥1, 𝑦1) when in the form: (𝑦 − 𝑦1) = 𝑚(𝑥 − 𝑥1).</a:t>
            </a:r>
            <a:endParaRPr/>
          </a:p>
          <a:p>
            <a:pPr indent="-342900" lvl="0" marL="457200" rtl="0" algn="l">
              <a:spcBef>
                <a:spcPts val="0"/>
              </a:spcBef>
              <a:spcAft>
                <a:spcPts val="0"/>
              </a:spcAft>
              <a:buSzPts val="1800"/>
              <a:buChar char="●"/>
            </a:pPr>
            <a:r>
              <a:rPr lang="en"/>
              <a:t>Slope-intercept form (of a linear equation)</a:t>
            </a:r>
            <a:endParaRPr/>
          </a:p>
          <a:p>
            <a:pPr indent="-330200" lvl="1" marL="914400" rtl="0" algn="l">
              <a:spcBef>
                <a:spcPts val="0"/>
              </a:spcBef>
              <a:spcAft>
                <a:spcPts val="0"/>
              </a:spcAft>
              <a:buSzPts val="1600"/>
              <a:buChar char="○"/>
            </a:pPr>
            <a:r>
              <a:rPr lang="en"/>
              <a:t>𝑦 = 𝑚𝑥 + 𝑏 where 𝑚 is the slope of the line and 𝑏 is the 𝑦-intercept.</a:t>
            </a:r>
            <a:endParaRPr/>
          </a:p>
          <a:p>
            <a:pPr indent="0" lvl="0" marL="0" rtl="0" algn="l">
              <a:spcBef>
                <a:spcPts val="1200"/>
              </a:spcBef>
              <a:spcAft>
                <a:spcPts val="1200"/>
              </a:spcAft>
              <a:buNone/>
            </a:pPr>
            <a:r>
              <a:t/>
            </a:r>
            <a:endParaRPr b="1"/>
          </a:p>
        </p:txBody>
      </p:sp>
      <p:sp>
        <p:nvSpPr>
          <p:cNvPr id="101" name="Google Shape;101;p17"/>
          <p:cNvSpPr txBox="1"/>
          <p:nvPr>
            <p:ph idx="3" type="sldNum"/>
          </p:nvPr>
        </p:nvSpPr>
        <p:spPr>
          <a:xfrm>
            <a:off x="500800" y="462982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1.13 Lines from Tables and Graphs</a:t>
            </a:r>
            <a:endParaRPr/>
          </a:p>
        </p:txBody>
      </p:sp>
      <p:sp>
        <p:nvSpPr>
          <p:cNvPr id="102" name="Google Shape;102;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03" name="Google Shape;103;p17"/>
          <p:cNvSpPr txBox="1"/>
          <p:nvPr>
            <p:ph idx="2" type="body"/>
          </p:nvPr>
        </p:nvSpPr>
        <p:spPr>
          <a:xfrm>
            <a:off x="6485000" y="1152475"/>
            <a:ext cx="25161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None</a:t>
            </a:r>
            <a:endParaRPr sz="1400"/>
          </a:p>
          <a:p>
            <a:pPr indent="0" lvl="0" marL="0" rtl="0" algn="l">
              <a:spcBef>
                <a:spcPts val="1200"/>
              </a:spcBef>
              <a:spcAft>
                <a:spcPts val="1200"/>
              </a:spcAft>
              <a:buNone/>
            </a:pPr>
            <a:r>
              <a:t/>
            </a:r>
            <a:endParaRPr b="1"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7" name="Shape 107"/>
        <p:cNvGrpSpPr/>
        <p:nvPr/>
      </p:nvGrpSpPr>
      <p:grpSpPr>
        <a:xfrm>
          <a:off x="0" y="0"/>
          <a:ext cx="0" cy="0"/>
          <a:chOff x="0" y="0"/>
          <a:chExt cx="0" cy="0"/>
        </a:xfrm>
      </p:grpSpPr>
      <p:sp>
        <p:nvSpPr>
          <p:cNvPr id="108" name="Google Shape;108;p18"/>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109" name="Google Shape;109;p1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0" name="Google Shape;110;p18"/>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1" name="Google Shape;111;p18"/>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2" name="Google Shape;112;p18"/>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3" name="Google Shape;113;p1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4" name="Google Shape;114;p1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15" name="Google Shape;115;p18"/>
          <p:cNvCxnSpPr>
            <a:stCxn id="109" idx="2"/>
            <a:endCxn id="111"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116" name="Google Shape;116;p18"/>
          <p:cNvCxnSpPr>
            <a:stCxn id="111" idx="3"/>
            <a:endCxn id="110"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17" name="Google Shape;117;p18"/>
          <p:cNvCxnSpPr>
            <a:stCxn id="110" idx="3"/>
            <a:endCxn id="112"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18" name="Google Shape;118;p18"/>
          <p:cNvCxnSpPr>
            <a:stCxn id="112" idx="3"/>
            <a:endCxn id="114"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19" name="Google Shape;119;p18"/>
          <p:cNvCxnSpPr>
            <a:stCxn id="114" idx="3"/>
            <a:endCxn id="11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20" name="Google Shape;120;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1" name="Google Shape;121;p18" title="hugeicons_task-done-01.png"/>
          <p:cNvPicPr preferRelativeResize="0"/>
          <p:nvPr/>
        </p:nvPicPr>
        <p:blipFill>
          <a:blip r:embed="rId4">
            <a:alphaModFix/>
          </a:blip>
          <a:stretch>
            <a:fillRect/>
          </a:stretch>
        </p:blipFill>
        <p:spPr>
          <a:xfrm>
            <a:off x="1841720" y="3109005"/>
            <a:ext cx="228600" cy="228600"/>
          </a:xfrm>
          <a:prstGeom prst="rect">
            <a:avLst/>
          </a:prstGeom>
          <a:noFill/>
          <a:ln>
            <a:noFill/>
          </a:ln>
        </p:spPr>
      </p:pic>
      <p:sp>
        <p:nvSpPr>
          <p:cNvPr id="122" name="Google Shape;122;p18"/>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23" name="Google Shape;123;p18" title="hugeicons_task-done-01.png"/>
          <p:cNvPicPr preferRelativeResize="0"/>
          <p:nvPr/>
        </p:nvPicPr>
        <p:blipFill>
          <a:blip r:embed="rId4">
            <a:alphaModFix/>
          </a:blip>
          <a:stretch>
            <a:fillRect/>
          </a:stretch>
        </p:blipFill>
        <p:spPr>
          <a:xfrm>
            <a:off x="3628795" y="1425455"/>
            <a:ext cx="228600" cy="228600"/>
          </a:xfrm>
          <a:prstGeom prst="rect">
            <a:avLst/>
          </a:prstGeom>
          <a:noFill/>
          <a:ln>
            <a:noFill/>
          </a:ln>
        </p:spPr>
      </p:pic>
      <p:sp>
        <p:nvSpPr>
          <p:cNvPr id="124" name="Google Shape;124;p18"/>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25" name="Google Shape;125;p18" title="hugeicons_chart-down.png"/>
          <p:cNvPicPr preferRelativeResize="0"/>
          <p:nvPr/>
        </p:nvPicPr>
        <p:blipFill>
          <a:blip r:embed="rId5">
            <a:alphaModFix/>
          </a:blip>
          <a:stretch>
            <a:fillRect/>
          </a:stretch>
        </p:blipFill>
        <p:spPr>
          <a:xfrm>
            <a:off x="4902145" y="3088880"/>
            <a:ext cx="228600" cy="228600"/>
          </a:xfrm>
          <a:prstGeom prst="rect">
            <a:avLst/>
          </a:prstGeom>
          <a:noFill/>
          <a:ln>
            <a:noFill/>
          </a:ln>
        </p:spPr>
      </p:pic>
      <p:sp>
        <p:nvSpPr>
          <p:cNvPr id="126" name="Google Shape;126;p18"/>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27" name="Google Shape;127;p18"/>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28" name="Google Shape;128;p18"/>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29" name="Google Shape;129;p18" title="hugeicons_start-up-02.png"/>
          <p:cNvPicPr preferRelativeResize="0"/>
          <p:nvPr/>
        </p:nvPicPr>
        <p:blipFill>
          <a:blip r:embed="rId6">
            <a:alphaModFix/>
          </a:blip>
          <a:stretch>
            <a:fillRect/>
          </a:stretch>
        </p:blipFill>
        <p:spPr>
          <a:xfrm>
            <a:off x="1084454" y="1443417"/>
            <a:ext cx="228600" cy="228600"/>
          </a:xfrm>
          <a:prstGeom prst="rect">
            <a:avLst/>
          </a:prstGeom>
          <a:noFill/>
          <a:ln>
            <a:noFill/>
          </a:ln>
        </p:spPr>
      </p:pic>
      <p:sp>
        <p:nvSpPr>
          <p:cNvPr id="130" name="Google Shape;130;p18"/>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31" name="Google Shape;131;p18"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132" name="Google Shape;132;p18" title="hugeicons_pencil.png"/>
          <p:cNvPicPr preferRelativeResize="0"/>
          <p:nvPr/>
        </p:nvPicPr>
        <p:blipFill>
          <a:blip r:embed="rId8">
            <a:alphaModFix/>
          </a:blip>
          <a:stretch>
            <a:fillRect/>
          </a:stretch>
        </p:blipFill>
        <p:spPr>
          <a:xfrm>
            <a:off x="6519672" y="1444752"/>
            <a:ext cx="228600" cy="228600"/>
          </a:xfrm>
          <a:prstGeom prst="rect">
            <a:avLst/>
          </a:prstGeom>
          <a:noFill/>
          <a:ln>
            <a:noFill/>
          </a:ln>
        </p:spPr>
      </p:pic>
      <p:sp>
        <p:nvSpPr>
          <p:cNvPr id="133" name="Google Shape;133;p1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4" name="Google Shape;134;p18"/>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5" name="Google Shape;135;p18"/>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6" name="Google Shape;136;p18"/>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7" name="Google Shape;137;p1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8" name="Google Shape;138;p1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9" name="Google Shape;139;p18"/>
          <p:cNvCxnSpPr>
            <a:stCxn id="133" idx="2"/>
            <a:endCxn id="135"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140" name="Google Shape;140;p18"/>
          <p:cNvCxnSpPr>
            <a:stCxn id="135" idx="3"/>
            <a:endCxn id="134"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41" name="Google Shape;141;p18"/>
          <p:cNvCxnSpPr>
            <a:stCxn id="134" idx="3"/>
            <a:endCxn id="136"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42" name="Google Shape;142;p18"/>
          <p:cNvCxnSpPr>
            <a:stCxn id="136" idx="3"/>
            <a:endCxn id="13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43" name="Google Shape;143;p18"/>
          <p:cNvCxnSpPr>
            <a:stCxn id="138" idx="3"/>
            <a:endCxn id="13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pic>
        <p:nvPicPr>
          <p:cNvPr id="144" name="Google Shape;144;p18" title="hugeicons_task-done-01.png"/>
          <p:cNvPicPr preferRelativeResize="0"/>
          <p:nvPr/>
        </p:nvPicPr>
        <p:blipFill>
          <a:blip r:embed="rId4">
            <a:alphaModFix/>
          </a:blip>
          <a:stretch>
            <a:fillRect/>
          </a:stretch>
        </p:blipFill>
        <p:spPr>
          <a:xfrm>
            <a:off x="1841720" y="3337605"/>
            <a:ext cx="228600" cy="228600"/>
          </a:xfrm>
          <a:prstGeom prst="rect">
            <a:avLst/>
          </a:prstGeom>
          <a:noFill/>
          <a:ln>
            <a:noFill/>
          </a:ln>
        </p:spPr>
      </p:pic>
      <p:sp>
        <p:nvSpPr>
          <p:cNvPr id="145" name="Google Shape;145;p18"/>
          <p:cNvSpPr txBox="1"/>
          <p:nvPr/>
        </p:nvSpPr>
        <p:spPr>
          <a:xfrm>
            <a:off x="1036275" y="35881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46" name="Google Shape;146;p18" title="hugeicons_task-done-01.png"/>
          <p:cNvPicPr preferRelativeResize="0"/>
          <p:nvPr/>
        </p:nvPicPr>
        <p:blipFill>
          <a:blip r:embed="rId4">
            <a:alphaModFix/>
          </a:blip>
          <a:stretch>
            <a:fillRect/>
          </a:stretch>
        </p:blipFill>
        <p:spPr>
          <a:xfrm>
            <a:off x="3628795" y="1654054"/>
            <a:ext cx="228600" cy="228600"/>
          </a:xfrm>
          <a:prstGeom prst="rect">
            <a:avLst/>
          </a:prstGeom>
          <a:noFill/>
          <a:ln>
            <a:noFill/>
          </a:ln>
        </p:spPr>
      </p:pic>
      <p:sp>
        <p:nvSpPr>
          <p:cNvPr id="147" name="Google Shape;147;p18"/>
          <p:cNvSpPr txBox="1"/>
          <p:nvPr/>
        </p:nvSpPr>
        <p:spPr>
          <a:xfrm>
            <a:off x="2823350" y="19046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48" name="Google Shape;148;p18" title="hugeicons_chart-down.png"/>
          <p:cNvPicPr preferRelativeResize="0"/>
          <p:nvPr/>
        </p:nvPicPr>
        <p:blipFill>
          <a:blip r:embed="rId5">
            <a:alphaModFix/>
          </a:blip>
          <a:stretch>
            <a:fillRect/>
          </a:stretch>
        </p:blipFill>
        <p:spPr>
          <a:xfrm>
            <a:off x="4902145" y="3317480"/>
            <a:ext cx="228600" cy="228600"/>
          </a:xfrm>
          <a:prstGeom prst="rect">
            <a:avLst/>
          </a:prstGeom>
          <a:noFill/>
          <a:ln>
            <a:noFill/>
          </a:ln>
        </p:spPr>
      </p:pic>
      <p:sp>
        <p:nvSpPr>
          <p:cNvPr id="149" name="Google Shape;149;p18"/>
          <p:cNvSpPr txBox="1"/>
          <p:nvPr/>
        </p:nvSpPr>
        <p:spPr>
          <a:xfrm>
            <a:off x="4096700" y="35684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50" name="Google Shape;150;p18"/>
          <p:cNvSpPr txBox="1"/>
          <p:nvPr/>
        </p:nvSpPr>
        <p:spPr>
          <a:xfrm>
            <a:off x="5721150" y="19313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595959"/>
                </a:solidFill>
                <a:latin typeface="Noto Sans"/>
                <a:ea typeface="Noto Sans"/>
                <a:cs typeface="Noto Sans"/>
                <a:sym typeface="Noto Sans"/>
              </a:rPr>
              <a:t>Practice</a:t>
            </a:r>
            <a:endParaRPr sz="1000">
              <a:solidFill>
                <a:srgbClr val="595959"/>
              </a:solidFill>
              <a:latin typeface="Noto Sans"/>
              <a:ea typeface="Noto Sans"/>
              <a:cs typeface="Noto Sans"/>
              <a:sym typeface="Noto Sans"/>
            </a:endParaRPr>
          </a:p>
        </p:txBody>
      </p:sp>
      <p:sp>
        <p:nvSpPr>
          <p:cNvPr id="151" name="Google Shape;151;p18"/>
          <p:cNvSpPr txBox="1"/>
          <p:nvPr/>
        </p:nvSpPr>
        <p:spPr>
          <a:xfrm>
            <a:off x="6996550" y="36009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595959"/>
                </a:solidFill>
                <a:latin typeface="Noto Sans"/>
                <a:ea typeface="Noto Sans"/>
                <a:cs typeface="Noto Sans"/>
                <a:sym typeface="Noto Sans"/>
              </a:rPr>
              <a:t>Lesson Synthesis</a:t>
            </a:r>
            <a:endParaRPr sz="1000">
              <a:solidFill>
                <a:srgbClr val="595959"/>
              </a:solidFill>
              <a:latin typeface="Noto Sans"/>
              <a:ea typeface="Noto Sans"/>
              <a:cs typeface="Noto Sans"/>
              <a:sym typeface="Noto Sans"/>
            </a:endParaRPr>
          </a:p>
        </p:txBody>
      </p:sp>
      <p:pic>
        <p:nvPicPr>
          <p:cNvPr id="152" name="Google Shape;152;p18" title="hugeicons_start-up-02.png"/>
          <p:cNvPicPr preferRelativeResize="0"/>
          <p:nvPr/>
        </p:nvPicPr>
        <p:blipFill>
          <a:blip r:embed="rId6">
            <a:alphaModFix/>
          </a:blip>
          <a:stretch>
            <a:fillRect/>
          </a:stretch>
        </p:blipFill>
        <p:spPr>
          <a:xfrm>
            <a:off x="1084454" y="1672017"/>
            <a:ext cx="228600" cy="228600"/>
          </a:xfrm>
          <a:prstGeom prst="rect">
            <a:avLst/>
          </a:prstGeom>
          <a:noFill/>
          <a:ln>
            <a:noFill/>
          </a:ln>
        </p:spPr>
      </p:pic>
      <p:sp>
        <p:nvSpPr>
          <p:cNvPr id="153" name="Google Shape;153;p18"/>
          <p:cNvSpPr txBox="1"/>
          <p:nvPr/>
        </p:nvSpPr>
        <p:spPr>
          <a:xfrm>
            <a:off x="284350" y="19256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54" name="Google Shape;154;p18" title="hugeicons_centralized.png"/>
          <p:cNvPicPr preferRelativeResize="0"/>
          <p:nvPr/>
        </p:nvPicPr>
        <p:blipFill>
          <a:blip r:embed="rId7">
            <a:alphaModFix/>
          </a:blip>
          <a:stretch>
            <a:fillRect/>
          </a:stretch>
        </p:blipFill>
        <p:spPr>
          <a:xfrm>
            <a:off x="7799832" y="3337560"/>
            <a:ext cx="228600" cy="228600"/>
          </a:xfrm>
          <a:prstGeom prst="rect">
            <a:avLst/>
          </a:prstGeom>
          <a:noFill/>
          <a:ln>
            <a:noFill/>
          </a:ln>
        </p:spPr>
      </p:pic>
      <p:pic>
        <p:nvPicPr>
          <p:cNvPr id="155" name="Google Shape;155;p18" title="hugeicons_pencil.png"/>
          <p:cNvPicPr preferRelativeResize="0"/>
          <p:nvPr/>
        </p:nvPicPr>
        <p:blipFill>
          <a:blip r:embed="rId8">
            <a:alphaModFix/>
          </a:blip>
          <a:stretch>
            <a:fillRect/>
          </a:stretch>
        </p:blipFill>
        <p:spPr>
          <a:xfrm>
            <a:off x="6519672" y="1673352"/>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9" name="Shape 159"/>
        <p:cNvGrpSpPr/>
        <p:nvPr/>
      </p:nvGrpSpPr>
      <p:grpSpPr>
        <a:xfrm>
          <a:off x="0" y="0"/>
          <a:ext cx="0" cy="0"/>
          <a:chOff x="0" y="0"/>
          <a:chExt cx="0" cy="0"/>
        </a:xfrm>
      </p:grpSpPr>
      <p:sp>
        <p:nvSpPr>
          <p:cNvPr id="160" name="Google Shape;160;p19"/>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Warm Up - 3 Different Forms</a:t>
            </a:r>
            <a:endParaRPr>
              <a:latin typeface="Verdana"/>
              <a:ea typeface="Verdana"/>
              <a:cs typeface="Verdana"/>
              <a:sym typeface="Verdana"/>
            </a:endParaRPr>
          </a:p>
        </p:txBody>
      </p:sp>
      <p:sp>
        <p:nvSpPr>
          <p:cNvPr id="161" name="Google Shape;161;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2" name="Google Shape;162;p1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1.13.1 Writing Linear Equations</a:t>
            </a:r>
            <a:endParaRPr/>
          </a:p>
        </p:txBody>
      </p:sp>
      <p:sp>
        <p:nvSpPr>
          <p:cNvPr id="163" name="Google Shape;163;p19"/>
          <p:cNvSpPr txBox="1"/>
          <p:nvPr/>
        </p:nvSpPr>
        <p:spPr>
          <a:xfrm>
            <a:off x="543225" y="1071750"/>
            <a:ext cx="7971900" cy="34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Noto Sans"/>
                <a:ea typeface="Noto Sans"/>
                <a:cs typeface="Noto Sans"/>
                <a:sym typeface="Noto Sans"/>
              </a:rPr>
              <a:t>For numbers 1–3, write the equation of:</a:t>
            </a:r>
            <a:endParaRPr sz="1800">
              <a:latin typeface="Noto Sans"/>
              <a:ea typeface="Noto Sans"/>
              <a:cs typeface="Noto Sans"/>
              <a:sym typeface="Noto Sans"/>
            </a:endParaRPr>
          </a:p>
          <a:p>
            <a:pPr indent="-342900" lvl="0" marL="457200" rtl="0" algn="l">
              <a:spcBef>
                <a:spcPts val="1000"/>
              </a:spcBef>
              <a:spcAft>
                <a:spcPts val="0"/>
              </a:spcAft>
              <a:buSzPts val="1800"/>
              <a:buFont typeface="Noto Sans"/>
              <a:buAutoNum type="arabicPeriod"/>
            </a:pPr>
            <a:r>
              <a:rPr lang="en" sz="1800">
                <a:latin typeface="Noto Sans"/>
                <a:ea typeface="Noto Sans"/>
                <a:cs typeface="Noto Sans"/>
                <a:sym typeface="Noto Sans"/>
              </a:rPr>
              <a:t>A line with a slope of 5 and a </a:t>
            </a:r>
            <a:r>
              <a:rPr i="1" lang="en" sz="1800">
                <a:latin typeface="Noto Sans"/>
                <a:ea typeface="Noto Sans"/>
                <a:cs typeface="Noto Sans"/>
                <a:sym typeface="Noto Sans"/>
              </a:rPr>
              <a:t>y</a:t>
            </a:r>
            <a:r>
              <a:rPr lang="en" sz="1800">
                <a:latin typeface="Noto Sans"/>
                <a:ea typeface="Noto Sans"/>
                <a:cs typeface="Noto Sans"/>
                <a:sym typeface="Noto Sans"/>
              </a:rPr>
              <a:t>-intercept of 12.</a:t>
            </a:r>
            <a:endParaRPr sz="1800">
              <a:latin typeface="Noto Sans"/>
              <a:ea typeface="Noto Sans"/>
              <a:cs typeface="Noto Sans"/>
              <a:sym typeface="Noto Sans"/>
            </a:endParaRPr>
          </a:p>
          <a:p>
            <a:pPr indent="-342900" lvl="0" marL="457200" rtl="0" algn="l">
              <a:spcBef>
                <a:spcPts val="1000"/>
              </a:spcBef>
              <a:spcAft>
                <a:spcPts val="0"/>
              </a:spcAft>
              <a:buSzPts val="1800"/>
              <a:buFont typeface="Noto Sans"/>
              <a:buAutoNum type="arabicPeriod"/>
            </a:pPr>
            <a:r>
              <a:rPr lang="en" sz="1800">
                <a:latin typeface="Noto Sans"/>
                <a:ea typeface="Noto Sans"/>
                <a:cs typeface="Noto Sans"/>
                <a:sym typeface="Noto Sans"/>
              </a:rPr>
              <a:t>A line with a slope of 2 that goes through (−1, 3).</a:t>
            </a:r>
            <a:endParaRPr sz="1800">
              <a:latin typeface="Noto Sans"/>
              <a:ea typeface="Noto Sans"/>
              <a:cs typeface="Noto Sans"/>
              <a:sym typeface="Noto Sans"/>
            </a:endParaRPr>
          </a:p>
          <a:p>
            <a:pPr indent="-342900" lvl="0" marL="457200" rtl="0" algn="l">
              <a:spcBef>
                <a:spcPts val="1000"/>
              </a:spcBef>
              <a:spcAft>
                <a:spcPts val="1000"/>
              </a:spcAft>
              <a:buSzPts val="1800"/>
              <a:buFont typeface="Noto Sans"/>
              <a:buAutoNum type="arabicPeriod"/>
            </a:pPr>
            <a:r>
              <a:rPr lang="en" sz="1800">
                <a:latin typeface="Noto Sans"/>
                <a:ea typeface="Noto Sans"/>
                <a:cs typeface="Noto Sans"/>
                <a:sym typeface="Noto Sans"/>
              </a:rPr>
              <a:t>A line that passes through (2, 4) and (1, −2).</a:t>
            </a:r>
            <a:endParaRPr sz="1800">
              <a:latin typeface="Noto Sans"/>
              <a:ea typeface="Noto Sans"/>
              <a:cs typeface="Noto Sans"/>
              <a:sym typeface="Noto Sans"/>
            </a:endParaRPr>
          </a:p>
        </p:txBody>
      </p:sp>
      <p:pic>
        <p:nvPicPr>
          <p:cNvPr descr="File:TI-84 Plus graphing.jpg - Wikimedia Commons" id="164" name="Google Shape;164;p19"/>
          <p:cNvPicPr preferRelativeResize="0"/>
          <p:nvPr/>
        </p:nvPicPr>
        <p:blipFill>
          <a:blip r:embed="rId4">
            <a:alphaModFix/>
          </a:blip>
          <a:stretch>
            <a:fillRect/>
          </a:stretch>
        </p:blipFill>
        <p:spPr>
          <a:xfrm>
            <a:off x="6567700" y="2054775"/>
            <a:ext cx="1715899" cy="27157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8" name="Shape 168"/>
        <p:cNvGrpSpPr/>
        <p:nvPr/>
      </p:nvGrpSpPr>
      <p:grpSpPr>
        <a:xfrm>
          <a:off x="0" y="0"/>
          <a:ext cx="0" cy="0"/>
          <a:chOff x="0" y="0"/>
          <a:chExt cx="0" cy="0"/>
        </a:xfrm>
      </p:grpSpPr>
      <p:sp>
        <p:nvSpPr>
          <p:cNvPr id="169" name="Google Shape;169;p20"/>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170" name="Google Shape;170;p2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1" name="Google Shape;171;p20"/>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2" name="Google Shape;172;p2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3" name="Google Shape;173;p20"/>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4" name="Google Shape;174;p2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5" name="Google Shape;175;p2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76" name="Google Shape;176;p20"/>
          <p:cNvCxnSpPr>
            <a:stCxn id="170" idx="2"/>
            <a:endCxn id="172"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77" name="Google Shape;177;p20"/>
          <p:cNvCxnSpPr>
            <a:stCxn id="172" idx="3"/>
            <a:endCxn id="171"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78" name="Google Shape;178;p20"/>
          <p:cNvCxnSpPr>
            <a:stCxn id="171" idx="3"/>
            <a:endCxn id="173"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79" name="Google Shape;179;p20"/>
          <p:cNvCxnSpPr>
            <a:stCxn id="173" idx="3"/>
            <a:endCxn id="175"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80" name="Google Shape;180;p20"/>
          <p:cNvCxnSpPr>
            <a:stCxn id="175" idx="3"/>
            <a:endCxn id="174"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81" name="Google Shape;181;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2" name="Google Shape;182;p20"/>
          <p:cNvSpPr txBox="1"/>
          <p:nvPr/>
        </p:nvSpPr>
        <p:spPr>
          <a:xfrm>
            <a:off x="1036275" y="35881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183" name="Google Shape;183;p20" title="hugeicons_task-done-01.png"/>
          <p:cNvPicPr preferRelativeResize="0"/>
          <p:nvPr/>
        </p:nvPicPr>
        <p:blipFill>
          <a:blip r:embed="rId4">
            <a:alphaModFix/>
          </a:blip>
          <a:stretch>
            <a:fillRect/>
          </a:stretch>
        </p:blipFill>
        <p:spPr>
          <a:xfrm>
            <a:off x="3628795" y="1654054"/>
            <a:ext cx="228600" cy="228600"/>
          </a:xfrm>
          <a:prstGeom prst="rect">
            <a:avLst/>
          </a:prstGeom>
          <a:noFill/>
          <a:ln>
            <a:noFill/>
          </a:ln>
        </p:spPr>
      </p:pic>
      <p:sp>
        <p:nvSpPr>
          <p:cNvPr id="184" name="Google Shape;184;p20"/>
          <p:cNvSpPr txBox="1"/>
          <p:nvPr/>
        </p:nvSpPr>
        <p:spPr>
          <a:xfrm>
            <a:off x="2823350" y="19046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85" name="Google Shape;185;p20" title="hugeicons_chart-down.png"/>
          <p:cNvPicPr preferRelativeResize="0"/>
          <p:nvPr/>
        </p:nvPicPr>
        <p:blipFill>
          <a:blip r:embed="rId5">
            <a:alphaModFix/>
          </a:blip>
          <a:stretch>
            <a:fillRect/>
          </a:stretch>
        </p:blipFill>
        <p:spPr>
          <a:xfrm>
            <a:off x="4902145" y="3317480"/>
            <a:ext cx="228600" cy="228600"/>
          </a:xfrm>
          <a:prstGeom prst="rect">
            <a:avLst/>
          </a:prstGeom>
          <a:noFill/>
          <a:ln>
            <a:noFill/>
          </a:ln>
        </p:spPr>
      </p:pic>
      <p:sp>
        <p:nvSpPr>
          <p:cNvPr id="186" name="Google Shape;186;p20"/>
          <p:cNvSpPr txBox="1"/>
          <p:nvPr/>
        </p:nvSpPr>
        <p:spPr>
          <a:xfrm>
            <a:off x="4096700" y="35684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87" name="Google Shape;187;p20"/>
          <p:cNvSpPr txBox="1"/>
          <p:nvPr/>
        </p:nvSpPr>
        <p:spPr>
          <a:xfrm>
            <a:off x="5721150" y="19313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88" name="Google Shape;188;p20"/>
          <p:cNvSpPr txBox="1"/>
          <p:nvPr/>
        </p:nvSpPr>
        <p:spPr>
          <a:xfrm>
            <a:off x="6996550" y="36009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89" name="Google Shape;189;p20" title="hugeicons_start-up-02.png"/>
          <p:cNvPicPr preferRelativeResize="0"/>
          <p:nvPr/>
        </p:nvPicPr>
        <p:blipFill>
          <a:blip r:embed="rId6">
            <a:alphaModFix/>
          </a:blip>
          <a:stretch>
            <a:fillRect/>
          </a:stretch>
        </p:blipFill>
        <p:spPr>
          <a:xfrm>
            <a:off x="1084454" y="1672017"/>
            <a:ext cx="228600" cy="228600"/>
          </a:xfrm>
          <a:prstGeom prst="rect">
            <a:avLst/>
          </a:prstGeom>
          <a:noFill/>
          <a:ln>
            <a:noFill/>
          </a:ln>
        </p:spPr>
      </p:pic>
      <p:sp>
        <p:nvSpPr>
          <p:cNvPr id="190" name="Google Shape;190;p20"/>
          <p:cNvSpPr txBox="1"/>
          <p:nvPr/>
        </p:nvSpPr>
        <p:spPr>
          <a:xfrm>
            <a:off x="284350" y="19256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91" name="Google Shape;191;p20" title="hugeicons_task-done-01.png"/>
          <p:cNvPicPr preferRelativeResize="0"/>
          <p:nvPr/>
        </p:nvPicPr>
        <p:blipFill>
          <a:blip r:embed="rId7">
            <a:alphaModFix/>
          </a:blip>
          <a:stretch>
            <a:fillRect/>
          </a:stretch>
        </p:blipFill>
        <p:spPr>
          <a:xfrm>
            <a:off x="1837944" y="3337560"/>
            <a:ext cx="228600" cy="228600"/>
          </a:xfrm>
          <a:prstGeom prst="rect">
            <a:avLst/>
          </a:prstGeom>
          <a:noFill/>
          <a:ln>
            <a:noFill/>
          </a:ln>
        </p:spPr>
      </p:pic>
      <p:pic>
        <p:nvPicPr>
          <p:cNvPr id="192" name="Google Shape;192;p20" title="hugeicons_centralized.png"/>
          <p:cNvPicPr preferRelativeResize="0"/>
          <p:nvPr/>
        </p:nvPicPr>
        <p:blipFill>
          <a:blip r:embed="rId8">
            <a:alphaModFix/>
          </a:blip>
          <a:stretch>
            <a:fillRect/>
          </a:stretch>
        </p:blipFill>
        <p:spPr>
          <a:xfrm>
            <a:off x="7799832" y="3337560"/>
            <a:ext cx="228600" cy="228600"/>
          </a:xfrm>
          <a:prstGeom prst="rect">
            <a:avLst/>
          </a:prstGeom>
          <a:noFill/>
          <a:ln>
            <a:noFill/>
          </a:ln>
        </p:spPr>
      </p:pic>
      <p:pic>
        <p:nvPicPr>
          <p:cNvPr id="193" name="Google Shape;193;p20" title="hugeicons_pencil.png"/>
          <p:cNvPicPr preferRelativeResize="0"/>
          <p:nvPr/>
        </p:nvPicPr>
        <p:blipFill>
          <a:blip r:embed="rId9">
            <a:alphaModFix/>
          </a:blip>
          <a:stretch>
            <a:fillRect/>
          </a:stretch>
        </p:blipFill>
        <p:spPr>
          <a:xfrm>
            <a:off x="6519672" y="1673352"/>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7" name="Shape 197"/>
        <p:cNvGrpSpPr/>
        <p:nvPr/>
      </p:nvGrpSpPr>
      <p:grpSpPr>
        <a:xfrm>
          <a:off x="0" y="0"/>
          <a:ext cx="0" cy="0"/>
          <a:chOff x="0" y="0"/>
          <a:chExt cx="0" cy="0"/>
        </a:xfrm>
      </p:grpSpPr>
      <p:sp>
        <p:nvSpPr>
          <p:cNvPr id="198" name="Google Shape;198;p21"/>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600">
                <a:latin typeface="Verdana"/>
                <a:ea typeface="Verdana"/>
                <a:cs typeface="Verdana"/>
                <a:sym typeface="Verdana"/>
              </a:rPr>
              <a:t>Learning Activity - Relationships and Tables</a:t>
            </a:r>
            <a:endParaRPr sz="2600">
              <a:latin typeface="Verdana"/>
              <a:ea typeface="Verdana"/>
              <a:cs typeface="Verdana"/>
              <a:sym typeface="Verdana"/>
            </a:endParaRPr>
          </a:p>
        </p:txBody>
      </p:sp>
      <p:sp>
        <p:nvSpPr>
          <p:cNvPr id="199" name="Google Shape;199;p21"/>
          <p:cNvSpPr txBox="1"/>
          <p:nvPr>
            <p:ph idx="1" type="body"/>
          </p:nvPr>
        </p:nvSpPr>
        <p:spPr>
          <a:xfrm>
            <a:off x="311700" y="1076275"/>
            <a:ext cx="8520600" cy="36723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a:t>For each situation in numbers 1 – 3, create a table of values with at least five columns to represent the situation.</a:t>
            </a:r>
            <a:endParaRPr/>
          </a:p>
          <a:p>
            <a:pPr indent="-342900" lvl="0" marL="457200" rtl="0" algn="l">
              <a:lnSpc>
                <a:spcPct val="90000"/>
              </a:lnSpc>
              <a:spcBef>
                <a:spcPts val="1200"/>
              </a:spcBef>
              <a:spcAft>
                <a:spcPts val="0"/>
              </a:spcAft>
              <a:buSzPts val="1800"/>
              <a:buAutoNum type="arabicPeriod"/>
            </a:pPr>
            <a:r>
              <a:rPr lang="en"/>
              <a:t>Julio works at a clothing store and makes $14 per hour.</a:t>
            </a:r>
            <a:endParaRPr/>
          </a:p>
          <a:p>
            <a:pPr indent="-342900" lvl="0" marL="457200" rtl="0" algn="l">
              <a:lnSpc>
                <a:spcPct val="90000"/>
              </a:lnSpc>
              <a:spcBef>
                <a:spcPts val="1000"/>
              </a:spcBef>
              <a:spcAft>
                <a:spcPts val="0"/>
              </a:spcAft>
              <a:buSzPts val="1800"/>
              <a:buAutoNum type="arabicPeriod"/>
            </a:pPr>
            <a:r>
              <a:rPr lang="en"/>
              <a:t>Jake had cavities at his last dentist visit. The dentist told him to brush his teeth for two minutes each time he brushes.</a:t>
            </a:r>
            <a:endParaRPr/>
          </a:p>
          <a:p>
            <a:pPr indent="-342900" lvl="0" marL="457200" rtl="0" algn="l">
              <a:lnSpc>
                <a:spcPct val="90000"/>
              </a:lnSpc>
              <a:spcBef>
                <a:spcPts val="1000"/>
              </a:spcBef>
              <a:spcAft>
                <a:spcPts val="1000"/>
              </a:spcAft>
              <a:buSzPts val="1800"/>
              <a:buAutoNum type="arabicPeriod"/>
            </a:pPr>
            <a:r>
              <a:rPr lang="en"/>
              <a:t>For a fundraiser, Celia ran 5 miles on Monday (day 0) and then 3 miles every day after that.</a:t>
            </a:r>
            <a:endParaRPr/>
          </a:p>
        </p:txBody>
      </p:sp>
      <p:sp>
        <p:nvSpPr>
          <p:cNvPr id="200" name="Google Shape;200;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1" name="Google Shape;201;p21"/>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1.13.2 Creating Tables From Verbal Descriptions</a:t>
            </a:r>
            <a:endParaRPr/>
          </a:p>
        </p:txBody>
      </p:sp>
      <p:pic>
        <p:nvPicPr>
          <p:cNvPr descr="Dental Health Care, Oral Treatment Program, Check Up Concept. Tiny Doctor Dentists Characters in Medical Robe Use Tools (Provided by Getty Images)" id="202" name="Google Shape;202;p21"/>
          <p:cNvPicPr preferRelativeResize="0"/>
          <p:nvPr/>
        </p:nvPicPr>
        <p:blipFill>
          <a:blip r:embed="rId4">
            <a:alphaModFix/>
          </a:blip>
          <a:stretch>
            <a:fillRect/>
          </a:stretch>
        </p:blipFill>
        <p:spPr>
          <a:xfrm>
            <a:off x="5281325" y="3170525"/>
            <a:ext cx="2752323" cy="18344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6" name="Shape 206"/>
        <p:cNvGrpSpPr/>
        <p:nvPr/>
      </p:nvGrpSpPr>
      <p:grpSpPr>
        <a:xfrm>
          <a:off x="0" y="0"/>
          <a:ext cx="0" cy="0"/>
          <a:chOff x="0" y="0"/>
          <a:chExt cx="0" cy="0"/>
        </a:xfrm>
      </p:grpSpPr>
      <p:sp>
        <p:nvSpPr>
          <p:cNvPr id="207" name="Google Shape;207;p22">
            <a:hlinkClick action="ppaction://hlinksldjump" r:id="rId4"/>
          </p:cNvPr>
          <p:cNvSpPr/>
          <p:nvPr/>
        </p:nvSpPr>
        <p:spPr>
          <a:xfrm>
            <a:off x="6920700" y="4195300"/>
            <a:ext cx="1635300" cy="9300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Are you ready for more?</a:t>
            </a:r>
            <a:endParaRPr>
              <a:latin typeface="Noto Sans"/>
              <a:ea typeface="Noto Sans"/>
              <a:cs typeface="Noto Sans"/>
              <a:sym typeface="Noto Sans"/>
            </a:endParaRPr>
          </a:p>
        </p:txBody>
      </p:sp>
      <p:sp>
        <p:nvSpPr>
          <p:cNvPr id="208" name="Google Shape;208;p22"/>
          <p:cNvSpPr txBox="1"/>
          <p:nvPr>
            <p:ph idx="1" type="body"/>
          </p:nvPr>
        </p:nvSpPr>
        <p:spPr>
          <a:xfrm>
            <a:off x="222500" y="1017725"/>
            <a:ext cx="8755800" cy="3726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Table of values can be used to write equations. For questions 4 - 6, revisit the table from question 1 and write an equation to represent the table of values. </a:t>
            </a:r>
            <a:endParaRPr sz="1700"/>
          </a:p>
          <a:p>
            <a:pPr indent="0" lvl="0" marL="0" rtl="0" algn="l">
              <a:spcBef>
                <a:spcPts val="1200"/>
              </a:spcBef>
              <a:spcAft>
                <a:spcPts val="0"/>
              </a:spcAft>
              <a:buNone/>
            </a:pPr>
            <a:r>
              <a:t/>
            </a:r>
            <a:endParaRPr sz="1700"/>
          </a:p>
          <a:p>
            <a:pPr indent="0" lvl="0" marL="0" rtl="0" algn="l">
              <a:spcBef>
                <a:spcPts val="1200"/>
              </a:spcBef>
              <a:spcAft>
                <a:spcPts val="0"/>
              </a:spcAft>
              <a:buNone/>
            </a:pPr>
            <a:r>
              <a:t/>
            </a:r>
            <a:endParaRPr sz="1700"/>
          </a:p>
          <a:p>
            <a:pPr indent="-336550" lvl="0" marL="457200" rtl="0" algn="l">
              <a:spcBef>
                <a:spcPts val="1200"/>
              </a:spcBef>
              <a:spcAft>
                <a:spcPts val="0"/>
              </a:spcAft>
              <a:buSzPts val="1700"/>
              <a:buAutoNum type="arabicPeriod" startAt="4"/>
            </a:pPr>
            <a:r>
              <a:rPr lang="en" sz="1700"/>
              <a:t>What is the starting value (when </a:t>
            </a:r>
            <a:r>
              <a:rPr i="1" lang="en" sz="1700"/>
              <a:t>x</a:t>
            </a:r>
            <a:r>
              <a:rPr lang="en" sz="1700"/>
              <a:t> = 0, what does </a:t>
            </a:r>
            <a:r>
              <a:rPr i="1" lang="en" sz="1700"/>
              <a:t>y</a:t>
            </a:r>
            <a:r>
              <a:rPr lang="en" sz="1700"/>
              <a:t> equal)? How would you describe this value on the graph?</a:t>
            </a:r>
            <a:endParaRPr sz="1700"/>
          </a:p>
          <a:p>
            <a:pPr indent="-336550" lvl="0" marL="457200" rtl="0" algn="l">
              <a:spcBef>
                <a:spcPts val="0"/>
              </a:spcBef>
              <a:spcAft>
                <a:spcPts val="0"/>
              </a:spcAft>
              <a:buSzPts val="1700"/>
              <a:buAutoNum type="arabicPeriod" startAt="4"/>
            </a:pPr>
            <a:r>
              <a:rPr lang="en" sz="1700"/>
              <a:t>What is the rate of change, or the change between the y-values over the change between the x-values? How would you describe this value on the graph?</a:t>
            </a:r>
            <a:endParaRPr sz="1700"/>
          </a:p>
          <a:p>
            <a:pPr indent="-336550" lvl="0" marL="457200" rtl="0" algn="l">
              <a:spcBef>
                <a:spcPts val="0"/>
              </a:spcBef>
              <a:spcAft>
                <a:spcPts val="0"/>
              </a:spcAft>
              <a:buSzPts val="1700"/>
              <a:buAutoNum type="arabicPeriod" startAt="4"/>
            </a:pPr>
            <a:r>
              <a:rPr lang="en" sz="1700"/>
              <a:t>Using the information in questions 4 – 7, what would the equation be for the values represented by the table? Use slope-intercept form.</a:t>
            </a:r>
            <a:endParaRPr sz="1700"/>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
        <p:nvSpPr>
          <p:cNvPr id="209" name="Google Shape;209;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1.13.2 Creating Tables From Verbal Descriptions</a:t>
            </a:r>
            <a:endParaRPr/>
          </a:p>
        </p:txBody>
      </p:sp>
      <p:sp>
        <p:nvSpPr>
          <p:cNvPr id="210" name="Google Shape;210;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Activity </a:t>
            </a:r>
            <a:r>
              <a:rPr lang="en">
                <a:latin typeface="Verdana"/>
                <a:ea typeface="Verdana"/>
                <a:cs typeface="Verdana"/>
                <a:sym typeface="Verdana"/>
              </a:rPr>
              <a:t>- Tables of Values </a:t>
            </a:r>
            <a:endParaRPr>
              <a:latin typeface="Verdana"/>
              <a:ea typeface="Verdana"/>
              <a:cs typeface="Verdana"/>
              <a:sym typeface="Verdana"/>
            </a:endParaRPr>
          </a:p>
        </p:txBody>
      </p:sp>
      <p:sp>
        <p:nvSpPr>
          <p:cNvPr id="211" name="Google Shape;211;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212" name="Google Shape;212;p22"/>
          <p:cNvGraphicFramePr/>
          <p:nvPr/>
        </p:nvGraphicFramePr>
        <p:xfrm>
          <a:off x="1580700" y="1733600"/>
          <a:ext cx="3000000" cy="3000000"/>
        </p:xfrm>
        <a:graphic>
          <a:graphicData uri="http://schemas.openxmlformats.org/drawingml/2006/table">
            <a:tbl>
              <a:tblPr>
                <a:noFill/>
                <a:tableStyleId>{92C62C0E-E24C-41BE-B1D6-0B16C9A78150}</a:tableStyleId>
              </a:tblPr>
              <a:tblGrid>
                <a:gridCol w="806975"/>
                <a:gridCol w="806975"/>
                <a:gridCol w="806975"/>
                <a:gridCol w="806975"/>
                <a:gridCol w="806975"/>
                <a:gridCol w="806975"/>
                <a:gridCol w="806975"/>
              </a:tblGrid>
              <a:tr h="381000">
                <a:tc>
                  <a:txBody>
                    <a:bodyPr/>
                    <a:lstStyle/>
                    <a:p>
                      <a:pPr indent="0" lvl="0" marL="0" rtl="0" algn="ctr">
                        <a:spcBef>
                          <a:spcPts val="0"/>
                        </a:spcBef>
                        <a:spcAft>
                          <a:spcPts val="0"/>
                        </a:spcAft>
                        <a:buNone/>
                      </a:pPr>
                      <a:r>
                        <a:rPr b="1" i="1" lang="en" sz="1600">
                          <a:solidFill>
                            <a:schemeClr val="lt1"/>
                          </a:solidFill>
                          <a:latin typeface="Noto Sans"/>
                          <a:ea typeface="Noto Sans"/>
                          <a:cs typeface="Noto Sans"/>
                          <a:sym typeface="Noto Sans"/>
                        </a:rPr>
                        <a:t>x</a:t>
                      </a:r>
                      <a:endParaRPr b="1" i="1" sz="1600">
                        <a:solidFill>
                          <a:schemeClr val="lt1"/>
                        </a:solidFill>
                        <a:latin typeface="Noto Sans"/>
                        <a:ea typeface="Noto Sans"/>
                        <a:cs typeface="Noto Sans"/>
                        <a:sym typeface="Noto Sans"/>
                      </a:endParaRPr>
                    </a:p>
                  </a:txBody>
                  <a:tcPr marT="91425" marB="91425" marR="91425" marL="91425">
                    <a:solidFill>
                      <a:srgbClr val="274E13"/>
                    </a:solidFill>
                  </a:tcPr>
                </a:tc>
                <a:tc>
                  <a:txBody>
                    <a:bodyPr/>
                    <a:lstStyle/>
                    <a:p>
                      <a:pPr indent="0" lvl="0" marL="0" rtl="0" algn="ctr">
                        <a:spcBef>
                          <a:spcPts val="0"/>
                        </a:spcBef>
                        <a:spcAft>
                          <a:spcPts val="0"/>
                        </a:spcAft>
                        <a:buNone/>
                      </a:pPr>
                      <a:r>
                        <a:rPr lang="en" sz="1600">
                          <a:latin typeface="Noto Sans"/>
                          <a:ea typeface="Noto Sans"/>
                          <a:cs typeface="Noto Sans"/>
                          <a:sym typeface="Noto Sans"/>
                        </a:rPr>
                        <a:t>0</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1</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2</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3</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4</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5</a:t>
                      </a:r>
                      <a:endParaRPr sz="16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b="1" i="1" lang="en" sz="1600">
                          <a:solidFill>
                            <a:schemeClr val="lt1"/>
                          </a:solidFill>
                          <a:latin typeface="Noto Sans"/>
                          <a:ea typeface="Noto Sans"/>
                          <a:cs typeface="Noto Sans"/>
                          <a:sym typeface="Noto Sans"/>
                        </a:rPr>
                        <a:t>y</a:t>
                      </a:r>
                      <a:endParaRPr b="1" i="1" sz="1600">
                        <a:solidFill>
                          <a:schemeClr val="lt1"/>
                        </a:solidFill>
                        <a:latin typeface="Noto Sans"/>
                        <a:ea typeface="Noto Sans"/>
                        <a:cs typeface="Noto Sans"/>
                        <a:sym typeface="Noto Sans"/>
                      </a:endParaRPr>
                    </a:p>
                  </a:txBody>
                  <a:tcPr marT="91425" marB="91425" marR="91425" marL="91425">
                    <a:solidFill>
                      <a:srgbClr val="274E13"/>
                    </a:solidFill>
                  </a:tcPr>
                </a:tc>
                <a:tc>
                  <a:txBody>
                    <a:bodyPr/>
                    <a:lstStyle/>
                    <a:p>
                      <a:pPr indent="0" lvl="0" marL="0" rtl="0" algn="ctr">
                        <a:spcBef>
                          <a:spcPts val="0"/>
                        </a:spcBef>
                        <a:spcAft>
                          <a:spcPts val="0"/>
                        </a:spcAft>
                        <a:buNone/>
                      </a:pPr>
                      <a:r>
                        <a:rPr lang="en" sz="1600">
                          <a:latin typeface="Noto Sans"/>
                          <a:ea typeface="Noto Sans"/>
                          <a:cs typeface="Noto Sans"/>
                          <a:sym typeface="Noto Sans"/>
                        </a:rPr>
                        <a:t>0</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14</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28</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42</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56</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70</a:t>
                      </a:r>
                      <a:endParaRPr sz="1600">
                        <a:latin typeface="Noto Sans"/>
                        <a:ea typeface="Noto Sans"/>
                        <a:cs typeface="Noto Sans"/>
                        <a:sym typeface="Noto Sans"/>
                      </a:endParaRPr>
                    </a:p>
                  </a:txBody>
                  <a:tcPr marT="91425" marB="91425" marR="91425" marL="91425"/>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6" name="Shape 216"/>
        <p:cNvGrpSpPr/>
        <p:nvPr/>
      </p:nvGrpSpPr>
      <p:grpSpPr>
        <a:xfrm>
          <a:off x="0" y="0"/>
          <a:ext cx="0" cy="0"/>
          <a:chOff x="0" y="0"/>
          <a:chExt cx="0" cy="0"/>
        </a:xfrm>
      </p:grpSpPr>
      <p:sp>
        <p:nvSpPr>
          <p:cNvPr id="217" name="Google Shape;217;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18" name="Google Shape;218;p23"/>
          <p:cNvSpPr txBox="1"/>
          <p:nvPr>
            <p:ph idx="1" type="body"/>
          </p:nvPr>
        </p:nvSpPr>
        <p:spPr>
          <a:xfrm>
            <a:off x="311700" y="4230575"/>
            <a:ext cx="72720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4"/>
              </a:rPr>
              <a:t>Video: Writing an Equation from a Table of Values</a:t>
            </a:r>
            <a:endParaRPr b="1">
              <a:latin typeface="Noto Sans"/>
              <a:ea typeface="Noto Sans"/>
              <a:cs typeface="Noto Sans"/>
              <a:sym typeface="Noto Sans"/>
            </a:endParaRPr>
          </a:p>
        </p:txBody>
      </p:sp>
      <p:pic>
        <p:nvPicPr>
          <p:cNvPr descr="Learn how to write an equation from a table of values. To learn more about solving algebraic equations, check out RAISE, the Rice Algebra Initiative for Success + Equity. Learn more: raise.rice.edu" id="219" name="Google Shape;219;p23" title="Worked Solution 1.13.2">
            <a:hlinkClick r:id="rId5"/>
          </p:cNvPr>
          <p:cNvPicPr preferRelativeResize="0"/>
          <p:nvPr/>
        </p:nvPicPr>
        <p:blipFill>
          <a:blip r:embed="rId6">
            <a:alphaModFix/>
          </a:blip>
          <a:stretch>
            <a:fillRect/>
          </a:stretch>
        </p:blipFill>
        <p:spPr>
          <a:xfrm>
            <a:off x="1641025" y="678125"/>
            <a:ext cx="5861950" cy="3297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gtEl>
                                        <p:attrNameLst>
                                          <p:attrName>style.visibility</p:attrName>
                                        </p:attrNameLst>
                                      </p:cBhvr>
                                      <p:to>
                                        <p:strVal val="visible"/>
                                      </p:to>
                                    </p:set>
                                    <p:animEffect filter="fade" transition="in">
                                      <p:cBhvr>
                                        <p:cTn dur="1000"/>
                                        <p:tgtEl>
                                          <p:spTgt spid="2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23" name="Shape 223"/>
        <p:cNvGrpSpPr/>
        <p:nvPr/>
      </p:nvGrpSpPr>
      <p:grpSpPr>
        <a:xfrm>
          <a:off x="0" y="0"/>
          <a:ext cx="0" cy="0"/>
          <a:chOff x="0" y="0"/>
          <a:chExt cx="0" cy="0"/>
        </a:xfrm>
      </p:grpSpPr>
      <p:sp>
        <p:nvSpPr>
          <p:cNvPr id="224" name="Google Shape;224;p24"/>
          <p:cNvSpPr txBox="1"/>
          <p:nvPr>
            <p:ph type="title"/>
          </p:nvPr>
        </p:nvSpPr>
        <p:spPr>
          <a:xfrm>
            <a:off x="311700" y="445025"/>
            <a:ext cx="8520600" cy="5694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500">
                <a:latin typeface="Verdana"/>
                <a:ea typeface="Verdana"/>
                <a:cs typeface="Verdana"/>
                <a:sym typeface="Verdana"/>
              </a:rPr>
              <a:t>Learning Strategies - Relationships and Tables</a:t>
            </a:r>
            <a:endParaRPr sz="2500">
              <a:latin typeface="Verdana"/>
              <a:ea typeface="Verdana"/>
              <a:cs typeface="Verdana"/>
              <a:sym typeface="Verdana"/>
            </a:endParaRPr>
          </a:p>
        </p:txBody>
      </p:sp>
      <p:sp>
        <p:nvSpPr>
          <p:cNvPr id="225" name="Google Shape;225;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6" name="Google Shape;226;p24"/>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1.13.2 Creating Tables From Verbal Descriptions</a:t>
            </a:r>
            <a:endParaRPr/>
          </a:p>
        </p:txBody>
      </p:sp>
      <p:pic>
        <p:nvPicPr>
          <p:cNvPr id="227" name="Google Shape;227;p24"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28" name="Google Shape;228;p24"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29" name="Google Shape;229;p24"/>
          <p:cNvSpPr/>
          <p:nvPr/>
        </p:nvSpPr>
        <p:spPr>
          <a:xfrm>
            <a:off x="5179800" y="1860600"/>
            <a:ext cx="3652500" cy="17724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Noto Sans Medium"/>
                <a:ea typeface="Noto Sans Medium"/>
                <a:cs typeface="Noto Sans Medium"/>
                <a:sym typeface="Noto Sans Medium"/>
              </a:rPr>
              <a:t>As you write and talk about your situation, listen for tricky sounds in words like linear and intercept. Try saying them out loud to practice how the letters match the sounds.</a:t>
            </a:r>
            <a:endParaRPr>
              <a:latin typeface="Noto Sans Medium"/>
              <a:ea typeface="Noto Sans Medium"/>
              <a:cs typeface="Noto Sans Medium"/>
              <a:sym typeface="Noto Sans Medium"/>
            </a:endParaRPr>
          </a:p>
          <a:p>
            <a:pPr indent="0" lvl="0" marL="0" rtl="0" algn="l">
              <a:spcBef>
                <a:spcPts val="500"/>
              </a:spcBef>
              <a:spcAft>
                <a:spcPts val="0"/>
              </a:spcAft>
              <a:buNone/>
            </a:pPr>
            <a:r>
              <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Conversing, Listening</a:t>
            </a:r>
            <a:endParaRPr sz="1000">
              <a:latin typeface="Noto Sans Light"/>
              <a:ea typeface="Noto Sans Light"/>
              <a:cs typeface="Noto Sans Light"/>
              <a:sym typeface="Noto Sans Light"/>
            </a:endParaRPr>
          </a:p>
        </p:txBody>
      </p:sp>
      <p:sp>
        <p:nvSpPr>
          <p:cNvPr id="230" name="Google Shape;230;p24"/>
          <p:cNvSpPr txBox="1"/>
          <p:nvPr>
            <p:ph idx="1" type="body"/>
          </p:nvPr>
        </p:nvSpPr>
        <p:spPr>
          <a:xfrm>
            <a:off x="311700" y="1152475"/>
            <a:ext cx="3999900" cy="2087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34" name="Shape 234"/>
        <p:cNvGrpSpPr/>
        <p:nvPr/>
      </p:nvGrpSpPr>
      <p:grpSpPr>
        <a:xfrm>
          <a:off x="0" y="0"/>
          <a:ext cx="0" cy="0"/>
          <a:chOff x="0" y="0"/>
          <a:chExt cx="0" cy="0"/>
        </a:xfrm>
      </p:grpSpPr>
      <p:sp>
        <p:nvSpPr>
          <p:cNvPr id="235" name="Google Shape;235;p25"/>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Extending Your Thinking</a:t>
            </a:r>
            <a:endParaRPr>
              <a:latin typeface="Verdana"/>
              <a:ea typeface="Verdana"/>
              <a:cs typeface="Verdana"/>
              <a:sym typeface="Verdana"/>
            </a:endParaRPr>
          </a:p>
        </p:txBody>
      </p:sp>
      <p:sp>
        <p:nvSpPr>
          <p:cNvPr id="236" name="Google Shape;236;p25"/>
          <p:cNvSpPr txBox="1"/>
          <p:nvPr>
            <p:ph idx="1" type="body"/>
          </p:nvPr>
        </p:nvSpPr>
        <p:spPr>
          <a:xfrm>
            <a:off x="311700" y="1160325"/>
            <a:ext cx="8375100" cy="34905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a:pPr>
            <a:r>
              <a:rPr lang="en"/>
              <a:t>Kylie pays $20 to rent a scooter plus $0.40 per mile she drives the scooter. Create a table of values to represent Kylie’s situation starting with </a:t>
            </a:r>
            <a:r>
              <a:rPr i="1" lang="en"/>
              <a:t>x</a:t>
            </a:r>
            <a:r>
              <a:rPr lang="en"/>
              <a:t> = 0</a:t>
            </a:r>
            <a:r>
              <a:rPr lang="en"/>
              <a:t>.</a:t>
            </a:r>
            <a:endParaRPr/>
          </a:p>
          <a:p>
            <a:pPr indent="-342900" lvl="0" marL="457200" rtl="0" algn="l">
              <a:lnSpc>
                <a:spcPct val="100000"/>
              </a:lnSpc>
              <a:spcBef>
                <a:spcPts val="1000"/>
              </a:spcBef>
              <a:spcAft>
                <a:spcPts val="0"/>
              </a:spcAft>
              <a:buSzPts val="1800"/>
              <a:buAutoNum type="arabicPeriod"/>
            </a:pPr>
            <a:r>
              <a:rPr lang="en"/>
              <a:t>Use the table to determine how much she has to pay after 5 miles.</a:t>
            </a:r>
            <a:endParaRPr/>
          </a:p>
          <a:p>
            <a:pPr indent="0" lvl="0" marL="0" rtl="0" algn="l">
              <a:lnSpc>
                <a:spcPct val="100000"/>
              </a:lnSpc>
              <a:spcBef>
                <a:spcPts val="1000"/>
              </a:spcBef>
              <a:spcAft>
                <a:spcPts val="0"/>
              </a:spcAft>
              <a:buNone/>
            </a:pPr>
            <a:r>
              <a:t/>
            </a:r>
            <a:endParaRPr/>
          </a:p>
          <a:p>
            <a:pPr indent="0" lvl="0" marL="0" rtl="0" algn="l">
              <a:lnSpc>
                <a:spcPct val="100000"/>
              </a:lnSpc>
              <a:spcBef>
                <a:spcPts val="1000"/>
              </a:spcBef>
              <a:spcAft>
                <a:spcPts val="1000"/>
              </a:spcAft>
              <a:buNone/>
            </a:pPr>
            <a:r>
              <a:t/>
            </a:r>
            <a:endParaRPr/>
          </a:p>
        </p:txBody>
      </p:sp>
      <p:sp>
        <p:nvSpPr>
          <p:cNvPr id="237" name="Google Shape;237;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8" name="Google Shape;238;p25"/>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1.13.2 Creating Tables From Verbal Descriptions</a:t>
            </a:r>
            <a:endParaRPr/>
          </a:p>
        </p:txBody>
      </p:sp>
      <p:pic>
        <p:nvPicPr>
          <p:cNvPr id="239" name="Google Shape;239;p25"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graphicFrame>
        <p:nvGraphicFramePr>
          <p:cNvPr id="240" name="Google Shape;240;p25"/>
          <p:cNvGraphicFramePr/>
          <p:nvPr/>
        </p:nvGraphicFramePr>
        <p:xfrm>
          <a:off x="1473238" y="3089775"/>
          <a:ext cx="3000000" cy="3000000"/>
        </p:xfrm>
        <a:graphic>
          <a:graphicData uri="http://schemas.openxmlformats.org/drawingml/2006/table">
            <a:tbl>
              <a:tblPr>
                <a:noFill/>
                <a:tableStyleId>{92C62C0E-E24C-41BE-B1D6-0B16C9A78150}</a:tableStyleId>
              </a:tblPr>
              <a:tblGrid>
                <a:gridCol w="806975"/>
                <a:gridCol w="806975"/>
                <a:gridCol w="806975"/>
                <a:gridCol w="806975"/>
                <a:gridCol w="806975"/>
                <a:gridCol w="806975"/>
                <a:gridCol w="806975"/>
              </a:tblGrid>
              <a:tr h="381000">
                <a:tc>
                  <a:txBody>
                    <a:bodyPr/>
                    <a:lstStyle/>
                    <a:p>
                      <a:pPr indent="0" lvl="0" marL="0" rtl="0" algn="ctr">
                        <a:spcBef>
                          <a:spcPts val="0"/>
                        </a:spcBef>
                        <a:spcAft>
                          <a:spcPts val="0"/>
                        </a:spcAft>
                        <a:buNone/>
                      </a:pPr>
                      <a:r>
                        <a:rPr b="1" i="1" lang="en" sz="1600">
                          <a:solidFill>
                            <a:schemeClr val="lt1"/>
                          </a:solidFill>
                          <a:latin typeface="Noto Sans"/>
                          <a:ea typeface="Noto Sans"/>
                          <a:cs typeface="Noto Sans"/>
                          <a:sym typeface="Noto Sans"/>
                        </a:rPr>
                        <a:t>x</a:t>
                      </a:r>
                      <a:endParaRPr b="1" i="1" sz="1600">
                        <a:solidFill>
                          <a:schemeClr val="lt1"/>
                        </a:solidFill>
                        <a:latin typeface="Noto Sans"/>
                        <a:ea typeface="Noto Sans"/>
                        <a:cs typeface="Noto Sans"/>
                        <a:sym typeface="Noto Sans"/>
                      </a:endParaRPr>
                    </a:p>
                  </a:txBody>
                  <a:tcPr marT="91425" marB="91425" marR="91425" marL="91425">
                    <a:solidFill>
                      <a:srgbClr val="274E13"/>
                    </a:solidFill>
                  </a:tcPr>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ctr">
                        <a:spcBef>
                          <a:spcPts val="0"/>
                        </a:spcBef>
                        <a:spcAft>
                          <a:spcPts val="0"/>
                        </a:spcAft>
                        <a:buNone/>
                      </a:pPr>
                      <a:r>
                        <a:rPr b="1" i="1" lang="en" sz="1600">
                          <a:solidFill>
                            <a:schemeClr val="lt1"/>
                          </a:solidFill>
                          <a:latin typeface="Noto Sans"/>
                          <a:ea typeface="Noto Sans"/>
                          <a:cs typeface="Noto Sans"/>
                          <a:sym typeface="Noto Sans"/>
                        </a:rPr>
                        <a:t>y</a:t>
                      </a:r>
                      <a:endParaRPr b="1" i="1" sz="1600">
                        <a:solidFill>
                          <a:schemeClr val="lt1"/>
                        </a:solidFill>
                        <a:latin typeface="Noto Sans"/>
                        <a:ea typeface="Noto Sans"/>
                        <a:cs typeface="Noto Sans"/>
                        <a:sym typeface="Noto Sans"/>
                      </a:endParaRPr>
                    </a:p>
                  </a:txBody>
                  <a:tcPr marT="91425" marB="91425" marR="91425" marL="91425">
                    <a:solidFill>
                      <a:srgbClr val="274E13"/>
                    </a:solidFill>
                  </a:tcPr>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sz="1600">
                        <a:latin typeface="Noto Sans"/>
                        <a:ea typeface="Noto Sans"/>
                        <a:cs typeface="Noto Sans"/>
                        <a:sym typeface="Noto Sans"/>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91425" marB="91425" marR="91425" marL="91425"/>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4" name="Shape 244"/>
        <p:cNvGrpSpPr/>
        <p:nvPr/>
      </p:nvGrpSpPr>
      <p:grpSpPr>
        <a:xfrm>
          <a:off x="0" y="0"/>
          <a:ext cx="0" cy="0"/>
          <a:chOff x="0" y="0"/>
          <a:chExt cx="0" cy="0"/>
        </a:xfrm>
      </p:grpSpPr>
      <p:sp>
        <p:nvSpPr>
          <p:cNvPr id="245" name="Google Shape;245;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latin typeface="Verdana"/>
                <a:ea typeface="Verdana"/>
                <a:cs typeface="Verdana"/>
                <a:sym typeface="Verdana"/>
              </a:rPr>
              <a:t>Self Check</a:t>
            </a:r>
            <a:endParaRPr>
              <a:latin typeface="Verdana"/>
              <a:ea typeface="Verdana"/>
              <a:cs typeface="Verdana"/>
              <a:sym typeface="Verdana"/>
            </a:endParaRPr>
          </a:p>
        </p:txBody>
      </p:sp>
      <p:sp>
        <p:nvSpPr>
          <p:cNvPr id="246" name="Google Shape;246;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of the following equations could be represented by this table of values?</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1200"/>
              </a:spcAft>
              <a:buNone/>
            </a:pPr>
            <a:r>
              <a:t/>
            </a:r>
            <a:endParaRPr sz="1800">
              <a:solidFill>
                <a:srgbClr val="424242"/>
              </a:solidFill>
              <a:latin typeface="Noto Sans"/>
              <a:ea typeface="Noto Sans"/>
              <a:cs typeface="Noto Sans"/>
              <a:sym typeface="Noto Sans"/>
            </a:endParaRPr>
          </a:p>
        </p:txBody>
      </p:sp>
      <p:sp>
        <p:nvSpPr>
          <p:cNvPr id="247" name="Google Shape;247;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8" name="Google Shape;248;p2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1.13.2 Creating Tables From Verbal Descriptions</a:t>
            </a:r>
            <a:endParaRPr/>
          </a:p>
        </p:txBody>
      </p:sp>
      <p:pic>
        <p:nvPicPr>
          <p:cNvPr id="249" name="Google Shape;249;p26"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50" name="Google Shape;250;p26">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Let’s review!</a:t>
            </a:r>
            <a:endParaRPr>
              <a:latin typeface="Noto Sans"/>
              <a:ea typeface="Noto Sans"/>
              <a:cs typeface="Noto Sans"/>
              <a:sym typeface="Noto Sans"/>
            </a:endParaRPr>
          </a:p>
        </p:txBody>
      </p:sp>
      <p:graphicFrame>
        <p:nvGraphicFramePr>
          <p:cNvPr id="251" name="Google Shape;251;p26"/>
          <p:cNvGraphicFramePr/>
          <p:nvPr/>
        </p:nvGraphicFramePr>
        <p:xfrm>
          <a:off x="952500" y="3199300"/>
          <a:ext cx="3000000" cy="3000000"/>
        </p:xfrm>
        <a:graphic>
          <a:graphicData uri="http://schemas.openxmlformats.org/drawingml/2006/table">
            <a:tbl>
              <a:tblPr>
                <a:noFill/>
                <a:tableStyleId>{92C62C0E-E24C-41BE-B1D6-0B16C9A78150}</a:tableStyleId>
              </a:tblPr>
              <a:tblGrid>
                <a:gridCol w="3619500"/>
                <a:gridCol w="3619500"/>
              </a:tblGrid>
              <a:tr h="381000">
                <a:tc>
                  <a:txBody>
                    <a:bodyPr/>
                    <a:lstStyle/>
                    <a:p>
                      <a:pPr indent="-342900" lvl="0" marL="457200" rtl="0" algn="l">
                        <a:spcBef>
                          <a:spcPts val="0"/>
                        </a:spcBef>
                        <a:spcAft>
                          <a:spcPts val="0"/>
                        </a:spcAft>
                        <a:buSzPts val="1800"/>
                        <a:buFont typeface="Noto Sans"/>
                        <a:buAutoNum type="alphaUcPeriod"/>
                      </a:pPr>
                      <a:r>
                        <a:rPr i="1" lang="en" sz="1800">
                          <a:latin typeface="Noto Sans"/>
                          <a:ea typeface="Noto Sans"/>
                          <a:cs typeface="Noto Sans"/>
                          <a:sym typeface="Noto Sans"/>
                        </a:rPr>
                        <a:t>y</a:t>
                      </a:r>
                      <a:r>
                        <a:rPr lang="en" sz="1800">
                          <a:latin typeface="Noto Sans"/>
                          <a:ea typeface="Noto Sans"/>
                          <a:cs typeface="Noto Sans"/>
                          <a:sym typeface="Noto Sans"/>
                        </a:rPr>
                        <a:t> = 20</a:t>
                      </a:r>
                      <a:r>
                        <a:rPr i="1" lang="en" sz="1800">
                          <a:latin typeface="Noto Sans"/>
                          <a:ea typeface="Noto Sans"/>
                          <a:cs typeface="Noto Sans"/>
                          <a:sym typeface="Noto Sans"/>
                        </a:rPr>
                        <a:t>x</a:t>
                      </a:r>
                      <a:endParaRPr i="1"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3"/>
                      </a:pPr>
                      <a:r>
                        <a:rPr i="1" lang="en" sz="1800">
                          <a:solidFill>
                            <a:schemeClr val="dk1"/>
                          </a:solidFill>
                          <a:latin typeface="Noto Sans"/>
                          <a:ea typeface="Noto Sans"/>
                          <a:cs typeface="Noto Sans"/>
                          <a:sym typeface="Noto Sans"/>
                        </a:rPr>
                        <a:t>y</a:t>
                      </a:r>
                      <a:r>
                        <a:rPr lang="en" sz="1800">
                          <a:solidFill>
                            <a:schemeClr val="dk1"/>
                          </a:solidFill>
                          <a:latin typeface="Noto Sans"/>
                          <a:ea typeface="Noto Sans"/>
                          <a:cs typeface="Noto Sans"/>
                          <a:sym typeface="Noto Sans"/>
                        </a:rPr>
                        <a:t> = </a:t>
                      </a:r>
                      <a:r>
                        <a:rPr lang="en" sz="1800">
                          <a:latin typeface="Noto Sans"/>
                          <a:ea typeface="Noto Sans"/>
                          <a:cs typeface="Noto Sans"/>
                          <a:sym typeface="Noto Sans"/>
                        </a:rPr>
                        <a:t>3</a:t>
                      </a:r>
                      <a:r>
                        <a:rPr i="1" lang="en" sz="1800">
                          <a:latin typeface="Noto Sans"/>
                          <a:ea typeface="Noto Sans"/>
                          <a:cs typeface="Noto Sans"/>
                          <a:sym typeface="Noto Sans"/>
                        </a:rPr>
                        <a:t>x </a:t>
                      </a:r>
                      <a:r>
                        <a:rPr lang="en" sz="1800">
                          <a:latin typeface="Noto Sans"/>
                          <a:ea typeface="Noto Sans"/>
                          <a:cs typeface="Noto Sans"/>
                          <a:sym typeface="Noto Sans"/>
                        </a:rPr>
                        <a:t>+ 20</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342900" lvl="0" marL="457200" rtl="0" algn="l">
                        <a:spcBef>
                          <a:spcPts val="0"/>
                        </a:spcBef>
                        <a:spcAft>
                          <a:spcPts val="0"/>
                        </a:spcAft>
                        <a:buSzPts val="1800"/>
                        <a:buFont typeface="Noto Sans"/>
                        <a:buAutoNum type="alphaUcPeriod" startAt="2"/>
                      </a:pPr>
                      <a:r>
                        <a:rPr i="1" lang="en" sz="1800">
                          <a:solidFill>
                            <a:schemeClr val="dk1"/>
                          </a:solidFill>
                          <a:latin typeface="Noto Sans"/>
                          <a:ea typeface="Noto Sans"/>
                          <a:cs typeface="Noto Sans"/>
                          <a:sym typeface="Noto Sans"/>
                        </a:rPr>
                        <a:t>y</a:t>
                      </a:r>
                      <a:r>
                        <a:rPr lang="en" sz="1800">
                          <a:solidFill>
                            <a:schemeClr val="dk1"/>
                          </a:solidFill>
                          <a:latin typeface="Noto Sans"/>
                          <a:ea typeface="Noto Sans"/>
                          <a:cs typeface="Noto Sans"/>
                          <a:sym typeface="Noto Sans"/>
                        </a:rPr>
                        <a:t> = </a:t>
                      </a:r>
                      <a:r>
                        <a:rPr lang="en" sz="1800">
                          <a:latin typeface="Noto Sans"/>
                          <a:ea typeface="Noto Sans"/>
                          <a:cs typeface="Noto Sans"/>
                          <a:sym typeface="Noto Sans"/>
                        </a:rPr>
                        <a:t>1/3</a:t>
                      </a:r>
                      <a:r>
                        <a:rPr i="1" lang="en" sz="1800">
                          <a:latin typeface="Noto Sans"/>
                          <a:ea typeface="Noto Sans"/>
                          <a:cs typeface="Noto Sans"/>
                          <a:sym typeface="Noto Sans"/>
                        </a:rPr>
                        <a:t>x </a:t>
                      </a:r>
                      <a:r>
                        <a:rPr lang="en" sz="1800">
                          <a:latin typeface="Noto Sans"/>
                          <a:ea typeface="Noto Sans"/>
                          <a:cs typeface="Noto Sans"/>
                          <a:sym typeface="Noto Sans"/>
                        </a:rPr>
                        <a:t>+ 20</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4"/>
                      </a:pPr>
                      <a:r>
                        <a:rPr i="1" lang="en" sz="1800">
                          <a:solidFill>
                            <a:schemeClr val="dk1"/>
                          </a:solidFill>
                          <a:latin typeface="Noto Sans"/>
                          <a:ea typeface="Noto Sans"/>
                          <a:cs typeface="Noto Sans"/>
                          <a:sym typeface="Noto Sans"/>
                        </a:rPr>
                        <a:t>y</a:t>
                      </a:r>
                      <a:r>
                        <a:rPr lang="en" sz="1800">
                          <a:solidFill>
                            <a:schemeClr val="dk1"/>
                          </a:solidFill>
                          <a:latin typeface="Noto Sans"/>
                          <a:ea typeface="Noto Sans"/>
                          <a:cs typeface="Noto Sans"/>
                          <a:sym typeface="Noto Sans"/>
                        </a:rPr>
                        <a:t> = </a:t>
                      </a:r>
                      <a:r>
                        <a:rPr lang="en" sz="1800">
                          <a:latin typeface="Noto Sans"/>
                          <a:ea typeface="Noto Sans"/>
                          <a:cs typeface="Noto Sans"/>
                          <a:sym typeface="Noto Sans"/>
                        </a:rPr>
                        <a:t>20</a:t>
                      </a:r>
                      <a:r>
                        <a:rPr i="1" lang="en" sz="1800">
                          <a:latin typeface="Noto Sans"/>
                          <a:ea typeface="Noto Sans"/>
                          <a:cs typeface="Noto Sans"/>
                          <a:sym typeface="Noto Sans"/>
                        </a:rPr>
                        <a:t>x</a:t>
                      </a:r>
                      <a:r>
                        <a:rPr lang="en" sz="1800">
                          <a:latin typeface="Noto Sans"/>
                          <a:ea typeface="Noto Sans"/>
                          <a:cs typeface="Noto Sans"/>
                          <a:sym typeface="Noto Sans"/>
                        </a:rPr>
                        <a:t> + 3</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graphicFrame>
        <p:nvGraphicFramePr>
          <p:cNvPr id="252" name="Google Shape;252;p26"/>
          <p:cNvGraphicFramePr/>
          <p:nvPr/>
        </p:nvGraphicFramePr>
        <p:xfrm>
          <a:off x="2280200" y="1913525"/>
          <a:ext cx="3000000" cy="3000000"/>
        </p:xfrm>
        <a:graphic>
          <a:graphicData uri="http://schemas.openxmlformats.org/drawingml/2006/table">
            <a:tbl>
              <a:tblPr>
                <a:noFill/>
                <a:tableStyleId>{92C62C0E-E24C-41BE-B1D6-0B16C9A78150}</a:tableStyleId>
              </a:tblPr>
              <a:tblGrid>
                <a:gridCol w="806975"/>
                <a:gridCol w="806975"/>
                <a:gridCol w="806975"/>
                <a:gridCol w="806975"/>
                <a:gridCol w="806975"/>
              </a:tblGrid>
              <a:tr h="381000">
                <a:tc>
                  <a:txBody>
                    <a:bodyPr/>
                    <a:lstStyle/>
                    <a:p>
                      <a:pPr indent="0" lvl="0" marL="0" rtl="0" algn="ctr">
                        <a:spcBef>
                          <a:spcPts val="0"/>
                        </a:spcBef>
                        <a:spcAft>
                          <a:spcPts val="0"/>
                        </a:spcAft>
                        <a:buNone/>
                      </a:pPr>
                      <a:r>
                        <a:rPr b="1" i="1" lang="en" sz="1600">
                          <a:solidFill>
                            <a:schemeClr val="lt1"/>
                          </a:solidFill>
                          <a:latin typeface="Noto Sans"/>
                          <a:ea typeface="Noto Sans"/>
                          <a:cs typeface="Noto Sans"/>
                          <a:sym typeface="Noto Sans"/>
                        </a:rPr>
                        <a:t>x</a:t>
                      </a:r>
                      <a:endParaRPr b="1" i="1" sz="1600">
                        <a:solidFill>
                          <a:schemeClr val="lt1"/>
                        </a:solidFill>
                        <a:latin typeface="Noto Sans"/>
                        <a:ea typeface="Noto Sans"/>
                        <a:cs typeface="Noto Sans"/>
                        <a:sym typeface="Noto Sans"/>
                      </a:endParaRPr>
                    </a:p>
                  </a:txBody>
                  <a:tcPr marT="91425" marB="91425" marR="91425" marL="91425">
                    <a:solidFill>
                      <a:srgbClr val="274E13"/>
                    </a:solidFill>
                  </a:tcPr>
                </a:tc>
                <a:tc>
                  <a:txBody>
                    <a:bodyPr/>
                    <a:lstStyle/>
                    <a:p>
                      <a:pPr indent="0" lvl="0" marL="0" rtl="0" algn="ctr">
                        <a:spcBef>
                          <a:spcPts val="0"/>
                        </a:spcBef>
                        <a:spcAft>
                          <a:spcPts val="0"/>
                        </a:spcAft>
                        <a:buNone/>
                      </a:pPr>
                      <a:r>
                        <a:rPr lang="en" sz="1600">
                          <a:latin typeface="Noto Sans"/>
                          <a:ea typeface="Noto Sans"/>
                          <a:cs typeface="Noto Sans"/>
                          <a:sym typeface="Noto Sans"/>
                        </a:rPr>
                        <a:t>0</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1</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2</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3</a:t>
                      </a:r>
                      <a:endParaRPr sz="16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b="1" i="1" lang="en" sz="1600">
                          <a:solidFill>
                            <a:schemeClr val="lt1"/>
                          </a:solidFill>
                          <a:latin typeface="Noto Sans"/>
                          <a:ea typeface="Noto Sans"/>
                          <a:cs typeface="Noto Sans"/>
                          <a:sym typeface="Noto Sans"/>
                        </a:rPr>
                        <a:t>y</a:t>
                      </a:r>
                      <a:endParaRPr b="1" i="1" sz="1600">
                        <a:solidFill>
                          <a:schemeClr val="lt1"/>
                        </a:solidFill>
                        <a:latin typeface="Noto Sans"/>
                        <a:ea typeface="Noto Sans"/>
                        <a:cs typeface="Noto Sans"/>
                        <a:sym typeface="Noto Sans"/>
                      </a:endParaRPr>
                    </a:p>
                  </a:txBody>
                  <a:tcPr marT="91425" marB="91425" marR="91425" marL="91425">
                    <a:solidFill>
                      <a:srgbClr val="274E13"/>
                    </a:solidFill>
                  </a:tcPr>
                </a:tc>
                <a:tc>
                  <a:txBody>
                    <a:bodyPr/>
                    <a:lstStyle/>
                    <a:p>
                      <a:pPr indent="0" lvl="0" marL="0" rtl="0" algn="ctr">
                        <a:spcBef>
                          <a:spcPts val="0"/>
                        </a:spcBef>
                        <a:spcAft>
                          <a:spcPts val="0"/>
                        </a:spcAft>
                        <a:buNone/>
                      </a:pPr>
                      <a:r>
                        <a:rPr lang="en" sz="1600">
                          <a:latin typeface="Noto Sans"/>
                          <a:ea typeface="Noto Sans"/>
                          <a:cs typeface="Noto Sans"/>
                          <a:sym typeface="Noto Sans"/>
                        </a:rPr>
                        <a:t>2</a:t>
                      </a:r>
                      <a:r>
                        <a:rPr lang="en" sz="1600">
                          <a:latin typeface="Noto Sans"/>
                          <a:ea typeface="Noto Sans"/>
                          <a:cs typeface="Noto Sans"/>
                          <a:sym typeface="Noto Sans"/>
                        </a:rPr>
                        <a:t>0</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23</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26</a:t>
                      </a:r>
                      <a:endParaRPr sz="16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600">
                          <a:latin typeface="Noto Sans"/>
                          <a:ea typeface="Noto Sans"/>
                          <a:cs typeface="Noto Sans"/>
                          <a:sym typeface="Noto Sans"/>
                        </a:rPr>
                        <a:t>29</a:t>
                      </a:r>
                      <a:endParaRPr sz="1600">
                        <a:latin typeface="Noto Sans"/>
                        <a:ea typeface="Noto Sans"/>
                        <a:cs typeface="Noto Sans"/>
                        <a:sym typeface="Noto Sans"/>
                      </a:endParaRPr>
                    </a:p>
                  </a:txBody>
                  <a:tcPr marT="91425" marB="91425" marR="91425" marL="91425"/>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56" name="Shape 256"/>
        <p:cNvGrpSpPr/>
        <p:nvPr/>
      </p:nvGrpSpPr>
      <p:grpSpPr>
        <a:xfrm>
          <a:off x="0" y="0"/>
          <a:ext cx="0" cy="0"/>
          <a:chOff x="0" y="0"/>
          <a:chExt cx="0" cy="0"/>
        </a:xfrm>
      </p:grpSpPr>
      <p:sp>
        <p:nvSpPr>
          <p:cNvPr id="257" name="Google Shape;257;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Check - Review</a:t>
            </a:r>
            <a:endParaRPr>
              <a:latin typeface="Verdana"/>
              <a:ea typeface="Verdana"/>
              <a:cs typeface="Verdana"/>
              <a:sym typeface="Verdana"/>
            </a:endParaRPr>
          </a:p>
        </p:txBody>
      </p:sp>
      <p:sp>
        <p:nvSpPr>
          <p:cNvPr id="258" name="Google Shape;258;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Given the table, write an equation in slope-intercept form.</a:t>
            </a:r>
            <a:endParaRPr sz="1600"/>
          </a:p>
          <a:p>
            <a:pPr indent="0" lvl="0" marL="0" rtl="0" algn="l">
              <a:spcBef>
                <a:spcPts val="800"/>
              </a:spcBef>
              <a:spcAft>
                <a:spcPts val="0"/>
              </a:spcAft>
              <a:buNone/>
            </a:pPr>
            <a:r>
              <a:t/>
            </a:r>
            <a:endParaRPr sz="1600"/>
          </a:p>
          <a:p>
            <a:pPr indent="0" lvl="0" marL="0" rtl="0" algn="l">
              <a:spcBef>
                <a:spcPts val="800"/>
              </a:spcBef>
              <a:spcAft>
                <a:spcPts val="0"/>
              </a:spcAft>
              <a:buNone/>
            </a:pPr>
            <a:r>
              <a:t/>
            </a:r>
            <a:endParaRPr sz="1600"/>
          </a:p>
          <a:p>
            <a:pPr indent="0" lvl="0" marL="0" rtl="0" algn="l">
              <a:spcBef>
                <a:spcPts val="800"/>
              </a:spcBef>
              <a:spcAft>
                <a:spcPts val="0"/>
              </a:spcAft>
              <a:buNone/>
            </a:pPr>
            <a:r>
              <a:t/>
            </a:r>
            <a:endParaRPr sz="1600"/>
          </a:p>
          <a:p>
            <a:pPr indent="0" lvl="0" marL="0" rtl="0" algn="l">
              <a:spcBef>
                <a:spcPts val="800"/>
              </a:spcBef>
              <a:spcAft>
                <a:spcPts val="0"/>
              </a:spcAft>
              <a:buNone/>
            </a:pPr>
            <a:r>
              <a:t/>
            </a:r>
            <a:endParaRPr sz="1600"/>
          </a:p>
          <a:p>
            <a:pPr indent="0" lvl="0" marL="0" rtl="0" algn="l">
              <a:spcBef>
                <a:spcPts val="800"/>
              </a:spcBef>
              <a:spcAft>
                <a:spcPts val="0"/>
              </a:spcAft>
              <a:buNone/>
            </a:pPr>
            <a:r>
              <a:rPr b="1" lang="en" sz="1600"/>
              <a:t>Step 1</a:t>
            </a:r>
            <a:r>
              <a:rPr lang="en" sz="1600"/>
              <a:t> - Identify the y-intercept.</a:t>
            </a:r>
            <a:endParaRPr sz="1600"/>
          </a:p>
          <a:p>
            <a:pPr indent="0" lvl="0" marL="0" rtl="0" algn="l">
              <a:spcBef>
                <a:spcPts val="800"/>
              </a:spcBef>
              <a:spcAft>
                <a:spcPts val="0"/>
              </a:spcAft>
              <a:buNone/>
            </a:pPr>
            <a:r>
              <a:rPr b="1" lang="en" sz="1600"/>
              <a:t>Step 2</a:t>
            </a:r>
            <a:r>
              <a:rPr lang="en" sz="1600"/>
              <a:t> - Identify the slope.</a:t>
            </a:r>
            <a:endParaRPr sz="1600"/>
          </a:p>
          <a:p>
            <a:pPr indent="0" lvl="0" marL="0" rtl="0" algn="l">
              <a:spcBef>
                <a:spcPts val="800"/>
              </a:spcBef>
              <a:spcAft>
                <a:spcPts val="0"/>
              </a:spcAft>
              <a:buNone/>
            </a:pPr>
            <a:r>
              <a:rPr b="1" lang="en" sz="1600"/>
              <a:t>Step 3</a:t>
            </a:r>
            <a:r>
              <a:rPr lang="en" sz="1600"/>
              <a:t> - Write the equation in slope-intercept form.</a:t>
            </a:r>
            <a:endParaRPr sz="1600"/>
          </a:p>
          <a:p>
            <a:pPr indent="0" lvl="0" marL="0" rtl="0" algn="l">
              <a:spcBef>
                <a:spcPts val="800"/>
              </a:spcBef>
              <a:spcAft>
                <a:spcPts val="0"/>
              </a:spcAft>
              <a:buNone/>
            </a:pPr>
            <a:r>
              <a:t/>
            </a:r>
            <a:endParaRPr sz="1600"/>
          </a:p>
          <a:p>
            <a:pPr indent="0" lvl="0" marL="0" rtl="0" algn="l">
              <a:spcBef>
                <a:spcPts val="800"/>
              </a:spcBef>
              <a:spcAft>
                <a:spcPts val="800"/>
              </a:spcAft>
              <a:buNone/>
            </a:pPr>
            <a:r>
              <a:t/>
            </a:r>
            <a:endParaRPr sz="1600"/>
          </a:p>
        </p:txBody>
      </p:sp>
      <p:sp>
        <p:nvSpPr>
          <p:cNvPr id="259" name="Google Shape;259;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0" name="Google Shape;260;p27"/>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1.13.2 Creating Tables From Verbal Descriptions - Additional Resources</a:t>
            </a:r>
            <a:endParaRPr/>
          </a:p>
        </p:txBody>
      </p:sp>
      <p:pic>
        <p:nvPicPr>
          <p:cNvPr id="261" name="Google Shape;261;p27"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graphicFrame>
        <p:nvGraphicFramePr>
          <p:cNvPr id="262" name="Google Shape;262;p27"/>
          <p:cNvGraphicFramePr/>
          <p:nvPr/>
        </p:nvGraphicFramePr>
        <p:xfrm>
          <a:off x="952500" y="1859975"/>
          <a:ext cx="3000000" cy="3000000"/>
        </p:xfrm>
        <a:graphic>
          <a:graphicData uri="http://schemas.openxmlformats.org/drawingml/2006/table">
            <a:tbl>
              <a:tblPr>
                <a:noFill/>
                <a:tableStyleId>{92C62C0E-E24C-41BE-B1D6-0B16C9A78150}</a:tableStyleId>
              </a:tblPr>
              <a:tblGrid>
                <a:gridCol w="1447800"/>
                <a:gridCol w="1447800"/>
                <a:gridCol w="1447800"/>
                <a:gridCol w="1447800"/>
                <a:gridCol w="1447800"/>
              </a:tblGrid>
              <a:tr h="381000">
                <a:tc>
                  <a:txBody>
                    <a:bodyPr/>
                    <a:lstStyle/>
                    <a:p>
                      <a:pPr indent="0" lvl="0" marL="0" rtl="0" algn="ctr">
                        <a:spcBef>
                          <a:spcPts val="0"/>
                        </a:spcBef>
                        <a:spcAft>
                          <a:spcPts val="0"/>
                        </a:spcAft>
                        <a:buNone/>
                      </a:pPr>
                      <a:r>
                        <a:rPr b="1" i="1" lang="en" sz="1800">
                          <a:solidFill>
                            <a:schemeClr val="lt1"/>
                          </a:solidFill>
                          <a:latin typeface="Noto Sans"/>
                          <a:ea typeface="Noto Sans"/>
                          <a:cs typeface="Noto Sans"/>
                          <a:sym typeface="Noto Sans"/>
                        </a:rPr>
                        <a:t>x</a:t>
                      </a:r>
                      <a:endParaRPr b="1" i="1" sz="1800">
                        <a:solidFill>
                          <a:schemeClr val="lt1"/>
                        </a:solidFill>
                        <a:latin typeface="Noto Sans"/>
                        <a:ea typeface="Noto Sans"/>
                        <a:cs typeface="Noto Sans"/>
                        <a:sym typeface="Noto Sans"/>
                      </a:endParaRPr>
                    </a:p>
                  </a:txBody>
                  <a:tcPr marT="91425" marB="91425" marR="91425" marL="91425">
                    <a:solidFill>
                      <a:srgbClr val="274E13"/>
                    </a:solidFill>
                  </a:tcPr>
                </a:tc>
                <a:tc>
                  <a:txBody>
                    <a:bodyPr/>
                    <a:lstStyle/>
                    <a:p>
                      <a:pPr indent="0" lvl="0" marL="0" rtl="0" algn="ctr">
                        <a:spcBef>
                          <a:spcPts val="0"/>
                        </a:spcBef>
                        <a:spcAft>
                          <a:spcPts val="0"/>
                        </a:spcAft>
                        <a:buNone/>
                      </a:pPr>
                      <a:r>
                        <a:rPr lang="en" sz="1800">
                          <a:latin typeface="Noto Sans"/>
                          <a:ea typeface="Noto Sans"/>
                          <a:cs typeface="Noto Sans"/>
                          <a:sym typeface="Noto Sans"/>
                        </a:rPr>
                        <a:t>0</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1</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2</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3</a:t>
                      </a:r>
                      <a:endParaRPr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b="1" i="1" lang="en" sz="1800">
                          <a:solidFill>
                            <a:schemeClr val="lt1"/>
                          </a:solidFill>
                          <a:latin typeface="Noto Sans"/>
                          <a:ea typeface="Noto Sans"/>
                          <a:cs typeface="Noto Sans"/>
                          <a:sym typeface="Noto Sans"/>
                        </a:rPr>
                        <a:t>y</a:t>
                      </a:r>
                      <a:endParaRPr b="1" i="1" sz="1800">
                        <a:solidFill>
                          <a:schemeClr val="lt1"/>
                        </a:solidFill>
                        <a:latin typeface="Noto Sans"/>
                        <a:ea typeface="Noto Sans"/>
                        <a:cs typeface="Noto Sans"/>
                        <a:sym typeface="Noto Sans"/>
                      </a:endParaRPr>
                    </a:p>
                  </a:txBody>
                  <a:tcPr marT="91425" marB="91425" marR="91425" marL="91425">
                    <a:solidFill>
                      <a:srgbClr val="274E13"/>
                    </a:solidFill>
                  </a:tcPr>
                </a:tc>
                <a:tc>
                  <a:txBody>
                    <a:bodyPr/>
                    <a:lstStyle/>
                    <a:p>
                      <a:pPr indent="0" lvl="0" marL="0" rtl="0" algn="ctr">
                        <a:spcBef>
                          <a:spcPts val="0"/>
                        </a:spcBef>
                        <a:spcAft>
                          <a:spcPts val="0"/>
                        </a:spcAft>
                        <a:buNone/>
                      </a:pPr>
                      <a:r>
                        <a:rPr lang="en" sz="1800">
                          <a:latin typeface="Noto Sans"/>
                          <a:ea typeface="Noto Sans"/>
                          <a:cs typeface="Noto Sans"/>
                          <a:sym typeface="Noto Sans"/>
                        </a:rPr>
                        <a:t>6</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11</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16</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21</a:t>
                      </a:r>
                      <a:endParaRPr sz="1800">
                        <a:latin typeface="Noto Sans"/>
                        <a:ea typeface="Noto Sans"/>
                        <a:cs typeface="Noto Sans"/>
                        <a:sym typeface="Noto Sans"/>
                      </a:endParaRPr>
                    </a:p>
                  </a:txBody>
                  <a:tcPr marT="91425" marB="91425" marR="91425" marL="91425"/>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6" name="Shape 266"/>
        <p:cNvGrpSpPr/>
        <p:nvPr/>
      </p:nvGrpSpPr>
      <p:grpSpPr>
        <a:xfrm>
          <a:off x="0" y="0"/>
          <a:ext cx="0" cy="0"/>
          <a:chOff x="0" y="0"/>
          <a:chExt cx="0" cy="0"/>
        </a:xfrm>
      </p:grpSpPr>
      <p:sp>
        <p:nvSpPr>
          <p:cNvPr id="267" name="Google Shape;267;p28"/>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268" name="Google Shape;268;p2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69" name="Google Shape;269;p2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70" name="Google Shape;270;p2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71" name="Google Shape;271;p28"/>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72" name="Google Shape;272;p2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73" name="Google Shape;273;p2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74" name="Google Shape;274;p28"/>
          <p:cNvCxnSpPr>
            <a:stCxn id="268" idx="2"/>
            <a:endCxn id="270"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75" name="Google Shape;275;p28"/>
          <p:cNvCxnSpPr>
            <a:stCxn id="270" idx="3"/>
            <a:endCxn id="269"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76" name="Google Shape;276;p28"/>
          <p:cNvCxnSpPr>
            <a:stCxn id="269" idx="3"/>
            <a:endCxn id="271"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77" name="Google Shape;277;p28"/>
          <p:cNvCxnSpPr>
            <a:stCxn id="271" idx="3"/>
            <a:endCxn id="273"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78" name="Google Shape;278;p28"/>
          <p:cNvCxnSpPr>
            <a:stCxn id="273" idx="3"/>
            <a:endCxn id="272"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79" name="Google Shape;279;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80" name="Google Shape;280;p28"/>
          <p:cNvSpPr txBox="1"/>
          <p:nvPr/>
        </p:nvSpPr>
        <p:spPr>
          <a:xfrm>
            <a:off x="1036275" y="35119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281" name="Google Shape;281;p28"/>
          <p:cNvSpPr txBox="1"/>
          <p:nvPr/>
        </p:nvSpPr>
        <p:spPr>
          <a:xfrm>
            <a:off x="2823350" y="18284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282" name="Google Shape;282;p28" title="hugeicons_chart-down.png"/>
          <p:cNvPicPr preferRelativeResize="0"/>
          <p:nvPr/>
        </p:nvPicPr>
        <p:blipFill>
          <a:blip r:embed="rId4">
            <a:alphaModFix/>
          </a:blip>
          <a:stretch>
            <a:fillRect/>
          </a:stretch>
        </p:blipFill>
        <p:spPr>
          <a:xfrm>
            <a:off x="4902145" y="3241280"/>
            <a:ext cx="228600" cy="228600"/>
          </a:xfrm>
          <a:prstGeom prst="rect">
            <a:avLst/>
          </a:prstGeom>
          <a:noFill/>
          <a:ln>
            <a:noFill/>
          </a:ln>
        </p:spPr>
      </p:pic>
      <p:sp>
        <p:nvSpPr>
          <p:cNvPr id="283" name="Google Shape;283;p28"/>
          <p:cNvSpPr txBox="1"/>
          <p:nvPr/>
        </p:nvSpPr>
        <p:spPr>
          <a:xfrm>
            <a:off x="4096700" y="34922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284" name="Google Shape;284;p28"/>
          <p:cNvSpPr txBox="1"/>
          <p:nvPr/>
        </p:nvSpPr>
        <p:spPr>
          <a:xfrm>
            <a:off x="5721150" y="18551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285" name="Google Shape;285;p28"/>
          <p:cNvSpPr txBox="1"/>
          <p:nvPr/>
        </p:nvSpPr>
        <p:spPr>
          <a:xfrm>
            <a:off x="6996550" y="35247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286" name="Google Shape;286;p28" title="hugeicons_start-up-02.png"/>
          <p:cNvPicPr preferRelativeResize="0"/>
          <p:nvPr/>
        </p:nvPicPr>
        <p:blipFill>
          <a:blip r:embed="rId5">
            <a:alphaModFix/>
          </a:blip>
          <a:stretch>
            <a:fillRect/>
          </a:stretch>
        </p:blipFill>
        <p:spPr>
          <a:xfrm>
            <a:off x="1084454" y="1595817"/>
            <a:ext cx="228600" cy="228600"/>
          </a:xfrm>
          <a:prstGeom prst="rect">
            <a:avLst/>
          </a:prstGeom>
          <a:noFill/>
          <a:ln>
            <a:noFill/>
          </a:ln>
        </p:spPr>
      </p:pic>
      <p:sp>
        <p:nvSpPr>
          <p:cNvPr id="287" name="Google Shape;287;p28"/>
          <p:cNvSpPr txBox="1"/>
          <p:nvPr/>
        </p:nvSpPr>
        <p:spPr>
          <a:xfrm>
            <a:off x="284350" y="18494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288" name="Google Shape;288;p28" title="hugeicons_task-done-01.png"/>
          <p:cNvPicPr preferRelativeResize="0"/>
          <p:nvPr/>
        </p:nvPicPr>
        <p:blipFill>
          <a:blip r:embed="rId6">
            <a:alphaModFix/>
          </a:blip>
          <a:stretch>
            <a:fillRect/>
          </a:stretch>
        </p:blipFill>
        <p:spPr>
          <a:xfrm>
            <a:off x="1837944" y="3261360"/>
            <a:ext cx="228600" cy="228600"/>
          </a:xfrm>
          <a:prstGeom prst="rect">
            <a:avLst/>
          </a:prstGeom>
          <a:noFill/>
          <a:ln>
            <a:noFill/>
          </a:ln>
        </p:spPr>
      </p:pic>
      <p:pic>
        <p:nvPicPr>
          <p:cNvPr id="289" name="Google Shape;289;p28" title="hugeicons_task-done-01.png"/>
          <p:cNvPicPr preferRelativeResize="0"/>
          <p:nvPr/>
        </p:nvPicPr>
        <p:blipFill>
          <a:blip r:embed="rId6">
            <a:alphaModFix/>
          </a:blip>
          <a:stretch>
            <a:fillRect/>
          </a:stretch>
        </p:blipFill>
        <p:spPr>
          <a:xfrm>
            <a:off x="3630168" y="1578864"/>
            <a:ext cx="228600" cy="228600"/>
          </a:xfrm>
          <a:prstGeom prst="rect">
            <a:avLst/>
          </a:prstGeom>
          <a:noFill/>
          <a:ln>
            <a:noFill/>
          </a:ln>
        </p:spPr>
      </p:pic>
      <p:pic>
        <p:nvPicPr>
          <p:cNvPr id="290" name="Google Shape;290;p28" title="hugeicons_centralized.png"/>
          <p:cNvPicPr preferRelativeResize="0"/>
          <p:nvPr/>
        </p:nvPicPr>
        <p:blipFill>
          <a:blip r:embed="rId7">
            <a:alphaModFix/>
          </a:blip>
          <a:stretch>
            <a:fillRect/>
          </a:stretch>
        </p:blipFill>
        <p:spPr>
          <a:xfrm>
            <a:off x="7799832" y="3261360"/>
            <a:ext cx="228600" cy="228600"/>
          </a:xfrm>
          <a:prstGeom prst="rect">
            <a:avLst/>
          </a:prstGeom>
          <a:noFill/>
          <a:ln>
            <a:noFill/>
          </a:ln>
        </p:spPr>
      </p:pic>
      <p:pic>
        <p:nvPicPr>
          <p:cNvPr id="291" name="Google Shape;291;p28" title="hugeicons_pencil.png"/>
          <p:cNvPicPr preferRelativeResize="0"/>
          <p:nvPr/>
        </p:nvPicPr>
        <p:blipFill>
          <a:blip r:embed="rId8">
            <a:alphaModFix/>
          </a:blip>
          <a:stretch>
            <a:fillRect/>
          </a:stretch>
        </p:blipFill>
        <p:spPr>
          <a:xfrm>
            <a:off x="6519672" y="1597152"/>
            <a:ext cx="228600" cy="228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5" name="Shape 295"/>
        <p:cNvGrpSpPr/>
        <p:nvPr/>
      </p:nvGrpSpPr>
      <p:grpSpPr>
        <a:xfrm>
          <a:off x="0" y="0"/>
          <a:ext cx="0" cy="0"/>
          <a:chOff x="0" y="0"/>
          <a:chExt cx="0" cy="0"/>
        </a:xfrm>
      </p:grpSpPr>
      <p:sp>
        <p:nvSpPr>
          <p:cNvPr id="296" name="Google Shape;296;p29"/>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Activity - Card Sort 🂠 </a:t>
            </a:r>
            <a:endParaRPr>
              <a:latin typeface="Verdana"/>
              <a:ea typeface="Verdana"/>
              <a:cs typeface="Verdana"/>
              <a:sym typeface="Verdana"/>
            </a:endParaRPr>
          </a:p>
        </p:txBody>
      </p:sp>
      <p:sp>
        <p:nvSpPr>
          <p:cNvPr id="297" name="Google Shape;297;p29"/>
          <p:cNvSpPr txBox="1"/>
          <p:nvPr>
            <p:ph idx="1" type="body"/>
          </p:nvPr>
        </p:nvSpPr>
        <p:spPr>
          <a:xfrm>
            <a:off x="311700" y="1076275"/>
            <a:ext cx="8520600" cy="36723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a:t>Take turns with your partner to match a graph with each set of matching cards. Eventually all the cards will be sorted into groups of four cards (an equation, situation, table, and graph).</a:t>
            </a:r>
            <a:endParaRPr/>
          </a:p>
          <a:p>
            <a:pPr indent="0" lvl="0" marL="0" rtl="0" algn="l">
              <a:lnSpc>
                <a:spcPct val="90000"/>
              </a:lnSpc>
              <a:spcBef>
                <a:spcPts val="1200"/>
              </a:spcBef>
              <a:spcAft>
                <a:spcPts val="0"/>
              </a:spcAft>
              <a:buNone/>
            </a:pPr>
            <a:r>
              <a:rPr lang="en"/>
              <a:t>For each match that you find, explain to your partner how you know it’s a match. For each match that your partner finds, listen carefully to their explanation. If you disagree, discuss your thinking and work to reach an agreement.</a:t>
            </a:r>
            <a:endParaRPr/>
          </a:p>
          <a:p>
            <a:pPr indent="-342900" lvl="0" marL="457200" marR="218660" rtl="0" algn="l">
              <a:lnSpc>
                <a:spcPct val="90000"/>
              </a:lnSpc>
              <a:spcBef>
                <a:spcPts val="1200"/>
              </a:spcBef>
              <a:spcAft>
                <a:spcPts val="0"/>
              </a:spcAft>
              <a:buSzPts val="1800"/>
              <a:buAutoNum type="arabicPeriod"/>
            </a:pPr>
            <a:r>
              <a:rPr lang="en"/>
              <a:t>Which cards did you and your partner decide match the equation on card 1?</a:t>
            </a:r>
            <a:endParaRPr/>
          </a:p>
          <a:p>
            <a:pPr indent="-342900" lvl="0" marL="457200" marR="218660" rtl="0" algn="l">
              <a:lnSpc>
                <a:spcPct val="90000"/>
              </a:lnSpc>
              <a:spcBef>
                <a:spcPts val="1000"/>
              </a:spcBef>
              <a:spcAft>
                <a:spcPts val="1000"/>
              </a:spcAft>
              <a:buSzPts val="1800"/>
              <a:buAutoNum type="arabicPeriod"/>
            </a:pPr>
            <a:r>
              <a:rPr lang="en"/>
              <a:t>Which cards did you and your partner decide match the equation on card 2?</a:t>
            </a:r>
            <a:endParaRPr/>
          </a:p>
        </p:txBody>
      </p:sp>
      <p:sp>
        <p:nvSpPr>
          <p:cNvPr id="298" name="Google Shape;298;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9" name="Google Shape;299;p29"/>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1.13.3 Matching Tables, Equations, and Graphs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3" name="Shape 303"/>
        <p:cNvGrpSpPr/>
        <p:nvPr/>
      </p:nvGrpSpPr>
      <p:grpSpPr>
        <a:xfrm>
          <a:off x="0" y="0"/>
          <a:ext cx="0" cy="0"/>
          <a:chOff x="0" y="0"/>
          <a:chExt cx="0" cy="0"/>
        </a:xfrm>
      </p:grpSpPr>
      <p:sp>
        <p:nvSpPr>
          <p:cNvPr id="304" name="Google Shape;304;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Activity - Card Sort 🂠 </a:t>
            </a:r>
            <a:endParaRPr>
              <a:latin typeface="Verdana"/>
              <a:ea typeface="Verdana"/>
              <a:cs typeface="Verdana"/>
              <a:sym typeface="Verdana"/>
            </a:endParaRPr>
          </a:p>
        </p:txBody>
      </p:sp>
      <p:sp>
        <p:nvSpPr>
          <p:cNvPr id="305" name="Google Shape;305;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6" name="Google Shape;306;p30">
            <a:hlinkClick action="ppaction://hlinksldjump" r:id="rId4"/>
          </p:cNvPr>
          <p:cNvSpPr/>
          <p:nvPr/>
        </p:nvSpPr>
        <p:spPr>
          <a:xfrm>
            <a:off x="7370850" y="36489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Are you ready for more?</a:t>
            </a:r>
            <a:endParaRPr>
              <a:latin typeface="Noto Sans"/>
              <a:ea typeface="Noto Sans"/>
              <a:cs typeface="Noto Sans"/>
              <a:sym typeface="Noto Sans"/>
            </a:endParaRPr>
          </a:p>
        </p:txBody>
      </p:sp>
      <p:sp>
        <p:nvSpPr>
          <p:cNvPr id="307" name="Google Shape;307;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AutoNum type="arabicPeriod" startAt="3"/>
            </a:pPr>
            <a:r>
              <a:rPr lang="en" sz="1700"/>
              <a:t>Which cards did you and your partner decide match the equation on card 3?</a:t>
            </a:r>
            <a:endParaRPr sz="1700"/>
          </a:p>
          <a:p>
            <a:pPr indent="-336550" lvl="0" marL="457200" rtl="0" algn="l">
              <a:spcBef>
                <a:spcPts val="1000"/>
              </a:spcBef>
              <a:spcAft>
                <a:spcPts val="0"/>
              </a:spcAft>
              <a:buSzPts val="1700"/>
              <a:buAutoNum type="arabicPeriod" startAt="3"/>
            </a:pPr>
            <a:r>
              <a:rPr lang="en" sz="1700"/>
              <a:t>Which cards did you and your partner decide match the equation on card 4?</a:t>
            </a:r>
            <a:endParaRPr sz="1700"/>
          </a:p>
          <a:p>
            <a:pPr indent="-336550" lvl="0" marL="457200" rtl="0" algn="l">
              <a:spcBef>
                <a:spcPts val="1000"/>
              </a:spcBef>
              <a:spcAft>
                <a:spcPts val="0"/>
              </a:spcAft>
              <a:buSzPts val="1700"/>
              <a:buAutoNum type="arabicPeriod" startAt="3"/>
            </a:pPr>
            <a:r>
              <a:rPr lang="en" sz="1700"/>
              <a:t>Which cards did you and your partner decide match the equation on card 5?</a:t>
            </a:r>
            <a:endParaRPr sz="1700"/>
          </a:p>
          <a:p>
            <a:pPr indent="-336550" lvl="0" marL="457200" rtl="0" algn="l">
              <a:spcBef>
                <a:spcPts val="1000"/>
              </a:spcBef>
              <a:spcAft>
                <a:spcPts val="0"/>
              </a:spcAft>
              <a:buSzPts val="1700"/>
              <a:buAutoNum type="arabicPeriod" startAt="3"/>
            </a:pPr>
            <a:r>
              <a:rPr lang="en" sz="1700"/>
              <a:t>Which cards did you and your partner decide match the equation on card 6?</a:t>
            </a:r>
            <a:endParaRPr sz="1700"/>
          </a:p>
          <a:p>
            <a:pPr indent="-336550" lvl="0" marL="457200" rtl="0" algn="l">
              <a:spcBef>
                <a:spcPts val="1000"/>
              </a:spcBef>
              <a:spcAft>
                <a:spcPts val="0"/>
              </a:spcAft>
              <a:buSzPts val="1700"/>
              <a:buAutoNum type="arabicPeriod" startAt="3"/>
            </a:pPr>
            <a:r>
              <a:rPr lang="en" sz="1700"/>
              <a:t>Which cards did you and your partner decide match the equation on card 7?</a:t>
            </a:r>
            <a:endParaRPr sz="1700"/>
          </a:p>
          <a:p>
            <a:pPr indent="-323850" lvl="0" marL="457200" rtl="0" algn="l">
              <a:spcBef>
                <a:spcPts val="1000"/>
              </a:spcBef>
              <a:spcAft>
                <a:spcPts val="1000"/>
              </a:spcAft>
              <a:buSzPts val="1500"/>
              <a:buAutoNum type="arabicPeriod" startAt="3"/>
            </a:pPr>
            <a:r>
              <a:rPr lang="en" sz="1700"/>
              <a:t>Which cards did you and your partner decide match the equation on card 8?</a:t>
            </a:r>
            <a:endParaRPr sz="1900"/>
          </a:p>
        </p:txBody>
      </p:sp>
      <p:sp>
        <p:nvSpPr>
          <p:cNvPr id="308" name="Google Shape;308;p3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1.13.3 Matching Tables, Equations, and Graphs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12" name="Shape 312"/>
        <p:cNvGrpSpPr/>
        <p:nvPr/>
      </p:nvGrpSpPr>
      <p:grpSpPr>
        <a:xfrm>
          <a:off x="0" y="0"/>
          <a:ext cx="0" cy="0"/>
          <a:chOff x="0" y="0"/>
          <a:chExt cx="0" cy="0"/>
        </a:xfrm>
      </p:grpSpPr>
      <p:sp>
        <p:nvSpPr>
          <p:cNvPr id="313" name="Google Shape;313;p31"/>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Extending Your Thinking</a:t>
            </a:r>
            <a:r>
              <a:rPr lang="en">
                <a:latin typeface="Verdana"/>
                <a:ea typeface="Verdana"/>
                <a:cs typeface="Verdana"/>
                <a:sym typeface="Verdana"/>
              </a:rPr>
              <a:t> 🩰</a:t>
            </a:r>
            <a:endParaRPr>
              <a:latin typeface="Verdana"/>
              <a:ea typeface="Verdana"/>
              <a:cs typeface="Verdana"/>
              <a:sym typeface="Verdana"/>
            </a:endParaRPr>
          </a:p>
        </p:txBody>
      </p:sp>
      <p:sp>
        <p:nvSpPr>
          <p:cNvPr id="314" name="Google Shape;314;p31"/>
          <p:cNvSpPr txBox="1"/>
          <p:nvPr>
            <p:ph idx="1" type="body"/>
          </p:nvPr>
        </p:nvSpPr>
        <p:spPr>
          <a:xfrm>
            <a:off x="311700" y="1160325"/>
            <a:ext cx="8375100" cy="3490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Linear equations can be written from situations, tables of values, and graphs. Here is a linear situation: </a:t>
            </a:r>
            <a:endParaRPr sz="1700"/>
          </a:p>
          <a:p>
            <a:pPr indent="0" lvl="0" marL="914400" marR="1284632" rtl="0" algn="l">
              <a:lnSpc>
                <a:spcPct val="100000"/>
              </a:lnSpc>
              <a:spcBef>
                <a:spcPts val="1000"/>
              </a:spcBef>
              <a:spcAft>
                <a:spcPts val="0"/>
              </a:spcAft>
              <a:buNone/>
            </a:pPr>
            <a:r>
              <a:rPr lang="en" sz="1700"/>
              <a:t>Sadie pays $15 a month for ballet classes plus $5 each lesson she takes.</a:t>
            </a:r>
            <a:endParaRPr sz="1700"/>
          </a:p>
          <a:p>
            <a:pPr indent="0" lvl="0" marL="0" rtl="0" algn="l">
              <a:lnSpc>
                <a:spcPct val="100000"/>
              </a:lnSpc>
              <a:spcBef>
                <a:spcPts val="1000"/>
              </a:spcBef>
              <a:spcAft>
                <a:spcPts val="0"/>
              </a:spcAft>
              <a:buNone/>
            </a:pPr>
            <a:r>
              <a:rPr b="1" lang="en" sz="1700"/>
              <a:t>First, </a:t>
            </a:r>
            <a:r>
              <a:rPr lang="en" sz="1700"/>
              <a:t>make a table of values to represent how much Sadie pays for the first 5 lessons. </a:t>
            </a:r>
            <a:r>
              <a:rPr b="1" lang="en" sz="1700"/>
              <a:t>Next,</a:t>
            </a:r>
            <a:r>
              <a:rPr lang="en" sz="1700"/>
              <a:t> graph all the points. </a:t>
            </a:r>
            <a:r>
              <a:rPr b="1" lang="en" sz="1700"/>
              <a:t>Finally,</a:t>
            </a:r>
            <a:r>
              <a:rPr lang="en" sz="1700"/>
              <a:t> look at the slope and </a:t>
            </a:r>
            <a:r>
              <a:rPr i="1" lang="en" sz="1700"/>
              <a:t>y</a:t>
            </a:r>
            <a:r>
              <a:rPr lang="en" sz="1700"/>
              <a:t>-intercepts of the table and graph, write an equation.</a:t>
            </a:r>
            <a:endParaRPr sz="1700"/>
          </a:p>
          <a:p>
            <a:pPr indent="0" lvl="0" marL="0" rtl="0" algn="l">
              <a:lnSpc>
                <a:spcPct val="100000"/>
              </a:lnSpc>
              <a:spcBef>
                <a:spcPts val="1000"/>
              </a:spcBef>
              <a:spcAft>
                <a:spcPts val="0"/>
              </a:spcAft>
              <a:buNone/>
            </a:pPr>
            <a:r>
              <a:rPr b="1" lang="en" sz="1700"/>
              <a:t>Step 1</a:t>
            </a:r>
            <a:r>
              <a:rPr lang="en" sz="1700"/>
              <a:t> - Identify the </a:t>
            </a:r>
            <a:r>
              <a:rPr i="1" lang="en" sz="1700"/>
              <a:t>y</a:t>
            </a:r>
            <a:r>
              <a:rPr lang="en" sz="1700"/>
              <a:t>-intercept.</a:t>
            </a:r>
            <a:endParaRPr sz="1700"/>
          </a:p>
          <a:p>
            <a:pPr indent="0" lvl="0" marL="0" rtl="0" algn="l">
              <a:lnSpc>
                <a:spcPct val="100000"/>
              </a:lnSpc>
              <a:spcBef>
                <a:spcPts val="1000"/>
              </a:spcBef>
              <a:spcAft>
                <a:spcPts val="0"/>
              </a:spcAft>
              <a:buNone/>
            </a:pPr>
            <a:r>
              <a:rPr b="1" lang="en" sz="1700"/>
              <a:t>Step 2</a:t>
            </a:r>
            <a:r>
              <a:rPr lang="en" sz="1700"/>
              <a:t> - Identify the slope.</a:t>
            </a:r>
            <a:endParaRPr sz="1700"/>
          </a:p>
          <a:p>
            <a:pPr indent="0" lvl="0" marL="0" rtl="0" algn="l">
              <a:lnSpc>
                <a:spcPct val="100000"/>
              </a:lnSpc>
              <a:spcBef>
                <a:spcPts val="1000"/>
              </a:spcBef>
              <a:spcAft>
                <a:spcPts val="0"/>
              </a:spcAft>
              <a:buNone/>
            </a:pPr>
            <a:r>
              <a:rPr b="1" lang="en" sz="1700"/>
              <a:t>Step 3</a:t>
            </a:r>
            <a:r>
              <a:rPr lang="en" sz="1700"/>
              <a:t> - Write the equation in slope-intercept form.</a:t>
            </a:r>
            <a:endParaRPr sz="1700"/>
          </a:p>
          <a:p>
            <a:pPr indent="0" lvl="0" marL="0" rtl="0" algn="l">
              <a:lnSpc>
                <a:spcPct val="100000"/>
              </a:lnSpc>
              <a:spcBef>
                <a:spcPts val="1000"/>
              </a:spcBef>
              <a:spcAft>
                <a:spcPts val="0"/>
              </a:spcAft>
              <a:buNone/>
            </a:pPr>
            <a:r>
              <a:t/>
            </a:r>
            <a:endParaRPr/>
          </a:p>
          <a:p>
            <a:pPr indent="0" lvl="0" marL="0" rtl="0" algn="l">
              <a:lnSpc>
                <a:spcPct val="100000"/>
              </a:lnSpc>
              <a:spcBef>
                <a:spcPts val="1000"/>
              </a:spcBef>
              <a:spcAft>
                <a:spcPts val="1000"/>
              </a:spcAft>
              <a:buNone/>
            </a:pPr>
            <a:r>
              <a:t/>
            </a:r>
            <a:endParaRPr/>
          </a:p>
        </p:txBody>
      </p:sp>
      <p:sp>
        <p:nvSpPr>
          <p:cNvPr id="315" name="Google Shape;315;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6" name="Google Shape;316;p3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1.13.3 Matching Tables, Equations, and Graphs</a:t>
            </a:r>
            <a:endParaRPr/>
          </a:p>
        </p:txBody>
      </p:sp>
      <p:pic>
        <p:nvPicPr>
          <p:cNvPr id="317" name="Google Shape;317;p31"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1" name="Shape 321"/>
        <p:cNvGrpSpPr/>
        <p:nvPr/>
      </p:nvGrpSpPr>
      <p:grpSpPr>
        <a:xfrm>
          <a:off x="0" y="0"/>
          <a:ext cx="0" cy="0"/>
          <a:chOff x="0" y="0"/>
          <a:chExt cx="0" cy="0"/>
        </a:xfrm>
      </p:grpSpPr>
      <p:sp>
        <p:nvSpPr>
          <p:cNvPr id="322" name="Google Shape;322;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latin typeface="Verdana"/>
                <a:ea typeface="Verdana"/>
                <a:cs typeface="Verdana"/>
                <a:sym typeface="Verdana"/>
              </a:rPr>
              <a:t>Self Check</a:t>
            </a:r>
            <a:endParaRPr>
              <a:latin typeface="Verdana"/>
              <a:ea typeface="Verdana"/>
              <a:cs typeface="Verdana"/>
              <a:sym typeface="Verdana"/>
            </a:endParaRPr>
          </a:p>
        </p:txBody>
      </p:sp>
      <p:sp>
        <p:nvSpPr>
          <p:cNvPr id="323" name="Google Shape;323;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of the following is a representation of </a:t>
            </a:r>
            <a:r>
              <a:rPr i="1" lang="en"/>
              <a:t>y</a:t>
            </a:r>
            <a:r>
              <a:rPr lang="en"/>
              <a:t> = 30</a:t>
            </a:r>
            <a:r>
              <a:rPr i="1" lang="en"/>
              <a:t>x</a:t>
            </a:r>
            <a:r>
              <a:rPr lang="en"/>
              <a:t>?</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1200"/>
              </a:spcAft>
              <a:buNone/>
            </a:pPr>
            <a:r>
              <a:t/>
            </a:r>
            <a:endParaRPr sz="1800">
              <a:solidFill>
                <a:srgbClr val="424242"/>
              </a:solidFill>
              <a:latin typeface="Noto Sans"/>
              <a:ea typeface="Noto Sans"/>
              <a:cs typeface="Noto Sans"/>
              <a:sym typeface="Noto Sans"/>
            </a:endParaRPr>
          </a:p>
        </p:txBody>
      </p:sp>
      <p:sp>
        <p:nvSpPr>
          <p:cNvPr id="324" name="Google Shape;324;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5" name="Google Shape;325;p32"/>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1.13.3 Matching Tables, Equations, and Graphs</a:t>
            </a:r>
            <a:endParaRPr/>
          </a:p>
        </p:txBody>
      </p:sp>
      <p:pic>
        <p:nvPicPr>
          <p:cNvPr id="326" name="Google Shape;326;p32"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27" name="Google Shape;327;p32">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Let’s review!</a:t>
            </a:r>
            <a:endParaRPr>
              <a:latin typeface="Noto Sans"/>
              <a:ea typeface="Noto Sans"/>
              <a:cs typeface="Noto Sans"/>
              <a:sym typeface="Noto Sans"/>
            </a:endParaRPr>
          </a:p>
        </p:txBody>
      </p:sp>
      <p:graphicFrame>
        <p:nvGraphicFramePr>
          <p:cNvPr id="328" name="Google Shape;328;p32"/>
          <p:cNvGraphicFramePr/>
          <p:nvPr/>
        </p:nvGraphicFramePr>
        <p:xfrm>
          <a:off x="952500" y="1678575"/>
          <a:ext cx="3000000" cy="3000000"/>
        </p:xfrm>
        <a:graphic>
          <a:graphicData uri="http://schemas.openxmlformats.org/drawingml/2006/table">
            <a:tbl>
              <a:tblPr>
                <a:noFill/>
                <a:tableStyleId>{92C62C0E-E24C-41BE-B1D6-0B16C9A78150}</a:tableStyleId>
              </a:tblPr>
              <a:tblGrid>
                <a:gridCol w="3351125"/>
                <a:gridCol w="3887875"/>
              </a:tblGrid>
              <a:tr h="981575">
                <a:tc>
                  <a:txBody>
                    <a:bodyPr/>
                    <a:lstStyle/>
                    <a:p>
                      <a:pPr indent="-342900" lvl="0" marL="457200" rtl="0" algn="l">
                        <a:spcBef>
                          <a:spcPts val="0"/>
                        </a:spcBef>
                        <a:spcAft>
                          <a:spcPts val="0"/>
                        </a:spcAft>
                        <a:buSzPts val="1800"/>
                        <a:buFont typeface="Noto Sans"/>
                        <a:buAutoNum type="alphaUcPeriod"/>
                      </a:pPr>
                      <a:r>
                        <a:rPr lang="en" sz="1800">
                          <a:latin typeface="Noto Sans"/>
                          <a:ea typeface="Noto Sans"/>
                          <a:cs typeface="Noto Sans"/>
                          <a:sym typeface="Noto Sans"/>
                        </a:rPr>
                        <a:t>Josie paid $30 per pair of jeans.</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3"/>
                      </a:pPr>
                      <a:r>
                        <a:rPr lang="en" sz="1800">
                          <a:latin typeface="Noto Sans"/>
                          <a:ea typeface="Noto Sans"/>
                          <a:cs typeface="Noto Sans"/>
                          <a:sym typeface="Noto Sans"/>
                        </a:rPr>
                        <a:t>Eric was paid $30 to cut grass in July plus $5 each time he came to cut the grass.</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309550">
                <a:tc>
                  <a:txBody>
                    <a:bodyPr/>
                    <a:lstStyle/>
                    <a:p>
                      <a:pPr indent="-342900" lvl="0" marL="457200" rtl="0" algn="l">
                        <a:spcBef>
                          <a:spcPts val="0"/>
                        </a:spcBef>
                        <a:spcAft>
                          <a:spcPts val="0"/>
                        </a:spcAft>
                        <a:buSzPts val="1800"/>
                        <a:buFont typeface="Noto Sans"/>
                        <a:buAutoNum type="alphaUcPeriod" startAt="2"/>
                      </a:pPr>
                      <a:r>
                        <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4"/>
                      </a:pPr>
                      <a:r>
                        <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pic>
        <p:nvPicPr>
          <p:cNvPr id="329" name="Google Shape;329;p32" title="Table.png"/>
          <p:cNvPicPr preferRelativeResize="0"/>
          <p:nvPr/>
        </p:nvPicPr>
        <p:blipFill>
          <a:blip r:embed="rId5">
            <a:alphaModFix/>
          </a:blip>
          <a:stretch>
            <a:fillRect/>
          </a:stretch>
        </p:blipFill>
        <p:spPr>
          <a:xfrm>
            <a:off x="1483613" y="3127275"/>
            <a:ext cx="2181225" cy="1314450"/>
          </a:xfrm>
          <a:prstGeom prst="rect">
            <a:avLst/>
          </a:prstGeom>
          <a:noFill/>
          <a:ln>
            <a:noFill/>
          </a:ln>
        </p:spPr>
      </p:pic>
      <p:pic>
        <p:nvPicPr>
          <p:cNvPr id="330" name="Google Shape;330;p32"/>
          <p:cNvPicPr preferRelativeResize="0"/>
          <p:nvPr/>
        </p:nvPicPr>
        <p:blipFill>
          <a:blip r:embed="rId6">
            <a:alphaModFix/>
          </a:blip>
          <a:stretch>
            <a:fillRect/>
          </a:stretch>
        </p:blipFill>
        <p:spPr>
          <a:xfrm>
            <a:off x="5191125" y="2812625"/>
            <a:ext cx="1809750" cy="18383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334" name="Shape 334"/>
        <p:cNvGrpSpPr/>
        <p:nvPr/>
      </p:nvGrpSpPr>
      <p:grpSpPr>
        <a:xfrm>
          <a:off x="0" y="0"/>
          <a:ext cx="0" cy="0"/>
          <a:chOff x="0" y="0"/>
          <a:chExt cx="0" cy="0"/>
        </a:xfrm>
      </p:grpSpPr>
      <p:sp>
        <p:nvSpPr>
          <p:cNvPr id="335" name="Google Shape;335;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Check - Review</a:t>
            </a:r>
            <a:endParaRPr>
              <a:latin typeface="Verdana"/>
              <a:ea typeface="Verdana"/>
              <a:cs typeface="Verdana"/>
              <a:sym typeface="Verdana"/>
            </a:endParaRPr>
          </a:p>
        </p:txBody>
      </p:sp>
      <p:sp>
        <p:nvSpPr>
          <p:cNvPr id="336" name="Google Shape;336;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Write an equation from the table:</a:t>
            </a:r>
            <a:endParaRPr sz="1600"/>
          </a:p>
          <a:p>
            <a:pPr indent="0" lvl="0" marL="0" rtl="0" algn="l">
              <a:spcBef>
                <a:spcPts val="800"/>
              </a:spcBef>
              <a:spcAft>
                <a:spcPts val="0"/>
              </a:spcAft>
              <a:buNone/>
            </a:pPr>
            <a:r>
              <a:t/>
            </a:r>
            <a:endParaRPr sz="1600"/>
          </a:p>
          <a:p>
            <a:pPr indent="0" lvl="0" marL="0" rtl="0" algn="l">
              <a:spcBef>
                <a:spcPts val="800"/>
              </a:spcBef>
              <a:spcAft>
                <a:spcPts val="800"/>
              </a:spcAft>
              <a:buNone/>
            </a:pPr>
            <a:r>
              <a:t/>
            </a:r>
            <a:endParaRPr sz="1600"/>
          </a:p>
        </p:txBody>
      </p:sp>
      <p:sp>
        <p:nvSpPr>
          <p:cNvPr id="337" name="Google Shape;337;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8" name="Google Shape;338;p33"/>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1.13.3 Matching Tables, Equations, and Graphs </a:t>
            </a:r>
            <a:r>
              <a:rPr lang="en" sz="1000"/>
              <a:t>- Additional Resources</a:t>
            </a:r>
            <a:endParaRPr/>
          </a:p>
        </p:txBody>
      </p:sp>
      <p:pic>
        <p:nvPicPr>
          <p:cNvPr id="339" name="Google Shape;339;p33"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graphicFrame>
        <p:nvGraphicFramePr>
          <p:cNvPr id="340" name="Google Shape;340;p33"/>
          <p:cNvGraphicFramePr/>
          <p:nvPr/>
        </p:nvGraphicFramePr>
        <p:xfrm>
          <a:off x="952500" y="2114600"/>
          <a:ext cx="3000000" cy="3000000"/>
        </p:xfrm>
        <a:graphic>
          <a:graphicData uri="http://schemas.openxmlformats.org/drawingml/2006/table">
            <a:tbl>
              <a:tblPr>
                <a:noFill/>
                <a:tableStyleId>{92C62C0E-E24C-41BE-B1D6-0B16C9A78150}</a:tableStyleId>
              </a:tblPr>
              <a:tblGrid>
                <a:gridCol w="1206500"/>
                <a:gridCol w="1206500"/>
                <a:gridCol w="1206500"/>
                <a:gridCol w="1206500"/>
                <a:gridCol w="1206500"/>
                <a:gridCol w="1206500"/>
              </a:tblGrid>
              <a:tr h="381000">
                <a:tc>
                  <a:txBody>
                    <a:bodyPr/>
                    <a:lstStyle/>
                    <a:p>
                      <a:pPr indent="0" lvl="0" marL="0" rtl="0" algn="ctr">
                        <a:spcBef>
                          <a:spcPts val="0"/>
                        </a:spcBef>
                        <a:spcAft>
                          <a:spcPts val="0"/>
                        </a:spcAft>
                        <a:buNone/>
                      </a:pPr>
                      <a:r>
                        <a:rPr b="1" i="1" lang="en" sz="1800">
                          <a:solidFill>
                            <a:schemeClr val="lt1"/>
                          </a:solidFill>
                          <a:latin typeface="Noto Sans"/>
                          <a:ea typeface="Noto Sans"/>
                          <a:cs typeface="Noto Sans"/>
                          <a:sym typeface="Noto Sans"/>
                        </a:rPr>
                        <a:t>x</a:t>
                      </a:r>
                      <a:endParaRPr b="1" i="1" sz="1800">
                        <a:solidFill>
                          <a:schemeClr val="lt1"/>
                        </a:solidFill>
                        <a:latin typeface="Noto Sans"/>
                        <a:ea typeface="Noto Sans"/>
                        <a:cs typeface="Noto Sans"/>
                        <a:sym typeface="Noto Sans"/>
                      </a:endParaRPr>
                    </a:p>
                  </a:txBody>
                  <a:tcPr marT="91425" marB="91425" marR="91425" marL="91425">
                    <a:solidFill>
                      <a:srgbClr val="274E13"/>
                    </a:solidFill>
                  </a:tcPr>
                </a:tc>
                <a:tc>
                  <a:txBody>
                    <a:bodyPr/>
                    <a:lstStyle/>
                    <a:p>
                      <a:pPr indent="0" lvl="0" marL="0" rtl="0" algn="ctr">
                        <a:spcBef>
                          <a:spcPts val="0"/>
                        </a:spcBef>
                        <a:spcAft>
                          <a:spcPts val="0"/>
                        </a:spcAft>
                        <a:buNone/>
                      </a:pPr>
                      <a:r>
                        <a:rPr lang="en" sz="1800">
                          <a:latin typeface="Noto Sans"/>
                          <a:ea typeface="Noto Sans"/>
                          <a:cs typeface="Noto Sans"/>
                          <a:sym typeface="Noto Sans"/>
                        </a:rPr>
                        <a:t>0</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1</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2</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3</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4</a:t>
                      </a:r>
                      <a:endParaRPr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b="1" i="1" lang="en" sz="1800">
                          <a:solidFill>
                            <a:schemeClr val="lt1"/>
                          </a:solidFill>
                          <a:latin typeface="Noto Sans"/>
                          <a:ea typeface="Noto Sans"/>
                          <a:cs typeface="Noto Sans"/>
                          <a:sym typeface="Noto Sans"/>
                        </a:rPr>
                        <a:t>y</a:t>
                      </a:r>
                      <a:endParaRPr b="1" i="1" sz="1800">
                        <a:solidFill>
                          <a:schemeClr val="lt1"/>
                        </a:solidFill>
                        <a:latin typeface="Noto Sans"/>
                        <a:ea typeface="Noto Sans"/>
                        <a:cs typeface="Noto Sans"/>
                        <a:sym typeface="Noto Sans"/>
                      </a:endParaRPr>
                    </a:p>
                  </a:txBody>
                  <a:tcPr marT="91425" marB="91425" marR="91425" marL="91425">
                    <a:solidFill>
                      <a:srgbClr val="274E13"/>
                    </a:solidFill>
                  </a:tcPr>
                </a:tc>
                <a:tc>
                  <a:txBody>
                    <a:bodyPr/>
                    <a:lstStyle/>
                    <a:p>
                      <a:pPr indent="0" lvl="0" marL="0" rtl="0" algn="ctr">
                        <a:spcBef>
                          <a:spcPts val="0"/>
                        </a:spcBef>
                        <a:spcAft>
                          <a:spcPts val="0"/>
                        </a:spcAft>
                        <a:buNone/>
                      </a:pPr>
                      <a:r>
                        <a:rPr lang="en" sz="1800">
                          <a:latin typeface="Noto Sans"/>
                          <a:ea typeface="Noto Sans"/>
                          <a:cs typeface="Noto Sans"/>
                          <a:sym typeface="Noto Sans"/>
                        </a:rPr>
                        <a:t>7</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11</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15</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19</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23</a:t>
                      </a:r>
                      <a:endParaRPr sz="1800">
                        <a:latin typeface="Noto Sans"/>
                        <a:ea typeface="Noto Sans"/>
                        <a:cs typeface="Noto Sans"/>
                        <a:sym typeface="Noto Sans"/>
                      </a:endParaRPr>
                    </a:p>
                  </a:txBody>
                  <a:tcPr marT="91425" marB="91425" marR="91425" marL="91425"/>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4" name="Shape 344"/>
        <p:cNvGrpSpPr/>
        <p:nvPr/>
      </p:nvGrpSpPr>
      <p:grpSpPr>
        <a:xfrm>
          <a:off x="0" y="0"/>
          <a:ext cx="0" cy="0"/>
          <a:chOff x="0" y="0"/>
          <a:chExt cx="0" cy="0"/>
        </a:xfrm>
      </p:grpSpPr>
      <p:sp>
        <p:nvSpPr>
          <p:cNvPr id="345" name="Google Shape;345;p34"/>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346" name="Google Shape;346;p3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7" name="Google Shape;347;p34"/>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8" name="Google Shape;348;p3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9" name="Google Shape;349;p34"/>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0" name="Google Shape;350;p3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1" name="Google Shape;351;p3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52" name="Google Shape;352;p34"/>
          <p:cNvCxnSpPr>
            <a:stCxn id="346" idx="2"/>
            <a:endCxn id="34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53" name="Google Shape;353;p34"/>
          <p:cNvCxnSpPr>
            <a:stCxn id="348" idx="3"/>
            <a:endCxn id="347"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54" name="Google Shape;354;p34"/>
          <p:cNvCxnSpPr>
            <a:stCxn id="347" idx="3"/>
            <a:endCxn id="349"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55" name="Google Shape;355;p34"/>
          <p:cNvCxnSpPr>
            <a:stCxn id="349" idx="3"/>
            <a:endCxn id="351"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56" name="Google Shape;356;p34"/>
          <p:cNvCxnSpPr>
            <a:stCxn id="351" idx="3"/>
            <a:endCxn id="350"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57" name="Google Shape;357;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58" name="Google Shape;358;p34"/>
          <p:cNvSpPr txBox="1"/>
          <p:nvPr/>
        </p:nvSpPr>
        <p:spPr>
          <a:xfrm>
            <a:off x="1036275" y="35881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59" name="Google Shape;359;p34"/>
          <p:cNvSpPr txBox="1"/>
          <p:nvPr/>
        </p:nvSpPr>
        <p:spPr>
          <a:xfrm>
            <a:off x="2823350" y="19046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60" name="Google Shape;360;p34"/>
          <p:cNvSpPr txBox="1"/>
          <p:nvPr/>
        </p:nvSpPr>
        <p:spPr>
          <a:xfrm>
            <a:off x="4096700" y="35684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361" name="Google Shape;361;p34"/>
          <p:cNvSpPr txBox="1"/>
          <p:nvPr/>
        </p:nvSpPr>
        <p:spPr>
          <a:xfrm>
            <a:off x="5721150" y="19313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362" name="Google Shape;362;p34"/>
          <p:cNvSpPr txBox="1"/>
          <p:nvPr/>
        </p:nvSpPr>
        <p:spPr>
          <a:xfrm>
            <a:off x="6996550" y="36009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363" name="Google Shape;363;p34" title="hugeicons_start-up-02.png"/>
          <p:cNvPicPr preferRelativeResize="0"/>
          <p:nvPr/>
        </p:nvPicPr>
        <p:blipFill>
          <a:blip r:embed="rId4">
            <a:alphaModFix/>
          </a:blip>
          <a:stretch>
            <a:fillRect/>
          </a:stretch>
        </p:blipFill>
        <p:spPr>
          <a:xfrm>
            <a:off x="1084454" y="1672017"/>
            <a:ext cx="228600" cy="228600"/>
          </a:xfrm>
          <a:prstGeom prst="rect">
            <a:avLst/>
          </a:prstGeom>
          <a:noFill/>
          <a:ln>
            <a:noFill/>
          </a:ln>
        </p:spPr>
      </p:pic>
      <p:sp>
        <p:nvSpPr>
          <p:cNvPr id="364" name="Google Shape;364;p34"/>
          <p:cNvSpPr txBox="1"/>
          <p:nvPr/>
        </p:nvSpPr>
        <p:spPr>
          <a:xfrm>
            <a:off x="284350" y="19256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365" name="Google Shape;365;p34" title="hugeicons_task-done-01.png"/>
          <p:cNvPicPr preferRelativeResize="0"/>
          <p:nvPr/>
        </p:nvPicPr>
        <p:blipFill>
          <a:blip r:embed="rId5">
            <a:alphaModFix/>
          </a:blip>
          <a:stretch>
            <a:fillRect/>
          </a:stretch>
        </p:blipFill>
        <p:spPr>
          <a:xfrm>
            <a:off x="1837944" y="3337560"/>
            <a:ext cx="228600" cy="228600"/>
          </a:xfrm>
          <a:prstGeom prst="rect">
            <a:avLst/>
          </a:prstGeom>
          <a:noFill/>
          <a:ln>
            <a:noFill/>
          </a:ln>
        </p:spPr>
      </p:pic>
      <p:pic>
        <p:nvPicPr>
          <p:cNvPr id="366" name="Google Shape;366;p34" title="hugeicons_task-done-01.png"/>
          <p:cNvPicPr preferRelativeResize="0"/>
          <p:nvPr/>
        </p:nvPicPr>
        <p:blipFill>
          <a:blip r:embed="rId5">
            <a:alphaModFix/>
          </a:blip>
          <a:stretch>
            <a:fillRect/>
          </a:stretch>
        </p:blipFill>
        <p:spPr>
          <a:xfrm>
            <a:off x="3630168" y="1655064"/>
            <a:ext cx="228600" cy="228600"/>
          </a:xfrm>
          <a:prstGeom prst="rect">
            <a:avLst/>
          </a:prstGeom>
          <a:noFill/>
          <a:ln>
            <a:noFill/>
          </a:ln>
        </p:spPr>
      </p:pic>
      <p:pic>
        <p:nvPicPr>
          <p:cNvPr id="367" name="Google Shape;367;p34" title="hugeicons_chart-down.png"/>
          <p:cNvPicPr preferRelativeResize="0"/>
          <p:nvPr/>
        </p:nvPicPr>
        <p:blipFill>
          <a:blip r:embed="rId6">
            <a:alphaModFix/>
          </a:blip>
          <a:stretch>
            <a:fillRect/>
          </a:stretch>
        </p:blipFill>
        <p:spPr>
          <a:xfrm>
            <a:off x="4901184" y="3319272"/>
            <a:ext cx="228600" cy="228600"/>
          </a:xfrm>
          <a:prstGeom prst="rect">
            <a:avLst/>
          </a:prstGeom>
          <a:noFill/>
          <a:ln>
            <a:noFill/>
          </a:ln>
        </p:spPr>
      </p:pic>
      <p:pic>
        <p:nvPicPr>
          <p:cNvPr id="368" name="Google Shape;368;p34" title="hugeicons_centralized.png"/>
          <p:cNvPicPr preferRelativeResize="0"/>
          <p:nvPr/>
        </p:nvPicPr>
        <p:blipFill>
          <a:blip r:embed="rId7">
            <a:alphaModFix/>
          </a:blip>
          <a:stretch>
            <a:fillRect/>
          </a:stretch>
        </p:blipFill>
        <p:spPr>
          <a:xfrm>
            <a:off x="7799832" y="3337560"/>
            <a:ext cx="228600" cy="228600"/>
          </a:xfrm>
          <a:prstGeom prst="rect">
            <a:avLst/>
          </a:prstGeom>
          <a:noFill/>
          <a:ln>
            <a:noFill/>
          </a:ln>
        </p:spPr>
      </p:pic>
      <p:pic>
        <p:nvPicPr>
          <p:cNvPr id="369" name="Google Shape;369;p34" title="hugeicons_pencil.png"/>
          <p:cNvPicPr preferRelativeResize="0"/>
          <p:nvPr/>
        </p:nvPicPr>
        <p:blipFill>
          <a:blip r:embed="rId8">
            <a:alphaModFix/>
          </a:blip>
          <a:stretch>
            <a:fillRect/>
          </a:stretch>
        </p:blipFill>
        <p:spPr>
          <a:xfrm>
            <a:off x="6519672" y="1673352"/>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3" name="Shape 373"/>
        <p:cNvGrpSpPr/>
        <p:nvPr/>
      </p:nvGrpSpPr>
      <p:grpSpPr>
        <a:xfrm>
          <a:off x="0" y="0"/>
          <a:ext cx="0" cy="0"/>
          <a:chOff x="0" y="0"/>
          <a:chExt cx="0" cy="0"/>
        </a:xfrm>
      </p:grpSpPr>
      <p:sp>
        <p:nvSpPr>
          <p:cNvPr id="374" name="Google Shape;374;p35"/>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Cool Down</a:t>
            </a:r>
            <a:endParaRPr>
              <a:latin typeface="Verdana"/>
              <a:ea typeface="Verdana"/>
              <a:cs typeface="Verdana"/>
              <a:sym typeface="Verdana"/>
            </a:endParaRPr>
          </a:p>
        </p:txBody>
      </p:sp>
      <p:sp>
        <p:nvSpPr>
          <p:cNvPr id="375" name="Google Shape;375;p35"/>
          <p:cNvSpPr txBox="1"/>
          <p:nvPr>
            <p:ph idx="1" type="body"/>
          </p:nvPr>
        </p:nvSpPr>
        <p:spPr>
          <a:xfrm>
            <a:off x="311700" y="1152475"/>
            <a:ext cx="81168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chemeClr val="dk1"/>
                </a:solidFill>
              </a:rPr>
              <a:t>Using the equation </a:t>
            </a:r>
            <a:r>
              <a:rPr i="1" lang="en">
                <a:solidFill>
                  <a:schemeClr val="dk1"/>
                </a:solidFill>
              </a:rPr>
              <a:t>m</a:t>
            </a:r>
            <a:r>
              <a:rPr lang="en">
                <a:solidFill>
                  <a:schemeClr val="dk1"/>
                </a:solidFill>
              </a:rPr>
              <a:t> = (</a:t>
            </a:r>
            <a:r>
              <a:rPr i="1" lang="en">
                <a:solidFill>
                  <a:schemeClr val="dk1"/>
                </a:solidFill>
              </a:rPr>
              <a:t>x</a:t>
            </a:r>
            <a:r>
              <a:rPr lang="en">
                <a:solidFill>
                  <a:schemeClr val="dk1"/>
                </a:solidFill>
              </a:rPr>
              <a:t> − 4)/6, complete the table of values.</a:t>
            </a:r>
            <a:endParaRPr>
              <a:solidFill>
                <a:schemeClr val="dk1"/>
              </a:solidFill>
            </a:endParaRPr>
          </a:p>
          <a:p>
            <a:pPr indent="0" lvl="0" marL="0" rtl="0" algn="l">
              <a:lnSpc>
                <a:spcPct val="100000"/>
              </a:lnSpc>
              <a:spcBef>
                <a:spcPts val="1200"/>
              </a:spcBef>
              <a:spcAft>
                <a:spcPts val="1200"/>
              </a:spcAft>
              <a:buNone/>
            </a:pPr>
            <a:r>
              <a:t/>
            </a:r>
            <a:endParaRPr>
              <a:solidFill>
                <a:schemeClr val="dk1"/>
              </a:solidFill>
            </a:endParaRPr>
          </a:p>
        </p:txBody>
      </p:sp>
      <p:sp>
        <p:nvSpPr>
          <p:cNvPr id="376" name="Google Shape;376;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7" name="Google Shape;377;p3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1.13.4 Creating a Table from an Equation</a:t>
            </a:r>
            <a:endParaRPr/>
          </a:p>
        </p:txBody>
      </p:sp>
      <p:graphicFrame>
        <p:nvGraphicFramePr>
          <p:cNvPr id="378" name="Google Shape;378;p35"/>
          <p:cNvGraphicFramePr/>
          <p:nvPr/>
        </p:nvGraphicFramePr>
        <p:xfrm>
          <a:off x="952500" y="2114600"/>
          <a:ext cx="3000000" cy="3000000"/>
        </p:xfrm>
        <a:graphic>
          <a:graphicData uri="http://schemas.openxmlformats.org/drawingml/2006/table">
            <a:tbl>
              <a:tblPr>
                <a:noFill/>
                <a:tableStyleId>{92C62C0E-E24C-41BE-B1D6-0B16C9A78150}</a:tableStyleId>
              </a:tblPr>
              <a:tblGrid>
                <a:gridCol w="1206500"/>
                <a:gridCol w="1206500"/>
                <a:gridCol w="1206500"/>
                <a:gridCol w="1206500"/>
                <a:gridCol w="1206500"/>
                <a:gridCol w="1206500"/>
              </a:tblGrid>
              <a:tr h="381000">
                <a:tc>
                  <a:txBody>
                    <a:bodyPr/>
                    <a:lstStyle/>
                    <a:p>
                      <a:pPr indent="0" lvl="0" marL="0" rtl="0" algn="ctr">
                        <a:spcBef>
                          <a:spcPts val="0"/>
                        </a:spcBef>
                        <a:spcAft>
                          <a:spcPts val="0"/>
                        </a:spcAft>
                        <a:buNone/>
                      </a:pPr>
                      <a:r>
                        <a:rPr b="1" i="1" lang="en" sz="1800">
                          <a:solidFill>
                            <a:schemeClr val="lt1"/>
                          </a:solidFill>
                          <a:latin typeface="Noto Sans"/>
                          <a:ea typeface="Noto Sans"/>
                          <a:cs typeface="Noto Sans"/>
                          <a:sym typeface="Noto Sans"/>
                        </a:rPr>
                        <a:t>x</a:t>
                      </a:r>
                      <a:endParaRPr b="1" i="1" sz="1800">
                        <a:solidFill>
                          <a:schemeClr val="lt1"/>
                        </a:solidFill>
                        <a:latin typeface="Noto Sans"/>
                        <a:ea typeface="Noto Sans"/>
                        <a:cs typeface="Noto Sans"/>
                        <a:sym typeface="Noto Sans"/>
                      </a:endParaRPr>
                    </a:p>
                  </a:txBody>
                  <a:tcPr marT="91425" marB="91425" marR="91425" marL="91425">
                    <a:solidFill>
                      <a:srgbClr val="274E13"/>
                    </a:solidFill>
                  </a:tcPr>
                </a:tc>
                <a:tc>
                  <a:txBody>
                    <a:bodyPr/>
                    <a:lstStyle/>
                    <a:p>
                      <a:pPr indent="0" lvl="0" marL="0" rtl="0" algn="ctr">
                        <a:spcBef>
                          <a:spcPts val="0"/>
                        </a:spcBef>
                        <a:spcAft>
                          <a:spcPts val="0"/>
                        </a:spcAft>
                        <a:buNone/>
                      </a:pPr>
                      <a:r>
                        <a:rPr lang="en" sz="1800">
                          <a:latin typeface="Noto Sans"/>
                          <a:ea typeface="Noto Sans"/>
                          <a:cs typeface="Noto Sans"/>
                          <a:sym typeface="Noto Sans"/>
                        </a:rPr>
                        <a:t>0</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1</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2</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3</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4</a:t>
                      </a:r>
                      <a:endParaRPr sz="18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b="1" i="1" lang="en" sz="1800">
                          <a:solidFill>
                            <a:schemeClr val="lt1"/>
                          </a:solidFill>
                          <a:latin typeface="Noto Sans"/>
                          <a:ea typeface="Noto Sans"/>
                          <a:cs typeface="Noto Sans"/>
                          <a:sym typeface="Noto Sans"/>
                        </a:rPr>
                        <a:t>y</a:t>
                      </a:r>
                      <a:endParaRPr b="1" i="1" sz="1800">
                        <a:solidFill>
                          <a:schemeClr val="lt1"/>
                        </a:solidFill>
                        <a:latin typeface="Noto Sans"/>
                        <a:ea typeface="Noto Sans"/>
                        <a:cs typeface="Noto Sans"/>
                        <a:sym typeface="Noto Sans"/>
                      </a:endParaRPr>
                    </a:p>
                  </a:txBody>
                  <a:tcPr marT="91425" marB="91425" marR="91425" marL="91425">
                    <a:solidFill>
                      <a:srgbClr val="274E13"/>
                    </a:solidFill>
                  </a:tcPr>
                </a:tc>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2" name="Shape 382"/>
        <p:cNvGrpSpPr/>
        <p:nvPr/>
      </p:nvGrpSpPr>
      <p:grpSpPr>
        <a:xfrm>
          <a:off x="0" y="0"/>
          <a:ext cx="0" cy="0"/>
          <a:chOff x="0" y="0"/>
          <a:chExt cx="0" cy="0"/>
        </a:xfrm>
      </p:grpSpPr>
      <p:sp>
        <p:nvSpPr>
          <p:cNvPr id="383" name="Google Shape;383;p36"/>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384" name="Google Shape;384;p36"/>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5" name="Google Shape;385;p36"/>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6" name="Google Shape;386;p36"/>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7" name="Google Shape;387;p36"/>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8" name="Google Shape;388;p36"/>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9" name="Google Shape;389;p36"/>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90" name="Google Shape;390;p36"/>
          <p:cNvCxnSpPr>
            <a:stCxn id="384" idx="2"/>
            <a:endCxn id="38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91" name="Google Shape;391;p36"/>
          <p:cNvCxnSpPr>
            <a:stCxn id="386" idx="3"/>
            <a:endCxn id="385"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92" name="Google Shape;392;p36"/>
          <p:cNvCxnSpPr>
            <a:stCxn id="385" idx="3"/>
            <a:endCxn id="387"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93" name="Google Shape;393;p36"/>
          <p:cNvCxnSpPr>
            <a:stCxn id="387" idx="3"/>
            <a:endCxn id="389"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94" name="Google Shape;394;p36"/>
          <p:cNvCxnSpPr>
            <a:stCxn id="389" idx="3"/>
            <a:endCxn id="38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95" name="Google Shape;395;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6" name="Google Shape;396;p36"/>
          <p:cNvSpPr txBox="1"/>
          <p:nvPr/>
        </p:nvSpPr>
        <p:spPr>
          <a:xfrm>
            <a:off x="1036275" y="35881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97" name="Google Shape;397;p36"/>
          <p:cNvSpPr txBox="1"/>
          <p:nvPr/>
        </p:nvSpPr>
        <p:spPr>
          <a:xfrm>
            <a:off x="2823350" y="19046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98" name="Google Shape;398;p36"/>
          <p:cNvSpPr txBox="1"/>
          <p:nvPr/>
        </p:nvSpPr>
        <p:spPr>
          <a:xfrm>
            <a:off x="4096700" y="35684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399" name="Google Shape;399;p36"/>
          <p:cNvSpPr txBox="1"/>
          <p:nvPr/>
        </p:nvSpPr>
        <p:spPr>
          <a:xfrm>
            <a:off x="5721150" y="19313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Practice</a:t>
            </a:r>
            <a:endParaRPr sz="1000">
              <a:solidFill>
                <a:srgbClr val="FDBD3E"/>
              </a:solidFill>
              <a:latin typeface="Noto Sans"/>
              <a:ea typeface="Noto Sans"/>
              <a:cs typeface="Noto Sans"/>
              <a:sym typeface="Noto Sans"/>
            </a:endParaRPr>
          </a:p>
        </p:txBody>
      </p:sp>
      <p:sp>
        <p:nvSpPr>
          <p:cNvPr id="400" name="Google Shape;400;p36"/>
          <p:cNvSpPr txBox="1"/>
          <p:nvPr/>
        </p:nvSpPr>
        <p:spPr>
          <a:xfrm>
            <a:off x="6996550" y="36009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401" name="Google Shape;401;p36" title="hugeicons_start-up-02.png"/>
          <p:cNvPicPr preferRelativeResize="0"/>
          <p:nvPr/>
        </p:nvPicPr>
        <p:blipFill>
          <a:blip r:embed="rId4">
            <a:alphaModFix/>
          </a:blip>
          <a:stretch>
            <a:fillRect/>
          </a:stretch>
        </p:blipFill>
        <p:spPr>
          <a:xfrm>
            <a:off x="1084454" y="1672017"/>
            <a:ext cx="228600" cy="228600"/>
          </a:xfrm>
          <a:prstGeom prst="rect">
            <a:avLst/>
          </a:prstGeom>
          <a:noFill/>
          <a:ln>
            <a:noFill/>
          </a:ln>
        </p:spPr>
      </p:pic>
      <p:sp>
        <p:nvSpPr>
          <p:cNvPr id="402" name="Google Shape;402;p36"/>
          <p:cNvSpPr txBox="1"/>
          <p:nvPr/>
        </p:nvSpPr>
        <p:spPr>
          <a:xfrm>
            <a:off x="284350" y="19256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403" name="Google Shape;403;p36" title="hugeicons_task-done-01.png"/>
          <p:cNvPicPr preferRelativeResize="0"/>
          <p:nvPr/>
        </p:nvPicPr>
        <p:blipFill>
          <a:blip r:embed="rId5">
            <a:alphaModFix/>
          </a:blip>
          <a:stretch>
            <a:fillRect/>
          </a:stretch>
        </p:blipFill>
        <p:spPr>
          <a:xfrm>
            <a:off x="1837944" y="3337560"/>
            <a:ext cx="228600" cy="228600"/>
          </a:xfrm>
          <a:prstGeom prst="rect">
            <a:avLst/>
          </a:prstGeom>
          <a:noFill/>
          <a:ln>
            <a:noFill/>
          </a:ln>
        </p:spPr>
      </p:pic>
      <p:pic>
        <p:nvPicPr>
          <p:cNvPr id="404" name="Google Shape;404;p36" title="hugeicons_pencil.png"/>
          <p:cNvPicPr preferRelativeResize="0"/>
          <p:nvPr/>
        </p:nvPicPr>
        <p:blipFill>
          <a:blip r:embed="rId6">
            <a:alphaModFix/>
          </a:blip>
          <a:stretch>
            <a:fillRect/>
          </a:stretch>
        </p:blipFill>
        <p:spPr>
          <a:xfrm>
            <a:off x="6519672" y="1673352"/>
            <a:ext cx="228600" cy="228600"/>
          </a:xfrm>
          <a:prstGeom prst="rect">
            <a:avLst/>
          </a:prstGeom>
          <a:noFill/>
          <a:ln>
            <a:noFill/>
          </a:ln>
        </p:spPr>
      </p:pic>
      <p:pic>
        <p:nvPicPr>
          <p:cNvPr id="405" name="Google Shape;405;p36" title="hugeicons_centralized.png"/>
          <p:cNvPicPr preferRelativeResize="0"/>
          <p:nvPr/>
        </p:nvPicPr>
        <p:blipFill>
          <a:blip r:embed="rId7">
            <a:alphaModFix/>
          </a:blip>
          <a:stretch>
            <a:fillRect/>
          </a:stretch>
        </p:blipFill>
        <p:spPr>
          <a:xfrm>
            <a:off x="7799832" y="3337560"/>
            <a:ext cx="228600" cy="228600"/>
          </a:xfrm>
          <a:prstGeom prst="rect">
            <a:avLst/>
          </a:prstGeom>
          <a:noFill/>
          <a:ln>
            <a:noFill/>
          </a:ln>
        </p:spPr>
      </p:pic>
      <p:pic>
        <p:nvPicPr>
          <p:cNvPr id="406" name="Google Shape;406;p36" title="hugeicons_task-done-01.png"/>
          <p:cNvPicPr preferRelativeResize="0"/>
          <p:nvPr/>
        </p:nvPicPr>
        <p:blipFill>
          <a:blip r:embed="rId5">
            <a:alphaModFix/>
          </a:blip>
          <a:stretch>
            <a:fillRect/>
          </a:stretch>
        </p:blipFill>
        <p:spPr>
          <a:xfrm>
            <a:off x="3630168" y="1655064"/>
            <a:ext cx="228600" cy="228600"/>
          </a:xfrm>
          <a:prstGeom prst="rect">
            <a:avLst/>
          </a:prstGeom>
          <a:noFill/>
          <a:ln>
            <a:noFill/>
          </a:ln>
        </p:spPr>
      </p:pic>
      <p:pic>
        <p:nvPicPr>
          <p:cNvPr id="407" name="Google Shape;407;p36" title="hugeicons_chart-down.png"/>
          <p:cNvPicPr preferRelativeResize="0"/>
          <p:nvPr/>
        </p:nvPicPr>
        <p:blipFill>
          <a:blip r:embed="rId8">
            <a:alphaModFix/>
          </a:blip>
          <a:stretch>
            <a:fillRect/>
          </a:stretch>
        </p:blipFill>
        <p:spPr>
          <a:xfrm>
            <a:off x="4901184" y="3319272"/>
            <a:ext cx="228600" cy="22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1" name="Shape 411"/>
        <p:cNvGrpSpPr/>
        <p:nvPr/>
      </p:nvGrpSpPr>
      <p:grpSpPr>
        <a:xfrm>
          <a:off x="0" y="0"/>
          <a:ext cx="0" cy="0"/>
          <a:chOff x="0" y="0"/>
          <a:chExt cx="0" cy="0"/>
        </a:xfrm>
      </p:grpSpPr>
      <p:sp>
        <p:nvSpPr>
          <p:cNvPr id="412" name="Google Shape;412;p37"/>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Practice</a:t>
            </a:r>
            <a:endParaRPr>
              <a:latin typeface="Verdana"/>
              <a:ea typeface="Verdana"/>
              <a:cs typeface="Verdana"/>
              <a:sym typeface="Verdana"/>
            </a:endParaRPr>
          </a:p>
        </p:txBody>
      </p:sp>
      <p:sp>
        <p:nvSpPr>
          <p:cNvPr id="413" name="Google Shape;413;p37"/>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414" name="Google Shape;414;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5" name="Google Shape;415;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1.13.5 Practice</a:t>
            </a:r>
            <a:endParaRPr/>
          </a:p>
        </p:txBody>
      </p:sp>
      <p:pic>
        <p:nvPicPr>
          <p:cNvPr id="416" name="Google Shape;416;p37" title="Learning-pana 3.png"/>
          <p:cNvPicPr preferRelativeResize="0"/>
          <p:nvPr/>
        </p:nvPicPr>
        <p:blipFill>
          <a:blip r:embed="rId4">
            <a:alphaModFix/>
          </a:blip>
          <a:stretch>
            <a:fillRect/>
          </a:stretch>
        </p:blipFill>
        <p:spPr>
          <a:xfrm>
            <a:off x="5577675" y="1152475"/>
            <a:ext cx="3254625" cy="32546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0" name="Shape 420"/>
        <p:cNvGrpSpPr/>
        <p:nvPr/>
      </p:nvGrpSpPr>
      <p:grpSpPr>
        <a:xfrm>
          <a:off x="0" y="0"/>
          <a:ext cx="0" cy="0"/>
          <a:chOff x="0" y="0"/>
          <a:chExt cx="0" cy="0"/>
        </a:xfrm>
      </p:grpSpPr>
      <p:sp>
        <p:nvSpPr>
          <p:cNvPr id="421" name="Google Shape;421;p38"/>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422" name="Google Shape;422;p3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3" name="Google Shape;423;p3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4" name="Google Shape;424;p3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5" name="Google Shape;425;p3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6" name="Google Shape;426;p38"/>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7" name="Google Shape;427;p38"/>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28" name="Google Shape;428;p38"/>
          <p:cNvCxnSpPr>
            <a:stCxn id="422" idx="2"/>
            <a:endCxn id="42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29" name="Google Shape;429;p38"/>
          <p:cNvCxnSpPr>
            <a:stCxn id="424" idx="3"/>
            <a:endCxn id="423"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30" name="Google Shape;430;p38"/>
          <p:cNvCxnSpPr>
            <a:stCxn id="423" idx="3"/>
            <a:endCxn id="425"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31" name="Google Shape;431;p38"/>
          <p:cNvCxnSpPr>
            <a:stCxn id="425" idx="3"/>
            <a:endCxn id="427"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32" name="Google Shape;432;p38"/>
          <p:cNvCxnSpPr>
            <a:stCxn id="427" idx="3"/>
            <a:endCxn id="426"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433" name="Google Shape;433;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34" name="Google Shape;434;p38"/>
          <p:cNvSpPr txBox="1"/>
          <p:nvPr/>
        </p:nvSpPr>
        <p:spPr>
          <a:xfrm>
            <a:off x="1036275" y="35119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35" name="Google Shape;435;p38"/>
          <p:cNvSpPr txBox="1"/>
          <p:nvPr/>
        </p:nvSpPr>
        <p:spPr>
          <a:xfrm>
            <a:off x="2823350" y="18284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36" name="Google Shape;436;p38"/>
          <p:cNvSpPr txBox="1"/>
          <p:nvPr/>
        </p:nvSpPr>
        <p:spPr>
          <a:xfrm>
            <a:off x="4096700" y="34922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437" name="Google Shape;437;p38"/>
          <p:cNvSpPr txBox="1"/>
          <p:nvPr/>
        </p:nvSpPr>
        <p:spPr>
          <a:xfrm>
            <a:off x="5721150" y="18551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Practice</a:t>
            </a:r>
            <a:endParaRPr sz="1000">
              <a:solidFill>
                <a:srgbClr val="FDBD3E"/>
              </a:solidFill>
              <a:latin typeface="Noto Sans"/>
              <a:ea typeface="Noto Sans"/>
              <a:cs typeface="Noto Sans"/>
              <a:sym typeface="Noto Sans"/>
            </a:endParaRPr>
          </a:p>
        </p:txBody>
      </p:sp>
      <p:sp>
        <p:nvSpPr>
          <p:cNvPr id="438" name="Google Shape;438;p38"/>
          <p:cNvSpPr txBox="1"/>
          <p:nvPr/>
        </p:nvSpPr>
        <p:spPr>
          <a:xfrm>
            <a:off x="6996550" y="35247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Lesson Synthesis</a:t>
            </a:r>
            <a:endParaRPr sz="1000">
              <a:solidFill>
                <a:srgbClr val="FDBD3E"/>
              </a:solidFill>
              <a:latin typeface="Noto Sans"/>
              <a:ea typeface="Noto Sans"/>
              <a:cs typeface="Noto Sans"/>
              <a:sym typeface="Noto Sans"/>
            </a:endParaRPr>
          </a:p>
        </p:txBody>
      </p:sp>
      <p:pic>
        <p:nvPicPr>
          <p:cNvPr id="439" name="Google Shape;439;p38" title="hugeicons_start-up-02.png"/>
          <p:cNvPicPr preferRelativeResize="0"/>
          <p:nvPr/>
        </p:nvPicPr>
        <p:blipFill>
          <a:blip r:embed="rId4">
            <a:alphaModFix/>
          </a:blip>
          <a:stretch>
            <a:fillRect/>
          </a:stretch>
        </p:blipFill>
        <p:spPr>
          <a:xfrm>
            <a:off x="1084454" y="1595817"/>
            <a:ext cx="228600" cy="228600"/>
          </a:xfrm>
          <a:prstGeom prst="rect">
            <a:avLst/>
          </a:prstGeom>
          <a:noFill/>
          <a:ln>
            <a:noFill/>
          </a:ln>
        </p:spPr>
      </p:pic>
      <p:sp>
        <p:nvSpPr>
          <p:cNvPr id="440" name="Google Shape;440;p38"/>
          <p:cNvSpPr txBox="1"/>
          <p:nvPr/>
        </p:nvSpPr>
        <p:spPr>
          <a:xfrm>
            <a:off x="284350" y="18494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441" name="Google Shape;441;p38" title="hugeicons_task-done-01.png"/>
          <p:cNvPicPr preferRelativeResize="0"/>
          <p:nvPr/>
        </p:nvPicPr>
        <p:blipFill>
          <a:blip r:embed="rId5">
            <a:alphaModFix/>
          </a:blip>
          <a:stretch>
            <a:fillRect/>
          </a:stretch>
        </p:blipFill>
        <p:spPr>
          <a:xfrm>
            <a:off x="3630168" y="1578864"/>
            <a:ext cx="228600" cy="228600"/>
          </a:xfrm>
          <a:prstGeom prst="rect">
            <a:avLst/>
          </a:prstGeom>
          <a:noFill/>
          <a:ln>
            <a:noFill/>
          </a:ln>
        </p:spPr>
      </p:pic>
      <p:pic>
        <p:nvPicPr>
          <p:cNvPr id="442" name="Google Shape;442;p38" title="hugeicons_chart-down.png"/>
          <p:cNvPicPr preferRelativeResize="0"/>
          <p:nvPr/>
        </p:nvPicPr>
        <p:blipFill>
          <a:blip r:embed="rId6">
            <a:alphaModFix/>
          </a:blip>
          <a:stretch>
            <a:fillRect/>
          </a:stretch>
        </p:blipFill>
        <p:spPr>
          <a:xfrm>
            <a:off x="4901184" y="3243072"/>
            <a:ext cx="228600" cy="228600"/>
          </a:xfrm>
          <a:prstGeom prst="rect">
            <a:avLst/>
          </a:prstGeom>
          <a:noFill/>
          <a:ln>
            <a:noFill/>
          </a:ln>
        </p:spPr>
      </p:pic>
      <p:pic>
        <p:nvPicPr>
          <p:cNvPr id="443" name="Google Shape;443;p38" title="hugeicons_task-done-01.png"/>
          <p:cNvPicPr preferRelativeResize="0"/>
          <p:nvPr/>
        </p:nvPicPr>
        <p:blipFill>
          <a:blip r:embed="rId5">
            <a:alphaModFix/>
          </a:blip>
          <a:stretch>
            <a:fillRect/>
          </a:stretch>
        </p:blipFill>
        <p:spPr>
          <a:xfrm>
            <a:off x="1837944" y="3261360"/>
            <a:ext cx="228600" cy="228600"/>
          </a:xfrm>
          <a:prstGeom prst="rect">
            <a:avLst/>
          </a:prstGeom>
          <a:noFill/>
          <a:ln>
            <a:noFill/>
          </a:ln>
        </p:spPr>
      </p:pic>
      <p:pic>
        <p:nvPicPr>
          <p:cNvPr id="444" name="Google Shape;444;p38" title="hugeicons_pencil.png"/>
          <p:cNvPicPr preferRelativeResize="0"/>
          <p:nvPr/>
        </p:nvPicPr>
        <p:blipFill>
          <a:blip r:embed="rId7">
            <a:alphaModFix/>
          </a:blip>
          <a:stretch>
            <a:fillRect/>
          </a:stretch>
        </p:blipFill>
        <p:spPr>
          <a:xfrm>
            <a:off x="6519672" y="1597152"/>
            <a:ext cx="228600" cy="228600"/>
          </a:xfrm>
          <a:prstGeom prst="rect">
            <a:avLst/>
          </a:prstGeom>
          <a:noFill/>
          <a:ln>
            <a:noFill/>
          </a:ln>
        </p:spPr>
      </p:pic>
      <p:pic>
        <p:nvPicPr>
          <p:cNvPr id="445" name="Google Shape;445;p38" title="hugeicons_centralized.png"/>
          <p:cNvPicPr preferRelativeResize="0"/>
          <p:nvPr/>
        </p:nvPicPr>
        <p:blipFill>
          <a:blip r:embed="rId8">
            <a:alphaModFix/>
          </a:blip>
          <a:stretch>
            <a:fillRect/>
          </a:stretch>
        </p:blipFill>
        <p:spPr>
          <a:xfrm>
            <a:off x="7799832" y="3261360"/>
            <a:ext cx="228600" cy="2286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9" name="Shape 449"/>
        <p:cNvGrpSpPr/>
        <p:nvPr/>
      </p:nvGrpSpPr>
      <p:grpSpPr>
        <a:xfrm>
          <a:off x="0" y="0"/>
          <a:ext cx="0" cy="0"/>
          <a:chOff x="0" y="0"/>
          <a:chExt cx="0" cy="0"/>
        </a:xfrm>
      </p:grpSpPr>
      <p:sp>
        <p:nvSpPr>
          <p:cNvPr id="450" name="Google Shape;450;p39"/>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Lesson Synthesis</a:t>
            </a:r>
            <a:endParaRPr>
              <a:latin typeface="Verdana"/>
              <a:ea typeface="Verdana"/>
              <a:cs typeface="Verdana"/>
              <a:sym typeface="Verdana"/>
            </a:endParaRPr>
          </a:p>
        </p:txBody>
      </p:sp>
      <p:sp>
        <p:nvSpPr>
          <p:cNvPr id="451" name="Google Shape;451;p39"/>
          <p:cNvSpPr txBox="1"/>
          <p:nvPr>
            <p:ph idx="1" type="body"/>
          </p:nvPr>
        </p:nvSpPr>
        <p:spPr>
          <a:xfrm>
            <a:off x="311700" y="1152475"/>
            <a:ext cx="8478600" cy="34473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solidFill>
                  <a:schemeClr val="dk1"/>
                </a:solidFill>
              </a:rPr>
              <a:t>One big idea from this lesson is that real-life situations can be shown using linear equations. You can also write a linear equation in different ways, depending on the information you have.</a:t>
            </a:r>
            <a:endParaRPr>
              <a:solidFill>
                <a:schemeClr val="dk1"/>
              </a:solidFill>
            </a:endParaRPr>
          </a:p>
          <a:p>
            <a:pPr indent="0" lvl="0" marL="0" rtl="0" algn="l">
              <a:lnSpc>
                <a:spcPct val="100000"/>
              </a:lnSpc>
              <a:spcBef>
                <a:spcPts val="1200"/>
              </a:spcBef>
              <a:spcAft>
                <a:spcPts val="0"/>
              </a:spcAft>
              <a:buNone/>
            </a:pPr>
            <a:r>
              <a:rPr lang="en">
                <a:solidFill>
                  <a:schemeClr val="dk1"/>
                </a:solidFill>
              </a:rPr>
              <a:t>Let’s Review</a:t>
            </a:r>
            <a:endParaRPr>
              <a:solidFill>
                <a:schemeClr val="dk1"/>
              </a:solidFill>
            </a:endParaRPr>
          </a:p>
          <a:p>
            <a:pPr indent="-342900" lvl="0" marL="457200" rtl="0" algn="l">
              <a:lnSpc>
                <a:spcPct val="100000"/>
              </a:lnSpc>
              <a:spcBef>
                <a:spcPts val="1200"/>
              </a:spcBef>
              <a:spcAft>
                <a:spcPts val="0"/>
              </a:spcAft>
              <a:buClr>
                <a:schemeClr val="dk1"/>
              </a:buClr>
              <a:buSzPts val="1800"/>
              <a:buAutoNum type="arabicPeriod"/>
            </a:pPr>
            <a:r>
              <a:rPr lang="en">
                <a:solidFill>
                  <a:schemeClr val="dk1"/>
                </a:solidFill>
              </a:rPr>
              <a:t>How can you find the slope of a line from the points in a table of values?</a:t>
            </a:r>
            <a:endParaRPr>
              <a:solidFill>
                <a:schemeClr val="dk1"/>
              </a:solidFill>
            </a:endParaRPr>
          </a:p>
          <a:p>
            <a:pPr indent="-342900" lvl="0" marL="457200" rtl="0" algn="l">
              <a:lnSpc>
                <a:spcPct val="100000"/>
              </a:lnSpc>
              <a:spcBef>
                <a:spcPts val="1000"/>
              </a:spcBef>
              <a:spcAft>
                <a:spcPts val="0"/>
              </a:spcAft>
              <a:buClr>
                <a:schemeClr val="dk1"/>
              </a:buClr>
              <a:buSzPts val="1800"/>
              <a:buAutoNum type="arabicPeriod"/>
            </a:pPr>
            <a:r>
              <a:rPr lang="en">
                <a:solidFill>
                  <a:schemeClr val="dk1"/>
                </a:solidFill>
              </a:rPr>
              <a:t>Did you notice any patterns when matching the cards in the card sort?</a:t>
            </a:r>
            <a:endParaRPr>
              <a:solidFill>
                <a:schemeClr val="dk1"/>
              </a:solidFill>
            </a:endParaRPr>
          </a:p>
          <a:p>
            <a:pPr indent="-342900" lvl="0" marL="457200" rtl="0" algn="l">
              <a:lnSpc>
                <a:spcPct val="100000"/>
              </a:lnSpc>
              <a:spcBef>
                <a:spcPts val="1000"/>
              </a:spcBef>
              <a:spcAft>
                <a:spcPts val="0"/>
              </a:spcAft>
              <a:buClr>
                <a:schemeClr val="dk1"/>
              </a:buClr>
              <a:buSzPts val="1800"/>
              <a:buAutoNum type="arabicPeriod"/>
            </a:pPr>
            <a:r>
              <a:rPr lang="en">
                <a:solidFill>
                  <a:schemeClr val="dk1"/>
                </a:solidFill>
              </a:rPr>
              <a:t>Could you create a table of values for any equation?</a:t>
            </a:r>
            <a:endParaRPr>
              <a:solidFill>
                <a:schemeClr val="dk1"/>
              </a:solidFill>
            </a:endParaRPr>
          </a:p>
          <a:p>
            <a:pPr indent="0" lvl="0" marL="0" rtl="0" algn="l">
              <a:lnSpc>
                <a:spcPct val="100000"/>
              </a:lnSpc>
              <a:spcBef>
                <a:spcPts val="1000"/>
              </a:spcBef>
              <a:spcAft>
                <a:spcPts val="1200"/>
              </a:spcAft>
              <a:buNone/>
            </a:pPr>
            <a:r>
              <a:t/>
            </a:r>
            <a:endParaRPr>
              <a:solidFill>
                <a:schemeClr val="dk1"/>
              </a:solidFill>
            </a:endParaRPr>
          </a:p>
        </p:txBody>
      </p:sp>
      <p:sp>
        <p:nvSpPr>
          <p:cNvPr id="452" name="Google Shape;452;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53" name="Google Shape;453;p3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1.13 Lines from Tables and Graphs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Assessment</a:t>
            </a:r>
            <a:endParaRPr>
              <a:latin typeface="Verdana"/>
              <a:ea typeface="Verdana"/>
              <a:cs typeface="Verdana"/>
              <a:sym typeface="Verdana"/>
            </a:endParaRPr>
          </a:p>
        </p:txBody>
      </p:sp>
      <p:sp>
        <p:nvSpPr>
          <p:cNvPr id="459" name="Google Shape;459;p40"/>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60" name="Google Shape;460;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61" name="Google Shape;461;p4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1.13 Lines from Tables and Graphs</a:t>
            </a:r>
            <a:endParaRPr/>
          </a:p>
        </p:txBody>
      </p:sp>
      <p:graphicFrame>
        <p:nvGraphicFramePr>
          <p:cNvPr id="462" name="Google Shape;462;p40"/>
          <p:cNvGraphicFramePr/>
          <p:nvPr/>
        </p:nvGraphicFramePr>
        <p:xfrm>
          <a:off x="311700" y="1764100"/>
          <a:ext cx="3000000" cy="3000000"/>
        </p:xfrm>
        <a:graphic>
          <a:graphicData uri="http://schemas.openxmlformats.org/drawingml/2006/table">
            <a:tbl>
              <a:tblPr>
                <a:noFill/>
                <a:tableStyleId>{92C62C0E-E24C-41BE-B1D6-0B16C9A78150}</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Write equations from a point and slope.</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Write equations from two points.</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Write equations from a verbal description.</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Write equations from a table.</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