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0435707-BAEC-4767-9052-C6CB38E4FFDC}">
  <a:tblStyle styleId="{20435707-BAEC-4767-9052-C6CB38E4FFD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 Id="rId3" Type="http://schemas.openxmlformats.org/officeDocument/2006/relationships/slide" Target="/pp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rgbClr val="9900FF"/>
              </a:solidFill>
            </a:endParaRPr>
          </a:p>
          <a:p>
            <a:pPr indent="0" lvl="0" marL="0" rtl="0" algn="l">
              <a:spcBef>
                <a:spcPts val="0"/>
              </a:spcBef>
              <a:spcAft>
                <a:spcPts val="0"/>
              </a:spcAft>
              <a:buNone/>
            </a:pPr>
            <a:r>
              <a:rPr lang="en"/>
              <a:t>Teacher Slides assignments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middle school, students learned that two expressions are equivalent if they have the same value for all variable inputs. They used properties of operations, combined like terms, and rewrote expressions to show equivalence.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extend that understanding to equations, learning that equivalent equations have the same solution. They apply familiar moves (distributing, combining like terms, and using inverse operations) to generate equivalent equations. What’s new is the explicit recognition that each step in solving creates an equation equivalent to the original. Students also interpret equivalent equations as expressing the same relationship and use context to make sense of their solutions. This supports reasoning both abstractly and quantitatively.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focus is on one-variable equations; work with equations in two variables comes in later lessons.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A5(A) solve linear equations in one variable, including those for which the application of the distributive property is necessary</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Vocabulary </a:t>
            </a:r>
            <a:endParaRPr b="1">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To support student understanding of key vocabulary:</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Introduce and review the vocabulary words students will see in this lesson.</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Encourage students to notice how these words are used and to include them in their math discussions and explanations—both written and oral.</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Use a word wall to reinforce vocabulary. </a:t>
            </a:r>
            <a:r>
              <a:rPr lang="en" u="sng">
                <a:solidFill>
                  <a:schemeClr val="hlink"/>
                </a:solidFill>
                <a:latin typeface="Noto Sans"/>
                <a:ea typeface="Noto Sans"/>
                <a:cs typeface="Noto Sans"/>
                <a:sym typeface="Noto Sans"/>
                <a:hlinkClick r:id="rId2"/>
              </a:rPr>
              <a:t>Sample word wall cards are available here.</a:t>
            </a:r>
            <a:endParaRPr>
              <a:solidFill>
                <a:srgbClr val="1D2125"/>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newcomers or students with beginning English proficiency, use these Quizlet sets to support vocabulary learning: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3"/>
              </a:rPr>
              <a:t>Unit 1 Spanish Vocabulary</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first to build understanding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4"/>
              </a:rPr>
              <a:t>Unit 1 Vocabulary (English)</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after anchoring in Spanish</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2(F) listen to and derive meaning from a variety of media such as audiotape, video, DVD, and CD-ROM to build and reinforce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3(E) share information in cooperative learning interactions</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purpose of this warm up is to help students recall what it means for two expressions to be equivalent. The given expressions are in forms that are unfamiliar to students but are not difficult to evaluate for integer values of the variable. This is by design—to pique students’ curiosity while keeping the mathematics accessible.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Assign the first expression to one half of the class and the second expression to the other half. Give students a couple of minutes to evaluate their assigned expression for the values of </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listed in the first question.</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8</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80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–4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Your answer may vary, but here is a sample. Even though our questions were different, the answers were the same because the expressions were equivalent.</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 </a:t>
            </a:r>
            <a:endParaRPr b="1">
              <a:solidFill>
                <a:schemeClr val="dk1"/>
              </a:solidFill>
              <a:latin typeface="Noto Sans"/>
              <a:ea typeface="Noto Sans"/>
              <a:cs typeface="Noto Sans"/>
              <a:sym typeface="Noto Sans"/>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Invite a few students from each group to share their results. Then, ask what they wonder about the expressions. Students may question whether the expressions give the same result for other values of n, especially even numbers, since the given values were all odd. If time allows, let them test a value of their choice.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Facilitate discussion with questions like: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“Were you surprised the expressions had the same result?”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happened when you tried other values of 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“Do you think the expressions will always be equal? Why or why not?”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Explain that while we can't test every value of </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there are ways to show two expressions are always equal. These are called equivalent expressions. Remind students they’ve seen simpler examples before—like knowing 3(x + 5) and 3x + 15 are equivalent by using the distributive property.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Let them know they’ll explore how to identify and write equivalent expressions and equations throughout this unit.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i="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(15 minutes)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activity, students explore how a single relationship can be represented by multiple equations. This lays the foundation for understanding equivalent equations. As students work on the first question, note who uses only numbers and who uses both numbers and variables.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the second question, students may support Tyler’s claim with specific values (e.g., m = 12, y = 7) or reason abstractly using structure (e.g., recognizing that 2m − 2y = 10 is equivalent to m − y = 5). Highlight students using both numerical and structural reasoning so they can share with the class.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Give students a few minutes to answer the first question, then pause for discussion. Have students share their equations. Record and display them, grouping by type: numerical, one-variable, and two-variable equations.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Prompt students to consider:</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“Are all these equations equivalent? Why or why not?”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does it mean for equations to be equivalent?”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may reason that the equations show the same relationship or give the same solution. After the discussion, have students complete the remaining questions.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image answer,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For y, the age of the youngest child: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18 − 7 </a:t>
            </a:r>
            <a:r>
              <a:rPr b="1" lang="en">
                <a:solidFill>
                  <a:schemeClr val="dk1"/>
                </a:solidFill>
                <a:latin typeface="Noto Sans"/>
                <a:ea typeface="Noto Sans"/>
                <a:cs typeface="Noto Sans"/>
                <a:sym typeface="Noto Sans"/>
              </a:rPr>
              <a:t>or</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 = 18 </a:t>
            </a:r>
            <a:r>
              <a:rPr b="1" lang="en">
                <a:solidFill>
                  <a:schemeClr val="dk1"/>
                </a:solidFill>
                <a:latin typeface="Noto Sans"/>
                <a:ea typeface="Noto Sans"/>
                <a:cs typeface="Noto Sans"/>
                <a:sym typeface="Noto Sans"/>
              </a:rPr>
              <a:t>or</a:t>
            </a:r>
            <a:r>
              <a:rPr lang="en">
                <a:solidFill>
                  <a:schemeClr val="dk1"/>
                </a:solidFill>
                <a:latin typeface="Noto Sans"/>
                <a:ea typeface="Noto Sans"/>
                <a:cs typeface="Noto Sans"/>
                <a:sym typeface="Noto Sans"/>
              </a:rPr>
              <a:t> 18 −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 Where 11 is the age of the youngest child: 18 − 7 = 11 </a:t>
            </a:r>
            <a:r>
              <a:rPr b="1" lang="en">
                <a:solidFill>
                  <a:schemeClr val="dk1"/>
                </a:solidFill>
                <a:latin typeface="Noto Sans"/>
                <a:ea typeface="Noto Sans"/>
                <a:cs typeface="Noto Sans"/>
                <a:sym typeface="Noto Sans"/>
              </a:rPr>
              <a:t>or</a:t>
            </a:r>
            <a:r>
              <a:rPr lang="en">
                <a:solidFill>
                  <a:schemeClr val="dk1"/>
                </a:solidFill>
                <a:latin typeface="Noto Sans"/>
                <a:ea typeface="Noto Sans"/>
                <a:cs typeface="Noto Sans"/>
                <a:sym typeface="Noto Sans"/>
              </a:rPr>
              <a:t> 11 + 7 = 18 </a:t>
            </a:r>
            <a:r>
              <a:rPr b="1" lang="en">
                <a:solidFill>
                  <a:schemeClr val="dk1"/>
                </a:solidFill>
                <a:latin typeface="Noto Sans"/>
                <a:ea typeface="Noto Sans"/>
                <a:cs typeface="Noto Sans"/>
                <a:sym typeface="Noto Sans"/>
              </a:rPr>
              <a:t>or</a:t>
            </a:r>
            <a:r>
              <a:rPr lang="en">
                <a:solidFill>
                  <a:schemeClr val="dk1"/>
                </a:solidFill>
                <a:latin typeface="Noto Sans"/>
                <a:ea typeface="Noto Sans"/>
                <a:cs typeface="Noto Sans"/>
                <a:sym typeface="Noto Sans"/>
              </a:rPr>
              <a:t> 18 − 11 = 7.</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the age of the middle child,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the age of the youngest: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 </a:t>
            </a:r>
            <a:r>
              <a:rPr b="1" lang="en">
                <a:solidFill>
                  <a:schemeClr val="dk1"/>
                </a:solidFill>
                <a:latin typeface="Noto Sans"/>
                <a:ea typeface="Noto Sans"/>
                <a:cs typeface="Noto Sans"/>
                <a:sym typeface="Noto Sans"/>
              </a:rPr>
              <a:t>or</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equation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 represents the relationship of the ages in Family B, where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is the age of the middle child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the age of the youngest. Subtracting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from both sides of the equation and multiplying both sides by 2 results in the equation: 2</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10. </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When the middle child is 12, the youngest child is 7, and that substituting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12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 to 2</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gives 2(12) − 2(7) or 24−14, which is 10. At all other ages of the two children, the expression 2</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always has a value of 10. </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2</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10 is twice of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 If the difference between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is 5, then twice the difference between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must be twice of 5, which is 10, so the two equations are still describing the same relationship.</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9;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+ 2 = 5; (⅓)</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equation 3</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+ 6 = 15 can be divided by 3 on both sides and becomes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+ 2 = 5; When 6 is subtracted from both sides of the equation 3</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+ 6 = 15, the equation becomes 3</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9; When the equation 3</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+ 6 = 15 has 6 subtracted from both sides and becomes 3</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9, then both sides are divided by 9, the equivalent equation is (⅓)</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Some students may say that 2</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10 doesn’t describe the relationship between the ages because it doesn’t involve the number 5. Encourage students to think of some values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that do make the equation true. After they find some pairs of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ask them what they notice about the pairs.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Select the students identified earlier to explain why Tyler's claim is true, following the order given in the teacher guide. If no one brings up the final method, introduce it. All the equations in the last question are equivalent—they all have the same solution: 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Equivalent equations have the same solution. When we perform the same operation on both sides of a true equation (like subtracting or dividing), the result is another true equation with the same solution. For example: </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Subtracting 6 from both sides of 3</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+ 6 = 15 gives 3</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9.</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Dividing both sides of 3</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+ 6 = 15 by 3 gives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+ 2 = 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ASK:</a:t>
            </a:r>
            <a:r>
              <a:rPr lang="en">
                <a:solidFill>
                  <a:schemeClr val="dk1"/>
                </a:solidFill>
                <a:latin typeface="Noto Sans"/>
                <a:ea typeface="Noto Sans"/>
                <a:cs typeface="Noto Sans"/>
                <a:sym typeface="Noto Sans"/>
              </a:rPr>
              <a:t> “How do we know (⅓)</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1 is equivalent to 3</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9?” (Multiply both sides by 9.); “How do we know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+ 2 = 5 is equivalent to (⅓)</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1?” (Subtract 2, then multiply both sides by ⅓.)</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students don’t notice that solving an equation involves creating a series of equivalent equations, make that idea explicit.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 </a:t>
            </a:r>
            <a:r>
              <a:rPr lang="en">
                <a:solidFill>
                  <a:schemeClr val="dk1"/>
                </a:solidFill>
                <a:latin typeface="Noto Sans"/>
                <a:ea typeface="Noto Sans"/>
                <a:cs typeface="Noto Sans"/>
                <a:sym typeface="Noto Sans"/>
              </a:rPr>
              <a:t>Your answer may vary, but here is a sample. 2</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9</a:t>
            </a:r>
            <a:r>
              <a:rPr i="1" lang="en">
                <a:solidFill>
                  <a:schemeClr val="dk1"/>
                </a:solidFill>
                <a:latin typeface="Noto Sans"/>
                <a:ea typeface="Noto Sans"/>
                <a:cs typeface="Noto Sans"/>
                <a:sym typeface="Noto Sans"/>
              </a:rPr>
              <a:t>m</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=24</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a:t>
            </a:r>
            <a:r>
              <a:rPr lang="en">
                <a:solidFill>
                  <a:schemeClr val="dk1"/>
                </a:solidFill>
                <a:latin typeface="Noto Sans"/>
                <a:ea typeface="Noto Sans"/>
                <a:cs typeface="Noto Sans"/>
                <a:sym typeface="Noto Sans"/>
              </a:rPr>
              <a:t> Use inverse operations and add 6 to each side of the equation.</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=12</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Use inverse operations to add 6 to each side of the equation. The answer is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24.</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-2=18</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If you divide terms by 3, you must divide ALL terms in the equation by 3. The answer is </a:t>
            </a: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24.</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+12=0</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If you use inverse operations to bring 18 over to the other side of the equation, you must subtract 18 from both sides of the equation. The answer is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24.</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Using an </a:t>
            </a:r>
            <a:r>
              <a:rPr b="1" lang="en">
                <a:solidFill>
                  <a:schemeClr val="dk1"/>
                </a:solidFill>
                <a:latin typeface="Noto Sans"/>
                <a:ea typeface="Noto Sans"/>
                <a:cs typeface="Noto Sans"/>
                <a:sym typeface="Noto Sans"/>
              </a:rPr>
              <a:t>inverse operation</a:t>
            </a:r>
            <a:r>
              <a:rPr lang="en">
                <a:solidFill>
                  <a:schemeClr val="dk1"/>
                </a:solidFill>
                <a:latin typeface="Noto Sans"/>
                <a:ea typeface="Noto Sans"/>
                <a:cs typeface="Noto Sans"/>
                <a:sym typeface="Noto Sans"/>
              </a:rPr>
              <a:t>: An equivalent equation can be determined by adding 2 to both sides.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4</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− 2 = 8</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4</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− 2 + 2 = 8 + 2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4</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10</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(4</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− 2 = 8) and (4</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10) are equivalent.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Using </a:t>
            </a:r>
            <a:r>
              <a:rPr b="1" lang="en">
                <a:solidFill>
                  <a:schemeClr val="dk1"/>
                </a:solidFill>
                <a:latin typeface="Noto Sans"/>
                <a:ea typeface="Noto Sans"/>
                <a:cs typeface="Noto Sans"/>
                <a:sym typeface="Noto Sans"/>
              </a:rPr>
              <a:t>division</a:t>
            </a:r>
            <a:r>
              <a:rPr lang="en">
                <a:solidFill>
                  <a:schemeClr val="dk1"/>
                </a:solidFill>
                <a:latin typeface="Noto Sans"/>
                <a:ea typeface="Noto Sans"/>
                <a:cs typeface="Noto Sans"/>
                <a:sym typeface="Noto Sans"/>
              </a:rPr>
              <a:t>: An equivalent equation can be determined by dividing by 2 (or multiplying by 12).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 = 8</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(1/2)(4</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− 2) = (1/2)(8)</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2</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−1 = 4</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(4</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− 2 = 8) and (2</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− 1 = 4) are equivalent.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Using </a:t>
            </a:r>
            <a:r>
              <a:rPr b="1" lang="en">
                <a:solidFill>
                  <a:schemeClr val="dk1"/>
                </a:solidFill>
                <a:latin typeface="Noto Sans"/>
                <a:ea typeface="Noto Sans"/>
                <a:cs typeface="Noto Sans"/>
                <a:sym typeface="Noto Sans"/>
              </a:rPr>
              <a:t>multiplication</a:t>
            </a:r>
            <a:r>
              <a:rPr lang="en">
                <a:solidFill>
                  <a:schemeClr val="dk1"/>
                </a:solidFill>
                <a:latin typeface="Noto Sans"/>
                <a:ea typeface="Noto Sans"/>
                <a:cs typeface="Noto Sans"/>
                <a:sym typeface="Noto Sans"/>
              </a:rPr>
              <a:t>: An equivalent equation can be determined by multiplying the same number to both sides. What is the equivalent equation if you multiply each term in the equation 4</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− 2 = 8 by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(3)(4</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− 2) = (3)(8)</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12</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− 6 = 24</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6a4510055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6a4510055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3"/>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(15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builds on the idea of equivalent equations using a real-world context. Students consider which moves keep the solution the same and which don’t, making sense of both in terms of the situation. It sets the stage for reasoning about why certain moves work in a later lesson.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Display the equation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+ 2.70 = 56.70 and have students read the opening paragraph. Ask them to explain how the equation represents Noah’s purchase. Give partners a few minutes to discuss the first two questions, then pause for a class discussion. Make sure students understand that the solution represents the original price of the jeans, and that substituting 60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makes the equation true. Let students know they’ll now look at related equations. For each one, they should:</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Identify what was done to the original equation or interpret it in context.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Check whether it has the same solution.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Each subsequent equation, from question 3 on, is a result of performing one or more moves on that original equation. Each can also be interpreted in terms of Noah’s purchase. If needed, model questions 3 – 4 together. If time is short, split the work: one partner does questions 3 &amp; 4, 7 &amp; 8; the other does 5 &amp; 6, 9 &amp; 10. Work 11 &amp; 12 as a class.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image answer,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6a4510055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6a4510055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t>
            </a:r>
            <a:r>
              <a:rPr lang="en">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Your answers may vary, but here are samples.)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solution is the price of a pair of jeans.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70 can be substituted into the equation to make a </a:t>
            </a:r>
            <a:r>
              <a:rPr b="1" lang="en">
                <a:solidFill>
                  <a:schemeClr val="dk1"/>
                </a:solidFill>
                <a:latin typeface="Noto Sans"/>
                <a:ea typeface="Noto Sans"/>
                <a:cs typeface="Noto Sans"/>
                <a:sym typeface="Noto Sans"/>
              </a:rPr>
              <a:t>false</a:t>
            </a:r>
            <a:r>
              <a:rPr lang="en">
                <a:solidFill>
                  <a:schemeClr val="dk1"/>
                </a:solidFill>
                <a:latin typeface="Noto Sans"/>
                <a:ea typeface="Noto Sans"/>
                <a:cs typeface="Noto Sans"/>
                <a:sym typeface="Noto Sans"/>
              </a:rPr>
              <a:t> statement: 70 − 0.1(70) + 2.70 = 56.70; 65.70 ≠ 56.70. 60 can be substituted into the equation to make a </a:t>
            </a:r>
            <a:r>
              <a:rPr b="1" lang="en">
                <a:solidFill>
                  <a:schemeClr val="dk1"/>
                </a:solidFill>
                <a:latin typeface="Noto Sans"/>
                <a:ea typeface="Noto Sans"/>
                <a:cs typeface="Noto Sans"/>
                <a:sym typeface="Noto Sans"/>
              </a:rPr>
              <a:t>true</a:t>
            </a:r>
            <a:r>
              <a:rPr lang="en">
                <a:solidFill>
                  <a:schemeClr val="dk1"/>
                </a:solidFill>
                <a:latin typeface="Noto Sans"/>
                <a:ea typeface="Noto Sans"/>
                <a:cs typeface="Noto Sans"/>
                <a:sym typeface="Noto Sans"/>
              </a:rPr>
              <a:t> statement: 60 − 0.1(60) + 2.70 = 56.70; 56.70 = 56.70.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Every term was multiplied by 100. The equation is equivalent to Noah’s equation.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price is now expressed in cents instead of dollars. 60 is a solution in both equations.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Subtract 2.70 from both sides of the equation. The equation is equivalent to Noah’s equation.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price is still in dollars. 60 is a solution in both equations.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terms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0.1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were correctly combined to create an equivalent equation to Noah’s original equation.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10% off means paying 90% of the original price. 90% of the original price plus sales tax is $56.70. 60 is a solution in both equations.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Display the original equation and the equations from questions 3, 5, 7. 9, and 11 for all to see.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Original Equation (Noah's) = x - 0.1x + 2.70 = 56.70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A (question 3) = 100x - 10x + 270 = 5,670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B (question 5) = x - 0.1x = 54</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C (question 7) = 0.9x + 2.70 = 56.70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D (question 9) = x - 0.1x = 56.70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E (question 11) = x - 0.1x = 59.40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Use the following questions to prompt whole class discussions: What was done to the original equation to create each new one? Do they have the same solution? Why or why not? Create two lists with students: Moves that keep the same solution (Add/multiply the same number to both sides, Use properties of operations, Combine like terms) and moves that change the solution (Add/multiply different numbers to each side, Apply operations to only one side, Use different expressions on each side). </a:t>
            </a:r>
            <a:endParaRPr>
              <a:solidFill>
                <a:schemeClr val="dk1"/>
              </a:solidFill>
              <a:latin typeface="Noto Sans"/>
              <a:ea typeface="Noto Sans"/>
              <a:cs typeface="Noto Sans"/>
              <a:sym typeface="Noto Sans"/>
            </a:endParaRPr>
          </a:p>
          <a:p>
            <a:pPr indent="0" lvl="0" marL="0" rtl="0" algn="l">
              <a:spcBef>
                <a:spcPts val="1000"/>
              </a:spcBef>
              <a:spcAft>
                <a:spcPts val="0"/>
              </a:spcAft>
              <a:buNone/>
            </a:pPr>
            <a:r>
              <a:rPr lang="en">
                <a:solidFill>
                  <a:schemeClr val="dk1"/>
                </a:solidFill>
                <a:latin typeface="Noto Sans"/>
                <a:ea typeface="Noto Sans"/>
                <a:cs typeface="Noto Sans"/>
                <a:sym typeface="Noto Sans"/>
              </a:rPr>
              <a:t>Next, give students a couple of examples of how the equations and their solutions could be interpreted in context. For example: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A shows the cost calculation in cents, so the original price of a pair of jeans is unchanged.</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D shows the discounted price, excluding tax, to be $56.70, but in the original equation, the price $56.70 included tax. This means that, in Equation D, the original price of one pair of jeans is different from the first equation.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Prompt students to interpret 1 – 2 other equations and to explain why the solution in each equation (or the price of one pair of jeans) is equal or unequal to that in the initial equation. Here are possible interpretations: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B shows the discounted price before sales tax to be $54, which is $2.70 less than $56.70. This is also the case in the initial equation, so the original price of the jeans is still the same.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C shows the discounted price as 90% of the original price, which is the same as 10% less than the original price (100%). The original price is unchanged.</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E shows the discounted price, before tax, to be $59.40. This is more than the pre-tax price in the initial equation, so the original price of the jeans here must be higher.</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6a4510055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6a4510055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Action and Expression: Internalize Executive Functions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Chunk this task into more manageable parts for students who benefit from support with organizational skills in problem solving. Some students may benefit from a graphic organizer that displays and the original equation before each of the related equations. This will help focus students’ attention on the moves that may have been made.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Organization; Attention</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8 Discussion Supports: Speaking</a:t>
            </a:r>
            <a:endParaRPr>
              <a:solidFill>
                <a:srgbClr val="9900FF"/>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support whole-class discussion. For each observation that is shared, ask students to restate what they heard using precise mathematical language. Consider providing students time to restate what they hear to a partner before selecting one or two students to share with the class. Ask the original speaker if their peer was accurately able to restate their thinking. Call students' attention to any words or phrases that helped clarify the original statement. This provides more students with an opportunity to produce language as they interpret the reasoning of others.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a:t>
            </a:r>
            <a:r>
              <a:rPr b="1" lang="en">
                <a:solidFill>
                  <a:schemeClr val="dk1"/>
                </a:solidFill>
                <a:latin typeface="Noto Sans"/>
                <a:ea typeface="Noto Sans"/>
                <a:cs typeface="Noto Sans"/>
                <a:sym typeface="Noto Sans"/>
              </a:rPr>
              <a:t>Representation: Develop Language and Symbols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Create a display of important terms and vocabulary. Keep this display visible throughout the remainder of the unit. Invite students to suggest language or diagrams to include that will support their understanding of combining like terms, and the commutative, associative, and distributive properties.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Conceptual processing; Language</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6ec7069770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6ec706977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Your answer may vary, but here is a sample. Sales tax was not included on the left but was included on the right. This equation is not equivalent to Noah’s original equation.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Your answer may vary, but here is a sample. The price after using the coupon for 10% off before sales tax is not the same as the price after using the coupon for 10% off including the sales tax, $56.70. 60 is not a solution to this equation.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Your answer may vary, but here is a sample. Subtract 2.70 from the left and add 2.70 to the right.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Your answer may vary, but here is a sample. The same operation must be done to both sides of an equation to keep it balanced and to create an equivalent equation. The price after using the coupon for 10% off is not equal to 56.70 plus tax. 60 is not a solution to this equation.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6a4510055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6a4510055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0.8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-4.2=13.4</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a:t>
            </a:r>
            <a:r>
              <a:rPr lang="en">
                <a:solidFill>
                  <a:schemeClr val="dk1"/>
                </a:solidFill>
                <a:latin typeface="Noto Sans"/>
                <a:ea typeface="Noto Sans"/>
                <a:cs typeface="Noto Sans"/>
                <a:sym typeface="Noto Sans"/>
              </a:rPr>
              <a:t> Combine like terms so that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10(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− 4.2) = 13.4</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Multiplying by 10 can help get rid of the decimal, however, you must multiply both sides by the same quantity. The correct answer is 0.8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− 4.2 = 13.4.</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AutoNum type="alphaUcPeriod"/>
            </a:pPr>
            <a:r>
              <a:rPr i="1" lang="en">
                <a:solidFill>
                  <a:schemeClr val="dk1"/>
                </a:solidFill>
              </a:rPr>
              <a:t>x</a:t>
            </a:r>
            <a:r>
              <a:rPr lang="en">
                <a:solidFill>
                  <a:schemeClr val="dk1"/>
                </a:solidFill>
              </a:rPr>
              <a:t> − 0.2</a:t>
            </a:r>
            <a:r>
              <a:rPr i="1" lang="en">
                <a:solidFill>
                  <a:schemeClr val="dk1"/>
                </a:solidFill>
              </a:rPr>
              <a:t>x</a:t>
            </a:r>
            <a:r>
              <a:rPr lang="en">
                <a:solidFill>
                  <a:schemeClr val="dk1"/>
                </a:solidFill>
              </a:rPr>
              <a:t> = 9.2</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 </a:t>
            </a:r>
            <a:r>
              <a:rPr lang="en">
                <a:solidFill>
                  <a:schemeClr val="dk1"/>
                </a:solidFill>
                <a:latin typeface="Noto Sans"/>
                <a:ea typeface="Noto Sans"/>
                <a:cs typeface="Noto Sans"/>
                <a:sym typeface="Noto Sans"/>
              </a:rPr>
              <a:t>Since the 4.2 was subtracted in the original equation, it should have been added to both sides. </a:t>
            </a:r>
            <a:r>
              <a:rPr lang="en">
                <a:solidFill>
                  <a:schemeClr val="dk1"/>
                </a:solidFill>
                <a:latin typeface="Noto Sans"/>
                <a:ea typeface="Noto Sans"/>
                <a:cs typeface="Noto Sans"/>
                <a:sym typeface="Noto Sans"/>
              </a:rPr>
              <a:t>The correct answer is 0.8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− 4.2 = 13.4.</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AutoNum type="alphaUcPeriod"/>
            </a:pPr>
            <a:r>
              <a:rPr lang="en">
                <a:solidFill>
                  <a:schemeClr val="dk1"/>
                </a:solidFill>
              </a:rPr>
              <a:t>(</a:t>
            </a:r>
            <a:r>
              <a:rPr i="1" lang="en">
                <a:solidFill>
                  <a:schemeClr val="dk1"/>
                </a:solidFill>
              </a:rPr>
              <a:t>x</a:t>
            </a:r>
            <a:r>
              <a:rPr lang="en">
                <a:solidFill>
                  <a:schemeClr val="dk1"/>
                </a:solidFill>
              </a:rPr>
              <a:t> − 0.2</a:t>
            </a:r>
            <a:r>
              <a:rPr i="1" lang="en">
                <a:solidFill>
                  <a:schemeClr val="dk1"/>
                </a:solidFill>
              </a:rPr>
              <a:t>x</a:t>
            </a:r>
            <a:r>
              <a:rPr lang="en">
                <a:solidFill>
                  <a:schemeClr val="dk1"/>
                </a:solidFill>
              </a:rPr>
              <a:t>) = 17.6</a:t>
            </a:r>
            <a:endParaRPr b="1">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Incorrect. </a:t>
            </a:r>
            <a:r>
              <a:rPr lang="en">
                <a:solidFill>
                  <a:schemeClr val="dk1"/>
                </a:solidFill>
                <a:latin typeface="Noto Sans"/>
                <a:ea typeface="Noto Sans"/>
                <a:cs typeface="Noto Sans"/>
                <a:sym typeface="Noto Sans"/>
              </a:rPr>
              <a:t>If one side is multiplied by 2, the other side must also be multiplied by 2. The correct answer is 0.8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− 4.2 = 13.4.</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6a45100556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6a45100556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lnSpc>
                <a:spcPct val="115000"/>
              </a:lnSpc>
              <a:spcBef>
                <a:spcPts val="120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Since 3 is being multiplied by x, to solve for x, divide both sides by 3.</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/3 = 15/3</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Step 1 - Subtract 4 from both sides. x/2 (+ 4 − 4) = (12 − 4)</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Step 2 - Simplify.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/2 = 8</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Step 3 - Multiply both sides by 2. x/2(2) = 8(2)</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Step 4 - Simplify.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16</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Cool Down (5 minutes)</a:t>
            </a:r>
            <a:endParaRPr b="1">
              <a:solidFill>
                <a:schemeClr val="dk1"/>
              </a:solidFill>
              <a:latin typeface="Noto Sans"/>
              <a:ea typeface="Noto Sans"/>
              <a:cs typeface="Noto Sans"/>
              <a:sym typeface="Noto Sans"/>
            </a:endParaRPr>
          </a:p>
          <a:p>
            <a:pPr indent="0" lvl="0" marL="0" rtl="0" algn="l">
              <a:lnSpc>
                <a:spcPct val="120000"/>
              </a:lnSpc>
              <a:spcBef>
                <a:spcPts val="400"/>
              </a:spcBef>
              <a:spcAft>
                <a:spcPts val="0"/>
              </a:spcAft>
              <a:buClr>
                <a:schemeClr val="dk1"/>
              </a:buClr>
              <a:buSzPts val="1100"/>
              <a:buFont typeface="Arial"/>
              <a:buNone/>
            </a:pPr>
            <a:r>
              <a:rPr lang="en">
                <a:solidFill>
                  <a:schemeClr val="dk1"/>
                </a:solidFill>
                <a:latin typeface="Noto Sans"/>
                <a:ea typeface="Noto Sans"/>
                <a:cs typeface="Noto Sans"/>
                <a:sym typeface="Noto Sans"/>
              </a:rPr>
              <a:t>Give students continued access to calculators. </a:t>
            </a:r>
            <a:endParaRPr b="1">
              <a:solidFill>
                <a:schemeClr val="dk1"/>
              </a:solidFill>
              <a:latin typeface="Noto Sans"/>
              <a:ea typeface="Noto Sans"/>
              <a:cs typeface="Noto Sans"/>
              <a:sym typeface="Noto Sans"/>
            </a:endParaRPr>
          </a:p>
          <a:p>
            <a:pPr indent="0" lvl="0" marL="0" rtl="0" algn="l">
              <a:spcBef>
                <a:spcPts val="40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weight, in pounds, of one bag of beans.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correct answers are 15</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+ 4 = 25, 3(0.6 + 15</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+ 4) = 76.8, 15</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21. Correctly applying the properties of real numbers and using inverse operations helps you recognize equivalent equations.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Response to Student Thinking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the majority of students struggle with this cool down, consider building in three minutes to the launch of Activity 1.7.2 to revisit this topic. If students struggled to find all of the equivalent equations, consider:</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Showing the equations as a sequence (the original equation, followed by Equation B, followed by Equation E) and asking, “How do we know these are equivalent?”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Or, consider showing the original equation with Equation C directly underneath.</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multiple students identified incorrect equations as equivalent, you might consider showing the original equation with Equation A or D directly underneath and asking “What happened?” or “Did the same thing happen to both sides?”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only a few students struggle with this cool down, then those are the students to support during Activity 1.7.2 and to pay careful attention to during the synthesis for 1.7.2.</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Prompt: </a:t>
            </a:r>
            <a:r>
              <a:rPr lang="en">
                <a:solidFill>
                  <a:schemeClr val="dk1"/>
                </a:solidFill>
                <a:latin typeface="Noto Sans"/>
                <a:ea typeface="Noto Sans"/>
                <a:cs typeface="Noto Sans"/>
                <a:sym typeface="Noto Sans"/>
              </a:rPr>
              <a:t>Before we wrap up for today, turn to the </a:t>
            </a:r>
            <a:r>
              <a:rPr lang="en" u="sng">
                <a:solidFill>
                  <a:schemeClr val="dk1"/>
                </a:solidFill>
                <a:latin typeface="Noto Sans"/>
                <a:ea typeface="Noto Sans"/>
                <a:cs typeface="Noto Sans"/>
                <a:sym typeface="Noto Sans"/>
              </a:rPr>
              <a:t>Lesson Summary</a:t>
            </a:r>
            <a:r>
              <a:rPr lang="en">
                <a:solidFill>
                  <a:schemeClr val="dk1"/>
                </a:solidFill>
                <a:latin typeface="Noto Sans"/>
                <a:ea typeface="Noto Sans"/>
                <a:cs typeface="Noto Sans"/>
                <a:sym typeface="Noto Sans"/>
              </a:rPr>
              <a:t> in your textbook. This section goes over what we learned today, including the main ideas from each activity and the learning goals we focused on. Take a moment to read through it, and then answer the reflection question at the end. It’s a chance for you to think about how confident you feel with today’s material and what you might still have questions about.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Your answer may vary, but here is a sample: Equivalent equations are equations that may look different but have the same solution. You can get one from the other by doing the same thing to both sides—like adding, subtracting, multiplying, or dividing by the same number, or using properties like combining like terms. Even though they look different, they’re really saying the same thing.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Your answer may vary, but here is a sample: The solution to the equation 5y = 6 represents the cost of one tub of yogurt. Solving the equation gives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6 ÷ 5;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1.20; each tub of yogurt costs $1.20.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15y = 18; 5y + 4 = 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15 tubs of yogurt will cost $18; 5 tubs of yogurt, plus an item that costs $4 will total $10.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19" name="Google Shape;19;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5" name="Google Shape;25;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Roboto Slab"/>
              <a:buNone/>
              <a:defRPr b="1" sz="3000">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Slab"/>
              <a:buNone/>
              <a:defRPr b="1"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Noto Sans"/>
              <a:buChar char="●"/>
              <a:defRPr sz="1800">
                <a:solidFill>
                  <a:srgbClr val="424242"/>
                </a:solidFill>
                <a:latin typeface="Noto Sans"/>
                <a:ea typeface="Noto Sans"/>
                <a:cs typeface="Noto Sans"/>
                <a:sym typeface="Noto Sans"/>
              </a:defRPr>
            </a:lvl1pPr>
            <a:lvl2pPr indent="-317500" lvl="1" marL="914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2pPr>
            <a:lvl3pPr indent="-317500" lvl="2" marL="1371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3pPr>
            <a:lvl4pPr indent="-317500" lvl="3" marL="1828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4pPr>
            <a:lvl5pPr indent="-317500" lvl="4" marL="22860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5pPr>
            <a:lvl6pPr indent="-317500" lvl="5" marL="27432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6pPr>
            <a:lvl7pPr indent="-317500" lvl="6" marL="3200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7pPr>
            <a:lvl8pPr indent="-317500" lvl="7" marL="3657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8pPr>
            <a:lvl9pPr indent="-317500" lvl="8" marL="4114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Noto Sans"/>
                <a:ea typeface="Noto Sans"/>
                <a:cs typeface="Noto Sans"/>
                <a:sym typeface="Noto Sans"/>
              </a:defRPr>
            </a:lvl1pPr>
            <a:lvl2pPr lvl="1" algn="r">
              <a:buNone/>
              <a:defRPr sz="1100">
                <a:solidFill>
                  <a:schemeClr val="dk2"/>
                </a:solidFill>
                <a:latin typeface="Noto Sans"/>
                <a:ea typeface="Noto Sans"/>
                <a:cs typeface="Noto Sans"/>
                <a:sym typeface="Noto Sans"/>
              </a:defRPr>
            </a:lvl2pPr>
            <a:lvl3pPr lvl="2" algn="r">
              <a:buNone/>
              <a:defRPr sz="1100">
                <a:solidFill>
                  <a:schemeClr val="dk2"/>
                </a:solidFill>
                <a:latin typeface="Noto Sans"/>
                <a:ea typeface="Noto Sans"/>
                <a:cs typeface="Noto Sans"/>
                <a:sym typeface="Noto Sans"/>
              </a:defRPr>
            </a:lvl3pPr>
            <a:lvl4pPr lvl="3" algn="r">
              <a:buNone/>
              <a:defRPr sz="1100">
                <a:solidFill>
                  <a:schemeClr val="dk2"/>
                </a:solidFill>
                <a:latin typeface="Noto Sans"/>
                <a:ea typeface="Noto Sans"/>
                <a:cs typeface="Noto Sans"/>
                <a:sym typeface="Noto Sans"/>
              </a:defRPr>
            </a:lvl4pPr>
            <a:lvl5pPr lvl="4" algn="r">
              <a:buNone/>
              <a:defRPr sz="1100">
                <a:solidFill>
                  <a:schemeClr val="dk2"/>
                </a:solidFill>
                <a:latin typeface="Noto Sans"/>
                <a:ea typeface="Noto Sans"/>
                <a:cs typeface="Noto Sans"/>
                <a:sym typeface="Noto Sans"/>
              </a:defRPr>
            </a:lvl5pPr>
            <a:lvl6pPr lvl="5" algn="r">
              <a:buNone/>
              <a:defRPr sz="1100">
                <a:solidFill>
                  <a:schemeClr val="dk2"/>
                </a:solidFill>
                <a:latin typeface="Noto Sans"/>
                <a:ea typeface="Noto Sans"/>
                <a:cs typeface="Noto Sans"/>
                <a:sym typeface="Noto Sans"/>
              </a:defRPr>
            </a:lvl6pPr>
            <a:lvl7pPr lvl="6" algn="r">
              <a:buNone/>
              <a:defRPr sz="1100">
                <a:solidFill>
                  <a:schemeClr val="dk2"/>
                </a:solidFill>
                <a:latin typeface="Noto Sans"/>
                <a:ea typeface="Noto Sans"/>
                <a:cs typeface="Noto Sans"/>
                <a:sym typeface="Noto Sans"/>
              </a:defRPr>
            </a:lvl7pPr>
            <a:lvl8pPr lvl="7" algn="r">
              <a:buNone/>
              <a:defRPr sz="1100">
                <a:solidFill>
                  <a:schemeClr val="dk2"/>
                </a:solidFill>
                <a:latin typeface="Noto Sans"/>
                <a:ea typeface="Noto Sans"/>
                <a:cs typeface="Noto Sans"/>
                <a:sym typeface="Noto Sans"/>
              </a:defRPr>
            </a:lvl8pPr>
            <a:lvl9pPr lvl="8" algn="r">
              <a:buNone/>
              <a:defRPr sz="1100">
                <a:solidFill>
                  <a:schemeClr val="dk2"/>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6.png"/><Relationship Id="rId4" Type="http://schemas.openxmlformats.org/officeDocument/2006/relationships/image" Target="../media/image31.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14.png"/><Relationship Id="rId8"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6.png"/><Relationship Id="rId4" Type="http://schemas.openxmlformats.org/officeDocument/2006/relationships/image" Target="../media/image31.png"/><Relationship Id="rId9" Type="http://schemas.openxmlformats.org/officeDocument/2006/relationships/image" Target="../media/image7.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13.png"/><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hyperlink" Target="https://youtu.be/x6NUK12dkXQ?si=EN2yDJ56C4Cwkin5" TargetMode="External"/><Relationship Id="rId5" Type="http://schemas.openxmlformats.org/officeDocument/2006/relationships/hyperlink" Target="http://www.youtube.com/watch?v=x6NUK12dkXQ" TargetMode="External"/><Relationship Id="rId6" Type="http://schemas.openxmlformats.org/officeDocument/2006/relationships/image" Target="../media/image3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10.png"/><Relationship Id="rId5"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6.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22.png"/><Relationship Id="rId7" Type="http://schemas.openxmlformats.org/officeDocument/2006/relationships/image" Target="../media/image14.png"/><Relationship Id="rId8"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6.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6.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3000">
              <a:solidFill>
                <a:srgbClr val="FDBD3E"/>
              </a:solidFill>
              <a:latin typeface="Verdana"/>
              <a:ea typeface="Verdana"/>
              <a:cs typeface="Verdana"/>
              <a:sym typeface="Verdana"/>
            </a:endParaRPr>
          </a:p>
        </p:txBody>
      </p:sp>
      <p:pic>
        <p:nvPicPr>
          <p:cNvPr id="57" name="Google Shape;57;p13"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58" name="Google Shape;58;p13"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59" name="Google Shape;59;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Noto Sans"/>
                <a:ea typeface="Noto Sans"/>
                <a:cs typeface="Noto Sans"/>
                <a:sym typeface="Noto Sans"/>
              </a:rPr>
              <a:t>Lesson</a:t>
            </a:r>
            <a:r>
              <a:rPr lang="en" sz="1800"/>
              <a:t> 1.6 Equivalent Equations</a:t>
            </a:r>
            <a:endParaRPr>
              <a:solidFill>
                <a:srgbClr val="42424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 name="Shape 63"/>
        <p:cNvGrpSpPr/>
        <p:nvPr/>
      </p:nvGrpSpPr>
      <p:grpSpPr>
        <a:xfrm>
          <a:off x="0" y="0"/>
          <a:ext cx="0" cy="0"/>
          <a:chOff x="0" y="0"/>
          <a:chExt cx="0" cy="0"/>
        </a:xfrm>
      </p:grpSpPr>
      <p:sp>
        <p:nvSpPr>
          <p:cNvPr id="64" name="Google Shape;64;p14"/>
          <p:cNvSpPr txBox="1"/>
          <p:nvPr>
            <p:ph idx="1" type="body"/>
          </p:nvPr>
        </p:nvSpPr>
        <p:spPr>
          <a:xfrm>
            <a:off x="311700" y="1152475"/>
            <a:ext cx="8520600" cy="3498600"/>
          </a:xfrm>
          <a:prstGeom prst="rect">
            <a:avLst/>
          </a:prstGeom>
        </p:spPr>
        <p:txBody>
          <a:bodyPr anchorCtr="0" anchor="t" bIns="0" lIns="91425" spcFirstLastPara="1" rIns="91425" wrap="square" tIns="91425">
            <a:norm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65" name="Google Shape;65;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6" name="Google Shape;66;p1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1.6 Equivalent Equations</a:t>
            </a:r>
            <a:endParaRPr/>
          </a:p>
        </p:txBody>
      </p:sp>
      <p:sp>
        <p:nvSpPr>
          <p:cNvPr id="67" name="Google Shape;67;p14"/>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rPr>
              <a:t>OpenStax CC BY NC SA</a:t>
            </a:r>
            <a:endParaRPr sz="900">
              <a:solidFill>
                <a:srgbClr val="666666"/>
              </a:solidFill>
            </a:endParaRPr>
          </a:p>
        </p:txBody>
      </p:sp>
      <p:sp>
        <p:nvSpPr>
          <p:cNvPr id="68" name="Google Shape;68;p14"/>
          <p:cNvSpPr txBox="1"/>
          <p:nvPr/>
        </p:nvSpPr>
        <p:spPr>
          <a:xfrm>
            <a:off x="311700" y="5212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005047"/>
                </a:solidFill>
                <a:latin typeface="Verdana"/>
                <a:ea typeface="Verdana"/>
                <a:cs typeface="Verdana"/>
                <a:sym typeface="Verdana"/>
              </a:rPr>
              <a:t>How to use these slides</a:t>
            </a:r>
            <a:endParaRPr b="1" sz="3000">
              <a:solidFill>
                <a:srgbClr val="005047"/>
              </a:solidFill>
              <a:latin typeface="Verdana"/>
              <a:ea typeface="Verdana"/>
              <a:cs typeface="Verdana"/>
              <a:sym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Reference </a:t>
            </a:r>
            <a:r>
              <a:rPr lang="en">
                <a:latin typeface="Verdana"/>
                <a:ea typeface="Verdana"/>
                <a:cs typeface="Verdana"/>
                <a:sym typeface="Verdana"/>
              </a:rPr>
              <a:t>Key</a:t>
            </a:r>
            <a:endParaRPr>
              <a:latin typeface="Verdana"/>
              <a:ea typeface="Verdana"/>
              <a:cs typeface="Verdana"/>
              <a:sym typeface="Verdana"/>
            </a:endParaRPr>
          </a:p>
        </p:txBody>
      </p:sp>
      <p:sp>
        <p:nvSpPr>
          <p:cNvPr id="74" name="Google Shape;74;p15"/>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75" name="Google Shape;7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6" name="Google Shape;76;p1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1.6 Equivalent Equations</a:t>
            </a:r>
            <a:endParaRPr/>
          </a:p>
        </p:txBody>
      </p:sp>
      <p:graphicFrame>
        <p:nvGraphicFramePr>
          <p:cNvPr id="77" name="Google Shape;77;p15"/>
          <p:cNvGraphicFramePr/>
          <p:nvPr/>
        </p:nvGraphicFramePr>
        <p:xfrm>
          <a:off x="416500" y="1479425"/>
          <a:ext cx="3000000" cy="3000000"/>
        </p:xfrm>
        <a:graphic>
          <a:graphicData uri="http://schemas.openxmlformats.org/drawingml/2006/table">
            <a:tbl>
              <a:tblPr>
                <a:noFill/>
                <a:tableStyleId>{20435707-BAEC-4767-9052-C6CB38E4FFDC}</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Support for Students with Disability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300">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Noto Sans"/>
                          <a:ea typeface="Noto Sans"/>
                          <a:cs typeface="Noto Sans"/>
                          <a:sym typeface="Noto Sans"/>
                        </a:rPr>
                        <a:t>Support for English Language Learners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 slide, provides an extra challenge for students.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Not 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slide, checkpoint to assess student understanding after the learning activity.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Review</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Review slide, designed to help review topics from the self check question.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78" name="Google Shape;78;p15"/>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 name="Google Shape;79;p15"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80" name="Google Shape;80;p15"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81" name="Google Shape;81;p15"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82" name="Google Shape;82;p15"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83" name="Google Shape;83;p15"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84" name="Google Shape;84;p15"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85" name="Google Shape;85;p15"/>
          <p:cNvSpPr/>
          <p:nvPr/>
        </p:nvSpPr>
        <p:spPr>
          <a:xfrm>
            <a:off x="2984325" y="4474800"/>
            <a:ext cx="30705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Noto Sans"/>
                <a:ea typeface="Noto Sans"/>
                <a:cs typeface="Noto Sans"/>
                <a:sym typeface="Noto Sans"/>
              </a:rPr>
              <a:t>On the next slides, c</a:t>
            </a:r>
            <a:r>
              <a:rPr lang="en" sz="1100">
                <a:solidFill>
                  <a:schemeClr val="dk1"/>
                </a:solidFill>
                <a:latin typeface="Noto Sans"/>
                <a:ea typeface="Noto Sans"/>
                <a:cs typeface="Noto Sans"/>
                <a:sym typeface="Noto Sans"/>
              </a:rPr>
              <a:t>heck the </a:t>
            </a:r>
            <a:r>
              <a:rPr b="1" lang="en" sz="1100">
                <a:solidFill>
                  <a:schemeClr val="dk1"/>
                </a:solidFill>
                <a:latin typeface="Noto Sans"/>
                <a:ea typeface="Noto Sans"/>
                <a:cs typeface="Noto Sans"/>
                <a:sym typeface="Noto Sans"/>
              </a:rPr>
              <a:t>speaker notes </a:t>
            </a:r>
            <a:r>
              <a:rPr lang="en" sz="1100">
                <a:solidFill>
                  <a:schemeClr val="dk1"/>
                </a:solidFill>
                <a:latin typeface="Noto Sans"/>
                <a:ea typeface="Noto Sans"/>
                <a:cs typeface="Noto Sans"/>
                <a:sym typeface="Noto Sans"/>
              </a:rPr>
              <a:t>for teacher instructions and support.</a:t>
            </a:r>
            <a:endParaRPr sz="1200">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latin typeface="Verdana"/>
                <a:ea typeface="Verdana"/>
                <a:cs typeface="Verdana"/>
                <a:sym typeface="Verdana"/>
              </a:rPr>
              <a:t>Learning Goals</a:t>
            </a:r>
            <a:endParaRPr sz="3000">
              <a:solidFill>
                <a:srgbClr val="FDBD3E"/>
              </a:solidFill>
              <a:latin typeface="Verdana"/>
              <a:ea typeface="Verdana"/>
              <a:cs typeface="Verdana"/>
              <a:sym typeface="Verdana"/>
            </a:endParaRPr>
          </a:p>
        </p:txBody>
      </p:sp>
      <p:sp>
        <p:nvSpPr>
          <p:cNvPr id="91" name="Google Shape;91;p16"/>
          <p:cNvSpPr txBox="1"/>
          <p:nvPr>
            <p:ph idx="1" type="body"/>
          </p:nvPr>
        </p:nvSpPr>
        <p:spPr>
          <a:xfrm>
            <a:off x="311700" y="1152475"/>
            <a:ext cx="5590200" cy="3498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latin typeface="Noto Sans"/>
                <a:ea typeface="Noto Sans"/>
                <a:cs typeface="Noto Sans"/>
                <a:sym typeface="Noto Sans"/>
              </a:rPr>
              <a:t>By the end of this lesson you will be able to -</a:t>
            </a:r>
            <a:endParaRPr b="1">
              <a:solidFill>
                <a:srgbClr val="F3F3F3"/>
              </a:solidFill>
              <a:latin typeface="Noto Sans"/>
              <a:ea typeface="Noto Sans"/>
              <a:cs typeface="Noto Sans"/>
              <a:sym typeface="Noto Sans"/>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Tell </a:t>
            </a:r>
            <a:r>
              <a:rPr lang="en">
                <a:solidFill>
                  <a:srgbClr val="F3F3F3"/>
                </a:solidFill>
              </a:rPr>
              <a:t>whether two expressions are</a:t>
            </a:r>
            <a:r>
              <a:rPr b="1" lang="en">
                <a:solidFill>
                  <a:srgbClr val="F3F3F3"/>
                </a:solidFill>
              </a:rPr>
              <a:t> equivalent </a:t>
            </a:r>
            <a:r>
              <a:rPr lang="en">
                <a:solidFill>
                  <a:srgbClr val="F3F3F3"/>
                </a:solidFill>
              </a:rPr>
              <a:t>and </a:t>
            </a:r>
            <a:r>
              <a:rPr b="1" lang="en">
                <a:solidFill>
                  <a:srgbClr val="F3F3F3"/>
                </a:solidFill>
              </a:rPr>
              <a:t>explain </a:t>
            </a:r>
            <a:r>
              <a:rPr lang="en">
                <a:solidFill>
                  <a:srgbClr val="F3F3F3"/>
                </a:solidFill>
              </a:rPr>
              <a:t>why or why not.</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Identify </a:t>
            </a:r>
            <a:r>
              <a:rPr lang="en">
                <a:solidFill>
                  <a:srgbClr val="F3F3F3"/>
                </a:solidFill>
              </a:rPr>
              <a:t>the </a:t>
            </a:r>
            <a:r>
              <a:rPr b="1" lang="en">
                <a:solidFill>
                  <a:srgbClr val="F3F3F3"/>
                </a:solidFill>
              </a:rPr>
              <a:t>moves</a:t>
            </a:r>
            <a:r>
              <a:rPr lang="en">
                <a:solidFill>
                  <a:srgbClr val="F3F3F3"/>
                </a:solidFill>
              </a:rPr>
              <a:t> that can be made to </a:t>
            </a:r>
            <a:r>
              <a:rPr b="1" lang="en">
                <a:solidFill>
                  <a:srgbClr val="F3F3F3"/>
                </a:solidFill>
              </a:rPr>
              <a:t>transform an equation </a:t>
            </a:r>
            <a:r>
              <a:rPr lang="en">
                <a:solidFill>
                  <a:srgbClr val="F3F3F3"/>
                </a:solidFill>
              </a:rPr>
              <a:t>into an equivalent one.</a:t>
            </a:r>
            <a:endParaRPr>
              <a:solidFill>
                <a:srgbClr val="F3F3F3"/>
              </a:solidFill>
            </a:endParaRPr>
          </a:p>
          <a:p>
            <a:pPr indent="-317500" lvl="0" marL="457200" rtl="0" algn="l">
              <a:lnSpc>
                <a:spcPct val="100000"/>
              </a:lnSpc>
              <a:spcBef>
                <a:spcPts val="1000"/>
              </a:spcBef>
              <a:spcAft>
                <a:spcPts val="1000"/>
              </a:spcAft>
              <a:buClr>
                <a:srgbClr val="F3F3F3"/>
              </a:buClr>
              <a:buSzPts val="1400"/>
              <a:buChar char="●"/>
            </a:pPr>
            <a:r>
              <a:rPr b="1" lang="en">
                <a:solidFill>
                  <a:srgbClr val="F3F3F3"/>
                </a:solidFill>
              </a:rPr>
              <a:t>Explain</a:t>
            </a:r>
            <a:r>
              <a:rPr lang="en">
                <a:solidFill>
                  <a:srgbClr val="F3F3F3"/>
                </a:solidFill>
              </a:rPr>
              <a:t> what it means for </a:t>
            </a:r>
            <a:r>
              <a:rPr b="1" lang="en">
                <a:solidFill>
                  <a:srgbClr val="F3F3F3"/>
                </a:solidFill>
              </a:rPr>
              <a:t>two equations to be equivalent </a:t>
            </a:r>
            <a:r>
              <a:rPr lang="en">
                <a:solidFill>
                  <a:srgbClr val="F3F3F3"/>
                </a:solidFill>
              </a:rPr>
              <a:t>and how </a:t>
            </a:r>
            <a:r>
              <a:rPr b="1" lang="en">
                <a:solidFill>
                  <a:srgbClr val="F3F3F3"/>
                </a:solidFill>
              </a:rPr>
              <a:t>equivalent equations </a:t>
            </a:r>
            <a:r>
              <a:rPr lang="en">
                <a:solidFill>
                  <a:srgbClr val="F3F3F3"/>
                </a:solidFill>
              </a:rPr>
              <a:t>can be</a:t>
            </a:r>
            <a:r>
              <a:rPr b="1" lang="en">
                <a:solidFill>
                  <a:srgbClr val="F3F3F3"/>
                </a:solidFill>
              </a:rPr>
              <a:t> used to describe</a:t>
            </a:r>
            <a:r>
              <a:rPr lang="en">
                <a:solidFill>
                  <a:srgbClr val="F3F3F3"/>
                </a:solidFill>
              </a:rPr>
              <a:t> the same situation in different ways.</a:t>
            </a:r>
            <a:endParaRPr>
              <a:solidFill>
                <a:srgbClr val="F3F3F3"/>
              </a:solidFill>
            </a:endParaRPr>
          </a:p>
        </p:txBody>
      </p:sp>
      <p:sp>
        <p:nvSpPr>
          <p:cNvPr id="92" name="Google Shape;92;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93" name="Google Shape;93;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1.6 Equivalent Equations</a:t>
            </a:r>
            <a:endParaRPr>
              <a:solidFill>
                <a:srgbClr val="EFEFEF"/>
              </a:solidFill>
            </a:endParaRPr>
          </a:p>
        </p:txBody>
      </p:sp>
      <p:pic>
        <p:nvPicPr>
          <p:cNvPr id="94" name="Google Shape;94;p16" title="Goals-2.png"/>
          <p:cNvPicPr preferRelativeResize="0"/>
          <p:nvPr/>
        </p:nvPicPr>
        <p:blipFill>
          <a:blip r:embed="rId3">
            <a:alphaModFix/>
          </a:blip>
          <a:stretch>
            <a:fillRect/>
          </a:stretch>
        </p:blipFill>
        <p:spPr>
          <a:xfrm>
            <a:off x="5948713" y="400350"/>
            <a:ext cx="2767175" cy="2767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Vocabulary</a:t>
            </a:r>
            <a:endParaRPr>
              <a:latin typeface="Verdana"/>
              <a:ea typeface="Verdana"/>
              <a:cs typeface="Verdana"/>
              <a:sym typeface="Verdana"/>
            </a:endParaRPr>
          </a:p>
        </p:txBody>
      </p:sp>
      <p:sp>
        <p:nvSpPr>
          <p:cNvPr id="100" name="Google Shape;100;p17"/>
          <p:cNvSpPr txBox="1"/>
          <p:nvPr>
            <p:ph idx="1" type="body"/>
          </p:nvPr>
        </p:nvSpPr>
        <p:spPr>
          <a:xfrm>
            <a:off x="311700" y="1091525"/>
            <a:ext cx="5140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lang="en"/>
              <a:t>Equation</a:t>
            </a:r>
            <a:endParaRPr sz="1400"/>
          </a:p>
          <a:p>
            <a:pPr indent="-317500" lvl="1" marL="914400" rtl="0" algn="l">
              <a:spcBef>
                <a:spcPts val="0"/>
              </a:spcBef>
              <a:spcAft>
                <a:spcPts val="0"/>
              </a:spcAft>
              <a:buSzPts val="1400"/>
              <a:buChar char="○"/>
            </a:pPr>
            <a:r>
              <a:rPr lang="en" sz="1400"/>
              <a:t>A mathematical statement showing that two numbers, expressions, or objects are equal.</a:t>
            </a:r>
            <a:endParaRPr sz="1400"/>
          </a:p>
          <a:p>
            <a:pPr indent="-342900" lvl="0" marL="457200" rtl="0" algn="l">
              <a:spcBef>
                <a:spcPts val="1000"/>
              </a:spcBef>
              <a:spcAft>
                <a:spcPts val="0"/>
              </a:spcAft>
              <a:buSzPts val="1800"/>
              <a:buChar char="●"/>
            </a:pPr>
            <a:r>
              <a:rPr lang="en"/>
              <a:t>Expression</a:t>
            </a:r>
            <a:endParaRPr/>
          </a:p>
          <a:p>
            <a:pPr indent="-330200" lvl="1" marL="914400" rtl="0" algn="l">
              <a:spcBef>
                <a:spcPts val="0"/>
              </a:spcBef>
              <a:spcAft>
                <a:spcPts val="0"/>
              </a:spcAft>
              <a:buSzPts val="1600"/>
              <a:buChar char="○"/>
            </a:pPr>
            <a:r>
              <a:rPr lang="en" sz="1400"/>
              <a:t>A sum of terms made up of numbers and variables raised to powers.</a:t>
            </a:r>
            <a:endParaRPr sz="1400"/>
          </a:p>
          <a:p>
            <a:pPr indent="-342900" lvl="0" marL="457200" rtl="0" algn="l">
              <a:spcBef>
                <a:spcPts val="0"/>
              </a:spcBef>
              <a:spcAft>
                <a:spcPts val="0"/>
              </a:spcAft>
              <a:buSzPts val="1800"/>
              <a:buChar char="●"/>
            </a:pPr>
            <a:r>
              <a:rPr lang="en"/>
              <a:t>Variable</a:t>
            </a:r>
            <a:endParaRPr/>
          </a:p>
          <a:p>
            <a:pPr indent="-317500" lvl="1" marL="914400" rtl="0" algn="l">
              <a:spcBef>
                <a:spcPts val="0"/>
              </a:spcBef>
              <a:spcAft>
                <a:spcPts val="0"/>
              </a:spcAft>
              <a:buSzPts val="1400"/>
              <a:buChar char="○"/>
            </a:pPr>
            <a:r>
              <a:rPr lang="en" sz="1400"/>
              <a:t>A quantity that can take on different values. Often represented by a letter such as 𝑥, 𝑦, 𝑎, 𝑏, 𝑚, etc.</a:t>
            </a:r>
            <a:endParaRPr sz="1400"/>
          </a:p>
          <a:p>
            <a:pPr indent="0" lvl="0" marL="0" rtl="0" algn="l">
              <a:spcBef>
                <a:spcPts val="1200"/>
              </a:spcBef>
              <a:spcAft>
                <a:spcPts val="1200"/>
              </a:spcAft>
              <a:buNone/>
            </a:pPr>
            <a:r>
              <a:t/>
            </a:r>
            <a:endParaRPr b="1"/>
          </a:p>
        </p:txBody>
      </p:sp>
      <p:sp>
        <p:nvSpPr>
          <p:cNvPr id="101" name="Google Shape;101;p17"/>
          <p:cNvSpPr txBox="1"/>
          <p:nvPr>
            <p:ph idx="3" type="sldNum"/>
          </p:nvPr>
        </p:nvSpPr>
        <p:spPr>
          <a:xfrm>
            <a:off x="500800" y="4629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1.6 Equivalent Equations</a:t>
            </a:r>
            <a:endParaRPr/>
          </a:p>
        </p:txBody>
      </p:sp>
      <p:sp>
        <p:nvSpPr>
          <p:cNvPr id="102" name="Google Shape;10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03" name="Google Shape;103;p17"/>
          <p:cNvSpPr txBox="1"/>
          <p:nvPr>
            <p:ph idx="2" type="body"/>
          </p:nvPr>
        </p:nvSpPr>
        <p:spPr>
          <a:xfrm>
            <a:off x="5564150" y="1152475"/>
            <a:ext cx="3268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Equivalent Equations</a:t>
            </a:r>
            <a:endParaRPr/>
          </a:p>
          <a:p>
            <a:pPr indent="-330200" lvl="1" marL="914400" rtl="0" algn="l">
              <a:spcBef>
                <a:spcPts val="0"/>
              </a:spcBef>
              <a:spcAft>
                <a:spcPts val="0"/>
              </a:spcAft>
              <a:buSzPts val="1600"/>
              <a:buChar char="○"/>
            </a:pPr>
            <a:r>
              <a:rPr lang="en"/>
              <a:t>Equations that have identical solutions. Example: 2(3𝑥 + 5) = 6𝑥 + 10</a:t>
            </a:r>
            <a:endParaRPr/>
          </a:p>
          <a:p>
            <a:pPr indent="0" lvl="0" marL="0" rtl="0" algn="l">
              <a:spcBef>
                <a:spcPts val="1200"/>
              </a:spcBef>
              <a:spcAft>
                <a:spcPts val="1200"/>
              </a:spcAft>
              <a:buNone/>
            </a:pPr>
            <a:r>
              <a:t/>
            </a:r>
            <a:endParaRPr b="1"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109" name="Google Shape;109;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0" name="Google Shape;110;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5" name="Google Shape;115;p18"/>
          <p:cNvCxnSpPr>
            <a:stCxn id="109" idx="2"/>
            <a:endCxn id="111"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16" name="Google Shape;116;p18"/>
          <p:cNvCxnSpPr>
            <a:stCxn id="111" idx="3"/>
            <a:endCxn id="11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8"/>
          <p:cNvCxnSpPr>
            <a:stCxn id="110" idx="3"/>
            <a:endCxn id="11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8"/>
          <p:cNvCxnSpPr>
            <a:stCxn id="112" idx="3"/>
            <a:endCxn id="11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8"/>
          <p:cNvCxnSpPr>
            <a:stCxn id="114" idx="3"/>
            <a:endCxn id="11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20" name="Google Shape;120;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18" title="hugeicons_task-done-01.png"/>
          <p:cNvPicPr preferRelativeResize="0"/>
          <p:nvPr/>
        </p:nvPicPr>
        <p:blipFill>
          <a:blip r:embed="rId4">
            <a:alphaModFix/>
          </a:blip>
          <a:stretch>
            <a:fillRect/>
          </a:stretch>
        </p:blipFill>
        <p:spPr>
          <a:xfrm>
            <a:off x="1841720" y="3109005"/>
            <a:ext cx="228600" cy="228600"/>
          </a:xfrm>
          <a:prstGeom prst="rect">
            <a:avLst/>
          </a:prstGeom>
          <a:noFill/>
          <a:ln>
            <a:noFill/>
          </a:ln>
        </p:spPr>
      </p:pic>
      <p:sp>
        <p:nvSpPr>
          <p:cNvPr id="122" name="Google Shape;122;p18"/>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3" name="Google Shape;123;p18"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24" name="Google Shape;124;p18"/>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5" name="Google Shape;125;p18"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26" name="Google Shape;126;p18"/>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27" name="Google Shape;127;p18"/>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28" name="Google Shape;128;p18"/>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29" name="Google Shape;129;p18"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30" name="Google Shape;130;p18"/>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31" name="Google Shape;131;p18"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132" name="Google Shape;132;p18"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1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Warm Up - Equivalent Expressions 𐄷</a:t>
            </a:r>
            <a:endParaRPr>
              <a:latin typeface="Verdana"/>
              <a:ea typeface="Verdana"/>
              <a:cs typeface="Verdana"/>
              <a:sym typeface="Verdana"/>
            </a:endParaRPr>
          </a:p>
        </p:txBody>
      </p:sp>
      <p:sp>
        <p:nvSpPr>
          <p:cNvPr id="138" name="Google Shape;138;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1.6.1 Exploring Equivalent Expressions</a:t>
            </a:r>
            <a:endParaRPr/>
          </a:p>
        </p:txBody>
      </p:sp>
      <p:sp>
        <p:nvSpPr>
          <p:cNvPr id="140" name="Google Shape;140;p19"/>
          <p:cNvSpPr txBox="1"/>
          <p:nvPr/>
        </p:nvSpPr>
        <p:spPr>
          <a:xfrm>
            <a:off x="543225" y="1071750"/>
            <a:ext cx="7971900" cy="344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latin typeface="Calibri"/>
                <a:ea typeface="Calibri"/>
                <a:cs typeface="Calibri"/>
                <a:sym typeface="Calibri"/>
              </a:rPr>
              <a:t>Your teacher will assign you one of these expressions</a:t>
            </a:r>
            <a:endParaRPr sz="1600">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0" lvl="0" marL="0" rtl="0" algn="l">
              <a:spcBef>
                <a:spcPts val="0"/>
              </a:spcBef>
              <a:spcAft>
                <a:spcPts val="0"/>
              </a:spcAft>
              <a:buNone/>
            </a:pPr>
            <a:r>
              <a:rPr lang="en" sz="1600">
                <a:latin typeface="Calibri"/>
                <a:ea typeface="Calibri"/>
                <a:cs typeface="Calibri"/>
                <a:sym typeface="Calibri"/>
              </a:rPr>
              <a:t>For numbers 1 - 4, evaluate your expression when </a:t>
            </a:r>
            <a:r>
              <a:rPr i="1" lang="en" sz="1600">
                <a:latin typeface="Calibri"/>
                <a:ea typeface="Calibri"/>
                <a:cs typeface="Calibri"/>
                <a:sym typeface="Calibri"/>
              </a:rPr>
              <a:t>n</a:t>
            </a:r>
            <a:r>
              <a:rPr lang="en" sz="1600">
                <a:latin typeface="Calibri"/>
                <a:ea typeface="Calibri"/>
                <a:cs typeface="Calibri"/>
                <a:sym typeface="Calibri"/>
              </a:rPr>
              <a:t> is the given value.</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i="1" lang="en" sz="1600">
                <a:latin typeface="Calibri"/>
                <a:ea typeface="Calibri"/>
                <a:cs typeface="Calibri"/>
                <a:sym typeface="Calibri"/>
              </a:rPr>
              <a:t>n</a:t>
            </a:r>
            <a:r>
              <a:rPr lang="en" sz="1600">
                <a:latin typeface="Calibri"/>
                <a:ea typeface="Calibri"/>
                <a:cs typeface="Calibri"/>
                <a:sym typeface="Calibri"/>
              </a:rPr>
              <a:t> = 5</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i="1" lang="en" sz="1600">
                <a:solidFill>
                  <a:schemeClr val="dk1"/>
                </a:solidFill>
                <a:latin typeface="Calibri"/>
                <a:ea typeface="Calibri"/>
                <a:cs typeface="Calibri"/>
                <a:sym typeface="Calibri"/>
              </a:rPr>
              <a:t>n</a:t>
            </a:r>
            <a:r>
              <a:rPr lang="en" sz="1600">
                <a:solidFill>
                  <a:schemeClr val="dk1"/>
                </a:solidFill>
                <a:latin typeface="Calibri"/>
                <a:ea typeface="Calibri"/>
                <a:cs typeface="Calibri"/>
                <a:sym typeface="Calibri"/>
              </a:rPr>
              <a:t> = 7</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AutoNum type="arabicPeriod"/>
            </a:pPr>
            <a:r>
              <a:rPr i="1" lang="en" sz="1600">
                <a:solidFill>
                  <a:schemeClr val="dk1"/>
                </a:solidFill>
                <a:latin typeface="Calibri"/>
                <a:ea typeface="Calibri"/>
                <a:cs typeface="Calibri"/>
                <a:sym typeface="Calibri"/>
              </a:rPr>
              <a:t>n</a:t>
            </a:r>
            <a:r>
              <a:rPr lang="en" sz="1600">
                <a:solidFill>
                  <a:schemeClr val="dk1"/>
                </a:solidFill>
                <a:latin typeface="Calibri"/>
                <a:ea typeface="Calibri"/>
                <a:cs typeface="Calibri"/>
                <a:sym typeface="Calibri"/>
              </a:rPr>
              <a:t> = 13</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AutoNum type="arabicPeriod"/>
            </a:pPr>
            <a:r>
              <a:rPr i="1" lang="en" sz="1600">
                <a:solidFill>
                  <a:schemeClr val="dk1"/>
                </a:solidFill>
                <a:latin typeface="Calibri"/>
                <a:ea typeface="Calibri"/>
                <a:cs typeface="Calibri"/>
                <a:sym typeface="Calibri"/>
              </a:rPr>
              <a:t>n</a:t>
            </a:r>
            <a:r>
              <a:rPr lang="en" sz="1600">
                <a:solidFill>
                  <a:schemeClr val="dk1"/>
                </a:solidFill>
                <a:latin typeface="Calibri"/>
                <a:ea typeface="Calibri"/>
                <a:cs typeface="Calibri"/>
                <a:sym typeface="Calibri"/>
              </a:rPr>
              <a:t> = –1 </a:t>
            </a:r>
            <a:endParaRPr sz="16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600">
              <a:solidFill>
                <a:schemeClr val="dk1"/>
              </a:solidFill>
              <a:latin typeface="Calibri"/>
              <a:ea typeface="Calibri"/>
              <a:cs typeface="Calibri"/>
              <a:sym typeface="Calibri"/>
            </a:endParaRPr>
          </a:p>
          <a:p>
            <a:pPr indent="0" lvl="0" marL="0" rtl="0" algn="l">
              <a:spcBef>
                <a:spcPts val="0"/>
              </a:spcBef>
              <a:spcAft>
                <a:spcPts val="0"/>
              </a:spcAft>
              <a:buNone/>
            </a:pPr>
            <a:r>
              <a:rPr lang="en" sz="1600">
                <a:solidFill>
                  <a:schemeClr val="dk1"/>
                </a:solidFill>
                <a:latin typeface="Calibri"/>
                <a:ea typeface="Calibri"/>
                <a:cs typeface="Calibri"/>
                <a:sym typeface="Calibri"/>
              </a:rPr>
              <a:t>What did you discover when you compared your answers? Explain your rationale.</a:t>
            </a:r>
            <a:endParaRPr sz="1600">
              <a:solidFill>
                <a:schemeClr val="dk1"/>
              </a:solidFill>
              <a:latin typeface="Calibri"/>
              <a:ea typeface="Calibri"/>
              <a:cs typeface="Calibri"/>
              <a:sym typeface="Calibri"/>
            </a:endParaRPr>
          </a:p>
        </p:txBody>
      </p:sp>
      <p:pic>
        <p:nvPicPr>
          <p:cNvPr id="141" name="Google Shape;141;p19"/>
          <p:cNvPicPr preferRelativeResize="0"/>
          <p:nvPr/>
        </p:nvPicPr>
        <p:blipFill>
          <a:blip r:embed="rId4">
            <a:alphaModFix/>
          </a:blip>
          <a:stretch>
            <a:fillRect/>
          </a:stretch>
        </p:blipFill>
        <p:spPr>
          <a:xfrm>
            <a:off x="2428900" y="1698050"/>
            <a:ext cx="4200525" cy="838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Google Shape;146;p20"/>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147" name="Google Shape;147;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8" name="Google Shape;148;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9" name="Google Shape;149;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0" name="Google Shape;150;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1" name="Google Shape;151;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2" name="Google Shape;152;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53" name="Google Shape;153;p20"/>
          <p:cNvCxnSpPr>
            <a:stCxn id="147" idx="2"/>
            <a:endCxn id="14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54" name="Google Shape;154;p20"/>
          <p:cNvCxnSpPr>
            <a:stCxn id="149" idx="3"/>
            <a:endCxn id="148"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55" name="Google Shape;155;p20"/>
          <p:cNvCxnSpPr>
            <a:stCxn id="148" idx="3"/>
            <a:endCxn id="15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56" name="Google Shape;156;p20"/>
          <p:cNvCxnSpPr>
            <a:stCxn id="150" idx="3"/>
            <a:endCxn id="15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57" name="Google Shape;157;p20"/>
          <p:cNvCxnSpPr>
            <a:stCxn id="152" idx="3"/>
            <a:endCxn id="15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58" name="Google Shape;15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9" name="Google Shape;159;p20"/>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60" name="Google Shape;160;p20"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61" name="Google Shape;161;p20"/>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62" name="Google Shape;162;p20"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63" name="Google Shape;163;p20"/>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64" name="Google Shape;164;p20"/>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65" name="Google Shape;165;p20"/>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66" name="Google Shape;166;p20"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67" name="Google Shape;167;p20"/>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68" name="Google Shape;168;p20" title="hugeicons_task-done-01.png"/>
          <p:cNvPicPr preferRelativeResize="0"/>
          <p:nvPr/>
        </p:nvPicPr>
        <p:blipFill>
          <a:blip r:embed="rId7">
            <a:alphaModFix/>
          </a:blip>
          <a:stretch>
            <a:fillRect/>
          </a:stretch>
        </p:blipFill>
        <p:spPr>
          <a:xfrm>
            <a:off x="1837944" y="3108960"/>
            <a:ext cx="228600" cy="228600"/>
          </a:xfrm>
          <a:prstGeom prst="rect">
            <a:avLst/>
          </a:prstGeom>
          <a:noFill/>
          <a:ln>
            <a:noFill/>
          </a:ln>
        </p:spPr>
      </p:pic>
      <p:pic>
        <p:nvPicPr>
          <p:cNvPr id="169" name="Google Shape;169;p20"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pic>
        <p:nvPicPr>
          <p:cNvPr id="170" name="Google Shape;170;p20" title="hugeicons_pencil.png"/>
          <p:cNvPicPr preferRelativeResize="0"/>
          <p:nvPr/>
        </p:nvPicPr>
        <p:blipFill>
          <a:blip r:embed="rId9">
            <a:alphaModFix/>
          </a:blip>
          <a:stretch>
            <a:fillRect/>
          </a:stretch>
        </p:blipFill>
        <p:spPr>
          <a:xfrm>
            <a:off x="6519672" y="144475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21"/>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Families 👪</a:t>
            </a:r>
            <a:endParaRPr>
              <a:latin typeface="Verdana"/>
              <a:ea typeface="Verdana"/>
              <a:cs typeface="Verdana"/>
              <a:sym typeface="Verdana"/>
            </a:endParaRPr>
          </a:p>
        </p:txBody>
      </p:sp>
      <p:sp>
        <p:nvSpPr>
          <p:cNvPr id="176" name="Google Shape;176;p21"/>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latin typeface="Calibri"/>
                <a:ea typeface="Calibri"/>
                <a:cs typeface="Calibri"/>
                <a:sym typeface="Calibri"/>
              </a:rPr>
              <a:t>In 1 - 3: Write as many equations as possible that could represent the relationship between the ages of the two children in each family described. Be prepared to explain what each part of your equation represents.</a:t>
            </a:r>
            <a:endParaRPr>
              <a:latin typeface="Calibri"/>
              <a:ea typeface="Calibri"/>
              <a:cs typeface="Calibri"/>
              <a:sym typeface="Calibri"/>
            </a:endParaRPr>
          </a:p>
          <a:p>
            <a:pPr indent="0" lvl="0" marL="0" rtl="0" algn="l">
              <a:lnSpc>
                <a:spcPct val="90000"/>
              </a:lnSpc>
              <a:spcBef>
                <a:spcPts val="1200"/>
              </a:spcBef>
              <a:spcAft>
                <a:spcPts val="0"/>
              </a:spcAft>
              <a:buNone/>
            </a:pPr>
            <a:r>
              <a:t/>
            </a:r>
            <a:endParaRPr sz="1200">
              <a:latin typeface="Calibri"/>
              <a:ea typeface="Calibri"/>
              <a:cs typeface="Calibri"/>
              <a:sym typeface="Calibri"/>
            </a:endParaRPr>
          </a:p>
          <a:p>
            <a:pPr indent="-342900" lvl="0" marL="457200" rtl="0" algn="l">
              <a:lnSpc>
                <a:spcPct val="90000"/>
              </a:lnSpc>
              <a:spcBef>
                <a:spcPts val="1200"/>
              </a:spcBef>
              <a:spcAft>
                <a:spcPts val="0"/>
              </a:spcAft>
              <a:buSzPts val="1800"/>
              <a:buFont typeface="Calibri"/>
              <a:buAutoNum type="arabicPeriod"/>
            </a:pPr>
            <a:r>
              <a:rPr lang="en">
                <a:latin typeface="Calibri"/>
                <a:ea typeface="Calibri"/>
                <a:cs typeface="Calibri"/>
                <a:sym typeface="Calibri"/>
              </a:rPr>
              <a:t>In Family A, the youngest child is 7 years younger than the oldest, who is 18.</a:t>
            </a:r>
            <a:endParaRPr>
              <a:latin typeface="Calibri"/>
              <a:ea typeface="Calibri"/>
              <a:cs typeface="Calibri"/>
              <a:sym typeface="Calibri"/>
            </a:endParaRPr>
          </a:p>
          <a:p>
            <a:pPr indent="-342900" lvl="0" marL="457200" rtl="0" algn="l">
              <a:lnSpc>
                <a:spcPct val="90000"/>
              </a:lnSpc>
              <a:spcBef>
                <a:spcPts val="1000"/>
              </a:spcBef>
              <a:spcAft>
                <a:spcPts val="0"/>
              </a:spcAft>
              <a:buSzPts val="1800"/>
              <a:buFont typeface="Calibri"/>
              <a:buAutoNum type="arabicPeriod"/>
            </a:pPr>
            <a:r>
              <a:rPr lang="en">
                <a:latin typeface="Calibri"/>
                <a:ea typeface="Calibri"/>
                <a:cs typeface="Calibri"/>
                <a:sym typeface="Calibri"/>
              </a:rPr>
              <a:t>In Family B, the middle child is 5 years older than the youngest child.</a:t>
            </a:r>
            <a:endParaRPr>
              <a:latin typeface="Calibri"/>
              <a:ea typeface="Calibri"/>
              <a:cs typeface="Calibri"/>
              <a:sym typeface="Calibri"/>
            </a:endParaRPr>
          </a:p>
          <a:p>
            <a:pPr indent="-342900" lvl="0" marL="457200" rtl="0" algn="l">
              <a:lnSpc>
                <a:spcPct val="90000"/>
              </a:lnSpc>
              <a:spcBef>
                <a:spcPts val="1000"/>
              </a:spcBef>
              <a:spcAft>
                <a:spcPts val="0"/>
              </a:spcAft>
              <a:buSzPts val="1800"/>
              <a:buFont typeface="Calibri"/>
              <a:buAutoNum type="arabicPeriod"/>
            </a:pPr>
            <a:r>
              <a:rPr lang="en">
                <a:latin typeface="Calibri"/>
                <a:ea typeface="Calibri"/>
                <a:cs typeface="Calibri"/>
                <a:sym typeface="Calibri"/>
              </a:rPr>
              <a:t>Tyler thinks that the relationship between the ages of the children in Family B can be described with 2</a:t>
            </a:r>
            <a:r>
              <a:rPr i="1" lang="en">
                <a:latin typeface="Calibri"/>
                <a:ea typeface="Calibri"/>
                <a:cs typeface="Calibri"/>
                <a:sym typeface="Calibri"/>
              </a:rPr>
              <a:t>m</a:t>
            </a:r>
            <a:r>
              <a:rPr lang="en">
                <a:latin typeface="Calibri"/>
                <a:ea typeface="Calibri"/>
                <a:cs typeface="Calibri"/>
                <a:sym typeface="Calibri"/>
              </a:rPr>
              <a:t> − 2</a:t>
            </a:r>
            <a:r>
              <a:rPr i="1" lang="en">
                <a:latin typeface="Calibri"/>
                <a:ea typeface="Calibri"/>
                <a:cs typeface="Calibri"/>
                <a:sym typeface="Calibri"/>
              </a:rPr>
              <a:t>y</a:t>
            </a:r>
            <a:r>
              <a:rPr lang="en">
                <a:latin typeface="Calibri"/>
                <a:ea typeface="Calibri"/>
                <a:cs typeface="Calibri"/>
                <a:sym typeface="Calibri"/>
              </a:rPr>
              <a:t> = 10, where </a:t>
            </a:r>
            <a:r>
              <a:rPr i="1" lang="en">
                <a:latin typeface="Calibri"/>
                <a:ea typeface="Calibri"/>
                <a:cs typeface="Calibri"/>
                <a:sym typeface="Calibri"/>
              </a:rPr>
              <a:t>m</a:t>
            </a:r>
            <a:r>
              <a:rPr lang="en">
                <a:latin typeface="Calibri"/>
                <a:ea typeface="Calibri"/>
                <a:cs typeface="Calibri"/>
                <a:sym typeface="Calibri"/>
              </a:rPr>
              <a:t> is the age of the middle child and </a:t>
            </a:r>
            <a:r>
              <a:rPr i="1" lang="en">
                <a:latin typeface="Calibri"/>
                <a:ea typeface="Calibri"/>
                <a:cs typeface="Calibri"/>
                <a:sym typeface="Calibri"/>
              </a:rPr>
              <a:t>y</a:t>
            </a:r>
            <a:r>
              <a:rPr lang="en">
                <a:latin typeface="Calibri"/>
                <a:ea typeface="Calibri"/>
                <a:cs typeface="Calibri"/>
                <a:sym typeface="Calibri"/>
              </a:rPr>
              <a:t> is the age of the youngest. Describe how Tyler came up with this equation.</a:t>
            </a:r>
            <a:endParaRPr>
              <a:latin typeface="Calibri"/>
              <a:ea typeface="Calibri"/>
              <a:cs typeface="Calibri"/>
              <a:sym typeface="Calibri"/>
            </a:endParaRPr>
          </a:p>
          <a:p>
            <a:pPr indent="0" lvl="0" marL="457200" rtl="0" algn="l">
              <a:lnSpc>
                <a:spcPct val="90000"/>
              </a:lnSpc>
              <a:spcBef>
                <a:spcPts val="1200"/>
              </a:spcBef>
              <a:spcAft>
                <a:spcPts val="1200"/>
              </a:spcAft>
              <a:buNone/>
            </a:pPr>
            <a:r>
              <a:t/>
            </a:r>
            <a:endParaRPr sz="1700">
              <a:latin typeface="Calibri"/>
              <a:ea typeface="Calibri"/>
              <a:cs typeface="Calibri"/>
              <a:sym typeface="Calibri"/>
            </a:endParaRPr>
          </a:p>
        </p:txBody>
      </p:sp>
      <p:sp>
        <p:nvSpPr>
          <p:cNvPr id="177" name="Google Shape;17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8" name="Google Shape;178;p21"/>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1.6.2 Expressing Relationships as Equations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a:t>
            </a:r>
            <a:r>
              <a:rPr lang="en">
                <a:latin typeface="Verdana"/>
                <a:ea typeface="Verdana"/>
                <a:cs typeface="Verdana"/>
                <a:sym typeface="Verdana"/>
              </a:rPr>
              <a:t>- Families 👪</a:t>
            </a:r>
            <a:endParaRPr>
              <a:latin typeface="Verdana"/>
              <a:ea typeface="Verdana"/>
              <a:cs typeface="Verdana"/>
              <a:sym typeface="Verdana"/>
            </a:endParaRPr>
          </a:p>
        </p:txBody>
      </p:sp>
      <p:sp>
        <p:nvSpPr>
          <p:cNvPr id="184" name="Google Shape;184;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22">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186" name="Google Shape;186;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startAt="4"/>
            </a:pPr>
            <a:r>
              <a:rPr lang="en"/>
              <a:t>Select three equations that are equivalent to 3</a:t>
            </a:r>
            <a:r>
              <a:rPr i="1" lang="en"/>
              <a:t>a</a:t>
            </a:r>
            <a:r>
              <a:rPr lang="en"/>
              <a:t> + 6 = 15.</a:t>
            </a:r>
            <a:endParaRPr/>
          </a:p>
          <a:p>
            <a:pPr indent="-342900" lvl="1" marL="914400" rtl="0" algn="l">
              <a:spcBef>
                <a:spcPts val="0"/>
              </a:spcBef>
              <a:spcAft>
                <a:spcPts val="0"/>
              </a:spcAft>
              <a:buSzPts val="1800"/>
              <a:buAutoNum type="alphaLcPeriod"/>
            </a:pPr>
            <a:r>
              <a:rPr i="1" lang="en" sz="1800"/>
              <a:t>a</a:t>
            </a:r>
            <a:r>
              <a:rPr lang="en" sz="1800"/>
              <a:t> + 3 = 12</a:t>
            </a:r>
            <a:endParaRPr sz="1800"/>
          </a:p>
          <a:p>
            <a:pPr indent="-342900" lvl="1" marL="914400" rtl="0" algn="l">
              <a:spcBef>
                <a:spcPts val="0"/>
              </a:spcBef>
              <a:spcAft>
                <a:spcPts val="0"/>
              </a:spcAft>
              <a:buSzPts val="1800"/>
              <a:buAutoNum type="alphaLcPeriod"/>
            </a:pPr>
            <a:r>
              <a:rPr lang="en" sz="1800"/>
              <a:t>3</a:t>
            </a:r>
            <a:r>
              <a:rPr i="1" lang="en" sz="1800"/>
              <a:t>a</a:t>
            </a:r>
            <a:r>
              <a:rPr lang="en" sz="1800"/>
              <a:t> = 9</a:t>
            </a:r>
            <a:endParaRPr sz="1800"/>
          </a:p>
          <a:p>
            <a:pPr indent="-342900" lvl="1" marL="914400" rtl="0" algn="l">
              <a:spcBef>
                <a:spcPts val="0"/>
              </a:spcBef>
              <a:spcAft>
                <a:spcPts val="0"/>
              </a:spcAft>
              <a:buSzPts val="1800"/>
              <a:buAutoNum type="alphaLcPeriod"/>
            </a:pPr>
            <a:r>
              <a:rPr i="1" lang="en" sz="1800"/>
              <a:t>a</a:t>
            </a:r>
            <a:r>
              <a:rPr lang="en" sz="1800"/>
              <a:t> </a:t>
            </a:r>
            <a:r>
              <a:rPr lang="en" sz="1800"/>
              <a:t>+ 2 = 5</a:t>
            </a:r>
            <a:endParaRPr sz="1800"/>
          </a:p>
          <a:p>
            <a:pPr indent="-342900" lvl="1" marL="914400" rtl="0" algn="l">
              <a:spcBef>
                <a:spcPts val="0"/>
              </a:spcBef>
              <a:spcAft>
                <a:spcPts val="0"/>
              </a:spcAft>
              <a:buSzPts val="1800"/>
              <a:buAutoNum type="alphaLcPeriod"/>
            </a:pPr>
            <a:r>
              <a:rPr lang="en" sz="1800"/>
              <a:t>(⅓)</a:t>
            </a:r>
            <a:r>
              <a:rPr i="1" lang="en" sz="1800"/>
              <a:t>a</a:t>
            </a:r>
            <a:r>
              <a:rPr lang="en" sz="1800"/>
              <a:t> = 1</a:t>
            </a:r>
            <a:endParaRPr sz="1800"/>
          </a:p>
          <a:p>
            <a:pPr indent="-342900" lvl="0" marL="457200" rtl="0" algn="l">
              <a:spcBef>
                <a:spcPts val="1000"/>
              </a:spcBef>
              <a:spcAft>
                <a:spcPts val="0"/>
              </a:spcAft>
              <a:buSzPts val="1800"/>
              <a:buAutoNum type="arabicPeriod" startAt="4"/>
            </a:pPr>
            <a:r>
              <a:rPr lang="en"/>
              <a:t>Explain your reasoning for the equivalent equations in number 4.</a:t>
            </a:r>
            <a:endParaRPr/>
          </a:p>
          <a:p>
            <a:pPr indent="0" lvl="0" marL="0" rtl="0" algn="l">
              <a:spcBef>
                <a:spcPts val="1200"/>
              </a:spcBef>
              <a:spcAft>
                <a:spcPts val="1200"/>
              </a:spcAft>
              <a:buNone/>
            </a:pPr>
            <a:r>
              <a:t/>
            </a:r>
            <a:endParaRPr/>
          </a:p>
        </p:txBody>
      </p:sp>
      <p:sp>
        <p:nvSpPr>
          <p:cNvPr id="187" name="Google Shape;187;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1.6.2 Expressing Relationships as Equations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1" name="Shape 191"/>
        <p:cNvGrpSpPr/>
        <p:nvPr/>
      </p:nvGrpSpPr>
      <p:grpSpPr>
        <a:xfrm>
          <a:off x="0" y="0"/>
          <a:ext cx="0" cy="0"/>
          <a:chOff x="0" y="0"/>
          <a:chExt cx="0" cy="0"/>
        </a:xfrm>
      </p:grpSpPr>
      <p:sp>
        <p:nvSpPr>
          <p:cNvPr id="192" name="Google Shape;192;p23"/>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r>
              <a:rPr lang="en">
                <a:latin typeface="Verdana"/>
                <a:ea typeface="Verdana"/>
                <a:cs typeface="Verdana"/>
                <a:sym typeface="Verdana"/>
              </a:rPr>
              <a:t> 🧩</a:t>
            </a:r>
            <a:endParaRPr>
              <a:latin typeface="Verdana"/>
              <a:ea typeface="Verdana"/>
              <a:cs typeface="Verdana"/>
              <a:sym typeface="Verdana"/>
            </a:endParaRPr>
          </a:p>
        </p:txBody>
      </p:sp>
      <p:sp>
        <p:nvSpPr>
          <p:cNvPr id="193" name="Google Shape;193;p23"/>
          <p:cNvSpPr txBox="1"/>
          <p:nvPr>
            <p:ph idx="1" type="body"/>
          </p:nvPr>
        </p:nvSpPr>
        <p:spPr>
          <a:xfrm>
            <a:off x="311700" y="1160325"/>
            <a:ext cx="8375100" cy="3275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Here is a puzzle:</a:t>
            </a:r>
            <a:endParaRPr/>
          </a:p>
          <a:p>
            <a:pPr indent="0" lvl="0" marL="457200" rtl="0" algn="l">
              <a:lnSpc>
                <a:spcPct val="100000"/>
              </a:lnSpc>
              <a:spcBef>
                <a:spcPts val="1200"/>
              </a:spcBef>
              <a:spcAft>
                <a:spcPts val="0"/>
              </a:spcAft>
              <a:buNone/>
            </a:pPr>
            <a:r>
              <a:rPr i="1" lang="en"/>
              <a:t>m</a:t>
            </a:r>
            <a:r>
              <a:rPr lang="en"/>
              <a:t> + </a:t>
            </a:r>
            <a:r>
              <a:rPr i="1" lang="en"/>
              <a:t>m</a:t>
            </a:r>
            <a:r>
              <a:rPr lang="en"/>
              <a:t> = </a:t>
            </a:r>
            <a:r>
              <a:rPr i="1" lang="en"/>
              <a:t>N</a:t>
            </a:r>
            <a:endParaRPr i="1"/>
          </a:p>
          <a:p>
            <a:pPr indent="0" lvl="0" marL="457200" rtl="0" algn="l">
              <a:lnSpc>
                <a:spcPct val="100000"/>
              </a:lnSpc>
              <a:spcBef>
                <a:spcPts val="1200"/>
              </a:spcBef>
              <a:spcAft>
                <a:spcPts val="0"/>
              </a:spcAft>
              <a:buNone/>
            </a:pPr>
            <a:r>
              <a:rPr i="1" lang="en"/>
              <a:t>N</a:t>
            </a:r>
            <a:r>
              <a:rPr lang="en"/>
              <a:t> + </a:t>
            </a:r>
            <a:r>
              <a:rPr i="1" lang="en"/>
              <a:t>N</a:t>
            </a:r>
            <a:r>
              <a:rPr lang="en"/>
              <a:t> = </a:t>
            </a:r>
            <a:r>
              <a:rPr i="1" lang="en"/>
              <a:t>p</a:t>
            </a:r>
            <a:endParaRPr i="1"/>
          </a:p>
          <a:p>
            <a:pPr indent="0" lvl="0" marL="457200" rtl="0" algn="l">
              <a:lnSpc>
                <a:spcPct val="100000"/>
              </a:lnSpc>
              <a:spcBef>
                <a:spcPts val="1200"/>
              </a:spcBef>
              <a:spcAft>
                <a:spcPts val="0"/>
              </a:spcAft>
              <a:buNone/>
            </a:pPr>
            <a:r>
              <a:rPr i="1" lang="en"/>
              <a:t>m</a:t>
            </a:r>
            <a:r>
              <a:rPr lang="en"/>
              <a:t> + </a:t>
            </a:r>
            <a:r>
              <a:rPr i="1" lang="en"/>
              <a:t>p</a:t>
            </a:r>
            <a:r>
              <a:rPr lang="en"/>
              <a:t> = </a:t>
            </a:r>
            <a:r>
              <a:rPr i="1" lang="en"/>
              <a:t>Q</a:t>
            </a:r>
            <a:endParaRPr i="1"/>
          </a:p>
          <a:p>
            <a:pPr indent="0" lvl="0" marL="457200" rtl="0" algn="l">
              <a:lnSpc>
                <a:spcPct val="100000"/>
              </a:lnSpc>
              <a:spcBef>
                <a:spcPts val="1200"/>
              </a:spcBef>
              <a:spcAft>
                <a:spcPts val="0"/>
              </a:spcAft>
              <a:buNone/>
            </a:pPr>
            <a:r>
              <a:rPr i="1" lang="en"/>
              <a:t>p</a:t>
            </a:r>
            <a:r>
              <a:rPr lang="en"/>
              <a:t> + </a:t>
            </a:r>
            <a:r>
              <a:rPr i="1" lang="en"/>
              <a:t>Q</a:t>
            </a:r>
            <a:r>
              <a:rPr lang="en"/>
              <a:t> = ?</a:t>
            </a:r>
            <a:endParaRPr/>
          </a:p>
          <a:p>
            <a:pPr indent="0" lvl="0" marL="0" rtl="0" algn="l">
              <a:lnSpc>
                <a:spcPct val="100000"/>
              </a:lnSpc>
              <a:spcBef>
                <a:spcPts val="1200"/>
              </a:spcBef>
              <a:spcAft>
                <a:spcPts val="1200"/>
              </a:spcAft>
              <a:buNone/>
            </a:pPr>
            <a:r>
              <a:rPr lang="en"/>
              <a:t>Write two expressions that are equivalent to </a:t>
            </a:r>
            <a:r>
              <a:rPr i="1" lang="en"/>
              <a:t>p</a:t>
            </a:r>
            <a:r>
              <a:rPr lang="en"/>
              <a:t> + </a:t>
            </a:r>
            <a:r>
              <a:rPr i="1" lang="en"/>
              <a:t>Q</a:t>
            </a:r>
            <a:r>
              <a:rPr lang="en"/>
              <a:t>.</a:t>
            </a:r>
            <a:endParaRPr/>
          </a:p>
        </p:txBody>
      </p:sp>
      <p:sp>
        <p:nvSpPr>
          <p:cNvPr id="194" name="Google Shape;194;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2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1.6.2 Expressing Relationships as Equations</a:t>
            </a:r>
            <a:endParaRPr/>
          </a:p>
        </p:txBody>
      </p:sp>
      <p:pic>
        <p:nvPicPr>
          <p:cNvPr id="196" name="Google Shape;196;p23"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0" name="Shape 200"/>
        <p:cNvGrpSpPr/>
        <p:nvPr/>
      </p:nvGrpSpPr>
      <p:grpSpPr>
        <a:xfrm>
          <a:off x="0" y="0"/>
          <a:ext cx="0" cy="0"/>
          <a:chOff x="0" y="0"/>
          <a:chExt cx="0" cy="0"/>
        </a:xfrm>
      </p:grpSpPr>
      <p:sp>
        <p:nvSpPr>
          <p:cNvPr id="201" name="Google Shape;201;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02" name="Google Shape;202;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Which equation is equivalent to 3</a:t>
            </a:r>
            <a:r>
              <a:rPr i="1" lang="en"/>
              <a:t>x</a:t>
            </a:r>
            <a:r>
              <a:rPr lang="en"/>
              <a:t> − 6 = 18</a:t>
            </a:r>
            <a:r>
              <a:rPr lang="en"/>
              <a:t>?</a:t>
            </a:r>
            <a:endParaRPr sz="1800">
              <a:solidFill>
                <a:srgbClr val="424242"/>
              </a:solidFill>
              <a:latin typeface="Noto Sans"/>
              <a:ea typeface="Noto Sans"/>
              <a:cs typeface="Noto Sans"/>
              <a:sym typeface="Noto Sans"/>
            </a:endParaRPr>
          </a:p>
        </p:txBody>
      </p:sp>
      <p:sp>
        <p:nvSpPr>
          <p:cNvPr id="203" name="Google Shape;203;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4" name="Google Shape;204;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1.6.2 Expressing Relationships as Equations</a:t>
            </a:r>
            <a:endParaRPr/>
          </a:p>
        </p:txBody>
      </p:sp>
      <p:pic>
        <p:nvPicPr>
          <p:cNvPr id="205" name="Google Shape;205;p2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06" name="Google Shape;206;p24">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207" name="Google Shape;207;p24"/>
          <p:cNvGraphicFramePr/>
          <p:nvPr/>
        </p:nvGraphicFramePr>
        <p:xfrm>
          <a:off x="952500" y="2448500"/>
          <a:ext cx="3000000" cy="3000000"/>
        </p:xfrm>
        <a:graphic>
          <a:graphicData uri="http://schemas.openxmlformats.org/drawingml/2006/table">
            <a:tbl>
              <a:tblPr>
                <a:noFill/>
                <a:tableStyleId>{20435707-BAEC-4767-9052-C6CB38E4FFDC}</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lang="en" sz="1800">
                          <a:latin typeface="Noto Sans"/>
                          <a:ea typeface="Noto Sans"/>
                          <a:cs typeface="Noto Sans"/>
                          <a:sym typeface="Noto Sans"/>
                        </a:rPr>
                        <a:t>3</a:t>
                      </a:r>
                      <a:r>
                        <a:rPr i="1" lang="en" sz="1800">
                          <a:latin typeface="Noto Sans"/>
                          <a:ea typeface="Noto Sans"/>
                          <a:cs typeface="Noto Sans"/>
                          <a:sym typeface="Noto Sans"/>
                        </a:rPr>
                        <a:t>x</a:t>
                      </a:r>
                      <a:r>
                        <a:rPr lang="en" sz="1800">
                          <a:latin typeface="Noto Sans"/>
                          <a:ea typeface="Noto Sans"/>
                          <a:cs typeface="Noto Sans"/>
                          <a:sym typeface="Noto Sans"/>
                        </a:rPr>
                        <a:t> = 24</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i="1" lang="en" sz="1800">
                          <a:latin typeface="Noto Sans"/>
                          <a:ea typeface="Noto Sans"/>
                          <a:cs typeface="Noto Sans"/>
                          <a:sym typeface="Noto Sans"/>
                        </a:rPr>
                        <a:t>x</a:t>
                      </a:r>
                      <a:r>
                        <a:rPr lang="en" sz="1800">
                          <a:latin typeface="Noto Sans"/>
                          <a:ea typeface="Noto Sans"/>
                          <a:cs typeface="Noto Sans"/>
                          <a:sym typeface="Noto Sans"/>
                        </a:rPr>
                        <a:t> – 2 = 18</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Clr>
                          <a:schemeClr val="dk1"/>
                        </a:buClr>
                        <a:buSzPts val="1800"/>
                        <a:buFont typeface="Noto Sans"/>
                        <a:buAutoNum type="alphaUcPeriod" startAt="2"/>
                      </a:pPr>
                      <a:r>
                        <a:rPr lang="en" sz="1800">
                          <a:solidFill>
                            <a:schemeClr val="dk1"/>
                          </a:solidFill>
                          <a:latin typeface="Noto Sans"/>
                          <a:ea typeface="Noto Sans"/>
                          <a:cs typeface="Noto Sans"/>
                          <a:sym typeface="Noto Sans"/>
                        </a:rPr>
                        <a:t>3</a:t>
                      </a: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12</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lang="en" sz="1800">
                          <a:latin typeface="Noto Sans"/>
                          <a:ea typeface="Noto Sans"/>
                          <a:cs typeface="Noto Sans"/>
                          <a:sym typeface="Noto Sans"/>
                        </a:rPr>
                        <a:t>3</a:t>
                      </a:r>
                      <a:r>
                        <a:rPr i="1" lang="en" sz="1800">
                          <a:latin typeface="Noto Sans"/>
                          <a:ea typeface="Noto Sans"/>
                          <a:cs typeface="Noto Sans"/>
                          <a:sym typeface="Noto Sans"/>
                        </a:rPr>
                        <a:t>x</a:t>
                      </a:r>
                      <a:r>
                        <a:rPr lang="en" sz="1800">
                          <a:latin typeface="Noto Sans"/>
                          <a:ea typeface="Noto Sans"/>
                          <a:cs typeface="Noto Sans"/>
                          <a:sym typeface="Noto Sans"/>
                        </a:rPr>
                        <a:t> + 12 = 0</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1" name="Shape 211"/>
        <p:cNvGrpSpPr/>
        <p:nvPr/>
      </p:nvGrpSpPr>
      <p:grpSpPr>
        <a:xfrm>
          <a:off x="0" y="0"/>
          <a:ext cx="0" cy="0"/>
          <a:chOff x="0" y="0"/>
          <a:chExt cx="0" cy="0"/>
        </a:xfrm>
      </p:grpSpPr>
      <p:sp>
        <p:nvSpPr>
          <p:cNvPr id="212" name="Google Shape;212;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213" name="Google Shape;213;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Equivalent equations are equations that have the same solutions. They are often found by using inverse operations or by multiplying each term in the equation by the same value.</a:t>
            </a:r>
            <a:endParaRPr sz="1600"/>
          </a:p>
          <a:p>
            <a:pPr indent="0" lvl="0" marL="0" rtl="0" algn="l">
              <a:spcBef>
                <a:spcPts val="800"/>
              </a:spcBef>
              <a:spcAft>
                <a:spcPts val="0"/>
              </a:spcAft>
              <a:buNone/>
            </a:pPr>
            <a:r>
              <a:rPr lang="en" sz="1600"/>
              <a:t>Write three equivalent equations to 4</a:t>
            </a:r>
            <a:r>
              <a:rPr i="1" lang="en" sz="1600"/>
              <a:t>x</a:t>
            </a:r>
            <a:r>
              <a:rPr lang="en" sz="1600"/>
              <a:t> − 2 = 8 using one of three strategies.</a:t>
            </a:r>
            <a:endParaRPr sz="1600"/>
          </a:p>
          <a:p>
            <a:pPr indent="0" lvl="0" marL="0" rtl="0" algn="l">
              <a:spcBef>
                <a:spcPts val="800"/>
              </a:spcBef>
              <a:spcAft>
                <a:spcPts val="0"/>
              </a:spcAft>
              <a:buNone/>
            </a:pPr>
            <a:r>
              <a:t/>
            </a:r>
            <a:endParaRPr sz="1600"/>
          </a:p>
          <a:p>
            <a:pPr indent="0" lvl="0" marL="0" rtl="0" algn="ctr">
              <a:spcBef>
                <a:spcPts val="800"/>
              </a:spcBef>
              <a:spcAft>
                <a:spcPts val="0"/>
              </a:spcAft>
              <a:buNone/>
            </a:pPr>
            <a:r>
              <a:rPr lang="en" sz="1600"/>
              <a:t>Using an inverse operation</a:t>
            </a:r>
            <a:endParaRPr sz="1600"/>
          </a:p>
          <a:p>
            <a:pPr indent="0" lvl="0" marL="0" rtl="0" algn="ctr">
              <a:spcBef>
                <a:spcPts val="800"/>
              </a:spcBef>
              <a:spcAft>
                <a:spcPts val="0"/>
              </a:spcAft>
              <a:buNone/>
            </a:pPr>
            <a:r>
              <a:rPr lang="en" sz="1600"/>
              <a:t>Using division</a:t>
            </a:r>
            <a:endParaRPr sz="1600"/>
          </a:p>
          <a:p>
            <a:pPr indent="0" lvl="0" marL="0" rtl="0" algn="ctr">
              <a:spcBef>
                <a:spcPts val="800"/>
              </a:spcBef>
              <a:spcAft>
                <a:spcPts val="0"/>
              </a:spcAft>
              <a:buNone/>
            </a:pPr>
            <a:r>
              <a:rPr lang="en" sz="1600"/>
              <a:t>Using multiplication</a:t>
            </a:r>
            <a:endParaRPr sz="1600"/>
          </a:p>
          <a:p>
            <a:pPr indent="0" lvl="0" marL="0" rtl="0" algn="l">
              <a:spcBef>
                <a:spcPts val="800"/>
              </a:spcBef>
              <a:spcAft>
                <a:spcPts val="800"/>
              </a:spcAft>
              <a:buNone/>
            </a:pPr>
            <a:r>
              <a:t/>
            </a:r>
            <a:endParaRPr sz="1600"/>
          </a:p>
        </p:txBody>
      </p:sp>
      <p:sp>
        <p:nvSpPr>
          <p:cNvPr id="214" name="Google Shape;214;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5" name="Google Shape;215;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1.6.2 Expressing Relationships as Equations - Additional Resources</a:t>
            </a:r>
            <a:endParaRPr/>
          </a:p>
        </p:txBody>
      </p:sp>
      <p:pic>
        <p:nvPicPr>
          <p:cNvPr id="216" name="Google Shape;216;p2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0" name="Shape 220"/>
        <p:cNvGrpSpPr/>
        <p:nvPr/>
      </p:nvGrpSpPr>
      <p:grpSpPr>
        <a:xfrm>
          <a:off x="0" y="0"/>
          <a:ext cx="0" cy="0"/>
          <a:chOff x="0" y="0"/>
          <a:chExt cx="0" cy="0"/>
        </a:xfrm>
      </p:grpSpPr>
      <p:sp>
        <p:nvSpPr>
          <p:cNvPr id="221" name="Google Shape;221;p26"/>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222" name="Google Shape;222;p2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3" name="Google Shape;223;p2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4" name="Google Shape;224;p2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5" name="Google Shape;225;p26"/>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6" name="Google Shape;226;p2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8" name="Google Shape;228;p26"/>
          <p:cNvCxnSpPr>
            <a:stCxn id="222" idx="2"/>
            <a:endCxn id="2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9" name="Google Shape;229;p26"/>
          <p:cNvCxnSpPr>
            <a:stCxn id="224" idx="3"/>
            <a:endCxn id="22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0" name="Google Shape;230;p26"/>
          <p:cNvCxnSpPr>
            <a:stCxn id="223" idx="3"/>
            <a:endCxn id="2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1" name="Google Shape;231;p26"/>
          <p:cNvCxnSpPr>
            <a:stCxn id="225" idx="3"/>
            <a:endCxn id="2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2" name="Google Shape;232;p26"/>
          <p:cNvCxnSpPr>
            <a:stCxn id="227" idx="3"/>
            <a:endCxn id="2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3" name="Google Shape;233;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4" name="Google Shape;234;p26"/>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235" name="Google Shape;235;p26"/>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236" name="Google Shape;236;p26" title="hugeicons_chart-down.png"/>
          <p:cNvPicPr preferRelativeResize="0"/>
          <p:nvPr/>
        </p:nvPicPr>
        <p:blipFill>
          <a:blip r:embed="rId4">
            <a:alphaModFix/>
          </a:blip>
          <a:stretch>
            <a:fillRect/>
          </a:stretch>
        </p:blipFill>
        <p:spPr>
          <a:xfrm>
            <a:off x="4902145" y="3088880"/>
            <a:ext cx="228600" cy="228600"/>
          </a:xfrm>
          <a:prstGeom prst="rect">
            <a:avLst/>
          </a:prstGeom>
          <a:noFill/>
          <a:ln>
            <a:noFill/>
          </a:ln>
        </p:spPr>
      </p:pic>
      <p:sp>
        <p:nvSpPr>
          <p:cNvPr id="237" name="Google Shape;237;p26"/>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238" name="Google Shape;238;p26"/>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239" name="Google Shape;239;p26"/>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240" name="Google Shape;240;p26" title="hugeicons_start-up-02.png"/>
          <p:cNvPicPr preferRelativeResize="0"/>
          <p:nvPr/>
        </p:nvPicPr>
        <p:blipFill>
          <a:blip r:embed="rId5">
            <a:alphaModFix/>
          </a:blip>
          <a:stretch>
            <a:fillRect/>
          </a:stretch>
        </p:blipFill>
        <p:spPr>
          <a:xfrm>
            <a:off x="1084454" y="1443417"/>
            <a:ext cx="228600" cy="228600"/>
          </a:xfrm>
          <a:prstGeom prst="rect">
            <a:avLst/>
          </a:prstGeom>
          <a:noFill/>
          <a:ln>
            <a:noFill/>
          </a:ln>
        </p:spPr>
      </p:pic>
      <p:sp>
        <p:nvSpPr>
          <p:cNvPr id="241" name="Google Shape;241;p26"/>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242" name="Google Shape;242;p26" title="hugeicons_task-done-01.png"/>
          <p:cNvPicPr preferRelativeResize="0"/>
          <p:nvPr/>
        </p:nvPicPr>
        <p:blipFill>
          <a:blip r:embed="rId6">
            <a:alphaModFix/>
          </a:blip>
          <a:stretch>
            <a:fillRect/>
          </a:stretch>
        </p:blipFill>
        <p:spPr>
          <a:xfrm>
            <a:off x="1837944" y="3108960"/>
            <a:ext cx="228600" cy="228600"/>
          </a:xfrm>
          <a:prstGeom prst="rect">
            <a:avLst/>
          </a:prstGeom>
          <a:noFill/>
          <a:ln>
            <a:noFill/>
          </a:ln>
        </p:spPr>
      </p:pic>
      <p:pic>
        <p:nvPicPr>
          <p:cNvPr id="243" name="Google Shape;243;p26" title="hugeicons_task-done-01.png"/>
          <p:cNvPicPr preferRelativeResize="0"/>
          <p:nvPr/>
        </p:nvPicPr>
        <p:blipFill>
          <a:blip r:embed="rId6">
            <a:alphaModFix/>
          </a:blip>
          <a:stretch>
            <a:fillRect/>
          </a:stretch>
        </p:blipFill>
        <p:spPr>
          <a:xfrm>
            <a:off x="3630168" y="1426464"/>
            <a:ext cx="228600" cy="228600"/>
          </a:xfrm>
          <a:prstGeom prst="rect">
            <a:avLst/>
          </a:prstGeom>
          <a:noFill/>
          <a:ln>
            <a:noFill/>
          </a:ln>
        </p:spPr>
      </p:pic>
      <p:pic>
        <p:nvPicPr>
          <p:cNvPr id="244" name="Google Shape;244;p26"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245" name="Google Shape;245;p26"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9" name="Shape 249"/>
        <p:cNvGrpSpPr/>
        <p:nvPr/>
      </p:nvGrpSpPr>
      <p:grpSpPr>
        <a:xfrm>
          <a:off x="0" y="0"/>
          <a:ext cx="0" cy="0"/>
          <a:chOff x="0" y="0"/>
          <a:chExt cx="0" cy="0"/>
        </a:xfrm>
      </p:grpSpPr>
      <p:sp>
        <p:nvSpPr>
          <p:cNvPr id="250" name="Google Shape;250;p27"/>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600">
                <a:latin typeface="Verdana"/>
                <a:ea typeface="Verdana"/>
                <a:cs typeface="Verdana"/>
                <a:sym typeface="Verdana"/>
              </a:rPr>
              <a:t>Learning Activity - Noah’s Shopping Spree 🛍</a:t>
            </a:r>
            <a:endParaRPr sz="2600">
              <a:latin typeface="Verdana"/>
              <a:ea typeface="Verdana"/>
              <a:cs typeface="Verdana"/>
              <a:sym typeface="Verdana"/>
            </a:endParaRPr>
          </a:p>
        </p:txBody>
      </p:sp>
      <p:sp>
        <p:nvSpPr>
          <p:cNvPr id="251" name="Google Shape;251;p27"/>
          <p:cNvSpPr txBox="1"/>
          <p:nvPr>
            <p:ph idx="1" type="body"/>
          </p:nvPr>
        </p:nvSpPr>
        <p:spPr>
          <a:xfrm>
            <a:off x="311700" y="1076275"/>
            <a:ext cx="8520600" cy="36723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a:latin typeface="Calibri"/>
                <a:ea typeface="Calibri"/>
                <a:cs typeface="Calibri"/>
                <a:sym typeface="Calibri"/>
              </a:rPr>
              <a:t>With a partner, discuss the following situations and equations.</a:t>
            </a:r>
            <a:endParaRPr>
              <a:latin typeface="Calibri"/>
              <a:ea typeface="Calibri"/>
              <a:cs typeface="Calibri"/>
              <a:sym typeface="Calibri"/>
            </a:endParaRPr>
          </a:p>
          <a:p>
            <a:pPr indent="0" lvl="0" marL="0" rtl="0" algn="l">
              <a:lnSpc>
                <a:spcPct val="90000"/>
              </a:lnSpc>
              <a:spcBef>
                <a:spcPts val="1200"/>
              </a:spcBef>
              <a:spcAft>
                <a:spcPts val="0"/>
              </a:spcAft>
              <a:buNone/>
            </a:pPr>
            <a:r>
              <a:rPr lang="en">
                <a:latin typeface="Calibri"/>
                <a:ea typeface="Calibri"/>
                <a:cs typeface="Calibri"/>
                <a:sym typeface="Calibri"/>
              </a:rPr>
              <a:t>Noah is buying a pair of jeans and using a coupon for 10% off. The total price is $56.70, which includes $2.70 in sales tax. Noah’s purchase can be modeled by the equation: </a:t>
            </a:r>
            <a:endParaRPr>
              <a:latin typeface="Calibri"/>
              <a:ea typeface="Calibri"/>
              <a:cs typeface="Calibri"/>
              <a:sym typeface="Calibri"/>
            </a:endParaRPr>
          </a:p>
          <a:p>
            <a:pPr indent="0" lvl="0" marL="0" rtl="0" algn="ctr">
              <a:lnSpc>
                <a:spcPct val="90000"/>
              </a:lnSpc>
              <a:spcBef>
                <a:spcPts val="1200"/>
              </a:spcBef>
              <a:spcAft>
                <a:spcPts val="0"/>
              </a:spcAft>
              <a:buNone/>
            </a:pPr>
            <a:r>
              <a:rPr i="1" lang="en">
                <a:latin typeface="Calibri"/>
                <a:ea typeface="Calibri"/>
                <a:cs typeface="Calibri"/>
                <a:sym typeface="Calibri"/>
              </a:rPr>
              <a:t>x </a:t>
            </a:r>
            <a:r>
              <a:rPr lang="en">
                <a:latin typeface="Calibri"/>
                <a:ea typeface="Calibri"/>
                <a:cs typeface="Calibri"/>
                <a:sym typeface="Calibri"/>
              </a:rPr>
              <a:t>−0.1</a:t>
            </a:r>
            <a:r>
              <a:rPr i="1" lang="en">
                <a:latin typeface="Calibri"/>
                <a:ea typeface="Calibri"/>
                <a:cs typeface="Calibri"/>
                <a:sym typeface="Calibri"/>
              </a:rPr>
              <a:t>x </a:t>
            </a:r>
            <a:r>
              <a:rPr lang="en">
                <a:latin typeface="Calibri"/>
                <a:ea typeface="Calibri"/>
                <a:cs typeface="Calibri"/>
                <a:sym typeface="Calibri"/>
              </a:rPr>
              <a:t>+ 2.70 = 56.70</a:t>
            </a:r>
            <a:endParaRPr>
              <a:latin typeface="Calibri"/>
              <a:ea typeface="Calibri"/>
              <a:cs typeface="Calibri"/>
              <a:sym typeface="Calibri"/>
            </a:endParaRPr>
          </a:p>
          <a:p>
            <a:pPr indent="-342900" lvl="0" marL="457200" rtl="0" algn="l">
              <a:lnSpc>
                <a:spcPct val="90000"/>
              </a:lnSpc>
              <a:spcBef>
                <a:spcPts val="1200"/>
              </a:spcBef>
              <a:spcAft>
                <a:spcPts val="0"/>
              </a:spcAft>
              <a:buSzPts val="1800"/>
              <a:buFont typeface="Calibri"/>
              <a:buAutoNum type="arabicPeriod"/>
            </a:pPr>
            <a:r>
              <a:rPr lang="en">
                <a:latin typeface="Calibri"/>
                <a:ea typeface="Calibri"/>
                <a:cs typeface="Calibri"/>
                <a:sym typeface="Calibri"/>
              </a:rPr>
              <a:t>What does the solution to the equation mean in this situation?</a:t>
            </a:r>
            <a:endParaRPr>
              <a:latin typeface="Calibri"/>
              <a:ea typeface="Calibri"/>
              <a:cs typeface="Calibri"/>
              <a:sym typeface="Calibri"/>
            </a:endParaRPr>
          </a:p>
          <a:p>
            <a:pPr indent="-342900" lvl="0" marL="457200" rtl="0" algn="l">
              <a:lnSpc>
                <a:spcPct val="90000"/>
              </a:lnSpc>
              <a:spcBef>
                <a:spcPts val="1000"/>
              </a:spcBef>
              <a:spcAft>
                <a:spcPts val="0"/>
              </a:spcAft>
              <a:buSzPts val="1800"/>
              <a:buFont typeface="Calibri"/>
              <a:buAutoNum type="arabicPeriod"/>
            </a:pPr>
            <a:r>
              <a:rPr lang="en">
                <a:latin typeface="Calibri"/>
                <a:ea typeface="Calibri"/>
                <a:cs typeface="Calibri"/>
                <a:sym typeface="Calibri"/>
              </a:rPr>
              <a:t>How can you verify that 70 is not a solution but 60 is the solution?</a:t>
            </a:r>
            <a:endParaRPr>
              <a:latin typeface="Calibri"/>
              <a:ea typeface="Calibri"/>
              <a:cs typeface="Calibri"/>
              <a:sym typeface="Calibri"/>
            </a:endParaRPr>
          </a:p>
          <a:p>
            <a:pPr indent="0" lvl="0" marL="0" rtl="0" algn="l">
              <a:spcBef>
                <a:spcPts val="1000"/>
              </a:spcBef>
              <a:spcAft>
                <a:spcPts val="0"/>
              </a:spcAft>
              <a:buNone/>
            </a:pPr>
            <a:r>
              <a:rPr lang="en">
                <a:latin typeface="Calibri"/>
                <a:ea typeface="Calibri"/>
                <a:cs typeface="Calibri"/>
                <a:sym typeface="Calibri"/>
              </a:rPr>
              <a:t>For numbers 3 – 4, use the equation 100</a:t>
            </a:r>
            <a:r>
              <a:rPr i="1" lang="en">
                <a:latin typeface="Calibri"/>
                <a:ea typeface="Calibri"/>
                <a:cs typeface="Calibri"/>
                <a:sym typeface="Calibri"/>
              </a:rPr>
              <a:t>x</a:t>
            </a:r>
            <a:r>
              <a:rPr lang="en">
                <a:latin typeface="Calibri"/>
                <a:ea typeface="Calibri"/>
                <a:cs typeface="Calibri"/>
                <a:sym typeface="Calibri"/>
              </a:rPr>
              <a:t> − 10</a:t>
            </a:r>
            <a:r>
              <a:rPr i="1" lang="en">
                <a:latin typeface="Calibri"/>
                <a:ea typeface="Calibri"/>
                <a:cs typeface="Calibri"/>
                <a:sym typeface="Calibri"/>
              </a:rPr>
              <a:t>x</a:t>
            </a:r>
            <a:r>
              <a:rPr lang="en">
                <a:latin typeface="Calibri"/>
                <a:ea typeface="Calibri"/>
                <a:cs typeface="Calibri"/>
                <a:sym typeface="Calibri"/>
              </a:rPr>
              <a:t> + 270 = 5,670.</a:t>
            </a:r>
            <a:endParaRPr>
              <a:latin typeface="Calibri"/>
              <a:ea typeface="Calibri"/>
              <a:cs typeface="Calibri"/>
              <a:sym typeface="Calibri"/>
            </a:endParaRPr>
          </a:p>
          <a:p>
            <a:pPr indent="-342900" lvl="0" marL="457200" rtl="0" algn="l">
              <a:spcBef>
                <a:spcPts val="1200"/>
              </a:spcBef>
              <a:spcAft>
                <a:spcPts val="0"/>
              </a:spcAft>
              <a:buSzPts val="1800"/>
              <a:buFont typeface="Calibri"/>
              <a:buAutoNum type="arabicPeriod" startAt="3"/>
            </a:pPr>
            <a:r>
              <a:rPr lang="en">
                <a:latin typeface="Calibri"/>
                <a:ea typeface="Calibri"/>
                <a:cs typeface="Calibri"/>
                <a:sym typeface="Calibri"/>
              </a:rPr>
              <a:t>What was done to Noah’s equation to make this one?</a:t>
            </a:r>
            <a:endParaRPr>
              <a:latin typeface="Calibri"/>
              <a:ea typeface="Calibri"/>
              <a:cs typeface="Calibri"/>
              <a:sym typeface="Calibri"/>
            </a:endParaRPr>
          </a:p>
          <a:p>
            <a:pPr indent="-342900" lvl="0" marL="457200" rtl="0" algn="l">
              <a:spcBef>
                <a:spcPts val="1000"/>
              </a:spcBef>
              <a:spcAft>
                <a:spcPts val="1000"/>
              </a:spcAft>
              <a:buSzPts val="1800"/>
              <a:buFont typeface="Calibri"/>
              <a:buAutoNum type="arabicPeriod" startAt="3"/>
            </a:pPr>
            <a:r>
              <a:rPr lang="en">
                <a:latin typeface="Calibri"/>
                <a:ea typeface="Calibri"/>
                <a:cs typeface="Calibri"/>
                <a:sym typeface="Calibri"/>
              </a:rPr>
              <a:t>What is the interpretation of this new equation? Is the solution the same?</a:t>
            </a:r>
            <a:endParaRPr>
              <a:latin typeface="Calibri"/>
              <a:ea typeface="Calibri"/>
              <a:cs typeface="Calibri"/>
              <a:sym typeface="Calibri"/>
            </a:endParaRPr>
          </a:p>
        </p:txBody>
      </p:sp>
      <p:sp>
        <p:nvSpPr>
          <p:cNvPr id="252" name="Google Shape;252;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3" name="Google Shape;253;p2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1.6.3 Exploring Related Equations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7" name="Shape 257"/>
        <p:cNvGrpSpPr/>
        <p:nvPr/>
      </p:nvGrpSpPr>
      <p:grpSpPr>
        <a:xfrm>
          <a:off x="0" y="0"/>
          <a:ext cx="0" cy="0"/>
          <a:chOff x="0" y="0"/>
          <a:chExt cx="0" cy="0"/>
        </a:xfrm>
      </p:grpSpPr>
      <p:sp>
        <p:nvSpPr>
          <p:cNvPr id="258" name="Google Shape;258;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600">
                <a:latin typeface="Verdana"/>
                <a:ea typeface="Verdana"/>
                <a:cs typeface="Verdana"/>
                <a:sym typeface="Verdana"/>
              </a:rPr>
              <a:t>Learning Activity - </a:t>
            </a:r>
            <a:r>
              <a:rPr lang="en" sz="2600">
                <a:latin typeface="Verdana"/>
                <a:ea typeface="Verdana"/>
                <a:cs typeface="Verdana"/>
                <a:sym typeface="Verdana"/>
              </a:rPr>
              <a:t>Noah’s Shopping Spree 🛍</a:t>
            </a:r>
            <a:endParaRPr sz="2600">
              <a:latin typeface="Verdana"/>
              <a:ea typeface="Verdana"/>
              <a:cs typeface="Verdana"/>
              <a:sym typeface="Verdana"/>
            </a:endParaRPr>
          </a:p>
        </p:txBody>
      </p:sp>
      <p:sp>
        <p:nvSpPr>
          <p:cNvPr id="259" name="Google Shape;259;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0" name="Google Shape;260;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numbers 5 – 6, use the equation </a:t>
            </a:r>
            <a:r>
              <a:rPr i="1" lang="en"/>
              <a:t>x</a:t>
            </a:r>
            <a:r>
              <a:rPr lang="en"/>
              <a:t> −0.1</a:t>
            </a:r>
            <a:r>
              <a:rPr i="1" lang="en"/>
              <a:t>x</a:t>
            </a:r>
            <a:r>
              <a:rPr lang="en"/>
              <a:t> = 54.</a:t>
            </a:r>
            <a:endParaRPr/>
          </a:p>
          <a:p>
            <a:pPr indent="-342900" lvl="0" marL="457200" rtl="0" algn="l">
              <a:spcBef>
                <a:spcPts val="1200"/>
              </a:spcBef>
              <a:spcAft>
                <a:spcPts val="0"/>
              </a:spcAft>
              <a:buSzPts val="1800"/>
              <a:buAutoNum type="arabicPeriod" startAt="5"/>
            </a:pPr>
            <a:r>
              <a:rPr lang="en"/>
              <a:t>What was done to Noah’s equation to make this one?</a:t>
            </a:r>
            <a:endParaRPr/>
          </a:p>
          <a:p>
            <a:pPr indent="-342900" lvl="0" marL="457200" rtl="0" algn="l">
              <a:spcBef>
                <a:spcPts val="1000"/>
              </a:spcBef>
              <a:spcAft>
                <a:spcPts val="0"/>
              </a:spcAft>
              <a:buSzPts val="1800"/>
              <a:buAutoNum type="arabicPeriod" startAt="5"/>
            </a:pPr>
            <a:r>
              <a:rPr lang="en"/>
              <a:t>What is the interpretation of this new equation? Is the solution the same?</a:t>
            </a:r>
            <a:endParaRPr/>
          </a:p>
          <a:p>
            <a:pPr indent="0" lvl="0" marL="0" rtl="0" algn="l">
              <a:spcBef>
                <a:spcPts val="1000"/>
              </a:spcBef>
              <a:spcAft>
                <a:spcPts val="0"/>
              </a:spcAft>
              <a:buNone/>
            </a:pPr>
            <a:r>
              <a:rPr lang="en"/>
              <a:t>For numbers 7 – 8, use the equation 0.9</a:t>
            </a:r>
            <a:r>
              <a:rPr i="1" lang="en"/>
              <a:t>x</a:t>
            </a:r>
            <a:r>
              <a:rPr lang="en"/>
              <a:t> + 2.70 = 56.70.</a:t>
            </a:r>
            <a:endParaRPr/>
          </a:p>
          <a:p>
            <a:pPr indent="-342900" lvl="0" marL="457200" rtl="0" algn="l">
              <a:spcBef>
                <a:spcPts val="1200"/>
              </a:spcBef>
              <a:spcAft>
                <a:spcPts val="0"/>
              </a:spcAft>
              <a:buSzPts val="1800"/>
              <a:buAutoNum type="arabicPeriod" startAt="7"/>
            </a:pPr>
            <a:r>
              <a:rPr lang="en"/>
              <a:t>What was done to Noah’s equation to make this one?</a:t>
            </a:r>
            <a:endParaRPr/>
          </a:p>
          <a:p>
            <a:pPr indent="-342900" lvl="0" marL="457200" rtl="0" algn="l">
              <a:spcBef>
                <a:spcPts val="1000"/>
              </a:spcBef>
              <a:spcAft>
                <a:spcPts val="1000"/>
              </a:spcAft>
              <a:buSzPts val="1800"/>
              <a:buAutoNum type="arabicPeriod" startAt="7"/>
            </a:pPr>
            <a:r>
              <a:rPr lang="en"/>
              <a:t>What is the interpretation of this new equation? Is the solution the same?</a:t>
            </a:r>
            <a:endParaRPr/>
          </a:p>
        </p:txBody>
      </p:sp>
      <p:sp>
        <p:nvSpPr>
          <p:cNvPr id="261" name="Google Shape;261;p28">
            <a:hlinkClick action="ppaction://hlinkshowjump?jump=nextslide"/>
          </p:cNvPr>
          <p:cNvSpPr/>
          <p:nvPr/>
        </p:nvSpPr>
        <p:spPr>
          <a:xfrm>
            <a:off x="7370850" y="378707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262" name="Google Shape;262;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1.6.3 Exploring Related Equations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6" name="Shape 266"/>
        <p:cNvGrpSpPr/>
        <p:nvPr/>
      </p:nvGrpSpPr>
      <p:grpSpPr>
        <a:xfrm>
          <a:off x="0" y="0"/>
          <a:ext cx="0" cy="0"/>
          <a:chOff x="0" y="0"/>
          <a:chExt cx="0" cy="0"/>
        </a:xfrm>
      </p:grpSpPr>
      <p:sp>
        <p:nvSpPr>
          <p:cNvPr id="267" name="Google Shape;267;p29"/>
          <p:cNvSpPr txBox="1"/>
          <p:nvPr>
            <p:ph idx="1" type="body"/>
          </p:nvPr>
        </p:nvSpPr>
        <p:spPr>
          <a:xfrm>
            <a:off x="311700" y="4209000"/>
            <a:ext cx="8520600" cy="435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u="sng">
                <a:solidFill>
                  <a:schemeClr val="hlink"/>
                </a:solidFill>
                <a:hlinkClick r:id="rId4"/>
              </a:rPr>
              <a:t>Video: Looking at Equivalent Equations</a:t>
            </a:r>
            <a:endParaRPr b="1"/>
          </a:p>
        </p:txBody>
      </p:sp>
      <p:sp>
        <p:nvSpPr>
          <p:cNvPr id="268" name="Google Shape;268;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descr="Students are given a worked example for a real-world scenario involving equivalent fractions. The problem involves taking a percent discount of a total price." id="269" name="Google Shape;269;p29" title="Looking at Equivalent Equations">
            <a:hlinkClick r:id="rId5"/>
          </p:cNvPr>
          <p:cNvPicPr preferRelativeResize="0"/>
          <p:nvPr/>
        </p:nvPicPr>
        <p:blipFill>
          <a:blip r:embed="rId6">
            <a:alphaModFix/>
          </a:blip>
          <a:stretch>
            <a:fillRect/>
          </a:stretch>
        </p:blipFill>
        <p:spPr>
          <a:xfrm>
            <a:off x="2060000" y="824600"/>
            <a:ext cx="5023978" cy="28259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000"/>
                                        <p:tgtEl>
                                          <p:spTgt spid="2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73" name="Shape 273"/>
        <p:cNvGrpSpPr/>
        <p:nvPr/>
      </p:nvGrpSpPr>
      <p:grpSpPr>
        <a:xfrm>
          <a:off x="0" y="0"/>
          <a:ext cx="0" cy="0"/>
          <a:chOff x="0" y="0"/>
          <a:chExt cx="0" cy="0"/>
        </a:xfrm>
      </p:grpSpPr>
      <p:sp>
        <p:nvSpPr>
          <p:cNvPr id="274" name="Google Shape;274;p30"/>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600">
                <a:latin typeface="Verdana"/>
                <a:ea typeface="Verdana"/>
                <a:cs typeface="Verdana"/>
                <a:sym typeface="Verdana"/>
              </a:rPr>
              <a:t>Learning Strategies - N</a:t>
            </a:r>
            <a:r>
              <a:rPr lang="en" sz="2600">
                <a:latin typeface="Verdana"/>
                <a:ea typeface="Verdana"/>
                <a:cs typeface="Verdana"/>
                <a:sym typeface="Verdana"/>
              </a:rPr>
              <a:t>oah’s Shopping Spree </a:t>
            </a:r>
            <a:endParaRPr sz="2600">
              <a:latin typeface="Verdana"/>
              <a:ea typeface="Verdana"/>
              <a:cs typeface="Verdana"/>
              <a:sym typeface="Verdana"/>
            </a:endParaRPr>
          </a:p>
        </p:txBody>
      </p:sp>
      <p:sp>
        <p:nvSpPr>
          <p:cNvPr id="275" name="Google Shape;275;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6" name="Google Shape;276;p30"/>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1.6.3 Exploring Related Equations</a:t>
            </a:r>
            <a:endParaRPr/>
          </a:p>
        </p:txBody>
      </p:sp>
      <p:pic>
        <p:nvPicPr>
          <p:cNvPr id="277" name="Google Shape;277;p30"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78" name="Google Shape;278;p30"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79" name="Google Shape;279;p30"/>
          <p:cNvSpPr/>
          <p:nvPr/>
        </p:nvSpPr>
        <p:spPr>
          <a:xfrm>
            <a:off x="5034300" y="1033375"/>
            <a:ext cx="3652500" cy="2148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Can someone restate what they heard using mathematical language?</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What key words or phrases helped you understand their thinking?</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Did they explain what each part of the equation means in this situation?”</a:t>
            </a:r>
            <a:endParaRPr>
              <a:latin typeface="Noto Sans Medium"/>
              <a:ea typeface="Noto Sans Medium"/>
              <a:cs typeface="Noto Sans Medium"/>
              <a:sym typeface="Noto Sans Medium"/>
            </a:endParaRPr>
          </a:p>
          <a:p>
            <a:pPr indent="0" lvl="0" marL="0" rtl="0" algn="r">
              <a:spcBef>
                <a:spcPts val="0"/>
              </a:spcBef>
              <a:spcAft>
                <a:spcPts val="0"/>
              </a:spcAft>
              <a:buNone/>
            </a:pPr>
            <a:r>
              <a:rPr lang="en" sz="1000">
                <a:solidFill>
                  <a:schemeClr val="dk1"/>
                </a:solidFill>
                <a:latin typeface="Noto Sans Light"/>
                <a:ea typeface="Noto Sans Light"/>
                <a:cs typeface="Noto Sans Light"/>
                <a:sym typeface="Noto Sans Light"/>
              </a:rPr>
              <a:t>Discussion Supports</a:t>
            </a:r>
            <a:endParaRPr sz="1000">
              <a:latin typeface="Noto Sans Light"/>
              <a:ea typeface="Noto Sans Light"/>
              <a:cs typeface="Noto Sans Light"/>
              <a:sym typeface="Noto Sans Light"/>
            </a:endParaRPr>
          </a:p>
        </p:txBody>
      </p:sp>
      <p:sp>
        <p:nvSpPr>
          <p:cNvPr id="280" name="Google Shape;280;p30"/>
          <p:cNvSpPr/>
          <p:nvPr/>
        </p:nvSpPr>
        <p:spPr>
          <a:xfrm>
            <a:off x="4680750" y="3239825"/>
            <a:ext cx="3798000" cy="18252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Noto Sans Medium"/>
              <a:buAutoNum type="arabicPeriod"/>
            </a:pPr>
            <a:r>
              <a:rPr lang="en">
                <a:solidFill>
                  <a:schemeClr val="dk1"/>
                </a:solidFill>
                <a:latin typeface="Noto Sans Medium"/>
                <a:ea typeface="Noto Sans Medium"/>
                <a:cs typeface="Noto Sans Medium"/>
                <a:sym typeface="Noto Sans Medium"/>
              </a:rPr>
              <a:t>If you’re stuck, check the display! The words and diagrams there can help you remember what to do.</a:t>
            </a:r>
            <a:endParaRPr>
              <a:solidFill>
                <a:schemeClr val="dk1"/>
              </a:solidFill>
              <a:latin typeface="Noto Sans Medium"/>
              <a:ea typeface="Noto Sans Medium"/>
              <a:cs typeface="Noto Sans Medium"/>
              <a:sym typeface="Noto Sans Medium"/>
            </a:endParaRPr>
          </a:p>
          <a:p>
            <a:pPr indent="-317500" lvl="0" marL="457200" rtl="0" algn="l">
              <a:spcBef>
                <a:spcPts val="1000"/>
              </a:spcBef>
              <a:spcAft>
                <a:spcPts val="0"/>
              </a:spcAft>
              <a:buClr>
                <a:schemeClr val="dk1"/>
              </a:buClr>
              <a:buSzPts val="1400"/>
              <a:buFont typeface="Noto Sans Medium"/>
              <a:buAutoNum type="arabicPeriod"/>
            </a:pPr>
            <a:r>
              <a:rPr lang="en">
                <a:solidFill>
                  <a:schemeClr val="dk1"/>
                </a:solidFill>
                <a:latin typeface="Noto Sans Medium"/>
                <a:ea typeface="Noto Sans Medium"/>
                <a:cs typeface="Noto Sans Medium"/>
                <a:sym typeface="Noto Sans Medium"/>
              </a:rPr>
              <a:t>What strategies or properties help you combine or move terms around?</a:t>
            </a:r>
            <a:endParaRPr>
              <a:solidFill>
                <a:schemeClr val="dk1"/>
              </a:solidFill>
              <a:latin typeface="Noto Sans Medium"/>
              <a:ea typeface="Noto Sans Medium"/>
              <a:cs typeface="Noto Sans Medium"/>
              <a:sym typeface="Noto Sans Medium"/>
            </a:endParaRPr>
          </a:p>
          <a:p>
            <a:pPr indent="0" lvl="0" marL="0" rtl="0" algn="r">
              <a:spcBef>
                <a:spcPts val="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
        <p:nvSpPr>
          <p:cNvPr id="281" name="Google Shape;281;p30"/>
          <p:cNvSpPr txBox="1"/>
          <p:nvPr>
            <p:ph idx="1" type="body"/>
          </p:nvPr>
        </p:nvSpPr>
        <p:spPr>
          <a:xfrm>
            <a:off x="311700" y="11524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282" name="Google Shape;282;p30"/>
          <p:cNvSpPr/>
          <p:nvPr/>
        </p:nvSpPr>
        <p:spPr>
          <a:xfrm>
            <a:off x="592025" y="3487323"/>
            <a:ext cx="3652500" cy="11238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Medium"/>
                <a:ea typeface="Noto Sans Medium"/>
                <a:cs typeface="Noto Sans Medium"/>
                <a:sym typeface="Noto Sans Medium"/>
              </a:rPr>
              <a:t>Study the problem one chunk at a time. As you come to understand each section, fill out your graphic organizer. </a:t>
            </a:r>
            <a:endParaRPr>
              <a:solidFill>
                <a:schemeClr val="dk1"/>
              </a:solidFill>
              <a:latin typeface="Noto Sans Medium"/>
              <a:ea typeface="Noto Sans Medium"/>
              <a:cs typeface="Noto Sans Medium"/>
              <a:sym typeface="Noto Sans Medium"/>
            </a:endParaRPr>
          </a:p>
          <a:p>
            <a:pPr indent="0" lvl="0" marL="457200" rtl="0" algn="r">
              <a:spcBef>
                <a:spcPts val="500"/>
              </a:spcBef>
              <a:spcAft>
                <a:spcPts val="0"/>
              </a:spcAft>
              <a:buNone/>
            </a:pPr>
            <a:r>
              <a:rPr lang="en" sz="1000">
                <a:solidFill>
                  <a:schemeClr val="dk1"/>
                </a:solidFill>
                <a:latin typeface="Noto Sans Light"/>
                <a:ea typeface="Noto Sans Light"/>
                <a:cs typeface="Noto Sans Light"/>
                <a:sym typeface="Noto Sans Light"/>
              </a:rPr>
              <a:t>Action and Expression</a:t>
            </a:r>
            <a:endParaRPr sz="1000">
              <a:latin typeface="Noto Sans Light"/>
              <a:ea typeface="Noto Sans Light"/>
              <a:cs typeface="Noto Sans Light"/>
              <a:sym typeface="Noto Sans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6" name="Shape 286"/>
        <p:cNvGrpSpPr/>
        <p:nvPr/>
      </p:nvGrpSpPr>
      <p:grpSpPr>
        <a:xfrm>
          <a:off x="0" y="0"/>
          <a:ext cx="0" cy="0"/>
          <a:chOff x="0" y="0"/>
          <a:chExt cx="0" cy="0"/>
        </a:xfrm>
      </p:grpSpPr>
      <p:sp>
        <p:nvSpPr>
          <p:cNvPr id="287" name="Google Shape;287;p31"/>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r>
              <a:rPr lang="en">
                <a:latin typeface="Verdana"/>
                <a:ea typeface="Verdana"/>
                <a:cs typeface="Verdana"/>
                <a:sym typeface="Verdana"/>
              </a:rPr>
              <a:t> </a:t>
            </a:r>
            <a:r>
              <a:rPr lang="en">
                <a:latin typeface="Verdana"/>
                <a:ea typeface="Verdana"/>
                <a:cs typeface="Verdana"/>
                <a:sym typeface="Verdana"/>
              </a:rPr>
              <a:t>🛍</a:t>
            </a:r>
            <a:endParaRPr>
              <a:latin typeface="Verdana"/>
              <a:ea typeface="Verdana"/>
              <a:cs typeface="Verdana"/>
              <a:sym typeface="Verdana"/>
            </a:endParaRPr>
          </a:p>
        </p:txBody>
      </p:sp>
      <p:sp>
        <p:nvSpPr>
          <p:cNvPr id="288" name="Google Shape;288;p31"/>
          <p:cNvSpPr txBox="1"/>
          <p:nvPr>
            <p:ph idx="1" type="body"/>
          </p:nvPr>
        </p:nvSpPr>
        <p:spPr>
          <a:xfrm>
            <a:off x="311700" y="1160325"/>
            <a:ext cx="8375100" cy="3275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For numbers 9 – 10, use the equation </a:t>
            </a:r>
            <a:r>
              <a:rPr i="1" lang="en"/>
              <a:t>x</a:t>
            </a:r>
            <a:r>
              <a:rPr lang="en"/>
              <a:t> − 0.1</a:t>
            </a:r>
            <a:r>
              <a:rPr i="1" lang="en"/>
              <a:t>x</a:t>
            </a:r>
            <a:r>
              <a:rPr lang="en"/>
              <a:t> = 56.70.</a:t>
            </a:r>
            <a:endParaRPr/>
          </a:p>
          <a:p>
            <a:pPr indent="-342900" lvl="0" marL="457200" rtl="0" algn="l">
              <a:lnSpc>
                <a:spcPct val="100000"/>
              </a:lnSpc>
              <a:spcBef>
                <a:spcPts val="1200"/>
              </a:spcBef>
              <a:spcAft>
                <a:spcPts val="0"/>
              </a:spcAft>
              <a:buSzPts val="1800"/>
              <a:buAutoNum type="arabicPeriod" startAt="9"/>
            </a:pPr>
            <a:r>
              <a:rPr lang="en"/>
              <a:t>What was done to Noah’s equation to make this one?</a:t>
            </a:r>
            <a:endParaRPr/>
          </a:p>
          <a:p>
            <a:pPr indent="-342900" lvl="0" marL="457200" rtl="0" algn="l">
              <a:lnSpc>
                <a:spcPct val="100000"/>
              </a:lnSpc>
              <a:spcBef>
                <a:spcPts val="1000"/>
              </a:spcBef>
              <a:spcAft>
                <a:spcPts val="0"/>
              </a:spcAft>
              <a:buSzPts val="1800"/>
              <a:buAutoNum type="arabicPeriod" startAt="9"/>
            </a:pPr>
            <a:r>
              <a:rPr lang="en"/>
              <a:t>What is the interpretation of this new equation? Is the solution the same?</a:t>
            </a:r>
            <a:endParaRPr/>
          </a:p>
          <a:p>
            <a:pPr indent="0" lvl="0" marL="0" rtl="0" algn="l">
              <a:lnSpc>
                <a:spcPct val="100000"/>
              </a:lnSpc>
              <a:spcBef>
                <a:spcPts val="1000"/>
              </a:spcBef>
              <a:spcAft>
                <a:spcPts val="0"/>
              </a:spcAft>
              <a:buNone/>
            </a:pPr>
            <a:r>
              <a:rPr lang="en"/>
              <a:t>For numbers 11 – 12, use the equation </a:t>
            </a:r>
            <a:r>
              <a:rPr i="1" lang="en"/>
              <a:t>x</a:t>
            </a:r>
            <a:r>
              <a:rPr lang="en"/>
              <a:t> − 0.1</a:t>
            </a:r>
            <a:r>
              <a:rPr i="1" lang="en"/>
              <a:t>x</a:t>
            </a:r>
            <a:r>
              <a:rPr lang="en"/>
              <a:t> = 59.40.</a:t>
            </a:r>
            <a:endParaRPr/>
          </a:p>
          <a:p>
            <a:pPr indent="-342900" lvl="0" marL="457200" rtl="0" algn="l">
              <a:lnSpc>
                <a:spcPct val="100000"/>
              </a:lnSpc>
              <a:spcBef>
                <a:spcPts val="1200"/>
              </a:spcBef>
              <a:spcAft>
                <a:spcPts val="0"/>
              </a:spcAft>
              <a:buSzPts val="1800"/>
              <a:buAutoNum type="arabicPeriod" startAt="11"/>
            </a:pPr>
            <a:r>
              <a:rPr lang="en"/>
              <a:t>What was done to Noah’s equation to make this one?</a:t>
            </a:r>
            <a:endParaRPr/>
          </a:p>
          <a:p>
            <a:pPr indent="-342900" lvl="0" marL="457200" rtl="0" algn="l">
              <a:lnSpc>
                <a:spcPct val="100000"/>
              </a:lnSpc>
              <a:spcBef>
                <a:spcPts val="1000"/>
              </a:spcBef>
              <a:spcAft>
                <a:spcPts val="0"/>
              </a:spcAft>
              <a:buSzPts val="1800"/>
              <a:buAutoNum type="arabicPeriod" startAt="11"/>
            </a:pPr>
            <a:r>
              <a:rPr lang="en"/>
              <a:t>What is the interpretation of this new equation? Is the solution the same?</a:t>
            </a:r>
            <a:endParaRPr/>
          </a:p>
          <a:p>
            <a:pPr indent="0" lvl="0" marL="0" rtl="0" algn="l">
              <a:lnSpc>
                <a:spcPct val="100000"/>
              </a:lnSpc>
              <a:spcBef>
                <a:spcPts val="1000"/>
              </a:spcBef>
              <a:spcAft>
                <a:spcPts val="1200"/>
              </a:spcAft>
              <a:buNone/>
            </a:pPr>
            <a:r>
              <a:t/>
            </a:r>
            <a:endParaRPr/>
          </a:p>
        </p:txBody>
      </p:sp>
      <p:sp>
        <p:nvSpPr>
          <p:cNvPr id="289" name="Google Shape;289;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0" name="Google Shape;290;p3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1.6.2 Expressing Relationships as Equations</a:t>
            </a:r>
            <a:endParaRPr/>
          </a:p>
        </p:txBody>
      </p:sp>
      <p:pic>
        <p:nvPicPr>
          <p:cNvPr id="291" name="Google Shape;291;p31"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5" name="Shape 295"/>
        <p:cNvGrpSpPr/>
        <p:nvPr/>
      </p:nvGrpSpPr>
      <p:grpSpPr>
        <a:xfrm>
          <a:off x="0" y="0"/>
          <a:ext cx="0" cy="0"/>
          <a:chOff x="0" y="0"/>
          <a:chExt cx="0" cy="0"/>
        </a:xfrm>
      </p:grpSpPr>
      <p:sp>
        <p:nvSpPr>
          <p:cNvPr id="296" name="Google Shape;296;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97" name="Google Shape;297;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is a correct next step to create an equation equivalent to </a:t>
            </a:r>
            <a:r>
              <a:rPr i="1" lang="en"/>
              <a:t>x</a:t>
            </a:r>
            <a:r>
              <a:rPr lang="en"/>
              <a:t> − 0.2</a:t>
            </a:r>
            <a:r>
              <a:rPr i="1" lang="en"/>
              <a:t>x</a:t>
            </a:r>
            <a:r>
              <a:rPr lang="en"/>
              <a:t> − 4.2 = 13.4</a:t>
            </a:r>
            <a:r>
              <a:rPr lang="en"/>
              <a:t>?</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298" name="Google Shape;298;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9" name="Google Shape;299;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1.6.3 Exploring Related Equations</a:t>
            </a:r>
            <a:endParaRPr/>
          </a:p>
        </p:txBody>
      </p:sp>
      <p:pic>
        <p:nvPicPr>
          <p:cNvPr id="300" name="Google Shape;300;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01" name="Google Shape;301;p32">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302" name="Google Shape;302;p32"/>
          <p:cNvGraphicFramePr/>
          <p:nvPr/>
        </p:nvGraphicFramePr>
        <p:xfrm>
          <a:off x="952500" y="3199300"/>
          <a:ext cx="3000000" cy="3000000"/>
        </p:xfrm>
        <a:graphic>
          <a:graphicData uri="http://schemas.openxmlformats.org/drawingml/2006/table">
            <a:tbl>
              <a:tblPr>
                <a:noFill/>
                <a:tableStyleId>{20435707-BAEC-4767-9052-C6CB38E4FFDC}</a:tableStyleId>
              </a:tblPr>
              <a:tblGrid>
                <a:gridCol w="3619500"/>
                <a:gridCol w="3619500"/>
              </a:tblGrid>
              <a:tr h="381000">
                <a:tc>
                  <a:txBody>
                    <a:bodyPr/>
                    <a:lstStyle/>
                    <a:p>
                      <a:pPr indent="-317500" lvl="0" marL="457200" rtl="0" algn="l">
                        <a:spcBef>
                          <a:spcPts val="0"/>
                        </a:spcBef>
                        <a:spcAft>
                          <a:spcPts val="0"/>
                        </a:spcAft>
                        <a:buSzPts val="1400"/>
                        <a:buAutoNum type="alphaUcPeriod"/>
                      </a:pPr>
                      <a:r>
                        <a:rPr lang="en"/>
                        <a:t>0.8</a:t>
                      </a:r>
                      <a:r>
                        <a:rPr i="1" lang="en"/>
                        <a:t>x</a:t>
                      </a:r>
                      <a:r>
                        <a:rPr lang="en"/>
                        <a:t> − 4.2 = 13.4</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3"/>
                      </a:pPr>
                      <a:r>
                        <a:rPr i="1" lang="en"/>
                        <a:t>x</a:t>
                      </a:r>
                      <a:r>
                        <a:rPr lang="en"/>
                        <a:t> − 0.2</a:t>
                      </a:r>
                      <a:r>
                        <a:rPr i="1" lang="en"/>
                        <a:t>x</a:t>
                      </a:r>
                      <a:r>
                        <a:rPr lang="en"/>
                        <a:t> = 9.2</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17500" lvl="0" marL="457200" rtl="0" algn="l">
                        <a:spcBef>
                          <a:spcPts val="0"/>
                        </a:spcBef>
                        <a:spcAft>
                          <a:spcPts val="0"/>
                        </a:spcAft>
                        <a:buSzPts val="1400"/>
                        <a:buAutoNum type="alphaUcPeriod" startAt="2"/>
                      </a:pPr>
                      <a:r>
                        <a:rPr lang="en"/>
                        <a:t>10(</a:t>
                      </a:r>
                      <a:r>
                        <a:rPr i="1" lang="en"/>
                        <a:t>x</a:t>
                      </a:r>
                      <a:r>
                        <a:rPr lang="en"/>
                        <a:t> − 0.2</a:t>
                      </a:r>
                      <a:r>
                        <a:rPr i="1" lang="en"/>
                        <a:t>x</a:t>
                      </a:r>
                      <a:r>
                        <a:rPr lang="en"/>
                        <a:t> − 4.2) = 13.4</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4"/>
                      </a:pPr>
                      <a:r>
                        <a:rPr lang="en"/>
                        <a:t>(</a:t>
                      </a:r>
                      <a:r>
                        <a:rPr i="1" lang="en"/>
                        <a:t>x</a:t>
                      </a:r>
                      <a:r>
                        <a:rPr lang="en"/>
                        <a:t> − 0.2</a:t>
                      </a:r>
                      <a:r>
                        <a:rPr i="1" lang="en"/>
                        <a:t>x</a:t>
                      </a:r>
                      <a:r>
                        <a:rPr lang="en"/>
                        <a:t>) = 17.6</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06" name="Shape 306"/>
        <p:cNvGrpSpPr/>
        <p:nvPr/>
      </p:nvGrpSpPr>
      <p:grpSpPr>
        <a:xfrm>
          <a:off x="0" y="0"/>
          <a:ext cx="0" cy="0"/>
          <a:chOff x="0" y="0"/>
          <a:chExt cx="0" cy="0"/>
        </a:xfrm>
      </p:grpSpPr>
      <p:sp>
        <p:nvSpPr>
          <p:cNvPr id="307" name="Google Shape;30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Review</a:t>
            </a:r>
            <a:endParaRPr/>
          </a:p>
        </p:txBody>
      </p:sp>
      <p:sp>
        <p:nvSpPr>
          <p:cNvPr id="308" name="Google Shape;308;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For equations to be equivalent, inverse operations are used and must be applied to both sides of an equation so it remains balanced.</a:t>
            </a:r>
            <a:endParaRPr sz="1600"/>
          </a:p>
          <a:p>
            <a:pPr indent="0" lvl="0" marL="0" rtl="0" algn="ctr">
              <a:spcBef>
                <a:spcPts val="800"/>
              </a:spcBef>
              <a:spcAft>
                <a:spcPts val="0"/>
              </a:spcAft>
              <a:buNone/>
            </a:pPr>
            <a:r>
              <a:rPr lang="en" sz="1600"/>
              <a:t>Inverse operations are operations that “</a:t>
            </a:r>
            <a:r>
              <a:rPr lang="en" sz="1600"/>
              <a:t>undo</a:t>
            </a:r>
            <a:r>
              <a:rPr lang="en" sz="1600"/>
              <a:t>” other operations.</a:t>
            </a:r>
            <a:endParaRPr sz="1600"/>
          </a:p>
          <a:p>
            <a:pPr indent="-330200" lvl="0" marL="457200" rtl="0" algn="l">
              <a:spcBef>
                <a:spcPts val="800"/>
              </a:spcBef>
              <a:spcAft>
                <a:spcPts val="0"/>
              </a:spcAft>
              <a:buSzPts val="1600"/>
              <a:buAutoNum type="arabicPeriod"/>
            </a:pPr>
            <a:r>
              <a:rPr lang="en" sz="1600"/>
              <a:t>Solve 3</a:t>
            </a:r>
            <a:r>
              <a:rPr i="1" lang="en" sz="1600"/>
              <a:t>x</a:t>
            </a:r>
            <a:r>
              <a:rPr lang="en" sz="1600"/>
              <a:t> = 15</a:t>
            </a:r>
            <a:endParaRPr sz="1600"/>
          </a:p>
          <a:p>
            <a:pPr indent="-330200" lvl="0" marL="457200" rtl="0" algn="l">
              <a:spcBef>
                <a:spcPts val="1000"/>
              </a:spcBef>
              <a:spcAft>
                <a:spcPts val="0"/>
              </a:spcAft>
              <a:buSzPts val="1600"/>
              <a:buAutoNum type="arabicPeriod"/>
            </a:pPr>
            <a:r>
              <a:rPr lang="en" sz="1600"/>
              <a:t>Solve </a:t>
            </a:r>
            <a:r>
              <a:rPr i="1" lang="en" sz="1600"/>
              <a:t>x</a:t>
            </a:r>
            <a:r>
              <a:rPr lang="en" sz="1600"/>
              <a:t>/2 + 4 = 12</a:t>
            </a:r>
            <a:endParaRPr sz="1600"/>
          </a:p>
          <a:p>
            <a:pPr indent="0" lvl="0" marL="0" rtl="0" algn="l">
              <a:spcBef>
                <a:spcPts val="1000"/>
              </a:spcBef>
              <a:spcAft>
                <a:spcPts val="800"/>
              </a:spcAft>
              <a:buNone/>
            </a:pPr>
            <a:r>
              <a:t/>
            </a:r>
            <a:endParaRPr sz="1600"/>
          </a:p>
        </p:txBody>
      </p:sp>
      <p:sp>
        <p:nvSpPr>
          <p:cNvPr id="309" name="Google Shape;309;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0" name="Google Shape;310;p3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1.6.3 Exploring Related Equations </a:t>
            </a:r>
            <a:r>
              <a:rPr lang="en" sz="1000"/>
              <a:t>- Additional Resources</a:t>
            </a:r>
            <a:endParaRPr/>
          </a:p>
        </p:txBody>
      </p:sp>
      <p:pic>
        <p:nvPicPr>
          <p:cNvPr id="311" name="Google Shape;311;p33"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id="312" name="Google Shape;312;p33"/>
          <p:cNvPicPr preferRelativeResize="0"/>
          <p:nvPr/>
        </p:nvPicPr>
        <p:blipFill>
          <a:blip r:embed="rId4">
            <a:alphaModFix/>
          </a:blip>
          <a:stretch>
            <a:fillRect/>
          </a:stretch>
        </p:blipFill>
        <p:spPr>
          <a:xfrm>
            <a:off x="4006650" y="2340781"/>
            <a:ext cx="4441074" cy="21171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6" name="Shape 316"/>
        <p:cNvGrpSpPr/>
        <p:nvPr/>
      </p:nvGrpSpPr>
      <p:grpSpPr>
        <a:xfrm>
          <a:off x="0" y="0"/>
          <a:ext cx="0" cy="0"/>
          <a:chOff x="0" y="0"/>
          <a:chExt cx="0" cy="0"/>
        </a:xfrm>
      </p:grpSpPr>
      <p:sp>
        <p:nvSpPr>
          <p:cNvPr id="317" name="Google Shape;317;p34"/>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318" name="Google Shape;318;p3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34"/>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3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1" name="Google Shape;321;p34"/>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2" name="Google Shape;322;p3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3" name="Google Shape;323;p3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4" name="Google Shape;324;p34"/>
          <p:cNvCxnSpPr>
            <a:stCxn id="318" idx="2"/>
            <a:endCxn id="32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5" name="Google Shape;325;p34"/>
          <p:cNvCxnSpPr>
            <a:stCxn id="320" idx="3"/>
            <a:endCxn id="31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26" name="Google Shape;326;p34"/>
          <p:cNvCxnSpPr>
            <a:stCxn id="319" idx="3"/>
            <a:endCxn id="32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27" name="Google Shape;327;p34"/>
          <p:cNvCxnSpPr>
            <a:stCxn id="321" idx="3"/>
            <a:endCxn id="323"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28" name="Google Shape;328;p34"/>
          <p:cNvCxnSpPr>
            <a:stCxn id="323" idx="3"/>
            <a:endCxn id="32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29" name="Google Shape;329;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0" name="Google Shape;330;p34"/>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31" name="Google Shape;331;p34"/>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32" name="Google Shape;332;p34"/>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33" name="Google Shape;333;p34"/>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34" name="Google Shape;334;p34"/>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35" name="Google Shape;335;p34"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336" name="Google Shape;336;p34"/>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37" name="Google Shape;337;p34"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338" name="Google Shape;338;p34"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339" name="Google Shape;339;p34"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340" name="Google Shape;340;p34"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341" name="Google Shape;341;p34"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5" name="Shape 345"/>
        <p:cNvGrpSpPr/>
        <p:nvPr/>
      </p:nvGrpSpPr>
      <p:grpSpPr>
        <a:xfrm>
          <a:off x="0" y="0"/>
          <a:ext cx="0" cy="0"/>
          <a:chOff x="0" y="0"/>
          <a:chExt cx="0" cy="0"/>
        </a:xfrm>
      </p:grpSpPr>
      <p:sp>
        <p:nvSpPr>
          <p:cNvPr id="346" name="Google Shape;346;p35"/>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Cool Down</a:t>
            </a:r>
            <a:endParaRPr>
              <a:latin typeface="Verdana"/>
              <a:ea typeface="Verdana"/>
              <a:cs typeface="Verdana"/>
              <a:sym typeface="Verdana"/>
            </a:endParaRPr>
          </a:p>
        </p:txBody>
      </p:sp>
      <p:sp>
        <p:nvSpPr>
          <p:cNvPr id="347" name="Google Shape;347;p35"/>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A cardboard box, which weighs 0.6 pound when empty, is filled with 15 bags of beans and a 4-pound bag of rice. The total weight of the box and the contents inside it is 25.6 pounds. One way to represent this situation is with the equation 0.6 + 15</a:t>
            </a:r>
            <a:r>
              <a:rPr i="1" lang="en">
                <a:solidFill>
                  <a:schemeClr val="dk1"/>
                </a:solidFill>
              </a:rPr>
              <a:t>b</a:t>
            </a:r>
            <a:r>
              <a:rPr lang="en">
                <a:solidFill>
                  <a:schemeClr val="dk1"/>
                </a:solidFill>
              </a:rPr>
              <a:t> + 4 = 25.6.</a:t>
            </a:r>
            <a:endParaRPr>
              <a:solidFill>
                <a:schemeClr val="dk1"/>
              </a:solidFill>
            </a:endParaRPr>
          </a:p>
          <a:p>
            <a:pPr indent="-342900" lvl="0" marL="457200" rtl="0" algn="l">
              <a:lnSpc>
                <a:spcPct val="100000"/>
              </a:lnSpc>
              <a:spcBef>
                <a:spcPts val="1200"/>
              </a:spcBef>
              <a:spcAft>
                <a:spcPts val="0"/>
              </a:spcAft>
              <a:buClr>
                <a:schemeClr val="dk1"/>
              </a:buClr>
              <a:buSzPts val="1800"/>
              <a:buAutoNum type="arabicPeriod"/>
            </a:pPr>
            <a:r>
              <a:rPr lang="en">
                <a:solidFill>
                  <a:schemeClr val="dk1"/>
                </a:solidFill>
              </a:rPr>
              <a:t>In this situation, what does the solution to the equation represent?</a:t>
            </a:r>
            <a:endParaRPr>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a:solidFill>
                  <a:schemeClr val="dk1"/>
                </a:solidFill>
              </a:rPr>
              <a:t>Identify three equations that are equivalent to 0.6 + 15</a:t>
            </a:r>
            <a:r>
              <a:rPr i="1" lang="en">
                <a:solidFill>
                  <a:schemeClr val="dk1"/>
                </a:solidFill>
              </a:rPr>
              <a:t>b</a:t>
            </a:r>
            <a:r>
              <a:rPr lang="en">
                <a:solidFill>
                  <a:schemeClr val="dk1"/>
                </a:solidFill>
              </a:rPr>
              <a:t> + 4 = 25.6.</a:t>
            </a:r>
            <a:endParaRPr>
              <a:solidFill>
                <a:schemeClr val="dk1"/>
              </a:solidFill>
            </a:endParaRPr>
          </a:p>
          <a:p>
            <a:pPr indent="0" lvl="0" marL="0" rtl="0" algn="l">
              <a:lnSpc>
                <a:spcPct val="100000"/>
              </a:lnSpc>
              <a:spcBef>
                <a:spcPts val="1200"/>
              </a:spcBef>
              <a:spcAft>
                <a:spcPts val="1200"/>
              </a:spcAft>
              <a:buNone/>
            </a:pPr>
            <a:r>
              <a:t/>
            </a:r>
            <a:endParaRPr>
              <a:solidFill>
                <a:schemeClr val="dk1"/>
              </a:solidFill>
            </a:endParaRPr>
          </a:p>
        </p:txBody>
      </p:sp>
      <p:sp>
        <p:nvSpPr>
          <p:cNvPr id="348" name="Google Shape;348;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9" name="Google Shape;349;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a:t>
            </a:r>
            <a:r>
              <a:rPr lang="en"/>
              <a:t>.6.4 Recognizing Related Equations</a:t>
            </a:r>
            <a:endParaRPr/>
          </a:p>
        </p:txBody>
      </p:sp>
      <p:graphicFrame>
        <p:nvGraphicFramePr>
          <p:cNvPr id="350" name="Google Shape;350;p35"/>
          <p:cNvGraphicFramePr/>
          <p:nvPr/>
        </p:nvGraphicFramePr>
        <p:xfrm>
          <a:off x="708900" y="3300675"/>
          <a:ext cx="3000000" cy="3000000"/>
        </p:xfrm>
        <a:graphic>
          <a:graphicData uri="http://schemas.openxmlformats.org/drawingml/2006/table">
            <a:tbl>
              <a:tblPr>
                <a:noFill/>
                <a:tableStyleId>{20435707-BAEC-4767-9052-C6CB38E4FFDC}</a:tableStyleId>
              </a:tblPr>
              <a:tblGrid>
                <a:gridCol w="2339100"/>
                <a:gridCol w="3353150"/>
                <a:gridCol w="1790350"/>
              </a:tblGrid>
              <a:tr h="381000">
                <a:tc>
                  <a:txBody>
                    <a:bodyPr/>
                    <a:lstStyle/>
                    <a:p>
                      <a:pPr indent="-342900" lvl="0" marL="457200" rtl="0" algn="l">
                        <a:spcBef>
                          <a:spcPts val="0"/>
                        </a:spcBef>
                        <a:spcAft>
                          <a:spcPts val="0"/>
                        </a:spcAft>
                        <a:buSzPts val="1800"/>
                        <a:buAutoNum type="alphaUcPeriod"/>
                      </a:pPr>
                      <a:r>
                        <a:rPr lang="en" sz="1800"/>
                        <a:t>5</a:t>
                      </a:r>
                      <a:r>
                        <a:rPr i="1" lang="en" sz="1800"/>
                        <a:t>b</a:t>
                      </a:r>
                      <a:r>
                        <a:rPr lang="en" sz="1800"/>
                        <a:t> + 4 = 25.6</a:t>
                      </a:r>
                      <a:endParaRPr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AutoNum type="alphaUcPeriod" startAt="3"/>
                      </a:pPr>
                      <a:r>
                        <a:rPr lang="en" sz="1800"/>
                        <a:t>3(0</a:t>
                      </a:r>
                      <a:r>
                        <a:rPr lang="en" sz="1800"/>
                        <a:t>.6 + 15</a:t>
                      </a:r>
                      <a:r>
                        <a:rPr i="1" lang="en" sz="1800"/>
                        <a:t>b</a:t>
                      </a:r>
                      <a:r>
                        <a:rPr lang="en" sz="1800"/>
                        <a:t> + 4) = 76.8</a:t>
                      </a:r>
                      <a:endParaRPr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AutoNum type="alphaUcPeriod" startAt="5"/>
                      </a:pPr>
                      <a:r>
                        <a:rPr lang="en" sz="1800"/>
                        <a:t>15</a:t>
                      </a:r>
                      <a:r>
                        <a:rPr i="1" lang="en" sz="1800"/>
                        <a:t>b</a:t>
                      </a:r>
                      <a:r>
                        <a:rPr lang="en" sz="1800"/>
                        <a:t> = 21</a:t>
                      </a:r>
                      <a:endParaRPr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AutoNum type="alphaUcPeriod" startAt="2"/>
                      </a:pPr>
                      <a:r>
                        <a:rPr lang="en" sz="1800"/>
                        <a:t>5</a:t>
                      </a:r>
                      <a:r>
                        <a:rPr i="1" lang="en" sz="1800"/>
                        <a:t>b</a:t>
                      </a:r>
                      <a:r>
                        <a:rPr lang="en" sz="1800"/>
                        <a:t> + 4 = 25</a:t>
                      </a:r>
                      <a:endParaRPr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AutoNum type="alphaUcPeriod" startAt="4"/>
                      </a:pPr>
                      <a:r>
                        <a:rPr lang="en" sz="1800"/>
                        <a:t>15</a:t>
                      </a:r>
                      <a:r>
                        <a:rPr i="1" lang="en" sz="1800"/>
                        <a:t>b</a:t>
                      </a:r>
                      <a:r>
                        <a:rPr lang="en" sz="1800"/>
                        <a:t> = 25.6</a:t>
                      </a:r>
                      <a:endParaRPr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4" name="Shape 354"/>
        <p:cNvGrpSpPr/>
        <p:nvPr/>
      </p:nvGrpSpPr>
      <p:grpSpPr>
        <a:xfrm>
          <a:off x="0" y="0"/>
          <a:ext cx="0" cy="0"/>
          <a:chOff x="0" y="0"/>
          <a:chExt cx="0" cy="0"/>
        </a:xfrm>
      </p:grpSpPr>
      <p:sp>
        <p:nvSpPr>
          <p:cNvPr id="355" name="Google Shape;355;p36"/>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356" name="Google Shape;356;p3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7" name="Google Shape;357;p3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8" name="Google Shape;358;p3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9" name="Google Shape;359;p3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0" name="Google Shape;360;p3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1" name="Google Shape;361;p36"/>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2" name="Google Shape;362;p36"/>
          <p:cNvCxnSpPr>
            <a:stCxn id="356" idx="2"/>
            <a:endCxn id="35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3" name="Google Shape;363;p36"/>
          <p:cNvCxnSpPr>
            <a:stCxn id="358" idx="3"/>
            <a:endCxn id="35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4" name="Google Shape;364;p36"/>
          <p:cNvCxnSpPr>
            <a:stCxn id="357" idx="3"/>
            <a:endCxn id="35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65" name="Google Shape;365;p36"/>
          <p:cNvCxnSpPr>
            <a:stCxn id="359" idx="3"/>
            <a:endCxn id="361"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66" name="Google Shape;366;p36"/>
          <p:cNvCxnSpPr>
            <a:stCxn id="361" idx="3"/>
            <a:endCxn id="36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7" name="Google Shape;367;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8" name="Google Shape;368;p36"/>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69" name="Google Shape;369;p36"/>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70" name="Google Shape;370;p36"/>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71" name="Google Shape;371;p36"/>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372" name="Google Shape;372;p36"/>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73" name="Google Shape;373;p36"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374" name="Google Shape;374;p36"/>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75" name="Google Shape;375;p36"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376" name="Google Shape;376;p36" title="hugeicons_pencil.png"/>
          <p:cNvPicPr preferRelativeResize="0"/>
          <p:nvPr/>
        </p:nvPicPr>
        <p:blipFill>
          <a:blip r:embed="rId6">
            <a:alphaModFix/>
          </a:blip>
          <a:stretch>
            <a:fillRect/>
          </a:stretch>
        </p:blipFill>
        <p:spPr>
          <a:xfrm>
            <a:off x="6519672" y="1444752"/>
            <a:ext cx="228600" cy="228600"/>
          </a:xfrm>
          <a:prstGeom prst="rect">
            <a:avLst/>
          </a:prstGeom>
          <a:noFill/>
          <a:ln>
            <a:noFill/>
          </a:ln>
        </p:spPr>
      </p:pic>
      <p:pic>
        <p:nvPicPr>
          <p:cNvPr id="377" name="Google Shape;377;p36"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378" name="Google Shape;378;p36"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379" name="Google Shape;379;p36" title="hugeicons_chart-down.png"/>
          <p:cNvPicPr preferRelativeResize="0"/>
          <p:nvPr/>
        </p:nvPicPr>
        <p:blipFill>
          <a:blip r:embed="rId8">
            <a:alphaModFix/>
          </a:blip>
          <a:stretch>
            <a:fillRect/>
          </a:stretch>
        </p:blipFill>
        <p:spPr>
          <a:xfrm>
            <a:off x="4901184" y="3090672"/>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3" name="Shape 383"/>
        <p:cNvGrpSpPr/>
        <p:nvPr/>
      </p:nvGrpSpPr>
      <p:grpSpPr>
        <a:xfrm>
          <a:off x="0" y="0"/>
          <a:ext cx="0" cy="0"/>
          <a:chOff x="0" y="0"/>
          <a:chExt cx="0" cy="0"/>
        </a:xfrm>
      </p:grpSpPr>
      <p:sp>
        <p:nvSpPr>
          <p:cNvPr id="384" name="Google Shape;384;p3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Practice</a:t>
            </a:r>
            <a:endParaRPr>
              <a:latin typeface="Verdana"/>
              <a:ea typeface="Verdana"/>
              <a:cs typeface="Verdana"/>
              <a:sym typeface="Verdana"/>
            </a:endParaRPr>
          </a:p>
        </p:txBody>
      </p:sp>
      <p:sp>
        <p:nvSpPr>
          <p:cNvPr id="385" name="Google Shape;385;p37"/>
          <p:cNvSpPr txBox="1"/>
          <p:nvPr>
            <p:ph idx="1" type="body"/>
          </p:nvPr>
        </p:nvSpPr>
        <p:spPr>
          <a:xfrm>
            <a:off x="311700" y="1152475"/>
            <a:ext cx="47145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86" name="Google Shape;386;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7" name="Google Shape;387;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1.6.5 Practice</a:t>
            </a:r>
            <a:endParaRPr/>
          </a:p>
        </p:txBody>
      </p:sp>
      <p:pic>
        <p:nvPicPr>
          <p:cNvPr id="388" name="Google Shape;388;p37" title="Practice-3.png"/>
          <p:cNvPicPr preferRelativeResize="0"/>
          <p:nvPr/>
        </p:nvPicPr>
        <p:blipFill>
          <a:blip r:embed="rId4">
            <a:alphaModFix/>
          </a:blip>
          <a:stretch>
            <a:fillRect/>
          </a:stretch>
        </p:blipFill>
        <p:spPr>
          <a:xfrm>
            <a:off x="5231850" y="124392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2" name="Shape 392"/>
        <p:cNvGrpSpPr/>
        <p:nvPr/>
      </p:nvGrpSpPr>
      <p:grpSpPr>
        <a:xfrm>
          <a:off x="0" y="0"/>
          <a:ext cx="0" cy="0"/>
          <a:chOff x="0" y="0"/>
          <a:chExt cx="0" cy="0"/>
        </a:xfrm>
      </p:grpSpPr>
      <p:sp>
        <p:nvSpPr>
          <p:cNvPr id="393" name="Google Shape;393;p3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394" name="Google Shape;394;p3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5" name="Google Shape;395;p3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7" name="Google Shape;397;p3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8" name="Google Shape;398;p38"/>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9" name="Google Shape;399;p3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00" name="Google Shape;400;p38"/>
          <p:cNvCxnSpPr>
            <a:stCxn id="394" idx="2"/>
            <a:endCxn id="39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01" name="Google Shape;401;p38"/>
          <p:cNvCxnSpPr>
            <a:stCxn id="396" idx="3"/>
            <a:endCxn id="39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2" name="Google Shape;402;p38"/>
          <p:cNvCxnSpPr>
            <a:stCxn id="395" idx="3"/>
            <a:endCxn id="39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3" name="Google Shape;403;p38"/>
          <p:cNvCxnSpPr>
            <a:stCxn id="397" idx="3"/>
            <a:endCxn id="399"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04" name="Google Shape;404;p38"/>
          <p:cNvCxnSpPr>
            <a:stCxn id="399" idx="3"/>
            <a:endCxn id="398"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05" name="Google Shape;40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6" name="Google Shape;406;p38"/>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07" name="Google Shape;407;p38"/>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08" name="Google Shape;408;p38"/>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09" name="Google Shape;409;p38"/>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10" name="Google Shape;410;p38"/>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Lesson Synthesis</a:t>
            </a:r>
            <a:endParaRPr sz="1000">
              <a:solidFill>
                <a:srgbClr val="FDBD3E"/>
              </a:solidFill>
              <a:latin typeface="Noto Sans"/>
              <a:ea typeface="Noto Sans"/>
              <a:cs typeface="Noto Sans"/>
              <a:sym typeface="Noto Sans"/>
            </a:endParaRPr>
          </a:p>
        </p:txBody>
      </p:sp>
      <p:pic>
        <p:nvPicPr>
          <p:cNvPr id="411" name="Google Shape;411;p38"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412" name="Google Shape;412;p38"/>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13" name="Google Shape;413;p38"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414" name="Google Shape;414;p38"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415" name="Google Shape;415;p38"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416" name="Google Shape;416;p38" title="hugeicons_pencil.png"/>
          <p:cNvPicPr preferRelativeResize="0"/>
          <p:nvPr/>
        </p:nvPicPr>
        <p:blipFill>
          <a:blip r:embed="rId7">
            <a:alphaModFix/>
          </a:blip>
          <a:stretch>
            <a:fillRect/>
          </a:stretch>
        </p:blipFill>
        <p:spPr>
          <a:xfrm>
            <a:off x="6519672" y="1444752"/>
            <a:ext cx="228600" cy="228600"/>
          </a:xfrm>
          <a:prstGeom prst="rect">
            <a:avLst/>
          </a:prstGeom>
          <a:noFill/>
          <a:ln>
            <a:noFill/>
          </a:ln>
        </p:spPr>
      </p:pic>
      <p:pic>
        <p:nvPicPr>
          <p:cNvPr id="417" name="Google Shape;417;p38"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1" name="Shape 421"/>
        <p:cNvGrpSpPr/>
        <p:nvPr/>
      </p:nvGrpSpPr>
      <p:grpSpPr>
        <a:xfrm>
          <a:off x="0" y="0"/>
          <a:ext cx="0" cy="0"/>
          <a:chOff x="0" y="0"/>
          <a:chExt cx="0" cy="0"/>
        </a:xfrm>
      </p:grpSpPr>
      <p:sp>
        <p:nvSpPr>
          <p:cNvPr id="422" name="Google Shape;422;p3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Lesson Synthesis</a:t>
            </a:r>
            <a:endParaRPr>
              <a:latin typeface="Verdana"/>
              <a:ea typeface="Verdana"/>
              <a:cs typeface="Verdana"/>
              <a:sym typeface="Verdana"/>
            </a:endParaRPr>
          </a:p>
        </p:txBody>
      </p:sp>
      <p:sp>
        <p:nvSpPr>
          <p:cNvPr id="423" name="Google Shape;423;p39"/>
          <p:cNvSpPr txBox="1"/>
          <p:nvPr>
            <p:ph idx="1" type="body"/>
          </p:nvPr>
        </p:nvSpPr>
        <p:spPr>
          <a:xfrm>
            <a:off x="311700" y="1152475"/>
            <a:ext cx="8478600" cy="3447300"/>
          </a:xfrm>
          <a:prstGeom prst="rect">
            <a:avLst/>
          </a:prstGeom>
        </p:spPr>
        <p:txBody>
          <a:bodyPr anchorCtr="0" anchor="t" bIns="91425" lIns="91425" spcFirstLastPara="1" rIns="91425" wrap="square" tIns="91425">
            <a:normAutofit lnSpcReduction="10000"/>
          </a:bodyPr>
          <a:lstStyle/>
          <a:p>
            <a:pPr indent="-342900" lvl="0" marL="457200" rtl="0" algn="l">
              <a:lnSpc>
                <a:spcPct val="100000"/>
              </a:lnSpc>
              <a:spcBef>
                <a:spcPts val="0"/>
              </a:spcBef>
              <a:spcAft>
                <a:spcPts val="0"/>
              </a:spcAft>
              <a:buClr>
                <a:schemeClr val="dk1"/>
              </a:buClr>
              <a:buSzPts val="1800"/>
              <a:buChar char="●"/>
            </a:pPr>
            <a:r>
              <a:rPr lang="en">
                <a:solidFill>
                  <a:schemeClr val="dk1"/>
                </a:solidFill>
              </a:rPr>
              <a:t>How would you explain ‘equivalent equations’ to a classmate who is absent today?</a:t>
            </a:r>
            <a:endParaRPr>
              <a:solidFill>
                <a:schemeClr val="dk1"/>
              </a:solidFill>
            </a:endParaRPr>
          </a:p>
          <a:p>
            <a:pPr indent="-342900" lvl="0" marL="457200" rtl="0" algn="l">
              <a:lnSpc>
                <a:spcPct val="100000"/>
              </a:lnSpc>
              <a:spcBef>
                <a:spcPts val="1000"/>
              </a:spcBef>
              <a:spcAft>
                <a:spcPts val="0"/>
              </a:spcAft>
              <a:buClr>
                <a:schemeClr val="dk1"/>
              </a:buClr>
              <a:buSzPts val="1800"/>
              <a:buChar char="●"/>
            </a:pPr>
            <a:r>
              <a:rPr lang="en">
                <a:solidFill>
                  <a:schemeClr val="dk1"/>
                </a:solidFill>
              </a:rPr>
              <a:t>The equation 5</a:t>
            </a:r>
            <a:r>
              <a:rPr i="1" lang="en">
                <a:solidFill>
                  <a:schemeClr val="dk1"/>
                </a:solidFill>
              </a:rPr>
              <a:t>y</a:t>
            </a:r>
            <a:r>
              <a:rPr lang="en">
                <a:solidFill>
                  <a:schemeClr val="dk1"/>
                </a:solidFill>
              </a:rPr>
              <a:t> = 6 represents purchasing 5 tubs of yogurt for $6. In this equation, what does the solution represent?</a:t>
            </a:r>
            <a:endParaRPr>
              <a:solidFill>
                <a:schemeClr val="dk1"/>
              </a:solidFill>
            </a:endParaRPr>
          </a:p>
          <a:p>
            <a:pPr indent="-342900" lvl="0" marL="457200" rtl="0" algn="l">
              <a:lnSpc>
                <a:spcPct val="100000"/>
              </a:lnSpc>
              <a:spcBef>
                <a:spcPts val="1000"/>
              </a:spcBef>
              <a:spcAft>
                <a:spcPts val="0"/>
              </a:spcAft>
              <a:buClr>
                <a:schemeClr val="dk1"/>
              </a:buClr>
              <a:buSzPts val="1800"/>
              <a:buChar char="●"/>
            </a:pPr>
            <a:r>
              <a:rPr lang="en">
                <a:solidFill>
                  <a:schemeClr val="dk1"/>
                </a:solidFill>
              </a:rPr>
              <a:t>Which of these equations are equivalent to the equation 5</a:t>
            </a:r>
            <a:r>
              <a:rPr i="1" lang="en">
                <a:solidFill>
                  <a:schemeClr val="dk1"/>
                </a:solidFill>
              </a:rPr>
              <a:t>y</a:t>
            </a:r>
            <a:r>
              <a:rPr lang="en">
                <a:solidFill>
                  <a:schemeClr val="dk1"/>
                </a:solidFill>
              </a:rPr>
              <a:t> = 6?</a:t>
            </a:r>
            <a:endParaRPr>
              <a:solidFill>
                <a:schemeClr val="dk1"/>
              </a:solidFill>
            </a:endParaRPr>
          </a:p>
          <a:p>
            <a:pPr indent="0" lvl="0" marL="0" rtl="0" algn="l">
              <a:lnSpc>
                <a:spcPct val="100000"/>
              </a:lnSpc>
              <a:spcBef>
                <a:spcPts val="1000"/>
              </a:spcBef>
              <a:spcAft>
                <a:spcPts val="0"/>
              </a:spcAft>
              <a:buNone/>
            </a:pPr>
            <a:r>
              <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342900" lvl="0" marL="457200" rtl="0" algn="l">
              <a:lnSpc>
                <a:spcPct val="100000"/>
              </a:lnSpc>
              <a:spcBef>
                <a:spcPts val="1200"/>
              </a:spcBef>
              <a:spcAft>
                <a:spcPts val="0"/>
              </a:spcAft>
              <a:buClr>
                <a:schemeClr val="dk1"/>
              </a:buClr>
              <a:buSzPts val="1800"/>
              <a:buChar char="●"/>
            </a:pPr>
            <a:r>
              <a:rPr lang="en">
                <a:solidFill>
                  <a:schemeClr val="dk1"/>
                </a:solidFill>
              </a:rPr>
              <a:t>What does each term in the equivalent equations mean in context? </a:t>
            </a:r>
            <a:endParaRPr>
              <a:solidFill>
                <a:schemeClr val="dk1"/>
              </a:solidFill>
            </a:endParaRPr>
          </a:p>
        </p:txBody>
      </p:sp>
      <p:sp>
        <p:nvSpPr>
          <p:cNvPr id="424" name="Google Shape;424;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5" name="Google Shape;425;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1.6 Equivalent Equations</a:t>
            </a:r>
            <a:endParaRPr/>
          </a:p>
        </p:txBody>
      </p:sp>
      <p:graphicFrame>
        <p:nvGraphicFramePr>
          <p:cNvPr id="426" name="Google Shape;426;p39"/>
          <p:cNvGraphicFramePr/>
          <p:nvPr/>
        </p:nvGraphicFramePr>
        <p:xfrm>
          <a:off x="952500" y="2905650"/>
          <a:ext cx="3000000" cy="3000000"/>
        </p:xfrm>
        <a:graphic>
          <a:graphicData uri="http://schemas.openxmlformats.org/drawingml/2006/table">
            <a:tbl>
              <a:tblPr>
                <a:noFill/>
                <a:tableStyleId>{20435707-BAEC-4767-9052-C6CB38E4FFDC}</a:tableStyleId>
              </a:tblPr>
              <a:tblGrid>
                <a:gridCol w="3619500"/>
                <a:gridCol w="3619500"/>
              </a:tblGrid>
              <a:tr h="381000">
                <a:tc>
                  <a:txBody>
                    <a:bodyPr/>
                    <a:lstStyle/>
                    <a:p>
                      <a:pPr indent="0" lvl="0" marL="0" rtl="0" algn="ctr">
                        <a:spcBef>
                          <a:spcPts val="0"/>
                        </a:spcBef>
                        <a:spcAft>
                          <a:spcPts val="1200"/>
                        </a:spcAft>
                        <a:buNone/>
                      </a:pPr>
                      <a:r>
                        <a:rPr lang="en" sz="1800">
                          <a:solidFill>
                            <a:schemeClr val="dk1"/>
                          </a:solidFill>
                          <a:latin typeface="Noto Sans"/>
                          <a:ea typeface="Noto Sans"/>
                          <a:cs typeface="Noto Sans"/>
                          <a:sym typeface="Noto Sans"/>
                        </a:rPr>
                        <a:t>15</a:t>
                      </a: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18</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1200"/>
                        </a:spcAft>
                        <a:buClr>
                          <a:schemeClr val="dk1"/>
                        </a:buClr>
                        <a:buSzPts val="1100"/>
                        <a:buFont typeface="Arial"/>
                        <a:buNone/>
                      </a:pPr>
                      <a:r>
                        <a:rPr lang="en" sz="1800">
                          <a:solidFill>
                            <a:schemeClr val="dk1"/>
                          </a:solidFill>
                          <a:latin typeface="Noto Sans"/>
                          <a:ea typeface="Noto Sans"/>
                          <a:cs typeface="Noto Sans"/>
                          <a:sym typeface="Noto Sans"/>
                        </a:rPr>
                        <a:t>5</a:t>
                      </a: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12</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0" lvl="0" marL="0" rtl="0" algn="ctr">
                        <a:spcBef>
                          <a:spcPts val="0"/>
                        </a:spcBef>
                        <a:spcAft>
                          <a:spcPts val="1200"/>
                        </a:spcAft>
                        <a:buNone/>
                      </a:pPr>
                      <a:r>
                        <a:rPr lang="en" sz="1800">
                          <a:solidFill>
                            <a:schemeClr val="dk1"/>
                          </a:solidFill>
                          <a:latin typeface="Noto Sans"/>
                          <a:ea typeface="Noto Sans"/>
                          <a:cs typeface="Noto Sans"/>
                          <a:sym typeface="Noto Sans"/>
                        </a:rPr>
                        <a:t>5</a:t>
                      </a: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+ 4 = 10</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1200"/>
                        </a:spcAft>
                        <a:buNone/>
                      </a:pPr>
                      <a:r>
                        <a:rPr lang="en" sz="1800">
                          <a:solidFill>
                            <a:schemeClr val="dk1"/>
                          </a:solidFill>
                          <a:latin typeface="Noto Sans"/>
                          <a:ea typeface="Noto Sans"/>
                          <a:cs typeface="Noto Sans"/>
                          <a:sym typeface="Noto Sans"/>
                        </a:rPr>
                        <a:t>5</a:t>
                      </a: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− 1 = 3</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Assessment</a:t>
            </a:r>
            <a:endParaRPr>
              <a:latin typeface="Verdana"/>
              <a:ea typeface="Verdana"/>
              <a:cs typeface="Verdana"/>
              <a:sym typeface="Verdana"/>
            </a:endParaRPr>
          </a:p>
        </p:txBody>
      </p:sp>
      <p:sp>
        <p:nvSpPr>
          <p:cNvPr id="432" name="Google Shape;432;p40"/>
          <p:cNvSpPr txBox="1"/>
          <p:nvPr>
            <p:ph idx="1" type="body"/>
          </p:nvPr>
        </p:nvSpPr>
        <p:spPr>
          <a:xfrm>
            <a:off x="311700" y="10177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33" name="Google Shape;433;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4" name="Google Shape;434;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1.6 Equivalent Equations</a:t>
            </a:r>
            <a:endParaRPr/>
          </a:p>
        </p:txBody>
      </p:sp>
      <p:graphicFrame>
        <p:nvGraphicFramePr>
          <p:cNvPr id="435" name="Google Shape;435;p40"/>
          <p:cNvGraphicFramePr/>
          <p:nvPr/>
        </p:nvGraphicFramePr>
        <p:xfrm>
          <a:off x="311700" y="1450725"/>
          <a:ext cx="3000000" cy="3000000"/>
        </p:xfrm>
        <a:graphic>
          <a:graphicData uri="http://schemas.openxmlformats.org/drawingml/2006/table">
            <a:tbl>
              <a:tblPr>
                <a:noFill/>
                <a:tableStyleId>{20435707-BAEC-4767-9052-C6CB38E4FFDC}</a:tableStyleId>
              </a:tblPr>
              <a:tblGrid>
                <a:gridCol w="5161850"/>
                <a:gridCol w="108347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Tell whether two expressions are equivalent and explain why or why not.</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Identify the moves that can be made to transform an equation into an equivalent one.</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Explain what it means for two equations to be equivalent and how equivalent equations can be used to describe the same situation in different ways.</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