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4E136C1-E96A-47C7-8809-385760B9F772}">
  <a:tblStyle styleId="{C4E136C1-E96A-47C7-8809-385760B9F77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79158409/raise-unit-1-spn-vocabulary-flash-cards/?i=5eauv9&amp;x=1jqt" TargetMode="External"/><Relationship Id="rId4" Type="http://schemas.openxmlformats.org/officeDocument/2006/relationships/hyperlink" Target="https://quizlet.com/879586040/raise-unit-1-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2.xml"/><Relationship Id="rId3" Type="http://schemas.openxmlformats.org/officeDocument/2006/relationships/slide" Target="/pp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9b9a567ed04eb181e85653e9ab876f80591726d"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de016c385bf8f86f2d1466cad8f4028db53393a4"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is the first of two lessons focused on writing equations to model real-world situations. The lesson increases in both relationship complexity and independence from guided prompts. Students start by reviewing how to find a percentage of a number. They then explore situations involving geometry, spending, earning, and tax—using addition, subtraction, and multiplication, including percent increases. They move from modeling with known values to working with unknown or variable quantities. Through repeated reasoning, students practice identifying patterns, interpreting descriptions, and writing equations to represent constraints, strengthening their quantitative and abstract thinking.</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A2(C) </a:t>
            </a:r>
            <a:r>
              <a:rPr lang="en" u="sng">
                <a:solidFill>
                  <a:schemeClr val="dk1"/>
                </a:solidFill>
                <a:latin typeface="Noto Sans"/>
                <a:ea typeface="Noto Sans"/>
                <a:cs typeface="Noto Sans"/>
                <a:sym typeface="Noto Sans"/>
              </a:rPr>
              <a:t>write linear equations in two variables</a:t>
            </a:r>
            <a:r>
              <a:rPr lang="en">
                <a:solidFill>
                  <a:schemeClr val="dk1"/>
                </a:solidFill>
                <a:latin typeface="Noto Sans"/>
                <a:ea typeface="Noto Sans"/>
                <a:cs typeface="Noto Sans"/>
                <a:sym typeface="Noto Sans"/>
              </a:rPr>
              <a:t> given a table of values, a graph, and a </a:t>
            </a:r>
            <a:r>
              <a:rPr lang="en" u="sng">
                <a:solidFill>
                  <a:schemeClr val="dk1"/>
                </a:solidFill>
                <a:latin typeface="Noto Sans"/>
                <a:ea typeface="Noto Sans"/>
                <a:cs typeface="Noto Sans"/>
                <a:sym typeface="Noto Sans"/>
              </a:rPr>
              <a:t>verbal description</a:t>
            </a:r>
            <a:endParaRPr u="sng">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1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1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 tape, video, DVD, and CD- 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4(E) read linguistically accommodated content area material with a decreasing need for linguistic accommodations as more English is learned</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61ac524e8c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61ac524e8c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Math Talk helps students use their understanding of fractions, decimals, and percent to solve problems mentally. It sets the stage for later work on percent increases and write an equation to generalize the calculation.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6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find different percents of the same number (200), which encourages repeated reasoning and noticing patterns. They may: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6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Convert percents to fractions (e.g., 25% as ¼) and multiply by 200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decimals (e.g., 0.25 × 200)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Recognize that 1% of 200 is 2, so any percent of 200 is just 2 × that percent (e.g., 25% = 25 × 2 = 50, or 2</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6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deepens students’ number sense and prepares them for using percent in more complex contexts.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Display one problem at a time, if possible. Give students quiet time to think individually for each problem and ask them to give a signal when they have an answer and a strategy. Keep all problems displayed throughout the talk. Follow with a whole-class discussion.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and synthesis on the next slide.</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50</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24</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16</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answers may vary, here are some examples: 2</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/100 ⋅ 200; change the percentage to a decimal and multiply it by 200; since percent means “per hundred” and there are two hundreds, the percentage is multiplied by two.</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Ask students to share their strategies for each problem. Record and display their responses for all to see. To involve more students in the conversation, consider asking:</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“Who can restate _____’s reasoning in a different way?”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have the same strategy but would explain it differently?”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solve the problem in a different way?”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“Does anyone want to add on to </a:t>
            </a:r>
            <a:r>
              <a:rPr lang="en" sz="1300">
                <a:solidFill>
                  <a:schemeClr val="dk1"/>
                </a:solidFill>
                <a:latin typeface="Calibri"/>
                <a:ea typeface="Calibri"/>
                <a:cs typeface="Calibri"/>
                <a:sym typeface="Calibri"/>
              </a:rPr>
              <a:t>______</a:t>
            </a:r>
            <a:r>
              <a:rPr lang="en" sz="1300">
                <a:solidFill>
                  <a:schemeClr val="dk1"/>
                </a:solidFill>
                <a:latin typeface="Calibri"/>
                <a:ea typeface="Calibri"/>
                <a:cs typeface="Calibri"/>
                <a:sym typeface="Calibri"/>
              </a:rPr>
              <a:t>’s strategy?”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you agree or disagree? Why?”</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If one of the strategies shown in the Narrative is not mentioned, consider sharing it with students.</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61ac524e8c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61ac524e8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Have students close their books or devices. Display the images of the three Platonic solids. Ask: “In what ways are the three figures alike? In what ways are they different?” Students might note similarities: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They are all 3D shapes.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Each Platonic solid has only one kind of polygon for its faces (triangle for the tetrahedron, square for the cube, and pentagon for the dodecahedron).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faces of each figure seem to be regular polygons (or polygons whose sides are equal in length).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All have an even number of faces, edges, and vertices.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And differences: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Each has a different type of polygon for its faces (triangle, square, pentagon)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They all have a different number of faces, vertices, and edges.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use informal terms like "lines" or "points," review faces, edges, and vertices. Tell students that they will now investigate the relationships between the faces, vertices, and edges in each polyhedron.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Continued activity and </a:t>
            </a:r>
            <a:r>
              <a:rPr b="1" i="1" lang="en" sz="1300">
                <a:solidFill>
                  <a:schemeClr val="dk1"/>
                </a:solidFill>
                <a:latin typeface="Calibri"/>
                <a:ea typeface="Calibri"/>
                <a:cs typeface="Calibri"/>
                <a:sym typeface="Calibri"/>
              </a:rPr>
              <a:t>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Anticipated Misconceptions</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Watch for confusion between vertices, edges, and faces—make sure students know what to count. If students notice a pattern like “you always get two more,” encourage them to write it as an equation and test it with an example. If it doesn’t work, have them revise it. Ask if different equations represent the same pattern. It’s enough for students to show the equations match the table; they don’t need to explain why they’re equivalent </a:t>
            </a:r>
            <a:r>
              <a:rPr i="1" lang="en">
                <a:solidFill>
                  <a:schemeClr val="dk1"/>
                </a:solidFill>
                <a:latin typeface="Noto Sans"/>
                <a:ea typeface="Noto Sans"/>
                <a:cs typeface="Noto Sans"/>
                <a:sym typeface="Noto Sans"/>
              </a:rPr>
              <a:t>yet</a:t>
            </a:r>
            <a:r>
              <a:rPr lang="en">
                <a:solidFill>
                  <a:schemeClr val="dk1"/>
                </a:solidFill>
                <a:latin typeface="Noto Sans"/>
                <a:ea typeface="Noto Sans"/>
                <a:cs typeface="Noto Sans"/>
                <a:sym typeface="Noto Sans"/>
              </a:rPr>
              <a:t>—that will come in future lessons.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Have students share what they notice about the quantities and patterns in the table. Some observations may not true for all Platonic solids. For now, it is sufficient that they are supported by the values in the table.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6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Then, guide students to express the relationship as an equation, like </a:t>
            </a:r>
            <a:r>
              <a:rPr b="1"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 + </a:t>
            </a:r>
            <a:r>
              <a:rPr b="1"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− 2 = </a:t>
            </a:r>
            <a:r>
              <a:rPr b="1" i="1" lang="en" sz="1300">
                <a:solidFill>
                  <a:schemeClr val="dk1"/>
                </a:solidFill>
                <a:latin typeface="Calibri"/>
                <a:ea typeface="Calibri"/>
                <a:cs typeface="Calibri"/>
                <a:sym typeface="Calibri"/>
              </a:rPr>
              <a:t>E</a:t>
            </a:r>
            <a:r>
              <a:rPr lang="en" sz="1300">
                <a:solidFill>
                  <a:schemeClr val="dk1"/>
                </a:solidFill>
                <a:latin typeface="Calibri"/>
                <a:ea typeface="Calibri"/>
                <a:cs typeface="Calibri"/>
                <a:sym typeface="Calibri"/>
              </a:rPr>
              <a:t>. Write down all correct versions (e.g., </a:t>
            </a:r>
            <a:r>
              <a:rPr b="1" i="1" lang="en" sz="1300">
                <a:solidFill>
                  <a:schemeClr val="dk1"/>
                </a:solidFill>
                <a:latin typeface="Calibri"/>
                <a:ea typeface="Calibri"/>
                <a:cs typeface="Calibri"/>
                <a:sym typeface="Calibri"/>
              </a:rPr>
              <a:t>V </a:t>
            </a:r>
            <a:r>
              <a:rPr lang="en" sz="1300">
                <a:solidFill>
                  <a:schemeClr val="dk1"/>
                </a:solidFill>
                <a:latin typeface="Calibri"/>
                <a:ea typeface="Calibri"/>
                <a:cs typeface="Calibri"/>
                <a:sym typeface="Calibri"/>
              </a:rPr>
              <a:t>+ </a:t>
            </a:r>
            <a:r>
              <a:rPr b="1" i="1" lang="en" sz="1300">
                <a:solidFill>
                  <a:schemeClr val="dk1"/>
                </a:solidFill>
                <a:latin typeface="Calibri"/>
                <a:ea typeface="Calibri"/>
                <a:cs typeface="Calibri"/>
                <a:sym typeface="Calibri"/>
              </a:rPr>
              <a:t>F </a:t>
            </a:r>
            <a:r>
              <a:rPr lang="en" sz="1300">
                <a:solidFill>
                  <a:schemeClr val="dk1"/>
                </a:solidFill>
                <a:latin typeface="Calibri"/>
                <a:ea typeface="Calibri"/>
                <a:cs typeface="Calibri"/>
                <a:sym typeface="Calibri"/>
              </a:rPr>
              <a:t>− </a:t>
            </a:r>
            <a:r>
              <a:rPr b="1" i="1" lang="en" sz="1300">
                <a:solidFill>
                  <a:schemeClr val="dk1"/>
                </a:solidFill>
                <a:latin typeface="Calibri"/>
                <a:ea typeface="Calibri"/>
                <a:cs typeface="Calibri"/>
                <a:sym typeface="Calibri"/>
              </a:rPr>
              <a:t>E</a:t>
            </a:r>
            <a:r>
              <a:rPr lang="en" sz="1300">
                <a:solidFill>
                  <a:schemeClr val="dk1"/>
                </a:solidFill>
                <a:latin typeface="Calibri"/>
                <a:ea typeface="Calibri"/>
                <a:cs typeface="Calibri"/>
                <a:sym typeface="Calibri"/>
              </a:rPr>
              <a:t> = 2, </a:t>
            </a:r>
            <a:r>
              <a:rPr b="1"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 + </a:t>
            </a:r>
            <a:r>
              <a:rPr b="1"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 </a:t>
            </a:r>
            <a:r>
              <a:rPr b="1" i="1" lang="en" sz="1300">
                <a:solidFill>
                  <a:schemeClr val="dk1"/>
                </a:solidFill>
                <a:latin typeface="Calibri"/>
                <a:ea typeface="Calibri"/>
                <a:cs typeface="Calibri"/>
                <a:sym typeface="Calibri"/>
              </a:rPr>
              <a:t>E</a:t>
            </a:r>
            <a:r>
              <a:rPr lang="en" sz="1300">
                <a:solidFill>
                  <a:schemeClr val="dk1"/>
                </a:solidFill>
                <a:latin typeface="Calibri"/>
                <a:ea typeface="Calibri"/>
                <a:cs typeface="Calibri"/>
                <a:sym typeface="Calibri"/>
              </a:rPr>
              <a:t> − 2 = 0), and ask if they all show the same pattern. Students don’t need to explain why they’re equivalent yet—they’ll explore that more in future lessons.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6 faces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 edges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12 vertices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ASK: </a:t>
            </a:r>
            <a:r>
              <a:rPr lang="en" sz="1300">
                <a:solidFill>
                  <a:schemeClr val="dk1"/>
                </a:solidFill>
                <a:latin typeface="Calibri"/>
                <a:ea typeface="Calibri"/>
                <a:cs typeface="Calibri"/>
                <a:sym typeface="Calibri"/>
              </a:rPr>
              <a:t>“What do you notice about the relationships between the numbers of faces (</a:t>
            </a:r>
            <a:r>
              <a:rPr b="1"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edges (</a:t>
            </a:r>
            <a:r>
              <a:rPr b="1" i="1" lang="en" sz="1300">
                <a:solidFill>
                  <a:schemeClr val="dk1"/>
                </a:solidFill>
                <a:latin typeface="Calibri"/>
                <a:ea typeface="Calibri"/>
                <a:cs typeface="Calibri"/>
                <a:sym typeface="Calibri"/>
              </a:rPr>
              <a:t>E</a:t>
            </a:r>
            <a:r>
              <a:rPr lang="en" sz="1300">
                <a:solidFill>
                  <a:schemeClr val="dk1"/>
                </a:solidFill>
                <a:latin typeface="Calibri"/>
                <a:ea typeface="Calibri"/>
                <a:cs typeface="Calibri"/>
                <a:sym typeface="Calibri"/>
              </a:rPr>
              <a:t>), and vertices (</a:t>
            </a:r>
            <a:r>
              <a:rPr b="1"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 of the Platonic solids?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(Answers may vary: I noticed all the numbers are even; I noticed the number of faces is less than or equal to the number of vertices, or </a:t>
            </a:r>
            <a:r>
              <a:rPr b="1"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 </a:t>
            </a:r>
            <a:r>
              <a:rPr b="1"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 I noticed the number of edges is always greater than the number of faces, or </a:t>
            </a:r>
            <a:r>
              <a:rPr b="1" i="1" lang="en" sz="1300">
                <a:solidFill>
                  <a:schemeClr val="dk1"/>
                </a:solidFill>
                <a:latin typeface="Calibri"/>
                <a:ea typeface="Calibri"/>
                <a:cs typeface="Calibri"/>
                <a:sym typeface="Calibri"/>
              </a:rPr>
              <a:t>E </a:t>
            </a:r>
            <a:r>
              <a:rPr lang="en" sz="1300">
                <a:solidFill>
                  <a:schemeClr val="dk1"/>
                </a:solidFill>
                <a:latin typeface="Calibri"/>
                <a:ea typeface="Calibri"/>
                <a:cs typeface="Calibri"/>
                <a:sym typeface="Calibri"/>
              </a:rPr>
              <a:t>&gt; </a:t>
            </a:r>
            <a:r>
              <a:rPr b="1"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ASK: </a:t>
            </a:r>
            <a:r>
              <a:rPr lang="en" sz="1300">
                <a:solidFill>
                  <a:schemeClr val="dk1"/>
                </a:solidFill>
                <a:latin typeface="Calibri"/>
                <a:ea typeface="Calibri"/>
                <a:cs typeface="Calibri"/>
                <a:sym typeface="Calibri"/>
              </a:rPr>
              <a:t>What do you wonder about the relationships between the numbers of faces, edges, and vertices of the Platonic solids?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(Answers may vary: I wonder if the number of edges is always less than the sum of the number of faces and the number of vertices, or </a:t>
            </a:r>
            <a:r>
              <a:rPr b="1" i="1" lang="en" sz="1300">
                <a:solidFill>
                  <a:schemeClr val="dk1"/>
                </a:solidFill>
                <a:latin typeface="Calibri"/>
                <a:ea typeface="Calibri"/>
                <a:cs typeface="Calibri"/>
                <a:sym typeface="Calibri"/>
              </a:rPr>
              <a:t>E</a:t>
            </a:r>
            <a:r>
              <a:rPr lang="en" sz="1300">
                <a:solidFill>
                  <a:schemeClr val="dk1"/>
                </a:solidFill>
                <a:latin typeface="Calibri"/>
                <a:ea typeface="Calibri"/>
                <a:cs typeface="Calibri"/>
                <a:sym typeface="Calibri"/>
              </a:rPr>
              <a:t> &lt; </a:t>
            </a:r>
            <a:r>
              <a:rPr b="1"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 </a:t>
            </a:r>
            <a:r>
              <a:rPr b="1"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 I wonder if there is an equation that connects all of the variables)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SAY:</a:t>
            </a:r>
            <a:r>
              <a:rPr lang="en" sz="1300">
                <a:solidFill>
                  <a:schemeClr val="dk1"/>
                </a:solidFill>
                <a:latin typeface="Calibri"/>
                <a:ea typeface="Calibri"/>
                <a:cs typeface="Calibri"/>
                <a:sym typeface="Calibri"/>
              </a:rPr>
              <a:t> There is a relationship that can be expressed with an equation using all three values: </a:t>
            </a:r>
            <a:r>
              <a:rPr b="1"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a:t>
            </a:r>
            <a:r>
              <a:rPr b="1"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 </a:t>
            </a:r>
            <a:r>
              <a:rPr b="1" i="1" lang="en" sz="1300">
                <a:solidFill>
                  <a:schemeClr val="dk1"/>
                </a:solidFill>
                <a:latin typeface="Calibri"/>
                <a:ea typeface="Calibri"/>
                <a:cs typeface="Calibri"/>
                <a:sym typeface="Calibri"/>
              </a:rPr>
              <a:t>E</a:t>
            </a:r>
            <a:r>
              <a:rPr lang="en" sz="1300">
                <a:solidFill>
                  <a:schemeClr val="dk1"/>
                </a:solidFill>
                <a:latin typeface="Calibri"/>
                <a:ea typeface="Calibri"/>
                <a:cs typeface="Calibri"/>
                <a:sym typeface="Calibri"/>
              </a:rPr>
              <a:t>. Write the equation that represents this relationship.</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number of edges is 2 less than the sum of the other two numbers, or </a:t>
            </a:r>
            <a:r>
              <a:rPr b="1"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 + </a:t>
            </a:r>
            <a:r>
              <a:rPr b="1"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 − 2 = </a:t>
            </a:r>
            <a:r>
              <a:rPr b="1" i="1" lang="en" sz="1300">
                <a:solidFill>
                  <a:schemeClr val="dk1"/>
                </a:solidFill>
                <a:latin typeface="Calibri"/>
                <a:ea typeface="Calibri"/>
                <a:cs typeface="Calibri"/>
                <a:sym typeface="Calibri"/>
              </a:rPr>
              <a:t>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2 Collect and Display: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During the launch, listen for and collect language students use to describe how the three Platonic solids are alike and different. Record informal student language alongside the mathematical terms (</a:t>
            </a:r>
            <a:r>
              <a:rPr i="1" lang="en" sz="1300">
                <a:solidFill>
                  <a:schemeClr val="dk1"/>
                </a:solidFill>
                <a:latin typeface="Calibri"/>
                <a:ea typeface="Calibri"/>
                <a:cs typeface="Calibri"/>
                <a:sym typeface="Calibri"/>
              </a:rPr>
              <a:t>vertices, edges, faces</a:t>
            </a:r>
            <a:r>
              <a:rPr lang="en" sz="1300">
                <a:solidFill>
                  <a:schemeClr val="dk1"/>
                </a:solidFill>
                <a:latin typeface="Calibri"/>
                <a:ea typeface="Calibri"/>
                <a:cs typeface="Calibri"/>
                <a:sym typeface="Calibri"/>
              </a:rPr>
              <a:t>) on a visual display of the three solids and update it throughout the remainder of the lesson. </a:t>
            </a:r>
            <a:r>
              <a:rPr i="1" lang="en" sz="1300">
                <a:solidFill>
                  <a:schemeClr val="dk1"/>
                </a:solidFill>
                <a:latin typeface="Calibri"/>
                <a:ea typeface="Calibri"/>
                <a:cs typeface="Calibri"/>
                <a:sym typeface="Calibri"/>
              </a:rPr>
              <a:t>Remind students to borrow language from the display as needed.</a:t>
            </a:r>
            <a:r>
              <a:rPr lang="en" sz="1300">
                <a:solidFill>
                  <a:schemeClr val="dk1"/>
                </a:solidFill>
                <a:latin typeface="Calibri"/>
                <a:ea typeface="Calibri"/>
                <a:cs typeface="Calibri"/>
                <a:sym typeface="Calibri"/>
              </a:rPr>
              <a:t> This will provide students with a resource from which to draw language during small-group and whole-group discussions.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Design Principle(s): </a:t>
            </a:r>
            <a:r>
              <a:rPr i="1" lang="en" sz="1300">
                <a:solidFill>
                  <a:schemeClr val="dk1"/>
                </a:solidFill>
                <a:latin typeface="Calibri"/>
                <a:ea typeface="Calibri"/>
                <a:cs typeface="Calibri"/>
                <a:sym typeface="Calibri"/>
              </a:rPr>
              <a:t>Maximize meta-awareness; Support sense-making</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working memory, provide students with sticky notes or mini whiteboards.</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Memory; Organization</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octahedron has 12 edges; the icosahedron has 30 edges.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octahedron has 6 vertices; the icosahedron has 30 vertices.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tetrahedron, cube, and dodecahedron have 3 faces meeting at each vertex. The octahedron has 4 faces meeting at each vertex. The icosahedron has 5 faces meeting at each vertex.</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ab</a:t>
            </a:r>
            <a:r>
              <a:rPr lang="en" sz="1300">
                <a:solidFill>
                  <a:schemeClr val="dk1"/>
                </a:solidFill>
                <a:latin typeface="Calibri"/>
                <a:ea typeface="Calibri"/>
                <a:cs typeface="Calibri"/>
                <a:sym typeface="Calibri"/>
              </a:rPr>
              <a:t> + 90 = 180</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Sum means to add. The angles measures must be added. The sum is 180. The answer is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+ 90 = 180.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− 90 = 180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Sum means to add. The angles measures must be added. The sum is 180. The answer is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+ 90 = 180.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+ 90 = 180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measures of the angles must be added. The sum is 180. The answer is a+b+90=180.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90</a:t>
            </a:r>
            <a:r>
              <a:rPr i="1" lang="en" sz="1300">
                <a:solidFill>
                  <a:schemeClr val="dk1"/>
                </a:solidFill>
                <a:latin typeface="Calibri"/>
                <a:ea typeface="Calibri"/>
                <a:cs typeface="Calibri"/>
                <a:sym typeface="Calibri"/>
              </a:rPr>
              <a:t>ab</a:t>
            </a:r>
            <a:r>
              <a:rPr lang="en" sz="1300">
                <a:solidFill>
                  <a:schemeClr val="dk1"/>
                </a:solidFill>
                <a:latin typeface="Calibri"/>
                <a:ea typeface="Calibri"/>
                <a:cs typeface="Calibri"/>
                <a:sym typeface="Calibri"/>
              </a:rPr>
              <a:t> = 180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Let’s try again a different way: Sum means to add. The angles measures must be added. The sum is 180. The answer is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+ 90 = 180.</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 name="Google Shape;223;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Additional Problems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following two problems will provide students with a chance to work through the 4 steps independently or in small groups.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sum of three consecutive integers is 1,623.</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sum of three consecutive </a:t>
            </a:r>
            <a:r>
              <a:rPr i="1" lang="en" sz="1300">
                <a:solidFill>
                  <a:schemeClr val="dk1"/>
                </a:solidFill>
                <a:latin typeface="Calibri"/>
                <a:ea typeface="Calibri"/>
                <a:cs typeface="Calibri"/>
                <a:sym typeface="Calibri"/>
              </a:rPr>
              <a:t>odd</a:t>
            </a:r>
            <a:r>
              <a:rPr lang="en" sz="1300">
                <a:solidFill>
                  <a:schemeClr val="dk1"/>
                </a:solidFill>
                <a:latin typeface="Calibri"/>
                <a:ea typeface="Calibri"/>
                <a:cs typeface="Calibri"/>
                <a:sym typeface="Calibri"/>
              </a:rPr>
              <a:t> integers is 93.</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 +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+ 2) = 1,623; 3</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+ 3 = 1,623</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+2) +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+4) = 93; 3</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+ 6 = 93</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61ac524e8c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61ac524e8c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write equations for two situations, first using numbers and variables, then using only variables. This helps them understand that both known and unknown quantities—whether fixed or changing—can be represented with numbers or letters.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Let students know that they will now begin exploring a variety of different scenarios beyond Geometry. Each scenario will have the theme of representing quantities and relationships with expressions and equations.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on the next slide.</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61ac524e8c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61ac524e8c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4.99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 = 14.95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4.99 ⋅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c</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q</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t</a:t>
            </a:r>
            <a:endParaRPr i="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+ 45 = 275 or 275 − 45 =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(or equivalent)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 + 45 =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or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− 45 = </a:t>
            </a:r>
            <a:r>
              <a:rPr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  (or equivalent)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w</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 x </a:t>
            </a:r>
            <a:r>
              <a:rPr lang="en" sz="1300">
                <a:solidFill>
                  <a:schemeClr val="dk1"/>
                </a:solidFill>
                <a:latin typeface="Calibri"/>
                <a:ea typeface="Calibri"/>
                <a:cs typeface="Calibri"/>
                <a:sym typeface="Calibri"/>
              </a:rPr>
              <a:t>or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w</a:t>
            </a:r>
            <a:r>
              <a:rPr lang="en" sz="1300">
                <a:solidFill>
                  <a:schemeClr val="dk1"/>
                </a:solidFill>
                <a:latin typeface="Calibri"/>
                <a:ea typeface="Calibri"/>
                <a:cs typeface="Calibri"/>
                <a:sym typeface="Calibri"/>
              </a:rPr>
              <a:t> (or equivalent)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Both sets of equations are similar in structure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Each equation involves three quantities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first equation has two known values, the second has one, and the third has none.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They differ in content and operation</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quantities differ: Set 1 uses unit price, pounds, and total cost; Set 2 uses Noah’s earnings, Mai’s earnings, and their difference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Set 1 involves multiplication; Set 2 involves addition or subtraction.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translate “Mai earned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dollars, which is 45 more dollars than Noah did” as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+ 45 = </a:t>
            </a:r>
            <a:r>
              <a:rPr i="1" lang="en" sz="1300">
                <a:solidFill>
                  <a:schemeClr val="dk1"/>
                </a:solidFill>
                <a:latin typeface="Calibri"/>
                <a:ea typeface="Calibri"/>
                <a:cs typeface="Calibri"/>
                <a:sym typeface="Calibri"/>
              </a:rPr>
              <a:t>v</a:t>
            </a:r>
            <a:r>
              <a:rPr lang="en" sz="1300">
                <a:solidFill>
                  <a:schemeClr val="dk1"/>
                </a:solidFill>
                <a:latin typeface="Calibri"/>
                <a:ea typeface="Calibri"/>
                <a:cs typeface="Calibri"/>
                <a:sym typeface="Calibri"/>
              </a:rPr>
              <a:t>, not paying attention to where the plus sign should go. As with other problems throughout this unit, encourage students to try using numbers in their equation to see if the equation really says what they want it to say.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Focus the discussion on how the two sets of equations are alike, then explore how the equations within each set differ. If students mention known or unknown quantities, ask them to specify which are which.</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Emphasize that we often use letters to represent quantities that are unknown or changing—but sometimes also for known values to highlight relationships rather than specific numbers. Let students know they’ll see more examples of this in upcoming activities.</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1 Stronger and Clearer Each Time: Writing, Listening,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help students improve their written responses to the final question. Give students time to meet with one to two partners to share and get feedback on their responses. Display feedback prompts that will help students strengthen their ideas and clarify their language. For example, “Can you describe the quantities?,” “What operation was used?,” and “Can you try to explain this using a different example?” Invite students to go back and revise their written explanation based on the feedback from peers. This will help students understand situations in which quantities are related through communicating their reasoning with a partner.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 (for explanation); Cultivate conversation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Distribute graphic organizers</a:t>
            </a:r>
            <a:r>
              <a:rPr lang="en" sz="1300">
                <a:solidFill>
                  <a:schemeClr val="dk1"/>
                </a:solidFill>
                <a:latin typeface="Calibri"/>
                <a:ea typeface="Calibri"/>
                <a:cs typeface="Calibri"/>
                <a:sym typeface="Calibri"/>
              </a:rPr>
              <a:t> 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Engagement: Provide Access by Recruiting Interest</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Leverage choice around perceived challenge. Invite students to write equations for three to four of the situations they select. Chunking this task into more manageable parts may also benefit students who benefit from additional processing time.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Organization; Attention; Social-emotional skills</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50(3) + 40</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cost per mile should represent 40 cents, which is 0.40. The correct answer is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50(3) + 0.40</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50</a:t>
            </a:r>
            <a:r>
              <a:rPr i="1" lang="en" sz="1300">
                <a:solidFill>
                  <a:schemeClr val="dk1"/>
                </a:solidFill>
                <a:latin typeface="Calibri"/>
                <a:ea typeface="Calibri"/>
                <a:cs typeface="Calibri"/>
                <a:sym typeface="Calibri"/>
              </a:rPr>
              <a:t>m </a:t>
            </a:r>
            <a:r>
              <a:rPr lang="en" sz="1300">
                <a:solidFill>
                  <a:schemeClr val="dk1"/>
                </a:solidFill>
                <a:latin typeface="Calibri"/>
                <a:ea typeface="Calibri"/>
                <a:cs typeface="Calibri"/>
                <a:sym typeface="Calibri"/>
              </a:rPr>
              <a:t>+ 40(3)</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equation shows they traveled 3 miles. The number of miles is unknown,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and the cost per mile should be 0.40. The cost per day is $50, and the number of days is known, 3. The correct answer is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50</a:t>
            </a:r>
            <a:r>
              <a:rPr i="1" lang="en" sz="1300">
                <a:solidFill>
                  <a:schemeClr val="dk1"/>
                </a:solidFill>
                <a:latin typeface="Calibri"/>
                <a:ea typeface="Calibri"/>
                <a:cs typeface="Calibri"/>
                <a:sym typeface="Calibri"/>
              </a:rPr>
              <a:t>m </a:t>
            </a:r>
            <a:r>
              <a:rPr lang="en" sz="1300">
                <a:solidFill>
                  <a:schemeClr val="dk1"/>
                </a:solidFill>
                <a:latin typeface="Calibri"/>
                <a:ea typeface="Calibri"/>
                <a:cs typeface="Calibri"/>
                <a:sym typeface="Calibri"/>
              </a:rPr>
              <a:t>+ 40(3).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50(3) + 40(3) + 0.40</a:t>
            </a:r>
            <a:r>
              <a:rPr i="1" lang="en" sz="1300">
                <a:solidFill>
                  <a:schemeClr val="dk1"/>
                </a:solidFill>
                <a:latin typeface="Calibri"/>
                <a:ea typeface="Calibri"/>
                <a:cs typeface="Calibri"/>
                <a:sym typeface="Calibri"/>
              </a:rPr>
              <a:t>m</a:t>
            </a:r>
            <a:endParaRPr i="1"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Look for the known and unknown values. The cost per day is known, $50. The number of days of the trip is known, 3. The number of miles driven is unknown,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The cost per mile is known, $0.40. The correct answer is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50</a:t>
            </a:r>
            <a:r>
              <a:rPr i="1" lang="en" sz="1300">
                <a:solidFill>
                  <a:schemeClr val="dk1"/>
                </a:solidFill>
                <a:latin typeface="Calibri"/>
                <a:ea typeface="Calibri"/>
                <a:cs typeface="Calibri"/>
                <a:sym typeface="Calibri"/>
              </a:rPr>
              <a:t>m </a:t>
            </a:r>
            <a:r>
              <a:rPr lang="en" sz="1300">
                <a:solidFill>
                  <a:schemeClr val="dk1"/>
                </a:solidFill>
                <a:latin typeface="Calibri"/>
                <a:ea typeface="Calibri"/>
                <a:cs typeface="Calibri"/>
                <a:sym typeface="Calibri"/>
              </a:rPr>
              <a:t>+ 40(3).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50</a:t>
            </a:r>
            <a:r>
              <a:rPr i="1" lang="en" sz="1300">
                <a:solidFill>
                  <a:schemeClr val="dk1"/>
                </a:solidFill>
                <a:latin typeface="Calibri"/>
                <a:ea typeface="Calibri"/>
                <a:cs typeface="Calibri"/>
                <a:sym typeface="Calibri"/>
              </a:rPr>
              <a:t>m </a:t>
            </a:r>
            <a:r>
              <a:rPr lang="en" sz="1300">
                <a:solidFill>
                  <a:schemeClr val="dk1"/>
                </a:solidFill>
                <a:latin typeface="Calibri"/>
                <a:ea typeface="Calibri"/>
                <a:cs typeface="Calibri"/>
                <a:sym typeface="Calibri"/>
              </a:rPr>
              <a:t>+ 40(3)</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They will pay $50 times 3 days plus 0.40 multiplied by the number of miles,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50</a:t>
            </a:r>
            <a:r>
              <a:rPr i="1" lang="en" sz="1300">
                <a:solidFill>
                  <a:schemeClr val="dk1"/>
                </a:solidFill>
                <a:latin typeface="Calibri"/>
                <a:ea typeface="Calibri"/>
                <a:cs typeface="Calibri"/>
                <a:sym typeface="Calibri"/>
              </a:rPr>
              <a:t>m </a:t>
            </a:r>
            <a:r>
              <a:rPr lang="en" sz="1300">
                <a:solidFill>
                  <a:schemeClr val="dk1"/>
                </a:solidFill>
                <a:latin typeface="Calibri"/>
                <a:ea typeface="Calibri"/>
                <a:cs typeface="Calibri"/>
                <a:sym typeface="Calibri"/>
              </a:rPr>
              <a:t>+ 40(3).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3" name="Google Shape;30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Together the husband and wife earn $110,000 a year; the wife earns $16,000 less than twice what her husband earns.</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2</a:t>
            </a:r>
            <a:r>
              <a:rPr i="1" lang="en" sz="1300">
                <a:solidFill>
                  <a:srgbClr val="1D2125"/>
                </a:solidFill>
                <a:latin typeface="Calibri"/>
                <a:ea typeface="Calibri"/>
                <a:cs typeface="Calibri"/>
                <a:sym typeface="Calibri"/>
              </a:rPr>
              <a:t>h</a:t>
            </a:r>
            <a:r>
              <a:rPr lang="en" sz="1300">
                <a:solidFill>
                  <a:srgbClr val="1D2125"/>
                </a:solidFill>
                <a:latin typeface="Calibri"/>
                <a:ea typeface="Calibri"/>
                <a:cs typeface="Calibri"/>
                <a:sym typeface="Calibri"/>
              </a:rPr>
              <a:t> − 16,000 = the amount the wife earns; let </a:t>
            </a:r>
            <a:r>
              <a:rPr i="1" lang="en" sz="1300">
                <a:solidFill>
                  <a:srgbClr val="1D2125"/>
                </a:solidFill>
                <a:latin typeface="Calibri"/>
                <a:ea typeface="Calibri"/>
                <a:cs typeface="Calibri"/>
                <a:sym typeface="Calibri"/>
              </a:rPr>
              <a:t>h</a:t>
            </a:r>
            <a:r>
              <a:rPr lang="en" sz="1300">
                <a:solidFill>
                  <a:srgbClr val="1D2125"/>
                </a:solidFill>
                <a:latin typeface="Calibri"/>
                <a:ea typeface="Calibri"/>
                <a:cs typeface="Calibri"/>
                <a:sym typeface="Calibri"/>
              </a:rPr>
              <a:t> = the amount the husband earns.</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Together the husband and wife earn $110,000.</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i="1" lang="en" sz="1300">
                <a:solidFill>
                  <a:srgbClr val="1D2125"/>
                </a:solidFill>
                <a:latin typeface="Calibri"/>
                <a:ea typeface="Calibri"/>
                <a:cs typeface="Calibri"/>
                <a:sym typeface="Calibri"/>
              </a:rPr>
              <a:t>h</a:t>
            </a:r>
            <a:r>
              <a:rPr lang="en" sz="1300">
                <a:solidFill>
                  <a:srgbClr val="1D2125"/>
                </a:solidFill>
                <a:latin typeface="Calibri"/>
                <a:ea typeface="Calibri"/>
                <a:cs typeface="Calibri"/>
                <a:sym typeface="Calibri"/>
              </a:rPr>
              <a:t> + 2</a:t>
            </a:r>
            <a:r>
              <a:rPr i="1" lang="en" sz="1300">
                <a:solidFill>
                  <a:srgbClr val="1D2125"/>
                </a:solidFill>
                <a:latin typeface="Calibri"/>
                <a:ea typeface="Calibri"/>
                <a:cs typeface="Calibri"/>
                <a:sym typeface="Calibri"/>
              </a:rPr>
              <a:t>h</a:t>
            </a:r>
            <a:r>
              <a:rPr lang="en" sz="1300">
                <a:solidFill>
                  <a:srgbClr val="1D2125"/>
                </a:solidFill>
                <a:latin typeface="Calibri"/>
                <a:ea typeface="Calibri"/>
                <a:cs typeface="Calibri"/>
                <a:sym typeface="Calibri"/>
              </a:rPr>
              <a:t> − 16,000 = $110,000</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Additional Instruction</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Watch the </a:t>
            </a:r>
            <a:r>
              <a:rPr lang="en" sz="1300">
                <a:solidFill>
                  <a:srgbClr val="1D2125"/>
                </a:solidFill>
                <a:latin typeface="Calibri"/>
                <a:ea typeface="Calibri"/>
                <a:cs typeface="Calibri"/>
                <a:sym typeface="Calibri"/>
              </a:rPr>
              <a:t>following</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2"/>
              </a:rPr>
              <a:t>video</a:t>
            </a:r>
            <a:r>
              <a:rPr lang="en" sz="1300">
                <a:solidFill>
                  <a:srgbClr val="1D2125"/>
                </a:solidFill>
                <a:latin typeface="Calibri"/>
                <a:ea typeface="Calibri"/>
                <a:cs typeface="Calibri"/>
                <a:sym typeface="Calibri"/>
              </a:rPr>
              <a:t> to support your instruction on writing an </a:t>
            </a:r>
            <a:r>
              <a:rPr lang="en" sz="1300">
                <a:solidFill>
                  <a:srgbClr val="1D2125"/>
                </a:solidFill>
                <a:latin typeface="Calibri"/>
                <a:ea typeface="Calibri"/>
                <a:cs typeface="Calibri"/>
                <a:sym typeface="Calibri"/>
              </a:rPr>
              <a:t>equation</a:t>
            </a:r>
            <a:r>
              <a:rPr lang="en" sz="1300">
                <a:solidFill>
                  <a:srgbClr val="1D2125"/>
                </a:solidFill>
                <a:latin typeface="Calibri"/>
                <a:ea typeface="Calibri"/>
                <a:cs typeface="Calibri"/>
                <a:sym typeface="Calibri"/>
              </a:rPr>
              <a:t> to represent a real-world problem.</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7347ab987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7347ab987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361ac524e8c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361ac524e8c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61ac524e8c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61ac524e8c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gives students another chance to represent relationships with numbers and variables, reason through patterns, and understand how equations help generalize relationships. In each car purchase scenario, students identify four key quantities. At least one is unknown, prompting students to name it (e.g., "total price") or assign a variable (e.g.,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or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Watch for the different ways students represent these unknowns.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students if they’ve ever paid sales tax and to briefly explain how it works.Let them know car purchases include sales tax (a percentage of the price) and additional dealership fees. Tell students that they will write equations showing the relationship between car price, tax, fees, and total cost—no need to calculate, just model. Arrange students in groups of 2. Give them a few minutes of quiet work time and then a minute to discuss their responses with a partner. Follow with a whole-class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on the next slide.</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61ac524e8c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61ac524e8c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9,500 + 0.06(9,500) + 120 </a:t>
            </a:r>
            <a:r>
              <a:rPr b="1" lang="en" sz="1300">
                <a:solidFill>
                  <a:schemeClr val="dk1"/>
                </a:solidFill>
                <a:latin typeface="Calibri"/>
                <a:ea typeface="Calibri"/>
                <a:cs typeface="Calibri"/>
                <a:sym typeface="Calibri"/>
              </a:rPr>
              <a:t>or</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1.06(9,500) + 120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14,699 + 0.06(14,699) + 120 </a:t>
            </a:r>
            <a:r>
              <a:rPr b="1" lang="en" sz="1300">
                <a:solidFill>
                  <a:schemeClr val="dk1"/>
                </a:solidFill>
                <a:latin typeface="Calibri"/>
                <a:ea typeface="Calibri"/>
                <a:cs typeface="Calibri"/>
                <a:sym typeface="Calibri"/>
              </a:rPr>
              <a:t>or</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1.06(14,699) + 120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22,480 = </a:t>
            </a:r>
            <a:r>
              <a:rPr i="1" lang="en" sz="1300">
                <a:solidFill>
                  <a:schemeClr val="dk1"/>
                </a:solidFill>
                <a:latin typeface="Calibri"/>
                <a:ea typeface="Calibri"/>
                <a:cs typeface="Calibri"/>
                <a:sym typeface="Calibri"/>
              </a:rPr>
              <a:t>p + 0.06p + 120 </a:t>
            </a:r>
            <a:r>
              <a:rPr b="1" i="1" lang="en" sz="1300">
                <a:solidFill>
                  <a:schemeClr val="dk1"/>
                </a:solidFill>
                <a:latin typeface="Calibri"/>
                <a:ea typeface="Calibri"/>
                <a:cs typeface="Calibri"/>
                <a:sym typeface="Calibri"/>
              </a:rPr>
              <a:t>or</a:t>
            </a:r>
            <a:r>
              <a:rPr i="1" lang="en" sz="1300">
                <a:solidFill>
                  <a:schemeClr val="dk1"/>
                </a:solidFill>
                <a:latin typeface="Calibri"/>
                <a:ea typeface="Calibri"/>
                <a:cs typeface="Calibri"/>
                <a:sym typeface="Calibri"/>
              </a:rPr>
              <a:t> 22,480 = 1.06p</a:t>
            </a:r>
            <a:r>
              <a:rPr lang="en" sz="1300">
                <a:solidFill>
                  <a:schemeClr val="dk1"/>
                </a:solidFill>
                <a:latin typeface="Calibri"/>
                <a:ea typeface="Calibri"/>
                <a:cs typeface="Calibri"/>
                <a:sym typeface="Calibri"/>
              </a:rPr>
              <a:t> + 120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+ 0.06</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+ 120 </a:t>
            </a:r>
            <a:r>
              <a:rPr b="1" lang="en" sz="1300">
                <a:solidFill>
                  <a:schemeClr val="dk1"/>
                </a:solidFill>
                <a:latin typeface="Calibri"/>
                <a:ea typeface="Calibri"/>
                <a:cs typeface="Calibri"/>
                <a:sym typeface="Calibri"/>
              </a:rPr>
              <a:t>or</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1.06</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+ 120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9,500 + (</a:t>
            </a:r>
            <a:r>
              <a:rPr i="1" lang="en" sz="1300">
                <a:solidFill>
                  <a:schemeClr val="dk1"/>
                </a:solidFill>
                <a:latin typeface="Calibri"/>
                <a:ea typeface="Calibri"/>
                <a:cs typeface="Calibri"/>
                <a:sym typeface="Calibri"/>
              </a:rPr>
              <a:t>r</a:t>
            </a:r>
            <a:r>
              <a:rPr lang="en" sz="1300">
                <a:solidFill>
                  <a:schemeClr val="dk1"/>
                </a:solidFill>
                <a:latin typeface="Calibri"/>
                <a:ea typeface="Calibri"/>
                <a:cs typeface="Calibri"/>
                <a:sym typeface="Calibri"/>
              </a:rPr>
              <a:t>/100)(9,500) + </a:t>
            </a:r>
            <a:r>
              <a:rPr i="1" lang="en" sz="1300">
                <a:solidFill>
                  <a:schemeClr val="dk1"/>
                </a:solidFill>
                <a:latin typeface="Calibri"/>
                <a:ea typeface="Calibri"/>
                <a:cs typeface="Calibri"/>
                <a:sym typeface="Calibri"/>
              </a:rPr>
              <a:t>m</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14,699 + (</a:t>
            </a:r>
            <a:r>
              <a:rPr i="1" lang="en" sz="1300">
                <a:solidFill>
                  <a:schemeClr val="dk1"/>
                </a:solidFill>
                <a:latin typeface="Calibri"/>
                <a:ea typeface="Calibri"/>
                <a:cs typeface="Calibri"/>
                <a:sym typeface="Calibri"/>
              </a:rPr>
              <a:t>r</a:t>
            </a:r>
            <a:r>
              <a:rPr lang="en" sz="1300">
                <a:solidFill>
                  <a:schemeClr val="dk1"/>
                </a:solidFill>
                <a:latin typeface="Calibri"/>
                <a:ea typeface="Calibri"/>
                <a:cs typeface="Calibri"/>
                <a:sym typeface="Calibri"/>
              </a:rPr>
              <a:t>/100)(14,699) + </a:t>
            </a:r>
            <a:r>
              <a:rPr i="1" lang="en" sz="1300">
                <a:solidFill>
                  <a:schemeClr val="dk1"/>
                </a:solidFill>
                <a:latin typeface="Calibri"/>
                <a:ea typeface="Calibri"/>
                <a:cs typeface="Calibri"/>
                <a:sym typeface="Calibri"/>
              </a:rPr>
              <a:t>m</a:t>
            </a:r>
            <a:endParaRPr i="1"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22,480 = </a:t>
            </a:r>
            <a:r>
              <a:rPr i="1" lang="en" sz="1300">
                <a:solidFill>
                  <a:schemeClr val="dk1"/>
                </a:solidFill>
                <a:latin typeface="Calibri"/>
                <a:ea typeface="Calibri"/>
                <a:cs typeface="Calibri"/>
                <a:sym typeface="Calibri"/>
              </a:rPr>
              <a:t>p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r</a:t>
            </a:r>
            <a:r>
              <a:rPr lang="en" sz="1300">
                <a:solidFill>
                  <a:schemeClr val="dk1"/>
                </a:solidFill>
                <a:latin typeface="Calibri"/>
                <a:ea typeface="Calibri"/>
                <a:cs typeface="Calibri"/>
                <a:sym typeface="Calibri"/>
              </a:rPr>
              <a:t>/100)</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a:t>
            </a:r>
            <a:endParaRPr i="1"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r</a:t>
            </a:r>
            <a:r>
              <a:rPr lang="en" sz="1300">
                <a:solidFill>
                  <a:schemeClr val="dk1"/>
                </a:solidFill>
                <a:latin typeface="Calibri"/>
                <a:ea typeface="Calibri"/>
                <a:cs typeface="Calibri"/>
                <a:sym typeface="Calibri"/>
              </a:rPr>
              <a:t>/100)</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struggle to write an expression with four quantities. If stuck, suggest they start by calculating the cost of a $9,500 car and show their work. In the first question, remind students not to confuse the </a:t>
            </a:r>
            <a:r>
              <a:rPr lang="en" sz="1300" u="sng">
                <a:solidFill>
                  <a:schemeClr val="dk1"/>
                </a:solidFill>
                <a:latin typeface="Calibri"/>
                <a:ea typeface="Calibri"/>
                <a:cs typeface="Calibri"/>
                <a:sym typeface="Calibri"/>
              </a:rPr>
              <a:t>total price</a:t>
            </a:r>
            <a:r>
              <a:rPr lang="en" sz="1300">
                <a:solidFill>
                  <a:schemeClr val="dk1"/>
                </a:solidFill>
                <a:latin typeface="Calibri"/>
                <a:ea typeface="Calibri"/>
                <a:cs typeface="Calibri"/>
                <a:sym typeface="Calibri"/>
              </a:rPr>
              <a:t> with the </a:t>
            </a:r>
            <a:r>
              <a:rPr lang="en" sz="1300" u="sng">
                <a:solidFill>
                  <a:schemeClr val="dk1"/>
                </a:solidFill>
                <a:latin typeface="Calibri"/>
                <a:ea typeface="Calibri"/>
                <a:cs typeface="Calibri"/>
                <a:sym typeface="Calibri"/>
              </a:rPr>
              <a:t>original car price</a:t>
            </a:r>
            <a:r>
              <a:rPr lang="en" sz="1300">
                <a:solidFill>
                  <a:schemeClr val="dk1"/>
                </a:solidFill>
                <a:latin typeface="Calibri"/>
                <a:ea typeface="Calibri"/>
                <a:cs typeface="Calibri"/>
                <a:sym typeface="Calibri"/>
              </a:rPr>
              <a:t>. If they do, prompt them to recheck the information.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the last question, students may be unsure how to represent r% algebraically. Some may use r, others 0.0r. Refer them back to their earlier work and ask, “What did you multiply the price by? How did you turn 6 into 0.06?”</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students whose equations are equivalent but written in different forms. Display their equations for the class. Focus students’ attention on the first and last equation in questions 1 – 4 and </a:t>
            </a:r>
            <a:r>
              <a:rPr lang="en" sz="1300">
                <a:solidFill>
                  <a:schemeClr val="dk1"/>
                </a:solidFill>
                <a:latin typeface="Calibri"/>
                <a:ea typeface="Calibri"/>
                <a:cs typeface="Calibri"/>
                <a:sym typeface="Calibri"/>
              </a:rPr>
              <a:t>first and last equation in question 5.</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the first question, the equations might be: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9,500 + 0.06(9,500) + 120 and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+ 0.06</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+ 120. </a:t>
            </a:r>
            <a:r>
              <a:rPr b="1" lang="en" sz="1300">
                <a:solidFill>
                  <a:schemeClr val="dk1"/>
                </a:solidFill>
                <a:latin typeface="Calibri"/>
                <a:ea typeface="Calibri"/>
                <a:cs typeface="Calibri"/>
                <a:sym typeface="Calibri"/>
              </a:rPr>
              <a:t>ASK:</a:t>
            </a:r>
            <a:r>
              <a:rPr lang="en" sz="1300">
                <a:solidFill>
                  <a:schemeClr val="dk1"/>
                </a:solidFill>
                <a:latin typeface="Calibri"/>
                <a:ea typeface="Calibri"/>
                <a:cs typeface="Calibri"/>
                <a:sym typeface="Calibri"/>
              </a:rPr>
              <a:t> “In the first equation, what quantities do we know?” (Specific price, tax rate, fees); “When might it be useful to write an equation like this?” (When all values except one are known); In the other equation, what quantities do we know?” (Only tax rate and fees); “When might it be useful to write an equation like this?” (To create a general formula for any price, assuming the tax rate and miscellaneous charges are fixed).</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the second question, the equations might be: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9,500 + (</a:t>
            </a:r>
            <a:r>
              <a:rPr i="1" lang="en" sz="1300">
                <a:solidFill>
                  <a:schemeClr val="dk1"/>
                </a:solidFill>
                <a:latin typeface="Calibri"/>
                <a:ea typeface="Calibri"/>
                <a:cs typeface="Calibri"/>
                <a:sym typeface="Calibri"/>
              </a:rPr>
              <a:t>r</a:t>
            </a:r>
            <a:r>
              <a:rPr lang="en" sz="1300">
                <a:solidFill>
                  <a:schemeClr val="dk1"/>
                </a:solidFill>
                <a:latin typeface="Calibri"/>
                <a:ea typeface="Calibri"/>
                <a:cs typeface="Calibri"/>
                <a:sym typeface="Calibri"/>
              </a:rPr>
              <a:t>/100)(9,500) +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r</a:t>
            </a:r>
            <a:r>
              <a:rPr lang="en" sz="1300">
                <a:solidFill>
                  <a:schemeClr val="dk1"/>
                </a:solidFill>
                <a:latin typeface="Calibri"/>
                <a:ea typeface="Calibri"/>
                <a:cs typeface="Calibri"/>
                <a:sym typeface="Calibri"/>
              </a:rPr>
              <a:t>/100)</a:t>
            </a:r>
            <a:r>
              <a:rPr i="1" lang="en" sz="1300">
                <a:solidFill>
                  <a:schemeClr val="dk1"/>
                </a:solidFill>
                <a:latin typeface="Calibri"/>
                <a:ea typeface="Calibri"/>
                <a:cs typeface="Calibri"/>
                <a:sym typeface="Calibri"/>
              </a:rPr>
              <a:t>p</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m</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ASK:</a:t>
            </a:r>
            <a:r>
              <a:rPr lang="en" sz="1300">
                <a:solidFill>
                  <a:schemeClr val="dk1"/>
                </a:solidFill>
                <a:latin typeface="Calibri"/>
                <a:ea typeface="Calibri"/>
                <a:cs typeface="Calibri"/>
                <a:sym typeface="Calibri"/>
              </a:rPr>
              <a:t> “In the first equation, what quantities do we know?”</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(Original price only); “When might it be useful to write an equation like this?” (When tax/fees are unknown); “In the other equation, what quantities do we know?” (Nothing specific); “Why might it be helpful to write an equation like this?” (To model all relevant quantities flexibly)</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Key idea: We choose variables for known or unknown values depending on what we’re solving for or trying to understand.</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61fe87cb32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61fe87cb32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0.07(4(5)) + 4(5)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Mrs. Lee will pay $5 times 4 bags plus 7% of $5 times 4 bags for the purchase of the candy.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0.07(4(5))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Be sure to include the original price of the 4 bags of candy at $5.00 a bag. The correct answer is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0.07(4(5)) + 4(5).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4(5)</a:t>
            </a:r>
            <a:endParaRPr i="1"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Be sure to include the tax amount multiplied by the cost of the candy. Then add the tax to the cost of the candy. The correct answer is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0.07(4(5)) + 4(5).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0.07 + 4(5)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You must multiply the tax rate by the cost of the 4 bags of candy. The correct answer is </a:t>
            </a:r>
            <a:r>
              <a:rPr i="1" lang="en" sz="1300">
                <a:solidFill>
                  <a:schemeClr val="dk1"/>
                </a:solidFill>
                <a:latin typeface="Calibri"/>
                <a:ea typeface="Calibri"/>
                <a:cs typeface="Calibri"/>
                <a:sym typeface="Calibri"/>
              </a:rPr>
              <a:t>C</a:t>
            </a:r>
            <a:r>
              <a:rPr lang="en" sz="1300">
                <a:solidFill>
                  <a:schemeClr val="dk1"/>
                </a:solidFill>
                <a:latin typeface="Calibri"/>
                <a:ea typeface="Calibri"/>
                <a:cs typeface="Calibri"/>
                <a:sym typeface="Calibri"/>
              </a:rPr>
              <a:t> = 0.07(4(5)) + 4(5).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61fe87cb32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361fe87cb32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The label on Audrey's yogurt said that one serving provided 12 grams of protein, which is 24% of the recommended daily amount. What is the total recommended daily amount of protein?</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1 serving = 12 grams of protein; 1 serving is 24% of recommended daily amount; Let </a:t>
            </a:r>
            <a:r>
              <a:rPr i="1" lang="en" sz="1300">
                <a:solidFill>
                  <a:srgbClr val="1D2125"/>
                </a:solidFill>
                <a:latin typeface="Calibri"/>
                <a:ea typeface="Calibri"/>
                <a:cs typeface="Calibri"/>
                <a:sym typeface="Calibri"/>
              </a:rPr>
              <a:t>a</a:t>
            </a:r>
            <a:r>
              <a:rPr lang="en" sz="1300">
                <a:solidFill>
                  <a:srgbClr val="1D2125"/>
                </a:solidFill>
                <a:latin typeface="Calibri"/>
                <a:ea typeface="Calibri"/>
                <a:cs typeface="Calibri"/>
                <a:sym typeface="Calibri"/>
              </a:rPr>
              <a:t> = total amount of protein (in grams).</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12 grams is 24% of the total amount</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12 = 0.24</a:t>
            </a:r>
            <a:r>
              <a:rPr i="1" lang="en" sz="1300">
                <a:solidFill>
                  <a:srgbClr val="1D2125"/>
                </a:solidFill>
                <a:latin typeface="Calibri"/>
                <a:ea typeface="Calibri"/>
                <a:cs typeface="Calibri"/>
                <a:sym typeface="Calibri"/>
              </a:rPr>
              <a:t>a</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61ac524e8c_0_1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361ac524e8c_0_1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75(3) + 50</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D (or equivalent).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represents the number of colors on the shirts. </a:t>
            </a:r>
            <a:r>
              <a:rPr i="1" lang="en" sz="1300">
                <a:solidFill>
                  <a:schemeClr val="dk1"/>
                </a:solidFill>
                <a:latin typeface="Calibri"/>
                <a:ea typeface="Calibri"/>
                <a:cs typeface="Calibri"/>
                <a:sym typeface="Calibri"/>
              </a:rPr>
              <a:t>D</a:t>
            </a:r>
            <a:r>
              <a:rPr lang="en" sz="1300">
                <a:solidFill>
                  <a:schemeClr val="dk1"/>
                </a:solidFill>
                <a:latin typeface="Calibri"/>
                <a:ea typeface="Calibri"/>
                <a:cs typeface="Calibri"/>
                <a:sym typeface="Calibri"/>
              </a:rPr>
              <a:t> represents the total cost in dollars.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The shirt cost and fee per color are fixed. The number of colors, and the total cost, can vary based on how many colors are printed.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 Lessons 1.4 and 1.5 provide additional opportunities to analyze the meaning of variables in equations and write equations to represent a situation.</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61ac524e8c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61ac524e8c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61ac524e8c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361ac524e8c_0_2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In today’s lesson, we learned how to write equations to model real-world situations by using known and unknown values, applying operations like addition, subtraction, and multiplication, and reasoning about percentages and relationships between quantities. Use this knowledge to reflect on the </a:t>
            </a:r>
            <a:r>
              <a:rPr lang="en" sz="1300">
                <a:solidFill>
                  <a:schemeClr val="dk1"/>
                </a:solidFill>
                <a:latin typeface="Calibri"/>
                <a:ea typeface="Calibri"/>
                <a:cs typeface="Calibri"/>
                <a:sym typeface="Calibri"/>
              </a:rPr>
              <a:t>following</a:t>
            </a:r>
            <a:r>
              <a:rPr lang="en" sz="1300">
                <a:solidFill>
                  <a:schemeClr val="dk1"/>
                </a:solidFill>
                <a:latin typeface="Calibri"/>
                <a:ea typeface="Calibri"/>
                <a:cs typeface="Calibri"/>
                <a:sym typeface="Calibri"/>
              </a:rPr>
              <a:t> questions.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will vary, but here is an example: (a) It makes sense to use only numbers when all the values in a situation are known and won’t change—like finding the total cost of something when you know the exact price and tax. (b) It’s better to use letters when values can change or when you want to write a rule or formula—like using p to represent the price of any item.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will vary, but here is an example: A quantity that varies is something that can change, like the number of hours you study each week. A quantity that stays constant doesn’t change, like the price of a notebook if it’s always $2. For example, if you earn $10 per hour, the total money you earn (which varies) depends on how many hours you work, while the $10 per hour (the rate) stays constant.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6.png"/><Relationship Id="rId7" Type="http://schemas.openxmlformats.org/officeDocument/2006/relationships/image" Target="../media/image5.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11.png"/><Relationship Id="rId6" Type="http://schemas.openxmlformats.org/officeDocument/2006/relationships/image" Target="../media/image9.png"/><Relationship Id="rId7"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1.jpg"/><Relationship Id="rId4" Type="http://schemas.openxmlformats.org/officeDocument/2006/relationships/image" Target="../media/image37.png"/><Relationship Id="rId5" Type="http://schemas.openxmlformats.org/officeDocument/2006/relationships/image" Target="../media/image20.png"/><Relationship Id="rId6"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1.jp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17.png"/><Relationship Id="rId5" Type="http://schemas.openxmlformats.org/officeDocument/2006/relationships/image" Target="../media/image11.png"/><Relationship Id="rId6" Type="http://schemas.openxmlformats.org/officeDocument/2006/relationships/image" Target="../media/image9.png"/><Relationship Id="rId7" Type="http://schemas.openxmlformats.org/officeDocument/2006/relationships/image" Target="../media/image12.png"/><Relationship Id="rId8"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1.jp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1.jpg"/><Relationship Id="rId4" Type="http://schemas.openxmlformats.org/officeDocument/2006/relationships/image" Target="../media/image25.png"/><Relationship Id="rId5" Type="http://schemas.openxmlformats.org/officeDocument/2006/relationships/slide" Target="/ppt/slides/slide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6.png"/><Relationship Id="rId5" Type="http://schemas.openxmlformats.org/officeDocument/2006/relationships/image" Target="../media/image34.png"/><Relationship Id="rId6" Type="http://schemas.openxmlformats.org/officeDocument/2006/relationships/image" Target="../media/image4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5.png"/><Relationship Id="rId5"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7.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12.png"/><Relationship Id="rId7" Type="http://schemas.openxmlformats.org/officeDocument/2006/relationships/image" Target="../media/image10.png"/><Relationship Id="rId8"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www.youtube.com/watch?v=z-7hmaoO0aU" TargetMode="External"/><Relationship Id="rId4" Type="http://schemas.openxmlformats.org/officeDocument/2006/relationships/hyperlink" Target="http://www.youtube.com/watch?v=v3Ma9HKTlZs" TargetMode="External"/><Relationship Id="rId5" Type="http://schemas.openxmlformats.org/officeDocument/2006/relationships/image" Target="../media/image3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7.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12.png"/><Relationship Id="rId7" Type="http://schemas.openxmlformats.org/officeDocument/2006/relationships/image" Target="../media/image1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1.jpg"/><Relationship Id="rId4" Type="http://schemas.openxmlformats.org/officeDocument/2006/relationships/image" Target="../media/image43.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6.pn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24.png"/><Relationship Id="rId7"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1.jpg"/><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24.png"/><Relationship Id="rId6" Type="http://schemas.openxmlformats.org/officeDocument/2006/relationships/image" Target="../media/image39.png"/><Relationship Id="rId7"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1.jpg"/><Relationship Id="rId4" Type="http://schemas.openxmlformats.org/officeDocument/2006/relationships/image" Target="../media/image4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1 Linear Equations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1.2 Writing Equations to Model Relationships, Part 1</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1.2 Writing Equations to Model Relationships, Part 1</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{C4E136C1-E96A-47C7-8809-385760B9F772}</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Identify quantities </a:t>
            </a:r>
            <a:r>
              <a:rPr lang="en">
                <a:solidFill>
                  <a:srgbClr val="F3F3F3"/>
                </a:solidFill>
              </a:rPr>
              <a:t>that </a:t>
            </a:r>
            <a:r>
              <a:rPr b="1" lang="en">
                <a:solidFill>
                  <a:srgbClr val="F3F3F3"/>
                </a:solidFill>
              </a:rPr>
              <a:t>vary</a:t>
            </a:r>
            <a:r>
              <a:rPr lang="en">
                <a:solidFill>
                  <a:srgbClr val="F3F3F3"/>
                </a:solidFill>
              </a:rPr>
              <a:t> and quantities that are </a:t>
            </a:r>
            <a:r>
              <a:rPr b="1" lang="en">
                <a:solidFill>
                  <a:srgbClr val="F3F3F3"/>
                </a:solidFill>
              </a:rPr>
              <a:t>fixed</a:t>
            </a:r>
            <a:r>
              <a:rPr lang="en">
                <a:solidFill>
                  <a:srgbClr val="F3F3F3"/>
                </a:solidFill>
              </a:rPr>
              <a:t> in a situation or equation.</a:t>
            </a:r>
            <a:endParaRPr>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Explain that letters can represent</a:t>
            </a:r>
            <a:r>
              <a:rPr lang="en">
                <a:solidFill>
                  <a:srgbClr val="F3F3F3"/>
                </a:solidFill>
              </a:rPr>
              <a:t> both variables and constants.</a:t>
            </a:r>
            <a:endParaRPr>
              <a:solidFill>
                <a:srgbClr val="F3F3F3"/>
              </a:solidFill>
            </a:endParaRPr>
          </a:p>
          <a:p>
            <a:pPr indent="-317500" lvl="0" marL="457200" rtl="0" algn="l">
              <a:lnSpc>
                <a:spcPct val="100000"/>
              </a:lnSpc>
              <a:spcBef>
                <a:spcPts val="1000"/>
              </a:spcBef>
              <a:spcAft>
                <a:spcPts val="1000"/>
              </a:spcAft>
              <a:buClr>
                <a:srgbClr val="F3F3F3"/>
              </a:buClr>
              <a:buSzPts val="1400"/>
              <a:buChar char="●"/>
            </a:pPr>
            <a:r>
              <a:rPr b="1" lang="en">
                <a:solidFill>
                  <a:srgbClr val="F3F3F3"/>
                </a:solidFill>
              </a:rPr>
              <a:t>Write equations</a:t>
            </a:r>
            <a:r>
              <a:rPr lang="en">
                <a:solidFill>
                  <a:srgbClr val="F3F3F3"/>
                </a:solidFill>
              </a:rPr>
              <a:t> with numbers and variables to </a:t>
            </a:r>
            <a:r>
              <a:rPr b="1" lang="en">
                <a:solidFill>
                  <a:srgbClr val="F3F3F3"/>
                </a:solidFill>
              </a:rPr>
              <a:t>show relationships</a:t>
            </a:r>
            <a:r>
              <a:rPr lang="en">
                <a:solidFill>
                  <a:srgbClr val="F3F3F3"/>
                </a:solidFill>
              </a:rPr>
              <a:t> and limits.</a:t>
            </a:r>
            <a:endParaRPr>
              <a:solidFill>
                <a:srgbClr val="F3F3F3"/>
              </a:solidFill>
            </a:endParaRPr>
          </a:p>
        </p:txBody>
      </p:sp>
      <p:pic>
        <p:nvPicPr>
          <p:cNvPr descr="Three students helping each other up a staircase toward a flag, symbolizing teamwork and building math skills step by step." id="68" name="Google Shape;68;p10"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1.2 Writing Equations to Model Relationships, Part 1</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Constraint</a:t>
            </a:r>
            <a:endParaRPr/>
          </a:p>
          <a:p>
            <a:pPr indent="-330200" lvl="1" marL="914400" rtl="0" algn="l">
              <a:spcBef>
                <a:spcPts val="0"/>
              </a:spcBef>
              <a:spcAft>
                <a:spcPts val="0"/>
              </a:spcAft>
              <a:buSzPts val="1600"/>
              <a:buChar char="○"/>
            </a:pPr>
            <a:r>
              <a:rPr lang="en"/>
              <a:t>A limitation on the possible values of variables in a model, often expressed by an equation or inequality.</a:t>
            </a:r>
            <a:endParaRPr i="1"/>
          </a:p>
          <a:p>
            <a:pPr indent="-342900" lvl="0" marL="457200" rtl="0" algn="l">
              <a:spcBef>
                <a:spcPts val="0"/>
              </a:spcBef>
              <a:spcAft>
                <a:spcPts val="0"/>
              </a:spcAft>
              <a:buSzPts val="1800"/>
              <a:buChar char="●"/>
            </a:pPr>
            <a:r>
              <a:rPr lang="en"/>
              <a:t>Model</a:t>
            </a:r>
            <a:endParaRPr/>
          </a:p>
          <a:p>
            <a:pPr indent="-330200" lvl="1" marL="914400" rtl="0" algn="l">
              <a:spcBef>
                <a:spcPts val="0"/>
              </a:spcBef>
              <a:spcAft>
                <a:spcPts val="0"/>
              </a:spcAft>
              <a:buSzPts val="1600"/>
              <a:buChar char="○"/>
            </a:pPr>
            <a:r>
              <a:rPr lang="en"/>
              <a:t>A mathematical representation of a problem from STEM or everyday life, used to solve problems and make decisions.</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1.2 Writing Equations to Model Relationships, Part 1</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Percent</a:t>
            </a:r>
            <a:endParaRPr/>
          </a:p>
          <a:p>
            <a:pPr indent="-330200" lvl="1" marL="914400" rtl="0" algn="l">
              <a:spcBef>
                <a:spcPts val="0"/>
              </a:spcBef>
              <a:spcAft>
                <a:spcPts val="0"/>
              </a:spcAft>
              <a:buSzPts val="1600"/>
              <a:buChar char="○"/>
            </a:pPr>
            <a:r>
              <a:rPr lang="en"/>
              <a:t>This represents a rate per 100 units. The symbol is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 name="Google Shape;85;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6" name="Google Shape;86;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2" name="Google Shape;92;p12"/>
          <p:cNvCxnSpPr>
            <a:stCxn id="86" idx="2"/>
            <a:endCxn id="88"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8" idx="3"/>
            <a:endCxn id="87"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84" idx="3"/>
            <a:endCxn id="9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8" name="Google Shape;98;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0" name="Google Shape;100;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2" name="Google Shape;102;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6" name="Google Shape;106;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09" name="Google Shape;109;p12"/>
          <p:cNvCxnSpPr>
            <a:stCxn id="90" idx="3"/>
            <a:endCxn id="9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10" name="Google Shape;110;p12"/>
          <p:cNvCxnSpPr>
            <a:stCxn id="87" idx="3"/>
            <a:endCxn id="89"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1" name="Google Shape;111;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2" name="Google Shape;112;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sp>
        <p:nvSpPr>
          <p:cNvPr id="117" name="Google Shape;117;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Math Talk </a:t>
            </a:r>
            <a:r>
              <a:rPr lang="en"/>
              <a:t>🗣️</a:t>
            </a:r>
            <a:endParaRPr/>
          </a:p>
        </p:txBody>
      </p:sp>
      <p:sp>
        <p:nvSpPr>
          <p:cNvPr id="118" name="Google Shape;118;p13"/>
          <p:cNvSpPr txBox="1"/>
          <p:nvPr>
            <p:ph idx="1" type="body"/>
          </p:nvPr>
        </p:nvSpPr>
        <p:spPr>
          <a:xfrm>
            <a:off x="311700" y="1044075"/>
            <a:ext cx="7971900" cy="10545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You are going to evaluate the percentage of a number mentally. Two visual examples have been provided. L</a:t>
            </a:r>
            <a:r>
              <a:rPr lang="en"/>
              <a:t>ook for a pattern that can be used to describe how to find the percentage of any number.</a:t>
            </a:r>
            <a:endParaRPr/>
          </a:p>
        </p:txBody>
      </p:sp>
      <p:sp>
        <p:nvSpPr>
          <p:cNvPr id="119" name="Google Shape;119;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0" name="Google Shape;120;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1.2.1 Finding the Percent of 200</a:t>
            </a:r>
            <a:endParaRPr/>
          </a:p>
        </p:txBody>
      </p:sp>
      <p:pic>
        <p:nvPicPr>
          <p:cNvPr id="121" name="Google Shape;121;p13" title="35 percent.png"/>
          <p:cNvPicPr preferRelativeResize="0"/>
          <p:nvPr/>
        </p:nvPicPr>
        <p:blipFill>
          <a:blip r:embed="rId4">
            <a:alphaModFix/>
          </a:blip>
          <a:stretch>
            <a:fillRect/>
          </a:stretch>
        </p:blipFill>
        <p:spPr>
          <a:xfrm>
            <a:off x="2365588" y="1979813"/>
            <a:ext cx="4412815" cy="1336275"/>
          </a:xfrm>
          <a:prstGeom prst="rect">
            <a:avLst/>
          </a:prstGeom>
          <a:noFill/>
          <a:ln>
            <a:noFill/>
          </a:ln>
        </p:spPr>
      </p:pic>
      <p:pic>
        <p:nvPicPr>
          <p:cNvPr id="122" name="Google Shape;122;p13" title="48 percent.png"/>
          <p:cNvPicPr preferRelativeResize="0"/>
          <p:nvPr/>
        </p:nvPicPr>
        <p:blipFill>
          <a:blip r:embed="rId5">
            <a:alphaModFix/>
          </a:blip>
          <a:stretch>
            <a:fillRect/>
          </a:stretch>
        </p:blipFill>
        <p:spPr>
          <a:xfrm>
            <a:off x="206950" y="3448900"/>
            <a:ext cx="4336225" cy="1202041"/>
          </a:xfrm>
          <a:prstGeom prst="rect">
            <a:avLst/>
          </a:prstGeom>
          <a:noFill/>
          <a:ln>
            <a:noFill/>
          </a:ln>
        </p:spPr>
      </p:pic>
      <p:pic>
        <p:nvPicPr>
          <p:cNvPr id="123" name="Google Shape;123;p13" title="53 percent.png"/>
          <p:cNvPicPr preferRelativeResize="0"/>
          <p:nvPr/>
        </p:nvPicPr>
        <p:blipFill>
          <a:blip r:embed="rId6">
            <a:alphaModFix/>
          </a:blip>
          <a:stretch>
            <a:fillRect/>
          </a:stretch>
        </p:blipFill>
        <p:spPr>
          <a:xfrm>
            <a:off x="4573228" y="3448900"/>
            <a:ext cx="4259073" cy="12020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7" name="Shape 127"/>
        <p:cNvGrpSpPr/>
        <p:nvPr/>
      </p:nvGrpSpPr>
      <p:grpSpPr>
        <a:xfrm>
          <a:off x="0" y="0"/>
          <a:ext cx="0" cy="0"/>
          <a:chOff x="0" y="0"/>
          <a:chExt cx="0" cy="0"/>
        </a:xfrm>
      </p:grpSpPr>
      <p:sp>
        <p:nvSpPr>
          <p:cNvPr id="128" name="Google Shape;128;p14"/>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Warm Up - Math Talk </a:t>
            </a:r>
            <a:r>
              <a:rPr lang="en"/>
              <a:t>🗣️</a:t>
            </a:r>
            <a:endParaRPr>
              <a:solidFill>
                <a:srgbClr val="005047"/>
              </a:solidFill>
            </a:endParaRPr>
          </a:p>
        </p:txBody>
      </p:sp>
      <p:sp>
        <p:nvSpPr>
          <p:cNvPr id="129" name="Google Shape;129;p14"/>
          <p:cNvSpPr txBox="1"/>
          <p:nvPr>
            <p:ph idx="1" type="body"/>
          </p:nvPr>
        </p:nvSpPr>
        <p:spPr>
          <a:xfrm>
            <a:off x="311700" y="1886400"/>
            <a:ext cx="3999900" cy="13707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1000"/>
              </a:spcBef>
              <a:spcAft>
                <a:spcPts val="0"/>
              </a:spcAft>
              <a:buSzPts val="1800"/>
              <a:buAutoNum type="arabicPeriod"/>
            </a:pPr>
            <a:r>
              <a:rPr lang="en"/>
              <a:t>What is 25% of 200?</a:t>
            </a:r>
            <a:endParaRPr/>
          </a:p>
          <a:p>
            <a:pPr indent="-342900" lvl="0" marL="457200" rtl="0" algn="l">
              <a:lnSpc>
                <a:spcPct val="150000"/>
              </a:lnSpc>
              <a:spcBef>
                <a:spcPts val="500"/>
              </a:spcBef>
              <a:spcAft>
                <a:spcPts val="500"/>
              </a:spcAft>
              <a:buSzPts val="1800"/>
              <a:buAutoNum type="arabicPeriod"/>
            </a:pPr>
            <a:r>
              <a:rPr lang="en"/>
              <a:t>What is 12% of 200?</a:t>
            </a:r>
            <a:endParaRPr/>
          </a:p>
        </p:txBody>
      </p:sp>
      <p:sp>
        <p:nvSpPr>
          <p:cNvPr id="130" name="Google Shape;130;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1" name="Google Shape;131;p1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1.2.1 Finding the Percent of 200</a:t>
            </a:r>
            <a:endParaRPr/>
          </a:p>
        </p:txBody>
      </p:sp>
      <p:pic>
        <p:nvPicPr>
          <p:cNvPr id="132" name="Google Shape;132;p14" title="50 percent.png"/>
          <p:cNvPicPr preferRelativeResize="0"/>
          <p:nvPr/>
        </p:nvPicPr>
        <p:blipFill>
          <a:blip r:embed="rId4">
            <a:alphaModFix/>
          </a:blip>
          <a:stretch>
            <a:fillRect/>
          </a:stretch>
        </p:blipFill>
        <p:spPr>
          <a:xfrm>
            <a:off x="1215248" y="2905651"/>
            <a:ext cx="6164799" cy="1583150"/>
          </a:xfrm>
          <a:prstGeom prst="rect">
            <a:avLst/>
          </a:prstGeom>
          <a:noFill/>
          <a:ln>
            <a:noFill/>
          </a:ln>
        </p:spPr>
      </p:pic>
      <p:sp>
        <p:nvSpPr>
          <p:cNvPr id="133" name="Google Shape;133;p14"/>
          <p:cNvSpPr txBox="1"/>
          <p:nvPr>
            <p:ph idx="2" type="body"/>
          </p:nvPr>
        </p:nvSpPr>
        <p:spPr>
          <a:xfrm>
            <a:off x="4832400" y="1886400"/>
            <a:ext cx="3999900" cy="1370700"/>
          </a:xfrm>
          <a:prstGeom prst="rect">
            <a:avLst/>
          </a:prstGeom>
        </p:spPr>
        <p:txBody>
          <a:bodyPr anchorCtr="0" anchor="t" bIns="91425" lIns="91425" spcFirstLastPara="1" rIns="91425" wrap="square" tIns="91425">
            <a:noAutofit/>
          </a:bodyPr>
          <a:lstStyle/>
          <a:p>
            <a:pPr indent="-342900" lvl="0" marL="457200" rtl="0" algn="l">
              <a:lnSpc>
                <a:spcPct val="150000"/>
              </a:lnSpc>
              <a:spcBef>
                <a:spcPts val="0"/>
              </a:spcBef>
              <a:spcAft>
                <a:spcPts val="0"/>
              </a:spcAft>
              <a:buSzPts val="1800"/>
              <a:buAutoNum type="arabicPeriod" startAt="3"/>
            </a:pPr>
            <a:r>
              <a:rPr lang="en"/>
              <a:t>What is 8% of 200?</a:t>
            </a:r>
            <a:endParaRPr/>
          </a:p>
          <a:p>
            <a:pPr indent="-342900" lvl="0" marL="457200" rtl="0" algn="l">
              <a:lnSpc>
                <a:spcPct val="150000"/>
              </a:lnSpc>
              <a:spcBef>
                <a:spcPts val="500"/>
              </a:spcBef>
              <a:spcAft>
                <a:spcPts val="0"/>
              </a:spcAft>
              <a:buSzPts val="1800"/>
              <a:buAutoNum type="arabicPeriod" startAt="3"/>
            </a:pPr>
            <a:r>
              <a:rPr lang="en"/>
              <a:t>What is </a:t>
            </a:r>
            <a:r>
              <a:rPr i="1" lang="en"/>
              <a:t>p</a:t>
            </a:r>
            <a:r>
              <a:rPr lang="en"/>
              <a:t>% of 200?</a:t>
            </a:r>
            <a:endParaRPr sz="1400">
              <a:solidFill>
                <a:schemeClr val="dk1"/>
              </a:solidFill>
              <a:latin typeface="Arial"/>
              <a:ea typeface="Arial"/>
              <a:cs typeface="Arial"/>
              <a:sym typeface="Arial"/>
            </a:endParaRPr>
          </a:p>
          <a:p>
            <a:pPr indent="0" lvl="0" marL="0" rtl="0" algn="l">
              <a:spcBef>
                <a:spcPts val="500"/>
              </a:spcBef>
              <a:spcAft>
                <a:spcPts val="1200"/>
              </a:spcAft>
              <a:buNone/>
            </a:pPr>
            <a:r>
              <a:t/>
            </a:r>
            <a:endParaRPr/>
          </a:p>
        </p:txBody>
      </p:sp>
      <p:sp>
        <p:nvSpPr>
          <p:cNvPr id="134" name="Google Shape;134;p14"/>
          <p:cNvSpPr txBox="1"/>
          <p:nvPr>
            <p:ph type="title"/>
          </p:nvPr>
        </p:nvSpPr>
        <p:spPr>
          <a:xfrm>
            <a:off x="311700" y="1258113"/>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b="0" lang="en" sz="1800">
                <a:solidFill>
                  <a:schemeClr val="dk1"/>
                </a:solidFill>
                <a:latin typeface="Calibri"/>
                <a:ea typeface="Calibri"/>
                <a:cs typeface="Calibri"/>
                <a:sym typeface="Calibri"/>
              </a:rPr>
              <a:t>For each question, explain your reasoning. Use the model for reference.</a:t>
            </a:r>
            <a:endParaRPr b="0" sz="18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38" name="Shape 138"/>
        <p:cNvGrpSpPr/>
        <p:nvPr/>
      </p:nvGrpSpPr>
      <p:grpSpPr>
        <a:xfrm>
          <a:off x="0" y="0"/>
          <a:ext cx="0" cy="0"/>
          <a:chOff x="0" y="0"/>
          <a:chExt cx="0" cy="0"/>
        </a:xfrm>
      </p:grpSpPr>
      <p:sp>
        <p:nvSpPr>
          <p:cNvPr id="139" name="Google Shape;139;p15"/>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0" name="Google Shape;140;p1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41" name="Google Shape;141;p15"/>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2" name="Google Shape;142;p15"/>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3" name="Google Shape;143;p15"/>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4" name="Google Shape;144;p15"/>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5" name="Google Shape;145;p15"/>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46" name="Google Shape;146;p15"/>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47" name="Google Shape;147;p15"/>
          <p:cNvCxnSpPr>
            <a:stCxn id="141" idx="2"/>
            <a:endCxn id="143"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48" name="Google Shape;148;p15"/>
          <p:cNvCxnSpPr>
            <a:stCxn id="143" idx="3"/>
            <a:endCxn id="142"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49" name="Google Shape;149;p15"/>
          <p:cNvCxnSpPr>
            <a:stCxn id="144" idx="3"/>
            <a:endCxn id="139"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50" name="Google Shape;150;p15"/>
          <p:cNvCxnSpPr>
            <a:stCxn id="139" idx="3"/>
            <a:endCxn id="145"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51" name="Google Shape;151;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52" name="Google Shape;152;p15"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53" name="Google Shape;153;p15"/>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54" name="Google Shape;154;p15"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55" name="Google Shape;155;p15"/>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56" name="Google Shape;156;p15"/>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57" name="Google Shape;157;p15"/>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58" name="Google Shape;158;p15"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59" name="Google Shape;159;p15"/>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60" name="Google Shape;160;p15"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61" name="Google Shape;161;p15"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62" name="Google Shape;162;p15"/>
          <p:cNvCxnSpPr>
            <a:stCxn id="145" idx="3"/>
            <a:endCxn id="146"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63" name="Google Shape;163;p15"/>
          <p:cNvCxnSpPr>
            <a:stCxn id="142" idx="3"/>
            <a:endCxn id="144"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64" name="Google Shape;164;p15"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65" name="Google Shape;165;p15"/>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66" name="Google Shape;166;p15"/>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67" name="Google Shape;167;p15"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sp>
        <p:nvSpPr>
          <p:cNvPr id="172" name="Google Shape;172;p1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Platonic Solids 🎲</a:t>
            </a:r>
            <a:endParaRPr>
              <a:solidFill>
                <a:srgbClr val="005047"/>
              </a:solidFill>
            </a:endParaRPr>
          </a:p>
        </p:txBody>
      </p:sp>
      <p:sp>
        <p:nvSpPr>
          <p:cNvPr id="173" name="Google Shape;173;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In what ways are the three figures alike? In what ways are they different?</a:t>
            </a:r>
            <a:endParaRPr/>
          </a:p>
          <a:p>
            <a:pPr indent="0" lvl="0" marL="0" rtl="0" algn="l">
              <a:lnSpc>
                <a:spcPct val="90000"/>
              </a:lnSpc>
              <a:spcBef>
                <a:spcPts val="1200"/>
              </a:spcBef>
              <a:spcAft>
                <a:spcPts val="1200"/>
              </a:spcAft>
              <a:buNone/>
            </a:pPr>
            <a:r>
              <a:t/>
            </a:r>
            <a:endParaRPr/>
          </a:p>
        </p:txBody>
      </p:sp>
      <p:sp>
        <p:nvSpPr>
          <p:cNvPr id="174" name="Google Shape;174;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5" name="Google Shape;175;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1.2.2 Modeling with Equations to Find Edges in Platonic Solids</a:t>
            </a:r>
            <a:endParaRPr/>
          </a:p>
        </p:txBody>
      </p:sp>
      <p:pic>
        <p:nvPicPr>
          <p:cNvPr id="176" name="Google Shape;176;p16" title="Platonic Solids.png"/>
          <p:cNvPicPr preferRelativeResize="0"/>
          <p:nvPr/>
        </p:nvPicPr>
        <p:blipFill>
          <a:blip r:embed="rId4">
            <a:alphaModFix/>
          </a:blip>
          <a:stretch>
            <a:fillRect/>
          </a:stretch>
        </p:blipFill>
        <p:spPr>
          <a:xfrm>
            <a:off x="1306500" y="2162900"/>
            <a:ext cx="6531000" cy="179823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0" name="Shape 180"/>
        <p:cNvGrpSpPr/>
        <p:nvPr/>
      </p:nvGrpSpPr>
      <p:grpSpPr>
        <a:xfrm>
          <a:off x="0" y="0"/>
          <a:ext cx="0" cy="0"/>
          <a:chOff x="0" y="0"/>
          <a:chExt cx="0" cy="0"/>
        </a:xfrm>
      </p:grpSpPr>
      <p:sp>
        <p:nvSpPr>
          <p:cNvPr id="181" name="Google Shape;181;p1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t>Learning Activity - Platonic Solids </a:t>
            </a:r>
            <a:r>
              <a:rPr lang="en"/>
              <a:t>🎲</a:t>
            </a:r>
            <a:endParaRPr sz="3000">
              <a:solidFill>
                <a:srgbClr val="005047"/>
              </a:solidFill>
            </a:endParaRPr>
          </a:p>
        </p:txBody>
      </p:sp>
      <p:sp>
        <p:nvSpPr>
          <p:cNvPr id="182" name="Google Shape;18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3" name="Google Shape;183;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1.2.2 Modeling with Equations to Find Edges in Platonic Solids</a:t>
            </a:r>
            <a:endParaRPr/>
          </a:p>
        </p:txBody>
      </p:sp>
      <p:sp>
        <p:nvSpPr>
          <p:cNvPr id="184" name="Google Shape;184;p17"/>
          <p:cNvSpPr txBox="1"/>
          <p:nvPr/>
        </p:nvSpPr>
        <p:spPr>
          <a:xfrm>
            <a:off x="506900" y="1203875"/>
            <a:ext cx="8325300" cy="3533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The table shows the number of faces, vertices, and edges for the tetrahedron and dodecahedron.</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0" lvl="0" marL="0" rtl="0" algn="l">
              <a:spcBef>
                <a:spcPts val="0"/>
              </a:spcBef>
              <a:spcAft>
                <a:spcPts val="0"/>
              </a:spcAft>
              <a:buNone/>
            </a:pPr>
            <a:r>
              <a:rPr lang="en" sz="1800">
                <a:solidFill>
                  <a:srgbClr val="424242"/>
                </a:solidFill>
                <a:latin typeface="Calibri"/>
                <a:ea typeface="Calibri"/>
                <a:cs typeface="Calibri"/>
                <a:sym typeface="Calibri"/>
              </a:rPr>
              <a:t>Determine the following values regarding the cube.</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Number of faces.</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Number of edges.</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Number of vertices.</a:t>
            </a:r>
            <a:endParaRPr sz="1800">
              <a:solidFill>
                <a:srgbClr val="424242"/>
              </a:solidFill>
              <a:latin typeface="Calibri"/>
              <a:ea typeface="Calibri"/>
              <a:cs typeface="Calibri"/>
              <a:sym typeface="Calibri"/>
            </a:endParaRPr>
          </a:p>
        </p:txBody>
      </p:sp>
      <p:pic>
        <p:nvPicPr>
          <p:cNvPr id="185" name="Google Shape;185;p17" title="Table.png"/>
          <p:cNvPicPr preferRelativeResize="0"/>
          <p:nvPr/>
        </p:nvPicPr>
        <p:blipFill>
          <a:blip r:embed="rId4">
            <a:alphaModFix/>
          </a:blip>
          <a:stretch>
            <a:fillRect/>
          </a:stretch>
        </p:blipFill>
        <p:spPr>
          <a:xfrm>
            <a:off x="1792150" y="1634522"/>
            <a:ext cx="5559700" cy="1874450"/>
          </a:xfrm>
          <a:prstGeom prst="rect">
            <a:avLst/>
          </a:prstGeom>
          <a:noFill/>
          <a:ln>
            <a:noFill/>
          </a:ln>
        </p:spPr>
      </p:pic>
      <p:sp>
        <p:nvSpPr>
          <p:cNvPr id="186" name="Google Shape;186;p17">
            <a:hlinkClick action="ppaction://hlinksldjump" r:id="rId5"/>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0" name="Shape 190"/>
        <p:cNvGrpSpPr/>
        <p:nvPr/>
      </p:nvGrpSpPr>
      <p:grpSpPr>
        <a:xfrm>
          <a:off x="0" y="0"/>
          <a:ext cx="0" cy="0"/>
          <a:chOff x="0" y="0"/>
          <a:chExt cx="0" cy="0"/>
        </a:xfrm>
      </p:grpSpPr>
      <p:sp>
        <p:nvSpPr>
          <p:cNvPr id="191" name="Google Shape;191;p1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Platonic Solids </a:t>
            </a:r>
            <a:r>
              <a:rPr lang="en"/>
              <a:t>🎲</a:t>
            </a:r>
            <a:endParaRPr sz="2600"/>
          </a:p>
        </p:txBody>
      </p:sp>
      <p:sp>
        <p:nvSpPr>
          <p:cNvPr id="192" name="Google Shape;192;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3" name="Google Shape;193;p1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1.2.2 Modeling with Equations to Find Edges in Platonic Solids</a:t>
            </a:r>
            <a:endParaRPr/>
          </a:p>
        </p:txBody>
      </p:sp>
      <p:pic>
        <p:nvPicPr>
          <p:cNvPr id="194" name="Google Shape;194;p18"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95" name="Google Shape;195;p18"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96" name="Google Shape;196;p18"/>
          <p:cNvSpPr/>
          <p:nvPr/>
        </p:nvSpPr>
        <p:spPr>
          <a:xfrm>
            <a:off x="5034250" y="1292700"/>
            <a:ext cx="3652500" cy="1896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Share your ideas using your own words.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You can use the words on the board to help you talk during group or class discussions.</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Conversing</a:t>
            </a:r>
            <a:endParaRPr sz="1000">
              <a:latin typeface="Calibri"/>
              <a:ea typeface="Calibri"/>
              <a:cs typeface="Calibri"/>
              <a:sym typeface="Calibri"/>
            </a:endParaRPr>
          </a:p>
        </p:txBody>
      </p:sp>
      <p:sp>
        <p:nvSpPr>
          <p:cNvPr id="197" name="Google Shape;197;p18"/>
          <p:cNvSpPr/>
          <p:nvPr/>
        </p:nvSpPr>
        <p:spPr>
          <a:xfrm>
            <a:off x="5034300" y="3546325"/>
            <a:ext cx="3652500" cy="10602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Use sticky notes or whiteboards to help you remember your thinking.</a:t>
            </a:r>
            <a:endParaRPr sz="1100">
              <a:solidFill>
                <a:schemeClr val="dk1"/>
              </a:solidFill>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 Representation</a:t>
            </a:r>
            <a:endParaRPr>
              <a:latin typeface="Calibri"/>
              <a:ea typeface="Calibri"/>
              <a:cs typeface="Calibri"/>
              <a:sym typeface="Calibri"/>
            </a:endParaRPr>
          </a:p>
        </p:txBody>
      </p:sp>
      <p:sp>
        <p:nvSpPr>
          <p:cNvPr id="198" name="Google Shape;198;p18"/>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2" name="Shape 202"/>
        <p:cNvGrpSpPr/>
        <p:nvPr/>
      </p:nvGrpSpPr>
      <p:grpSpPr>
        <a:xfrm>
          <a:off x="0" y="0"/>
          <a:ext cx="0" cy="0"/>
          <a:chOff x="0" y="0"/>
          <a:chExt cx="0" cy="0"/>
        </a:xfrm>
      </p:grpSpPr>
      <p:sp>
        <p:nvSpPr>
          <p:cNvPr id="203" name="Google Shape;203;p19"/>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r>
              <a:rPr lang="en" sz="3000"/>
              <a:t> </a:t>
            </a:r>
            <a:endParaRPr sz="3000"/>
          </a:p>
        </p:txBody>
      </p:sp>
      <p:sp>
        <p:nvSpPr>
          <p:cNvPr id="204" name="Google Shape;204;p19"/>
          <p:cNvSpPr txBox="1"/>
          <p:nvPr>
            <p:ph idx="1" type="body"/>
          </p:nvPr>
        </p:nvSpPr>
        <p:spPr>
          <a:xfrm>
            <a:off x="311700" y="1197450"/>
            <a:ext cx="8375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There are two more Platonic solids: an octahedron, which has 8 faces that are all triangles, and an icosahedron, which has 20 faces that are all triangles.</a:t>
            </a:r>
            <a:endParaRPr/>
          </a:p>
          <a:p>
            <a:pPr indent="-342900" lvl="0" marL="457200" rtl="0" algn="l">
              <a:lnSpc>
                <a:spcPct val="100000"/>
              </a:lnSpc>
              <a:spcBef>
                <a:spcPts val="1200"/>
              </a:spcBef>
              <a:spcAft>
                <a:spcPts val="0"/>
              </a:spcAft>
              <a:buSzPts val="1800"/>
              <a:buAutoNum type="arabicPeriod"/>
            </a:pPr>
            <a:r>
              <a:rPr lang="en"/>
              <a:t>How many edges would (a) the octahedron and (b) the icosahedron have? (Keep in mind that each edge is used in two faces.)</a:t>
            </a:r>
            <a:endParaRPr/>
          </a:p>
          <a:p>
            <a:pPr indent="-342900" lvl="0" marL="457200" rtl="0" algn="l">
              <a:lnSpc>
                <a:spcPct val="100000"/>
              </a:lnSpc>
              <a:spcBef>
                <a:spcPts val="0"/>
              </a:spcBef>
              <a:spcAft>
                <a:spcPts val="0"/>
              </a:spcAft>
              <a:buSzPts val="1800"/>
              <a:buAutoNum type="arabicPeriod"/>
            </a:pPr>
            <a:r>
              <a:rPr lang="en"/>
              <a:t>Use your discoveries from the activity to determine how many vertices </a:t>
            </a:r>
            <a:r>
              <a:rPr lang="en"/>
              <a:t>(a) the octahedron and (b) the icosahedron</a:t>
            </a:r>
            <a:r>
              <a:rPr lang="en"/>
              <a:t> have.</a:t>
            </a:r>
            <a:endParaRPr/>
          </a:p>
          <a:p>
            <a:pPr indent="-342900" lvl="0" marL="457200" rtl="0" algn="l">
              <a:lnSpc>
                <a:spcPct val="100000"/>
              </a:lnSpc>
              <a:spcBef>
                <a:spcPts val="0"/>
              </a:spcBef>
              <a:spcAft>
                <a:spcPts val="0"/>
              </a:spcAft>
              <a:buSzPts val="1800"/>
              <a:buAutoNum type="arabicPeriod"/>
            </a:pPr>
            <a:r>
              <a:rPr lang="en"/>
              <a:t>For all 5 Platonic solids, determine how many faces meet at each vertex.</a:t>
            </a:r>
            <a:endParaRPr/>
          </a:p>
        </p:txBody>
      </p:sp>
      <p:sp>
        <p:nvSpPr>
          <p:cNvPr id="205" name="Google Shape;205;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6" name="Google Shape;206;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1.2.2 Modeling with Equations to Find Edges in Platonic Solids</a:t>
            </a:r>
            <a:endParaRPr/>
          </a:p>
        </p:txBody>
      </p:sp>
      <p:pic>
        <p:nvPicPr>
          <p:cNvPr id="207" name="Google Shape;207;p19"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descr="Public Domain Clip Art Image | Octahedron | ID: 13548640815723 ..." id="208" name="Google Shape;208;p19"/>
          <p:cNvPicPr preferRelativeResize="0"/>
          <p:nvPr/>
        </p:nvPicPr>
        <p:blipFill>
          <a:blip r:embed="rId5">
            <a:alphaModFix/>
          </a:blip>
          <a:stretch>
            <a:fillRect/>
          </a:stretch>
        </p:blipFill>
        <p:spPr>
          <a:xfrm>
            <a:off x="7017900" y="3044750"/>
            <a:ext cx="1814399" cy="1795474"/>
          </a:xfrm>
          <a:prstGeom prst="rect">
            <a:avLst/>
          </a:prstGeom>
          <a:noFill/>
          <a:ln>
            <a:noFill/>
          </a:ln>
        </p:spPr>
      </p:pic>
      <p:pic>
        <p:nvPicPr>
          <p:cNvPr descr="File:Dodecahedron.svg - Wikipedia" id="209" name="Google Shape;209;p19"/>
          <p:cNvPicPr preferRelativeResize="0"/>
          <p:nvPr/>
        </p:nvPicPr>
        <p:blipFill>
          <a:blip r:embed="rId6">
            <a:alphaModFix/>
          </a:blip>
          <a:stretch>
            <a:fillRect/>
          </a:stretch>
        </p:blipFill>
        <p:spPr>
          <a:xfrm>
            <a:off x="5821651" y="353525"/>
            <a:ext cx="548700" cy="5487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3" name="Shape 213"/>
        <p:cNvGrpSpPr/>
        <p:nvPr/>
      </p:nvGrpSpPr>
      <p:grpSpPr>
        <a:xfrm>
          <a:off x="0" y="0"/>
          <a:ext cx="0" cy="0"/>
          <a:chOff x="0" y="0"/>
          <a:chExt cx="0" cy="0"/>
        </a:xfrm>
      </p:grpSpPr>
      <p:sp>
        <p:nvSpPr>
          <p:cNvPr id="214" name="Google Shape;214;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15" name="Google Shape;215;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 sum of the measures of the angles of a triangle is 180°. The right triangle shown has angle measures </a:t>
            </a:r>
            <a:r>
              <a:rPr i="1" lang="en"/>
              <a:t>a</a:t>
            </a:r>
            <a:r>
              <a:rPr lang="en"/>
              <a:t>, </a:t>
            </a:r>
            <a:r>
              <a:rPr i="1" lang="en"/>
              <a:t>b</a:t>
            </a:r>
            <a:r>
              <a:rPr lang="en"/>
              <a:t>, and 90°. Which equation could model this relationship?</a:t>
            </a:r>
            <a:endParaRPr/>
          </a:p>
          <a:p>
            <a:pPr indent="0" lvl="0" marL="0" rtl="0" algn="l">
              <a:lnSpc>
                <a:spcPct val="100000"/>
              </a:lnSpc>
              <a:spcBef>
                <a:spcPts val="1200"/>
              </a:spcBef>
              <a:spcAft>
                <a:spcPts val="0"/>
              </a:spcAft>
              <a:buNone/>
            </a:pPr>
            <a:r>
              <a:t/>
            </a:r>
            <a:endParaRPr/>
          </a:p>
          <a:p>
            <a:pPr indent="-342900" lvl="0" marL="914400" rtl="0" algn="l">
              <a:lnSpc>
                <a:spcPct val="100000"/>
              </a:lnSpc>
              <a:spcBef>
                <a:spcPts val="1200"/>
              </a:spcBef>
              <a:spcAft>
                <a:spcPts val="0"/>
              </a:spcAft>
              <a:buClr>
                <a:srgbClr val="424242"/>
              </a:buClr>
              <a:buSzPts val="1800"/>
              <a:buFont typeface="Calibri"/>
              <a:buAutoNum type="alphaLcPeriod"/>
            </a:pPr>
            <a:r>
              <a:rPr i="1" lang="en"/>
              <a:t>ab</a:t>
            </a:r>
            <a:r>
              <a:rPr lang="en"/>
              <a:t> + 90 = 180</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i="1" lang="en"/>
              <a:t>a</a:t>
            </a:r>
            <a:r>
              <a:rPr lang="en"/>
              <a:t> + </a:t>
            </a:r>
            <a:r>
              <a:rPr i="1" lang="en"/>
              <a:t>b</a:t>
            </a:r>
            <a:r>
              <a:rPr lang="en"/>
              <a:t> − 90 = 180</a:t>
            </a:r>
            <a:endParaRPr sz="1800">
              <a:solidFill>
                <a:srgbClr val="424242"/>
              </a:solidFill>
            </a:endParaRPr>
          </a:p>
          <a:p>
            <a:pPr indent="-342900" lvl="0" marL="914400" rtl="0" algn="l">
              <a:lnSpc>
                <a:spcPct val="100000"/>
              </a:lnSpc>
              <a:spcBef>
                <a:spcPts val="1000"/>
              </a:spcBef>
              <a:spcAft>
                <a:spcPts val="0"/>
              </a:spcAft>
              <a:buSzPts val="1800"/>
              <a:buFont typeface="Calibri"/>
              <a:buAutoNum type="alphaLcPeriod"/>
            </a:pPr>
            <a:r>
              <a:rPr i="1" lang="en"/>
              <a:t>a</a:t>
            </a:r>
            <a:r>
              <a:rPr lang="en"/>
              <a:t> + </a:t>
            </a:r>
            <a:r>
              <a:rPr i="1" lang="en"/>
              <a:t>b</a:t>
            </a:r>
            <a:r>
              <a:rPr lang="en"/>
              <a:t> + 90 = 180</a:t>
            </a:r>
            <a:endParaRPr sz="1800">
              <a:solidFill>
                <a:srgbClr val="424242"/>
              </a:solidFill>
            </a:endParaRPr>
          </a:p>
          <a:p>
            <a:pPr indent="-342900" lvl="0" marL="914400" rtl="0" algn="l">
              <a:lnSpc>
                <a:spcPct val="100000"/>
              </a:lnSpc>
              <a:spcBef>
                <a:spcPts val="1000"/>
              </a:spcBef>
              <a:spcAft>
                <a:spcPts val="1000"/>
              </a:spcAft>
              <a:buSzPts val="1800"/>
              <a:buFont typeface="Calibri"/>
              <a:buAutoNum type="alphaLcPeriod"/>
            </a:pPr>
            <a:r>
              <a:rPr i="1" lang="en"/>
              <a:t>90</a:t>
            </a:r>
            <a:r>
              <a:rPr i="1" lang="en"/>
              <a:t>ab</a:t>
            </a:r>
            <a:r>
              <a:rPr lang="en"/>
              <a:t> = 180</a:t>
            </a:r>
            <a:endParaRPr sz="1800">
              <a:solidFill>
                <a:srgbClr val="424242"/>
              </a:solidFill>
            </a:endParaRPr>
          </a:p>
        </p:txBody>
      </p:sp>
      <p:sp>
        <p:nvSpPr>
          <p:cNvPr id="216" name="Google Shape;216;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7" name="Google Shape;217;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1.2.2 Modeling with Equations to Find Edges in Platonic Solids</a:t>
            </a:r>
            <a:endParaRPr/>
          </a:p>
        </p:txBody>
      </p:sp>
      <p:pic>
        <p:nvPicPr>
          <p:cNvPr id="218" name="Google Shape;218;p20"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19" name="Google Shape;219;p20">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220" name="Google Shape;220;p20" title="Triangle.png"/>
          <p:cNvPicPr preferRelativeResize="0"/>
          <p:nvPr/>
        </p:nvPicPr>
        <p:blipFill>
          <a:blip r:embed="rId5">
            <a:alphaModFix/>
          </a:blip>
          <a:stretch>
            <a:fillRect/>
          </a:stretch>
        </p:blipFill>
        <p:spPr>
          <a:xfrm>
            <a:off x="4151725" y="1972325"/>
            <a:ext cx="3174625" cy="1909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24" name="Shape 224"/>
        <p:cNvGrpSpPr/>
        <p:nvPr/>
      </p:nvGrpSpPr>
      <p:grpSpPr>
        <a:xfrm>
          <a:off x="0" y="0"/>
          <a:ext cx="0" cy="0"/>
          <a:chOff x="0" y="0"/>
          <a:chExt cx="0" cy="0"/>
        </a:xfrm>
      </p:grpSpPr>
      <p:sp>
        <p:nvSpPr>
          <p:cNvPr id="225" name="Google Shape;225;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26" name="Google Shape;226;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writing statements using algebraic symbols, the following steps may be helpful.</a:t>
            </a:r>
            <a:endParaRPr/>
          </a:p>
          <a:p>
            <a:pPr indent="0" lvl="0" marL="0" rtl="0" algn="l">
              <a:spcBef>
                <a:spcPts val="1200"/>
              </a:spcBef>
              <a:spcAft>
                <a:spcPts val="0"/>
              </a:spcAft>
              <a:buNone/>
            </a:pPr>
            <a:r>
              <a:rPr b="1" lang="en"/>
              <a:t>Step 1</a:t>
            </a:r>
            <a:r>
              <a:rPr lang="en"/>
              <a:t> - Read the problem: The sum of three consecutive integers is 372.</a:t>
            </a:r>
            <a:endParaRPr/>
          </a:p>
          <a:p>
            <a:pPr indent="0" lvl="0" marL="0" rtl="0" algn="l">
              <a:spcBef>
                <a:spcPts val="1000"/>
              </a:spcBef>
              <a:spcAft>
                <a:spcPts val="0"/>
              </a:spcAft>
              <a:buNone/>
            </a:pPr>
            <a:r>
              <a:rPr b="1" lang="en"/>
              <a:t>Step 2</a:t>
            </a:r>
            <a:r>
              <a:rPr lang="en"/>
              <a:t> - Identify the </a:t>
            </a:r>
            <a:r>
              <a:rPr lang="en" u="sng"/>
              <a:t>variables</a:t>
            </a:r>
            <a:r>
              <a:rPr lang="en"/>
              <a:t> and </a:t>
            </a:r>
            <a:r>
              <a:rPr lang="en" u="sng"/>
              <a:t>known values</a:t>
            </a:r>
            <a:r>
              <a:rPr lang="en"/>
              <a:t>. </a:t>
            </a:r>
            <a:endParaRPr/>
          </a:p>
          <a:p>
            <a:pPr indent="-342900" lvl="0" marL="457200" rtl="0" algn="l">
              <a:spcBef>
                <a:spcPts val="1000"/>
              </a:spcBef>
              <a:spcAft>
                <a:spcPts val="0"/>
              </a:spcAft>
              <a:buSzPts val="1800"/>
              <a:buChar char="●"/>
            </a:pPr>
            <a:r>
              <a:rPr lang="en"/>
              <a:t>Let </a:t>
            </a:r>
            <a:r>
              <a:rPr i="1" lang="en"/>
              <a:t>x</a:t>
            </a:r>
            <a:r>
              <a:rPr lang="en"/>
              <a:t> = the first integer. Each number that follows is 1 more than the number before it: </a:t>
            </a:r>
            <a:r>
              <a:rPr i="1" lang="en"/>
              <a:t>x</a:t>
            </a:r>
            <a:r>
              <a:rPr lang="en"/>
              <a:t> + 1 and </a:t>
            </a:r>
            <a:r>
              <a:rPr i="1" lang="en"/>
              <a:t>x</a:t>
            </a:r>
            <a:r>
              <a:rPr lang="en"/>
              <a:t> + 2. The sum of all three numbers is 372.</a:t>
            </a:r>
            <a:endParaRPr/>
          </a:p>
          <a:p>
            <a:pPr indent="0" lvl="0" marL="0" rtl="0" algn="l">
              <a:spcBef>
                <a:spcPts val="1000"/>
              </a:spcBef>
              <a:spcAft>
                <a:spcPts val="0"/>
              </a:spcAft>
              <a:buNone/>
            </a:pPr>
            <a:r>
              <a:rPr b="1" lang="en"/>
              <a:t>Step 3 </a:t>
            </a:r>
            <a:r>
              <a:rPr lang="en"/>
              <a:t>- Write a sentence using the relationship among the values: The sum of </a:t>
            </a:r>
            <a:r>
              <a:rPr i="1" lang="en"/>
              <a:t>x</a:t>
            </a:r>
            <a:r>
              <a:rPr lang="en"/>
              <a:t>, </a:t>
            </a:r>
            <a:r>
              <a:rPr i="1" lang="en"/>
              <a:t>x</a:t>
            </a:r>
            <a:r>
              <a:rPr lang="en"/>
              <a:t> + 1 , and </a:t>
            </a:r>
            <a:r>
              <a:rPr i="1" lang="en"/>
              <a:t>x</a:t>
            </a:r>
            <a:r>
              <a:rPr lang="en"/>
              <a:t> + 2 is 372.</a:t>
            </a:r>
            <a:endParaRPr/>
          </a:p>
          <a:p>
            <a:pPr indent="0" lvl="0" marL="0" rtl="0" algn="l">
              <a:spcBef>
                <a:spcPts val="1000"/>
              </a:spcBef>
              <a:spcAft>
                <a:spcPts val="0"/>
              </a:spcAft>
              <a:buNone/>
            </a:pPr>
            <a:r>
              <a:rPr b="1" lang="en"/>
              <a:t>Step 4</a:t>
            </a:r>
            <a:r>
              <a:rPr lang="en"/>
              <a:t> - Translate the sentence into an equation: </a:t>
            </a:r>
            <a:r>
              <a:rPr i="1" lang="en"/>
              <a:t>x</a:t>
            </a:r>
            <a:r>
              <a:rPr lang="en"/>
              <a:t> + (</a:t>
            </a:r>
            <a:r>
              <a:rPr i="1" lang="en"/>
              <a:t>x</a:t>
            </a:r>
            <a:r>
              <a:rPr lang="en"/>
              <a:t> + 1) + (</a:t>
            </a:r>
            <a:r>
              <a:rPr i="1" lang="en"/>
              <a:t>x</a:t>
            </a:r>
            <a:r>
              <a:rPr lang="en"/>
              <a:t> + 2) =3 72;  3</a:t>
            </a:r>
            <a:r>
              <a:rPr i="1" lang="en"/>
              <a:t>x </a:t>
            </a:r>
            <a:r>
              <a:rPr lang="en"/>
              <a:t>+ 3 = 372</a:t>
            </a:r>
            <a:endParaRPr/>
          </a:p>
          <a:p>
            <a:pPr indent="0" lvl="0" marL="0" rtl="0" algn="l">
              <a:spcBef>
                <a:spcPts val="1000"/>
              </a:spcBef>
              <a:spcAft>
                <a:spcPts val="1000"/>
              </a:spcAft>
              <a:buNone/>
            </a:pPr>
            <a:r>
              <a:t/>
            </a:r>
            <a:endParaRPr/>
          </a:p>
        </p:txBody>
      </p:sp>
      <p:sp>
        <p:nvSpPr>
          <p:cNvPr id="227" name="Google Shape;22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8" name="Google Shape;228;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1.2.2 Modeling with Equations to Find Edges in Platonic Solids</a:t>
            </a:r>
            <a:endParaRPr sz="1000"/>
          </a:p>
        </p:txBody>
      </p:sp>
      <p:pic>
        <p:nvPicPr>
          <p:cNvPr id="229" name="Google Shape;229;p21"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33" name="Shape 233"/>
        <p:cNvGrpSpPr/>
        <p:nvPr/>
      </p:nvGrpSpPr>
      <p:grpSpPr>
        <a:xfrm>
          <a:off x="0" y="0"/>
          <a:ext cx="0" cy="0"/>
          <a:chOff x="0" y="0"/>
          <a:chExt cx="0" cy="0"/>
        </a:xfrm>
      </p:grpSpPr>
      <p:sp>
        <p:nvSpPr>
          <p:cNvPr id="234" name="Google Shape;234;p2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5" name="Google Shape;235;p2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36" name="Google Shape;236;p2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7" name="Google Shape;237;p22"/>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8" name="Google Shape;238;p22"/>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9" name="Google Shape;239;p2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0" name="Google Shape;240;p2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41" name="Google Shape;241;p2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42" name="Google Shape;242;p22"/>
          <p:cNvCxnSpPr>
            <a:stCxn id="236" idx="2"/>
            <a:endCxn id="238"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43" name="Google Shape;243;p22"/>
          <p:cNvCxnSpPr>
            <a:stCxn id="238" idx="3"/>
            <a:endCxn id="237"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44" name="Google Shape;244;p22"/>
          <p:cNvCxnSpPr>
            <a:stCxn id="239" idx="3"/>
            <a:endCxn id="23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45" name="Google Shape;245;p22"/>
          <p:cNvCxnSpPr>
            <a:stCxn id="234" idx="3"/>
            <a:endCxn id="24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46" name="Google Shape;246;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47" name="Google Shape;247;p22"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48" name="Google Shape;248;p2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49" name="Google Shape;249;p2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50" name="Google Shape;250;p2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51" name="Google Shape;251;p22"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52" name="Google Shape;252;p2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53" name="Google Shape;253;p22"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54" name="Google Shape;254;p22"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55" name="Google Shape;255;p22"/>
          <p:cNvCxnSpPr>
            <a:stCxn id="240" idx="3"/>
            <a:endCxn id="24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56" name="Google Shape;256;p22"/>
          <p:cNvCxnSpPr>
            <a:stCxn id="237" idx="3"/>
            <a:endCxn id="239"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57" name="Google Shape;257;p22"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58" name="Google Shape;258;p2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59" name="Google Shape;259;p2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60" name="Google Shape;260;p2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61" name="Google Shape;261;p22"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62" name="Google Shape;262;p22"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6" name="Shape 266"/>
        <p:cNvGrpSpPr/>
        <p:nvPr/>
      </p:nvGrpSpPr>
      <p:grpSpPr>
        <a:xfrm>
          <a:off x="0" y="0"/>
          <a:ext cx="0" cy="0"/>
          <a:chOff x="0" y="0"/>
          <a:chExt cx="0" cy="0"/>
        </a:xfrm>
      </p:grpSpPr>
      <p:sp>
        <p:nvSpPr>
          <p:cNvPr id="267" name="Google Shape;267;p2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a:t>
            </a:r>
            <a:r>
              <a:rPr lang="en"/>
              <a:t>arning Activity - Writing Equations ✍️</a:t>
            </a:r>
            <a:endParaRPr>
              <a:solidFill>
                <a:srgbClr val="005047"/>
              </a:solidFill>
            </a:endParaRPr>
          </a:p>
        </p:txBody>
      </p:sp>
      <p:sp>
        <p:nvSpPr>
          <p:cNvPr id="268" name="Google Shape;268;p23"/>
          <p:cNvSpPr txBox="1"/>
          <p:nvPr>
            <p:ph idx="1" type="body"/>
          </p:nvPr>
        </p:nvSpPr>
        <p:spPr>
          <a:xfrm>
            <a:off x="311700" y="1152475"/>
            <a:ext cx="7971900" cy="34200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Clr>
                <a:schemeClr val="dk1"/>
              </a:buClr>
              <a:buSzPts val="1100"/>
              <a:buFont typeface="Arial"/>
              <a:buNone/>
            </a:pPr>
            <a:r>
              <a:rPr lang="en"/>
              <a:t>Write an equation to represent each situation.</a:t>
            </a:r>
            <a:endParaRPr/>
          </a:p>
          <a:p>
            <a:pPr indent="0" lvl="0" marL="457200" rtl="0" algn="l">
              <a:lnSpc>
                <a:spcPct val="100000"/>
              </a:lnSpc>
              <a:spcBef>
                <a:spcPts val="1200"/>
              </a:spcBef>
              <a:spcAft>
                <a:spcPts val="0"/>
              </a:spcAft>
              <a:buNone/>
            </a:pPr>
            <a:r>
              <a:t/>
            </a:r>
            <a:endParaRPr/>
          </a:p>
          <a:p>
            <a:pPr indent="-342900" lvl="0" marL="457200" rtl="0" algn="l">
              <a:lnSpc>
                <a:spcPct val="100000"/>
              </a:lnSpc>
              <a:spcBef>
                <a:spcPts val="500"/>
              </a:spcBef>
              <a:spcAft>
                <a:spcPts val="0"/>
              </a:spcAft>
              <a:buSzPts val="1800"/>
              <a:buAutoNum type="arabicPeriod"/>
            </a:pPr>
            <a:r>
              <a:rPr lang="en"/>
              <a:t>Blueberries are $4.99 a pound. Diego buys </a:t>
            </a:r>
            <a:r>
              <a:rPr i="1" lang="en"/>
              <a:t>b</a:t>
            </a:r>
            <a:r>
              <a:rPr lang="en"/>
              <a:t> pounds of blueberries and pays $14.95.</a:t>
            </a:r>
            <a:endParaRPr/>
          </a:p>
          <a:p>
            <a:pPr indent="0" lvl="0" marL="457200" rtl="0" algn="l">
              <a:lnSpc>
                <a:spcPct val="100000"/>
              </a:lnSpc>
              <a:spcBef>
                <a:spcPts val="1200"/>
              </a:spcBef>
              <a:spcAft>
                <a:spcPts val="0"/>
              </a:spcAft>
              <a:buNone/>
            </a:pPr>
            <a:r>
              <a:t/>
            </a:r>
            <a:endParaRPr/>
          </a:p>
          <a:p>
            <a:pPr indent="-342900" lvl="0" marL="457200" rtl="0" algn="l">
              <a:lnSpc>
                <a:spcPct val="100000"/>
              </a:lnSpc>
              <a:spcBef>
                <a:spcPts val="500"/>
              </a:spcBef>
              <a:spcAft>
                <a:spcPts val="0"/>
              </a:spcAft>
              <a:buSzPts val="1800"/>
              <a:buAutoNum type="arabicPeriod"/>
            </a:pPr>
            <a:r>
              <a:rPr lang="en"/>
              <a:t>Blueberries are $4.99 a pound. Jada buys </a:t>
            </a:r>
            <a:r>
              <a:rPr i="1" lang="en"/>
              <a:t>p</a:t>
            </a:r>
            <a:r>
              <a:rPr lang="en"/>
              <a:t> pounds of blueberries and pays </a:t>
            </a:r>
            <a:r>
              <a:rPr i="1" lang="en"/>
              <a:t>c </a:t>
            </a:r>
            <a:r>
              <a:rPr lang="en"/>
              <a:t>dollars.</a:t>
            </a:r>
            <a:endParaRPr/>
          </a:p>
          <a:p>
            <a:pPr indent="0" lvl="0" marL="457200" rtl="0" algn="l">
              <a:lnSpc>
                <a:spcPct val="100000"/>
              </a:lnSpc>
              <a:spcBef>
                <a:spcPts val="1200"/>
              </a:spcBef>
              <a:spcAft>
                <a:spcPts val="0"/>
              </a:spcAft>
              <a:buNone/>
            </a:pPr>
            <a:r>
              <a:t/>
            </a:r>
            <a:endParaRPr/>
          </a:p>
          <a:p>
            <a:pPr indent="-349250" lvl="0" marL="457200" rtl="0" algn="l">
              <a:lnSpc>
                <a:spcPct val="100000"/>
              </a:lnSpc>
              <a:spcBef>
                <a:spcPts val="500"/>
              </a:spcBef>
              <a:spcAft>
                <a:spcPts val="0"/>
              </a:spcAft>
              <a:buSzPts val="1900"/>
              <a:buAutoNum type="arabicPeriod"/>
            </a:pPr>
            <a:r>
              <a:rPr lang="en" sz="1900"/>
              <a:t>Blueberries are </a:t>
            </a:r>
            <a:r>
              <a:rPr i="1" lang="en" sz="1900"/>
              <a:t>d</a:t>
            </a:r>
            <a:r>
              <a:rPr lang="en" sz="1900"/>
              <a:t> dollars a pound. Lin buys q pounds of blueberries and pays </a:t>
            </a:r>
            <a:r>
              <a:rPr i="1" lang="en" sz="1900"/>
              <a:t>t </a:t>
            </a:r>
            <a:r>
              <a:rPr lang="en" sz="1900"/>
              <a:t>dollars.</a:t>
            </a:r>
            <a:endParaRPr sz="1900"/>
          </a:p>
        </p:txBody>
      </p:sp>
      <p:sp>
        <p:nvSpPr>
          <p:cNvPr id="269" name="Google Shape;269;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0" name="Google Shape;270;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1.2.3 Writing Equations to Represent Relationships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4" name="Shape 274"/>
        <p:cNvGrpSpPr/>
        <p:nvPr/>
      </p:nvGrpSpPr>
      <p:grpSpPr>
        <a:xfrm>
          <a:off x="0" y="0"/>
          <a:ext cx="0" cy="0"/>
          <a:chOff x="0" y="0"/>
          <a:chExt cx="0" cy="0"/>
        </a:xfrm>
      </p:grpSpPr>
      <p:sp>
        <p:nvSpPr>
          <p:cNvPr id="275" name="Google Shape;275;p2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a:t>
            </a:r>
            <a:r>
              <a:rPr lang="en"/>
              <a:t>arning Activity - Writing Equations </a:t>
            </a:r>
            <a:r>
              <a:rPr lang="en"/>
              <a:t>✍️</a:t>
            </a:r>
            <a:endParaRPr>
              <a:solidFill>
                <a:srgbClr val="005047"/>
              </a:solidFill>
            </a:endParaRPr>
          </a:p>
        </p:txBody>
      </p:sp>
      <p:sp>
        <p:nvSpPr>
          <p:cNvPr id="276" name="Google Shape;276;p24"/>
          <p:cNvSpPr txBox="1"/>
          <p:nvPr>
            <p:ph idx="1" type="body"/>
          </p:nvPr>
        </p:nvSpPr>
        <p:spPr>
          <a:xfrm>
            <a:off x="311700" y="1152475"/>
            <a:ext cx="7971900" cy="3420000"/>
          </a:xfrm>
          <a:prstGeom prst="rect">
            <a:avLst/>
          </a:prstGeom>
        </p:spPr>
        <p:txBody>
          <a:bodyPr anchorCtr="0" anchor="t" bIns="91425" lIns="91425" spcFirstLastPara="1" rIns="91425" wrap="square" tIns="91425">
            <a:normAutofit lnSpcReduction="20000"/>
          </a:bodyPr>
          <a:lstStyle/>
          <a:p>
            <a:pPr indent="-342900" lvl="0" marL="457200" rtl="0" algn="l">
              <a:lnSpc>
                <a:spcPct val="100000"/>
              </a:lnSpc>
              <a:spcBef>
                <a:spcPts val="0"/>
              </a:spcBef>
              <a:spcAft>
                <a:spcPts val="0"/>
              </a:spcAft>
              <a:buSzPts val="1800"/>
              <a:buAutoNum type="arabicPeriod" startAt="4"/>
            </a:pPr>
            <a:r>
              <a:rPr lang="en"/>
              <a:t>Noah earned </a:t>
            </a:r>
            <a:r>
              <a:rPr i="1" lang="en"/>
              <a:t>n</a:t>
            </a:r>
            <a:r>
              <a:rPr lang="en"/>
              <a:t> dollars over the summer. Mai earned $275, which is $45 more than Noah did.</a:t>
            </a:r>
            <a:endParaRPr/>
          </a:p>
          <a:p>
            <a:pPr indent="0" lvl="0" marL="457200" rtl="0" algn="l">
              <a:lnSpc>
                <a:spcPct val="100000"/>
              </a:lnSpc>
              <a:spcBef>
                <a:spcPts val="500"/>
              </a:spcBef>
              <a:spcAft>
                <a:spcPts val="0"/>
              </a:spcAft>
              <a:buNone/>
            </a:pPr>
            <a:r>
              <a:t/>
            </a:r>
            <a:endParaRPr/>
          </a:p>
          <a:p>
            <a:pPr indent="-342900" lvl="0" marL="457200" rtl="0" algn="l">
              <a:lnSpc>
                <a:spcPct val="100000"/>
              </a:lnSpc>
              <a:spcBef>
                <a:spcPts val="500"/>
              </a:spcBef>
              <a:spcAft>
                <a:spcPts val="0"/>
              </a:spcAft>
              <a:buSzPts val="1800"/>
              <a:buAutoNum type="arabicPeriod" startAt="4"/>
            </a:pPr>
            <a:r>
              <a:rPr lang="en"/>
              <a:t>Noah earned v dollars over the summer. Mai earned m dollars, which is 45 dollars more than Noah did.</a:t>
            </a:r>
            <a:endParaRPr/>
          </a:p>
          <a:p>
            <a:pPr indent="0" lvl="0" marL="457200" rtl="0" algn="l">
              <a:lnSpc>
                <a:spcPct val="100000"/>
              </a:lnSpc>
              <a:spcBef>
                <a:spcPts val="500"/>
              </a:spcBef>
              <a:spcAft>
                <a:spcPts val="0"/>
              </a:spcAft>
              <a:buNone/>
            </a:pPr>
            <a:r>
              <a:t/>
            </a:r>
            <a:endParaRPr/>
          </a:p>
          <a:p>
            <a:pPr indent="-342900" lvl="0" marL="457200" rtl="0" algn="l">
              <a:lnSpc>
                <a:spcPct val="100000"/>
              </a:lnSpc>
              <a:spcBef>
                <a:spcPts val="500"/>
              </a:spcBef>
              <a:spcAft>
                <a:spcPts val="0"/>
              </a:spcAft>
              <a:buSzPts val="1800"/>
              <a:buAutoNum type="arabicPeriod" startAt="4"/>
            </a:pPr>
            <a:r>
              <a:rPr lang="en"/>
              <a:t>Noah earned w dollars over the summer. Mai earned x dollars, which is y dollars more than Noah did.</a:t>
            </a:r>
            <a:endParaRPr/>
          </a:p>
          <a:p>
            <a:pPr indent="0" lvl="0" marL="457200" rtl="0" algn="l">
              <a:lnSpc>
                <a:spcPct val="100000"/>
              </a:lnSpc>
              <a:spcBef>
                <a:spcPts val="500"/>
              </a:spcBef>
              <a:spcAft>
                <a:spcPts val="0"/>
              </a:spcAft>
              <a:buNone/>
            </a:pPr>
            <a:r>
              <a:t/>
            </a:r>
            <a:endParaRPr/>
          </a:p>
          <a:p>
            <a:pPr indent="-342900" lvl="0" marL="457200" rtl="0" algn="l">
              <a:lnSpc>
                <a:spcPct val="100000"/>
              </a:lnSpc>
              <a:spcBef>
                <a:spcPts val="500"/>
              </a:spcBef>
              <a:spcAft>
                <a:spcPts val="0"/>
              </a:spcAft>
              <a:buSzPts val="1800"/>
              <a:buAutoNum type="arabicPeriod" startAt="4"/>
            </a:pPr>
            <a:r>
              <a:rPr lang="en"/>
              <a:t>How are the equations you wrote for the blueberry purchases like the equations you wrote for Mai’s and Noah’s summer earnings? How are they different?</a:t>
            </a:r>
            <a:endParaRPr/>
          </a:p>
        </p:txBody>
      </p:sp>
      <p:sp>
        <p:nvSpPr>
          <p:cNvPr id="277" name="Google Shape;277;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8" name="Google Shape;278;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1.2.3 Writing Equations to Represent Relationships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82" name="Shape 282"/>
        <p:cNvGrpSpPr/>
        <p:nvPr/>
      </p:nvGrpSpPr>
      <p:grpSpPr>
        <a:xfrm>
          <a:off x="0" y="0"/>
          <a:ext cx="0" cy="0"/>
          <a:chOff x="0" y="0"/>
          <a:chExt cx="0" cy="0"/>
        </a:xfrm>
      </p:grpSpPr>
      <p:sp>
        <p:nvSpPr>
          <p:cNvPr id="283" name="Google Shape;283;p2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a:t>
            </a:r>
            <a:r>
              <a:rPr lang="en"/>
              <a:t>Writing Equations ✍️</a:t>
            </a:r>
            <a:endParaRPr sz="2600">
              <a:solidFill>
                <a:srgbClr val="005047"/>
              </a:solidFill>
            </a:endParaRPr>
          </a:p>
        </p:txBody>
      </p:sp>
      <p:sp>
        <p:nvSpPr>
          <p:cNvPr id="284" name="Google Shape;284;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5" name="Google Shape;285;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1.2.3 Writing Equations to Represent Relationships</a:t>
            </a:r>
            <a:endParaRPr/>
          </a:p>
        </p:txBody>
      </p:sp>
      <p:pic>
        <p:nvPicPr>
          <p:cNvPr id="286" name="Google Shape;286;p2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87" name="Google Shape;287;p25"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88" name="Google Shape;288;p25"/>
          <p:cNvSpPr/>
          <p:nvPr/>
        </p:nvSpPr>
        <p:spPr>
          <a:xfrm>
            <a:off x="4779300" y="1030025"/>
            <a:ext cx="3907500" cy="26457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Share your answer with one or two classmates. Listen to their ideas, too.</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Ask or answer questions like: “Can you describe the quantities?” “What operation did you use?” “Can you give a different example?”</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Use your partner’s feedback to fix or add to your writing. Try to make your explanation clearer.</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Stronger and Clearer</a:t>
            </a:r>
            <a:endParaRPr sz="1000">
              <a:latin typeface="Calibri"/>
              <a:ea typeface="Calibri"/>
              <a:cs typeface="Calibri"/>
              <a:sym typeface="Calibri"/>
            </a:endParaRPr>
          </a:p>
        </p:txBody>
      </p:sp>
      <p:sp>
        <p:nvSpPr>
          <p:cNvPr id="289" name="Google Shape;289;p25"/>
          <p:cNvSpPr/>
          <p:nvPr/>
        </p:nvSpPr>
        <p:spPr>
          <a:xfrm>
            <a:off x="4492400" y="3775200"/>
            <a:ext cx="3907500" cy="9546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Think of 3 different situations. Write an equation for each one. Take your time.</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a:latin typeface="Calibri"/>
              <a:ea typeface="Calibri"/>
              <a:cs typeface="Calibri"/>
              <a:sym typeface="Calibri"/>
            </a:endParaRPr>
          </a:p>
        </p:txBody>
      </p:sp>
      <p:sp>
        <p:nvSpPr>
          <p:cNvPr id="290" name="Google Shape;290;p2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4" name="Shape 294"/>
        <p:cNvGrpSpPr/>
        <p:nvPr/>
      </p:nvGrpSpPr>
      <p:grpSpPr>
        <a:xfrm>
          <a:off x="0" y="0"/>
          <a:ext cx="0" cy="0"/>
          <a:chOff x="0" y="0"/>
          <a:chExt cx="0" cy="0"/>
        </a:xfrm>
      </p:grpSpPr>
      <p:sp>
        <p:nvSpPr>
          <p:cNvPr id="295" name="Google Shape;295;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96" name="Google Shape;296;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Max and Jules are renting a car for their 3-day trip. The rental company charges $50 per day and $0.40 per mile driven. Which is a possible equation for their cost of the rental car?</a:t>
            </a:r>
            <a:endParaRPr/>
          </a:p>
          <a:p>
            <a:pPr indent="-342900" lvl="0" marL="914400" rtl="0" algn="l">
              <a:lnSpc>
                <a:spcPct val="100000"/>
              </a:lnSpc>
              <a:spcBef>
                <a:spcPts val="1200"/>
              </a:spcBef>
              <a:spcAft>
                <a:spcPts val="0"/>
              </a:spcAft>
              <a:buSzPts val="1800"/>
              <a:buFont typeface="Noto Sans"/>
              <a:buAutoNum type="alphaLcPeriod"/>
            </a:pPr>
            <a:r>
              <a:rPr i="1" lang="en"/>
              <a:t>C </a:t>
            </a:r>
            <a:r>
              <a:rPr lang="en"/>
              <a:t>= 50(3) + 40</a:t>
            </a:r>
            <a:r>
              <a:rPr i="1" lang="en"/>
              <a:t>m</a:t>
            </a:r>
            <a:endParaRPr baseline="30000" i="1" sz="18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i="1" lang="en"/>
              <a:t>C </a:t>
            </a:r>
            <a:r>
              <a:rPr lang="en"/>
              <a:t>= 50</a:t>
            </a:r>
            <a:r>
              <a:rPr i="1" lang="en"/>
              <a:t>m</a:t>
            </a:r>
            <a:r>
              <a:rPr lang="en"/>
              <a:t> + 40(3)</a:t>
            </a:r>
            <a:endParaRPr sz="18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i="1" lang="en"/>
              <a:t>C</a:t>
            </a:r>
            <a:r>
              <a:rPr lang="en"/>
              <a:t> = 50(3) + 40(3) + 0.40</a:t>
            </a:r>
            <a:r>
              <a:rPr i="1" lang="en"/>
              <a:t>m</a:t>
            </a:r>
            <a:endParaRPr i="1" sz="1800">
              <a:latin typeface="Noto Sans"/>
              <a:ea typeface="Noto Sans"/>
              <a:cs typeface="Noto Sans"/>
              <a:sym typeface="Noto Sans"/>
            </a:endParaRPr>
          </a:p>
          <a:p>
            <a:pPr indent="-342900" lvl="0" marL="914400" rtl="0" algn="l">
              <a:lnSpc>
                <a:spcPct val="100000"/>
              </a:lnSpc>
              <a:spcBef>
                <a:spcPts val="1000"/>
              </a:spcBef>
              <a:spcAft>
                <a:spcPts val="1000"/>
              </a:spcAft>
              <a:buSzPts val="1800"/>
              <a:buFont typeface="Noto Sans"/>
              <a:buAutoNum type="alphaLcPeriod"/>
            </a:pPr>
            <a:r>
              <a:rPr i="1" lang="en"/>
              <a:t>C</a:t>
            </a:r>
            <a:r>
              <a:rPr lang="en"/>
              <a:t> = 50(3) + 0.40</a:t>
            </a:r>
            <a:r>
              <a:rPr i="1" lang="en"/>
              <a:t>m</a:t>
            </a:r>
            <a:endParaRPr i="1" sz="1800">
              <a:latin typeface="Noto Sans"/>
              <a:ea typeface="Noto Sans"/>
              <a:cs typeface="Noto Sans"/>
              <a:sym typeface="Noto Sans"/>
            </a:endParaRPr>
          </a:p>
        </p:txBody>
      </p:sp>
      <p:sp>
        <p:nvSpPr>
          <p:cNvPr id="297" name="Google Shape;297;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8" name="Google Shape;298;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1.2.3 Writing Equations to Represent Relationships</a:t>
            </a:r>
            <a:endParaRPr/>
          </a:p>
        </p:txBody>
      </p:sp>
      <p:pic>
        <p:nvPicPr>
          <p:cNvPr id="299" name="Google Shape;299;p2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00" name="Google Shape;300;p26">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4" name="Shape 304"/>
        <p:cNvGrpSpPr/>
        <p:nvPr/>
      </p:nvGrpSpPr>
      <p:grpSpPr>
        <a:xfrm>
          <a:off x="0" y="0"/>
          <a:ext cx="0" cy="0"/>
          <a:chOff x="0" y="0"/>
          <a:chExt cx="0" cy="0"/>
        </a:xfrm>
      </p:grpSpPr>
      <p:sp>
        <p:nvSpPr>
          <p:cNvPr id="305" name="Google Shape;305;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06" name="Google Shape;306;p27"/>
          <p:cNvSpPr txBox="1"/>
          <p:nvPr>
            <p:ph idx="1" type="body"/>
          </p:nvPr>
        </p:nvSpPr>
        <p:spPr>
          <a:xfrm>
            <a:off x="311700" y="1152475"/>
            <a:ext cx="7971900" cy="36192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0"/>
              </a:spcAft>
              <a:buNone/>
            </a:pPr>
            <a:r>
              <a:rPr lang="en" sz="1800">
                <a:solidFill>
                  <a:srgbClr val="1D2125"/>
                </a:solidFill>
              </a:rPr>
              <a:t>Translate the following scenario into an equation:</a:t>
            </a:r>
            <a:endParaRPr sz="1800">
              <a:solidFill>
                <a:srgbClr val="1D2125"/>
              </a:solidFill>
            </a:endParaRPr>
          </a:p>
          <a:p>
            <a:pPr indent="0" lvl="0" marL="0" rtl="0" algn="l">
              <a:lnSpc>
                <a:spcPct val="105000"/>
              </a:lnSpc>
              <a:spcBef>
                <a:spcPts val="300"/>
              </a:spcBef>
              <a:spcAft>
                <a:spcPts val="0"/>
              </a:spcAft>
              <a:buNone/>
            </a:pPr>
            <a:r>
              <a:t/>
            </a:r>
            <a:endParaRPr sz="800">
              <a:solidFill>
                <a:srgbClr val="1D2125"/>
              </a:solidFill>
            </a:endParaRPr>
          </a:p>
          <a:p>
            <a:pPr indent="0" lvl="0" marL="0" rtl="0" algn="l">
              <a:lnSpc>
                <a:spcPct val="105000"/>
              </a:lnSpc>
              <a:spcBef>
                <a:spcPts val="300"/>
              </a:spcBef>
              <a:spcAft>
                <a:spcPts val="0"/>
              </a:spcAft>
              <a:buNone/>
            </a:pPr>
            <a:r>
              <a:rPr lang="en" sz="1800">
                <a:solidFill>
                  <a:srgbClr val="1D2125"/>
                </a:solidFill>
              </a:rPr>
              <a:t>A married couple together earns $110,000 a year. The wife earns $16,000 less than twice what her husband earns. What does the husband earn?</a:t>
            </a:r>
            <a:endParaRPr sz="1800">
              <a:solidFill>
                <a:srgbClr val="1D2125"/>
              </a:solidFill>
            </a:endParaRPr>
          </a:p>
          <a:p>
            <a:pPr indent="0" lvl="0" marL="0" rtl="0" algn="l">
              <a:lnSpc>
                <a:spcPct val="105000"/>
              </a:lnSpc>
              <a:spcBef>
                <a:spcPts val="300"/>
              </a:spcBef>
              <a:spcAft>
                <a:spcPts val="0"/>
              </a:spcAft>
              <a:buNone/>
            </a:pPr>
            <a:r>
              <a:t/>
            </a:r>
            <a:endParaRPr sz="800">
              <a:solidFill>
                <a:srgbClr val="1D2125"/>
              </a:solidFill>
            </a:endParaRPr>
          </a:p>
          <a:p>
            <a:pPr indent="0" lvl="0" marL="0" rtl="0" algn="l">
              <a:lnSpc>
                <a:spcPct val="105000"/>
              </a:lnSpc>
              <a:spcBef>
                <a:spcPts val="300"/>
              </a:spcBef>
              <a:spcAft>
                <a:spcPts val="0"/>
              </a:spcAft>
              <a:buNone/>
            </a:pPr>
            <a:r>
              <a:rPr b="1" lang="en">
                <a:solidFill>
                  <a:srgbClr val="1D2125"/>
                </a:solidFill>
              </a:rPr>
              <a:t>Step 1 - </a:t>
            </a:r>
            <a:r>
              <a:rPr lang="en">
                <a:solidFill>
                  <a:srgbClr val="1D2125"/>
                </a:solidFill>
              </a:rPr>
              <a:t>After reading the problem, what are some of the known variables identified in the description?</a:t>
            </a:r>
            <a:endParaRPr>
              <a:solidFill>
                <a:srgbClr val="1D2125"/>
              </a:solidFill>
            </a:endParaRPr>
          </a:p>
          <a:p>
            <a:pPr indent="0" lvl="0" marL="0" rtl="0" algn="l">
              <a:lnSpc>
                <a:spcPct val="105000"/>
              </a:lnSpc>
              <a:spcBef>
                <a:spcPts val="300"/>
              </a:spcBef>
              <a:spcAft>
                <a:spcPts val="0"/>
              </a:spcAft>
              <a:buNone/>
            </a:pPr>
            <a:r>
              <a:t/>
            </a:r>
            <a:endParaRPr sz="600">
              <a:solidFill>
                <a:srgbClr val="1D2125"/>
              </a:solidFill>
            </a:endParaRPr>
          </a:p>
          <a:p>
            <a:pPr indent="0" lvl="0" marL="0" rtl="0" algn="l">
              <a:lnSpc>
                <a:spcPct val="105000"/>
              </a:lnSpc>
              <a:spcBef>
                <a:spcPts val="300"/>
              </a:spcBef>
              <a:spcAft>
                <a:spcPts val="0"/>
              </a:spcAft>
              <a:buNone/>
            </a:pPr>
            <a:r>
              <a:rPr b="1" lang="en">
                <a:solidFill>
                  <a:srgbClr val="1D2125"/>
                </a:solidFill>
              </a:rPr>
              <a:t>Step 2</a:t>
            </a:r>
            <a:r>
              <a:rPr lang="en">
                <a:solidFill>
                  <a:srgbClr val="1D2125"/>
                </a:solidFill>
              </a:rPr>
              <a:t> - Identify a variable and describe what it represents for this scenario.</a:t>
            </a:r>
            <a:endParaRPr>
              <a:solidFill>
                <a:srgbClr val="1D2125"/>
              </a:solidFill>
            </a:endParaRPr>
          </a:p>
          <a:p>
            <a:pPr indent="0" lvl="0" marL="0" rtl="0" algn="l">
              <a:lnSpc>
                <a:spcPct val="105000"/>
              </a:lnSpc>
              <a:spcBef>
                <a:spcPts val="300"/>
              </a:spcBef>
              <a:spcAft>
                <a:spcPts val="0"/>
              </a:spcAft>
              <a:buNone/>
            </a:pPr>
            <a:r>
              <a:t/>
            </a:r>
            <a:endParaRPr sz="600">
              <a:solidFill>
                <a:srgbClr val="1D2125"/>
              </a:solidFill>
            </a:endParaRPr>
          </a:p>
          <a:p>
            <a:pPr indent="0" lvl="0" marL="0" rtl="0" algn="l">
              <a:lnSpc>
                <a:spcPct val="105000"/>
              </a:lnSpc>
              <a:spcBef>
                <a:spcPts val="300"/>
              </a:spcBef>
              <a:spcAft>
                <a:spcPts val="0"/>
              </a:spcAft>
              <a:buNone/>
            </a:pPr>
            <a:r>
              <a:rPr b="1" lang="en">
                <a:solidFill>
                  <a:srgbClr val="1D2125"/>
                </a:solidFill>
              </a:rPr>
              <a:t>Step 3</a:t>
            </a:r>
            <a:r>
              <a:rPr lang="en">
                <a:solidFill>
                  <a:srgbClr val="1D2125"/>
                </a:solidFill>
              </a:rPr>
              <a:t> -  What sentence can be used to describe the relationship among the values?</a:t>
            </a:r>
            <a:endParaRPr>
              <a:solidFill>
                <a:srgbClr val="1D2125"/>
              </a:solidFill>
            </a:endParaRPr>
          </a:p>
          <a:p>
            <a:pPr indent="0" lvl="0" marL="0" rtl="0" algn="l">
              <a:lnSpc>
                <a:spcPct val="105000"/>
              </a:lnSpc>
              <a:spcBef>
                <a:spcPts val="300"/>
              </a:spcBef>
              <a:spcAft>
                <a:spcPts val="0"/>
              </a:spcAft>
              <a:buNone/>
            </a:pPr>
            <a:r>
              <a:t/>
            </a:r>
            <a:endParaRPr sz="600">
              <a:solidFill>
                <a:srgbClr val="1D2125"/>
              </a:solidFill>
            </a:endParaRPr>
          </a:p>
          <a:p>
            <a:pPr indent="0" lvl="0" marL="0" rtl="0" algn="l">
              <a:lnSpc>
                <a:spcPct val="105000"/>
              </a:lnSpc>
              <a:spcBef>
                <a:spcPts val="300"/>
              </a:spcBef>
              <a:spcAft>
                <a:spcPts val="0"/>
              </a:spcAft>
              <a:buNone/>
            </a:pPr>
            <a:r>
              <a:rPr b="1" lang="en">
                <a:solidFill>
                  <a:srgbClr val="1D2125"/>
                </a:solidFill>
              </a:rPr>
              <a:t>Step 4</a:t>
            </a:r>
            <a:r>
              <a:rPr lang="en">
                <a:solidFill>
                  <a:srgbClr val="1D2125"/>
                </a:solidFill>
              </a:rPr>
              <a:t> - What equation can be used to represent the scenario?</a:t>
            </a:r>
            <a:endParaRPr>
              <a:solidFill>
                <a:srgbClr val="1D2125"/>
              </a:solidFill>
            </a:endParaRPr>
          </a:p>
          <a:p>
            <a:pPr indent="0" lvl="0" marL="0" rtl="0" algn="l">
              <a:lnSpc>
                <a:spcPct val="105000"/>
              </a:lnSpc>
              <a:spcBef>
                <a:spcPts val="300"/>
              </a:spcBef>
              <a:spcAft>
                <a:spcPts val="300"/>
              </a:spcAft>
              <a:buNone/>
            </a:pPr>
            <a:r>
              <a:t/>
            </a:r>
            <a:endParaRPr sz="600">
              <a:solidFill>
                <a:srgbClr val="1D2125"/>
              </a:solidFill>
            </a:endParaRPr>
          </a:p>
        </p:txBody>
      </p:sp>
      <p:pic>
        <p:nvPicPr>
          <p:cNvPr id="307" name="Google Shape;307;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08" name="Google Shape;308;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9" name="Google Shape;309;p2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1.2.3 Writing Equations to Represent Relationships - Additional Resources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8"/>
          <p:cNvSpPr txBox="1"/>
          <p:nvPr>
            <p:ph idx="1" type="body"/>
          </p:nvPr>
        </p:nvSpPr>
        <p:spPr>
          <a:xfrm>
            <a:off x="311700" y="4133325"/>
            <a:ext cx="8520600" cy="435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u="sng">
                <a:solidFill>
                  <a:schemeClr val="hlink"/>
                </a:solidFill>
                <a:hlinkClick r:id="rId3"/>
              </a:rPr>
              <a:t>Video: Writing an Equation to Represent a Real-World Problem</a:t>
            </a:r>
            <a:endParaRPr b="1" sz="1100">
              <a:solidFill>
                <a:schemeClr val="dk1"/>
              </a:solidFill>
              <a:latin typeface="Arial"/>
              <a:ea typeface="Arial"/>
              <a:cs typeface="Arial"/>
              <a:sym typeface="Arial"/>
            </a:endParaRPr>
          </a:p>
        </p:txBody>
      </p:sp>
      <p:sp>
        <p:nvSpPr>
          <p:cNvPr id="315" name="Google Shape;315;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pic>
        <p:nvPicPr>
          <p:cNvPr descr="Students review steps to represent real-world scenarios with an equation. The steps are applied to an example with colored annotations." id="316" name="Google Shape;316;p28" title="Writing an Equation to Represent a Real-World Problem">
            <a:hlinkClick r:id="rId4"/>
          </p:cNvPr>
          <p:cNvPicPr preferRelativeResize="0"/>
          <p:nvPr/>
        </p:nvPicPr>
        <p:blipFill>
          <a:blip r:embed="rId5">
            <a:alphaModFix/>
          </a:blip>
          <a:stretch>
            <a:fillRect/>
          </a:stretch>
        </p:blipFill>
        <p:spPr>
          <a:xfrm>
            <a:off x="1929325" y="681250"/>
            <a:ext cx="5285334" cy="2973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1000"/>
                                        <p:tgtEl>
                                          <p:spTgt spid="3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20" name="Shape 320"/>
        <p:cNvGrpSpPr/>
        <p:nvPr/>
      </p:nvGrpSpPr>
      <p:grpSpPr>
        <a:xfrm>
          <a:off x="0" y="0"/>
          <a:ext cx="0" cy="0"/>
          <a:chOff x="0" y="0"/>
          <a:chExt cx="0" cy="0"/>
        </a:xfrm>
      </p:grpSpPr>
      <p:sp>
        <p:nvSpPr>
          <p:cNvPr id="321" name="Google Shape;321;p29"/>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2" name="Google Shape;322;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23" name="Google Shape;323;p29"/>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4" name="Google Shape;324;p29"/>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5" name="Google Shape;325;p29"/>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6" name="Google Shape;326;p29"/>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7" name="Google Shape;327;p29"/>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8" name="Google Shape;328;p29"/>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29" name="Google Shape;329;p29"/>
          <p:cNvCxnSpPr>
            <a:stCxn id="323" idx="2"/>
            <a:endCxn id="325"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30" name="Google Shape;330;p29"/>
          <p:cNvCxnSpPr>
            <a:stCxn id="325" idx="3"/>
            <a:endCxn id="324"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31" name="Google Shape;331;p29"/>
          <p:cNvCxnSpPr>
            <a:stCxn id="326" idx="3"/>
            <a:endCxn id="321"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32" name="Google Shape;332;p29"/>
          <p:cNvCxnSpPr>
            <a:stCxn id="321" idx="3"/>
            <a:endCxn id="327"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33" name="Google Shape;333;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34" name="Google Shape;334;p29"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35" name="Google Shape;335;p29"/>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36" name="Google Shape;336;p29"/>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37" name="Google Shape;337;p29"/>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38" name="Google Shape;338;p29"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39" name="Google Shape;339;p29"/>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40" name="Google Shape;340;p29"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41" name="Google Shape;341;p29"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42" name="Google Shape;342;p29"/>
          <p:cNvCxnSpPr>
            <a:stCxn id="327" idx="3"/>
            <a:endCxn id="328"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43" name="Google Shape;343;p29"/>
          <p:cNvCxnSpPr>
            <a:stCxn id="324" idx="3"/>
            <a:endCxn id="326"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44" name="Google Shape;344;p29"/>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45" name="Google Shape;345;p29"/>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6" name="Google Shape;346;p29"/>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47" name="Google Shape;347;p29"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48" name="Google Shape;348;p29"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49" name="Google Shape;349;p29"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3" name="Shape 353"/>
        <p:cNvGrpSpPr/>
        <p:nvPr/>
      </p:nvGrpSpPr>
      <p:grpSpPr>
        <a:xfrm>
          <a:off x="0" y="0"/>
          <a:ext cx="0" cy="0"/>
          <a:chOff x="0" y="0"/>
          <a:chExt cx="0" cy="0"/>
        </a:xfrm>
      </p:grpSpPr>
      <p:sp>
        <p:nvSpPr>
          <p:cNvPr id="354" name="Google Shape;354;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a:t>
            </a:r>
            <a:r>
              <a:rPr lang="en"/>
              <a:t>arning Activity - Total Car Costs 🚙 </a:t>
            </a:r>
            <a:endParaRPr>
              <a:solidFill>
                <a:srgbClr val="005047"/>
              </a:solidFill>
            </a:endParaRPr>
          </a:p>
        </p:txBody>
      </p:sp>
      <p:sp>
        <p:nvSpPr>
          <p:cNvPr id="355" name="Google Shape;355;p30"/>
          <p:cNvSpPr txBox="1"/>
          <p:nvPr>
            <p:ph idx="1" type="body"/>
          </p:nvPr>
        </p:nvSpPr>
        <p:spPr>
          <a:xfrm>
            <a:off x="311700" y="1152475"/>
            <a:ext cx="8139900" cy="3420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The tax on the sale of a car in Michigan is 6%. At a dealership in Ann Arbor, a car purchase also involves $120 in miscellaneous charges. *Each equation should describe the relationship between all the quantities when </a:t>
            </a:r>
            <a:r>
              <a:rPr lang="en"/>
              <a:t>given</a:t>
            </a:r>
            <a:r>
              <a:rPr lang="en"/>
              <a:t> specific </a:t>
            </a:r>
            <a:r>
              <a:rPr lang="en"/>
              <a:t>information</a:t>
            </a:r>
            <a:r>
              <a:rPr lang="en"/>
              <a:t>.</a:t>
            </a:r>
            <a:endParaRPr/>
          </a:p>
          <a:p>
            <a:pPr indent="0" lvl="0" marL="0" rtl="0" algn="l">
              <a:lnSpc>
                <a:spcPct val="100000"/>
              </a:lnSpc>
              <a:spcBef>
                <a:spcPts val="1200"/>
              </a:spcBef>
              <a:spcAft>
                <a:spcPts val="0"/>
              </a:spcAft>
              <a:buNone/>
            </a:pPr>
            <a:r>
              <a:t/>
            </a:r>
            <a:endParaRPr/>
          </a:p>
          <a:p>
            <a:pPr indent="-342900" lvl="0" marL="457200" rtl="0" algn="l">
              <a:lnSpc>
                <a:spcPct val="150000"/>
              </a:lnSpc>
              <a:spcBef>
                <a:spcPts val="1200"/>
              </a:spcBef>
              <a:spcAft>
                <a:spcPts val="0"/>
              </a:spcAft>
              <a:buSzPts val="1800"/>
              <a:buAutoNum type="arabicPeriod"/>
            </a:pPr>
            <a:r>
              <a:rPr lang="en"/>
              <a:t>Write an equation representing the total price if the original car price is $9,500.</a:t>
            </a:r>
            <a:endParaRPr/>
          </a:p>
          <a:p>
            <a:pPr indent="-342900" lvl="0" marL="457200" rtl="0" algn="l">
              <a:lnSpc>
                <a:spcPct val="150000"/>
              </a:lnSpc>
              <a:spcBef>
                <a:spcPts val="0"/>
              </a:spcBef>
              <a:spcAft>
                <a:spcPts val="0"/>
              </a:spcAft>
              <a:buSzPts val="1800"/>
              <a:buAutoNum type="arabicPeriod"/>
            </a:pPr>
            <a:r>
              <a:rPr lang="en"/>
              <a:t>Write an equation representing the total price if the original car price is $14,699.</a:t>
            </a:r>
            <a:endParaRPr/>
          </a:p>
          <a:p>
            <a:pPr indent="-342900" lvl="0" marL="457200" rtl="0" algn="l">
              <a:lnSpc>
                <a:spcPct val="150000"/>
              </a:lnSpc>
              <a:spcBef>
                <a:spcPts val="0"/>
              </a:spcBef>
              <a:spcAft>
                <a:spcPts val="0"/>
              </a:spcAft>
              <a:buSzPts val="1800"/>
              <a:buAutoNum type="arabicPeriod"/>
            </a:pPr>
            <a:r>
              <a:rPr lang="en"/>
              <a:t>Write an equation if the total price is $22,480.</a:t>
            </a:r>
            <a:endParaRPr/>
          </a:p>
          <a:p>
            <a:pPr indent="-342900" lvl="0" marL="457200" rtl="0" algn="l">
              <a:lnSpc>
                <a:spcPct val="150000"/>
              </a:lnSpc>
              <a:spcBef>
                <a:spcPts val="0"/>
              </a:spcBef>
              <a:spcAft>
                <a:spcPts val="0"/>
              </a:spcAft>
              <a:buSzPts val="1800"/>
              <a:buAutoNum type="arabicPeriod"/>
            </a:pPr>
            <a:r>
              <a:rPr lang="en"/>
              <a:t>Write an equation representing the total price if the original car price is </a:t>
            </a:r>
            <a:r>
              <a:rPr i="1" lang="en"/>
              <a:t>p</a:t>
            </a:r>
            <a:r>
              <a:rPr lang="en"/>
              <a:t>.</a:t>
            </a:r>
            <a:endParaRPr/>
          </a:p>
        </p:txBody>
      </p:sp>
      <p:sp>
        <p:nvSpPr>
          <p:cNvPr id="356" name="Google Shape;356;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7" name="Google Shape;357;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1.2.4 Writing Equations to Represent Relationships with Percents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1" name="Shape 361"/>
        <p:cNvGrpSpPr/>
        <p:nvPr/>
      </p:nvGrpSpPr>
      <p:grpSpPr>
        <a:xfrm>
          <a:off x="0" y="0"/>
          <a:ext cx="0" cy="0"/>
          <a:chOff x="0" y="0"/>
          <a:chExt cx="0" cy="0"/>
        </a:xfrm>
      </p:grpSpPr>
      <p:sp>
        <p:nvSpPr>
          <p:cNvPr id="362" name="Google Shape;362;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a:t>
            </a:r>
            <a:r>
              <a:rPr lang="en"/>
              <a:t>arning Activity - Total Car Costs 🚙</a:t>
            </a:r>
            <a:endParaRPr>
              <a:solidFill>
                <a:srgbClr val="005047"/>
              </a:solidFill>
            </a:endParaRPr>
          </a:p>
        </p:txBody>
      </p:sp>
      <p:sp>
        <p:nvSpPr>
          <p:cNvPr id="363" name="Google Shape;363;p31"/>
          <p:cNvSpPr txBox="1"/>
          <p:nvPr>
            <p:ph idx="1" type="body"/>
          </p:nvPr>
        </p:nvSpPr>
        <p:spPr>
          <a:xfrm>
            <a:off x="311700" y="1152475"/>
            <a:ext cx="7971900" cy="34200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SzPts val="1800"/>
              <a:buAutoNum type="arabicPeriod" startAt="5"/>
            </a:pPr>
            <a:r>
              <a:rPr lang="en"/>
              <a:t>How would each equation you wrote change if the tax on car sales is </a:t>
            </a:r>
            <a:r>
              <a:rPr i="1" lang="en"/>
              <a:t>r</a:t>
            </a:r>
            <a:r>
              <a:rPr lang="en"/>
              <a:t>% and the miscellaneous charges are </a:t>
            </a:r>
            <a:r>
              <a:rPr i="1" lang="en"/>
              <a:t>m</a:t>
            </a:r>
            <a:r>
              <a:rPr lang="en"/>
              <a:t> dollars?</a:t>
            </a:r>
            <a:endParaRPr/>
          </a:p>
        </p:txBody>
      </p:sp>
      <p:sp>
        <p:nvSpPr>
          <p:cNvPr id="364" name="Google Shape;364;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5" name="Google Shape;365;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1.2.4 Writing Equations to Represent Relationships with Percents</a:t>
            </a:r>
            <a:endParaRPr/>
          </a:p>
        </p:txBody>
      </p:sp>
      <p:pic>
        <p:nvPicPr>
          <p:cNvPr descr="Car Salesman With Car | Illustration showing a car salesman … | Flickr" id="366" name="Google Shape;366;p31"/>
          <p:cNvPicPr preferRelativeResize="0"/>
          <p:nvPr/>
        </p:nvPicPr>
        <p:blipFill>
          <a:blip r:embed="rId4">
            <a:alphaModFix/>
          </a:blip>
          <a:stretch>
            <a:fillRect/>
          </a:stretch>
        </p:blipFill>
        <p:spPr>
          <a:xfrm>
            <a:off x="5178325" y="1702875"/>
            <a:ext cx="3217600" cy="3217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0" name="Shape 370"/>
        <p:cNvGrpSpPr/>
        <p:nvPr/>
      </p:nvGrpSpPr>
      <p:grpSpPr>
        <a:xfrm>
          <a:off x="0" y="0"/>
          <a:ext cx="0" cy="0"/>
          <a:chOff x="0" y="0"/>
          <a:chExt cx="0" cy="0"/>
        </a:xfrm>
      </p:grpSpPr>
      <p:sp>
        <p:nvSpPr>
          <p:cNvPr id="371" name="Google Shape;371;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72" name="Google Shape;372;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Sweet’s Candy Store charges $5.00 to fill a bag of candy. There is also a sales tax of 7% per purchase. Mrs. Lee buys 4 bags of candy for her children for Christmas. What is an equation that can represent the cost of the candy that Mrs. Lee buys?</a:t>
            </a:r>
            <a:endParaRPr/>
          </a:p>
          <a:p>
            <a:pPr indent="-342900" lvl="0" marL="914400" rtl="0" algn="l">
              <a:lnSpc>
                <a:spcPct val="100000"/>
              </a:lnSpc>
              <a:spcBef>
                <a:spcPts val="1000"/>
              </a:spcBef>
              <a:spcAft>
                <a:spcPts val="0"/>
              </a:spcAft>
              <a:buSzPts val="1800"/>
              <a:buFont typeface="Noto Sans"/>
              <a:buAutoNum type="alphaLcPeriod"/>
            </a:pPr>
            <a:r>
              <a:rPr i="1" lang="en"/>
              <a:t>C</a:t>
            </a:r>
            <a:r>
              <a:rPr lang="en"/>
              <a:t> = 0.07(4(5)) + 4(5)</a:t>
            </a:r>
            <a:endParaRPr/>
          </a:p>
          <a:p>
            <a:pPr indent="-342900" lvl="0" marL="914400" rtl="0" algn="l">
              <a:lnSpc>
                <a:spcPct val="100000"/>
              </a:lnSpc>
              <a:spcBef>
                <a:spcPts val="1000"/>
              </a:spcBef>
              <a:spcAft>
                <a:spcPts val="0"/>
              </a:spcAft>
              <a:buSzPts val="1800"/>
              <a:buFont typeface="Noto Sans"/>
              <a:buAutoNum type="alphaLcPeriod"/>
            </a:pPr>
            <a:r>
              <a:rPr i="1" lang="en"/>
              <a:t>C</a:t>
            </a:r>
            <a:r>
              <a:rPr lang="en"/>
              <a:t> = 0.07(4(5))</a:t>
            </a:r>
            <a:endParaRPr/>
          </a:p>
          <a:p>
            <a:pPr indent="-342900" lvl="0" marL="914400" rtl="0" algn="l">
              <a:lnSpc>
                <a:spcPct val="100000"/>
              </a:lnSpc>
              <a:spcBef>
                <a:spcPts val="1000"/>
              </a:spcBef>
              <a:spcAft>
                <a:spcPts val="0"/>
              </a:spcAft>
              <a:buSzPts val="1800"/>
              <a:buFont typeface="Noto Sans"/>
              <a:buAutoNum type="alphaLcPeriod"/>
            </a:pPr>
            <a:r>
              <a:rPr i="1" lang="en"/>
              <a:t>C</a:t>
            </a:r>
            <a:r>
              <a:rPr lang="en"/>
              <a:t> = 4(5)</a:t>
            </a:r>
            <a:endParaRPr/>
          </a:p>
          <a:p>
            <a:pPr indent="-342900" lvl="0" marL="914400" rtl="0" algn="l">
              <a:lnSpc>
                <a:spcPct val="100000"/>
              </a:lnSpc>
              <a:spcBef>
                <a:spcPts val="1000"/>
              </a:spcBef>
              <a:spcAft>
                <a:spcPts val="0"/>
              </a:spcAft>
              <a:buSzPts val="1800"/>
              <a:buFont typeface="Noto Sans"/>
              <a:buAutoNum type="alphaLcPeriod"/>
            </a:pPr>
            <a:r>
              <a:rPr i="1" lang="en"/>
              <a:t>C</a:t>
            </a:r>
            <a:r>
              <a:rPr lang="en"/>
              <a:t> = 0.07 + 4(5)</a:t>
            </a:r>
            <a:endParaRPr/>
          </a:p>
          <a:p>
            <a:pPr indent="0" lvl="0" marL="0" rtl="0" algn="l">
              <a:lnSpc>
                <a:spcPct val="100000"/>
              </a:lnSpc>
              <a:spcBef>
                <a:spcPts val="1000"/>
              </a:spcBef>
              <a:spcAft>
                <a:spcPts val="1000"/>
              </a:spcAft>
              <a:buNone/>
            </a:pPr>
            <a:r>
              <a:t/>
            </a:r>
            <a:endParaRPr/>
          </a:p>
        </p:txBody>
      </p:sp>
      <p:sp>
        <p:nvSpPr>
          <p:cNvPr id="373" name="Google Shape;373;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4" name="Google Shape;374;p3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1.2.4 Writing Equations to Represent Relationships with Percents</a:t>
            </a:r>
            <a:endParaRPr/>
          </a:p>
        </p:txBody>
      </p:sp>
      <p:pic>
        <p:nvPicPr>
          <p:cNvPr id="375" name="Google Shape;375;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76" name="Google Shape;376;p32">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0" name="Shape 380"/>
        <p:cNvGrpSpPr/>
        <p:nvPr/>
      </p:nvGrpSpPr>
      <p:grpSpPr>
        <a:xfrm>
          <a:off x="0" y="0"/>
          <a:ext cx="0" cy="0"/>
          <a:chOff x="0" y="0"/>
          <a:chExt cx="0" cy="0"/>
        </a:xfrm>
      </p:grpSpPr>
      <p:sp>
        <p:nvSpPr>
          <p:cNvPr id="381" name="Google Shape;381;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82" name="Google Shape;382;p33"/>
          <p:cNvSpPr txBox="1"/>
          <p:nvPr>
            <p:ph idx="1" type="body"/>
          </p:nvPr>
        </p:nvSpPr>
        <p:spPr>
          <a:xfrm>
            <a:off x="311700" y="1152475"/>
            <a:ext cx="7971900" cy="3498600"/>
          </a:xfrm>
          <a:prstGeom prst="rect">
            <a:avLst/>
          </a:prstGeom>
        </p:spPr>
        <p:txBody>
          <a:bodyPr anchorCtr="0" anchor="t" bIns="91425" lIns="91425" spcFirstLastPara="1" rIns="91425" wrap="square" tIns="91425">
            <a:normAutofit lnSpcReduction="10000"/>
          </a:bodyPr>
          <a:lstStyle/>
          <a:p>
            <a:pPr indent="0" lvl="0" marL="0" rtl="0" algn="l">
              <a:lnSpc>
                <a:spcPct val="105000"/>
              </a:lnSpc>
              <a:spcBef>
                <a:spcPts val="0"/>
              </a:spcBef>
              <a:spcAft>
                <a:spcPts val="0"/>
              </a:spcAft>
              <a:buNone/>
            </a:pPr>
            <a:r>
              <a:rPr lang="en">
                <a:solidFill>
                  <a:srgbClr val="1D2125"/>
                </a:solidFill>
              </a:rPr>
              <a:t>The steps for writing percent equations are the same—just convert the percent to a decimal first.</a:t>
            </a:r>
            <a:endParaRPr>
              <a:solidFill>
                <a:srgbClr val="1D2125"/>
              </a:solidFill>
            </a:endParaRPr>
          </a:p>
          <a:p>
            <a:pPr indent="0" lvl="0" marL="0" rtl="0" algn="l">
              <a:lnSpc>
                <a:spcPct val="105000"/>
              </a:lnSpc>
              <a:spcBef>
                <a:spcPts val="300"/>
              </a:spcBef>
              <a:spcAft>
                <a:spcPts val="0"/>
              </a:spcAft>
              <a:buNone/>
            </a:pPr>
            <a:r>
              <a:t/>
            </a:r>
            <a:endParaRPr sz="700">
              <a:solidFill>
                <a:srgbClr val="1D2125"/>
              </a:solidFill>
            </a:endParaRPr>
          </a:p>
          <a:p>
            <a:pPr indent="0" lvl="0" marL="0" rtl="0" algn="l">
              <a:lnSpc>
                <a:spcPct val="105000"/>
              </a:lnSpc>
              <a:spcBef>
                <a:spcPts val="300"/>
              </a:spcBef>
              <a:spcAft>
                <a:spcPts val="0"/>
              </a:spcAft>
              <a:buNone/>
            </a:pPr>
            <a:r>
              <a:rPr lang="en">
                <a:solidFill>
                  <a:srgbClr val="1D2125"/>
                </a:solidFill>
              </a:rPr>
              <a:t>The label on Audrey’s yogurt said that one serving provided 12 grams of protein, which is 24% of the recommended daily amount. What is the total recommended daily amount of protein?</a:t>
            </a:r>
            <a:endParaRPr>
              <a:solidFill>
                <a:srgbClr val="1D2125"/>
              </a:solidFill>
            </a:endParaRPr>
          </a:p>
          <a:p>
            <a:pPr indent="0" lvl="0" marL="0" rtl="0" algn="l">
              <a:lnSpc>
                <a:spcPct val="105000"/>
              </a:lnSpc>
              <a:spcBef>
                <a:spcPts val="300"/>
              </a:spcBef>
              <a:spcAft>
                <a:spcPts val="0"/>
              </a:spcAft>
              <a:buNone/>
            </a:pPr>
            <a:r>
              <a:t/>
            </a:r>
            <a:endParaRPr>
              <a:solidFill>
                <a:srgbClr val="1D2125"/>
              </a:solidFill>
            </a:endParaRPr>
          </a:p>
          <a:p>
            <a:pPr indent="0" lvl="0" marL="0" rtl="0" algn="l">
              <a:lnSpc>
                <a:spcPct val="105000"/>
              </a:lnSpc>
              <a:spcBef>
                <a:spcPts val="300"/>
              </a:spcBef>
              <a:spcAft>
                <a:spcPts val="0"/>
              </a:spcAft>
              <a:buClr>
                <a:schemeClr val="dk1"/>
              </a:buClr>
              <a:buSzPts val="1100"/>
              <a:buFont typeface="Arial"/>
              <a:buNone/>
            </a:pPr>
            <a:r>
              <a:rPr b="1" lang="en">
                <a:solidFill>
                  <a:srgbClr val="1D2125"/>
                </a:solidFill>
              </a:rPr>
              <a:t>Step 1 </a:t>
            </a:r>
            <a:r>
              <a:rPr lang="en">
                <a:solidFill>
                  <a:srgbClr val="1D2125"/>
                </a:solidFill>
              </a:rPr>
              <a:t>– </a:t>
            </a:r>
            <a:r>
              <a:rPr b="1" lang="en">
                <a:solidFill>
                  <a:srgbClr val="1D2125"/>
                </a:solidFill>
              </a:rPr>
              <a:t>Read</a:t>
            </a:r>
            <a:r>
              <a:rPr lang="en">
                <a:solidFill>
                  <a:srgbClr val="1D2125"/>
                </a:solidFill>
              </a:rPr>
              <a:t> the problem.			</a:t>
            </a:r>
            <a:endParaRPr>
              <a:solidFill>
                <a:srgbClr val="1D2125"/>
              </a:solidFill>
            </a:endParaRPr>
          </a:p>
          <a:p>
            <a:pPr indent="0" lvl="0" marL="0" rtl="0" algn="l">
              <a:lnSpc>
                <a:spcPct val="105000"/>
              </a:lnSpc>
              <a:spcBef>
                <a:spcPts val="300"/>
              </a:spcBef>
              <a:spcAft>
                <a:spcPts val="0"/>
              </a:spcAft>
              <a:buNone/>
            </a:pPr>
            <a:r>
              <a:rPr b="1" lang="en">
                <a:solidFill>
                  <a:srgbClr val="1D2125"/>
                </a:solidFill>
              </a:rPr>
              <a:t>Step 2 </a:t>
            </a:r>
            <a:r>
              <a:rPr lang="en">
                <a:solidFill>
                  <a:srgbClr val="1D2125"/>
                </a:solidFill>
              </a:rPr>
              <a:t>– </a:t>
            </a:r>
            <a:r>
              <a:rPr b="1" lang="en">
                <a:solidFill>
                  <a:srgbClr val="1D2125"/>
                </a:solidFill>
              </a:rPr>
              <a:t>Identify </a:t>
            </a:r>
            <a:r>
              <a:rPr lang="en">
                <a:solidFill>
                  <a:srgbClr val="1D2125"/>
                </a:solidFill>
              </a:rPr>
              <a:t>the variables and known values (sketch a picture if needed).</a:t>
            </a:r>
            <a:endParaRPr>
              <a:solidFill>
                <a:srgbClr val="1D2125"/>
              </a:solidFill>
            </a:endParaRPr>
          </a:p>
          <a:p>
            <a:pPr indent="0" lvl="0" marL="0" rtl="0" algn="l">
              <a:lnSpc>
                <a:spcPct val="105000"/>
              </a:lnSpc>
              <a:spcBef>
                <a:spcPts val="300"/>
              </a:spcBef>
              <a:spcAft>
                <a:spcPts val="0"/>
              </a:spcAft>
              <a:buNone/>
            </a:pPr>
            <a:r>
              <a:rPr b="1" lang="en">
                <a:solidFill>
                  <a:srgbClr val="1D2125"/>
                </a:solidFill>
              </a:rPr>
              <a:t>Step 3 </a:t>
            </a:r>
            <a:r>
              <a:rPr lang="en">
                <a:solidFill>
                  <a:srgbClr val="1D2125"/>
                </a:solidFill>
              </a:rPr>
              <a:t>– </a:t>
            </a:r>
            <a:r>
              <a:rPr b="1" lang="en">
                <a:solidFill>
                  <a:srgbClr val="1D2125"/>
                </a:solidFill>
              </a:rPr>
              <a:t>Write </a:t>
            </a:r>
            <a:r>
              <a:rPr lang="en">
                <a:solidFill>
                  <a:srgbClr val="1D2125"/>
                </a:solidFill>
              </a:rPr>
              <a:t>a sentence using the relationship among the values.</a:t>
            </a:r>
            <a:endParaRPr>
              <a:solidFill>
                <a:srgbClr val="1D2125"/>
              </a:solidFill>
            </a:endParaRPr>
          </a:p>
          <a:p>
            <a:pPr indent="0" lvl="0" marL="0" rtl="0" algn="l">
              <a:lnSpc>
                <a:spcPct val="105000"/>
              </a:lnSpc>
              <a:spcBef>
                <a:spcPts val="300"/>
              </a:spcBef>
              <a:spcAft>
                <a:spcPts val="0"/>
              </a:spcAft>
              <a:buNone/>
            </a:pPr>
            <a:r>
              <a:rPr b="1" lang="en">
                <a:solidFill>
                  <a:srgbClr val="1D2125"/>
                </a:solidFill>
              </a:rPr>
              <a:t>Step 4 </a:t>
            </a:r>
            <a:r>
              <a:rPr lang="en">
                <a:solidFill>
                  <a:srgbClr val="1D2125"/>
                </a:solidFill>
              </a:rPr>
              <a:t>– </a:t>
            </a:r>
            <a:r>
              <a:rPr b="1" lang="en">
                <a:solidFill>
                  <a:srgbClr val="1D2125"/>
                </a:solidFill>
              </a:rPr>
              <a:t>Translate </a:t>
            </a:r>
            <a:r>
              <a:rPr lang="en">
                <a:solidFill>
                  <a:srgbClr val="1D2125"/>
                </a:solidFill>
              </a:rPr>
              <a:t>the sentence into an equation.</a:t>
            </a:r>
            <a:endParaRPr>
              <a:solidFill>
                <a:srgbClr val="1D2125"/>
              </a:solidFill>
            </a:endParaRPr>
          </a:p>
          <a:p>
            <a:pPr indent="0" lvl="0" marL="0" rtl="0" algn="l">
              <a:lnSpc>
                <a:spcPct val="105000"/>
              </a:lnSpc>
              <a:spcBef>
                <a:spcPts val="300"/>
              </a:spcBef>
              <a:spcAft>
                <a:spcPts val="300"/>
              </a:spcAft>
              <a:buClr>
                <a:schemeClr val="dk1"/>
              </a:buClr>
              <a:buSzPts val="1100"/>
              <a:buFont typeface="Arial"/>
              <a:buNone/>
            </a:pPr>
            <a:r>
              <a:t/>
            </a:r>
            <a:endParaRPr>
              <a:solidFill>
                <a:srgbClr val="1D2125"/>
              </a:solidFill>
            </a:endParaRPr>
          </a:p>
        </p:txBody>
      </p:sp>
      <p:pic>
        <p:nvPicPr>
          <p:cNvPr id="383" name="Google Shape;383;p33"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84" name="Google Shape;384;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5" name="Google Shape;385;p3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1.2.4 Writing Equations to Represent Relationships with Percents - Additional Resources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89" name="Shape 389"/>
        <p:cNvGrpSpPr/>
        <p:nvPr/>
      </p:nvGrpSpPr>
      <p:grpSpPr>
        <a:xfrm>
          <a:off x="0" y="0"/>
          <a:ext cx="0" cy="0"/>
          <a:chOff x="0" y="0"/>
          <a:chExt cx="0" cy="0"/>
        </a:xfrm>
      </p:grpSpPr>
      <p:sp>
        <p:nvSpPr>
          <p:cNvPr id="390" name="Google Shape;390;p34"/>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1" name="Google Shape;391;p3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92" name="Google Shape;392;p3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3" name="Google Shape;393;p34"/>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4" name="Google Shape;394;p3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5" name="Google Shape;395;p34"/>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6" name="Google Shape;396;p3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7" name="Google Shape;397;p3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8" name="Google Shape;398;p34"/>
          <p:cNvCxnSpPr>
            <a:stCxn id="392" idx="2"/>
            <a:endCxn id="394"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99" name="Google Shape;399;p34"/>
          <p:cNvCxnSpPr>
            <a:stCxn id="394" idx="3"/>
            <a:endCxn id="393"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00" name="Google Shape;400;p34"/>
          <p:cNvCxnSpPr>
            <a:stCxn id="395" idx="3"/>
            <a:endCxn id="390"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01" name="Google Shape;401;p34"/>
          <p:cNvCxnSpPr>
            <a:stCxn id="390" idx="3"/>
            <a:endCxn id="396"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02" name="Google Shape;402;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3" name="Google Shape;403;p3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04" name="Google Shape;404;p3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05" name="Google Shape;405;p34"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06" name="Google Shape;406;p3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07" name="Google Shape;407;p34"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08" name="Google Shape;408;p34"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09" name="Google Shape;409;p34"/>
          <p:cNvCxnSpPr>
            <a:stCxn id="396" idx="3"/>
            <a:endCxn id="397"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10" name="Google Shape;410;p34"/>
          <p:cNvCxnSpPr>
            <a:stCxn id="393" idx="3"/>
            <a:endCxn id="395"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11" name="Google Shape;411;p3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12" name="Google Shape;412;p3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3" name="Google Shape;413;p3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14" name="Google Shape;414;p3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15" name="Google Shape;415;p34"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16" name="Google Shape;416;p34"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17" name="Google Shape;417;p34"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18" name="Google Shape;418;p34"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2" name="Shape 422"/>
        <p:cNvGrpSpPr/>
        <p:nvPr/>
      </p:nvGrpSpPr>
      <p:grpSpPr>
        <a:xfrm>
          <a:off x="0" y="0"/>
          <a:ext cx="0" cy="0"/>
          <a:chOff x="0" y="0"/>
          <a:chExt cx="0" cy="0"/>
        </a:xfrm>
      </p:grpSpPr>
      <p:sp>
        <p:nvSpPr>
          <p:cNvPr id="423" name="Google Shape;423;p3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24" name="Google Shape;424;p35"/>
          <p:cNvSpPr txBox="1"/>
          <p:nvPr>
            <p:ph idx="1" type="body"/>
          </p:nvPr>
        </p:nvSpPr>
        <p:spPr>
          <a:xfrm>
            <a:off x="311700" y="1152475"/>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school choir is ordering T-shirts for its 75 members and has budgeted money for the cost. The printing company charges $3 per shirt plus $50 for each color printed.</a:t>
            </a:r>
            <a:endParaRPr/>
          </a:p>
          <a:p>
            <a:pPr indent="-342900" lvl="0" marL="457200" rtl="0" algn="l">
              <a:lnSpc>
                <a:spcPct val="100000"/>
              </a:lnSpc>
              <a:spcBef>
                <a:spcPts val="1200"/>
              </a:spcBef>
              <a:spcAft>
                <a:spcPts val="0"/>
              </a:spcAft>
              <a:buClr>
                <a:srgbClr val="424242"/>
              </a:buClr>
              <a:buSzPts val="1800"/>
              <a:buFont typeface="Noto Sans"/>
              <a:buAutoNum type="arabicPeriod"/>
            </a:pPr>
            <a:r>
              <a:rPr lang="en"/>
              <a:t>Write an equation showing the relationship between the number of shirts, number of colors, and total cost. Define any variables you use.</a:t>
            </a:r>
            <a:endParaRPr/>
          </a:p>
          <a:p>
            <a:pPr indent="-342900" lvl="0" marL="457200" rtl="0" algn="l">
              <a:lnSpc>
                <a:spcPct val="100000"/>
              </a:lnSpc>
              <a:spcBef>
                <a:spcPts val="1000"/>
              </a:spcBef>
              <a:spcAft>
                <a:spcPts val="1200"/>
              </a:spcAft>
              <a:buClr>
                <a:srgbClr val="424242"/>
              </a:buClr>
              <a:buSzPts val="1800"/>
              <a:buFont typeface="Noto Sans"/>
              <a:buAutoNum type="arabicPeriod"/>
            </a:pPr>
            <a:r>
              <a:rPr lang="en"/>
              <a:t>Which quantities can change? Which ones stay the same?</a:t>
            </a:r>
            <a:endParaRPr/>
          </a:p>
        </p:txBody>
      </p:sp>
      <p:sp>
        <p:nvSpPr>
          <p:cNvPr id="425" name="Google Shape;425;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6" name="Google Shape;426;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1.2.5 </a:t>
            </a:r>
            <a:r>
              <a:rPr lang="en"/>
              <a:t>Writing Equations to Represent T-Shirts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30" name="Shape 430"/>
        <p:cNvGrpSpPr/>
        <p:nvPr/>
      </p:nvGrpSpPr>
      <p:grpSpPr>
        <a:xfrm>
          <a:off x="0" y="0"/>
          <a:ext cx="0" cy="0"/>
          <a:chOff x="0" y="0"/>
          <a:chExt cx="0" cy="0"/>
        </a:xfrm>
      </p:grpSpPr>
      <p:sp>
        <p:nvSpPr>
          <p:cNvPr id="431" name="Google Shape;431;p36"/>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2" name="Google Shape;432;p3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33" name="Google Shape;433;p3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4" name="Google Shape;434;p36"/>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5" name="Google Shape;435;p36"/>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6" name="Google Shape;436;p36"/>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7" name="Google Shape;437;p36"/>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8" name="Google Shape;438;p36"/>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39" name="Google Shape;439;p36"/>
          <p:cNvCxnSpPr>
            <a:stCxn id="433" idx="2"/>
            <a:endCxn id="435"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40" name="Google Shape;440;p36"/>
          <p:cNvCxnSpPr>
            <a:stCxn id="435" idx="3"/>
            <a:endCxn id="434"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41" name="Google Shape;441;p36"/>
          <p:cNvCxnSpPr>
            <a:stCxn id="436" idx="3"/>
            <a:endCxn id="431"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42" name="Google Shape;442;p36"/>
          <p:cNvCxnSpPr>
            <a:stCxn id="431" idx="3"/>
            <a:endCxn id="437"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43" name="Google Shape;443;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4" name="Google Shape;444;p36"/>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45" name="Google Shape;445;p36"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46" name="Google Shape;446;p3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47" name="Google Shape;447;p36"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448" name="Google Shape;448;p36"/>
          <p:cNvCxnSpPr>
            <a:stCxn id="437" idx="3"/>
            <a:endCxn id="438"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49" name="Google Shape;449;p36"/>
          <p:cNvCxnSpPr>
            <a:stCxn id="434" idx="3"/>
            <a:endCxn id="436"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50" name="Google Shape;450;p3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51" name="Google Shape;451;p3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52" name="Google Shape;452;p36"/>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53" name="Google Shape;453;p3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54" name="Google Shape;454;p36"/>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55" name="Google Shape;455;p36"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456" name="Google Shape;456;p36"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457" name="Google Shape;457;p36"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458" name="Google Shape;458;p36"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459" name="Google Shape;459;p36"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3" name="Shape 463"/>
        <p:cNvGrpSpPr/>
        <p:nvPr/>
      </p:nvGrpSpPr>
      <p:grpSpPr>
        <a:xfrm>
          <a:off x="0" y="0"/>
          <a:ext cx="0" cy="0"/>
          <a:chOff x="0" y="0"/>
          <a:chExt cx="0" cy="0"/>
        </a:xfrm>
      </p:grpSpPr>
      <p:sp>
        <p:nvSpPr>
          <p:cNvPr id="464" name="Google Shape;464;p3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65" name="Google Shape;465;p37"/>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66" name="Google Shape;466;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67" name="Google Shape;467;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1.2.6 Practice</a:t>
            </a:r>
            <a:endParaRPr/>
          </a:p>
        </p:txBody>
      </p:sp>
      <p:pic>
        <p:nvPicPr>
          <p:cNvPr descr="Student studying with a laptop and open book, showing focus and independent learning during math practice." id="468" name="Google Shape;468;p37"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72" name="Shape 472"/>
        <p:cNvGrpSpPr/>
        <p:nvPr/>
      </p:nvGrpSpPr>
      <p:grpSpPr>
        <a:xfrm>
          <a:off x="0" y="0"/>
          <a:ext cx="0" cy="0"/>
          <a:chOff x="0" y="0"/>
          <a:chExt cx="0" cy="0"/>
        </a:xfrm>
      </p:grpSpPr>
      <p:sp>
        <p:nvSpPr>
          <p:cNvPr id="473" name="Google Shape;473;p38"/>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4" name="Google Shape;474;p3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75" name="Google Shape;475;p3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6" name="Google Shape;476;p38"/>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7" name="Google Shape;477;p38"/>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8" name="Google Shape;478;p38"/>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9" name="Google Shape;479;p38"/>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80" name="Google Shape;480;p38"/>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81" name="Google Shape;481;p38"/>
          <p:cNvCxnSpPr>
            <a:stCxn id="475" idx="2"/>
            <a:endCxn id="477"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82" name="Google Shape;482;p38"/>
          <p:cNvCxnSpPr>
            <a:stCxn id="477" idx="3"/>
            <a:endCxn id="476"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83" name="Google Shape;483;p38"/>
          <p:cNvCxnSpPr>
            <a:stCxn id="478" idx="3"/>
            <a:endCxn id="473"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84" name="Google Shape;484;p38"/>
          <p:cNvCxnSpPr>
            <a:stCxn id="473" idx="3"/>
            <a:endCxn id="479"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85" name="Google Shape;485;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86" name="Google Shape;486;p3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87" name="Google Shape;487;p3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88" name="Google Shape;488;p3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89" name="Google Shape;489;p3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90" name="Google Shape;490;p3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491" name="Google Shape;491;p38"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92" name="Google Shape;492;p3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493" name="Google Shape;493;p38"/>
          <p:cNvCxnSpPr>
            <a:stCxn id="479" idx="3"/>
            <a:endCxn id="480"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494" name="Google Shape;494;p38"/>
          <p:cNvCxnSpPr>
            <a:stCxn id="476" idx="3"/>
            <a:endCxn id="478"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95" name="Google Shape;495;p3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96" name="Google Shape;496;p38"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497" name="Google Shape;497;p38"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498" name="Google Shape;498;p38"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499" name="Google Shape;499;p38"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500" name="Google Shape;500;p38"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501" name="Google Shape;501;p38"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5" name="Shape 505"/>
        <p:cNvGrpSpPr/>
        <p:nvPr/>
      </p:nvGrpSpPr>
      <p:grpSpPr>
        <a:xfrm>
          <a:off x="0" y="0"/>
          <a:ext cx="0" cy="0"/>
          <a:chOff x="0" y="0"/>
          <a:chExt cx="0" cy="0"/>
        </a:xfrm>
      </p:grpSpPr>
      <p:sp>
        <p:nvSpPr>
          <p:cNvPr id="506" name="Google Shape;506;p3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07" name="Google Shape;507;p39"/>
          <p:cNvSpPr txBox="1"/>
          <p:nvPr>
            <p:ph idx="1" type="body"/>
          </p:nvPr>
        </p:nvSpPr>
        <p:spPr>
          <a:xfrm>
            <a:off x="311700" y="1152475"/>
            <a:ext cx="6340200" cy="34473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Think about what you learned today. Choose one or both questions to answer in writing:</a:t>
            </a:r>
            <a:endParaRPr/>
          </a:p>
          <a:p>
            <a:pPr indent="-342900" lvl="0" marL="457200" rtl="0" algn="l">
              <a:lnSpc>
                <a:spcPct val="100000"/>
              </a:lnSpc>
              <a:spcBef>
                <a:spcPts val="1200"/>
              </a:spcBef>
              <a:spcAft>
                <a:spcPts val="0"/>
              </a:spcAft>
              <a:buSzPts val="1800"/>
              <a:buAutoNum type="arabicPeriod"/>
            </a:pPr>
            <a:r>
              <a:rPr lang="en"/>
              <a:t>When does it make sense to use only numbers in a situation? When is it better to use letters?</a:t>
            </a:r>
            <a:endParaRPr/>
          </a:p>
          <a:p>
            <a:pPr indent="-342900" lvl="0" marL="457200" rtl="0" algn="l">
              <a:lnSpc>
                <a:spcPct val="100000"/>
              </a:lnSpc>
              <a:spcBef>
                <a:spcPts val="1000"/>
              </a:spcBef>
              <a:spcAft>
                <a:spcPts val="0"/>
              </a:spcAft>
              <a:buSzPts val="1800"/>
              <a:buAutoNum type="arabicPeriod"/>
            </a:pPr>
            <a:r>
              <a:rPr lang="en"/>
              <a:t>In your own words, what do “a quantity that varies” and “a quantity that stays constant” mean? Can you give an example of each?</a:t>
            </a:r>
            <a:endParaRPr/>
          </a:p>
        </p:txBody>
      </p:sp>
      <p:sp>
        <p:nvSpPr>
          <p:cNvPr id="508" name="Google Shape;508;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09" name="Google Shape;509;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1.2.7 Lesson Synthesis</a:t>
            </a:r>
            <a:endParaRPr/>
          </a:p>
        </p:txBody>
      </p:sp>
      <p:pic>
        <p:nvPicPr>
          <p:cNvPr descr="blackboard full of equations (Provided by Getty Images)" id="510" name="Google Shape;510;p39"/>
          <p:cNvPicPr preferRelativeResize="0"/>
          <p:nvPr/>
        </p:nvPicPr>
        <p:blipFill>
          <a:blip r:embed="rId4">
            <a:alphaModFix/>
          </a:blip>
          <a:stretch>
            <a:fillRect/>
          </a:stretch>
        </p:blipFill>
        <p:spPr>
          <a:xfrm>
            <a:off x="6396451" y="168500"/>
            <a:ext cx="2664300" cy="177707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16" name="Google Shape;516;p40"/>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17" name="Google Shape;517;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18" name="Google Shape;518;p4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1.2 Writing Equations to Model Relationships, Part 1</a:t>
            </a:r>
            <a:endParaRPr/>
          </a:p>
        </p:txBody>
      </p:sp>
      <p:graphicFrame>
        <p:nvGraphicFramePr>
          <p:cNvPr id="519" name="Google Shape;519;p40"/>
          <p:cNvGraphicFramePr/>
          <p:nvPr/>
        </p:nvGraphicFramePr>
        <p:xfrm>
          <a:off x="311700" y="1764100"/>
          <a:ext cx="3000000" cy="3000000"/>
        </p:xfrm>
        <a:graphic>
          <a:graphicData uri="http://schemas.openxmlformats.org/drawingml/2006/table">
            <a:tbl>
              <a:tblPr>
                <a:noFill/>
                <a:tableStyleId>{C4E136C1-E96A-47C7-8809-385760B9F772}</a:tableStyleId>
              </a:tblPr>
              <a:tblGrid>
                <a:gridCol w="5107700"/>
                <a:gridCol w="1137625"/>
                <a:gridCol w="1137625"/>
                <a:gridCol w="1137625"/>
              </a:tblGrid>
              <a:tr h="381000">
                <a:tc>
                  <a:txBody>
                    <a:bodyPr/>
                    <a:lstStyle/>
                    <a:p>
                      <a:pPr indent="0" lvl="0" marL="0" rtl="0" algn="l">
                        <a:spcBef>
                          <a:spcPts val="0"/>
                        </a:spcBef>
                        <a:spcAft>
                          <a:spcPts val="0"/>
                        </a:spcAft>
                        <a:buNone/>
                      </a:pPr>
                      <a:r>
                        <a:rPr b="1" lang="en" sz="1800">
                          <a:solidFill>
                            <a:schemeClr val="lt1"/>
                          </a:solidFill>
                          <a:latin typeface="Calibri"/>
                          <a:ea typeface="Calibri"/>
                          <a:cs typeface="Calibri"/>
                          <a:sym typeface="Calibri"/>
                        </a:rPr>
                        <a:t>I can…</a:t>
                      </a:r>
                      <a:endParaRPr b="1" sz="1800">
                        <a:solidFill>
                          <a:schemeClr val="lt1"/>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Tell which quantities in a situation can vary and which ones cannot.</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letters and numbers to write equations representing the relationships in a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