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6A8E48-C5B6-429C-BC1B-8E75754F89FD}">
  <a:tblStyle styleId="{CE6A8E48-C5B6-429C-BC1B-8E75754F89F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www.desmos.com/calculator/0o5noqcumb"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0o5noqcumb" TargetMode="External"/><Relationship Id="rId3" Type="http://schemas.openxmlformats.org/officeDocument/2006/relationships/hyperlink" Target="https://www.desmos.com/calculator/wjkooe0ct7"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wjkooe0ct7"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revisit average rate of change and extend it to exponential functions. They calculate and compare average rates of change over different intervals to see that exponential growth and decay are not constant. Contexts such as coffee shop growth and solar cell costs help students reason abstractly and quantitatively.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blank paper is for the Paper Folding activity. Consider 1 sheet per student, or, to save paper, 1 sheet for every 2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the info gap activity, prepare 1 set of cut-up slips for every 2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Graphing technology is required for the extension activity "Deciding on Graphing Window".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Blank paper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
                <a:solidFill>
                  <a:schemeClr val="dk1"/>
                </a:solidFill>
                <a:latin typeface="Times New Roman"/>
                <a:ea typeface="Times New Roman"/>
                <a:cs typeface="Times New Roman"/>
                <a:sym typeface="Times New Roman"/>
              </a:rPr>
              <a:t>Texas Essential Knowledge and Skills</a:t>
            </a:r>
            <a:endParaRPr b="1">
              <a:solidFill>
                <a:schemeClr val="dk1"/>
              </a:solidFill>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A9(A) determine the domain and range of exponential functions of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and represent the domain and range using inequalities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A9(B) interpret the meaning of the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in exponential functions of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in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A9(D) graph exponential functions that model growth and decay and identify key features, including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and asymptote, in mathematical and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A9(E) write, using technology, exponential functions that provide a reasonable fit to data and make predictions for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 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addresses a common confusion among students mistaking the expression 2</a:t>
            </a:r>
            <a:r>
              <a:rPr baseline="30000"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for the expression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One good way to address this confusion is by evaluating the expressions for different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which is the path students are likely to take here. Another way to illustrate the distinction is by graphing, though students are less likely to take this approach.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spcBef>
                <a:spcPts val="8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Display the task for all to see and ask students to read it quietly to themselves. </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Ask what they think Lin means by </a:t>
            </a:r>
            <a:r>
              <a:rPr i="1" lang="en" sz="1150">
                <a:solidFill>
                  <a:schemeClr val="dk1"/>
                </a:solidFill>
                <a:latin typeface="Roboto"/>
                <a:ea typeface="Roboto"/>
                <a:cs typeface="Roboto"/>
                <a:sym typeface="Roboto"/>
              </a:rPr>
              <a:t>equivalent</a:t>
            </a:r>
            <a:r>
              <a:rPr lang="en" sz="1150">
                <a:solidFill>
                  <a:schemeClr val="dk1"/>
                </a:solidFill>
                <a:latin typeface="Roboto"/>
                <a:ea typeface="Roboto"/>
                <a:cs typeface="Roboto"/>
                <a:sym typeface="Roboto"/>
              </a:rPr>
              <a:t>. They may remember from earlier grades, or they may guess based on contrasting her statement with Diego’s statement. </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Before they start working, be sure that students understand equivalent to mean equal no matter what value is used in place of </a:t>
            </a:r>
            <a:r>
              <a:rPr i="1" lang="en" sz="1150">
                <a:solidFill>
                  <a:schemeClr val="dk1"/>
                </a:solidFill>
                <a:latin typeface="Times New Roman"/>
                <a:ea typeface="Times New Roman"/>
                <a:cs typeface="Times New Roman"/>
                <a:sym typeface="Times New Roman"/>
              </a:rPr>
              <a:t>x</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 agree with Diego. Sample explanation: If we find the value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for different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say 0, 1, 2, 3, and 4, we can see that they are not always equal. As the table shows, they are only equal sometimes, for example,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2 and 4.</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  x  |   x²    | 2^x</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 |------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1    | 1       | 2</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2    | 4       | 4</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3    | 9       | 8</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4    | 16     | 16</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5    | 25     | 32</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10  | 100  | 1024</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Some students might confuse finding an average of the values in the table with finding an average rate of change. Help them see that average usually involves one unit, such as average number of cookies. Average rate of change involves comparing how one quantity changes when another quantity changes by 1, such as cost ($) per year.</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goal of this discussion is for students to recall the meaning of average rate of change for a function and how it is calculated. Select students to describe what the value of each expression represents in this context.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example,</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is the difference in cost for a solar cell between 1977 and 1987, while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could be used to identify the percent change from 1977 to 1987.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important takeaway for students is that the actual expression for the average rate of change,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 10 - 0 </a:t>
            </a:r>
            <a:r>
              <a:rPr lang="en" sz="1300">
                <a:solidFill>
                  <a:schemeClr val="dk1"/>
                </a:solidFill>
                <a:latin typeface="Calibri"/>
                <a:ea typeface="Calibri"/>
                <a:cs typeface="Calibri"/>
                <a:sym typeface="Calibri"/>
              </a:rPr>
              <a:t>≈ −7.55 tells us that the price decreased by –$7.55 each year on average since the expression looks at the total difference in price between 1977 and 1987 divided by the total number of years that passed.</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a:t>
            </a:r>
            <a:r>
              <a:rPr b="1" lang="en">
                <a:solidFill>
                  <a:schemeClr val="dk1"/>
                </a:solidFill>
                <a:latin typeface="Noto Sans"/>
                <a:ea typeface="Noto Sans"/>
                <a:cs typeface="Noto Sans"/>
                <a:sym typeface="Noto Sans"/>
              </a:rPr>
              <a:t>: Representation: Internalize Comprehension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Demonstrate and encourage students to use color coding and annotation to highlight connections between representations in a problem, for example, highlighting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(4) as written in the question and then highlighting the corresponding output value on the graph. Some students may benefit from reviewing that the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-coordinate is 4 and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(4) is the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-coordinate.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were presented with descriptions of functions and, in one case, an equation that represents a function. In this activity, students are given the graph of a function and asked to analyze the underlying relationship and describe it using function notation.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data used in this task are approximate, but the costs of solar energy during the time period mentioned in this activity can be appropriately modeled by an exponential decay model.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Ask what students already know about solar cells. Give a brief intro if needed: solar cells turn sunlight into electricity (measured in watts), and costs have decreased over time.</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Read the task’s opening sentence and display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Explain the vocabulary word : An imaginary line that a function value will not touch or cross is called an asymptote. The value of the range that the function will never touch is called the horizontal asymptote. In the function graphed, the horizontal asymptote is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0.</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Ask: </a:t>
            </a:r>
            <a:r>
              <a:rPr i="1" lang="en" sz="1300">
                <a:solidFill>
                  <a:schemeClr val="dk1"/>
                </a:solidFill>
                <a:latin typeface="Calibri"/>
                <a:ea typeface="Calibri"/>
                <a:cs typeface="Calibri"/>
                <a:sym typeface="Calibri"/>
              </a:rPr>
              <a:t>Is the price per watt a function of time?</a:t>
            </a:r>
            <a:br>
              <a:rPr i="1" lang="en" sz="1300">
                <a:solidFill>
                  <a:schemeClr val="dk1"/>
                </a:solidFill>
                <a:latin typeface="Calibri"/>
                <a:ea typeface="Calibri"/>
                <a:cs typeface="Calibri"/>
                <a:sym typeface="Calibri"/>
              </a:rPr>
            </a:br>
            <a:endParaRPr i="1"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Ask: </a:t>
            </a:r>
            <a:r>
              <a:rPr i="1" lang="en" sz="1300">
                <a:solidFill>
                  <a:schemeClr val="dk1"/>
                </a:solidFill>
                <a:latin typeface="Calibri"/>
                <a:ea typeface="Calibri"/>
                <a:cs typeface="Calibri"/>
                <a:sym typeface="Calibri"/>
              </a:rPr>
              <a:t>Is time a function of the price per watt?</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lang="en" sz="1300">
                <a:solidFill>
                  <a:schemeClr val="dk1"/>
                </a:solidFill>
                <a:latin typeface="Calibri"/>
                <a:ea typeface="Calibri"/>
                <a:cs typeface="Calibri"/>
                <a:sym typeface="Calibri"/>
              </a:rPr>
              <a:t>9 years after 1977 (or in 1986), the cost in dollars for 1 watt of solar energy was about $6.</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spcBef>
                <a:spcPts val="0"/>
              </a:spcBef>
              <a:spcAft>
                <a:spcPts val="0"/>
              </a:spcAft>
              <a:buClr>
                <a:srgbClr val="1D2125"/>
              </a:buClr>
              <a:buSzPts val="1500"/>
              <a:buFont typeface="Calibri"/>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 ≈ 25, and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(3.5) ≈ 30. These values represent the cost in dollars of 1 watt of solar energy in 1981 (4 years after 1977) and halfway through 1980 (3.5 years after 1977).</a:t>
            </a:r>
            <a:br>
              <a:rPr lang="en"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2 years after 1977 (in 1979), the cost in dollars of 1 watt of solar energy was $45.</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¾ or 0.75</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with the function notation in the questions, ask them to recall what each part of </a:t>
            </a:r>
            <a:r>
              <a:rPr i="1" lang="en" sz="1300">
                <a:solidFill>
                  <a:schemeClr val="dk1"/>
                </a:solidFill>
                <a:latin typeface="Times New Roman"/>
                <a:ea typeface="Times New Roman"/>
                <a:cs typeface="Times New Roman"/>
                <a:sym typeface="Times New Roman"/>
              </a:rPr>
              <a:t>f(t)</a:t>
            </a:r>
            <a:r>
              <a:rPr lang="en" sz="1300">
                <a:solidFill>
                  <a:schemeClr val="dk1"/>
                </a:solidFill>
                <a:latin typeface="Calibri"/>
                <a:ea typeface="Calibri"/>
                <a:cs typeface="Calibri"/>
                <a:sym typeface="Calibri"/>
              </a:rPr>
              <a:t> means, or remind them that the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the name of the function, and the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the input value.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how students selected points on the graph to calculate the growth factor. Strategically, it is important to choose values of time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so that the price per watt </a:t>
            </a:r>
            <a:r>
              <a:rPr i="1" lang="en" sz="1300">
                <a:solidFill>
                  <a:schemeClr val="dk1"/>
                </a:solidFill>
                <a:latin typeface="Times New Roman"/>
                <a:ea typeface="Times New Roman"/>
                <a:cs typeface="Times New Roman"/>
                <a:sym typeface="Times New Roman"/>
              </a:rPr>
              <a:t>f(t)</a:t>
            </a:r>
            <a:r>
              <a:rPr lang="en" sz="1300">
                <a:solidFill>
                  <a:schemeClr val="dk1"/>
                </a:solidFill>
                <a:latin typeface="Calibri"/>
                <a:ea typeface="Calibri"/>
                <a:cs typeface="Calibri"/>
                <a:sym typeface="Calibri"/>
              </a:rPr>
              <a:t>, in dollars, is unambiguous (for example,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and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Because we are told that the price decreases exponentially, two values are enough to find the growth factor.</a:t>
            </a:r>
            <a:endParaRPr sz="1300">
              <a:solidFill>
                <a:schemeClr val="dk1"/>
              </a:solidFill>
              <a:latin typeface="Calibri"/>
              <a:ea typeface="Calibri"/>
              <a:cs typeface="Calibri"/>
              <a:sym typeface="Calibri"/>
            </a:endParaRPr>
          </a:p>
          <a:p>
            <a:pPr indent="0" lvl="0" marL="0" rtl="0" algn="l">
              <a:spcBef>
                <a:spcPts val="1000"/>
              </a:spcBef>
              <a:spcAft>
                <a:spcPts val="1000"/>
              </a:spcAft>
              <a:buNone/>
            </a:pPr>
            <a:r>
              <a:rPr lang="en" sz="1300">
                <a:solidFill>
                  <a:schemeClr val="dk1"/>
                </a:solidFill>
                <a:latin typeface="Calibri"/>
                <a:ea typeface="Calibri"/>
                <a:cs typeface="Calibri"/>
                <a:sym typeface="Calibri"/>
              </a:rPr>
              <a:t>Interpreting statements such as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 = 25 in terms of the context is a chance to highlight precision in language, for example, to articulate that the 4 means 4 years after 1977 (1981), and the value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 = 45 means that each watt produced via solar energy cost $45 in 1981.</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this means 4 years after 2008.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value represents the total number sold, not a comparison.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Since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the point represents 2012, 4 years after 2008. The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value is 125 and represents the number of millions of smartphones sold.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t = 4, this means 4 years after 2008.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Reading Exponential Graphs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10 hours, there is 35 mg of caffeine in a person’s body.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 caffeine concentration is 80 mg, time is 2 hours, so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3 Clarify, Critique, Correct: Reading, Writing,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Present the question: “How many folds does it take before the folded sheet of paper is more than 1 mm thick?” Consider using this ambiguous response: “It takes 4.5 folds, because I looked on the graph to check the points.” Ask students to identify the error, critique the reasoning, and write an improved explanation. As students discuss with a partner, listen for students who identify and clarify the ambiguous language in the statement. Invite students to share their critiques and corrected explanations with the class. Listen for and amplify the language students use to describe the point using both the graph and a created table. This helps students evaluate, and improve on, the written mathematical arguments of others as they clarify their understanding of discrete graphs.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graph equations about the thickness and area of a sheet of paper folded repeatedly. Since only whole numbers of folds make sense, they discuss why the graph should be discrete, unlike a continuous graph such as solar energy costs. This creates a chance to talk about interpreting models in context. Students may use tables, graphs, or equations to find how many folds reach a certain thickness, and these different methods can be shared with the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research the world record for folding paper (currently 12 folds with a hydraulic press).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each student a sheet of paper to fold in half repeatedly (or work in pairs to save paper). Have them share how many folds they managed and estimate the thickness.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Explain that they will investigate the relationship between the number of folds and paper thickness.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graphing technology and remind students to check the scale/window. Offer support as needed for graphing exponentials and adjusting axes.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sheet of paper is 0.05 mm thick.</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b. The number 2 indicates that the thickness doubles with each increment of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 number of folds.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 Link to Demos table and graph: </a:t>
            </a:r>
            <a:r>
              <a:rPr lang="en" sz="1300" u="sng">
                <a:solidFill>
                  <a:schemeClr val="hlink"/>
                </a:solidFill>
                <a:latin typeface="Calibri"/>
                <a:ea typeface="Calibri"/>
                <a:cs typeface="Calibri"/>
                <a:sym typeface="Calibri"/>
                <a:hlinkClick r:id="rId3"/>
              </a:rPr>
              <a:t>https://www.desmos.com/calculator/0o5noqcumb</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NOTE: </a:t>
            </a:r>
            <a:r>
              <a:rPr i="1" lang="en" sz="1300">
                <a:solidFill>
                  <a:schemeClr val="dk1"/>
                </a:solidFill>
                <a:latin typeface="Times New Roman"/>
                <a:ea typeface="Times New Roman"/>
                <a:cs typeface="Times New Roman"/>
                <a:sym typeface="Times New Roman"/>
              </a:rPr>
              <a:t>n</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and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baseline="-25000" lang="en" sz="1300">
                <a:solidFill>
                  <a:schemeClr val="dk1"/>
                </a:solidFill>
                <a:latin typeface="Calibri"/>
                <a:ea typeface="Calibri"/>
                <a:cs typeface="Calibri"/>
                <a:sym typeface="Calibri"/>
              </a:rPr>
              <a:t>1</a:t>
            </a:r>
            <a:endParaRPr baseline="-25000"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 It takes 5 folds before the paper is more than 1 mm thick. After 4 folds, the paper is 0.8 mm thick, and after 5 folds, it is 1.6 mm thick. It takes 8 folds before the paper is more than 1 cm or 10 mm thick (1.28 cm to be precise).</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t>
            </a:r>
            <a:r>
              <a:rPr b="1" i="1" lang="en" sz="1300">
                <a:solidFill>
                  <a:schemeClr val="dk1"/>
                </a:solidFill>
                <a:latin typeface="Calibri"/>
                <a:ea typeface="Calibri"/>
                <a:cs typeface="Calibri"/>
                <a:sym typeface="Calibri"/>
              </a:rPr>
              <a:t>anticipated</a:t>
            </a:r>
            <a:r>
              <a:rPr b="1" i="1" lang="en" sz="1300">
                <a:solidFill>
                  <a:schemeClr val="dk1"/>
                </a:solidFill>
                <a:latin typeface="Calibri"/>
                <a:ea typeface="Calibri"/>
                <a:cs typeface="Calibri"/>
                <a:sym typeface="Calibri"/>
              </a:rPr>
              <a:t>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46.75, 23.375, 11.6875 square inches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b.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93.5 ⋅ (12)</a:t>
            </a:r>
            <a:r>
              <a:rPr baseline="30000" i="1" lang="en" sz="1300">
                <a:solidFill>
                  <a:schemeClr val="dk1"/>
                </a:solidFill>
                <a:latin typeface="Times New Roman"/>
                <a:ea typeface="Times New Roman"/>
                <a:cs typeface="Times New Roman"/>
                <a:sym typeface="Times New Roman"/>
              </a:rPr>
              <a:t>n</a:t>
            </a:r>
            <a:endParaRPr baseline="30000" i="1" sz="1300">
              <a:solidFill>
                <a:schemeClr val="dk1"/>
              </a:solidFill>
              <a:latin typeface="Times New Roman"/>
              <a:ea typeface="Times New Roman"/>
              <a:cs typeface="Times New Roman"/>
              <a:sym typeface="Times New Roman"/>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Link to Desmos graph: </a:t>
            </a:r>
            <a:r>
              <a:rPr lang="en" sz="1300" u="sng">
                <a:solidFill>
                  <a:schemeClr val="hlink"/>
                </a:solidFill>
                <a:latin typeface="Calibri"/>
                <a:ea typeface="Calibri"/>
                <a:cs typeface="Calibri"/>
                <a:sym typeface="Calibri"/>
                <a:hlinkClick r:id="rId2"/>
              </a:rPr>
              <a:t>https://www.desmos.com/calculator/0o5noqcumb</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46.75, 23.375, 11.6875 square inches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93.5 ⋅ (12)</a:t>
            </a:r>
            <a:r>
              <a:rPr baseline="30000" i="1" lang="en" sz="1300">
                <a:solidFill>
                  <a:schemeClr val="dk1"/>
                </a:solidFill>
                <a:latin typeface="Times New Roman"/>
                <a:ea typeface="Times New Roman"/>
                <a:cs typeface="Times New Roman"/>
                <a:sym typeface="Times New Roman"/>
              </a:rPr>
              <a:t>n</a:t>
            </a:r>
            <a:endParaRPr baseline="30000" i="1" sz="1300">
              <a:solidFill>
                <a:schemeClr val="dk1"/>
              </a:solidFill>
              <a:latin typeface="Times New Roman"/>
              <a:ea typeface="Times New Roman"/>
              <a:cs typeface="Times New Roman"/>
              <a:sym typeface="Times New Roman"/>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f. Need to recreate graph and table</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g. Need to recreate graph and table</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h. Need to recreate graph and table</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(0.05)(128) = 6.4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(0.05)(1) = 0.05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In this equation, the value of thickness of the paper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becomes larger as the number of folds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increases (approaches infinity). This means that, as the paper is folded an increasing number of times, the thickness has the potential to be infinite, but in reality, it can never quite reach it.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have trouble organizing their data points, suggest that they use a table.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students identified the growth factor, given an equation or a description.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students determined how many folds are needed to reach a certain thickness. Invite previously identified students to share their strategies.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meaningful values of the variables in the equations: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that a discrete graph is more appropriate in both situations: only the whole-number values make sense for the number of folds because it is not possible to fold the paper a fractional number of times.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Practically speaking, a large number of folds, such as 36, is not possible.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Demonstrate, using graphing technology, how to graph the equations and invite students to share how they chose an appropriate graphing window. If students just typed an equation, most likely the tool plotted a continuous curve. This is an opportunity to talk about interpreting the continuous graph in this context: really, only whole-number values for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are meaningful. Time permitting, you might demonstrate how to graph only whole number values of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using your graphing technology of choice. Typically, this is done by using the technology to generate a table based on a rule. Here is an example: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Link to the Desmos graph with the table: </a:t>
            </a:r>
            <a:r>
              <a:rPr lang="en" u="sng">
                <a:solidFill>
                  <a:schemeClr val="hlink"/>
                </a:solidFill>
                <a:latin typeface="Noto Sans"/>
                <a:ea typeface="Noto Sans"/>
                <a:cs typeface="Noto Sans"/>
                <a:sym typeface="Noto Sans"/>
                <a:hlinkClick r:id="rId3"/>
              </a:rPr>
              <a:t>https://www.desmos.com/calculator/wjkooe0ct7</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t/>
            </a:r>
            <a:endParaRPr sz="1300">
              <a:solidFill>
                <a:schemeClr val="dk1"/>
              </a:solidFill>
              <a:highlight>
                <a:srgbClr val="FF00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Time permitting, consider asking students if the equations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(93.5) ⋅ (½)</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could be plotted on the same set of axes. Even though the variable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 number of folds) is the same for the two equations, the thickness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and the area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are measured in different units, so they cannot be plotted on the same axes.</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89f9511a4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89f9511a4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(0.05)(128) = 6.4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(0.05)(1) = 0.05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In this equation, the value of thickness of the paper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becomes larger as the number of folds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increases (approaches infinity). This means that, as the paper is folded an increasing number of times, the thickness has the potential to be infinite, but in reality, it can never quite reach it.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have trouble organizing their data points, suggest that they use a table.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students identified the growth factor, given an equation or a description.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students determined how many folds are needed to reach a certain thickness. Invite previously identified students to share their strategies.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meaningful values of the variables in the equations: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that a discrete graph is more appropriate in both situations: only the whole-number values make sense for the number of folds because it is not possible to fold the paper a fractional number of times.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Practically speaking, a large number of folds, such as 36, is not possible.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Demonstrate, using graphing technology, how to graph the equations and invite students to share how they chose an appropriate graphing window. If students just typed an equation, most likely the tool plotted a continuous curve. This is an opportunity to talk about interpreting the continuous graph in this context: really, only whole-number values for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are meaningful. Time permitting, you might demonstrate how to graph only whole number values of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using your graphing technology of choice. Typically, this is done by using the technology to generate a table based on a rule. Here is an example: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Link to the Desmos graph with the table: </a:t>
            </a:r>
            <a:r>
              <a:rPr lang="en" u="sng">
                <a:solidFill>
                  <a:schemeClr val="hlink"/>
                </a:solidFill>
                <a:latin typeface="Noto Sans"/>
                <a:ea typeface="Noto Sans"/>
                <a:cs typeface="Noto Sans"/>
                <a:sym typeface="Noto Sans"/>
                <a:hlinkClick r:id="rId2"/>
              </a:rPr>
              <a:t>https://www.desmos.com/calculator/wjkooe0ct7</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t/>
            </a:r>
            <a:endParaRPr sz="1300">
              <a:solidFill>
                <a:schemeClr val="dk1"/>
              </a:solidFill>
              <a:highlight>
                <a:srgbClr val="FF00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Time permitting, consider asking students if the equations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(0.05) ⋅ 2</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(93.5) ⋅ (½)</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could be plotted on the same set of axes. Even though the variable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 number of folds) is the same for the two equations, the thickness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and the area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are measured in different units, so they cannot be plotted on the same axes.</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largest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the starting price of the computer, $400, and the lowest value will approach 0 but never actually equal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domain.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value of the computer will not go above the starting value of $400. The value of the computer will get close to zero, but it will never reach 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range in this situation cannot be negative because the computer value will not ever be negative.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rgbClr val="1D2125"/>
                </a:solidFill>
                <a:latin typeface="Roboto"/>
                <a:ea typeface="Roboto"/>
                <a:cs typeface="Roboto"/>
                <a:sym typeface="Roboto"/>
              </a:rPr>
              <a:t>Domain and Range of Exponential Graphs</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Since </a:t>
            </a:r>
            <a:r>
              <a:rPr i="1" lang="en" sz="1150">
                <a:solidFill>
                  <a:srgbClr val="1D2125"/>
                </a:solidFill>
                <a:latin typeface="Times New Roman"/>
                <a:ea typeface="Times New Roman"/>
                <a:cs typeface="Times New Roman"/>
                <a:sym typeface="Times New Roman"/>
              </a:rPr>
              <a:t>c</a:t>
            </a:r>
            <a:r>
              <a:rPr lang="en" sz="1150">
                <a:solidFill>
                  <a:srgbClr val="1D2125"/>
                </a:solidFill>
                <a:latin typeface="Roboto"/>
                <a:ea typeface="Roboto"/>
                <a:cs typeface="Roboto"/>
                <a:sym typeface="Roboto"/>
              </a:rPr>
              <a:t> is the amount of caffeine, it can get close to 0.</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No, time will not be negative in this relationship because time is moving forward.</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At the beginning, </a:t>
            </a:r>
            <a:r>
              <a:rPr i="1" lang="en" sz="1150">
                <a:solidFill>
                  <a:srgbClr val="1D2125"/>
                </a:solidFill>
                <a:latin typeface="Times New Roman"/>
                <a:ea typeface="Times New Roman"/>
                <a:cs typeface="Times New Roman"/>
                <a:sym typeface="Times New Roman"/>
              </a:rPr>
              <a:t>t </a:t>
            </a:r>
            <a:r>
              <a:rPr lang="en" sz="1150">
                <a:solidFill>
                  <a:srgbClr val="1D2125"/>
                </a:solidFill>
                <a:latin typeface="Roboto"/>
                <a:ea typeface="Roboto"/>
                <a:cs typeface="Roboto"/>
                <a:sym typeface="Roboto"/>
              </a:rPr>
              <a:t>= 0, and </a:t>
            </a:r>
            <a:r>
              <a:rPr i="1" lang="en" sz="1150">
                <a:solidFill>
                  <a:srgbClr val="1D2125"/>
                </a:solidFill>
                <a:latin typeface="Times New Roman"/>
                <a:ea typeface="Times New Roman"/>
                <a:cs typeface="Times New Roman"/>
                <a:sym typeface="Times New Roman"/>
              </a:rPr>
              <a:t>t</a:t>
            </a:r>
            <a:r>
              <a:rPr lang="en" sz="1150">
                <a:solidFill>
                  <a:srgbClr val="1D2125"/>
                </a:solidFill>
                <a:latin typeface="Roboto"/>
                <a:ea typeface="Roboto"/>
                <a:cs typeface="Roboto"/>
                <a:sym typeface="Roboto"/>
              </a:rPr>
              <a:t> can go as long as it takes for </a:t>
            </a:r>
            <a:r>
              <a:rPr i="1" lang="en" sz="1150">
                <a:solidFill>
                  <a:srgbClr val="1D2125"/>
                </a:solidFill>
                <a:latin typeface="Times New Roman"/>
                <a:ea typeface="Times New Roman"/>
                <a:cs typeface="Times New Roman"/>
                <a:sym typeface="Times New Roman"/>
              </a:rPr>
              <a:t>c</a:t>
            </a:r>
            <a:r>
              <a:rPr lang="en" sz="1150">
                <a:solidFill>
                  <a:srgbClr val="1D2125"/>
                </a:solidFill>
                <a:latin typeface="Roboto"/>
                <a:ea typeface="Roboto"/>
                <a:cs typeface="Roboto"/>
                <a:sym typeface="Roboto"/>
              </a:rPr>
              <a:t> to get so close to 0 it is insignificant.</a:t>
            </a:r>
            <a:endParaRPr sz="1150">
              <a:solidFill>
                <a:srgbClr val="1D2125"/>
              </a:solidFill>
              <a:latin typeface="Roboto"/>
              <a:ea typeface="Roboto"/>
              <a:cs typeface="Roboto"/>
              <a:sym typeface="Roboto"/>
            </a:endParaRPr>
          </a:p>
          <a:p>
            <a:pPr indent="-301625" lvl="1" marL="914400" rtl="0" algn="l">
              <a:lnSpc>
                <a:spcPct val="115000"/>
              </a:lnSpc>
              <a:spcBef>
                <a:spcPts val="0"/>
              </a:spcBef>
              <a:spcAft>
                <a:spcPts val="0"/>
              </a:spcAft>
              <a:buClr>
                <a:srgbClr val="1D2125"/>
              </a:buClr>
              <a:buSzPts val="1150"/>
              <a:buFont typeface="Roboto"/>
              <a:buChar char="○"/>
            </a:pPr>
            <a:r>
              <a:rPr lang="en" sz="1150">
                <a:solidFill>
                  <a:srgbClr val="1D2125"/>
                </a:solidFill>
                <a:latin typeface="Roboto"/>
                <a:ea typeface="Roboto"/>
                <a:cs typeface="Roboto"/>
                <a:sym typeface="Roboto"/>
              </a:rPr>
              <a:t>The domain (or values of </a:t>
            </a:r>
            <a:r>
              <a:rPr i="1" lang="en" sz="1150">
                <a:solidFill>
                  <a:srgbClr val="1D2125"/>
                </a:solidFill>
                <a:latin typeface="Times New Roman"/>
                <a:ea typeface="Times New Roman"/>
                <a:cs typeface="Times New Roman"/>
                <a:sym typeface="Times New Roman"/>
              </a:rPr>
              <a:t>t</a:t>
            </a:r>
            <a:r>
              <a:rPr lang="en" sz="1150">
                <a:solidFill>
                  <a:srgbClr val="1D2125"/>
                </a:solidFill>
                <a:latin typeface="Roboto"/>
                <a:ea typeface="Roboto"/>
                <a:cs typeface="Roboto"/>
                <a:sym typeface="Roboto"/>
              </a:rPr>
              <a:t>) written as an inequality is </a:t>
            </a:r>
            <a:r>
              <a:rPr i="1" lang="en" sz="1150">
                <a:solidFill>
                  <a:srgbClr val="1D2125"/>
                </a:solidFill>
                <a:latin typeface="Times New Roman"/>
                <a:ea typeface="Times New Roman"/>
                <a:cs typeface="Times New Roman"/>
                <a:sym typeface="Times New Roman"/>
              </a:rPr>
              <a:t>t</a:t>
            </a:r>
            <a:r>
              <a:rPr lang="en" sz="1150">
                <a:solidFill>
                  <a:srgbClr val="1D2125"/>
                </a:solidFill>
                <a:latin typeface="Roboto"/>
                <a:ea typeface="Roboto"/>
                <a:cs typeface="Roboto"/>
                <a:sym typeface="Roboto"/>
              </a:rPr>
              <a:t> ≥ 0.</a:t>
            </a:r>
            <a:endParaRPr sz="1150">
              <a:solidFill>
                <a:srgbClr val="1D2125"/>
              </a:solidFill>
              <a:latin typeface="Roboto"/>
              <a:ea typeface="Roboto"/>
              <a:cs typeface="Roboto"/>
              <a:sym typeface="Roboto"/>
            </a:endParaRPr>
          </a:p>
          <a:p>
            <a:pPr indent="-301625" lvl="1" marL="914400" rtl="0" algn="l">
              <a:lnSpc>
                <a:spcPct val="115000"/>
              </a:lnSpc>
              <a:spcBef>
                <a:spcPts val="0"/>
              </a:spcBef>
              <a:spcAft>
                <a:spcPts val="0"/>
              </a:spcAft>
              <a:buClr>
                <a:srgbClr val="1D2125"/>
              </a:buClr>
              <a:buSzPts val="1150"/>
              <a:buFont typeface="Roboto"/>
              <a:buChar char="○"/>
            </a:pPr>
            <a:r>
              <a:rPr lang="en" sz="1150">
                <a:solidFill>
                  <a:srgbClr val="1D2125"/>
                </a:solidFill>
                <a:latin typeface="Roboto"/>
                <a:ea typeface="Roboto"/>
                <a:cs typeface="Roboto"/>
                <a:sym typeface="Roboto"/>
              </a:rPr>
              <a:t>The range (or values of </a:t>
            </a:r>
            <a:r>
              <a:rPr i="1" lang="en" sz="1150">
                <a:solidFill>
                  <a:srgbClr val="1D2125"/>
                </a:solidFill>
                <a:latin typeface="Times New Roman"/>
                <a:ea typeface="Times New Roman"/>
                <a:cs typeface="Times New Roman"/>
                <a:sym typeface="Times New Roman"/>
              </a:rPr>
              <a:t>c</a:t>
            </a:r>
            <a:r>
              <a:rPr lang="en" sz="1150">
                <a:solidFill>
                  <a:srgbClr val="1D2125"/>
                </a:solidFill>
                <a:latin typeface="Roboto"/>
                <a:ea typeface="Roboto"/>
                <a:cs typeface="Roboto"/>
                <a:sym typeface="Roboto"/>
              </a:rPr>
              <a:t>) written as an inequality is 0 &lt; </a:t>
            </a:r>
            <a:r>
              <a:rPr i="1" lang="en" sz="1150">
                <a:solidFill>
                  <a:srgbClr val="1D2125"/>
                </a:solidFill>
                <a:latin typeface="Times New Roman"/>
                <a:ea typeface="Times New Roman"/>
                <a:cs typeface="Times New Roman"/>
                <a:sym typeface="Times New Roman"/>
              </a:rPr>
              <a:t>c</a:t>
            </a:r>
            <a:r>
              <a:rPr lang="en" sz="1150">
                <a:solidFill>
                  <a:srgbClr val="1D2125"/>
                </a:solidFill>
                <a:latin typeface="Roboto"/>
                <a:ea typeface="Roboto"/>
                <a:cs typeface="Roboto"/>
                <a:sym typeface="Roboto"/>
              </a:rPr>
              <a:t> ≤100.</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50">
              <a:solidFill>
                <a:srgbClr val="1D2125"/>
              </a:solidFill>
              <a:latin typeface="Roboto"/>
              <a:ea typeface="Roboto"/>
              <a:cs typeface="Roboto"/>
              <a:sym typeface="Roboto"/>
            </a:endParaRPr>
          </a:p>
          <a:p>
            <a:pPr indent="0" lvl="0" marL="0" rtl="0" algn="l">
              <a:lnSpc>
                <a:spcPct val="115000"/>
              </a:lnSpc>
              <a:spcBef>
                <a:spcPts val="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case students are unfamiliar with antibiotics, explain that they kill bacteria and keep bacteria from reproducing.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exact value is 622,431, but reasonable approximations should be greater than 600,000 and less than 650,000.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value to one decimal place is 8.7, but reasonable approximations should be greater than 8.5 and less than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vary based on what graphing technology is used.</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interpret graphs, so use the results from this cool-down to choose points to emphasize in subsequent lessons and highlight and reinforce strategies for identifying points on graphs.</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In this lesson, students used exponential functions to answer questions about different situations.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reiterate the importance of choosing an appropriate graphing window, ask students to give examples of a graphing window that would be appropriate (or inappropriate) for the function </a:t>
            </a:r>
            <a:r>
              <a:rPr i="1" lang="en" sz="1400">
                <a:solidFill>
                  <a:schemeClr val="dk1"/>
                </a:solidFill>
                <a:latin typeface="Calibri"/>
                <a:ea typeface="Calibri"/>
                <a:cs typeface="Calibri"/>
                <a:sym typeface="Calibri"/>
              </a:rPr>
              <a:t>f</a:t>
            </a:r>
            <a:r>
              <a:rPr lang="en" sz="1400">
                <a:solidFill>
                  <a:schemeClr val="dk1"/>
                </a:solidFill>
                <a:latin typeface="Calibri"/>
                <a:ea typeface="Calibri"/>
                <a:cs typeface="Calibri"/>
                <a:sym typeface="Calibri"/>
              </a:rPr>
              <a:t>(1)=80 and </a:t>
            </a:r>
            <a:r>
              <a:rPr i="1" lang="en" sz="1400">
                <a:solidFill>
                  <a:schemeClr val="dk1"/>
                </a:solidFill>
                <a:latin typeface="Calibri"/>
                <a:ea typeface="Calibri"/>
                <a:cs typeface="Calibri"/>
                <a:sym typeface="Calibri"/>
              </a:rPr>
              <a:t>f</a:t>
            </a:r>
            <a:r>
              <a:rPr lang="en" sz="1400">
                <a:solidFill>
                  <a:schemeClr val="dk1"/>
                </a:solidFill>
                <a:latin typeface="Calibri"/>
                <a:ea typeface="Calibri"/>
                <a:cs typeface="Calibri"/>
                <a:sym typeface="Calibri"/>
              </a:rPr>
              <a:t>(2)=⁸⁰⁄₃</a:t>
            </a:r>
            <a:r>
              <a:rPr lang="en" sz="1300">
                <a:solidFill>
                  <a:schemeClr val="dk1"/>
                </a:solidFill>
                <a:latin typeface="Calibri"/>
                <a:ea typeface="Calibri"/>
                <a:cs typeface="Calibri"/>
                <a:sym typeface="Calibri"/>
              </a:rPr>
              <a:t>. Time permitting, demonstrate the outcomes of their suggestions using graphing technology.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more on the benefits of using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10.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2.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youtu.be/w95FPdmhpcE?si=AbREs0KMQUsMvZLX" TargetMode="External"/><Relationship Id="rId4" Type="http://schemas.openxmlformats.org/officeDocument/2006/relationships/hyperlink" Target="http://www.youtube.com/watch?v=w95FPdmhpcE" TargetMode="External"/><Relationship Id="rId5" Type="http://schemas.openxmlformats.org/officeDocument/2006/relationships/image" Target="../media/image2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9.png"/><Relationship Id="rId7"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19.png"/><Relationship Id="rId6" Type="http://schemas.openxmlformats.org/officeDocument/2006/relationships/image" Target="../media/image25.png"/><Relationship Id="rId7"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5</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Introduction to Exponential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5.9 Interpreting Exponential Functions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 Interpreting Exponential Functions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{CE6A8E48-C5B6-429C-BC1B-8E75754F89FD}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id="66" name="Google Shape;66;p10" title="Goals-5.png"/>
          <p:cNvPicPr preferRelativeResize="0"/>
          <p:nvPr/>
        </p:nvPicPr>
        <p:blipFill rotWithShape="1">
          <a:blip r:embed="rId3">
            <a:alphaModFix/>
          </a:blip>
          <a:srcRect b="0" l="2963" r="2954" t="0"/>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Analyze</a:t>
            </a:r>
            <a:r>
              <a:rPr lang="en">
                <a:solidFill>
                  <a:srgbClr val="F3F3F3"/>
                </a:solidFill>
              </a:rPr>
              <a:t> a situation and </a:t>
            </a:r>
            <a:r>
              <a:rPr b="1" lang="en">
                <a:solidFill>
                  <a:srgbClr val="F3F3F3"/>
                </a:solidFill>
              </a:rPr>
              <a:t>determine </a:t>
            </a:r>
            <a:r>
              <a:rPr lang="en">
                <a:solidFill>
                  <a:srgbClr val="F3F3F3"/>
                </a:solidFill>
              </a:rPr>
              <a:t>whether it makes sense to </a:t>
            </a:r>
            <a:r>
              <a:rPr b="1" lang="en">
                <a:solidFill>
                  <a:srgbClr val="F3F3F3"/>
                </a:solidFill>
              </a:rPr>
              <a:t>connect the points </a:t>
            </a:r>
            <a:r>
              <a:rPr lang="en">
                <a:solidFill>
                  <a:srgbClr val="F3F3F3"/>
                </a:solidFill>
              </a:rPr>
              <a:t>on the graph that represents the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the relationship in a graph of an </a:t>
            </a:r>
            <a:r>
              <a:rPr b="1" lang="en">
                <a:solidFill>
                  <a:srgbClr val="F3F3F3"/>
                </a:solidFill>
              </a:rPr>
              <a:t>exponential function </a:t>
            </a:r>
            <a:r>
              <a:rPr lang="en">
                <a:solidFill>
                  <a:srgbClr val="F3F3F3"/>
                </a:solidFill>
              </a:rPr>
              <a:t>using f</a:t>
            </a:r>
            <a:r>
              <a:rPr b="1" lang="en">
                <a:solidFill>
                  <a:srgbClr val="F3F3F3"/>
                </a:solidFill>
              </a:rPr>
              <a:t>unction notation.</a:t>
            </a:r>
            <a:endParaRPr b="1">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5.9 Interpreting Exponential Functions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80"/>
            <a:ext cx="4682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lnSpc>
                <a:spcPct val="100000"/>
              </a:lnSpc>
              <a:spcBef>
                <a:spcPts val="1200"/>
              </a:spcBef>
              <a:spcAft>
                <a:spcPts val="0"/>
              </a:spcAft>
              <a:buSzPts val="1600"/>
              <a:buChar char="●"/>
            </a:pPr>
            <a:r>
              <a:rPr lang="en" sz="1600"/>
              <a:t>Exponential function</a:t>
            </a:r>
            <a:endParaRPr sz="1600"/>
          </a:p>
          <a:p>
            <a:pPr indent="-330200" lvl="1" marL="914400" rtl="0" algn="l">
              <a:lnSpc>
                <a:spcPct val="100000"/>
              </a:lnSpc>
              <a:spcBef>
                <a:spcPts val="0"/>
              </a:spcBef>
              <a:spcAft>
                <a:spcPts val="0"/>
              </a:spcAft>
              <a:buSzPts val="1600"/>
              <a:buChar char="○"/>
            </a:pPr>
            <a:r>
              <a:rPr lang="en" sz="1400"/>
              <a:t>A function that has a constant growth factor. Another way to say this is that it grows by equal factors over equal intervals.t.</a:t>
            </a:r>
            <a:endParaRPr sz="1400"/>
          </a:p>
          <a:p>
            <a:pPr indent="-330200" lvl="0" marL="457200" rtl="0" algn="l">
              <a:lnSpc>
                <a:spcPct val="100000"/>
              </a:lnSpc>
              <a:spcBef>
                <a:spcPts val="0"/>
              </a:spcBef>
              <a:spcAft>
                <a:spcPts val="0"/>
              </a:spcAft>
              <a:buSzPts val="1600"/>
              <a:buChar char="●"/>
            </a:pPr>
            <a:r>
              <a:rPr lang="en" sz="1600"/>
              <a:t>Domain</a:t>
            </a:r>
            <a:endParaRPr sz="1600"/>
          </a:p>
          <a:p>
            <a:pPr indent="-317500" lvl="1" marL="914400" rtl="0" algn="l">
              <a:lnSpc>
                <a:spcPct val="100000"/>
              </a:lnSpc>
              <a:spcBef>
                <a:spcPts val="0"/>
              </a:spcBef>
              <a:spcAft>
                <a:spcPts val="0"/>
              </a:spcAft>
              <a:buSzPts val="1400"/>
              <a:buChar char="○"/>
            </a:pPr>
            <a:r>
              <a:rPr lang="en" sz="1400"/>
              <a:t>The set of all possible input values for a function. Set of the first numbers or abscissa of the ordered pairs in a relationship.</a:t>
            </a:r>
            <a:endParaRPr sz="1400"/>
          </a:p>
          <a:p>
            <a:pPr indent="-330200" lvl="0" marL="457200" rtl="0" algn="l">
              <a:lnSpc>
                <a:spcPct val="100000"/>
              </a:lnSpc>
              <a:spcBef>
                <a:spcPts val="0"/>
              </a:spcBef>
              <a:spcAft>
                <a:spcPts val="0"/>
              </a:spcAft>
              <a:buSzPts val="1600"/>
              <a:buChar char="●"/>
            </a:pPr>
            <a:r>
              <a:rPr lang="en" sz="1600"/>
              <a:t>Range</a:t>
            </a:r>
            <a:endParaRPr sz="1600"/>
          </a:p>
          <a:p>
            <a:pPr indent="-317500" lvl="1" marL="914400" rtl="0" algn="l">
              <a:lnSpc>
                <a:spcPct val="100000"/>
              </a:lnSpc>
              <a:spcBef>
                <a:spcPts val="0"/>
              </a:spcBef>
              <a:spcAft>
                <a:spcPts val="0"/>
              </a:spcAft>
              <a:buSzPts val="1400"/>
              <a:buChar char="○"/>
            </a:pPr>
            <a:r>
              <a:rPr lang="en" sz="1400"/>
              <a:t>The set of all possible output values for a function. Set of the second numbers in the ordered pairs of a relationship.</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 Interpreting Exponential Functions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57750" y="942605"/>
            <a:ext cx="3974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Asymptote</a:t>
            </a:r>
            <a:endParaRPr sz="1600"/>
          </a:p>
          <a:p>
            <a:pPr indent="-317500" lvl="1" marL="914400" rtl="0" algn="l">
              <a:lnSpc>
                <a:spcPct val="100000"/>
              </a:lnSpc>
              <a:spcBef>
                <a:spcPts val="0"/>
              </a:spcBef>
              <a:spcAft>
                <a:spcPts val="0"/>
              </a:spcAft>
              <a:buSzPts val="1400"/>
              <a:buChar char="○"/>
            </a:pPr>
            <a:r>
              <a:rPr lang="en" sz="1400"/>
              <a:t>A line which a graph of a function approaches closely but never touches.</a:t>
            </a:r>
            <a:endParaRPr sz="1400"/>
          </a:p>
          <a:p>
            <a:pPr indent="-330200" lvl="0" marL="457200" rtl="0" algn="l">
              <a:lnSpc>
                <a:spcPct val="100000"/>
              </a:lnSpc>
              <a:spcBef>
                <a:spcPts val="0"/>
              </a:spcBef>
              <a:spcAft>
                <a:spcPts val="0"/>
              </a:spcAft>
              <a:buSzPts val="1600"/>
              <a:buChar char="●"/>
            </a:pPr>
            <a:r>
              <a:rPr lang="en" sz="1600"/>
              <a:t>Horizontal a</a:t>
            </a:r>
            <a:r>
              <a:rPr lang="en" sz="1600"/>
              <a:t>symptote</a:t>
            </a:r>
            <a:endParaRPr sz="1600"/>
          </a:p>
          <a:p>
            <a:pPr indent="-317500" lvl="1" marL="914400" rtl="0" algn="l">
              <a:lnSpc>
                <a:spcPct val="100000"/>
              </a:lnSpc>
              <a:spcBef>
                <a:spcPts val="0"/>
              </a:spcBef>
              <a:spcAft>
                <a:spcPts val="0"/>
              </a:spcAft>
              <a:buSzPts val="1400"/>
              <a:buChar char="○"/>
            </a:pPr>
            <a:r>
              <a:rPr lang="en" sz="1400"/>
              <a:t>A line where the outputs of the function approach, as the inputs get larger and larger in either the positive or negative direction. This means the graph gets closer and closer to the line as you move to the right or left along the </a:t>
            </a:r>
            <a:r>
              <a:rPr i="1" lang="en" sz="1400">
                <a:latin typeface="Times New Roman"/>
                <a:ea typeface="Times New Roman"/>
                <a:cs typeface="Times New Roman"/>
                <a:sym typeface="Times New Roman"/>
              </a:rPr>
              <a:t>𝑥</a:t>
            </a:r>
            <a:r>
              <a:rPr lang="en" sz="1400"/>
              <a:t>-axis.</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5.9.1 Evaluating Expressions for Different Values of </a:t>
            </a:r>
            <a:r>
              <a:rPr i="1" lang="en">
                <a:latin typeface="Times New Roman"/>
                <a:ea typeface="Times New Roman"/>
                <a:cs typeface="Times New Roman"/>
                <a:sym typeface="Times New Roman"/>
              </a:rPr>
              <a:t>x</a:t>
            </a:r>
            <a:endParaRPr i="1">
              <a:latin typeface="Times New Roman"/>
              <a:ea typeface="Times New Roman"/>
              <a:cs typeface="Times New Roman"/>
              <a:sym typeface="Times New Roman"/>
            </a:endParaRPr>
          </a:p>
        </p:txBody>
      </p:sp>
      <p:sp>
        <p:nvSpPr>
          <p:cNvPr id="115" name="Google Shape;115;p13"/>
          <p:cNvSpPr txBox="1"/>
          <p:nvPr/>
        </p:nvSpPr>
        <p:spPr>
          <a:xfrm>
            <a:off x="310899" y="1315400"/>
            <a:ext cx="52629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Lin and Diego are discussing two expressions: </a:t>
            </a:r>
            <a:r>
              <a:rPr i="1" lang="en" sz="1300">
                <a:solidFill>
                  <a:schemeClr val="dk1"/>
                </a:solidFill>
                <a:latin typeface="Times New Roman"/>
                <a:ea typeface="Times New Roman"/>
                <a:cs typeface="Times New Roman"/>
                <a:sym typeface="Times New Roman"/>
              </a:rPr>
              <a:t>x</a:t>
            </a:r>
            <a:r>
              <a:rPr baseline="30000" lang="en" sz="1600">
                <a:solidFill>
                  <a:schemeClr val="dk1"/>
                </a:solidFill>
                <a:latin typeface="Calibri"/>
                <a:ea typeface="Calibri"/>
                <a:cs typeface="Calibri"/>
                <a:sym typeface="Calibri"/>
              </a:rPr>
              <a:t>2</a:t>
            </a:r>
            <a:r>
              <a:rPr lang="en" sz="1600">
                <a:solidFill>
                  <a:srgbClr val="424242"/>
                </a:solidFill>
                <a:latin typeface="Calibri"/>
                <a:ea typeface="Calibri"/>
                <a:cs typeface="Calibri"/>
                <a:sym typeface="Calibri"/>
              </a:rPr>
              <a:t> and 2</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Calibri"/>
                <a:ea typeface="Calibri"/>
                <a:cs typeface="Calibri"/>
                <a:sym typeface="Calibri"/>
              </a:rPr>
              <a:t>.</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Lin says, “I think the two expressions are equivalent.”</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Diego says, “I think the two expressions are only equal for some values of </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Calibri"/>
                <a:ea typeface="Calibri"/>
                <a:cs typeface="Calibri"/>
                <a:sym typeface="Calibri"/>
              </a:rPr>
              <a:t>.”</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Do you agree with either of them? Explain or show your reasoning.</a:t>
            </a:r>
            <a:endParaRPr sz="1600">
              <a:solidFill>
                <a:srgbClr val="424242"/>
              </a:solidFill>
              <a:latin typeface="Calibri"/>
              <a:ea typeface="Calibri"/>
              <a:cs typeface="Calibri"/>
              <a:sym typeface="Calibri"/>
            </a:endParaRPr>
          </a:p>
        </p:txBody>
      </p:sp>
      <p:sp>
        <p:nvSpPr>
          <p:cNvPr id="116" name="Google Shape;116;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Is 2</a:t>
            </a:r>
            <a:r>
              <a:rPr baseline="30000" i="1" lang="en">
                <a:latin typeface="Times New Roman"/>
                <a:ea typeface="Times New Roman"/>
                <a:cs typeface="Times New Roman"/>
                <a:sym typeface="Times New Roman"/>
              </a:rPr>
              <a:t>x</a:t>
            </a:r>
            <a:r>
              <a:rPr baseline="30000" lang="en"/>
              <a:t> </a:t>
            </a:r>
            <a:r>
              <a:rPr lang="en" sz="2600"/>
              <a:t>Equal to </a:t>
            </a:r>
            <a:r>
              <a:rPr i="1" lang="en" sz="2600">
                <a:latin typeface="Times New Roman"/>
                <a:ea typeface="Times New Roman"/>
                <a:cs typeface="Times New Roman"/>
                <a:sym typeface="Times New Roman"/>
              </a:rPr>
              <a:t>x</a:t>
            </a:r>
            <a:r>
              <a:rPr baseline="30000" lang="en" sz="2600"/>
              <a:t>2 </a:t>
            </a:r>
            <a:r>
              <a:rPr lang="en" sz="2600"/>
              <a:t>? 🤔</a:t>
            </a:r>
            <a:endParaRPr baseline="30000" sz="2600">
              <a:solidFill>
                <a:srgbClr val="005047"/>
              </a:solidFill>
            </a:endParaRPr>
          </a:p>
        </p:txBody>
      </p:sp>
      <p:pic>
        <p:nvPicPr>
          <p:cNvPr id="117" name="Google Shape;117;p13" title="ChatGPT Image Sep 23, 2025, 11_03_26 AM.png"/>
          <p:cNvPicPr preferRelativeResize="0"/>
          <p:nvPr/>
        </p:nvPicPr>
        <p:blipFill>
          <a:blip r:embed="rId3">
            <a:alphaModFix/>
          </a:blip>
          <a:stretch>
            <a:fillRect/>
          </a:stretch>
        </p:blipFill>
        <p:spPr>
          <a:xfrm>
            <a:off x="5298124" y="1160325"/>
            <a:ext cx="3265400" cy="3265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The Cost of Solar Energy☀️</a:t>
            </a:r>
            <a:endParaRPr sz="20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5.9.2 Analyze Underlying Relationship in a Graph of a Function</a:t>
            </a:r>
            <a:endParaRPr/>
          </a:p>
        </p:txBody>
      </p:sp>
      <p:pic>
        <p:nvPicPr>
          <p:cNvPr id="154" name="Google Shape;154;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4779300" y="1601549"/>
            <a:ext cx="3907500" cy="3005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Use color coding to match parts of the problem.</a:t>
            </a:r>
            <a:endParaRPr>
              <a:latin typeface="Noto Sans"/>
              <a:ea typeface="Noto Sans"/>
              <a:cs typeface="Noto Sans"/>
              <a:sym typeface="Noto Sans"/>
            </a:endParaRPr>
          </a:p>
          <a:p>
            <a:pPr indent="-226059" lvl="0" marL="274320" rtl="0" algn="l">
              <a:spcBef>
                <a:spcPts val="800"/>
              </a:spcBef>
              <a:spcAft>
                <a:spcPts val="0"/>
              </a:spcAft>
              <a:buSzPts val="1400"/>
              <a:buFont typeface="Noto Sans"/>
              <a:buAutoNum type="arabicPeriod"/>
            </a:pPr>
            <a:r>
              <a:rPr lang="en">
                <a:latin typeface="Noto Sans"/>
                <a:ea typeface="Noto Sans"/>
                <a:cs typeface="Noto Sans"/>
                <a:sym typeface="Noto Sans"/>
              </a:rPr>
              <a:t>Highlight </a:t>
            </a:r>
            <a:r>
              <a:rPr i="1" lang="en">
                <a:latin typeface="Noto Sans"/>
                <a:ea typeface="Noto Sans"/>
                <a:cs typeface="Noto Sans"/>
                <a:sym typeface="Noto Sans"/>
              </a:rPr>
              <a:t>f</a:t>
            </a:r>
            <a:r>
              <a:rPr lang="en">
                <a:latin typeface="Noto Sans"/>
                <a:ea typeface="Noto Sans"/>
                <a:cs typeface="Noto Sans"/>
                <a:sym typeface="Noto Sans"/>
              </a:rPr>
              <a:t>(4) in the question.</a:t>
            </a:r>
            <a:endParaRPr>
              <a:latin typeface="Noto Sans"/>
              <a:ea typeface="Noto Sans"/>
              <a:cs typeface="Noto Sans"/>
              <a:sym typeface="Noto Sans"/>
            </a:endParaRPr>
          </a:p>
          <a:p>
            <a:pPr indent="-226059" lvl="0" marL="274320" rtl="0" algn="l">
              <a:spcBef>
                <a:spcPts val="800"/>
              </a:spcBef>
              <a:spcAft>
                <a:spcPts val="0"/>
              </a:spcAft>
              <a:buSzPts val="1400"/>
              <a:buFont typeface="Noto Sans"/>
              <a:buAutoNum type="arabicPeriod"/>
            </a:pPr>
            <a:r>
              <a:rPr lang="en">
                <a:latin typeface="Noto Sans"/>
                <a:ea typeface="Noto Sans"/>
                <a:cs typeface="Noto Sans"/>
                <a:sym typeface="Noto Sans"/>
              </a:rPr>
              <a:t>Highlight the matching output value on the graph in the same color.</a:t>
            </a:r>
            <a:endParaRPr>
              <a:latin typeface="Noto Sans"/>
              <a:ea typeface="Noto Sans"/>
              <a:cs typeface="Noto Sans"/>
              <a:sym typeface="Noto Sans"/>
            </a:endParaRPr>
          </a:p>
          <a:p>
            <a:pPr indent="-226059" lvl="0" marL="274320" rtl="0" algn="l">
              <a:spcBef>
                <a:spcPts val="800"/>
              </a:spcBef>
              <a:spcAft>
                <a:spcPts val="0"/>
              </a:spcAft>
              <a:buSzPts val="1400"/>
              <a:buFont typeface="Noto Sans"/>
              <a:buAutoNum type="arabicPeriod"/>
            </a:pPr>
            <a:r>
              <a:rPr lang="en">
                <a:latin typeface="Noto Sans"/>
                <a:ea typeface="Noto Sans"/>
                <a:cs typeface="Noto Sans"/>
                <a:sym typeface="Noto Sans"/>
              </a:rPr>
              <a:t>Remember: the </a:t>
            </a:r>
            <a:r>
              <a:rPr i="1" lang="en">
                <a:latin typeface="Times New Roman"/>
                <a:ea typeface="Times New Roman"/>
                <a:cs typeface="Times New Roman"/>
                <a:sym typeface="Times New Roman"/>
              </a:rPr>
              <a:t>x</a:t>
            </a:r>
            <a:r>
              <a:rPr lang="en">
                <a:latin typeface="Noto Sans"/>
                <a:ea typeface="Noto Sans"/>
                <a:cs typeface="Noto Sans"/>
                <a:sym typeface="Noto Sans"/>
              </a:rPr>
              <a:t>-coordinate is 4, and </a:t>
            </a:r>
            <a:r>
              <a:rPr i="1" lang="en">
                <a:latin typeface="Times New Roman"/>
                <a:ea typeface="Times New Roman"/>
                <a:cs typeface="Times New Roman"/>
                <a:sym typeface="Times New Roman"/>
              </a:rPr>
              <a:t>f</a:t>
            </a:r>
            <a:r>
              <a:rPr lang="en">
                <a:latin typeface="Noto Sans"/>
                <a:ea typeface="Noto Sans"/>
                <a:cs typeface="Noto Sans"/>
                <a:sym typeface="Noto Sans"/>
              </a:rPr>
              <a:t>(4) is the </a:t>
            </a:r>
            <a:r>
              <a:rPr i="1" lang="en">
                <a:latin typeface="Times New Roman"/>
                <a:ea typeface="Times New Roman"/>
                <a:cs typeface="Times New Roman"/>
                <a:sym typeface="Times New Roman"/>
              </a:rPr>
              <a:t>y</a:t>
            </a:r>
            <a:r>
              <a:rPr lang="en">
                <a:latin typeface="Noto Sans"/>
                <a:ea typeface="Noto Sans"/>
                <a:cs typeface="Noto Sans"/>
                <a:sym typeface="Noto Sans"/>
              </a:rPr>
              <a:t>-coordinate.</a:t>
            </a:r>
            <a:endParaRPr>
              <a:latin typeface="Noto Sans"/>
              <a:ea typeface="Noto Sans"/>
              <a:cs typeface="Noto Sans"/>
              <a:sym typeface="Noto Sans"/>
            </a:endParaRPr>
          </a:p>
          <a:p>
            <a:pPr indent="0" lvl="0" marL="0" rtl="0" algn="r">
              <a:spcBef>
                <a:spcPts val="800"/>
              </a:spcBef>
              <a:spcAft>
                <a:spcPts val="0"/>
              </a:spcAft>
              <a:buNone/>
            </a:pPr>
            <a:r>
              <a:rPr lang="en" sz="1000">
                <a:solidFill>
                  <a:schemeClr val="dk1"/>
                </a:solidFill>
                <a:latin typeface="Noto Sans"/>
                <a:ea typeface="Noto Sans"/>
                <a:cs typeface="Noto Sans"/>
                <a:sym typeface="Noto Sans"/>
              </a:rPr>
              <a:t>Representation</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16"/>
          <p:cNvPicPr preferRelativeResize="0"/>
          <p:nvPr/>
        </p:nvPicPr>
        <p:blipFill>
          <a:blip r:embed="rId3">
            <a:alphaModFix/>
          </a:blip>
          <a:stretch>
            <a:fillRect/>
          </a:stretch>
        </p:blipFill>
        <p:spPr>
          <a:xfrm>
            <a:off x="5123170" y="1687563"/>
            <a:ext cx="3366650" cy="3194550"/>
          </a:xfrm>
          <a:prstGeom prst="rect">
            <a:avLst/>
          </a:prstGeom>
          <a:noFill/>
          <a:ln>
            <a:noFill/>
          </a:ln>
        </p:spPr>
      </p:pic>
      <p:sp>
        <p:nvSpPr>
          <p:cNvPr id="163" name="Google Shape;163;p16"/>
          <p:cNvSpPr txBox="1"/>
          <p:nvPr>
            <p:ph type="title"/>
          </p:nvPr>
        </p:nvSpPr>
        <p:spPr>
          <a:xfrm>
            <a:off x="311700" y="445025"/>
            <a:ext cx="73854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a:t>
            </a:r>
            <a:r>
              <a:rPr lang="en" sz="1800"/>
              <a:t> The Cost of Solar Energy☀️</a:t>
            </a:r>
            <a:endParaRPr sz="1800">
              <a:solidFill>
                <a:srgbClr val="005047"/>
              </a:solidFill>
            </a:endParaRPr>
          </a:p>
        </p:txBody>
      </p:sp>
      <p:sp>
        <p:nvSpPr>
          <p:cNvPr id="164" name="Google Shape;164;p16"/>
          <p:cNvSpPr txBox="1"/>
          <p:nvPr>
            <p:ph idx="1" type="body"/>
          </p:nvPr>
        </p:nvSpPr>
        <p:spPr>
          <a:xfrm>
            <a:off x="311700" y="906725"/>
            <a:ext cx="5008500" cy="669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The cost, in dollars, to produce 1 watt of solar energy is a function of the number of years since 1977, </a:t>
            </a:r>
            <a:r>
              <a:rPr i="1" lang="en" sz="2100">
                <a:latin typeface="Times New Roman"/>
                <a:ea typeface="Times New Roman"/>
                <a:cs typeface="Times New Roman"/>
                <a:sym typeface="Times New Roman"/>
              </a:rPr>
              <a:t>t</a:t>
            </a:r>
            <a:r>
              <a:rPr lang="en" sz="2100"/>
              <a:t>.</a:t>
            </a:r>
            <a:endParaRPr sz="2100"/>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5.9.2 Analyze Underlying Relationship in a Graph of a Function</a:t>
            </a:r>
            <a:endParaRPr/>
          </a:p>
        </p:txBody>
      </p:sp>
      <p:sp>
        <p:nvSpPr>
          <p:cNvPr id="167" name="Google Shape;167;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8" name="Google Shape;168;p16"/>
          <p:cNvSpPr/>
          <p:nvPr/>
        </p:nvSpPr>
        <p:spPr>
          <a:xfrm>
            <a:off x="5556903" y="863051"/>
            <a:ext cx="2913000" cy="73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From 1977 to 1987, the cost could be modeled by this graph of the  exponential function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a:t>
            </a:r>
            <a:endParaRPr sz="1300">
              <a:solidFill>
                <a:srgbClr val="424242"/>
              </a:solidFill>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169" name="Google Shape;169;p16"/>
          <p:cNvSpPr txBox="1"/>
          <p:nvPr>
            <p:ph idx="1" type="body"/>
          </p:nvPr>
        </p:nvSpPr>
        <p:spPr>
          <a:xfrm>
            <a:off x="387950" y="2174700"/>
            <a:ext cx="4295400" cy="24762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What is the statement </a:t>
            </a:r>
            <a:r>
              <a:rPr i="1" lang="en" sz="2100">
                <a:latin typeface="Times New Roman"/>
                <a:ea typeface="Times New Roman"/>
                <a:cs typeface="Times New Roman"/>
                <a:sym typeface="Times New Roman"/>
              </a:rPr>
              <a:t>f</a:t>
            </a:r>
            <a:r>
              <a:rPr lang="en" sz="2100"/>
              <a:t>(9) ≈ 6 saying about this situation?</a:t>
            </a:r>
            <a:endParaRPr sz="2100"/>
          </a:p>
          <a:p>
            <a:pPr indent="0" lvl="0" marL="0" rtl="0" algn="l">
              <a:lnSpc>
                <a:spcPct val="100000"/>
              </a:lnSpc>
              <a:spcBef>
                <a:spcPts val="0"/>
              </a:spcBef>
              <a:spcAft>
                <a:spcPts val="0"/>
              </a:spcAft>
              <a:buNone/>
            </a:pPr>
            <a:r>
              <a:t/>
            </a:r>
            <a:endParaRPr sz="2100"/>
          </a:p>
          <a:p>
            <a:pPr indent="-361950" lvl="0" marL="457200" rtl="0" algn="l">
              <a:lnSpc>
                <a:spcPct val="100000"/>
              </a:lnSpc>
              <a:spcBef>
                <a:spcPts val="0"/>
              </a:spcBef>
              <a:spcAft>
                <a:spcPts val="0"/>
              </a:spcAft>
              <a:buSzPts val="2100"/>
              <a:buAutoNum type="arabicPeriod"/>
            </a:pPr>
            <a:r>
              <a:rPr lang="en" sz="2100"/>
              <a:t>What is f(4)? What about f(3.5)? What do these values represent in this context?</a:t>
            </a:r>
            <a:endParaRPr sz="2100"/>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nvSpPr>
        <p:spPr>
          <a:xfrm>
            <a:off x="310900" y="1099400"/>
            <a:ext cx="4130400" cy="3551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When </a:t>
            </a:r>
            <a:r>
              <a:rPr i="1" lang="en" sz="1800">
                <a:solidFill>
                  <a:srgbClr val="424242"/>
                </a:solidFill>
                <a:latin typeface="Times New Roman"/>
                <a:ea typeface="Times New Roman"/>
                <a:cs typeface="Times New Roman"/>
                <a:sym typeface="Times New Roman"/>
              </a:rPr>
              <a:t>f(t)</a:t>
            </a:r>
            <a:r>
              <a:rPr lang="en" sz="1800">
                <a:solidFill>
                  <a:srgbClr val="424242"/>
                </a:solidFill>
                <a:latin typeface="Calibri"/>
                <a:ea typeface="Calibri"/>
                <a:cs typeface="Calibri"/>
                <a:sym typeface="Calibri"/>
              </a:rPr>
              <a:t> = 45, what is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What does that value of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represent in this context?</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By what factor did the cost of 1 watt of solar energy change each year? (If you get stuck, consider creating a table.)</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5.9.2 Analyze Underlying Relationship in a Graph of a Function</a:t>
            </a:r>
            <a:endParaRPr sz="1000"/>
          </a:p>
        </p:txBody>
      </p:sp>
      <p:sp>
        <p:nvSpPr>
          <p:cNvPr id="177" name="Google Shape;177;p17"/>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Activity - </a:t>
            </a:r>
            <a:r>
              <a:rPr lang="en" sz="1800"/>
              <a:t>The Cost of Solar Energy☀️</a:t>
            </a:r>
            <a:endParaRPr sz="2900"/>
          </a:p>
        </p:txBody>
      </p:sp>
      <p:pic>
        <p:nvPicPr>
          <p:cNvPr id="178" name="Google Shape;178;p17"/>
          <p:cNvPicPr preferRelativeResize="0"/>
          <p:nvPr/>
        </p:nvPicPr>
        <p:blipFill>
          <a:blip r:embed="rId3">
            <a:alphaModFix/>
          </a:blip>
          <a:stretch>
            <a:fillRect/>
          </a:stretch>
        </p:blipFill>
        <p:spPr>
          <a:xfrm>
            <a:off x="4650384" y="1097270"/>
            <a:ext cx="4030627" cy="2687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8"/>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Understanding Characteristics of Graphs</a:t>
            </a:r>
            <a:endParaRPr b="1"/>
          </a:p>
        </p:txBody>
      </p:sp>
      <p:pic>
        <p:nvPicPr>
          <p:cNvPr descr="Students explore the characteristics of graphs of exponential functions." id="185" name="Google Shape;185;p18" title="Understanding Characteristics of Graphs">
            <a:hlinkClick r:id="rId4"/>
          </p:cNvPr>
          <p:cNvPicPr preferRelativeResize="0"/>
          <p:nvPr/>
        </p:nvPicPr>
        <p:blipFill>
          <a:blip r:embed="rId5">
            <a:alphaModFix/>
          </a:blip>
          <a:stretch>
            <a:fillRect/>
          </a:stretch>
        </p:blipFill>
        <p:spPr>
          <a:xfrm>
            <a:off x="1691640" y="402336"/>
            <a:ext cx="5724144" cy="32186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1" name="Google Shape;191;p19"/>
          <p:cNvSpPr txBox="1"/>
          <p:nvPr>
            <p:ph idx="1" type="body"/>
          </p:nvPr>
        </p:nvSpPr>
        <p:spPr>
          <a:xfrm>
            <a:off x="311700" y="1097275"/>
            <a:ext cx="4923000" cy="3705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The graph shows the total smartphones, </a:t>
            </a:r>
            <a:r>
              <a:rPr i="1" lang="en" sz="1700">
                <a:latin typeface="Times New Roman"/>
                <a:ea typeface="Times New Roman"/>
                <a:cs typeface="Times New Roman"/>
                <a:sym typeface="Times New Roman"/>
              </a:rPr>
              <a:t>s</a:t>
            </a:r>
            <a:r>
              <a:rPr lang="en" sz="1700"/>
              <a:t>, in millions that were sold in the years, </a:t>
            </a:r>
            <a:r>
              <a:rPr i="1" lang="en" sz="1700">
                <a:latin typeface="Times New Roman"/>
                <a:ea typeface="Times New Roman"/>
                <a:cs typeface="Times New Roman"/>
                <a:sym typeface="Times New Roman"/>
              </a:rPr>
              <a:t>t</a:t>
            </a:r>
            <a:r>
              <a:rPr lang="en" sz="1700"/>
              <a:t>, since 2008. What does the point (4,125) represent in this context?</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In 2004, there were 125 million smartphones sold.</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2012, there were 125 million more smartphones than in 2008.</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2012, there were 125 million smartphones sold.</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2004, there were 125 million more smartphones than in 2000.</a:t>
            </a:r>
            <a:endParaRPr sz="1700">
              <a:solidFill>
                <a:srgbClr val="424242"/>
              </a:solidFill>
            </a:endParaRPr>
          </a:p>
        </p:txBody>
      </p:sp>
      <p:sp>
        <p:nvSpPr>
          <p:cNvPr id="192" name="Google Shape;19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5.9.2 Analyze Underlying Relationship in a Graph of a Function</a:t>
            </a:r>
            <a:endParaRPr sz="1000"/>
          </a:p>
        </p:txBody>
      </p:sp>
      <p:pic>
        <p:nvPicPr>
          <p:cNvPr id="194" name="Google Shape;194;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5" name="Google Shape;195;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6" name="Google Shape;196;p19"/>
          <p:cNvPicPr preferRelativeResize="0"/>
          <p:nvPr/>
        </p:nvPicPr>
        <p:blipFill>
          <a:blip r:embed="rId4">
            <a:alphaModFix/>
          </a:blip>
          <a:stretch>
            <a:fillRect/>
          </a:stretch>
        </p:blipFill>
        <p:spPr>
          <a:xfrm>
            <a:off x="5669262" y="1097280"/>
            <a:ext cx="3028950" cy="2724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0" name="Shape 200"/>
        <p:cNvGrpSpPr/>
        <p:nvPr/>
      </p:nvGrpSpPr>
      <p:grpSpPr>
        <a:xfrm>
          <a:off x="0" y="0"/>
          <a:ext cx="0" cy="0"/>
          <a:chOff x="0" y="0"/>
          <a:chExt cx="0" cy="0"/>
        </a:xfrm>
      </p:grpSpPr>
      <p:sp>
        <p:nvSpPr>
          <p:cNvPr id="201" name="Google Shape;2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2" name="Google Shape;202;p20"/>
          <p:cNvSpPr txBox="1"/>
          <p:nvPr>
            <p:ph idx="1" type="body"/>
          </p:nvPr>
        </p:nvSpPr>
        <p:spPr>
          <a:xfrm>
            <a:off x="311700" y="1493325"/>
            <a:ext cx="3395700" cy="1900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What does the point </a:t>
            </a:r>
            <a:endParaRPr/>
          </a:p>
          <a:p>
            <a:pPr indent="457200" lvl="0" marL="0" rtl="0" algn="l">
              <a:spcBef>
                <a:spcPts val="0"/>
              </a:spcBef>
              <a:spcAft>
                <a:spcPts val="0"/>
              </a:spcAft>
              <a:buNone/>
            </a:pPr>
            <a:r>
              <a:rPr i="1" lang="en">
                <a:latin typeface="Times New Roman"/>
                <a:ea typeface="Times New Roman"/>
                <a:cs typeface="Times New Roman"/>
                <a:sym typeface="Times New Roman"/>
              </a:rPr>
              <a:t>c</a:t>
            </a:r>
            <a:r>
              <a:rPr lang="en"/>
              <a:t>(10) = 35 mean?</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AutoNum type="arabicPeriod"/>
            </a:pPr>
            <a:r>
              <a:rPr lang="en"/>
              <a:t>What is the value of </a:t>
            </a:r>
            <a:r>
              <a:rPr i="1" lang="en">
                <a:latin typeface="Times New Roman"/>
                <a:ea typeface="Times New Roman"/>
                <a:cs typeface="Times New Roman"/>
                <a:sym typeface="Times New Roman"/>
              </a:rPr>
              <a:t>t</a:t>
            </a:r>
            <a:r>
              <a:rPr lang="en"/>
              <a:t> when </a:t>
            </a:r>
            <a:r>
              <a:rPr i="1" lang="en">
                <a:latin typeface="Times New Roman"/>
                <a:ea typeface="Times New Roman"/>
                <a:cs typeface="Times New Roman"/>
                <a:sym typeface="Times New Roman"/>
              </a:rPr>
              <a:t>c(t) </a:t>
            </a:r>
            <a:r>
              <a:rPr lang="en"/>
              <a:t>= 80?</a:t>
            </a:r>
            <a:endParaRPr/>
          </a:p>
          <a:p>
            <a:pPr indent="0" lvl="0" marL="914400" rtl="0" algn="l">
              <a:spcBef>
                <a:spcPts val="0"/>
              </a:spcBef>
              <a:spcAft>
                <a:spcPts val="0"/>
              </a:spcAft>
              <a:buNone/>
            </a:pPr>
            <a:r>
              <a:t/>
            </a:r>
            <a:endParaRPr/>
          </a:p>
        </p:txBody>
      </p:sp>
      <p:sp>
        <p:nvSpPr>
          <p:cNvPr id="203" name="Google Shape;20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5.9.2 Analyze Underlying Relationship in a Graph of a Function - Additional Resources</a:t>
            </a:r>
            <a:endParaRPr sz="1000"/>
          </a:p>
        </p:txBody>
      </p:sp>
      <p:pic>
        <p:nvPicPr>
          <p:cNvPr id="205" name="Google Shape;205;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6" name="Google Shape;206;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07" name="Google Shape;207;p20"/>
          <p:cNvSpPr txBox="1"/>
          <p:nvPr/>
        </p:nvSpPr>
        <p:spPr>
          <a:xfrm>
            <a:off x="4366600" y="1017713"/>
            <a:ext cx="3838200" cy="9246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The graph describes the amount of caffeine, </a:t>
            </a:r>
            <a:r>
              <a:rPr i="1" lang="en" sz="1700">
                <a:solidFill>
                  <a:srgbClr val="424242"/>
                </a:solidFill>
                <a:latin typeface="Times New Roman"/>
                <a:ea typeface="Times New Roman"/>
                <a:cs typeface="Times New Roman"/>
                <a:sym typeface="Times New Roman"/>
              </a:rPr>
              <a:t>c</a:t>
            </a:r>
            <a:r>
              <a:rPr lang="en" sz="1700">
                <a:solidFill>
                  <a:srgbClr val="424242"/>
                </a:solidFill>
                <a:latin typeface="Calibri"/>
                <a:ea typeface="Calibri"/>
                <a:cs typeface="Calibri"/>
                <a:sym typeface="Calibri"/>
              </a:rPr>
              <a:t>, in a person’s body </a:t>
            </a:r>
            <a:r>
              <a:rPr i="1" lang="en" sz="1700">
                <a:solidFill>
                  <a:srgbClr val="424242"/>
                </a:solidFill>
                <a:latin typeface="Times New Roman"/>
                <a:ea typeface="Times New Roman"/>
                <a:cs typeface="Times New Roman"/>
                <a:sym typeface="Times New Roman"/>
              </a:rPr>
              <a:t>t</a:t>
            </a:r>
            <a:r>
              <a:rPr lang="en" sz="1700">
                <a:solidFill>
                  <a:srgbClr val="424242"/>
                </a:solidFill>
                <a:latin typeface="Calibri"/>
                <a:ea typeface="Calibri"/>
                <a:cs typeface="Calibri"/>
                <a:sym typeface="Calibri"/>
              </a:rPr>
              <a:t> hours after an initial measurement of 100 mg.</a:t>
            </a:r>
            <a:endParaRPr sz="1700">
              <a:solidFill>
                <a:srgbClr val="424242"/>
              </a:solidFill>
              <a:latin typeface="Calibri"/>
              <a:ea typeface="Calibri"/>
              <a:cs typeface="Calibri"/>
              <a:sym typeface="Calibri"/>
            </a:endParaRPr>
          </a:p>
        </p:txBody>
      </p:sp>
      <p:pic>
        <p:nvPicPr>
          <p:cNvPr id="208" name="Google Shape;208;p20"/>
          <p:cNvPicPr preferRelativeResize="0"/>
          <p:nvPr/>
        </p:nvPicPr>
        <p:blipFill>
          <a:blip r:embed="rId4">
            <a:alphaModFix/>
          </a:blip>
          <a:stretch>
            <a:fillRect/>
          </a:stretch>
        </p:blipFill>
        <p:spPr>
          <a:xfrm>
            <a:off x="3707406" y="2065819"/>
            <a:ext cx="4495800" cy="2409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4" name="Google Shape;214;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5" name="Google Shape;215;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7" name="Google Shape;217;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9" name="Google Shape;219;p21"/>
          <p:cNvCxnSpPr>
            <a:stCxn id="213" idx="2"/>
            <a:endCxn id="21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0" name="Google Shape;220;p21"/>
          <p:cNvCxnSpPr>
            <a:stCxn id="215" idx="3"/>
            <a:endCxn id="21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1" name="Google Shape;221;p21"/>
          <p:cNvCxnSpPr>
            <a:stCxn id="214" idx="3"/>
            <a:endCxn id="21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2" name="Google Shape;222;p21"/>
          <p:cNvCxnSpPr>
            <a:stCxn id="216" idx="3"/>
            <a:endCxn id="21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3" name="Google Shape;223;p21"/>
          <p:cNvCxnSpPr>
            <a:stCxn id="218" idx="3"/>
            <a:endCxn id="21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4" name="Google Shape;22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6" name="Google Shape;226;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7" name="Google Shape;227;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8" name="Google Shape;228;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9" name="Google Shape;229;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0" name="Google Shape;230;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1" name="Google Shape;231;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2" name="Google Shape;232;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3" name="Google Shape;233;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4" name="Google Shape;234;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5" name="Google Shape;235;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6" name="Google Shape;236;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7" name="Google Shape;237;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1" name="Shape 241"/>
        <p:cNvGrpSpPr/>
        <p:nvPr/>
      </p:nvGrpSpPr>
      <p:grpSpPr>
        <a:xfrm>
          <a:off x="0" y="0"/>
          <a:ext cx="0" cy="0"/>
          <a:chOff x="0" y="0"/>
          <a:chExt cx="0" cy="0"/>
        </a:xfrm>
      </p:grpSpPr>
      <p:sp>
        <p:nvSpPr>
          <p:cNvPr id="242" name="Google Shape;242;p22"/>
          <p:cNvSpPr txBox="1"/>
          <p:nvPr>
            <p:ph type="title"/>
          </p:nvPr>
        </p:nvSpPr>
        <p:spPr>
          <a:xfrm>
            <a:off x="311700" y="445025"/>
            <a:ext cx="8520600" cy="5079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Learning Strategies</a:t>
            </a:r>
            <a:r>
              <a:rPr lang="en" sz="2100"/>
              <a:t> - Folding Paper📄</a:t>
            </a:r>
            <a:endParaRPr sz="1900">
              <a:solidFill>
                <a:srgbClr val="005047"/>
              </a:solidFill>
            </a:endParaRPr>
          </a:p>
        </p:txBody>
      </p:sp>
      <p:sp>
        <p:nvSpPr>
          <p:cNvPr id="243" name="Google Shape;243;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5.9.3 Graph Equations to Solve Problems</a:t>
            </a:r>
            <a:endParaRPr/>
          </a:p>
        </p:txBody>
      </p:sp>
      <p:pic>
        <p:nvPicPr>
          <p:cNvPr id="245" name="Google Shape;245;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46" name="Google Shape;246;p2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47" name="Google Shape;247;p22"/>
          <p:cNvSpPr/>
          <p:nvPr/>
        </p:nvSpPr>
        <p:spPr>
          <a:xfrm>
            <a:off x="5034300" y="971575"/>
            <a:ext cx="3652500" cy="3737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How many folds does it take before the folded sheet of paper is more than 1 mm thick?</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Consider this response: “</a:t>
            </a:r>
            <a:r>
              <a:rPr i="1" lang="en">
                <a:latin typeface="Noto Sans Medium"/>
                <a:ea typeface="Noto Sans Medium"/>
                <a:cs typeface="Noto Sans Medium"/>
                <a:sym typeface="Noto Sans Medium"/>
              </a:rPr>
              <a:t>It takes 4.5 folds, because I looked on the graph to check the points.</a:t>
            </a:r>
            <a:r>
              <a:rPr lang="en">
                <a:latin typeface="Noto Sans Medium"/>
                <a:ea typeface="Noto Sans Medium"/>
                <a:cs typeface="Noto Sans Medium"/>
                <a:sym typeface="Noto Sans Medium"/>
              </a:rPr>
              <a: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Identify the error and critique the reasoning.</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Write an improved explanation.</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Share and discuss with a partner.</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Be ready to share your corrected explanation with the class. Use both the graph and the table to show your thinking.</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Clarify, Critique, Correct</a:t>
            </a:r>
            <a:endParaRPr sz="1000">
              <a:latin typeface="Noto Sans Light"/>
              <a:ea typeface="Noto Sans Light"/>
              <a:cs typeface="Noto Sans Light"/>
              <a:sym typeface="Noto Sans Light"/>
            </a:endParaRPr>
          </a:p>
        </p:txBody>
      </p:sp>
      <p:sp>
        <p:nvSpPr>
          <p:cNvPr id="248" name="Google Shape;248;p2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3"/>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Folding Paper📄</a:t>
            </a:r>
            <a:endParaRPr sz="2700">
              <a:solidFill>
                <a:srgbClr val="005047"/>
              </a:solidFill>
            </a:endParaRPr>
          </a:p>
        </p:txBody>
      </p:sp>
      <p:sp>
        <p:nvSpPr>
          <p:cNvPr id="254" name="Google Shape;25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5.9.3 Graph Equations to Solve Problems</a:t>
            </a:r>
            <a:endParaRPr/>
          </a:p>
        </p:txBody>
      </p:sp>
      <p:sp>
        <p:nvSpPr>
          <p:cNvPr id="256" name="Google Shape;256;p23"/>
          <p:cNvSpPr txBox="1"/>
          <p:nvPr/>
        </p:nvSpPr>
        <p:spPr>
          <a:xfrm>
            <a:off x="152400" y="1034250"/>
            <a:ext cx="6731400" cy="2914200"/>
          </a:xfrm>
          <a:prstGeom prst="rect">
            <a:avLst/>
          </a:prstGeom>
          <a:noFill/>
          <a:ln>
            <a:noFill/>
          </a:ln>
        </p:spPr>
        <p:txBody>
          <a:bodyPr anchorCtr="0" anchor="t" bIns="91425" lIns="91425" spcFirstLastPara="1" rIns="91425" wrap="square" tIns="91425">
            <a:spAutoFit/>
          </a:bodyPr>
          <a:lstStyle/>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thickness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in millimeters of a folded sheet of paper after it is folded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times is given by the equation </a:t>
            </a:r>
            <a:r>
              <a:rPr i="1" lang="en" sz="1800">
                <a:solidFill>
                  <a:srgbClr val="424242"/>
                </a:solidFill>
                <a:latin typeface="Times New Roman"/>
                <a:ea typeface="Times New Roman"/>
                <a:cs typeface="Times New Roman"/>
                <a:sym typeface="Times New Roman"/>
              </a:rPr>
              <a:t>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(0.05)⋅2</a:t>
            </a:r>
            <a:r>
              <a:rPr baseline="30000"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What does the number 0.05 represent in the equation?</a:t>
            </a:r>
            <a:endParaRPr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What does the number 2 represent in the equation?</a:t>
            </a:r>
            <a:endParaRPr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Use graphing technology to graph the equation  </a:t>
            </a:r>
            <a:r>
              <a:rPr i="1" lang="en" sz="1800">
                <a:solidFill>
                  <a:srgbClr val="424242"/>
                </a:solidFill>
                <a:latin typeface="Times New Roman"/>
                <a:ea typeface="Times New Roman"/>
                <a:cs typeface="Times New Roman"/>
                <a:sym typeface="Times New Roman"/>
              </a:rPr>
              <a:t>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(0.05)⋅2</a:t>
            </a:r>
            <a:r>
              <a:rPr baseline="30000"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How many folds does it take before the folded sheet of paper is more than 1 mm thick? How many folds before it is more than 1 cm thick? Explain how you know.</a:t>
            </a:r>
            <a:endParaRPr sz="1800">
              <a:solidFill>
                <a:srgbClr val="424242"/>
              </a:solidFill>
              <a:latin typeface="Calibri"/>
              <a:ea typeface="Calibri"/>
              <a:cs typeface="Calibri"/>
              <a:sym typeface="Calibri"/>
            </a:endParaRPr>
          </a:p>
        </p:txBody>
      </p:sp>
      <p:pic>
        <p:nvPicPr>
          <p:cNvPr id="257" name="Google Shape;257;p23"/>
          <p:cNvPicPr preferRelativeResize="0"/>
          <p:nvPr/>
        </p:nvPicPr>
        <p:blipFill>
          <a:blip r:embed="rId3">
            <a:alphaModFix/>
          </a:blip>
          <a:stretch>
            <a:fillRect/>
          </a:stretch>
        </p:blipFill>
        <p:spPr>
          <a:xfrm>
            <a:off x="7036200" y="1105325"/>
            <a:ext cx="1832919" cy="18329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4"/>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Folding Paper📄</a:t>
            </a:r>
            <a:endParaRPr sz="2000"/>
          </a:p>
        </p:txBody>
      </p:sp>
      <p:sp>
        <p:nvSpPr>
          <p:cNvPr id="263" name="Google Shape;26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5.9.3 Graph Equations to Solve Problems</a:t>
            </a:r>
            <a:endParaRPr/>
          </a:p>
        </p:txBody>
      </p:sp>
      <p:sp>
        <p:nvSpPr>
          <p:cNvPr id="265" name="Google Shape;265;p24"/>
          <p:cNvSpPr txBox="1"/>
          <p:nvPr/>
        </p:nvSpPr>
        <p:spPr>
          <a:xfrm>
            <a:off x="310896" y="968400"/>
            <a:ext cx="8561100" cy="35094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AutoNum type="arabicPeriod" startAt="2"/>
            </a:pPr>
            <a:r>
              <a:rPr lang="en" sz="1800">
                <a:solidFill>
                  <a:schemeClr val="dk1"/>
                </a:solidFill>
              </a:rPr>
              <a:t>The area of a sheet of paper is 93.5 square inches.</a:t>
            </a:r>
            <a:endParaRPr sz="1800">
              <a:solidFill>
                <a:schemeClr val="dk1"/>
              </a:solidFill>
            </a:endParaRPr>
          </a:p>
          <a:p>
            <a:pPr indent="-342900" lvl="1" marL="914400" rtl="0" algn="l">
              <a:spcBef>
                <a:spcPts val="0"/>
              </a:spcBef>
              <a:spcAft>
                <a:spcPts val="0"/>
              </a:spcAft>
              <a:buClr>
                <a:schemeClr val="dk1"/>
              </a:buClr>
              <a:buSzPts val="1800"/>
              <a:buFont typeface="Noto Sans"/>
              <a:buAutoNum type="alphaLcPeriod"/>
            </a:pPr>
            <a:r>
              <a:rPr lang="en" sz="1800">
                <a:solidFill>
                  <a:schemeClr val="dk1"/>
                </a:solidFill>
                <a:latin typeface="Noto Sans"/>
                <a:ea typeface="Noto Sans"/>
                <a:cs typeface="Noto Sans"/>
                <a:sym typeface="Noto Sans"/>
              </a:rPr>
              <a:t>Find the remaining visible area of the sheet of paper after it is folded in half once, twice, and three times.</a:t>
            </a:r>
            <a:endParaRPr sz="1800">
              <a:solidFill>
                <a:schemeClr val="dk1"/>
              </a:solidFill>
              <a:latin typeface="Noto Sans"/>
              <a:ea typeface="Noto Sans"/>
              <a:cs typeface="Noto Sans"/>
              <a:sym typeface="Noto Sans"/>
            </a:endParaRPr>
          </a:p>
          <a:p>
            <a:pPr indent="-342900" lvl="1" marL="914400" rtl="0" algn="l">
              <a:spcBef>
                <a:spcPts val="0"/>
              </a:spcBef>
              <a:spcAft>
                <a:spcPts val="0"/>
              </a:spcAft>
              <a:buClr>
                <a:schemeClr val="dk1"/>
              </a:buClr>
              <a:buSzPts val="1800"/>
              <a:buAutoNum type="alphaLcPeriod"/>
            </a:pPr>
            <a:r>
              <a:rPr lang="en" sz="1800">
                <a:solidFill>
                  <a:schemeClr val="dk1"/>
                </a:solidFill>
                <a:latin typeface="Noto Sans"/>
                <a:ea typeface="Noto Sans"/>
                <a:cs typeface="Noto Sans"/>
                <a:sym typeface="Noto Sans"/>
              </a:rPr>
              <a:t>Write an equation expressing the visible area </a:t>
            </a:r>
            <a:r>
              <a:rPr i="1" lang="en" sz="1800">
                <a:solidFill>
                  <a:schemeClr val="dk1"/>
                </a:solidFill>
                <a:latin typeface="Times New Roman"/>
                <a:ea typeface="Times New Roman"/>
                <a:cs typeface="Times New Roman"/>
                <a:sym typeface="Times New Roman"/>
              </a:rPr>
              <a:t>a</a:t>
            </a:r>
            <a:r>
              <a:rPr lang="en" sz="1800">
                <a:solidFill>
                  <a:schemeClr val="dk1"/>
                </a:solidFill>
                <a:latin typeface="Noto Sans"/>
                <a:ea typeface="Noto Sans"/>
                <a:cs typeface="Noto Sans"/>
                <a:sym typeface="Noto Sans"/>
              </a:rPr>
              <a:t> of the sheet of paper in terms of the number of times it has been folded, </a:t>
            </a:r>
            <a:r>
              <a:rPr i="1" lang="en" sz="1800">
                <a:solidFill>
                  <a:schemeClr val="dk1"/>
                </a:solidFill>
                <a:latin typeface="Times New Roman"/>
                <a:ea typeface="Times New Roman"/>
                <a:cs typeface="Times New Roman"/>
                <a:sym typeface="Times New Roman"/>
              </a:rPr>
              <a:t>n</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342900" lvl="1" marL="914400" rtl="0" algn="l">
              <a:spcBef>
                <a:spcPts val="0"/>
              </a:spcBef>
              <a:spcAft>
                <a:spcPts val="0"/>
              </a:spcAft>
              <a:buClr>
                <a:schemeClr val="dk1"/>
              </a:buClr>
              <a:buSzPts val="1800"/>
              <a:buFont typeface="Noto Sans"/>
              <a:buAutoNum type="alphaLcPeriod"/>
            </a:pPr>
            <a:r>
              <a:rPr lang="en" sz="1800">
                <a:solidFill>
                  <a:schemeClr val="dk1"/>
                </a:solidFill>
                <a:latin typeface="Noto Sans"/>
                <a:ea typeface="Noto Sans"/>
                <a:cs typeface="Noto Sans"/>
                <a:sym typeface="Noto Sans"/>
              </a:rPr>
              <a:t>Use graphing technology to graph the equation.</a:t>
            </a:r>
            <a:endParaRPr sz="1800">
              <a:solidFill>
                <a:schemeClr val="dk1"/>
              </a:solidFill>
              <a:latin typeface="Noto Sans"/>
              <a:ea typeface="Noto Sans"/>
              <a:cs typeface="Noto Sans"/>
              <a:sym typeface="Noto Sans"/>
            </a:endParaRPr>
          </a:p>
          <a:p>
            <a:pPr indent="-342900" lvl="0" marL="914400" rtl="0" algn="l">
              <a:spcBef>
                <a:spcPts val="0"/>
              </a:spcBef>
              <a:spcAft>
                <a:spcPts val="0"/>
              </a:spcAft>
              <a:buClr>
                <a:schemeClr val="dk1"/>
              </a:buClr>
              <a:buSzPts val="1800"/>
              <a:buFont typeface="Calibri"/>
              <a:buAutoNum type="alphaLcPeriod" startAt="4"/>
            </a:pPr>
            <a:r>
              <a:rPr lang="en" sz="1800">
                <a:solidFill>
                  <a:schemeClr val="dk1"/>
                </a:solidFill>
                <a:latin typeface="Noto Sans"/>
                <a:ea typeface="Noto Sans"/>
                <a:cs typeface="Noto Sans"/>
                <a:sym typeface="Noto Sans"/>
              </a:rPr>
              <a:t>In this context, can </a:t>
            </a:r>
            <a:r>
              <a:rPr i="1" lang="en" sz="1800">
                <a:solidFill>
                  <a:schemeClr val="dk1"/>
                </a:solidFill>
                <a:latin typeface="Times New Roman"/>
                <a:ea typeface="Times New Roman"/>
                <a:cs typeface="Times New Roman"/>
                <a:sym typeface="Times New Roman"/>
              </a:rPr>
              <a:t>n</a:t>
            </a:r>
            <a:r>
              <a:rPr lang="en" sz="1800">
                <a:solidFill>
                  <a:schemeClr val="dk1"/>
                </a:solidFill>
                <a:latin typeface="Noto Sans"/>
                <a:ea typeface="Noto Sans"/>
                <a:cs typeface="Noto Sans"/>
                <a:sym typeface="Noto Sans"/>
              </a:rPr>
              <a:t> take negative values? Be prepared to show your reasoning.</a:t>
            </a:r>
            <a:endParaRPr sz="1800">
              <a:solidFill>
                <a:schemeClr val="dk1"/>
              </a:solidFill>
              <a:latin typeface="Noto Sans"/>
              <a:ea typeface="Noto Sans"/>
              <a:cs typeface="Noto Sans"/>
              <a:sym typeface="Noto Sans"/>
            </a:endParaRPr>
          </a:p>
          <a:p>
            <a:pPr indent="-342900" lvl="0" marL="914400" rtl="0" algn="l">
              <a:spcBef>
                <a:spcPts val="0"/>
              </a:spcBef>
              <a:spcAft>
                <a:spcPts val="0"/>
              </a:spcAft>
              <a:buClr>
                <a:schemeClr val="dk1"/>
              </a:buClr>
              <a:buSzPts val="1800"/>
              <a:buFont typeface="Calibri"/>
              <a:buAutoNum type="alphaLcPeriod" startAt="4"/>
            </a:pPr>
            <a:r>
              <a:rPr lang="en" sz="1800">
                <a:solidFill>
                  <a:schemeClr val="dk1"/>
                </a:solidFill>
                <a:latin typeface="Noto Sans"/>
                <a:ea typeface="Noto Sans"/>
                <a:cs typeface="Noto Sans"/>
                <a:sym typeface="Noto Sans"/>
              </a:rPr>
              <a:t>Can </a:t>
            </a:r>
            <a:r>
              <a:rPr i="1" lang="en" sz="1800">
                <a:solidFill>
                  <a:schemeClr val="dk1"/>
                </a:solidFill>
                <a:latin typeface="Times New Roman"/>
                <a:ea typeface="Times New Roman"/>
                <a:cs typeface="Times New Roman"/>
                <a:sym typeface="Times New Roman"/>
              </a:rPr>
              <a:t>a</a:t>
            </a:r>
            <a:r>
              <a:rPr lang="en" sz="1800">
                <a:solidFill>
                  <a:schemeClr val="dk1"/>
                </a:solidFill>
                <a:latin typeface="Noto Sans"/>
                <a:ea typeface="Noto Sans"/>
                <a:cs typeface="Noto Sans"/>
                <a:sym typeface="Noto Sans"/>
              </a:rPr>
              <a:t> take negative values? Be prepared to show your reasoning.</a:t>
            </a:r>
            <a:endParaRPr sz="1800">
              <a:solidFill>
                <a:schemeClr val="dk1"/>
              </a:solidFill>
              <a:latin typeface="Noto Sans"/>
              <a:ea typeface="Noto Sans"/>
              <a:cs typeface="Noto Sans"/>
              <a:sym typeface="Noto Sans"/>
            </a:endParaRPr>
          </a:p>
          <a:p>
            <a:pPr indent="-342900" lvl="0" marL="914400" rtl="0" algn="l">
              <a:spcBef>
                <a:spcPts val="0"/>
              </a:spcBef>
              <a:spcAft>
                <a:spcPts val="0"/>
              </a:spcAft>
              <a:buClr>
                <a:schemeClr val="dk1"/>
              </a:buClr>
              <a:buSzPts val="1800"/>
              <a:buFont typeface="Noto Sans"/>
              <a:buAutoNum type="alphaLcPeriod" startAt="4"/>
            </a:pPr>
            <a:r>
              <a:rPr lang="en" sz="1800">
                <a:solidFill>
                  <a:schemeClr val="dk1"/>
                </a:solidFill>
                <a:latin typeface="Noto Sans"/>
                <a:ea typeface="Noto Sans"/>
                <a:cs typeface="Noto Sans"/>
                <a:sym typeface="Noto Sans"/>
              </a:rPr>
              <a:t>Identify the domain of the graph using an inequality.</a:t>
            </a:r>
            <a:endParaRPr sz="1800">
              <a:solidFill>
                <a:schemeClr val="dk1"/>
              </a:solidFill>
              <a:latin typeface="Noto Sans"/>
              <a:ea typeface="Noto Sans"/>
              <a:cs typeface="Noto Sans"/>
              <a:sym typeface="Noto Sans"/>
            </a:endParaRPr>
          </a:p>
          <a:p>
            <a:pPr indent="-342900" lvl="0" marL="914400" rtl="0" algn="l">
              <a:spcBef>
                <a:spcPts val="0"/>
              </a:spcBef>
              <a:spcAft>
                <a:spcPts val="0"/>
              </a:spcAft>
              <a:buClr>
                <a:schemeClr val="dk1"/>
              </a:buClr>
              <a:buSzPts val="1800"/>
              <a:buFont typeface="Noto Sans"/>
              <a:buAutoNum type="alphaLcPeriod" startAt="4"/>
            </a:pPr>
            <a:r>
              <a:rPr lang="en" sz="1800">
                <a:solidFill>
                  <a:schemeClr val="dk1"/>
                </a:solidFill>
                <a:latin typeface="Noto Sans"/>
                <a:ea typeface="Noto Sans"/>
                <a:cs typeface="Noto Sans"/>
                <a:sym typeface="Noto Sans"/>
              </a:rPr>
              <a:t>Identify the range of the graph using an inequality.</a:t>
            </a:r>
            <a:endParaRPr sz="1800">
              <a:solidFill>
                <a:schemeClr val="dk1"/>
              </a:solidFill>
              <a:latin typeface="Noto Sans"/>
              <a:ea typeface="Noto Sans"/>
              <a:cs typeface="Noto Sans"/>
              <a:sym typeface="Noto Sans"/>
            </a:endParaRPr>
          </a:p>
          <a:p>
            <a:pPr indent="-342900" lvl="0" marL="914400" rtl="0" algn="l">
              <a:spcBef>
                <a:spcPts val="0"/>
              </a:spcBef>
              <a:spcAft>
                <a:spcPts val="0"/>
              </a:spcAft>
              <a:buClr>
                <a:schemeClr val="dk1"/>
              </a:buClr>
              <a:buSzPts val="1800"/>
              <a:buFont typeface="Noto Sans"/>
              <a:buAutoNum type="alphaLcPeriod" startAt="4"/>
            </a:pPr>
            <a:r>
              <a:rPr lang="en" sz="1800">
                <a:solidFill>
                  <a:schemeClr val="dk1"/>
                </a:solidFill>
                <a:latin typeface="Noto Sans"/>
                <a:ea typeface="Noto Sans"/>
                <a:cs typeface="Noto Sans"/>
                <a:sym typeface="Noto Sans"/>
              </a:rPr>
              <a:t>What equation represents the horizontal asymptote?</a:t>
            </a:r>
            <a:endParaRPr sz="1800">
              <a:solidFill>
                <a:schemeClr val="dk1"/>
              </a:solidFill>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5"/>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Folding Paper📄</a:t>
            </a:r>
            <a:endParaRPr sz="2000"/>
          </a:p>
        </p:txBody>
      </p:sp>
      <p:sp>
        <p:nvSpPr>
          <p:cNvPr id="271" name="Google Shape;271;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5.9.3 Graph Equations to Solve Problems</a:t>
            </a:r>
            <a:endParaRPr/>
          </a:p>
        </p:txBody>
      </p:sp>
      <p:sp>
        <p:nvSpPr>
          <p:cNvPr id="273" name="Google Shape;273;p25"/>
          <p:cNvSpPr txBox="1"/>
          <p:nvPr/>
        </p:nvSpPr>
        <p:spPr>
          <a:xfrm>
            <a:off x="4131675" y="1160325"/>
            <a:ext cx="4859100" cy="2934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Use the equation to make a prediction of the thickness with 7 folds.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-intercept represents the initial thickness of the paper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before folding (when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is zero). Calculate the value of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-intercept.</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The asymptote represents the possible limit of thickness of the paper as it is folded. What does this mean?</a:t>
            </a:r>
            <a:endParaRPr/>
          </a:p>
        </p:txBody>
      </p:sp>
      <p:pic>
        <p:nvPicPr>
          <p:cNvPr id="274" name="Google Shape;274;p25"/>
          <p:cNvPicPr preferRelativeResize="0"/>
          <p:nvPr/>
        </p:nvPicPr>
        <p:blipFill>
          <a:blip r:embed="rId3">
            <a:alphaModFix/>
          </a:blip>
          <a:stretch>
            <a:fillRect/>
          </a:stretch>
        </p:blipFill>
        <p:spPr>
          <a:xfrm>
            <a:off x="762800" y="1307675"/>
            <a:ext cx="2934899" cy="29348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0" name="Google Shape;280;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6"/>
          <p:cNvSpPr txBox="1"/>
          <p:nvPr>
            <p:ph idx="1" type="body"/>
          </p:nvPr>
        </p:nvSpPr>
        <p:spPr>
          <a:xfrm>
            <a:off x="311700" y="1631978"/>
            <a:ext cx="4072800" cy="297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What is the range for this graph and situation?</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342900" lvl="0" marL="914400" rtl="0" algn="l">
              <a:lnSpc>
                <a:spcPct val="100000"/>
              </a:lnSpc>
              <a:spcBef>
                <a:spcPts val="0"/>
              </a:spcBef>
              <a:spcAft>
                <a:spcPts val="0"/>
              </a:spcAft>
              <a:buClr>
                <a:schemeClr val="dk1"/>
              </a:buClr>
              <a:buSzPts val="1800"/>
              <a:buFont typeface="Noto Sans"/>
              <a:buAutoNum type="alphaLcPeriod"/>
            </a:pPr>
            <a:r>
              <a:rPr lang="en">
                <a:solidFill>
                  <a:schemeClr val="dk1"/>
                </a:solidFill>
              </a:rPr>
              <a:t>0 &lt; </a:t>
            </a:r>
            <a:r>
              <a:rPr i="1" lang="en">
                <a:solidFill>
                  <a:schemeClr val="dk1"/>
                </a:solidFill>
                <a:latin typeface="Times New Roman"/>
                <a:ea typeface="Times New Roman"/>
                <a:cs typeface="Times New Roman"/>
                <a:sym typeface="Times New Roman"/>
              </a:rPr>
              <a:t>y </a:t>
            </a:r>
            <a:r>
              <a:rPr lang="en">
                <a:solidFill>
                  <a:schemeClr val="dk1"/>
                </a:solidFill>
              </a:rPr>
              <a:t>≤ 400</a:t>
            </a:r>
            <a:endParaRPr>
              <a:solidFill>
                <a:schemeClr val="dk1"/>
              </a:solidFill>
            </a:endParaRPr>
          </a:p>
          <a:p>
            <a:pPr indent="-342900" lvl="0" marL="914400" rtl="0" algn="l">
              <a:lnSpc>
                <a:spcPct val="100000"/>
              </a:lnSpc>
              <a:spcBef>
                <a:spcPts val="1000"/>
              </a:spcBef>
              <a:spcAft>
                <a:spcPts val="0"/>
              </a:spcAft>
              <a:buClr>
                <a:schemeClr val="dk1"/>
              </a:buClr>
              <a:buSzPts val="1800"/>
              <a:buFont typeface="Noto Sans"/>
              <a:buAutoNum type="alphaLcPeriod"/>
            </a:pPr>
            <a:r>
              <a:rPr i="1" lang="en">
                <a:solidFill>
                  <a:schemeClr val="dk1"/>
                </a:solidFill>
                <a:latin typeface="Times New Roman"/>
                <a:ea typeface="Times New Roman"/>
                <a:cs typeface="Times New Roman"/>
                <a:sym typeface="Times New Roman"/>
              </a:rPr>
              <a:t>x</a:t>
            </a:r>
            <a:r>
              <a:rPr lang="en">
                <a:solidFill>
                  <a:schemeClr val="dk1"/>
                </a:solidFill>
              </a:rPr>
              <a:t> ≥ 0</a:t>
            </a:r>
            <a:endParaRPr>
              <a:solidFill>
                <a:schemeClr val="dk1"/>
              </a:solidFill>
            </a:endParaRPr>
          </a:p>
          <a:p>
            <a:pPr indent="-342900" lvl="0" marL="914400" rtl="0" algn="l">
              <a:lnSpc>
                <a:spcPct val="100000"/>
              </a:lnSpc>
              <a:spcBef>
                <a:spcPts val="1000"/>
              </a:spcBef>
              <a:spcAft>
                <a:spcPts val="0"/>
              </a:spcAft>
              <a:buClr>
                <a:schemeClr val="dk1"/>
              </a:buClr>
              <a:buSzPts val="1800"/>
              <a:buFont typeface="Noto Sans"/>
              <a:buAutoNum type="alphaLcPeriod"/>
            </a:pPr>
            <a:r>
              <a:rPr i="1" lang="en">
                <a:solidFill>
                  <a:schemeClr val="dk1"/>
                </a:solidFill>
                <a:latin typeface="Times New Roman"/>
                <a:ea typeface="Times New Roman"/>
                <a:cs typeface="Times New Roman"/>
                <a:sym typeface="Times New Roman"/>
              </a:rPr>
              <a:t>y</a:t>
            </a:r>
            <a:r>
              <a:rPr lang="en">
                <a:solidFill>
                  <a:schemeClr val="dk1"/>
                </a:solidFill>
              </a:rPr>
              <a:t> ≥ 0</a:t>
            </a:r>
            <a:endParaRPr sz="900">
              <a:solidFill>
                <a:schemeClr val="dk1"/>
              </a:solidFill>
            </a:endParaRPr>
          </a:p>
          <a:p>
            <a:pPr indent="-342900" lvl="0" marL="914400" rtl="0" algn="l">
              <a:lnSpc>
                <a:spcPct val="100000"/>
              </a:lnSpc>
              <a:spcBef>
                <a:spcPts val="1000"/>
              </a:spcBef>
              <a:spcAft>
                <a:spcPts val="0"/>
              </a:spcAft>
              <a:buClr>
                <a:schemeClr val="dk1"/>
              </a:buClr>
              <a:buSzPts val="1800"/>
              <a:buFont typeface="Noto Sans"/>
              <a:buAutoNum type="alphaLcPeriod"/>
            </a:pPr>
            <a:r>
              <a:rPr i="1" lang="en">
                <a:solidFill>
                  <a:schemeClr val="dk1"/>
                </a:solidFill>
                <a:latin typeface="Times New Roman"/>
                <a:ea typeface="Times New Roman"/>
                <a:cs typeface="Times New Roman"/>
                <a:sym typeface="Times New Roman"/>
              </a:rPr>
              <a:t>y</a:t>
            </a:r>
            <a:r>
              <a:rPr lang="en">
                <a:solidFill>
                  <a:schemeClr val="dk1"/>
                </a:solidFill>
              </a:rPr>
              <a:t> ≤ 400</a:t>
            </a:r>
            <a:endParaRPr>
              <a:solidFill>
                <a:schemeClr val="dk1"/>
              </a:solidFill>
            </a:endParaRPr>
          </a:p>
          <a:p>
            <a:pPr indent="457200" lvl="0" marL="457200" rtl="0" algn="l">
              <a:lnSpc>
                <a:spcPct val="100000"/>
              </a:lnSpc>
              <a:spcBef>
                <a:spcPts val="1000"/>
              </a:spcBef>
              <a:spcAft>
                <a:spcPts val="0"/>
              </a:spcAft>
              <a:buNone/>
            </a:pPr>
            <a:r>
              <a:t/>
            </a:r>
            <a:endParaRPr/>
          </a:p>
        </p:txBody>
      </p:sp>
      <p:sp>
        <p:nvSpPr>
          <p:cNvPr id="282" name="Google Shape;282;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5.9.3 Graph Equations to Solve Problems</a:t>
            </a:r>
            <a:endParaRPr sz="1000"/>
          </a:p>
        </p:txBody>
      </p:sp>
      <p:pic>
        <p:nvPicPr>
          <p:cNvPr id="283" name="Google Shape;283;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84" name="Google Shape;284;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85" name="Google Shape;285;p26"/>
          <p:cNvSpPr txBox="1"/>
          <p:nvPr/>
        </p:nvSpPr>
        <p:spPr>
          <a:xfrm>
            <a:off x="310900" y="951750"/>
            <a:ext cx="852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The graph represents the function that gives the value of a computer in dollars, </a:t>
            </a:r>
            <a:r>
              <a:rPr i="1" lang="en" sz="1800">
                <a:solidFill>
                  <a:schemeClr val="dk1"/>
                </a:solidFill>
                <a:latin typeface="Times New Roman"/>
                <a:ea typeface="Times New Roman"/>
                <a:cs typeface="Times New Roman"/>
                <a:sym typeface="Times New Roman"/>
              </a:rPr>
              <a:t>y</a:t>
            </a:r>
            <a:r>
              <a:rPr lang="en" sz="1800">
                <a:solidFill>
                  <a:schemeClr val="dk1"/>
                </a:solidFill>
                <a:latin typeface="Calibri"/>
                <a:ea typeface="Calibri"/>
                <a:cs typeface="Calibri"/>
                <a:sym typeface="Calibri"/>
              </a:rPr>
              <a:t>, as a function of time, </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measured in years since the time of purchase.</a:t>
            </a:r>
            <a:endParaRPr sz="1800">
              <a:solidFill>
                <a:schemeClr val="dk1"/>
              </a:solidFill>
              <a:latin typeface="Calibri"/>
              <a:ea typeface="Calibri"/>
              <a:cs typeface="Calibri"/>
              <a:sym typeface="Calibri"/>
            </a:endParaRPr>
          </a:p>
        </p:txBody>
      </p:sp>
      <p:pic>
        <p:nvPicPr>
          <p:cNvPr id="286" name="Google Shape;286;p26"/>
          <p:cNvPicPr preferRelativeResize="0"/>
          <p:nvPr/>
        </p:nvPicPr>
        <p:blipFill>
          <a:blip r:embed="rId4">
            <a:alphaModFix/>
          </a:blip>
          <a:stretch>
            <a:fillRect/>
          </a:stretch>
        </p:blipFill>
        <p:spPr>
          <a:xfrm>
            <a:off x="4293201" y="1783080"/>
            <a:ext cx="3292625" cy="2316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0" name="Shape 290"/>
        <p:cNvGrpSpPr/>
        <p:nvPr/>
      </p:nvGrpSpPr>
      <p:grpSpPr>
        <a:xfrm>
          <a:off x="0" y="0"/>
          <a:ext cx="0" cy="0"/>
          <a:chOff x="0" y="0"/>
          <a:chExt cx="0" cy="0"/>
        </a:xfrm>
      </p:grpSpPr>
      <p:sp>
        <p:nvSpPr>
          <p:cNvPr id="291" name="Google Shape;29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2" name="Google Shape;292;p27"/>
          <p:cNvSpPr txBox="1"/>
          <p:nvPr>
            <p:ph idx="1" type="body"/>
          </p:nvPr>
        </p:nvSpPr>
        <p:spPr>
          <a:xfrm>
            <a:off x="311700" y="1000075"/>
            <a:ext cx="8649300" cy="78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1D2125"/>
                </a:solidFill>
              </a:rPr>
              <a:t>The graph describes the amount of caffeine, </a:t>
            </a:r>
            <a:r>
              <a:rPr i="1" lang="en" sz="1600">
                <a:solidFill>
                  <a:srgbClr val="1D2125"/>
                </a:solidFill>
              </a:rPr>
              <a:t>c</a:t>
            </a:r>
            <a:r>
              <a:rPr lang="en" sz="1600">
                <a:solidFill>
                  <a:srgbClr val="1D2125"/>
                </a:solidFill>
              </a:rPr>
              <a:t>, in a person’s body </a:t>
            </a:r>
            <a:r>
              <a:rPr i="1" lang="en" sz="1600">
                <a:solidFill>
                  <a:srgbClr val="1D2125"/>
                </a:solidFill>
              </a:rPr>
              <a:t>t</a:t>
            </a:r>
            <a:r>
              <a:rPr lang="en" sz="1600">
                <a:solidFill>
                  <a:srgbClr val="1D2125"/>
                </a:solidFill>
              </a:rPr>
              <a:t> hours after an initial measurement of 100 mg. The equation of this curve is </a:t>
            </a:r>
            <a:r>
              <a:rPr i="1" lang="en" sz="1600">
                <a:solidFill>
                  <a:srgbClr val="1D2125"/>
                </a:solidFill>
              </a:rPr>
              <a:t>y </a:t>
            </a:r>
            <a:r>
              <a:rPr lang="en" sz="1600">
                <a:solidFill>
                  <a:srgbClr val="1D2125"/>
                </a:solidFill>
              </a:rPr>
              <a:t>= 100(1 − 0.1)</a:t>
            </a:r>
            <a:r>
              <a:rPr baseline="30000" i="1" lang="en" sz="1600">
                <a:solidFill>
                  <a:srgbClr val="1D2125"/>
                </a:solidFill>
                <a:latin typeface="Times New Roman"/>
                <a:ea typeface="Times New Roman"/>
                <a:cs typeface="Times New Roman"/>
                <a:sym typeface="Times New Roman"/>
              </a:rPr>
              <a:t>t</a:t>
            </a:r>
            <a:r>
              <a:rPr lang="en" sz="1600">
                <a:solidFill>
                  <a:srgbClr val="1D2125"/>
                </a:solidFill>
              </a:rPr>
              <a:t>.</a:t>
            </a:r>
            <a:endParaRPr sz="1600">
              <a:solidFill>
                <a:srgbClr val="1D2125"/>
              </a:solidFill>
            </a:endParaRPr>
          </a:p>
          <a:p>
            <a:pPr indent="0" lvl="0" marL="0" rtl="0" algn="l">
              <a:spcBef>
                <a:spcPts val="0"/>
              </a:spcBef>
              <a:spcAft>
                <a:spcPts val="1200"/>
              </a:spcAft>
              <a:buNone/>
            </a:pPr>
            <a:r>
              <a:t/>
            </a:r>
            <a:endParaRPr b="1" sz="1600">
              <a:solidFill>
                <a:srgbClr val="1D2125"/>
              </a:solidFill>
            </a:endParaRPr>
          </a:p>
        </p:txBody>
      </p:sp>
      <p:pic>
        <p:nvPicPr>
          <p:cNvPr id="293" name="Google Shape;293;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4" name="Google Shape;29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5.9.3 Graph Equations to Solve Problems</a:t>
            </a:r>
            <a:r>
              <a:rPr lang="en" sz="1000"/>
              <a:t> - Additional Resources</a:t>
            </a:r>
            <a:endParaRPr sz="1000"/>
          </a:p>
        </p:txBody>
      </p:sp>
      <p:pic>
        <p:nvPicPr>
          <p:cNvPr id="296" name="Google Shape;296;p27"/>
          <p:cNvPicPr preferRelativeResize="0"/>
          <p:nvPr/>
        </p:nvPicPr>
        <p:blipFill>
          <a:blip r:embed="rId4">
            <a:alphaModFix/>
          </a:blip>
          <a:stretch>
            <a:fillRect/>
          </a:stretch>
        </p:blipFill>
        <p:spPr>
          <a:xfrm>
            <a:off x="4191000" y="1780975"/>
            <a:ext cx="4495800" cy="2409825"/>
          </a:xfrm>
          <a:prstGeom prst="rect">
            <a:avLst/>
          </a:prstGeom>
          <a:noFill/>
          <a:ln>
            <a:noFill/>
          </a:ln>
        </p:spPr>
      </p:pic>
      <p:sp>
        <p:nvSpPr>
          <p:cNvPr id="297" name="Google Shape;297;p27"/>
          <p:cNvSpPr txBox="1"/>
          <p:nvPr/>
        </p:nvSpPr>
        <p:spPr>
          <a:xfrm>
            <a:off x="453775" y="1780975"/>
            <a:ext cx="3775800" cy="2499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smallest value </a:t>
            </a: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 can reach?</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Can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ever take on negative values?</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What are the lowest and highest values for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8" name="Google Shape;308;p28"/>
          <p:cNvCxnSpPr>
            <a:stCxn id="302" idx="2"/>
            <a:endCxn id="30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9" name="Google Shape;309;p28"/>
          <p:cNvCxnSpPr>
            <a:stCxn id="304" idx="3"/>
            <a:endCxn id="30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0" name="Google Shape;310;p28"/>
          <p:cNvCxnSpPr>
            <a:stCxn id="303" idx="3"/>
            <a:endCxn id="30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1" name="Google Shape;311;p28"/>
          <p:cNvCxnSpPr>
            <a:stCxn id="305" idx="3"/>
            <a:endCxn id="30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2" name="Google Shape;312;p28"/>
          <p:cNvCxnSpPr>
            <a:stCxn id="307" idx="3"/>
            <a:endCxn id="30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3" name="Google Shape;31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5" name="Google Shape;315;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6" name="Google Shape;316;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7" name="Google Shape;317;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8" name="Google Shape;318;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9" name="Google Shape;319;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0" name="Google Shape;320;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1" name="Google Shape;321;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2" name="Google Shape;322;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3" name="Google Shape;323;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4" name="Google Shape;324;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5" name="Google Shape;325;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6" name="Google Shape;326;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2" name="Google Shape;332;p29"/>
          <p:cNvSpPr txBox="1"/>
          <p:nvPr>
            <p:ph idx="1" type="body"/>
          </p:nvPr>
        </p:nvSpPr>
        <p:spPr>
          <a:xfrm>
            <a:off x="311700" y="1877300"/>
            <a:ext cx="4059600" cy="26115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AutoNum type="arabicPeriod"/>
            </a:pPr>
            <a:r>
              <a:rPr lang="en" sz="1700"/>
              <a:t>What is the approximate value of </a:t>
            </a:r>
            <a:r>
              <a:rPr i="1" lang="en" sz="1700">
                <a:latin typeface="Times New Roman"/>
                <a:ea typeface="Times New Roman"/>
                <a:cs typeface="Times New Roman"/>
                <a:sym typeface="Times New Roman"/>
              </a:rPr>
              <a:t>f</a:t>
            </a:r>
            <a:r>
              <a:rPr lang="en" sz="1700"/>
              <a:t>(4.5)?</a:t>
            </a:r>
            <a:endParaRPr sz="1700"/>
          </a:p>
          <a:p>
            <a:pPr indent="-336550" lvl="0" marL="457200" rtl="0" algn="l">
              <a:lnSpc>
                <a:spcPct val="115000"/>
              </a:lnSpc>
              <a:spcBef>
                <a:spcPts val="1000"/>
              </a:spcBef>
              <a:spcAft>
                <a:spcPts val="0"/>
              </a:spcAft>
              <a:buSzPts val="1700"/>
              <a:buAutoNum type="arabicPeriod"/>
            </a:pPr>
            <a:r>
              <a:rPr lang="en" sz="1700"/>
              <a:t>Approximately what is </a:t>
            </a:r>
            <a:r>
              <a:rPr i="1" lang="en" sz="1700">
                <a:latin typeface="Times New Roman"/>
                <a:ea typeface="Times New Roman"/>
                <a:cs typeface="Times New Roman"/>
                <a:sym typeface="Times New Roman"/>
              </a:rPr>
              <a:t>d</a:t>
            </a:r>
            <a:r>
              <a:rPr lang="en" sz="1700"/>
              <a:t> when </a:t>
            </a:r>
            <a:r>
              <a:rPr i="1" lang="en" sz="1700">
                <a:latin typeface="Times New Roman"/>
                <a:ea typeface="Times New Roman"/>
                <a:cs typeface="Times New Roman"/>
                <a:sym typeface="Times New Roman"/>
              </a:rPr>
              <a:t>f(d)</a:t>
            </a:r>
            <a:r>
              <a:rPr lang="en" sz="1700"/>
              <a:t>=400,000?</a:t>
            </a:r>
            <a:endParaRPr sz="1700"/>
          </a:p>
          <a:p>
            <a:pPr indent="-336550" lvl="0" marL="457200" rtl="0" algn="l">
              <a:lnSpc>
                <a:spcPct val="115000"/>
              </a:lnSpc>
              <a:spcBef>
                <a:spcPts val="1000"/>
              </a:spcBef>
              <a:spcAft>
                <a:spcPts val="1000"/>
              </a:spcAft>
              <a:buSzPts val="1700"/>
              <a:buAutoNum type="arabicPeriod"/>
            </a:pPr>
            <a:r>
              <a:rPr lang="en" sz="1700"/>
              <a:t>Explain what you would do, using your usual graphing technology, to be able to see </a:t>
            </a:r>
            <a:r>
              <a:rPr i="1" lang="en" sz="1700">
                <a:latin typeface="Times New Roman"/>
                <a:ea typeface="Times New Roman"/>
                <a:cs typeface="Times New Roman"/>
                <a:sym typeface="Times New Roman"/>
              </a:rPr>
              <a:t>f</a:t>
            </a:r>
            <a:r>
              <a:rPr lang="en" sz="1700"/>
              <a:t>(15) on the graph.</a:t>
            </a:r>
            <a:endParaRPr sz="1700"/>
          </a:p>
        </p:txBody>
      </p:sp>
      <p:sp>
        <p:nvSpPr>
          <p:cNvPr id="333" name="Google Shape;33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a:t>
            </a:r>
            <a:r>
              <a:rPr lang="en"/>
              <a:t>4 </a:t>
            </a:r>
            <a:r>
              <a:rPr lang="en"/>
              <a:t>Average Rate of Change</a:t>
            </a:r>
            <a:endParaRPr/>
          </a:p>
        </p:txBody>
      </p:sp>
      <p:sp>
        <p:nvSpPr>
          <p:cNvPr id="335" name="Google Shape;335;p29"/>
          <p:cNvSpPr txBox="1"/>
          <p:nvPr/>
        </p:nvSpPr>
        <p:spPr>
          <a:xfrm>
            <a:off x="662400" y="1144950"/>
            <a:ext cx="81699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1D2125"/>
                </a:solidFill>
                <a:latin typeface="Calibri"/>
                <a:ea typeface="Calibri"/>
                <a:cs typeface="Calibri"/>
                <a:sym typeface="Calibri"/>
              </a:rPr>
              <a:t>The graph shows the bacteria population on a petri dish as a function </a:t>
            </a:r>
            <a:r>
              <a:rPr i="1" lang="en" sz="1800">
                <a:solidFill>
                  <a:srgbClr val="1D2125"/>
                </a:solidFill>
                <a:latin typeface="Times New Roman"/>
                <a:ea typeface="Times New Roman"/>
                <a:cs typeface="Times New Roman"/>
                <a:sym typeface="Times New Roman"/>
              </a:rPr>
              <a:t>f</a:t>
            </a:r>
            <a:r>
              <a:rPr lang="en" sz="1800">
                <a:solidFill>
                  <a:srgbClr val="1D2125"/>
                </a:solidFill>
                <a:latin typeface="Calibri"/>
                <a:ea typeface="Calibri"/>
                <a:cs typeface="Calibri"/>
                <a:sym typeface="Calibri"/>
              </a:rPr>
              <a:t> of the days </a:t>
            </a:r>
            <a:r>
              <a:rPr i="1" lang="en" sz="1800">
                <a:solidFill>
                  <a:srgbClr val="1D2125"/>
                </a:solidFill>
                <a:latin typeface="Times New Roman"/>
                <a:ea typeface="Times New Roman"/>
                <a:cs typeface="Times New Roman"/>
                <a:sym typeface="Times New Roman"/>
              </a:rPr>
              <a:t>d</a:t>
            </a:r>
            <a:r>
              <a:rPr lang="en" sz="1800">
                <a:solidFill>
                  <a:srgbClr val="1D2125"/>
                </a:solidFill>
                <a:latin typeface="Calibri"/>
                <a:ea typeface="Calibri"/>
                <a:cs typeface="Calibri"/>
                <a:sym typeface="Calibri"/>
              </a:rPr>
              <a:t> since an antibiotic is introduced.</a:t>
            </a:r>
            <a:endParaRPr sz="1800">
              <a:solidFill>
                <a:srgbClr val="1D2125"/>
              </a:solidFill>
              <a:latin typeface="Calibri"/>
              <a:ea typeface="Calibri"/>
              <a:cs typeface="Calibri"/>
              <a:sym typeface="Calibri"/>
            </a:endParaRPr>
          </a:p>
        </p:txBody>
      </p:sp>
      <p:pic>
        <p:nvPicPr>
          <p:cNvPr id="336" name="Google Shape;336;p29"/>
          <p:cNvPicPr preferRelativeResize="0"/>
          <p:nvPr/>
        </p:nvPicPr>
        <p:blipFill>
          <a:blip r:embed="rId3">
            <a:alphaModFix/>
          </a:blip>
          <a:stretch>
            <a:fillRect/>
          </a:stretch>
        </p:blipFill>
        <p:spPr>
          <a:xfrm>
            <a:off x="4371300" y="2094452"/>
            <a:ext cx="4467900" cy="217718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7" name="Google Shape;347;p30"/>
          <p:cNvCxnSpPr>
            <a:stCxn id="341" idx="2"/>
            <a:endCxn id="34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8" name="Google Shape;348;p30"/>
          <p:cNvCxnSpPr>
            <a:stCxn id="343" idx="3"/>
            <a:endCxn id="34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30"/>
          <p:cNvCxnSpPr>
            <a:stCxn id="342" idx="3"/>
            <a:endCxn id="34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0" name="Google Shape;350;p30"/>
          <p:cNvCxnSpPr>
            <a:stCxn id="344" idx="3"/>
            <a:endCxn id="34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1" name="Google Shape;351;p30"/>
          <p:cNvCxnSpPr>
            <a:stCxn id="346" idx="3"/>
            <a:endCxn id="34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2" name="Google Shape;35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3" name="Google Shape;353;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4" name="Google Shape;354;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5" name="Google Shape;355;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6" name="Google Shape;356;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7" name="Google Shape;357;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8" name="Google Shape;358;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9" name="Google Shape;359;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0" name="Google Shape;360;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1" name="Google Shape;361;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2" name="Google Shape;362;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3" name="Google Shape;363;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4" name="Google Shape;364;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5" name="Google Shape;365;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1" name="Google Shape;371;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2" name="Google Shape;372;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a:t>
            </a:r>
            <a:r>
              <a:rPr lang="en"/>
              <a:t>5 Practice</a:t>
            </a:r>
            <a:endParaRPr/>
          </a:p>
        </p:txBody>
      </p:sp>
      <p:pic>
        <p:nvPicPr>
          <p:cNvPr id="374" name="Google Shape;374;p31" title="Practice-5.png"/>
          <p:cNvPicPr preferRelativeResize="0"/>
          <p:nvPr/>
        </p:nvPicPr>
        <p:blipFill rotWithShape="1">
          <a:blip r:embed="rId3">
            <a:alphaModFix/>
          </a:blip>
          <a:srcRect b="0" l="16698" r="16692" t="0"/>
          <a:stretch/>
        </p:blipFill>
        <p:spPr>
          <a:xfrm>
            <a:off x="5577675" y="1152475"/>
            <a:ext cx="3254626"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5" name="Google Shape;385;p32"/>
          <p:cNvCxnSpPr>
            <a:stCxn id="379" idx="2"/>
            <a:endCxn id="38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6" name="Google Shape;386;p32"/>
          <p:cNvCxnSpPr>
            <a:stCxn id="381" idx="3"/>
            <a:endCxn id="38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2"/>
          <p:cNvCxnSpPr>
            <a:stCxn id="380" idx="3"/>
            <a:endCxn id="38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2"/>
          <p:cNvCxnSpPr>
            <a:stCxn id="382" idx="3"/>
            <a:endCxn id="38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2"/>
          <p:cNvCxnSpPr>
            <a:stCxn id="384" idx="3"/>
            <a:endCxn id="383"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0" name="Google Shape;390;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2" name="Google Shape;392;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3" name="Google Shape;393;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4" name="Google Shape;394;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5" name="Google Shape;395;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6" name="Google Shape;396;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7" name="Google Shape;397;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8" name="Google Shape;398;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9" name="Google Shape;399;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0" name="Google Shape;400;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1" name="Google Shape;401;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2" name="Google Shape;402;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3" name="Google Shape;403;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9" name="Google Shape;409;p33"/>
          <p:cNvSpPr txBox="1"/>
          <p:nvPr>
            <p:ph idx="1" type="body"/>
          </p:nvPr>
        </p:nvSpPr>
        <p:spPr>
          <a:xfrm>
            <a:off x="311700" y="2260325"/>
            <a:ext cx="8520600" cy="203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900">
                <a:solidFill>
                  <a:schemeClr val="dk1"/>
                </a:solidFill>
              </a:rPr>
              <a:t>Let’s discuss how the equation can be used to:</a:t>
            </a:r>
            <a:endParaRPr sz="1900">
              <a:solidFill>
                <a:schemeClr val="dk1"/>
              </a:solidFill>
            </a:endParaRPr>
          </a:p>
          <a:p>
            <a:pPr indent="-349250" lvl="0" marL="457200" rtl="0" algn="l">
              <a:lnSpc>
                <a:spcPct val="100000"/>
              </a:lnSpc>
              <a:spcBef>
                <a:spcPts val="0"/>
              </a:spcBef>
              <a:spcAft>
                <a:spcPts val="0"/>
              </a:spcAft>
              <a:buClr>
                <a:schemeClr val="dk1"/>
              </a:buClr>
              <a:buSzPts val="1900"/>
              <a:buFont typeface="Calibri"/>
              <a:buChar char="●"/>
            </a:pPr>
            <a:r>
              <a:rPr lang="en" sz="1900">
                <a:solidFill>
                  <a:schemeClr val="dk1"/>
                </a:solidFill>
              </a:rPr>
              <a:t>produce a graph.</a:t>
            </a:r>
            <a:endParaRPr sz="1900">
              <a:solidFill>
                <a:schemeClr val="dk1"/>
              </a:solidFill>
            </a:endParaRPr>
          </a:p>
          <a:p>
            <a:pPr indent="-349250" lvl="0" marL="457200" rtl="0" algn="l">
              <a:lnSpc>
                <a:spcPct val="100000"/>
              </a:lnSpc>
              <a:spcBef>
                <a:spcPts val="0"/>
              </a:spcBef>
              <a:spcAft>
                <a:spcPts val="0"/>
              </a:spcAft>
              <a:buClr>
                <a:schemeClr val="dk1"/>
              </a:buClr>
              <a:buSzPts val="1900"/>
              <a:buFont typeface="Calibri"/>
              <a:buChar char="●"/>
            </a:pPr>
            <a:r>
              <a:rPr lang="en" sz="1900">
                <a:solidFill>
                  <a:schemeClr val="dk1"/>
                </a:solidFill>
              </a:rPr>
              <a:t>find the area of the algae 6 weeks after treatment.</a:t>
            </a:r>
            <a:endParaRPr sz="1900">
              <a:solidFill>
                <a:schemeClr val="dk1"/>
              </a:solidFill>
            </a:endParaRPr>
          </a:p>
          <a:p>
            <a:pPr indent="-349250" lvl="0" marL="457200" rtl="0" algn="l">
              <a:lnSpc>
                <a:spcPct val="100000"/>
              </a:lnSpc>
              <a:spcBef>
                <a:spcPts val="0"/>
              </a:spcBef>
              <a:spcAft>
                <a:spcPts val="0"/>
              </a:spcAft>
              <a:buClr>
                <a:schemeClr val="dk1"/>
              </a:buClr>
              <a:buSzPts val="1900"/>
              <a:buFont typeface="Calibri"/>
              <a:buChar char="●"/>
            </a:pPr>
            <a:r>
              <a:rPr lang="en" sz="1900">
                <a:solidFill>
                  <a:schemeClr val="dk1"/>
                </a:solidFill>
              </a:rPr>
              <a:t>find out when the area of the algae would drop below 10 square yards.</a:t>
            </a:r>
            <a:endParaRPr sz="1900">
              <a:solidFill>
                <a:schemeClr val="dk1"/>
              </a:solidFill>
            </a:endParaRPr>
          </a:p>
          <a:p>
            <a:pPr indent="0" lvl="0" marL="0" rtl="0" algn="l">
              <a:lnSpc>
                <a:spcPct val="100000"/>
              </a:lnSpc>
              <a:spcBef>
                <a:spcPts val="0"/>
              </a:spcBef>
              <a:spcAft>
                <a:spcPts val="0"/>
              </a:spcAft>
              <a:buNone/>
            </a:pPr>
            <a:r>
              <a:t/>
            </a:r>
            <a:endParaRPr sz="1900">
              <a:solidFill>
                <a:schemeClr val="dk1"/>
              </a:solidFill>
            </a:endParaRPr>
          </a:p>
          <a:p>
            <a:pPr indent="0" lvl="0" marL="0" rtl="0" algn="l">
              <a:lnSpc>
                <a:spcPct val="100000"/>
              </a:lnSpc>
              <a:spcBef>
                <a:spcPts val="0"/>
              </a:spcBef>
              <a:spcAft>
                <a:spcPts val="0"/>
              </a:spcAft>
              <a:buNone/>
            </a:pPr>
            <a:r>
              <a:rPr lang="en" sz="1900">
                <a:solidFill>
                  <a:schemeClr val="dk1"/>
                </a:solidFill>
              </a:rPr>
              <a:t>What does </a:t>
            </a:r>
            <a:r>
              <a:rPr i="1" lang="en" sz="1900">
                <a:solidFill>
                  <a:schemeClr val="dk1"/>
                </a:solidFill>
                <a:latin typeface="Times New Roman"/>
                <a:ea typeface="Times New Roman"/>
                <a:cs typeface="Times New Roman"/>
                <a:sym typeface="Times New Roman"/>
              </a:rPr>
              <a:t>f</a:t>
            </a:r>
            <a:r>
              <a:rPr lang="en" sz="1900">
                <a:solidFill>
                  <a:schemeClr val="dk1"/>
                </a:solidFill>
              </a:rPr>
              <a:t>(1)=80 and </a:t>
            </a:r>
            <a:r>
              <a:rPr i="1" lang="en" sz="1900">
                <a:solidFill>
                  <a:schemeClr val="dk1"/>
                </a:solidFill>
                <a:latin typeface="Times New Roman"/>
                <a:ea typeface="Times New Roman"/>
                <a:cs typeface="Times New Roman"/>
                <a:sym typeface="Times New Roman"/>
              </a:rPr>
              <a:t>f</a:t>
            </a:r>
            <a:r>
              <a:rPr lang="en" sz="1900">
                <a:solidFill>
                  <a:schemeClr val="dk1"/>
                </a:solidFill>
              </a:rPr>
              <a:t>(2)=⁸⁰⁄₃ mean in this context?</a:t>
            </a:r>
            <a:endParaRPr sz="1900">
              <a:solidFill>
                <a:schemeClr val="dk1"/>
              </a:solidFill>
            </a:endParaRPr>
          </a:p>
          <a:p>
            <a:pPr indent="0" lvl="0" marL="0" rtl="0" algn="l">
              <a:lnSpc>
                <a:spcPct val="100000"/>
              </a:lnSpc>
              <a:spcBef>
                <a:spcPts val="0"/>
              </a:spcBef>
              <a:spcAft>
                <a:spcPts val="0"/>
              </a:spcAft>
              <a:buNone/>
            </a:pPr>
            <a:r>
              <a:t/>
            </a:r>
            <a:endParaRPr sz="2100">
              <a:solidFill>
                <a:schemeClr val="dk1"/>
              </a:solidFill>
            </a:endParaRPr>
          </a:p>
        </p:txBody>
      </p:sp>
      <p:sp>
        <p:nvSpPr>
          <p:cNvPr id="410" name="Google Shape;410;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 Interpreting Exponential Functions</a:t>
            </a:r>
            <a:endParaRPr/>
          </a:p>
        </p:txBody>
      </p:sp>
      <p:pic>
        <p:nvPicPr>
          <p:cNvPr id="412" name="Google Shape;412;p33" title="ChatGPT Image Sep 23, 2025, 01_29_55 PM.png"/>
          <p:cNvPicPr preferRelativeResize="0"/>
          <p:nvPr/>
        </p:nvPicPr>
        <p:blipFill>
          <a:blip r:embed="rId3">
            <a:alphaModFix/>
          </a:blip>
          <a:stretch>
            <a:fillRect/>
          </a:stretch>
        </p:blipFill>
        <p:spPr>
          <a:xfrm>
            <a:off x="5505501" y="513700"/>
            <a:ext cx="3326799" cy="2217874"/>
          </a:xfrm>
          <a:prstGeom prst="rect">
            <a:avLst/>
          </a:prstGeom>
          <a:noFill/>
          <a:ln>
            <a:noFill/>
          </a:ln>
        </p:spPr>
      </p:pic>
      <p:sp>
        <p:nvSpPr>
          <p:cNvPr id="413" name="Google Shape;413;p33"/>
          <p:cNvSpPr txBox="1"/>
          <p:nvPr/>
        </p:nvSpPr>
        <p:spPr>
          <a:xfrm>
            <a:off x="311700" y="1060625"/>
            <a:ext cx="5022300" cy="14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solidFill>
                  <a:schemeClr val="dk1"/>
                </a:solidFill>
                <a:latin typeface="Calibri"/>
                <a:ea typeface="Calibri"/>
                <a:cs typeface="Calibri"/>
                <a:sym typeface="Calibri"/>
              </a:rPr>
              <a:t>In a previous lesson, we saw that a function </a:t>
            </a:r>
            <a:r>
              <a:rPr i="1" lang="en" sz="1900">
                <a:solidFill>
                  <a:schemeClr val="dk1"/>
                </a:solidFill>
                <a:latin typeface="Calibri"/>
                <a:ea typeface="Calibri"/>
                <a:cs typeface="Calibri"/>
                <a:sym typeface="Calibri"/>
              </a:rPr>
              <a:t>f</a:t>
            </a:r>
            <a:r>
              <a:rPr lang="en" sz="1900">
                <a:solidFill>
                  <a:schemeClr val="dk1"/>
                </a:solidFill>
                <a:latin typeface="Calibri"/>
                <a:ea typeface="Calibri"/>
                <a:cs typeface="Calibri"/>
                <a:sym typeface="Calibri"/>
              </a:rPr>
              <a:t> defined by </a:t>
            </a:r>
            <a:r>
              <a:rPr i="1" lang="en" sz="1900">
                <a:solidFill>
                  <a:schemeClr val="dk1"/>
                </a:solidFill>
                <a:latin typeface="Calibri"/>
                <a:ea typeface="Calibri"/>
                <a:cs typeface="Calibri"/>
                <a:sym typeface="Calibri"/>
              </a:rPr>
              <a:t>f(t) </a:t>
            </a:r>
            <a:r>
              <a:rPr lang="en" sz="1900">
                <a:solidFill>
                  <a:schemeClr val="dk1"/>
                </a:solidFill>
                <a:latin typeface="Calibri"/>
                <a:ea typeface="Calibri"/>
                <a:cs typeface="Calibri"/>
                <a:sym typeface="Calibri"/>
              </a:rPr>
              <a:t>= 240(⅓)</a:t>
            </a:r>
            <a:r>
              <a:rPr baseline="30000" i="1" lang="en" sz="1900">
                <a:solidFill>
                  <a:schemeClr val="dk1"/>
                </a:solidFill>
                <a:latin typeface="Calibri"/>
                <a:ea typeface="Calibri"/>
                <a:cs typeface="Calibri"/>
                <a:sym typeface="Calibri"/>
              </a:rPr>
              <a:t>t</a:t>
            </a:r>
            <a:r>
              <a:rPr lang="en" sz="1900">
                <a:solidFill>
                  <a:schemeClr val="dk1"/>
                </a:solidFill>
                <a:latin typeface="Calibri"/>
                <a:ea typeface="Calibri"/>
                <a:cs typeface="Calibri"/>
                <a:sym typeface="Calibri"/>
              </a:rPr>
              <a:t> represents the area of algae in square yards after </a:t>
            </a:r>
            <a:r>
              <a:rPr i="1" lang="en" sz="1900">
                <a:solidFill>
                  <a:schemeClr val="dk1"/>
                </a:solidFill>
                <a:latin typeface="Calibri"/>
                <a:ea typeface="Calibri"/>
                <a:cs typeface="Calibri"/>
                <a:sym typeface="Calibri"/>
              </a:rPr>
              <a:t>t</a:t>
            </a:r>
            <a:r>
              <a:rPr lang="en" sz="1900">
                <a:solidFill>
                  <a:schemeClr val="dk1"/>
                </a:solidFill>
                <a:latin typeface="Calibri"/>
                <a:ea typeface="Calibri"/>
                <a:cs typeface="Calibri"/>
                <a:sym typeface="Calibri"/>
              </a:rPr>
              <a:t> weeks of treatment. </a:t>
            </a:r>
            <a:endParaRPr sz="19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9" name="Google Shape;419;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0" name="Google Shape;420;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5.9 Interpreting Exponential Functions</a:t>
            </a:r>
            <a:endParaRPr/>
          </a:p>
        </p:txBody>
      </p:sp>
      <p:graphicFrame>
        <p:nvGraphicFramePr>
          <p:cNvPr id="422" name="Google Shape;422;p34"/>
          <p:cNvGraphicFramePr/>
          <p:nvPr/>
        </p:nvGraphicFramePr>
        <p:xfrm>
          <a:off x="311700" y="1764100"/>
          <a:ext cx="3000000" cy="3000000"/>
        </p:xfrm>
        <a:graphic>
          <a:graphicData uri="http://schemas.openxmlformats.org/drawingml/2006/table">
            <a:tbl>
              <a:tblPr>
                <a:noFill/>
                <a:tableStyleId>{CE6A8E48-C5B6-429C-BC1B-8E75754F89FD}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600">
                          <a:solidFill>
                            <a:srgbClr val="FFFFFF"/>
                          </a:solidFill>
                          <a:latin typeface="Calibri"/>
                          <a:ea typeface="Calibri"/>
                          <a:cs typeface="Calibri"/>
                          <a:sym typeface="Calibri"/>
                        </a:rPr>
                        <a:t>I can…</a:t>
                      </a:r>
                      <a:endParaRPr sz="16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I can</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Almost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Not yet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Analyze a situation and determine whether it makes sense to connect the points on the graph that represents the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relationship in a graph of an exponential function using function notation.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