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DE5BBEA-27E3-4907-8564-C08CB3715B45}">
  <a:tblStyle styleId="{DDE5BBEA-27E3-4907-8564-C08CB3715B4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openstax-alg1-unit-5-spn-vocabulary-flash-cards/?funnelUUID=843344fe-e0c0-4655-9d32-738b38cba410" TargetMode="External"/><Relationship Id="rId4" Type="http://schemas.openxmlformats.org/officeDocument/2006/relationships/hyperlink" Target="https://quizlet.com/881507407/openstax-alg1-unit-5-vocabulary-flash-cards/?funnelUUID=0566ee8a-3ce4-461f-bb1c-4890c6b24b15"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ncillaries.openstax.org/ancillaries/resources/ddbc409a-95e0-46eb-8a8a-2786b11fdc85/1748882784005/99e4a3d3-55ac-486a-ae16-30c75ca9c18d/2e/unit-5-introduction-to-exponential-functions/5-8-1-meaning-of-a-function-presented-graphically" TargetMode="External"/><Relationship Id="rId3" Type="http://schemas.openxmlformats.org/officeDocument/2006/relationships/hyperlink" Target="https://docs.google.com/spreadsheets/d/1IMj08JSLdLbDzYvl3oG3Q8j09uSNp1CmcAJDG0RLTkk/edit?usp=sharing"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slide" Target="/ppt/slides/slide13.xml"/><Relationship Id="rId4" Type="http://schemas.openxmlformats.org/officeDocument/2006/relationships/hyperlink" Target="https://youtube.com/shorts/-osOtxHYKAY?si=_pKf-AecEdFl7-YO" TargetMode="External"/><Relationship Id="rId5" Type="http://schemas.openxmlformats.org/officeDocument/2006/relationships/hyperlink" Target="https://youtube.com/shorts/MrAm-jRCg_g?si=hOANQwwdxfaxP9kL"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CLegSTYRYElxxVmiA-sLuwA76GvzQ6ONObIvBXBzUjY/edit?usp=sharing" TargetMode="External"/><Relationship Id="rId3" Type="http://schemas.openxmlformats.org/officeDocument/2006/relationships/hyperlink" Target="https://openstax.org/books/algebra-1/pages/5-8-2-represent-a-function-as-a-table-of-values-graph-and-equation" TargetMode="External"/><Relationship Id="rId4" Type="http://schemas.openxmlformats.org/officeDocument/2006/relationships/hyperlink" Target="https://www.desmos.com/calculator/id0w0bcmq3" TargetMode="External"/><Relationship Id="rId5" Type="http://schemas.openxmlformats.org/officeDocument/2006/relationships/hyperlink" Target="https://openstax.org/books/algebra-1/pages/5-8-2-represent-a-function-as-a-table-of-values-graph-and-equation"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5-8-2-represent-a-function-as-a-table-of-values-graph-and-equation" TargetMode="External"/><Relationship Id="rId3" Type="http://schemas.openxmlformats.org/officeDocument/2006/relationships/hyperlink" Target="https://docs.google.com/spreadsheets/d/1KdA5bUGEFVOWiosxTKQT-L27mVuKjQv_E9XbpuTGgos/edit?usp=sharing" TargetMode="External"/><Relationship Id="rId4" Type="http://schemas.openxmlformats.org/officeDocument/2006/relationships/hyperlink" Target="https://www.desmos.com/calculator/8iokafo33b"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5-8-4-function-notation"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Prior to this lesson, students studied situations characterized by exponential change using descriptions, tables, graphs, and equations. In this lesson, they start to view these relationships as exponential functions. The contexts here are chosen and presented so that it is more natural to choose an independent variable that leads to an exponential function.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Devices that can run Desmos (recommended) or other graphing technology should be available as an option for students to select during the lesson.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sz="1150">
                <a:solidFill>
                  <a:schemeClr val="dk1"/>
                </a:solidFill>
                <a:latin typeface="Roboto"/>
                <a:ea typeface="Roboto"/>
                <a:cs typeface="Roboto"/>
                <a:sym typeface="Roboto"/>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A9(B) interpret the meaning of the values of 𝑎 and 𝑏 in exponential functions of the form 𝑓(𝑥) = 𝑎𝑏</a:t>
            </a:r>
            <a:r>
              <a:rPr baseline="30000" lang="en">
                <a:solidFill>
                  <a:schemeClr val="dk1"/>
                </a:solidFill>
                <a:latin typeface="Noto Sans"/>
                <a:ea typeface="Noto Sans"/>
                <a:cs typeface="Noto Sans"/>
                <a:sym typeface="Noto Sans"/>
              </a:rPr>
              <a:t>𝑥</a:t>
            </a:r>
            <a:r>
              <a:rPr lang="en">
                <a:solidFill>
                  <a:schemeClr val="dk1"/>
                </a:solidFill>
                <a:latin typeface="Noto Sans"/>
                <a:ea typeface="Noto Sans"/>
                <a:cs typeface="Noto Sans"/>
                <a:sym typeface="Noto Sans"/>
              </a:rPr>
              <a:t> in real-world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A9(C) write exponential functions in the form 𝑓(𝑥) = 𝑎𝑏</a:t>
            </a:r>
            <a:r>
              <a:rPr baseline="30000" lang="en">
                <a:solidFill>
                  <a:schemeClr val="dk1"/>
                </a:solidFill>
                <a:latin typeface="Noto Sans"/>
                <a:ea typeface="Noto Sans"/>
                <a:cs typeface="Noto Sans"/>
                <a:sym typeface="Noto Sans"/>
              </a:rPr>
              <a:t>𝑥</a:t>
            </a:r>
            <a:r>
              <a:rPr lang="en">
                <a:solidFill>
                  <a:schemeClr val="dk1"/>
                </a:solidFill>
                <a:latin typeface="Noto Sans"/>
                <a:ea typeface="Noto Sans"/>
                <a:cs typeface="Noto Sans"/>
                <a:sym typeface="Noto Sans"/>
              </a:rPr>
              <a:t> (where 𝑏 is a rational number) to describe problems arising from mathematical and real-world situations, including growth and decay.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5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5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b="1" sz="1300">
              <a:solidFill>
                <a:schemeClr val="dk1"/>
              </a:solidFill>
              <a:latin typeface="Calibri"/>
              <a:ea typeface="Calibri"/>
              <a:cs typeface="Calibri"/>
              <a:sym typeface="Calibri"/>
            </a:endParaRPr>
          </a:p>
          <a:p>
            <a:pPr indent="-298450" lvl="0" marL="457200" rtl="0" algn="l">
              <a:spcBef>
                <a:spcPts val="0"/>
              </a:spcBef>
              <a:spcAft>
                <a:spcPts val="0"/>
              </a:spcAft>
              <a:buSzPts val="1100"/>
              <a:buChar char="●"/>
            </a:pPr>
            <a:r>
              <a:rPr lang="en"/>
              <a:t>ELPS 2(F) listen to and derive meaning from a variety of media such as audio tape, video, DVD, and CD ROM to build and reinforce concept and language attainment.</a:t>
            </a:r>
            <a:endParaRPr/>
          </a:p>
          <a:p>
            <a:pPr indent="-298450" lvl="0" marL="457200" rtl="0" algn="l">
              <a:spcBef>
                <a:spcPts val="0"/>
              </a:spcBef>
              <a:spcAft>
                <a:spcPts val="0"/>
              </a:spcAft>
              <a:buSzPts val="1100"/>
              <a:buChar char="●"/>
            </a:pPr>
            <a:r>
              <a:rPr lang="en"/>
              <a:t>ELPS 3(D) speak using grade-level content area vocabulary in context to internalize new English words and build academic language proficiency.</a:t>
            </a:r>
            <a:endParaRPr/>
          </a:p>
          <a:p>
            <a:pPr indent="-298450" lvl="0" marL="457200" rtl="0" algn="l">
              <a:spcBef>
                <a:spcPts val="0"/>
              </a:spcBef>
              <a:spcAft>
                <a:spcPts val="0"/>
              </a:spcAft>
              <a:buSzPts val="1100"/>
              <a:buChar char="●"/>
            </a:pPr>
            <a:r>
              <a:rPr lang="en"/>
              <a:t>ELPS 4(F) use visual and contextual support and support from peers and teachers to read grade- appropriate content area text, enhance and confirm understanding, and develop vocabulary, grasp of language structures, and background knowledge needed to comprehend increasingly challenging language.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goal of this warm up is to review the meaning of a function presented graphically. While students do not need to use function notation here, interpreting the graph in terms of the context will prepare them for their work with functions in the rest of the unit.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students to close their books or devices.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graph for all to see.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observe the graph and be prepared to share one thing they notice and one thing they wonder.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Select students to briefly share one thing they noticed or wondered to help ensure all students understand the information conveyed in the graph.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open their books or devices and answer the questions about the graph.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a54a48cb7d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a54a48cb7d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For each number of days 𝑑 between 0 and 60, a certain amount of rain fell up to that time, so there is one particular value for the accumulated rain at any point in time.</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There was no rainfall in the first 10 days. This means that for the amount of rainfall 0 inches, or for the input value of 0, there are lots of times 𝑑 that could be the output.</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struggle to see from the graph how the accumulated rainfall is a function of time but time is not a function of accumulated rainfall, consider displaying the data in a table.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depicts a data table for the first 20 days of 2017 (also provided here in </a:t>
            </a:r>
            <a:r>
              <a:rPr lang="en" sz="1300" u="sng">
                <a:solidFill>
                  <a:schemeClr val="hlink"/>
                </a:solidFill>
                <a:latin typeface="Calibri"/>
                <a:ea typeface="Calibri"/>
                <a:cs typeface="Calibri"/>
                <a:sym typeface="Calibri"/>
                <a:hlinkClick r:id="rId3"/>
              </a:rPr>
              <a:t>Google Sheets</a:t>
            </a:r>
            <a:r>
              <a:rPr lang="en" sz="1300">
                <a:solidFill>
                  <a:schemeClr val="dk1"/>
                </a:solidFill>
                <a:latin typeface="Calibri"/>
                <a:ea typeface="Calibri"/>
                <a:cs typeface="Calibri"/>
                <a:sym typeface="Calibri"/>
              </a:rPr>
              <a:t>). Help students see that for every value of 𝑡, the time in days, there is one value of 𝑟, the accumulated rainfall in inches, but this is not true the other way around.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understand why the accumulated rain is a function of time but not the other way around.</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Then, recall the notation for writing, using function notation, accumulated rainfall as a function of time. If 𝑟 represents the amount of rainfall in inches and 𝑡 is time in days, then 𝑟(𝑡) is the amount of rain that has fallen in the first 𝑡 days of 2017. For example, 𝑟(2) = 0 tells us that the accumulated rainfall in the first two days of the year was 0 inches. 𝑟(48) = 1 means that there was 1 inch of accumulated rainfall in the first 48 days of the year. Ask students to write and explain the meaning of a few other statements using function notation.</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MLR 2 Collect and Display: Conversing </a:t>
            </a:r>
            <a:endParaRPr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During the discussion, listen for and collect the language students use to describe the situation as a function. Call students’ attention to language such as “independent or dependent variable” or “input or output value.” Write the students‘ words and phrases on a visual display and update it throughout the remainder of the lesson. Remind students to borrow language from the display as needed. This will help students use mathematical language for describing an exponential function and determining which variable is a function of the other.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Represent the same information through different modalities by drawing a diagram. Encourage students who are unsure where to begin to sketch a diagram of a slice of bread on graph paper and to shade the area that is covered in mold after 1 day, then 2 days . . . until they reach the day when the slice of bread is completely covered in mold.</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Visual-spatial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represent a situation using a table of values, a graph, and an equation. From the exponential equation, it is a short step to thinking of the relationship between the quantities as a function. Making graphing technology available gives students an opportunity to choose appropriate tools strategically.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Note that it is possible and acceptable to think of time as a function of area, but expressing this using an equation is out of the scope of this course. Students could, however, represent such a function with a graph, table, or description.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Place students in partners.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needed, help students visualize what Clare noticed by providing short videos. Possible short videos: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Moulding of Bread by @FuturisticMedics: </a:t>
            </a:r>
            <a:r>
              <a:rPr lang="en" sz="1300" u="sng">
                <a:solidFill>
                  <a:schemeClr val="hlink"/>
                </a:solidFill>
                <a:latin typeface="Calibri"/>
                <a:ea typeface="Calibri"/>
                <a:cs typeface="Calibri"/>
                <a:sym typeface="Calibri"/>
                <a:hlinkClick r:id="rId4"/>
              </a:rPr>
              <a:t>https://youtube.com/shorts/-osOtxHYKAY?si=_pKf-AecEdFl7-YO</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Growth of Mould {Fungus} on Bread by @frnd_23: </a:t>
            </a:r>
            <a:r>
              <a:rPr lang="en" sz="1300" u="sng">
                <a:solidFill>
                  <a:schemeClr val="hlink"/>
                </a:solidFill>
                <a:latin typeface="Calibri"/>
                <a:ea typeface="Calibri"/>
                <a:cs typeface="Calibri"/>
                <a:sym typeface="Calibri"/>
                <a:hlinkClick r:id="rId5"/>
              </a:rPr>
              <a:t>https://youtube.com/shorts/MrAm-jRCg_g?si=hOANQwwdxfaxP9kL</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16 square millimeters. 2⋅2⋅2⋅2 or 2</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is 16.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and answers, misconceptions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See this </a:t>
            </a:r>
            <a:r>
              <a:rPr lang="en" sz="1300" u="sng">
                <a:solidFill>
                  <a:schemeClr val="hlink"/>
                </a:solidFill>
                <a:latin typeface="Calibri"/>
                <a:ea typeface="Calibri"/>
                <a:cs typeface="Calibri"/>
                <a:sym typeface="Calibri"/>
                <a:hlinkClick r:id="rId2"/>
              </a:rPr>
              <a:t>Google sheet</a:t>
            </a:r>
            <a:r>
              <a:rPr lang="en" sz="1300">
                <a:solidFill>
                  <a:schemeClr val="dk1"/>
                </a:solidFill>
                <a:latin typeface="Calibri"/>
                <a:ea typeface="Calibri"/>
                <a:cs typeface="Calibri"/>
                <a:sym typeface="Calibri"/>
              </a:rPr>
              <a:t> for a table of values or access the </a:t>
            </a:r>
            <a:r>
              <a:rPr lang="en" sz="1300" u="sng">
                <a:solidFill>
                  <a:schemeClr val="hlink"/>
                </a:solidFill>
                <a:latin typeface="Calibri"/>
                <a:ea typeface="Calibri"/>
                <a:cs typeface="Calibri"/>
                <a:sym typeface="Calibri"/>
                <a:hlinkClick r:id="rId3"/>
              </a:rPr>
              <a:t>online textbook</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Equation: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1 𑁦 2</a:t>
            </a:r>
            <a:r>
              <a:rPr baseline="30000"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2</a:t>
            </a:r>
            <a:r>
              <a:rPr baseline="30000" i="1" lang="en" sz="1300">
                <a:solidFill>
                  <a:schemeClr val="dk1"/>
                </a:solidFill>
                <a:latin typeface="Times New Roman"/>
                <a:ea typeface="Times New Roman"/>
                <a:cs typeface="Times New Roman"/>
                <a:sym typeface="Times New Roman"/>
              </a:rPr>
              <a:t>d</a:t>
            </a:r>
            <a:endParaRPr baseline="30000"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See this </a:t>
            </a:r>
            <a:r>
              <a:rPr lang="en" sz="1300" u="sng">
                <a:solidFill>
                  <a:schemeClr val="hlink"/>
                </a:solidFill>
                <a:latin typeface="Calibri"/>
                <a:ea typeface="Calibri"/>
                <a:cs typeface="Calibri"/>
                <a:sym typeface="Calibri"/>
                <a:hlinkClick r:id="rId4"/>
              </a:rPr>
              <a:t>Desmos graph</a:t>
            </a:r>
            <a:r>
              <a:rPr lang="en" sz="1300">
                <a:solidFill>
                  <a:schemeClr val="dk1"/>
                </a:solidFill>
                <a:latin typeface="Calibri"/>
                <a:ea typeface="Calibri"/>
                <a:cs typeface="Calibri"/>
                <a:sym typeface="Calibri"/>
              </a:rPr>
              <a:t> or access the </a:t>
            </a:r>
            <a:r>
              <a:rPr lang="en" sz="1300" u="sng">
                <a:solidFill>
                  <a:schemeClr val="hlink"/>
                </a:solidFill>
                <a:latin typeface="Calibri"/>
                <a:ea typeface="Calibri"/>
                <a:cs typeface="Calibri"/>
                <a:sym typeface="Calibri"/>
                <a:hlinkClick r:id="rId5"/>
              </a:rPr>
              <a:t>online textbook</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Yes.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area covered by mold is a function of the number of days that have passed. At any given time since mold was spotted, there is a certain area of the bread that is covered in mold.</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number of days that have passed is a function of the area covered by the mold up to a certain point (e.g., when the entire bread is already completely covered, the area of mold would correspond to more than one day). We do not have a way to write this relationship using an equation, but we could use a table or a graph to show the relationship.</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have trouble understanding how to account for time in the first question. They may benefit from writing the area after 1 day has passed, after 2 days have passed, etc. A table is a convenient way to gather this information.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Discuss why the area covered by mold is a function of the number of days that have passed. Attend explicitly to language students learned in unit 4 on functions: The area of the mold 𝐴 is a function of the number of days 𝑑 since the mold was spotted, 𝐴 = 𝑓(𝑑). The function 𝑓 expressing the mold relationship can be written as 𝑓(𝑑) = 1 𑁦 2</a:t>
            </a:r>
            <a:r>
              <a:rPr baseline="30000" lang="en" sz="1300">
                <a:solidFill>
                  <a:schemeClr val="dk1"/>
                </a:solidFill>
                <a:latin typeface="Calibri"/>
                <a:ea typeface="Calibri"/>
                <a:cs typeface="Calibri"/>
                <a:sym typeface="Calibri"/>
              </a:rPr>
              <a:t>𝑑</a:t>
            </a:r>
            <a:r>
              <a:rPr lang="en" sz="1300">
                <a:solidFill>
                  <a:schemeClr val="dk1"/>
                </a:solidFill>
                <a:latin typeface="Calibri"/>
                <a:ea typeface="Calibri"/>
                <a:cs typeface="Calibri"/>
                <a:sym typeface="Calibri"/>
              </a:rPr>
              <a:t>, where 𝑑 measures days since the mold was spotted and 𝑓(𝑑) gives the area covered by the mold in square millimeters.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Discuss whether a discrete graph or a curve is more appropriate and what domain would be suitable in this context. Ask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the independent variable be something like 1.5, a number that is not a whole number? Is there an area that is associated with 1.5 days? (Yes, some areas of the bread are covered by mold at any point in time. The mold doesn’t disappear after being spotted and then reappear at exactly 1 full day, 2 full days, etc.)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would be the meaning of a point on the graph where the value of 𝑑 is, for instance, between 2 and 3?” (It would mean the area covered by mold at some point longer than 2 days but less than 3 days after mold was spotted.)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domain would be appropriate for this function? Can the mold grow indefinitely? (Since the area of the bread (the range) is limited, the exponential growth cannot continue indefinitely. By the end of one week, more than 1 square cm will be covered and, by the end of the second week, the values of the function will be close to or will exceed the total area of the bread.)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using paper and pencil may decide that it makes sense to connect the points on the graph, but they will not yet know how to do so. Consider stating that they are connected (in a very specific way), and their properties will be studied later.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using graphing technology along with the paper and pencil version may see the continuous graph. If desired, you may want to demonstrate how using function notation to write the equation like 𝐴(𝑑) = 1 𑁦 2</a:t>
            </a:r>
            <a:r>
              <a:rPr baseline="30000" lang="en" sz="1300">
                <a:solidFill>
                  <a:schemeClr val="dk1"/>
                </a:solidFill>
                <a:latin typeface="Calibri"/>
                <a:ea typeface="Calibri"/>
                <a:cs typeface="Calibri"/>
                <a:sym typeface="Calibri"/>
              </a:rPr>
              <a:t>𝑑</a:t>
            </a:r>
            <a:r>
              <a:rPr lang="en" sz="1300">
                <a:solidFill>
                  <a:schemeClr val="dk1"/>
                </a:solidFill>
                <a:latin typeface="Calibri"/>
                <a:ea typeface="Calibri"/>
                <a:cs typeface="Calibri"/>
                <a:sym typeface="Calibri"/>
              </a:rPr>
              <a:t> can be put to use. Try typing 𝐴(2) or 𝐴(−1).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Your answer may vary, but here is a sample: Some negative values of 𝑡 could be relevant, but we don’t know how the mold was growing before Clare started watching. Positive values of 𝑡 will not be valid indefinitely because the bread will soon be completely covered by mold. If a piece of bread is 10 cm by 10 cm, that’s 10,000 square mm. An appropriate domain would be 0 ≤ 𝑑 ≤ 14.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values in the table are growing at an exponential rate, not a linear rate.</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equation only works when 𝑥 = 1 and 𝑦 = 3. A different exponential pattern is needed. Remember the base is the growth factor, 3.</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When the exponent, 𝑥, is 3, the equation is equivalent to 3</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27. All values in the table follow this exponential pattern.</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equation only works when 𝑥 = 1 and 𝑦 = 3. The values in the table are growing at an exponential rate, not a linear rate.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to make the table of values (but substituting values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into the function,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the table of values and graph or use this </a:t>
            </a:r>
            <a:r>
              <a:rPr lang="en" sz="1300" u="sng">
                <a:solidFill>
                  <a:schemeClr val="hlink"/>
                </a:solidFill>
                <a:latin typeface="Calibri"/>
                <a:ea typeface="Calibri"/>
                <a:cs typeface="Calibri"/>
                <a:sym typeface="Calibri"/>
                <a:hlinkClick r:id="rId3"/>
              </a:rPr>
              <a:t>Google Sheet</a:t>
            </a:r>
            <a:r>
              <a:rPr lang="en" sz="1300">
                <a:solidFill>
                  <a:schemeClr val="dk1"/>
                </a:solidFill>
                <a:latin typeface="Calibri"/>
                <a:ea typeface="Calibri"/>
                <a:cs typeface="Calibri"/>
                <a:sym typeface="Calibri"/>
              </a:rPr>
              <a:t> &amp; </a:t>
            </a:r>
            <a:r>
              <a:rPr lang="en" sz="1300" u="sng">
                <a:solidFill>
                  <a:schemeClr val="hlink"/>
                </a:solidFill>
                <a:latin typeface="Calibri"/>
                <a:ea typeface="Calibri"/>
                <a:cs typeface="Calibri"/>
                <a:sym typeface="Calibri"/>
                <a:hlinkClick r:id="rId4"/>
              </a:rPr>
              <a:t>Desmos graph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function is exponential because the values have a common ratio and it is decaying because the values decrease from left to right.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The special name given to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 for this exponential function is an asymptote. An asymptote is a like a mathematical guide. The function gets closer and closer to the asymptote - or approaches it -  but never reaches it.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The point (0, 1) is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for the exponential function. It is also the value when the function is equal to 0. In a real world problem, if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represents time, this is when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0. </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Speaking, Representing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whole-class discussion. After each student shares, provide the class with the following sentence frames to help them respond: “I agree because . . .” or “I disagree because . . . .” If necessary, revoice student ideas to demonstrate mathematical language use by restating a statement as a question to clarify, apply appropriate language, and involve more students.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Supports sense-making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Develop Language and Symbols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Create a display of important terms and vocabulary. Invite students to brainstorm vocabulary and phrases that they associate with each variable of 𝑦 = 𝑎(𝑏)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Compile words and phrases that will assist students with setting up equations on a display. This may include labels such as “independent variable,” “dependent variable,” “multiplier,” and “starting point,” and also specific words explored in previous examples to incorporate prior knowledge. If referencing the moldy bread scenario, the labels of “output” and “input” can also be paired with “area” and “time,” respectively.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Memory</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have described and analyzed situations involving exponential change, using graphs, tables, and equations. Now they revisit several of these contexts, viewing them as functions and expressing them using function language and notation.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Look for students who explicitly state the meaning of their variables, including units, and invite them to share during the discussion. For example, in the second situation, if 𝑡 represents the number of years and 𝑣 represents the value of the car, in dollars, after 𝑡 years, then 𝑣 can be viewed as a function 𝑓 of 𝑡 where 𝑓(𝑡) = 18,000(⅔)</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 The meaning and units for both 𝑡 and 𝑓(𝑡) (or 𝑣) are vital elements to answering the question fully.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information about how to launch this activity and answers to the activity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Use the function 𝑓(𝑥) = 𝑎𝑏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to explain dependent and independent variables.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Dependent variable: The dependent variable is the variable that depends on or is influenced by the independent variable. In this case, the dependent variable is 𝑓(𝑥), which represents the output or value of the function. It is determined by the value of 𝑥 and the parameters 𝑎 and 𝑏.</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Independent variable: The independent variable is the variable that is not influenced by any other variable in the context of the function. It is typically 𝑥 and represents the input or value for which the function is evaluated. The independent variable can have various values, and it is the variable which can be controlled or manipulated.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given function 𝑓(𝑥) = 𝑎𝑏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the value of 𝑓(𝑥) depends on the value of 𝑥, where 𝑎 and 𝑏 are constant parameters. By plugging in different values for 𝑥, we can determine the values of 𝑓(𝑥) using the given function.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 In the function 𝑓(𝑥) = 𝑎𝑏</a:t>
            </a:r>
            <a:r>
              <a:rPr baseline="30000"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the dependent variable is 𝑓(𝑥), and the independent variable is 𝑥.</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Each situation involves two quantities, and students will need to choose one of these to be the independent variable and one to be the dependent variable. For all of these relationships, it is possible to choose either variable as the independent, but one choice gives a logarithmic function (which is out of the scope of this course), while the other gives an exponential function.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students that they will now revisit some previously seen situations.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read the three situations in the task.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solicit a few ideas on why all of them can be seen as functions.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The number of bacteria is a function of time passed in hours.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b. Independent: number of hours. Dependent: number of bacteria.</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c.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50 𑁦 2</a:t>
            </a:r>
            <a:r>
              <a:rPr baseline="30000" i="1" lang="en" sz="1300">
                <a:solidFill>
                  <a:schemeClr val="dk1"/>
                </a:solidFill>
                <a:latin typeface="Times New Roman"/>
                <a:ea typeface="Times New Roman"/>
                <a:cs typeface="Times New Roman"/>
                <a:sym typeface="Times New Roman"/>
              </a:rPr>
              <a:t>t</a:t>
            </a:r>
            <a:endParaRPr baseline="30000" i="1" sz="1300">
              <a:solidFill>
                <a:schemeClr val="dk1"/>
              </a:solidFill>
              <a:latin typeface="Times New Roman"/>
              <a:ea typeface="Times New Roman"/>
              <a:cs typeface="Times New Roman"/>
              <a:sym typeface="Times New Roman"/>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The value of a car is a function of the number of years since purchase.</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b. Independent: number of years since purchase of car. Dependent: value of car in dollars.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c.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18,000 𑁦 (⅔)</a:t>
            </a:r>
            <a:r>
              <a:rPr baseline="30000" i="1" lang="en" sz="1300">
                <a:solidFill>
                  <a:schemeClr val="dk1"/>
                </a:solidFill>
                <a:latin typeface="Times New Roman"/>
                <a:ea typeface="Times New Roman"/>
                <a:cs typeface="Times New Roman"/>
                <a:sym typeface="Times New Roman"/>
              </a:rPr>
              <a:t>t</a:t>
            </a:r>
            <a:endParaRPr baseline="30000" i="1" sz="1300">
              <a:solidFill>
                <a:schemeClr val="dk1"/>
              </a:solidFill>
              <a:latin typeface="Times New Roman"/>
              <a:ea typeface="Times New Roman"/>
              <a:cs typeface="Times New Roman"/>
              <a:sym typeface="Times New Roman"/>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NOTE: ⅓ is the rate, and </a:t>
            </a:r>
            <a:r>
              <a:rPr i="1" lang="en" sz="1300">
                <a:solidFill>
                  <a:schemeClr val="dk1"/>
                </a:solidFill>
                <a:latin typeface="Calibri"/>
                <a:ea typeface="Calibri"/>
                <a:cs typeface="Calibri"/>
                <a:sym typeface="Calibri"/>
              </a:rPr>
              <a:t>growth rate = 1 – rate, </a:t>
            </a:r>
            <a:r>
              <a:rPr lang="en" sz="1300">
                <a:solidFill>
                  <a:schemeClr val="dk1"/>
                </a:solidFill>
                <a:latin typeface="Calibri"/>
                <a:ea typeface="Calibri"/>
                <a:cs typeface="Calibri"/>
                <a:sym typeface="Calibri"/>
              </a:rPr>
              <a:t>so the growth factor is ⅔ because there is ⅔ left.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Additional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 </a:t>
            </a:r>
            <a:r>
              <a:rPr lang="en" sz="1150">
                <a:solidFill>
                  <a:schemeClr val="dk1"/>
                </a:solidFill>
                <a:latin typeface="Roboto"/>
                <a:ea typeface="Roboto"/>
                <a:cs typeface="Roboto"/>
                <a:sym typeface="Roboto"/>
              </a:rPr>
              <a:t>The area covered by algae is a function of the number of days since the treatment.</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b. </a:t>
            </a:r>
            <a:r>
              <a:rPr lang="en" sz="1150">
                <a:solidFill>
                  <a:schemeClr val="dk1"/>
                </a:solidFill>
                <a:latin typeface="Roboto"/>
                <a:ea typeface="Roboto"/>
                <a:cs typeface="Roboto"/>
                <a:sym typeface="Roboto"/>
              </a:rPr>
              <a:t>Independent: number of days since treatment. Dependent: area of algae in square yards.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c.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240 𑁦 (⅓)</a:t>
            </a:r>
            <a:r>
              <a:rPr baseline="30000" i="1" lang="en" sz="1300">
                <a:solidFill>
                  <a:schemeClr val="dk1"/>
                </a:solidFill>
                <a:latin typeface="Times New Roman"/>
                <a:ea typeface="Times New Roman"/>
                <a:cs typeface="Times New Roman"/>
                <a:sym typeface="Times New Roman"/>
              </a:rPr>
              <a:t>t</a:t>
            </a:r>
            <a:endParaRPr baseline="30000" i="1" sz="13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300">
                <a:solidFill>
                  <a:schemeClr val="dk1"/>
                </a:solidFill>
                <a:latin typeface="Calibri"/>
                <a:ea typeface="Calibri"/>
                <a:cs typeface="Calibri"/>
                <a:sym typeface="Calibri"/>
              </a:rPr>
              <a:t>	NOTE: ⅓ is given as the growth factor because it represents what remains.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confuse the terms “independent” and “dependent.” Help them think about which variable depends on the other in context.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selected students to present their equations, making sure to indicate what each variable represents, as well as the units of the variable.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the third question, point out that it is a short step from an equation for the area covered by the algae 𝐴 = 240 𑁦 (⅓)</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 to a similar equation with function notation. The equation gives the area covered by the algae at each time 𝑡, so a function 𝑓 can be defined using the same expression: 𝑓(𝑡) = 240 𑁦 (⅓)</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 and 𝐴 = 𝑓(𝑡).</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2 of activity 5.8.3.</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growth factor should be multiplied by the initial value, not added.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situation is exponential, not linear.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initial price of the computer was 2,500, and each year the price was multiplied by ⅘.</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base of the exponential function is the growth factor, not the initial value. The 2,500 and ⅘ should be switched in the formula.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function that models exponential growth grows by a rate proportional to the amount present.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That 𝑥 can be any real number and that 𝑎 and 𝑏 can be any </a:t>
            </a:r>
            <a:r>
              <a:rPr b="1" lang="en" sz="1300">
                <a:solidFill>
                  <a:schemeClr val="dk1"/>
                </a:solidFill>
                <a:latin typeface="Calibri"/>
                <a:ea typeface="Calibri"/>
                <a:cs typeface="Calibri"/>
                <a:sym typeface="Calibri"/>
              </a:rPr>
              <a:t>positive</a:t>
            </a:r>
            <a:r>
              <a:rPr lang="en" sz="1300">
                <a:solidFill>
                  <a:schemeClr val="dk1"/>
                </a:solidFill>
                <a:latin typeface="Calibri"/>
                <a:ea typeface="Calibri"/>
                <a:cs typeface="Calibri"/>
                <a:sym typeface="Calibri"/>
              </a:rPr>
              <a:t> real numbers 𝑎 such that 𝑏 ≠ 1.</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Example 1 -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10</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for time in years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10 𑁦 2</a:t>
            </a:r>
            <a:r>
              <a:rPr baseline="30000" i="1" lang="en" sz="1300">
                <a:solidFill>
                  <a:schemeClr val="dk1"/>
                </a:solidFill>
                <a:latin typeface="Times New Roman"/>
                <a:ea typeface="Times New Roman"/>
                <a:cs typeface="Times New Roman"/>
                <a:sym typeface="Times New Roman"/>
              </a:rPr>
              <a:t>t</a:t>
            </a:r>
            <a:endParaRPr baseline="30000"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Example 2 -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40,000</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for time in decades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40,000 𑁦 2</a:t>
            </a:r>
            <a:r>
              <a:rPr baseline="30000" i="1" lang="en" sz="1300">
                <a:solidFill>
                  <a:schemeClr val="dk1"/>
                </a:solidFill>
                <a:latin typeface="Times New Roman"/>
                <a:ea typeface="Times New Roman"/>
                <a:cs typeface="Times New Roman"/>
                <a:sym typeface="Times New Roman"/>
              </a:rPr>
              <a:t>t</a:t>
            </a:r>
            <a:endParaRPr baseline="30000"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number of beavers depends on time in years. In any given year, there is a particular number of beavers in the </a:t>
            </a:r>
            <a:r>
              <a:rPr lang="en" sz="1300">
                <a:solidFill>
                  <a:schemeClr val="dk1"/>
                </a:solidFill>
                <a:latin typeface="Calibri"/>
                <a:ea typeface="Calibri"/>
                <a:cs typeface="Calibri"/>
                <a:sym typeface="Calibri"/>
              </a:rPr>
              <a:t>forest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point 𝑄 indicates that 3.5 years after 1995, the beaver population was about 550.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𝑝(𝑡) = 50 𑁦 2</a:t>
            </a:r>
            <a:r>
              <a:rPr baseline="30000" lang="en" sz="1300">
                <a:solidFill>
                  <a:schemeClr val="dk1"/>
                </a:solidFill>
                <a:latin typeface="Calibri"/>
                <a:ea typeface="Calibri"/>
                <a:cs typeface="Calibri"/>
                <a:sym typeface="Calibri"/>
              </a:rPr>
              <a:t>𝑡</a:t>
            </a:r>
            <a:r>
              <a:rPr lang="en" sz="1300">
                <a:solidFill>
                  <a:schemeClr val="dk1"/>
                </a:solidFill>
                <a:latin typeface="Calibri"/>
                <a:ea typeface="Calibri"/>
                <a:cs typeface="Calibri"/>
                <a:sym typeface="Calibri"/>
              </a:rPr>
              <a:t> where 𝑡 is years after 1995 and 𝑝(𝑡) is the beaver population at that time.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An additional question 4 can be accessed from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and used if needed.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150">
                <a:solidFill>
                  <a:schemeClr val="dk1"/>
                </a:solidFill>
                <a:latin typeface="Roboto"/>
                <a:ea typeface="Roboto"/>
                <a:cs typeface="Roboto"/>
                <a:sym typeface="Roboto"/>
              </a:rPr>
              <a:t>If students struggle with function notation, there will be more chances throughout the unit to strengthen their understanding, so there is no need to slow down. However, if students are misinterpreting the scales on the graph, spend a few minutes in the next lesson, perhaps during Activity 2, eliciting strategies for correctly interpreting axes.</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Many of the situations we have seen that are characterized by exponential growth can also be viewed as functions. Review why we can think of them as functions and how they compare to other functions students have studied.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number of bacteria is a function of time, or 𝑝 is a function of 𝑡.</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𝑝 = 𝑓(𝑡)</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They express the relationships the same way. Both equations can be used to produce a table or graph or to answer questions about the bacteria population. The notation 𝑝 = 𝑓(𝑡) makes explicit that 𝑝 depends on 𝑡.)</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Both functions represent relationships where one quantity is determined by another quantity, and there is only one possible output for every input. They are different in that linear functions grow by addition, and exponential functions grow by multiplication.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3525"/>
            <a:ext cx="8520600" cy="822900"/>
          </a:xfrm>
          <a:prstGeom prst="rect">
            <a:avLst/>
          </a:prstGeom>
          <a:noFill/>
          <a:ln>
            <a:noFill/>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jp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hyperlink" Target="https://docs.google.com/spreadsheets/d/1CLegSTYRYElxxVmiA-sLuwA76GvzQ6ONObIvBXBzUjY/edit?usp=sharing" TargetMode="External"/><Relationship Id="rId5" Type="http://schemas.openxmlformats.org/officeDocument/2006/relationships/hyperlink" Target="https://www.desmos.com/calculator/id0w0bcmq3" TargetMode="External"/><Relationship Id="rId6"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hyperlink" Target="https://docs.google.com/spreadsheets/d/1KdA5bUGEFVOWiosxTKQT-L27mVuKjQv_E9XbpuTGgos/edit?usp=sharing" TargetMode="External"/><Relationship Id="rId5" Type="http://schemas.openxmlformats.org/officeDocument/2006/relationships/hyperlink" Target="https://www.desmos.com/calculator/8iokafo33b"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14.jpg"/><Relationship Id="rId4" Type="http://schemas.openxmlformats.org/officeDocument/2006/relationships/hyperlink" Target="https://youtu.be/yh1n5BhBurg" TargetMode="External"/><Relationship Id="rId5" Type="http://schemas.openxmlformats.org/officeDocument/2006/relationships/hyperlink" Target="http://www.youtube.com/watch?v=yh1n5BhBurg" TargetMode="External"/><Relationship Id="rId6" Type="http://schemas.openxmlformats.org/officeDocument/2006/relationships/image" Target="../media/image3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2.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4.jp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4.jp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5 Introduction to Exponential Functions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5.8 Exponential Situations as Functions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311700" y="723490"/>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{DDE5BBEA-27E3-4907-8564-C08CB3715B45}</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10" name="Google Shape;110;p17"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12" name="Google Shape;112;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3" name="Google Shape;113;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4" name="Google Shape;114;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50733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Use function notation</a:t>
            </a:r>
            <a:r>
              <a:rPr lang="en">
                <a:solidFill>
                  <a:srgbClr val="F3F3F3"/>
                </a:solidFill>
              </a:rPr>
              <a:t> to write equations that represent exponential relationships.</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Determine whether the relationships</a:t>
            </a:r>
            <a:r>
              <a:rPr lang="en">
                <a:solidFill>
                  <a:srgbClr val="F3F3F3"/>
                </a:solidFill>
              </a:rPr>
              <a:t> in descriptions, tables, equations, or graphs are </a:t>
            </a:r>
            <a:r>
              <a:rPr b="1" lang="en">
                <a:solidFill>
                  <a:srgbClr val="F3F3F3"/>
                </a:solidFill>
              </a:rPr>
              <a:t>functions</a:t>
            </a:r>
            <a:r>
              <a:rPr lang="en">
                <a:solidFill>
                  <a:srgbClr val="F3F3F3"/>
                </a:solidFill>
              </a:rPr>
              <a:t>.  </a:t>
            </a:r>
            <a:endParaRPr>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23" name="Google Shape;123;p18"/>
          <p:cNvSpPr txBox="1"/>
          <p:nvPr>
            <p:ph idx="12" type="sldNum"/>
          </p:nvPr>
        </p:nvSpPr>
        <p:spPr>
          <a:xfrm>
            <a:off x="8283608" y="475179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751803"/>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5.8 Exponential Situations as Functions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68300" lvl="0" marL="457200" rtl="0" algn="l">
              <a:spcBef>
                <a:spcPts val="1200"/>
              </a:spcBef>
              <a:spcAft>
                <a:spcPts val="0"/>
              </a:spcAft>
              <a:buSzPts val="2200"/>
              <a:buChar char="●"/>
            </a:pPr>
            <a:r>
              <a:rPr b="1" lang="en"/>
              <a:t>Function</a:t>
            </a:r>
            <a:endParaRPr b="1"/>
          </a:p>
          <a:p>
            <a:pPr indent="-355600" lvl="1" marL="914400" rtl="0" algn="l">
              <a:spcBef>
                <a:spcPts val="0"/>
              </a:spcBef>
              <a:spcAft>
                <a:spcPts val="0"/>
              </a:spcAft>
              <a:buSzPts val="2000"/>
              <a:buChar char="○"/>
            </a:pPr>
            <a:r>
              <a:rPr lang="en"/>
              <a:t>A relation that takes inputs from one set and assigns them to outputs from another set, assigning exactly one output to each input.</a:t>
            </a:r>
            <a:endParaRPr/>
          </a:p>
        </p:txBody>
      </p:sp>
      <p:sp>
        <p:nvSpPr>
          <p:cNvPr id="131" name="Google Shape;131;p19"/>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68300" lvl="0" marL="457200" rtl="0" algn="l">
              <a:spcBef>
                <a:spcPts val="1200"/>
              </a:spcBef>
              <a:spcAft>
                <a:spcPts val="0"/>
              </a:spcAft>
              <a:buSzPts val="2200"/>
              <a:buChar char="●"/>
            </a:pPr>
            <a:r>
              <a:rPr b="1" lang="en"/>
              <a:t>Exponential function</a:t>
            </a:r>
            <a:endParaRPr b="1"/>
          </a:p>
          <a:p>
            <a:pPr indent="-355600" lvl="1" marL="914400" rtl="0" algn="l">
              <a:spcBef>
                <a:spcPts val="0"/>
              </a:spcBef>
              <a:spcAft>
                <a:spcPts val="0"/>
              </a:spcAft>
              <a:buSzPts val="2000"/>
              <a:buChar char="○"/>
            </a:pPr>
            <a:r>
              <a:rPr lang="en"/>
              <a:t>A function that has a constant growth factor. Another way to say this is that it grows by equal factors over equal intervals.</a:t>
            </a:r>
            <a:endParaRPr/>
          </a:p>
        </p:txBody>
      </p:sp>
      <p:sp>
        <p:nvSpPr>
          <p:cNvPr id="132" name="Google Shape;132;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5.8 Exponential Situations as Functions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9" name="Google Shape;139;p20"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7953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Notice &amp; Wonder 👀</a:t>
            </a:r>
            <a:endParaRPr>
              <a:solidFill>
                <a:srgbClr val="005047"/>
              </a:solidFill>
            </a:endParaRPr>
          </a:p>
        </p:txBody>
      </p:sp>
      <p:pic>
        <p:nvPicPr>
          <p:cNvPr descr="Continuous graph with title of Accumulated Rainfall, Las Vegas, Nevada, x-axis label of day of the year 2017, and y-axis label of rainfall in inches. The x-axis goes from 0 to 60 in increments of 10, the y-axis goes from 0 to 1-point-6 in increments of 0-point-2. Each day has the amount of rain accumulated with no rain in the first 10 days." id="146" name="Google Shape;146;p21"/>
          <p:cNvPicPr preferRelativeResize="0"/>
          <p:nvPr/>
        </p:nvPicPr>
        <p:blipFill>
          <a:blip r:embed="rId4">
            <a:alphaModFix/>
          </a:blip>
          <a:stretch>
            <a:fillRect/>
          </a:stretch>
        </p:blipFill>
        <p:spPr>
          <a:xfrm>
            <a:off x="920838" y="1126230"/>
            <a:ext cx="7404068" cy="2844695"/>
          </a:xfrm>
          <a:prstGeom prst="rect">
            <a:avLst/>
          </a:prstGeom>
          <a:noFill/>
          <a:ln>
            <a:noFill/>
          </a:ln>
        </p:spPr>
      </p:pic>
      <p:sp>
        <p:nvSpPr>
          <p:cNvPr id="147" name="Google Shape;147;p21"/>
          <p:cNvSpPr txBox="1"/>
          <p:nvPr>
            <p:ph idx="12" type="sldNum"/>
          </p:nvPr>
        </p:nvSpPr>
        <p:spPr>
          <a:xfrm>
            <a:off x="8283608" y="473738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8" name="Google Shape;148;p21"/>
          <p:cNvSpPr txBox="1"/>
          <p:nvPr>
            <p:ph idx="3" type="sldNum"/>
          </p:nvPr>
        </p:nvSpPr>
        <p:spPr>
          <a:xfrm>
            <a:off x="311700" y="473739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5.8.1 Meaning of a Function Presented Graphically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2"/>
          <p:cNvSpPr txBox="1"/>
          <p:nvPr>
            <p:ph type="title"/>
          </p:nvPr>
        </p:nvSpPr>
        <p:spPr>
          <a:xfrm>
            <a:off x="311700" y="29186"/>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3000"/>
              <a:t>Notice &amp; Wonder 👀</a:t>
            </a:r>
            <a:endParaRPr/>
          </a:p>
        </p:txBody>
      </p:sp>
      <p:pic>
        <p:nvPicPr>
          <p:cNvPr descr="Continuous graph with title of Accumulated Rainfall, Las Vegas, Nevada, x-axis label of day of the year 2017, and y-axis label of rainfall in inches. The x-axis goes from 0 to 60 in increments of 10, the y-axis goes from 0 to 1-point-6 in increments of 0-point-2. Each day has the amount of rain accumulated with no rain in the first 10 days." id="154" name="Google Shape;154;p22"/>
          <p:cNvPicPr preferRelativeResize="0"/>
          <p:nvPr/>
        </p:nvPicPr>
        <p:blipFill>
          <a:blip r:embed="rId3">
            <a:alphaModFix/>
          </a:blip>
          <a:stretch>
            <a:fillRect/>
          </a:stretch>
        </p:blipFill>
        <p:spPr>
          <a:xfrm>
            <a:off x="920838" y="1025377"/>
            <a:ext cx="7404068" cy="2844695"/>
          </a:xfrm>
          <a:prstGeom prst="rect">
            <a:avLst/>
          </a:prstGeom>
          <a:noFill/>
          <a:ln>
            <a:noFill/>
          </a:ln>
        </p:spPr>
      </p:pic>
      <p:sp>
        <p:nvSpPr>
          <p:cNvPr id="155" name="Google Shape;155;p22"/>
          <p:cNvSpPr txBox="1"/>
          <p:nvPr>
            <p:ph idx="1" type="body"/>
          </p:nvPr>
        </p:nvSpPr>
        <p:spPr>
          <a:xfrm>
            <a:off x="311700" y="3993652"/>
            <a:ext cx="4112700" cy="7149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AutoNum type="arabicPeriod"/>
            </a:pPr>
            <a:r>
              <a:rPr lang="en" sz="2000"/>
              <a:t>Is the accumulated amount of rainfall a function of time?</a:t>
            </a:r>
            <a:endParaRPr sz="2000"/>
          </a:p>
        </p:txBody>
      </p:sp>
      <p:sp>
        <p:nvSpPr>
          <p:cNvPr id="156" name="Google Shape;156;p22"/>
          <p:cNvSpPr txBox="1"/>
          <p:nvPr>
            <p:ph idx="2" type="body"/>
          </p:nvPr>
        </p:nvSpPr>
        <p:spPr>
          <a:xfrm>
            <a:off x="4832400" y="3995928"/>
            <a:ext cx="3999900" cy="8229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AutoNum type="arabicPeriod" startAt="2"/>
            </a:pPr>
            <a:r>
              <a:rPr lang="en" sz="2000"/>
              <a:t>Is time a function of accumulated rainfall?</a:t>
            </a:r>
            <a:endParaRPr sz="2000"/>
          </a:p>
        </p:txBody>
      </p:sp>
      <p:sp>
        <p:nvSpPr>
          <p:cNvPr id="157" name="Google Shape;157;p22"/>
          <p:cNvSpPr txBox="1"/>
          <p:nvPr>
            <p:ph idx="12" type="sldNum"/>
          </p:nvPr>
        </p:nvSpPr>
        <p:spPr>
          <a:xfrm>
            <a:off x="8283608" y="475179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8" name="Google Shape;158;p22"/>
          <p:cNvSpPr txBox="1"/>
          <p:nvPr>
            <p:ph idx="3" type="sldNum"/>
          </p:nvPr>
        </p:nvSpPr>
        <p:spPr>
          <a:xfrm>
            <a:off x="311700" y="475180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5.8.1 Meaning of a Function Presented Graphically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64" name="Google Shape;164;p23"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65" name="Google Shape;16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9" name="Shape 169"/>
        <p:cNvGrpSpPr/>
        <p:nvPr/>
      </p:nvGrpSpPr>
      <p:grpSpPr>
        <a:xfrm>
          <a:off x="0" y="0"/>
          <a:ext cx="0" cy="0"/>
          <a:chOff x="0" y="0"/>
          <a:chExt cx="0" cy="0"/>
        </a:xfrm>
      </p:grpSpPr>
      <p:pic>
        <p:nvPicPr>
          <p:cNvPr descr="Icon indicating the slide contains a support for students with disabilities" id="170" name="Google Shape;170;p24"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71" name="Google Shape;171;p24"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72" name="Google Shape;172;p24"/>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A Moldy Oldy 🍞</a:t>
            </a:r>
            <a:endParaRPr sz="2600">
              <a:solidFill>
                <a:srgbClr val="005047"/>
              </a:solidFill>
            </a:endParaRPr>
          </a:p>
        </p:txBody>
      </p:sp>
      <p:sp>
        <p:nvSpPr>
          <p:cNvPr id="173" name="Google Shape;173;p2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74" name="Google Shape;174;p24" title="ELL callout box"/>
          <p:cNvSpPr/>
          <p:nvPr/>
        </p:nvSpPr>
        <p:spPr>
          <a:xfrm>
            <a:off x="5034300" y="468775"/>
            <a:ext cx="3924900" cy="2028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Prepare to share your thinking with the class. </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Listen and watch for words and phrases that connect ideas for you.</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Identify how the same situation can be described differently. </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Collect and Display</a:t>
            </a:r>
            <a:endParaRPr sz="1000">
              <a:latin typeface="Noto Sans"/>
              <a:ea typeface="Noto Sans"/>
              <a:cs typeface="Noto Sans"/>
              <a:sym typeface="Noto Sans"/>
            </a:endParaRPr>
          </a:p>
        </p:txBody>
      </p:sp>
      <p:sp>
        <p:nvSpPr>
          <p:cNvPr descr="A callout providing support steps for students based on universal designs for learning. " id="175" name="Google Shape;175;p24" title="UDL callout box"/>
          <p:cNvSpPr/>
          <p:nvPr/>
        </p:nvSpPr>
        <p:spPr>
          <a:xfrm>
            <a:off x="5034300" y="2677050"/>
            <a:ext cx="3924900" cy="20946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Sketch a slice of bread on graph paper. </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Shade in the area that might be </a:t>
            </a:r>
            <a:r>
              <a:rPr lang="en" sz="1500">
                <a:latin typeface="Noto Sans"/>
                <a:ea typeface="Noto Sans"/>
                <a:cs typeface="Noto Sans"/>
                <a:sym typeface="Noto Sans"/>
              </a:rPr>
              <a:t>covered</a:t>
            </a:r>
            <a:r>
              <a:rPr lang="en" sz="1500">
                <a:latin typeface="Noto Sans"/>
                <a:ea typeface="Noto Sans"/>
                <a:cs typeface="Noto Sans"/>
                <a:sym typeface="Noto Sans"/>
              </a:rPr>
              <a:t> in mold after 1 day.</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Shade the area covered in mold after 2 days</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Repeat this until the bread is completely covered in mold.</a:t>
            </a:r>
            <a:endParaRPr sz="11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176" name="Google Shape;176;p24"/>
          <p:cNvSpPr txBox="1"/>
          <p:nvPr>
            <p:ph idx="12" type="sldNum"/>
          </p:nvPr>
        </p:nvSpPr>
        <p:spPr>
          <a:xfrm>
            <a:off x="8283608" y="473553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24"/>
          <p:cNvSpPr txBox="1"/>
          <p:nvPr>
            <p:ph idx="2" type="sldNum"/>
          </p:nvPr>
        </p:nvSpPr>
        <p:spPr>
          <a:xfrm>
            <a:off x="311700" y="473554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5.8.2 Represent a Function as a Table of Values, Graph &amp; Equation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A Moldy Oldy 🍞</a:t>
            </a:r>
            <a:endParaRPr>
              <a:solidFill>
                <a:srgbClr val="005047"/>
              </a:solidFill>
            </a:endParaRPr>
          </a:p>
        </p:txBody>
      </p:sp>
      <p:sp>
        <p:nvSpPr>
          <p:cNvPr id="183" name="Google Shape;183;p25"/>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Clare noticed mold on the last slice of bread in a plastic bag. The area covered by the mold was about 1 square millimeter. She left the bread alone to see how the mold would grow. The next day, the area covered by the mold had doubled, and it doubled again the day after that.</a:t>
            </a:r>
            <a:endParaRPr/>
          </a:p>
          <a:p>
            <a:pPr indent="-381000" lvl="0" marL="457200" rtl="0" algn="l">
              <a:lnSpc>
                <a:spcPct val="100000"/>
              </a:lnSpc>
              <a:spcBef>
                <a:spcPts val="2000"/>
              </a:spcBef>
              <a:spcAft>
                <a:spcPts val="0"/>
              </a:spcAft>
              <a:buSzPts val="2400"/>
              <a:buAutoNum type="arabicPeriod"/>
            </a:pPr>
            <a:r>
              <a:rPr lang="en"/>
              <a:t>If the doubling pattern continues, how many square millimeters will the mold cover 4 days after she noticed the mold? Show your reasoning.</a:t>
            </a:r>
            <a:endParaRPr/>
          </a:p>
        </p:txBody>
      </p:sp>
      <p:sp>
        <p:nvSpPr>
          <p:cNvPr id="184" name="Google Shape;184;p25"/>
          <p:cNvSpPr txBox="1"/>
          <p:nvPr>
            <p:ph idx="12" type="sldNum"/>
          </p:nvPr>
        </p:nvSpPr>
        <p:spPr>
          <a:xfrm>
            <a:off x="8283608" y="475179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85" name="Google Shape;185;p25"/>
          <p:cNvSpPr txBox="1"/>
          <p:nvPr>
            <p:ph idx="2" type="sldNum"/>
          </p:nvPr>
        </p:nvSpPr>
        <p:spPr>
          <a:xfrm>
            <a:off x="311700" y="475180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5.8.2 Represent a Function as a Table of Values, Graph &amp; Equation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26"/>
          <p:cNvSpPr txBox="1"/>
          <p:nvPr>
            <p:ph type="title"/>
          </p:nvPr>
        </p:nvSpPr>
        <p:spPr>
          <a:xfrm>
            <a:off x="311700" y="65122"/>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A Moldy Oldy 🍞</a:t>
            </a:r>
            <a:endParaRPr sz="3000">
              <a:solidFill>
                <a:srgbClr val="005047"/>
              </a:solidFill>
            </a:endParaRPr>
          </a:p>
        </p:txBody>
      </p:sp>
      <p:sp>
        <p:nvSpPr>
          <p:cNvPr id="191" name="Google Shape;191;p26"/>
          <p:cNvSpPr txBox="1"/>
          <p:nvPr>
            <p:ph idx="1" type="body"/>
          </p:nvPr>
        </p:nvSpPr>
        <p:spPr>
          <a:xfrm>
            <a:off x="311700" y="1025700"/>
            <a:ext cx="8679900" cy="3789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t>When Claire noticed the bread, the area covered by the mold was about 1 square millimeter. Each day after, the area covered by the mold doubled.</a:t>
            </a:r>
            <a:endParaRPr sz="1900"/>
          </a:p>
          <a:p>
            <a:pPr indent="-349250" lvl="0" marL="457200" rtl="0" algn="l">
              <a:spcBef>
                <a:spcPts val="1200"/>
              </a:spcBef>
              <a:spcAft>
                <a:spcPts val="0"/>
              </a:spcAft>
              <a:buSzPts val="1900"/>
              <a:buAutoNum type="arabicPeriod" startAt="2"/>
            </a:pPr>
            <a:r>
              <a:rPr lang="en" sz="1900"/>
              <a:t>Represent the relationship between the area 𝐴, in square millimeters, covered by the mold and the number of days 𝑑 since the mold was spotted using a </a:t>
            </a:r>
            <a:r>
              <a:rPr lang="en" sz="1900" u="sng">
                <a:solidFill>
                  <a:schemeClr val="hlink"/>
                </a:solidFill>
                <a:hlinkClick r:id="rId4"/>
              </a:rPr>
              <a:t>table of values</a:t>
            </a:r>
            <a:r>
              <a:rPr lang="en" sz="1900"/>
              <a:t>, equation, and </a:t>
            </a:r>
            <a:r>
              <a:rPr lang="en" sz="1900" u="sng">
                <a:solidFill>
                  <a:schemeClr val="hlink"/>
                </a:solidFill>
                <a:hlinkClick r:id="rId5"/>
              </a:rPr>
              <a:t>graph</a:t>
            </a:r>
            <a:r>
              <a:rPr lang="en" sz="1900"/>
              <a:t> showing the values from the day the mold was spotted through 5 days.</a:t>
            </a:r>
            <a:endParaRPr sz="1900"/>
          </a:p>
          <a:p>
            <a:pPr indent="-349250" lvl="0" marL="457200" rtl="0" algn="l">
              <a:spcBef>
                <a:spcPts val="1000"/>
              </a:spcBef>
              <a:spcAft>
                <a:spcPts val="0"/>
              </a:spcAft>
              <a:buSzPts val="1900"/>
              <a:buAutoNum type="arabicPeriod" startAt="2"/>
            </a:pPr>
            <a:r>
              <a:rPr lang="en" sz="1900"/>
              <a:t>Discuss with a partner: Is the relationship between the area covered by mold and the number of days a function? If so, write ____ is a function of ____. If not, explain why it is not.</a:t>
            </a:r>
            <a:endParaRPr sz="2000"/>
          </a:p>
        </p:txBody>
      </p:sp>
      <p:sp>
        <p:nvSpPr>
          <p:cNvPr id="192" name="Google Shape;192;p26"/>
          <p:cNvSpPr txBox="1"/>
          <p:nvPr>
            <p:ph idx="12" type="sldNum"/>
          </p:nvPr>
        </p:nvSpPr>
        <p:spPr>
          <a:xfrm>
            <a:off x="8283608" y="4751795"/>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3" name="Google Shape;193;p26"/>
          <p:cNvSpPr txBox="1"/>
          <p:nvPr>
            <p:ph idx="3" type="sldNum"/>
          </p:nvPr>
        </p:nvSpPr>
        <p:spPr>
          <a:xfrm>
            <a:off x="311700" y="4751800"/>
            <a:ext cx="64632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5.8.2 Represent a Function as a Table of Values, Graph &amp; Equation</a:t>
            </a:r>
            <a:endParaRPr>
              <a:latin typeface="Noto Sans"/>
              <a:ea typeface="Noto Sans"/>
              <a:cs typeface="Noto Sans"/>
              <a:sym typeface="Noto Sans"/>
            </a:endParaRPr>
          </a:p>
        </p:txBody>
      </p:sp>
      <p:sp>
        <p:nvSpPr>
          <p:cNvPr descr="Icon links to another slide containing a challenge activity that increases the depth and/or complexity of this activity" id="194" name="Google Shape;194;p26" title="Are you ready for more? icon">
            <a:hlinkClick action="ppaction://hlinksldjump" r:id="rId6"/>
          </p:cNvPr>
          <p:cNvSpPr/>
          <p:nvPr/>
        </p:nvSpPr>
        <p:spPr>
          <a:xfrm rot="-686854">
            <a:off x="6578311" y="4205918"/>
            <a:ext cx="1689918" cy="1072503"/>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8" name="Shape 198"/>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99" name="Google Shape;199;p27"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00" name="Google Shape;200;p27"/>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01" name="Google Shape;201;p27"/>
          <p:cNvSpPr txBox="1"/>
          <p:nvPr>
            <p:ph idx="1" type="body"/>
          </p:nvPr>
        </p:nvSpPr>
        <p:spPr>
          <a:xfrm>
            <a:off x="311700" y="1160325"/>
            <a:ext cx="3999900" cy="3457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What do you think is an appropriate domain for the mold area function A? Be prepared to show your reasoning. </a:t>
            </a:r>
            <a:endParaRPr/>
          </a:p>
        </p:txBody>
      </p:sp>
      <p:pic>
        <p:nvPicPr>
          <p:cNvPr descr="A scatter plot showing data points of area (square millimeters) increasing rapidly over time (for each days 1 to 8), forming a curve that rises steeply after day 5. X-axis: Time (Days), Y-axis: Area (Square Millimeters)." id="202" name="Google Shape;202;p27"/>
          <p:cNvPicPr preferRelativeResize="0"/>
          <p:nvPr/>
        </p:nvPicPr>
        <p:blipFill>
          <a:blip r:embed="rId4">
            <a:alphaModFix/>
          </a:blip>
          <a:stretch>
            <a:fillRect/>
          </a:stretch>
        </p:blipFill>
        <p:spPr>
          <a:xfrm>
            <a:off x="4968250" y="1076850"/>
            <a:ext cx="3719172" cy="3657600"/>
          </a:xfrm>
          <a:prstGeom prst="rect">
            <a:avLst/>
          </a:prstGeom>
          <a:noFill/>
          <a:ln>
            <a:noFill/>
          </a:ln>
        </p:spPr>
      </p:pic>
      <p:sp>
        <p:nvSpPr>
          <p:cNvPr id="203" name="Google Shape;203;p27"/>
          <p:cNvSpPr txBox="1"/>
          <p:nvPr>
            <p:ph idx="12" type="sldNum"/>
          </p:nvPr>
        </p:nvSpPr>
        <p:spPr>
          <a:xfrm>
            <a:off x="8283608" y="473553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4" name="Google Shape;204;p27"/>
          <p:cNvSpPr txBox="1"/>
          <p:nvPr>
            <p:ph idx="2" type="sldNum"/>
          </p:nvPr>
        </p:nvSpPr>
        <p:spPr>
          <a:xfrm>
            <a:off x="311700" y="473554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5.8.2 Represent a Function as a Table of Values, Graph &amp; Equation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8" name="Shape 208"/>
        <p:cNvGrpSpPr/>
        <p:nvPr/>
      </p:nvGrpSpPr>
      <p:grpSpPr>
        <a:xfrm>
          <a:off x="0" y="0"/>
          <a:ext cx="0" cy="0"/>
          <a:chOff x="0" y="0"/>
          <a:chExt cx="0" cy="0"/>
        </a:xfrm>
      </p:grpSpPr>
      <p:sp>
        <p:nvSpPr>
          <p:cNvPr descr="Icon indicating the slide contains a check for understanding question for students " id="209" name="Google Shape;209;p2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10" name="Google Shape;210;p28"/>
          <p:cNvSpPr txBox="1"/>
          <p:nvPr>
            <p:ph idx="1" type="body"/>
          </p:nvPr>
        </p:nvSpPr>
        <p:spPr>
          <a:xfrm>
            <a:off x="311700" y="960125"/>
            <a:ext cx="52221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equations represents the values in the table</a:t>
            </a:r>
            <a:r>
              <a:rPr lang="en"/>
              <a:t>?</a:t>
            </a:r>
            <a:endParaRPr/>
          </a:p>
          <a:p>
            <a:pPr indent="-381000" lvl="0" marL="914400" rtl="0" algn="l">
              <a:lnSpc>
                <a:spcPct val="100000"/>
              </a:lnSpc>
              <a:spcBef>
                <a:spcPts val="1200"/>
              </a:spcBef>
              <a:spcAft>
                <a:spcPts val="0"/>
              </a:spcAft>
              <a:buSzPts val="2400"/>
              <a:buFont typeface="Calibri"/>
              <a:buAutoNum type="alphaLcPeriod"/>
            </a:pPr>
            <a:r>
              <a:rPr i="1" lang="en">
                <a:latin typeface="Times New Roman"/>
                <a:ea typeface="Times New Roman"/>
                <a:cs typeface="Times New Roman"/>
                <a:sym typeface="Times New Roman"/>
              </a:rPr>
              <a:t>y</a:t>
            </a:r>
            <a:r>
              <a:rPr lang="en"/>
              <a:t> = 3</a:t>
            </a:r>
            <a:r>
              <a:rPr i="1" lang="en">
                <a:latin typeface="Times New Roman"/>
                <a:ea typeface="Times New Roman"/>
                <a:cs typeface="Times New Roman"/>
                <a:sym typeface="Times New Roman"/>
              </a:rPr>
              <a:t>x</a:t>
            </a:r>
            <a:endParaRPr/>
          </a:p>
          <a:p>
            <a:pPr indent="-381000" lvl="0" marL="914400" rtl="0" algn="l">
              <a:lnSpc>
                <a:spcPct val="100000"/>
              </a:lnSpc>
              <a:spcBef>
                <a:spcPts val="1000"/>
              </a:spcBef>
              <a:spcAft>
                <a:spcPts val="0"/>
              </a:spcAft>
              <a:buSzPts val="2400"/>
              <a:buFont typeface="Calibri"/>
              <a:buAutoNum type="alphaLcPeriod"/>
            </a:pPr>
            <a:r>
              <a:rPr i="1" lang="en">
                <a:latin typeface="Times New Roman"/>
                <a:ea typeface="Times New Roman"/>
                <a:cs typeface="Times New Roman"/>
                <a:sym typeface="Times New Roman"/>
              </a:rPr>
              <a:t>y</a:t>
            </a:r>
            <a:r>
              <a:rPr lang="en"/>
              <a:t> = 3 𑁦 1</a:t>
            </a:r>
            <a:r>
              <a:rPr baseline="30000" i="1" lang="en">
                <a:latin typeface="Times New Roman"/>
                <a:ea typeface="Times New Roman"/>
                <a:cs typeface="Times New Roman"/>
                <a:sym typeface="Times New Roman"/>
              </a:rPr>
              <a:t>x</a:t>
            </a:r>
            <a:endParaRPr baseline="30000"/>
          </a:p>
          <a:p>
            <a:pPr indent="-381000" lvl="0" marL="914400" rtl="0" algn="l">
              <a:lnSpc>
                <a:spcPct val="100000"/>
              </a:lnSpc>
              <a:spcBef>
                <a:spcPts val="1000"/>
              </a:spcBef>
              <a:spcAft>
                <a:spcPts val="0"/>
              </a:spcAft>
              <a:buSzPts val="2400"/>
              <a:buFont typeface="Calibri"/>
              <a:buAutoNum type="alphaLcPeriod"/>
            </a:pPr>
            <a:r>
              <a:rPr i="1" lang="en">
                <a:latin typeface="Times New Roman"/>
                <a:ea typeface="Times New Roman"/>
                <a:cs typeface="Times New Roman"/>
                <a:sym typeface="Times New Roman"/>
              </a:rPr>
              <a:t>y</a:t>
            </a:r>
            <a:r>
              <a:rPr lang="en"/>
              <a:t> = 1 𑁦 3</a:t>
            </a:r>
            <a:r>
              <a:rPr baseline="30000" i="1" lang="en">
                <a:latin typeface="Times New Roman"/>
                <a:ea typeface="Times New Roman"/>
                <a:cs typeface="Times New Roman"/>
                <a:sym typeface="Times New Roman"/>
              </a:rPr>
              <a:t>x</a:t>
            </a:r>
            <a:endParaRPr baseline="30000"/>
          </a:p>
          <a:p>
            <a:pPr indent="-381000" lvl="0" marL="914400" rtl="0" algn="l">
              <a:lnSpc>
                <a:spcPct val="100000"/>
              </a:lnSpc>
              <a:spcBef>
                <a:spcPts val="1000"/>
              </a:spcBef>
              <a:spcAft>
                <a:spcPts val="0"/>
              </a:spcAft>
              <a:buSzPts val="2400"/>
              <a:buFont typeface="Calibri"/>
              <a:buAutoNum type="alphaLcPeriod"/>
            </a:pPr>
            <a:r>
              <a:rPr i="1" lang="en">
                <a:latin typeface="Times New Roman"/>
                <a:ea typeface="Times New Roman"/>
                <a:cs typeface="Times New Roman"/>
                <a:sym typeface="Times New Roman"/>
              </a:rPr>
              <a:t>y</a:t>
            </a:r>
            <a:r>
              <a:rPr lang="en"/>
              <a:t> = 3</a:t>
            </a:r>
            <a:r>
              <a:rPr i="1" lang="en">
                <a:latin typeface="Times New Roman"/>
                <a:ea typeface="Times New Roman"/>
                <a:cs typeface="Times New Roman"/>
                <a:sym typeface="Times New Roman"/>
              </a:rPr>
              <a:t>x</a:t>
            </a:r>
            <a:r>
              <a:rPr lang="en"/>
              <a:t> + 1</a:t>
            </a:r>
            <a:endParaRPr/>
          </a:p>
        </p:txBody>
      </p:sp>
      <p:sp>
        <p:nvSpPr>
          <p:cNvPr id="211" name="Google Shape;211;p28"/>
          <p:cNvSpPr txBox="1"/>
          <p:nvPr>
            <p:ph idx="12" type="sldNum"/>
          </p:nvPr>
        </p:nvSpPr>
        <p:spPr>
          <a:xfrm>
            <a:off x="8283608" y="473553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2" name="Google Shape;212;p28"/>
          <p:cNvSpPr txBox="1"/>
          <p:nvPr>
            <p:ph idx="2" type="sldNum"/>
          </p:nvPr>
        </p:nvSpPr>
        <p:spPr>
          <a:xfrm>
            <a:off x="311700" y="473554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a:t>
            </a:r>
            <a:r>
              <a:rPr lang="en"/>
              <a:t>.2 Represent a Function as a Table of Values, Graph &amp; Equation</a:t>
            </a:r>
            <a:endParaRPr/>
          </a:p>
        </p:txBody>
      </p:sp>
      <p:sp>
        <p:nvSpPr>
          <p:cNvPr descr="An arrow icon reads &quot;Let's review!&quot; and links to a slide that reviews the content that was assessed in the self check question. " id="213" name="Google Shape;213;p28" title="Review icon">
            <a:hlinkClick action="ppaction://hlinkshowjump?jump=nextslide"/>
          </p:cNvPr>
          <p:cNvSpPr/>
          <p:nvPr/>
        </p:nvSpPr>
        <p:spPr>
          <a:xfrm>
            <a:off x="6606575" y="464510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214" name="Google Shape;214;p28"/>
          <p:cNvGraphicFramePr/>
          <p:nvPr/>
        </p:nvGraphicFramePr>
        <p:xfrm>
          <a:off x="5879870" y="1510195"/>
          <a:ext cx="3000000" cy="3000000"/>
        </p:xfrm>
        <a:graphic>
          <a:graphicData uri="http://schemas.openxmlformats.org/drawingml/2006/table">
            <a:tbl>
              <a:tblPr>
                <a:noFill/>
                <a:tableStyleId>{DDE5BBEA-27E3-4907-8564-C08CB3715B45}</a:tableStyleId>
              </a:tblPr>
              <a:tblGrid>
                <a:gridCol w="1385825"/>
                <a:gridCol w="1385825"/>
              </a:tblGrid>
              <a:tr h="381000">
                <a:tc>
                  <a:txBody>
                    <a:bodyPr/>
                    <a:lstStyle/>
                    <a:p>
                      <a:pPr indent="0" lvl="0" marL="0" rtl="0" algn="ctr">
                        <a:spcBef>
                          <a:spcPts val="0"/>
                        </a:spcBef>
                        <a:spcAft>
                          <a:spcPts val="0"/>
                        </a:spcAft>
                        <a:buNone/>
                      </a:pPr>
                      <a:r>
                        <a:rPr b="1" i="1" lang="en" sz="2200">
                          <a:solidFill>
                            <a:srgbClr val="FFFFFF"/>
                          </a:solidFill>
                          <a:latin typeface="Times New Roman"/>
                          <a:ea typeface="Times New Roman"/>
                          <a:cs typeface="Times New Roman"/>
                          <a:sym typeface="Times New Roman"/>
                        </a:rPr>
                        <a:t>x</a:t>
                      </a:r>
                      <a:endParaRPr b="1" sz="2200">
                        <a:solidFill>
                          <a:srgbClr val="FFFFFF"/>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b="1" i="1" lang="en" sz="2200">
                          <a:solidFill>
                            <a:srgbClr val="FFFFFF"/>
                          </a:solidFill>
                          <a:latin typeface="Times New Roman"/>
                          <a:ea typeface="Times New Roman"/>
                          <a:cs typeface="Times New Roman"/>
                          <a:sym typeface="Times New Roman"/>
                        </a:rPr>
                        <a:t>y</a:t>
                      </a:r>
                      <a:endParaRPr b="1" sz="2200">
                        <a:solidFill>
                          <a:srgbClr val="FFFFFF"/>
                        </a:solidFill>
                        <a:latin typeface="Noto Sans"/>
                        <a:ea typeface="Noto Sans"/>
                        <a:cs typeface="Noto Sans"/>
                        <a:sym typeface="Noto Sans"/>
                      </a:endParaRPr>
                    </a:p>
                  </a:txBody>
                  <a:tcPr marT="91425" marB="91425" marR="91425" marL="91425">
                    <a:solidFill>
                      <a:srgbClr val="0B5B51"/>
                    </a:solidFill>
                  </a:tcPr>
                </a:tc>
              </a:tr>
              <a:tr h="381000">
                <a:tc>
                  <a:txBody>
                    <a:bodyPr/>
                    <a:lstStyle/>
                    <a:p>
                      <a:pPr indent="0" lvl="0" marL="0" rtl="0" algn="ctr">
                        <a:spcBef>
                          <a:spcPts val="0"/>
                        </a:spcBef>
                        <a:spcAft>
                          <a:spcPts val="0"/>
                        </a:spcAft>
                        <a:buNone/>
                      </a:pPr>
                      <a:r>
                        <a:rPr lang="en" sz="2200">
                          <a:latin typeface="Noto Sans"/>
                          <a:ea typeface="Noto Sans"/>
                          <a:cs typeface="Noto Sans"/>
                          <a:sym typeface="Noto Sans"/>
                        </a:rPr>
                        <a:t>0</a:t>
                      </a:r>
                      <a:endParaRPr sz="22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2200">
                          <a:latin typeface="Noto Sans"/>
                          <a:ea typeface="Noto Sans"/>
                          <a:cs typeface="Noto Sans"/>
                          <a:sym typeface="Noto Sans"/>
                        </a:rPr>
                        <a:t>1</a:t>
                      </a:r>
                      <a:endParaRPr sz="22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2200">
                          <a:latin typeface="Noto Sans"/>
                          <a:ea typeface="Noto Sans"/>
                          <a:cs typeface="Noto Sans"/>
                          <a:sym typeface="Noto Sans"/>
                        </a:rPr>
                        <a:t>1</a:t>
                      </a:r>
                      <a:endParaRPr sz="22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2200">
                          <a:latin typeface="Noto Sans"/>
                          <a:ea typeface="Noto Sans"/>
                          <a:cs typeface="Noto Sans"/>
                          <a:sym typeface="Noto Sans"/>
                        </a:rPr>
                        <a:t>3</a:t>
                      </a:r>
                      <a:endParaRPr sz="22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2200">
                          <a:latin typeface="Noto Sans"/>
                          <a:ea typeface="Noto Sans"/>
                          <a:cs typeface="Noto Sans"/>
                          <a:sym typeface="Noto Sans"/>
                        </a:rPr>
                        <a:t>2</a:t>
                      </a:r>
                      <a:endParaRPr sz="22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2200">
                          <a:latin typeface="Noto Sans"/>
                          <a:ea typeface="Noto Sans"/>
                          <a:cs typeface="Noto Sans"/>
                          <a:sym typeface="Noto Sans"/>
                        </a:rPr>
                        <a:t>9</a:t>
                      </a:r>
                      <a:endParaRPr sz="2200">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None/>
                      </a:pPr>
                      <a:r>
                        <a:rPr lang="en" sz="2200">
                          <a:latin typeface="Noto Sans"/>
                          <a:ea typeface="Noto Sans"/>
                          <a:cs typeface="Noto Sans"/>
                          <a:sym typeface="Noto Sans"/>
                        </a:rPr>
                        <a:t>3</a:t>
                      </a:r>
                      <a:endParaRPr sz="22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2200">
                          <a:latin typeface="Noto Sans"/>
                          <a:ea typeface="Noto Sans"/>
                          <a:cs typeface="Noto Sans"/>
                          <a:sym typeface="Noto Sans"/>
                        </a:rPr>
                        <a:t>27</a:t>
                      </a:r>
                      <a:endParaRPr sz="22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8" name="Shape 218"/>
        <p:cNvGrpSpPr/>
        <p:nvPr/>
      </p:nvGrpSpPr>
      <p:grpSpPr>
        <a:xfrm>
          <a:off x="0" y="0"/>
          <a:ext cx="0" cy="0"/>
          <a:chOff x="0" y="0"/>
          <a:chExt cx="0" cy="0"/>
        </a:xfrm>
      </p:grpSpPr>
      <p:pic>
        <p:nvPicPr>
          <p:cNvPr descr="Icon indicating the slide contains a additional resources for students who struggled with the check for understanding (self check) question" id="219" name="Google Shape;219;p29"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20" name="Google Shape;220;p29"/>
          <p:cNvSpPr txBox="1"/>
          <p:nvPr>
            <p:ph type="title"/>
          </p:nvPr>
        </p:nvSpPr>
        <p:spPr>
          <a:xfrm>
            <a:off x="311700" y="36307"/>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21" name="Google Shape;221;p29"/>
          <p:cNvSpPr txBox="1"/>
          <p:nvPr>
            <p:ph idx="1" type="body"/>
          </p:nvPr>
        </p:nvSpPr>
        <p:spPr>
          <a:xfrm>
            <a:off x="311700" y="908317"/>
            <a:ext cx="8520600" cy="37926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For the function given below, create a </a:t>
            </a:r>
            <a:r>
              <a:rPr lang="en" u="sng">
                <a:solidFill>
                  <a:schemeClr val="hlink"/>
                </a:solidFill>
                <a:hlinkClick r:id="rId4"/>
              </a:rPr>
              <a:t>table of values</a:t>
            </a:r>
            <a:r>
              <a:rPr lang="en"/>
              <a:t> and then a </a:t>
            </a:r>
            <a:r>
              <a:rPr lang="en" u="sng">
                <a:solidFill>
                  <a:schemeClr val="hlink"/>
                </a:solidFill>
                <a:hlinkClick r:id="rId5"/>
              </a:rPr>
              <a:t>graph</a:t>
            </a:r>
            <a:r>
              <a:rPr lang="en"/>
              <a:t>. </a:t>
            </a:r>
            <a:endParaRPr/>
          </a:p>
          <a:p>
            <a:pPr indent="0" lvl="0" marL="0" rtl="0" algn="ctr">
              <a:spcBef>
                <a:spcPts val="1200"/>
              </a:spcBef>
              <a:spcAft>
                <a:spcPts val="0"/>
              </a:spcAft>
              <a:buNone/>
            </a:pPr>
            <a:r>
              <a:rPr b="1" i="1" lang="en">
                <a:latin typeface="Times New Roman"/>
                <a:ea typeface="Times New Roman"/>
                <a:cs typeface="Times New Roman"/>
                <a:sym typeface="Times New Roman"/>
              </a:rPr>
              <a:t>g</a:t>
            </a:r>
            <a:r>
              <a:rPr b="1" lang="en"/>
              <a:t>(</a:t>
            </a:r>
            <a:r>
              <a:rPr b="1" i="1" lang="en">
                <a:latin typeface="Times New Roman"/>
                <a:ea typeface="Times New Roman"/>
                <a:cs typeface="Times New Roman"/>
                <a:sym typeface="Times New Roman"/>
              </a:rPr>
              <a:t>x</a:t>
            </a:r>
            <a:r>
              <a:rPr b="1" lang="en"/>
              <a:t>) = (½)</a:t>
            </a:r>
            <a:r>
              <a:rPr b="1" baseline="30000" i="1" lang="en">
                <a:latin typeface="Times New Roman"/>
                <a:ea typeface="Times New Roman"/>
                <a:cs typeface="Times New Roman"/>
                <a:sym typeface="Times New Roman"/>
              </a:rPr>
              <a:t>x</a:t>
            </a:r>
            <a:endParaRPr b="1" baseline="30000"/>
          </a:p>
          <a:p>
            <a:pPr indent="-381000" lvl="0" marL="457200" rtl="0" algn="l">
              <a:spcBef>
                <a:spcPts val="1200"/>
              </a:spcBef>
              <a:spcAft>
                <a:spcPts val="0"/>
              </a:spcAft>
              <a:buSzPts val="2400"/>
              <a:buChar char="●"/>
            </a:pPr>
            <a:r>
              <a:rPr lang="en"/>
              <a:t>Why do you think the function is described as </a:t>
            </a:r>
            <a:r>
              <a:rPr lang="en"/>
              <a:t>representing</a:t>
            </a:r>
            <a:r>
              <a:rPr lang="en"/>
              <a:t> exponential decay? </a:t>
            </a:r>
            <a:endParaRPr/>
          </a:p>
          <a:p>
            <a:pPr indent="-381000" lvl="0" marL="457200" rtl="0" algn="l">
              <a:spcBef>
                <a:spcPts val="0"/>
              </a:spcBef>
              <a:spcAft>
                <a:spcPts val="0"/>
              </a:spcAft>
              <a:buSzPts val="2400"/>
              <a:buChar char="●"/>
            </a:pPr>
            <a:r>
              <a:rPr lang="en"/>
              <a:t>What is the special name given to the </a:t>
            </a:r>
            <a:r>
              <a:rPr i="1" lang="en">
                <a:latin typeface="Times New Roman"/>
                <a:ea typeface="Times New Roman"/>
                <a:cs typeface="Times New Roman"/>
                <a:sym typeface="Times New Roman"/>
              </a:rPr>
              <a:t>x</a:t>
            </a:r>
            <a:r>
              <a:rPr lang="en"/>
              <a:t>-axis for this function? </a:t>
            </a:r>
            <a:endParaRPr/>
          </a:p>
          <a:p>
            <a:pPr indent="-381000" lvl="0" marL="457200" rtl="0" algn="l">
              <a:spcBef>
                <a:spcPts val="0"/>
              </a:spcBef>
              <a:spcAft>
                <a:spcPts val="0"/>
              </a:spcAft>
              <a:buSzPts val="2400"/>
              <a:buChar char="●"/>
            </a:pPr>
            <a:r>
              <a:rPr lang="en"/>
              <a:t>What is special about the point (0, 1) for this function? </a:t>
            </a:r>
            <a:endParaRPr/>
          </a:p>
        </p:txBody>
      </p:sp>
      <p:sp>
        <p:nvSpPr>
          <p:cNvPr id="222" name="Google Shape;222;p29"/>
          <p:cNvSpPr txBox="1"/>
          <p:nvPr>
            <p:ph idx="12" type="sldNum"/>
          </p:nvPr>
        </p:nvSpPr>
        <p:spPr>
          <a:xfrm>
            <a:off x="8283608" y="476871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23" name="Google Shape;223;p29"/>
          <p:cNvSpPr txBox="1"/>
          <p:nvPr>
            <p:ph idx="2" type="sldNum"/>
          </p:nvPr>
        </p:nvSpPr>
        <p:spPr>
          <a:xfrm>
            <a:off x="311700" y="476872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5.8.2 Represent a Function as a Table of Values, Graph &amp; Equation</a:t>
            </a:r>
            <a:r>
              <a:rPr lang="en"/>
              <a:t> - Additional Resources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29" name="Google Shape;229;p30"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30" name="Google Shape;230;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4" name="Shape 234"/>
        <p:cNvGrpSpPr/>
        <p:nvPr/>
      </p:nvGrpSpPr>
      <p:grpSpPr>
        <a:xfrm>
          <a:off x="0" y="0"/>
          <a:ext cx="0" cy="0"/>
          <a:chOff x="0" y="0"/>
          <a:chExt cx="0" cy="0"/>
        </a:xfrm>
      </p:grpSpPr>
      <p:pic>
        <p:nvPicPr>
          <p:cNvPr descr="Icon indicating the slide contains a support for students with disabilities" id="235" name="Google Shape;235;p31"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36" name="Google Shape;236;p31"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37" name="Google Shape;237;p31"/>
          <p:cNvSpPr txBox="1"/>
          <p:nvPr>
            <p:ph type="title"/>
          </p:nvPr>
        </p:nvSpPr>
        <p:spPr>
          <a:xfrm>
            <a:off x="311700" y="137160"/>
            <a:ext cx="8520600" cy="7866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300"/>
              <a:t>I Can Write That Equation With 2 Variables 🎵♪♩</a:t>
            </a:r>
            <a:endParaRPr sz="2300">
              <a:solidFill>
                <a:srgbClr val="005047"/>
              </a:solidFill>
            </a:endParaRPr>
          </a:p>
        </p:txBody>
      </p:sp>
      <p:sp>
        <p:nvSpPr>
          <p:cNvPr id="238" name="Google Shape;238;p3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box providing steps in a math language routine to support English Language Learners." id="239" name="Google Shape;239;p31" title="ELL callout box"/>
          <p:cNvSpPr/>
          <p:nvPr/>
        </p:nvSpPr>
        <p:spPr>
          <a:xfrm>
            <a:off x="4779300" y="1279700"/>
            <a:ext cx="3907500" cy="11430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a:t>
            </a:r>
            <a:r>
              <a:rPr i="1" lang="en" sz="1800">
                <a:solidFill>
                  <a:schemeClr val="dk1"/>
                </a:solidFill>
                <a:latin typeface="Noto Sans"/>
                <a:ea typeface="Noto Sans"/>
                <a:cs typeface="Noto Sans"/>
                <a:sym typeface="Noto Sans"/>
              </a:rPr>
              <a:t>I agree because</a:t>
            </a:r>
            <a:r>
              <a:rPr lang="en" sz="1800">
                <a:solidFill>
                  <a:schemeClr val="dk1"/>
                </a:solidFill>
                <a:latin typeface="Noto Sans"/>
                <a:ea typeface="Noto Sans"/>
                <a:cs typeface="Noto Sans"/>
                <a:sym typeface="Noto Sans"/>
              </a:rPr>
              <a:t> … “</a:t>
            </a:r>
            <a:endParaRPr sz="1800">
              <a:solidFill>
                <a:schemeClr val="dk1"/>
              </a:solidFill>
              <a:latin typeface="Noto Sans"/>
              <a:ea typeface="Noto Sans"/>
              <a:cs typeface="Noto Sans"/>
              <a:sym typeface="Noto Sans"/>
            </a:endParaRPr>
          </a:p>
          <a:p>
            <a:pPr indent="0" lvl="0" marL="0" rtl="0" algn="l">
              <a:spcBef>
                <a:spcPts val="2000"/>
              </a:spcBef>
              <a:spcAft>
                <a:spcPts val="0"/>
              </a:spcAft>
              <a:buNone/>
            </a:pPr>
            <a:r>
              <a:rPr lang="en" sz="1800">
                <a:solidFill>
                  <a:schemeClr val="dk1"/>
                </a:solidFill>
                <a:latin typeface="Noto Sans"/>
                <a:ea typeface="Noto Sans"/>
                <a:cs typeface="Noto Sans"/>
                <a:sym typeface="Noto Sans"/>
              </a:rPr>
              <a:t>“</a:t>
            </a:r>
            <a:r>
              <a:rPr i="1" lang="en" sz="1800">
                <a:solidFill>
                  <a:schemeClr val="dk1"/>
                </a:solidFill>
                <a:latin typeface="Noto Sans"/>
                <a:ea typeface="Noto Sans"/>
                <a:cs typeface="Noto Sans"/>
                <a:sym typeface="Noto Sans"/>
              </a:rPr>
              <a:t>I disagree because</a:t>
            </a:r>
            <a:r>
              <a:rPr lang="en" sz="1800">
                <a:solidFill>
                  <a:schemeClr val="dk1"/>
                </a:solidFill>
                <a:latin typeface="Noto Sans"/>
                <a:ea typeface="Noto Sans"/>
                <a:cs typeface="Noto Sans"/>
                <a:sym typeface="Noto Sans"/>
              </a:rPr>
              <a:t> … “</a:t>
            </a:r>
            <a:endParaRPr sz="18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descr="A callout providing support steps for students based on universal designs for learning. " id="240" name="Google Shape;240;p31" title="UDL callout box"/>
          <p:cNvSpPr/>
          <p:nvPr/>
        </p:nvSpPr>
        <p:spPr>
          <a:xfrm>
            <a:off x="4779300" y="2625750"/>
            <a:ext cx="3907500" cy="19812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36550" lvl="0" marL="457200" rtl="0" algn="l">
              <a:spcBef>
                <a:spcPts val="0"/>
              </a:spcBef>
              <a:spcAft>
                <a:spcPts val="0"/>
              </a:spcAft>
              <a:buSzPts val="1700"/>
              <a:buFont typeface="Calibri"/>
              <a:buAutoNum type="arabicPeriod"/>
            </a:pPr>
            <a:r>
              <a:rPr lang="en" sz="1700">
                <a:solidFill>
                  <a:schemeClr val="dk1"/>
                </a:solidFill>
                <a:latin typeface="Noto Sans"/>
                <a:ea typeface="Noto Sans"/>
                <a:cs typeface="Noto Sans"/>
                <a:sym typeface="Noto Sans"/>
              </a:rPr>
              <a:t>What are all the words and phrases you can think of when we talk about </a:t>
            </a:r>
            <a:r>
              <a:rPr i="1" lang="en" sz="1700">
                <a:solidFill>
                  <a:schemeClr val="dk1"/>
                </a:solidFill>
                <a:latin typeface="Times New Roman"/>
                <a:ea typeface="Times New Roman"/>
                <a:cs typeface="Times New Roman"/>
                <a:sym typeface="Times New Roman"/>
              </a:rPr>
              <a:t>y</a:t>
            </a:r>
            <a:r>
              <a:rPr lang="en" sz="1700">
                <a:solidFill>
                  <a:schemeClr val="dk1"/>
                </a:solidFill>
                <a:latin typeface="Noto Sans"/>
                <a:ea typeface="Noto Sans"/>
                <a:cs typeface="Noto Sans"/>
                <a:sym typeface="Noto Sans"/>
              </a:rPr>
              <a:t> = </a:t>
            </a:r>
            <a:r>
              <a:rPr i="1" lang="en" sz="1700">
                <a:solidFill>
                  <a:schemeClr val="dk1"/>
                </a:solidFill>
                <a:latin typeface="Times New Roman"/>
                <a:ea typeface="Times New Roman"/>
                <a:cs typeface="Times New Roman"/>
                <a:sym typeface="Times New Roman"/>
              </a:rPr>
              <a:t>a</a:t>
            </a:r>
            <a:r>
              <a:rPr lang="en" sz="1700">
                <a:solidFill>
                  <a:schemeClr val="dk1"/>
                </a:solidFill>
                <a:latin typeface="Noto Sans"/>
                <a:ea typeface="Noto Sans"/>
                <a:cs typeface="Noto Sans"/>
                <a:sym typeface="Noto Sans"/>
              </a:rPr>
              <a:t>(</a:t>
            </a:r>
            <a:r>
              <a:rPr i="1" lang="en" sz="1700">
                <a:solidFill>
                  <a:schemeClr val="dk1"/>
                </a:solidFill>
                <a:latin typeface="Times New Roman"/>
                <a:ea typeface="Times New Roman"/>
                <a:cs typeface="Times New Roman"/>
                <a:sym typeface="Times New Roman"/>
              </a:rPr>
              <a:t>b</a:t>
            </a:r>
            <a:r>
              <a:rPr lang="en" sz="1700">
                <a:solidFill>
                  <a:schemeClr val="dk1"/>
                </a:solidFill>
                <a:latin typeface="Noto Sans"/>
                <a:ea typeface="Noto Sans"/>
                <a:cs typeface="Noto Sans"/>
                <a:sym typeface="Noto Sans"/>
              </a:rPr>
              <a:t>)</a:t>
            </a:r>
            <a:r>
              <a:rPr baseline="30000"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 </a:t>
            </a:r>
            <a:endParaRPr sz="1700">
              <a:solidFill>
                <a:schemeClr val="dk1"/>
              </a:solidFill>
              <a:latin typeface="Noto Sans"/>
              <a:ea typeface="Noto Sans"/>
              <a:cs typeface="Noto Sans"/>
              <a:sym typeface="Noto Sans"/>
            </a:endParaRPr>
          </a:p>
          <a:p>
            <a:pPr indent="-336550" lvl="0" marL="457200" rtl="0" algn="l">
              <a:spcBef>
                <a:spcPts val="100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How do the variables </a:t>
            </a:r>
            <a:r>
              <a:rPr i="1" lang="en" sz="1700">
                <a:solidFill>
                  <a:schemeClr val="dk1"/>
                </a:solidFill>
                <a:latin typeface="Times New Roman"/>
                <a:ea typeface="Times New Roman"/>
                <a:cs typeface="Times New Roman"/>
                <a:sym typeface="Times New Roman"/>
              </a:rPr>
              <a:t>a</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b</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x</a:t>
            </a:r>
            <a:r>
              <a:rPr lang="en" sz="1700">
                <a:solidFill>
                  <a:schemeClr val="dk1"/>
                </a:solidFill>
                <a:latin typeface="Noto Sans"/>
                <a:ea typeface="Noto Sans"/>
                <a:cs typeface="Noto Sans"/>
                <a:sym typeface="Noto Sans"/>
              </a:rPr>
              <a:t>, and </a:t>
            </a:r>
            <a:r>
              <a:rPr i="1" lang="en" sz="1700">
                <a:solidFill>
                  <a:schemeClr val="dk1"/>
                </a:solidFill>
                <a:latin typeface="Times New Roman"/>
                <a:ea typeface="Times New Roman"/>
                <a:cs typeface="Times New Roman"/>
                <a:sym typeface="Times New Roman"/>
              </a:rPr>
              <a:t>y</a:t>
            </a:r>
            <a:r>
              <a:rPr lang="en" sz="1700">
                <a:solidFill>
                  <a:schemeClr val="dk1"/>
                </a:solidFill>
                <a:latin typeface="Noto Sans"/>
                <a:ea typeface="Noto Sans"/>
                <a:cs typeface="Noto Sans"/>
                <a:sym typeface="Noto Sans"/>
              </a:rPr>
              <a:t> relate to some of the examples we have studied?</a:t>
            </a:r>
            <a:endParaRPr sz="17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241" name="Google Shape;241;p31"/>
          <p:cNvSpPr txBox="1"/>
          <p:nvPr>
            <p:ph idx="12" type="sldNum"/>
          </p:nvPr>
        </p:nvSpPr>
        <p:spPr>
          <a:xfrm>
            <a:off x="8283608" y="473553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2" name="Google Shape;242;p31"/>
          <p:cNvSpPr txBox="1"/>
          <p:nvPr>
            <p:ph idx="2" type="sldNum"/>
          </p:nvPr>
        </p:nvSpPr>
        <p:spPr>
          <a:xfrm>
            <a:off x="311700" y="473554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5.8.3 Using Function Language and Notation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 name="Shape 246"/>
        <p:cNvGrpSpPr/>
        <p:nvPr/>
      </p:nvGrpSpPr>
      <p:grpSpPr>
        <a:xfrm>
          <a:off x="0" y="0"/>
          <a:ext cx="0" cy="0"/>
          <a:chOff x="0" y="0"/>
          <a:chExt cx="0" cy="0"/>
        </a:xfrm>
      </p:grpSpPr>
      <p:sp>
        <p:nvSpPr>
          <p:cNvPr id="247" name="Google Shape;247;p32"/>
          <p:cNvSpPr txBox="1"/>
          <p:nvPr>
            <p:ph type="title"/>
          </p:nvPr>
        </p:nvSpPr>
        <p:spPr>
          <a:xfrm>
            <a:off x="204650" y="35650"/>
            <a:ext cx="8856000" cy="8172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sz="2500"/>
              <a:t>I Can Write That Equation With 2 Variables 🎵♪♩</a:t>
            </a:r>
            <a:endParaRPr sz="2500">
              <a:solidFill>
                <a:srgbClr val="005047"/>
              </a:solidFill>
            </a:endParaRPr>
          </a:p>
        </p:txBody>
      </p:sp>
      <p:sp>
        <p:nvSpPr>
          <p:cNvPr id="248" name="Google Shape;248;p32"/>
          <p:cNvSpPr txBox="1"/>
          <p:nvPr>
            <p:ph idx="4" type="body"/>
          </p:nvPr>
        </p:nvSpPr>
        <p:spPr>
          <a:xfrm>
            <a:off x="204600" y="958875"/>
            <a:ext cx="8856000" cy="1582200"/>
          </a:xfrm>
          <a:prstGeom prst="rect">
            <a:avLst/>
          </a:prstGeom>
          <a:solidFill>
            <a:srgbClr val="F3F3F3"/>
          </a:solidFill>
          <a:ln cap="flat" cmpd="sng" w="28575">
            <a:solidFill>
              <a:srgbClr val="5E5E5E"/>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900"/>
              <a:t>For each scenario:</a:t>
            </a:r>
            <a:endParaRPr sz="1900"/>
          </a:p>
          <a:p>
            <a:pPr indent="-349250" lvl="0" marL="457200" rtl="0" algn="l">
              <a:spcBef>
                <a:spcPts val="0"/>
              </a:spcBef>
              <a:spcAft>
                <a:spcPts val="0"/>
              </a:spcAft>
              <a:buSzPts val="1900"/>
              <a:buAutoNum type="alphaLcPeriod"/>
            </a:pPr>
            <a:r>
              <a:rPr lang="en" sz="1900"/>
              <a:t>Write a sentence of the form: “__ is a function of __.”</a:t>
            </a:r>
            <a:endParaRPr sz="1900"/>
          </a:p>
          <a:p>
            <a:pPr indent="-349250" lvl="0" marL="457200" rtl="0" algn="l">
              <a:spcBef>
                <a:spcPts val="0"/>
              </a:spcBef>
              <a:spcAft>
                <a:spcPts val="0"/>
              </a:spcAft>
              <a:buSzPts val="1900"/>
              <a:buAutoNum type="alphaLcPeriod"/>
            </a:pPr>
            <a:r>
              <a:rPr lang="en" sz="1900"/>
              <a:t>Indicate which is the independent and which is the dependent variable.</a:t>
            </a:r>
            <a:endParaRPr sz="1900"/>
          </a:p>
          <a:p>
            <a:pPr indent="-349250" lvl="0" marL="457200" rtl="0" algn="l">
              <a:spcBef>
                <a:spcPts val="0"/>
              </a:spcBef>
              <a:spcAft>
                <a:spcPts val="0"/>
              </a:spcAft>
              <a:buSzPts val="1900"/>
              <a:buAutoNum type="alphaLcPeriod"/>
            </a:pPr>
            <a:r>
              <a:rPr lang="en" sz="1900"/>
              <a:t>Write an equation that represents the situation using function notation.</a:t>
            </a:r>
            <a:endParaRPr/>
          </a:p>
        </p:txBody>
      </p:sp>
      <p:sp>
        <p:nvSpPr>
          <p:cNvPr id="249" name="Google Shape;249;p32"/>
          <p:cNvSpPr txBox="1"/>
          <p:nvPr>
            <p:ph idx="1" type="body"/>
          </p:nvPr>
        </p:nvSpPr>
        <p:spPr>
          <a:xfrm>
            <a:off x="204650" y="2676525"/>
            <a:ext cx="4481100" cy="23010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0"/>
              </a:spcBef>
              <a:spcAft>
                <a:spcPts val="0"/>
              </a:spcAft>
              <a:buSzPts val="2200"/>
              <a:buAutoNum type="arabicPeriod"/>
            </a:pPr>
            <a:r>
              <a:rPr lang="en"/>
              <a:t>In a biology lab, a population of 50 bacteria reproduce by splitting. Every hour, on the hour, each bacterium splits into two </a:t>
            </a:r>
            <a:r>
              <a:rPr lang="en"/>
              <a:t>bacteria</a:t>
            </a:r>
            <a:r>
              <a:rPr lang="en"/>
              <a:t>. </a:t>
            </a:r>
            <a:endParaRPr/>
          </a:p>
        </p:txBody>
      </p:sp>
      <p:sp>
        <p:nvSpPr>
          <p:cNvPr id="250" name="Google Shape;250;p32"/>
          <p:cNvSpPr txBox="1"/>
          <p:nvPr>
            <p:ph idx="2" type="body"/>
          </p:nvPr>
        </p:nvSpPr>
        <p:spPr>
          <a:xfrm>
            <a:off x="4968450" y="2676525"/>
            <a:ext cx="3864000" cy="21780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AutoNum type="arabicPeriod" startAt="2"/>
            </a:pPr>
            <a:r>
              <a:rPr lang="en"/>
              <a:t>Every year after a new car is purchased, it loses ⅓ of its value. Let’s say that the new car costs $18,000.</a:t>
            </a:r>
            <a:endParaRPr/>
          </a:p>
        </p:txBody>
      </p:sp>
      <p:sp>
        <p:nvSpPr>
          <p:cNvPr id="251" name="Google Shape;251;p32"/>
          <p:cNvSpPr txBox="1"/>
          <p:nvPr>
            <p:ph idx="12" type="sldNum"/>
          </p:nvPr>
        </p:nvSpPr>
        <p:spPr>
          <a:xfrm>
            <a:off x="8283608" y="476937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2" name="Google Shape;252;p32"/>
          <p:cNvSpPr txBox="1"/>
          <p:nvPr>
            <p:ph idx="3" type="sldNum"/>
          </p:nvPr>
        </p:nvSpPr>
        <p:spPr>
          <a:xfrm>
            <a:off x="311700" y="476938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5.8.3 Using Function Language and Notation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6" name="Shape 256"/>
        <p:cNvGrpSpPr/>
        <p:nvPr/>
      </p:nvGrpSpPr>
      <p:grpSpPr>
        <a:xfrm>
          <a:off x="0" y="0"/>
          <a:ext cx="0" cy="0"/>
          <a:chOff x="0" y="0"/>
          <a:chExt cx="0" cy="0"/>
        </a:xfrm>
      </p:grpSpPr>
      <p:sp>
        <p:nvSpPr>
          <p:cNvPr id="257" name="Google Shape;257;p33"/>
          <p:cNvSpPr txBox="1"/>
          <p:nvPr>
            <p:ph type="title"/>
          </p:nvPr>
        </p:nvSpPr>
        <p:spPr>
          <a:xfrm>
            <a:off x="204650" y="35634"/>
            <a:ext cx="8856000" cy="8172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500"/>
              <a:t>I Can Write That Equation With 2 Variables 🎵♪♩</a:t>
            </a:r>
            <a:endParaRPr>
              <a:solidFill>
                <a:srgbClr val="005047"/>
              </a:solidFill>
            </a:endParaRPr>
          </a:p>
        </p:txBody>
      </p:sp>
      <p:sp>
        <p:nvSpPr>
          <p:cNvPr id="258" name="Google Shape;258;p33"/>
          <p:cNvSpPr txBox="1"/>
          <p:nvPr>
            <p:ph idx="4294967295" type="body"/>
          </p:nvPr>
        </p:nvSpPr>
        <p:spPr>
          <a:xfrm>
            <a:off x="204600" y="958875"/>
            <a:ext cx="8856000" cy="1582200"/>
          </a:xfrm>
          <a:prstGeom prst="rect">
            <a:avLst/>
          </a:prstGeom>
          <a:solidFill>
            <a:srgbClr val="F3F3F3"/>
          </a:solidFill>
          <a:ln cap="flat" cmpd="sng" w="28575">
            <a:solidFill>
              <a:srgbClr val="5E5E5E"/>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900"/>
              <a:t>For each scenario:</a:t>
            </a:r>
            <a:endParaRPr sz="1900"/>
          </a:p>
          <a:p>
            <a:pPr indent="-349250" lvl="0" marL="457200" rtl="0" algn="l">
              <a:spcBef>
                <a:spcPts val="0"/>
              </a:spcBef>
              <a:spcAft>
                <a:spcPts val="0"/>
              </a:spcAft>
              <a:buSzPts val="1900"/>
              <a:buAutoNum type="alphaLcPeriod"/>
            </a:pPr>
            <a:r>
              <a:rPr lang="en" sz="1900"/>
              <a:t>Write a sentence of the form: “__ is a function of __.”</a:t>
            </a:r>
            <a:endParaRPr sz="1900"/>
          </a:p>
          <a:p>
            <a:pPr indent="-349250" lvl="0" marL="457200" rtl="0" algn="l">
              <a:spcBef>
                <a:spcPts val="0"/>
              </a:spcBef>
              <a:spcAft>
                <a:spcPts val="0"/>
              </a:spcAft>
              <a:buSzPts val="1900"/>
              <a:buAutoNum type="alphaLcPeriod"/>
            </a:pPr>
            <a:r>
              <a:rPr lang="en" sz="1900"/>
              <a:t>Indicate which is the independent and which is the dependent variable.</a:t>
            </a:r>
            <a:endParaRPr sz="1900"/>
          </a:p>
          <a:p>
            <a:pPr indent="-349250" lvl="0" marL="457200" rtl="0" algn="l">
              <a:spcBef>
                <a:spcPts val="0"/>
              </a:spcBef>
              <a:spcAft>
                <a:spcPts val="0"/>
              </a:spcAft>
              <a:buSzPts val="1900"/>
              <a:buAutoNum type="alphaLcPeriod"/>
            </a:pPr>
            <a:r>
              <a:rPr lang="en" sz="1900"/>
              <a:t>Write an equation that represents the situation using function notation.</a:t>
            </a:r>
            <a:endParaRPr/>
          </a:p>
        </p:txBody>
      </p:sp>
      <p:sp>
        <p:nvSpPr>
          <p:cNvPr id="259" name="Google Shape;259;p33"/>
          <p:cNvSpPr txBox="1"/>
          <p:nvPr>
            <p:ph idx="1" type="body"/>
          </p:nvPr>
        </p:nvSpPr>
        <p:spPr>
          <a:xfrm>
            <a:off x="204650" y="2625750"/>
            <a:ext cx="8856000" cy="1992000"/>
          </a:xfrm>
          <a:prstGeom prst="rect">
            <a:avLst/>
          </a:prstGeom>
        </p:spPr>
        <p:txBody>
          <a:bodyPr anchorCtr="0" anchor="t" bIns="91425" lIns="91425" spcFirstLastPara="1" rIns="91425" wrap="square" tIns="91425">
            <a:normAutofit/>
          </a:bodyPr>
          <a:lstStyle/>
          <a:p>
            <a:pPr indent="-356115" lvl="0" marL="457200" rtl="0" algn="l">
              <a:lnSpc>
                <a:spcPct val="100000"/>
              </a:lnSpc>
              <a:spcBef>
                <a:spcPts val="0"/>
              </a:spcBef>
              <a:spcAft>
                <a:spcPts val="0"/>
              </a:spcAft>
              <a:buSzPts val="2008"/>
              <a:buAutoNum type="arabicPeriod" startAt="3"/>
            </a:pPr>
            <a:r>
              <a:rPr lang="en" sz="2008"/>
              <a:t>In order to control an algae bloom in a lake, scientists introduce some treatment products. The day they begin treatment, the area covered by algae is 240 square yards. Each day since the treatment began, a third of the previous day's area (in square yards) remains covered by algae. Time 𝑡 is measured in days.</a:t>
            </a:r>
            <a:endParaRPr sz="1900"/>
          </a:p>
        </p:txBody>
      </p:sp>
      <p:sp>
        <p:nvSpPr>
          <p:cNvPr id="260" name="Google Shape;260;p33"/>
          <p:cNvSpPr txBox="1"/>
          <p:nvPr>
            <p:ph idx="12" type="sldNum"/>
          </p:nvPr>
        </p:nvSpPr>
        <p:spPr>
          <a:xfrm>
            <a:off x="8283608" y="476937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1" name="Google Shape;261;p33"/>
          <p:cNvSpPr txBox="1"/>
          <p:nvPr>
            <p:ph idx="3" type="sldNum"/>
          </p:nvPr>
        </p:nvSpPr>
        <p:spPr>
          <a:xfrm>
            <a:off x="311700" y="476938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5.8.3 Using Function Language and Notation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5" name="Shape 265"/>
        <p:cNvGrpSpPr/>
        <p:nvPr/>
      </p:nvGrpSpPr>
      <p:grpSpPr>
        <a:xfrm>
          <a:off x="0" y="0"/>
          <a:ext cx="0" cy="0"/>
          <a:chOff x="0" y="0"/>
          <a:chExt cx="0" cy="0"/>
        </a:xfrm>
      </p:grpSpPr>
      <p:sp>
        <p:nvSpPr>
          <p:cNvPr id="266" name="Google Shape;266;p34"/>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67" name="Google Shape;267;p34"/>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Writing an Exponential Function from a Situation</a:t>
            </a:r>
            <a:endParaRPr/>
          </a:p>
        </p:txBody>
      </p:sp>
      <p:pic>
        <p:nvPicPr>
          <p:cNvPr descr="Students write exponential functions from two real-world situations: an increase in the population of bacteria and a decrease in the value of a car." id="268" name="Google Shape;268;p34" title="Writing an Exponential Function from a Situation">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69" name="Google Shape;269;p34"/>
          <p:cNvSpPr txBox="1"/>
          <p:nvPr>
            <p:ph idx="12" type="sldNum"/>
          </p:nvPr>
        </p:nvSpPr>
        <p:spPr>
          <a:xfrm>
            <a:off x="8472458" y="4730894"/>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0" name="Google Shape;270;p34"/>
          <p:cNvSpPr txBox="1"/>
          <p:nvPr>
            <p:ph idx="2" type="sldNum"/>
          </p:nvPr>
        </p:nvSpPr>
        <p:spPr>
          <a:xfrm>
            <a:off x="311700" y="4718628"/>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5.8</a:t>
            </a:r>
            <a:r>
              <a:rPr lang="en"/>
              <a:t>.3 Using Function Language and Notation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1000"/>
                                        <p:tgtEl>
                                          <p:spTgt spid="2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4" name="Shape 274"/>
        <p:cNvGrpSpPr/>
        <p:nvPr/>
      </p:nvGrpSpPr>
      <p:grpSpPr>
        <a:xfrm>
          <a:off x="0" y="0"/>
          <a:ext cx="0" cy="0"/>
          <a:chOff x="0" y="0"/>
          <a:chExt cx="0" cy="0"/>
        </a:xfrm>
      </p:grpSpPr>
      <p:pic>
        <p:nvPicPr>
          <p:cNvPr descr="Icon indicating the slide contains a check for understanding question for students " id="275" name="Google Shape;275;p3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76" name="Google Shape;276;p3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77" name="Google Shape;277;p35"/>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new computer is purchased for $2,500. Each year after its purchased, it loses ⅕ of its value. Which equation represents this situation</a:t>
            </a:r>
            <a:r>
              <a:rPr lang="en"/>
              <a:t>?</a:t>
            </a:r>
            <a:endParaRPr/>
          </a:p>
          <a:p>
            <a:pPr indent="-381000" lvl="0" marL="914400" rtl="0" algn="l">
              <a:lnSpc>
                <a:spcPct val="100000"/>
              </a:lnSpc>
              <a:spcBef>
                <a:spcPts val="1200"/>
              </a:spcBef>
              <a:spcAft>
                <a:spcPts val="0"/>
              </a:spcAft>
              <a:buSzPts val="2400"/>
              <a:buFont typeface="Noto Sans"/>
              <a:buAutoNum type="alphaLcPeriod"/>
            </a:pP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t</a:t>
            </a:r>
            <a:r>
              <a:rPr lang="en"/>
              <a:t>) = 2500 + (⅘)</a:t>
            </a:r>
            <a:r>
              <a:rPr baseline="30000" i="1" lang="en">
                <a:latin typeface="Times New Roman"/>
                <a:ea typeface="Times New Roman"/>
                <a:cs typeface="Times New Roman"/>
                <a:sym typeface="Times New Roman"/>
              </a:rPr>
              <a:t>t</a:t>
            </a:r>
            <a:r>
              <a:rPr lang="en"/>
              <a:t> </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t</a:t>
            </a:r>
            <a:r>
              <a:rPr lang="en"/>
              <a:t>) = 2500 𑁦 (⅘)</a:t>
            </a:r>
            <a:r>
              <a:rPr i="1" lang="en">
                <a:latin typeface="Times New Roman"/>
                <a:ea typeface="Times New Roman"/>
                <a:cs typeface="Times New Roman"/>
                <a:sym typeface="Times New Roman"/>
              </a:rPr>
              <a:t>t</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t</a:t>
            </a:r>
            <a:r>
              <a:rPr lang="en"/>
              <a:t>) = 2500 𑁦 (⅘)</a:t>
            </a:r>
            <a:r>
              <a:rPr baseline="30000" i="1" lang="en">
                <a:latin typeface="Times New Roman"/>
                <a:ea typeface="Times New Roman"/>
                <a:cs typeface="Times New Roman"/>
                <a:sym typeface="Times New Roman"/>
              </a:rPr>
              <a:t>t</a:t>
            </a:r>
            <a:endParaRPr baseline="30000">
              <a:latin typeface="Noto Sans"/>
              <a:ea typeface="Noto Sans"/>
              <a:cs typeface="Noto Sans"/>
              <a:sym typeface="Noto Sans"/>
            </a:endParaRPr>
          </a:p>
          <a:p>
            <a:pPr indent="-381000" lvl="0" marL="914400" rtl="0" algn="l">
              <a:lnSpc>
                <a:spcPct val="100000"/>
              </a:lnSpc>
              <a:spcBef>
                <a:spcPts val="1000"/>
              </a:spcBef>
              <a:spcAft>
                <a:spcPts val="1000"/>
              </a:spcAft>
              <a:buSzPts val="2400"/>
              <a:buFont typeface="Noto Sans"/>
              <a:buAutoNum type="alphaLcPeriod"/>
            </a:pP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t</a:t>
            </a:r>
            <a:r>
              <a:rPr lang="en"/>
              <a:t>) = ⅘ 𑁦 (2500)</a:t>
            </a:r>
            <a:r>
              <a:rPr baseline="30000" i="1" lang="en">
                <a:latin typeface="Times New Roman"/>
                <a:ea typeface="Times New Roman"/>
                <a:cs typeface="Times New Roman"/>
                <a:sym typeface="Times New Roman"/>
              </a:rPr>
              <a:t>t</a:t>
            </a:r>
            <a:endParaRPr baseline="30000">
              <a:latin typeface="Noto Sans"/>
              <a:ea typeface="Noto Sans"/>
              <a:cs typeface="Noto Sans"/>
              <a:sym typeface="Noto Sans"/>
            </a:endParaRPr>
          </a:p>
        </p:txBody>
      </p:sp>
      <p:sp>
        <p:nvSpPr>
          <p:cNvPr id="278" name="Google Shape;278;p35"/>
          <p:cNvSpPr txBox="1"/>
          <p:nvPr>
            <p:ph idx="12" type="sldNum"/>
          </p:nvPr>
        </p:nvSpPr>
        <p:spPr>
          <a:xfrm>
            <a:off x="8283608" y="472298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9" name="Google Shape;279;p35"/>
          <p:cNvSpPr txBox="1"/>
          <p:nvPr>
            <p:ph idx="2" type="sldNum"/>
          </p:nvPr>
        </p:nvSpPr>
        <p:spPr>
          <a:xfrm>
            <a:off x="311700" y="472298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5.8.3 Using Function Language and Notation</a:t>
            </a:r>
            <a:endParaRPr/>
          </a:p>
        </p:txBody>
      </p:sp>
      <p:sp>
        <p:nvSpPr>
          <p:cNvPr descr="An arrow icon reads &quot;Let's review!&quot; and links to a slide that reviews the content that was assessed in the self check question. " id="280" name="Google Shape;280;p35"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4" name="Shape 28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85" name="Google Shape;285;p3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86" name="Google Shape;286;p36"/>
          <p:cNvSpPr txBox="1"/>
          <p:nvPr>
            <p:ph type="title"/>
          </p:nvPr>
        </p:nvSpPr>
        <p:spPr>
          <a:xfrm>
            <a:off x="311700" y="137150"/>
            <a:ext cx="53073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87" name="Google Shape;287;p36"/>
          <p:cNvSpPr txBox="1"/>
          <p:nvPr>
            <p:ph idx="1" type="body"/>
          </p:nvPr>
        </p:nvSpPr>
        <p:spPr>
          <a:xfrm>
            <a:off x="311700" y="960125"/>
            <a:ext cx="51642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solidFill>
                  <a:srgbClr val="1D2125"/>
                </a:solidFill>
              </a:rPr>
              <a:t>Write an equation for each function described. </a:t>
            </a:r>
            <a:endParaRPr>
              <a:solidFill>
                <a:srgbClr val="1D2125"/>
              </a:solidFill>
            </a:endParaRPr>
          </a:p>
          <a:p>
            <a:pPr indent="0" lvl="0" marL="0" rtl="0" algn="l">
              <a:lnSpc>
                <a:spcPct val="100000"/>
              </a:lnSpc>
              <a:spcBef>
                <a:spcPts val="1000"/>
              </a:spcBef>
              <a:spcAft>
                <a:spcPts val="0"/>
              </a:spcAft>
              <a:buNone/>
            </a:pPr>
            <a:r>
              <a:rPr b="1" lang="en">
                <a:solidFill>
                  <a:srgbClr val="1D2125"/>
                </a:solidFill>
              </a:rPr>
              <a:t>Example 1-</a:t>
            </a:r>
            <a:r>
              <a:rPr lang="en">
                <a:solidFill>
                  <a:srgbClr val="1D2125"/>
                </a:solidFill>
              </a:rPr>
              <a:t> The starting value of the function is 10. The function doubles every year. </a:t>
            </a:r>
            <a:endParaRPr>
              <a:solidFill>
                <a:srgbClr val="1D2125"/>
              </a:solidFill>
            </a:endParaRPr>
          </a:p>
          <a:p>
            <a:pPr indent="0" lvl="0" marL="0" rtl="0" algn="l">
              <a:lnSpc>
                <a:spcPct val="100000"/>
              </a:lnSpc>
              <a:spcBef>
                <a:spcPts val="2000"/>
              </a:spcBef>
              <a:spcAft>
                <a:spcPts val="300"/>
              </a:spcAft>
              <a:buNone/>
            </a:pPr>
            <a:r>
              <a:rPr b="1" lang="en">
                <a:solidFill>
                  <a:srgbClr val="1D2125"/>
                </a:solidFill>
              </a:rPr>
              <a:t>Example 2 -</a:t>
            </a:r>
            <a:r>
              <a:rPr lang="en">
                <a:solidFill>
                  <a:srgbClr val="1D2125"/>
                </a:solidFill>
              </a:rPr>
              <a:t> An acre of land is worth $40,000 at the time of purchase. It doubles in value every decade. Use </a:t>
            </a:r>
            <a:r>
              <a:rPr i="1" lang="en">
                <a:solidFill>
                  <a:srgbClr val="1D2125"/>
                </a:solidFill>
                <a:latin typeface="Times New Roman"/>
                <a:ea typeface="Times New Roman"/>
                <a:cs typeface="Times New Roman"/>
                <a:sym typeface="Times New Roman"/>
              </a:rPr>
              <a:t>t</a:t>
            </a:r>
            <a:r>
              <a:rPr lang="en">
                <a:solidFill>
                  <a:srgbClr val="1D2125"/>
                </a:solidFill>
              </a:rPr>
              <a:t> to represent the time in decades. </a:t>
            </a:r>
            <a:endParaRPr>
              <a:solidFill>
                <a:srgbClr val="1D2125"/>
              </a:solidFill>
            </a:endParaRPr>
          </a:p>
        </p:txBody>
      </p:sp>
      <p:sp>
        <p:nvSpPr>
          <p:cNvPr id="288" name="Google Shape;288;p36"/>
          <p:cNvSpPr txBox="1"/>
          <p:nvPr>
            <p:ph idx="2" type="body"/>
          </p:nvPr>
        </p:nvSpPr>
        <p:spPr>
          <a:xfrm>
            <a:off x="5931450" y="960125"/>
            <a:ext cx="3017100" cy="3657600"/>
          </a:xfrm>
          <a:prstGeom prst="rect">
            <a:avLst/>
          </a:prstGeom>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a:t>EXPONENTIAL GROWTH</a:t>
            </a:r>
            <a:endParaRPr/>
          </a:p>
          <a:p>
            <a:pPr indent="0" lvl="0" marL="0" rtl="0" algn="ctr">
              <a:spcBef>
                <a:spcPts val="4500"/>
              </a:spcBef>
              <a:spcAft>
                <a:spcPts val="0"/>
              </a:spcAft>
              <a:buNone/>
            </a:pPr>
            <a:r>
              <a:rPr i="1" lang="en" sz="2200">
                <a:latin typeface="Times New Roman"/>
                <a:ea typeface="Times New Roman"/>
                <a:cs typeface="Times New Roman"/>
                <a:sym typeface="Times New Roman"/>
              </a:rPr>
              <a:t>f</a:t>
            </a:r>
            <a:r>
              <a:rPr lang="en" sz="2200"/>
              <a:t>(</a:t>
            </a:r>
            <a:r>
              <a:rPr i="1" lang="en" sz="2200">
                <a:latin typeface="Times New Roman"/>
                <a:ea typeface="Times New Roman"/>
                <a:cs typeface="Times New Roman"/>
                <a:sym typeface="Times New Roman"/>
              </a:rPr>
              <a:t>x</a:t>
            </a:r>
            <a:r>
              <a:rPr lang="en" sz="2200"/>
              <a:t>) = </a:t>
            </a:r>
            <a:r>
              <a:rPr i="1" lang="en" sz="2200">
                <a:latin typeface="Times New Roman"/>
                <a:ea typeface="Times New Roman"/>
                <a:cs typeface="Times New Roman"/>
                <a:sym typeface="Times New Roman"/>
              </a:rPr>
              <a:t>a </a:t>
            </a:r>
            <a:r>
              <a:rPr lang="en" sz="2200">
                <a:latin typeface="Times New Roman"/>
                <a:ea typeface="Times New Roman"/>
                <a:cs typeface="Times New Roman"/>
                <a:sym typeface="Times New Roman"/>
              </a:rPr>
              <a:t>𑁦</a:t>
            </a:r>
            <a:r>
              <a:rPr i="1" lang="en" sz="2200">
                <a:latin typeface="Times New Roman"/>
                <a:ea typeface="Times New Roman"/>
                <a:cs typeface="Times New Roman"/>
                <a:sym typeface="Times New Roman"/>
              </a:rPr>
              <a:t> b</a:t>
            </a:r>
            <a:r>
              <a:rPr baseline="30000" i="1" lang="en" sz="2200">
                <a:latin typeface="Times New Roman"/>
                <a:ea typeface="Times New Roman"/>
                <a:cs typeface="Times New Roman"/>
                <a:sym typeface="Times New Roman"/>
              </a:rPr>
              <a:t>x</a:t>
            </a:r>
            <a:endParaRPr baseline="30000" sz="2200"/>
          </a:p>
          <a:p>
            <a:pPr indent="0" lvl="0" marL="0" rtl="0" algn="ctr">
              <a:spcBef>
                <a:spcPts val="1200"/>
              </a:spcBef>
              <a:spcAft>
                <a:spcPts val="0"/>
              </a:spcAft>
              <a:buNone/>
            </a:pPr>
            <a:r>
              <a:rPr lang="en"/>
              <a:t>Where – </a:t>
            </a:r>
            <a:endParaRPr/>
          </a:p>
          <a:p>
            <a:pPr indent="-228600" lvl="0" marL="228600" rtl="0" algn="l">
              <a:spcBef>
                <a:spcPts val="1200"/>
              </a:spcBef>
              <a:spcAft>
                <a:spcPts val="0"/>
              </a:spcAft>
              <a:buSzPts val="1800"/>
              <a:buChar char="●"/>
            </a:pPr>
            <a:r>
              <a:rPr i="1" lang="en">
                <a:latin typeface="Times New Roman"/>
                <a:ea typeface="Times New Roman"/>
                <a:cs typeface="Times New Roman"/>
                <a:sym typeface="Times New Roman"/>
              </a:rPr>
              <a:t>a</a:t>
            </a:r>
            <a:r>
              <a:rPr lang="en"/>
              <a:t> is the initial or starting value of the function </a:t>
            </a:r>
            <a:endParaRPr/>
          </a:p>
          <a:p>
            <a:pPr indent="-228600" lvl="0" marL="228600" rtl="0" algn="l">
              <a:spcBef>
                <a:spcPts val="800"/>
              </a:spcBef>
              <a:spcAft>
                <a:spcPts val="0"/>
              </a:spcAft>
              <a:buSzPts val="1800"/>
              <a:buChar char="●"/>
            </a:pPr>
            <a:r>
              <a:rPr i="1" lang="en">
                <a:latin typeface="Times New Roman"/>
                <a:ea typeface="Times New Roman"/>
                <a:cs typeface="Times New Roman"/>
                <a:sym typeface="Times New Roman"/>
              </a:rPr>
              <a:t>b</a:t>
            </a:r>
            <a:r>
              <a:rPr lang="en"/>
              <a:t> is the growth factor or growth multiplier per unit </a:t>
            </a:r>
            <a:r>
              <a:rPr i="1" lang="en">
                <a:latin typeface="Times New Roman"/>
                <a:ea typeface="Times New Roman"/>
                <a:cs typeface="Times New Roman"/>
                <a:sym typeface="Times New Roman"/>
              </a:rPr>
              <a:t>x</a:t>
            </a:r>
            <a:endParaRPr/>
          </a:p>
        </p:txBody>
      </p:sp>
      <p:cxnSp>
        <p:nvCxnSpPr>
          <p:cNvPr descr="Line used to separate the title in a text box from the explanation content " id="289" name="Google Shape;289;p36"/>
          <p:cNvCxnSpPr/>
          <p:nvPr/>
        </p:nvCxnSpPr>
        <p:spPr>
          <a:xfrm flipH="1" rot="10800000">
            <a:off x="6269975" y="1662890"/>
            <a:ext cx="2336700" cy="4800"/>
          </a:xfrm>
          <a:prstGeom prst="straightConnector1">
            <a:avLst/>
          </a:prstGeom>
          <a:noFill/>
          <a:ln cap="flat" cmpd="sng" w="28575">
            <a:solidFill>
              <a:srgbClr val="D9D9D9"/>
            </a:solidFill>
            <a:prstDash val="solid"/>
            <a:round/>
            <a:headEnd len="med" w="med" type="none"/>
            <a:tailEnd len="med" w="med" type="none"/>
          </a:ln>
        </p:spPr>
      </p:cxnSp>
      <p:sp>
        <p:nvSpPr>
          <p:cNvPr id="290" name="Google Shape;290;p36"/>
          <p:cNvSpPr txBox="1"/>
          <p:nvPr>
            <p:ph idx="12" type="sldNum"/>
          </p:nvPr>
        </p:nvSpPr>
        <p:spPr>
          <a:xfrm>
            <a:off x="8283608" y="4751795"/>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1" name="Google Shape;291;p36"/>
          <p:cNvSpPr txBox="1"/>
          <p:nvPr>
            <p:ph idx="3" type="sldNum"/>
          </p:nvPr>
        </p:nvSpPr>
        <p:spPr>
          <a:xfrm>
            <a:off x="311700" y="475180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5.8.3 Using Function Language and Notation - Additional Resources</a:t>
            </a:r>
            <a:endParaRPr>
              <a:latin typeface="Noto Sans"/>
              <a:ea typeface="Noto Sans"/>
              <a:cs typeface="Noto Sans"/>
              <a:sym typeface="Noto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97" name="Google Shape;297;p37"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98" name="Google Shape;298;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38"/>
          <p:cNvSpPr txBox="1"/>
          <p:nvPr>
            <p:ph type="title"/>
          </p:nvPr>
        </p:nvSpPr>
        <p:spPr>
          <a:xfrm>
            <a:off x="311700" y="65124"/>
            <a:ext cx="8520600" cy="55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04" name="Google Shape;304;p38"/>
          <p:cNvSpPr txBox="1"/>
          <p:nvPr>
            <p:ph idx="1" type="body"/>
          </p:nvPr>
        </p:nvSpPr>
        <p:spPr>
          <a:xfrm>
            <a:off x="311700" y="616825"/>
            <a:ext cx="5322900" cy="4134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The</a:t>
            </a:r>
            <a:r>
              <a:rPr lang="en" sz="2100"/>
              <a:t> graph shows the population of beavers in a forest for different numbers of years after 1995. The beaver population is growing exponentially. </a:t>
            </a:r>
            <a:endParaRPr sz="2100"/>
          </a:p>
          <a:p>
            <a:pPr indent="-361950" lvl="0" marL="457200" rtl="0" algn="l">
              <a:lnSpc>
                <a:spcPct val="100000"/>
              </a:lnSpc>
              <a:spcBef>
                <a:spcPts val="1200"/>
              </a:spcBef>
              <a:spcAft>
                <a:spcPts val="0"/>
              </a:spcAft>
              <a:buSzPts val="2100"/>
              <a:buAutoNum type="arabicPeriod"/>
            </a:pPr>
            <a:r>
              <a:rPr lang="en" sz="2100"/>
              <a:t>Explain why we can think of the beaver population as a function of time in years. </a:t>
            </a:r>
            <a:endParaRPr sz="2100"/>
          </a:p>
          <a:p>
            <a:pPr indent="-361950" lvl="0" marL="457200" rtl="0" algn="l">
              <a:lnSpc>
                <a:spcPct val="100000"/>
              </a:lnSpc>
              <a:spcBef>
                <a:spcPts val="1000"/>
              </a:spcBef>
              <a:spcAft>
                <a:spcPts val="0"/>
              </a:spcAft>
              <a:buSzPts val="2100"/>
              <a:buAutoNum type="arabicPeriod"/>
            </a:pPr>
            <a:r>
              <a:rPr lang="en" sz="2100"/>
              <a:t>What is the meaning of the point labeled </a:t>
            </a:r>
            <a:r>
              <a:rPr i="1" lang="en" sz="2100">
                <a:latin typeface="Times New Roman"/>
                <a:ea typeface="Times New Roman"/>
                <a:cs typeface="Times New Roman"/>
                <a:sym typeface="Times New Roman"/>
              </a:rPr>
              <a:t>Q</a:t>
            </a:r>
            <a:r>
              <a:rPr lang="en" sz="2100"/>
              <a:t> in this context? </a:t>
            </a:r>
            <a:endParaRPr sz="2100"/>
          </a:p>
          <a:p>
            <a:pPr indent="-361950" lvl="0" marL="457200" rtl="0" algn="l">
              <a:lnSpc>
                <a:spcPct val="100000"/>
              </a:lnSpc>
              <a:spcBef>
                <a:spcPts val="1000"/>
              </a:spcBef>
              <a:spcAft>
                <a:spcPts val="0"/>
              </a:spcAft>
              <a:buSzPts val="2100"/>
              <a:buAutoNum type="arabicPeriod"/>
            </a:pPr>
            <a:r>
              <a:rPr lang="en" sz="2100"/>
              <a:t>Write an equation using function notation to represent this situation.</a:t>
            </a:r>
            <a:endParaRPr sz="2100"/>
          </a:p>
        </p:txBody>
      </p:sp>
      <p:pic>
        <p:nvPicPr>
          <p:cNvPr descr="A scatter plot showing the number of beavers over 5 years. Red points show increases: (1,100), (2,200), (3,400), (4,800). The y-axis is number of beavers and the x-axis is time in years. A black point labeled Q is plotted at a location within the data set between 3 and 4 years. " id="305" name="Google Shape;305;p38"/>
          <p:cNvPicPr preferRelativeResize="0"/>
          <p:nvPr/>
        </p:nvPicPr>
        <p:blipFill>
          <a:blip r:embed="rId4">
            <a:alphaModFix/>
          </a:blip>
          <a:stretch>
            <a:fillRect/>
          </a:stretch>
        </p:blipFill>
        <p:spPr>
          <a:xfrm>
            <a:off x="5339821" y="1503538"/>
            <a:ext cx="3622955" cy="2136425"/>
          </a:xfrm>
          <a:prstGeom prst="rect">
            <a:avLst/>
          </a:prstGeom>
          <a:noFill/>
          <a:ln>
            <a:noFill/>
          </a:ln>
        </p:spPr>
      </p:pic>
      <p:sp>
        <p:nvSpPr>
          <p:cNvPr id="306" name="Google Shape;306;p38"/>
          <p:cNvSpPr txBox="1"/>
          <p:nvPr>
            <p:ph idx="12" type="sldNum"/>
          </p:nvPr>
        </p:nvSpPr>
        <p:spPr>
          <a:xfrm>
            <a:off x="8283608" y="475179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7" name="Google Shape;307;p38"/>
          <p:cNvSpPr txBox="1"/>
          <p:nvPr>
            <p:ph idx="2" type="sldNum"/>
          </p:nvPr>
        </p:nvSpPr>
        <p:spPr>
          <a:xfrm>
            <a:off x="311700" y="475180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a:t>
            </a:r>
            <a:r>
              <a:rPr lang="en"/>
              <a:t>.4 Function Notation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13" name="Google Shape;313;p39"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14" name="Google Shape;314;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40"/>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20" name="Google Shape;320;p4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21" name="Google Shape;321;p40"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22" name="Google Shape;322;p40"/>
          <p:cNvSpPr txBox="1"/>
          <p:nvPr>
            <p:ph idx="12" type="sldNum"/>
          </p:nvPr>
        </p:nvSpPr>
        <p:spPr>
          <a:xfrm>
            <a:off x="8283608" y="473553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3" name="Google Shape;323;p40"/>
          <p:cNvSpPr txBox="1"/>
          <p:nvPr>
            <p:ph idx="3" type="sldNum"/>
          </p:nvPr>
        </p:nvSpPr>
        <p:spPr>
          <a:xfrm>
            <a:off x="311700" y="473554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5.8</a:t>
            </a:r>
            <a:r>
              <a:rPr lang="en"/>
              <a:t>.5 Practice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29" name="Google Shape;329;p41"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30" name="Google Shape;330;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4" name="Shape 334"/>
        <p:cNvGrpSpPr/>
        <p:nvPr/>
      </p:nvGrpSpPr>
      <p:grpSpPr>
        <a:xfrm>
          <a:off x="0" y="0"/>
          <a:ext cx="0" cy="0"/>
          <a:chOff x="0" y="0"/>
          <a:chExt cx="0" cy="0"/>
        </a:xfrm>
      </p:grpSpPr>
      <p:sp>
        <p:nvSpPr>
          <p:cNvPr id="335" name="Google Shape;335;p42"/>
          <p:cNvSpPr txBox="1"/>
          <p:nvPr>
            <p:ph type="title"/>
          </p:nvPr>
        </p:nvSpPr>
        <p:spPr>
          <a:xfrm>
            <a:off x="311700" y="65122"/>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36" name="Google Shape;336;p42"/>
          <p:cNvSpPr txBox="1"/>
          <p:nvPr>
            <p:ph idx="1" type="body"/>
          </p:nvPr>
        </p:nvSpPr>
        <p:spPr>
          <a:xfrm>
            <a:off x="311700" y="679925"/>
            <a:ext cx="8665500" cy="41493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sz="2200"/>
              <a:t>Consider a bacteria population 𝑝, described by the equation </a:t>
            </a:r>
            <a:br>
              <a:rPr lang="en" sz="2200"/>
            </a:br>
            <a:r>
              <a:rPr b="1" lang="en" sz="2200"/>
              <a:t>𝑝 = 1,000 𑁦 2</a:t>
            </a:r>
            <a:r>
              <a:rPr b="1" baseline="30000" lang="en" sz="2200"/>
              <a:t>𝑡</a:t>
            </a:r>
            <a:r>
              <a:rPr lang="en" sz="2200"/>
              <a:t>, where 𝑡 is the number of hours after it is first measured.</a:t>
            </a:r>
            <a:endParaRPr sz="2200"/>
          </a:p>
          <a:p>
            <a:pPr indent="-368300" lvl="0" marL="457200" rtl="0" algn="l">
              <a:lnSpc>
                <a:spcPct val="100000"/>
              </a:lnSpc>
              <a:spcBef>
                <a:spcPts val="1200"/>
              </a:spcBef>
              <a:spcAft>
                <a:spcPts val="0"/>
              </a:spcAft>
              <a:buSzPts val="2200"/>
              <a:buAutoNum type="arabicPeriod"/>
            </a:pPr>
            <a:r>
              <a:rPr lang="en" sz="2200"/>
              <a:t>Complete the sentence for this situation: _____ is a function of _____.</a:t>
            </a:r>
            <a:endParaRPr sz="2200"/>
          </a:p>
          <a:p>
            <a:pPr indent="-368300" lvl="0" marL="457200" rtl="0" algn="l">
              <a:lnSpc>
                <a:spcPct val="100000"/>
              </a:lnSpc>
              <a:spcBef>
                <a:spcPts val="1000"/>
              </a:spcBef>
              <a:spcAft>
                <a:spcPts val="0"/>
              </a:spcAft>
              <a:buSzPts val="2200"/>
              <a:buAutoNum type="arabicPeriod"/>
            </a:pPr>
            <a:r>
              <a:rPr lang="en" sz="2200"/>
              <a:t>How is 𝑝 related to the function 𝑓 given by 𝑓(𝑡) = 1,000 𑁦 2</a:t>
            </a:r>
            <a:r>
              <a:rPr baseline="30000" lang="en" sz="2200"/>
              <a:t>𝑡</a:t>
            </a:r>
            <a:r>
              <a:rPr lang="en" sz="2200"/>
              <a:t>?</a:t>
            </a:r>
            <a:endParaRPr sz="2200"/>
          </a:p>
          <a:p>
            <a:pPr indent="-368300" lvl="0" marL="457200" rtl="0" algn="l">
              <a:lnSpc>
                <a:spcPct val="100000"/>
              </a:lnSpc>
              <a:spcBef>
                <a:spcPts val="1000"/>
              </a:spcBef>
              <a:spcAft>
                <a:spcPts val="0"/>
              </a:spcAft>
              <a:buSzPts val="2200"/>
              <a:buAutoNum type="arabicPeriod"/>
            </a:pPr>
            <a:r>
              <a:rPr lang="en" sz="2200"/>
              <a:t>How are these equations similar to or different from the equations you’ve written previously, without function notation?</a:t>
            </a:r>
            <a:endParaRPr sz="2200"/>
          </a:p>
          <a:p>
            <a:pPr indent="-368300" lvl="0" marL="457200" rtl="0" algn="l">
              <a:lnSpc>
                <a:spcPct val="100000"/>
              </a:lnSpc>
              <a:spcBef>
                <a:spcPts val="1000"/>
              </a:spcBef>
              <a:spcAft>
                <a:spcPts val="0"/>
              </a:spcAft>
              <a:buSzPts val="2200"/>
              <a:buAutoNum type="arabicPeriod"/>
            </a:pPr>
            <a:r>
              <a:rPr lang="en" sz="2200"/>
              <a:t>How are the exponential functions here similar to or different from linear functions we saw earlier in the course?</a:t>
            </a:r>
            <a:endParaRPr sz="2200"/>
          </a:p>
        </p:txBody>
      </p:sp>
      <p:sp>
        <p:nvSpPr>
          <p:cNvPr id="337" name="Google Shape;337;p42"/>
          <p:cNvSpPr txBox="1"/>
          <p:nvPr>
            <p:ph idx="12" type="sldNum"/>
          </p:nvPr>
        </p:nvSpPr>
        <p:spPr>
          <a:xfrm>
            <a:off x="8283608" y="475179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8" name="Google Shape;338;p42"/>
          <p:cNvSpPr txBox="1"/>
          <p:nvPr>
            <p:ph idx="2" type="sldNum"/>
          </p:nvPr>
        </p:nvSpPr>
        <p:spPr>
          <a:xfrm>
            <a:off x="311700" y="475180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5.8 Exponential Situations as Functions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44" name="Google Shape;344;p4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45" name="Google Shape;345;p43" title="Student Self Assessment table"/>
          <p:cNvGraphicFramePr/>
          <p:nvPr/>
        </p:nvGraphicFramePr>
        <p:xfrm>
          <a:off x="403153" y="1764100"/>
          <a:ext cx="3000000" cy="3000000"/>
        </p:xfrm>
        <a:graphic>
          <a:graphicData uri="http://schemas.openxmlformats.org/drawingml/2006/table">
            <a:tbl>
              <a:tblPr>
                <a:noFill/>
                <a:tableStyleId>{DDE5BBEA-27E3-4907-8564-C08CB3715B45}</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Use function notation to write equations that represent exponential relationships. </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Determine whether the relationships in descriptions, tables, equations, or graphs are functions. </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46" name="Google Shape;346;p43"/>
          <p:cNvSpPr txBox="1"/>
          <p:nvPr>
            <p:ph idx="12" type="sldNum"/>
          </p:nvPr>
        </p:nvSpPr>
        <p:spPr>
          <a:xfrm>
            <a:off x="8283608" y="473553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7" name="Google Shape;347;p43"/>
          <p:cNvSpPr txBox="1"/>
          <p:nvPr>
            <p:ph idx="2" type="sldNum"/>
          </p:nvPr>
        </p:nvSpPr>
        <p:spPr>
          <a:xfrm>
            <a:off x="311700" y="473554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5.8 Exponential Situations as Functions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