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C25B4E0-F01F-42CD-B3D8-462AA847FCBB}">
  <a:tblStyle styleId="{5C25B4E0-F01F-42CD-B3D8-462AA847FCB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2C7EBE9-1A10-4C0A-A1C0-67B86A8D9DDD}"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openstax-alg1-unit-8-spn-vocabulary-flash-cards/?i=5eauv9&amp;x=1jqt" TargetMode="External"/><Relationship Id="rId4" Type="http://schemas.openxmlformats.org/officeDocument/2006/relationships/hyperlink" Target="https://quizlet.com/881565975/openstax-alg1-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20.xml"/><Relationship Id="rId4" Type="http://schemas.openxmlformats.org/officeDocument/2006/relationships/slide" Target="/ppt/slides/slide11.xml"/><Relationship Id="rId5" Type="http://schemas.openxmlformats.org/officeDocument/2006/relationships/slide" Target="/ppt/slides/slide11.xml"/><Relationship Id="rId6" Type="http://schemas.openxmlformats.org/officeDocument/2006/relationships/slide" Target="/ppt/slides/slide11.xml"/><Relationship Id="rId7" Type="http://schemas.openxmlformats.org/officeDocument/2006/relationships/slide" Target="/ppt/slides/slide12.xml"/><Relationship Id="rId8" Type="http://schemas.openxmlformats.org/officeDocument/2006/relationships/slide" Target="/pp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20.xml"/><Relationship Id="rId4" Type="http://schemas.openxmlformats.org/officeDocument/2006/relationships/slide" Target="/ppt/slides/slide11.xml"/><Relationship Id="rId5" Type="http://schemas.openxmlformats.org/officeDocument/2006/relationships/slide" Target="/ppt/slides/slide11.xml"/><Relationship Id="rId6" Type="http://schemas.openxmlformats.org/officeDocument/2006/relationships/slide" Target="/ppt/slides/slide12.xml"/><Relationship Id="rId7" Type="http://schemas.openxmlformats.org/officeDocument/2006/relationships/slide" Target="/pp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20.xml"/><Relationship Id="rId4" Type="http://schemas.openxmlformats.org/officeDocument/2006/relationships/slide" Target="/ppt/slides/slide11.xml"/><Relationship Id="rId5" Type="http://schemas.openxmlformats.org/officeDocument/2006/relationships/slide" Target="/ppt/slides/slide11.xml"/><Relationship Id="rId6" Type="http://schemas.openxmlformats.org/officeDocument/2006/relationships/slide" Target="/ppt/slides/slide12.xml"/><Relationship Id="rId7" Type="http://schemas.openxmlformats.org/officeDocument/2006/relationships/slide" Target="/pp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6-3-rewriting-quadratic-expressions-in-standard-form"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6-2-using-diagrams-to-understand-equivalent-expressions"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4.xml"/><Relationship Id="rId3" Type="http://schemas.openxmlformats.org/officeDocument/2006/relationships/slide" Target="/pp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4.xml"/><Relationship Id="rId3" Type="http://schemas.openxmlformats.org/officeDocument/2006/relationships/slide" Target="/pp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6.xml"/><Relationship Id="rId3" Type="http://schemas.openxmlformats.org/officeDocument/2006/relationships/slide" Target="/pp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6.xml"/><Relationship Id="rId3" Type="http://schemas.openxmlformats.org/officeDocument/2006/relationships/slide" Target="/pp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6-3-rewriting-quadratic-expressions-in-standard-form"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Previously, students learned that a quadratic expression in factored form can be quite handy in revealing the zeros of a function and the 𝑥-intercepts of its graph. They also observed that the factored form can also help us solve quadratic equations algebraically. In this lesson, students begin to rewrite quadratic expressions from standard to factored form.</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an earlier unit, students learned to expand quadratic expressions in factored form and rewrite them in standard form. They did so by applying the distributive property to multiply out the factors—first by using diagrams for support, and then by relying on structure they observed in the process. The attention to structure continues in this lesson. Students relate the numbers in the factored form to the coefficients of the terms in standard form, looking for structure that can be used to go in reverse—from standard form to factored form.</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only looks at expressions of the form (𝑥+𝑚)(𝑥+𝑛) and (𝑥−𝑚)(𝑥−𝑛) where 𝑚 and 𝑛 are positive. This is so that arithmetic doesn’t get in the way of noticing the relationships between the numbers in factored form and the numbers in standard form. In the next lesson, students will encounter expressions of the form (𝑥+𝑚)(𝑥−𝑛)</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 and (𝑥−𝑚)(𝑥+𝑛).</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Note that this course includes only four lessons on transforming quadratic expressions from standard form to factored form. This is intentional. The goal is to help students see factored form conceptually, understand what it can tell us about the function, and use that knowledge in modeling problems, including problems where the zeros are not rational and algebraic factoring wouldn’t help. Too much attention to the algebraic skill of factoring can obscure these underlying concepts.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Sometimes—including in later courses and beyond—expressions do need to be written in factored form. With the universal availability of computer algebra systems, however, there is less need to spend lots of time learning how to factor by hand.</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Paper and pencil</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Lesson Vocabulary</a:t>
            </a:r>
            <a:endParaRPr b="1">
              <a:solidFill>
                <a:schemeClr val="dk1"/>
              </a:solidFill>
            </a:endParaRPr>
          </a:p>
          <a:p>
            <a:pPr indent="0" lvl="0" marL="0" rtl="0" algn="l">
              <a:spcBef>
                <a:spcPts val="0"/>
              </a:spcBef>
              <a:spcAft>
                <a:spcPts val="0"/>
              </a:spcAft>
              <a:buNone/>
            </a:pPr>
            <a:r>
              <a:rPr lang="en">
                <a:solidFill>
                  <a:schemeClr val="dk1"/>
                </a:solidFill>
              </a:rPr>
              <a:t>To support student understanding of key vocabulary: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Introduce and review the vocabulary words students will see in this lesson.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Encourage students to notice how these words are used and to include them in their math discussions and explanations—both written and oral.</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Use a word wall to reinforce vocabulary. </a:t>
            </a:r>
            <a:r>
              <a:rPr lang="en" u="sng">
                <a:solidFill>
                  <a:schemeClr val="hlink"/>
                </a:solidFill>
                <a:hlinkClick r:id="rId2"/>
              </a:rPr>
              <a:t>Sample word wall cards are available here</a:t>
            </a:r>
            <a:r>
              <a:rPr lang="en">
                <a:solidFill>
                  <a:schemeClr val="dk1"/>
                </a:solidFill>
              </a:rPr>
              <a: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For newcomers or students with beginning English proficiency, use these Quizlet sets to support vocabulary learning: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Unit 8 Spanish Vocabulary</a:t>
            </a:r>
            <a:r>
              <a:rPr lang="en">
                <a:solidFill>
                  <a:schemeClr val="dk1"/>
                </a:solidFill>
              </a:rPr>
              <a:t> – use first to build understanding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4"/>
              </a:rPr>
              <a:t>Unit 8 Vocabulary (English)</a:t>
            </a:r>
            <a:r>
              <a:rPr lang="en">
                <a:solidFill>
                  <a:schemeClr val="dk1"/>
                </a:solidFill>
              </a:rPr>
              <a:t> – use after anchoring in Spanish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Support for English Language Learners</a:t>
            </a:r>
            <a:endParaRPr b="1">
              <a:solidFill>
                <a:schemeClr val="dk1"/>
              </a:solidFill>
            </a:endParaRPr>
          </a:p>
          <a:p>
            <a:pPr indent="-301625" lvl="0" marL="4572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2(F) listen to and derive meaning from a variety of media such as audiotape, video, DVD, and CD-ROM to build and reinforce concept and language attainment</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3(D) speak using grade-level content area vocabulary in context to internalize new English words and build academic language proficiency</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3(E) share information in cooperative learning interactions</a:t>
            </a:r>
            <a:endParaRPr sz="1150">
              <a:solidFill>
                <a:schemeClr val="dk1"/>
              </a:solidFill>
              <a:latin typeface="Roboto"/>
              <a:ea typeface="Roboto"/>
              <a:cs typeface="Roboto"/>
              <a:sym typeface="Robo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When they write expressions in factored form later in the lesson, students will need to reason about factors that yield certain products. This warm up prompts students to find unknown factors in the context of area puzzles. Solving the puzzles involves reasoning about the measurements in multiple steps.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few minutes of quiet time to think individually and then time to share their thinking with their partner.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area of the blue rectangle is equal to 20 square inches.</a:t>
            </a:r>
            <a:endParaRPr sz="1300">
              <a:solidFill>
                <a:schemeClr val="dk1"/>
              </a:solidFill>
              <a:latin typeface="Calibri"/>
              <a:ea typeface="Calibri"/>
              <a:cs typeface="Calibri"/>
              <a:sym typeface="Calibri"/>
            </a:endParaRPr>
          </a:p>
          <a:p>
            <a:pPr indent="-311150" lvl="0" marL="457200" rtl="0" algn="l">
              <a:lnSpc>
                <a:spcPct val="100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determine the area of the blue rectangle, we need to figure out its width and length.</a:t>
            </a:r>
            <a:endParaRPr sz="1300">
              <a:solidFill>
                <a:schemeClr val="dk1"/>
              </a:solidFill>
              <a:latin typeface="Calibri"/>
              <a:ea typeface="Calibri"/>
              <a:cs typeface="Calibri"/>
              <a:sym typeface="Calibri"/>
            </a:endParaRPr>
          </a:p>
          <a:p>
            <a:pPr indent="-311150" lvl="0" marL="914400" rtl="0" algn="l">
              <a:lnSpc>
                <a:spcPct val="100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top shape is a square measuring 8 in. by 8 in. If the measurement of the longer left side is 10 inches, then the width of the blue rectangle can be found using the equation:  8 + </a:t>
            </a:r>
            <a:r>
              <a:rPr i="1" lang="en" sz="1300">
                <a:solidFill>
                  <a:schemeClr val="dk1"/>
                </a:solidFill>
                <a:latin typeface="Times New Roman"/>
                <a:ea typeface="Times New Roman"/>
                <a:cs typeface="Times New Roman"/>
                <a:sym typeface="Times New Roman"/>
              </a:rPr>
              <a:t>w </a:t>
            </a:r>
            <a:r>
              <a:rPr lang="en" sz="1300">
                <a:solidFill>
                  <a:schemeClr val="dk1"/>
                </a:solidFill>
                <a:latin typeface="Calibri"/>
                <a:ea typeface="Calibri"/>
                <a:cs typeface="Calibri"/>
                <a:sym typeface="Calibri"/>
              </a:rPr>
              <a:t>= 10, so </a:t>
            </a:r>
            <a:r>
              <a:rPr i="1" lang="en" sz="1300">
                <a:solidFill>
                  <a:schemeClr val="dk1"/>
                </a:solidFill>
                <a:latin typeface="Times New Roman"/>
                <a:ea typeface="Times New Roman"/>
                <a:cs typeface="Times New Roman"/>
                <a:sym typeface="Times New Roman"/>
              </a:rPr>
              <a:t>w</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2.  The width of the rectangle is 2 inches.</a:t>
            </a:r>
            <a:endParaRPr sz="1300">
              <a:solidFill>
                <a:schemeClr val="dk1"/>
              </a:solidFill>
              <a:latin typeface="Calibri"/>
              <a:ea typeface="Calibri"/>
              <a:cs typeface="Calibri"/>
              <a:sym typeface="Calibri"/>
            </a:endParaRPr>
          </a:p>
          <a:p>
            <a:pPr indent="-311150" lvl="0" marL="914400" rtl="0" algn="l">
              <a:lnSpc>
                <a:spcPct val="100000"/>
              </a:lnSpc>
              <a:spcBef>
                <a:spcPts val="1000"/>
              </a:spcBef>
              <a:spcAft>
                <a:spcPts val="0"/>
              </a:spcAft>
              <a:buClr>
                <a:schemeClr val="dk1"/>
              </a:buClr>
              <a:buSzPts val="1300"/>
              <a:buChar char="○"/>
            </a:pPr>
            <a:r>
              <a:rPr lang="en" sz="1300">
                <a:solidFill>
                  <a:schemeClr val="dk1"/>
                </a:solidFill>
                <a:latin typeface="Calibri"/>
                <a:ea typeface="Calibri"/>
                <a:cs typeface="Calibri"/>
                <a:sym typeface="Calibri"/>
              </a:rPr>
              <a:t>The bottom of the square is 8 inches, and the length of the blue rectangle can be written as an equation. But we have an unknown part that extends beyond the 8 inches of the square.  In addition to seeing that the smaller rectangle has a length of 3 inches, we see that along the top of the rectangle, there is a measurement that includes the top length of our rectangle and a part that extends beyond the rectangle. If we call the extension part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then we can solve the equation:  5 =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+ 3, so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2.  Since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is the length of the blue rectangle that we were missing, the full length of the blue rectangle is:  8 +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8 + 2 = 10.</a:t>
            </a:r>
            <a:endParaRPr sz="1300">
              <a:solidFill>
                <a:schemeClr val="dk1"/>
              </a:solidFill>
              <a:latin typeface="Calibri"/>
              <a:ea typeface="Calibri"/>
              <a:cs typeface="Calibri"/>
              <a:sym typeface="Calibri"/>
            </a:endParaRPr>
          </a:p>
          <a:p>
            <a:pPr indent="-311150" lvl="0" marL="914400" rtl="0" algn="l">
              <a:lnSpc>
                <a:spcPct val="100000"/>
              </a:lnSpc>
              <a:spcBef>
                <a:spcPts val="1000"/>
              </a:spcBef>
              <a:spcAft>
                <a:spcPts val="0"/>
              </a:spcAft>
              <a:buClr>
                <a:schemeClr val="dk1"/>
              </a:buClr>
              <a:buSzPts val="1300"/>
              <a:buChar char="○"/>
            </a:pPr>
            <a:r>
              <a:rPr lang="en" sz="1300">
                <a:solidFill>
                  <a:schemeClr val="dk1"/>
                </a:solidFill>
                <a:latin typeface="Calibri"/>
                <a:ea typeface="Calibri"/>
                <a:cs typeface="Calibri"/>
                <a:sym typeface="Calibri"/>
              </a:rPr>
              <a:t>Now, determine the area of the blue rectangle using 𝐴𝑟𝑒𝑎 =</a:t>
            </a:r>
            <a:r>
              <a:rPr i="1" lang="en" sz="1300">
                <a:solidFill>
                  <a:schemeClr val="dk1"/>
                </a:solidFill>
                <a:latin typeface="Times New Roman"/>
                <a:ea typeface="Times New Roman"/>
                <a:cs typeface="Times New Roman"/>
                <a:sym typeface="Times New Roman"/>
              </a:rPr>
              <a:t> l</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𝐴𝑟𝑒𝑎 = 10 × 2 = 20.  The area of the blue rectangle is equal to 20 square inches.</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missing width of the 36 square inch rectangle is 9 inches.</a:t>
            </a:r>
            <a:endParaRPr sz="1300">
              <a:solidFill>
                <a:schemeClr val="dk1"/>
              </a:solidFill>
              <a:latin typeface="Calibri"/>
              <a:ea typeface="Calibri"/>
              <a:cs typeface="Calibri"/>
              <a:sym typeface="Calibri"/>
            </a:endParaRPr>
          </a:p>
          <a:p>
            <a:pPr indent="-311150" lvl="0" marL="457200" rtl="0" algn="l">
              <a:lnSpc>
                <a:spcPct val="100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Start with what you know to figure out the missing side lengths.</a:t>
            </a:r>
            <a:endParaRPr sz="1300">
              <a:solidFill>
                <a:schemeClr val="dk1"/>
              </a:solidFill>
              <a:latin typeface="Calibri"/>
              <a:ea typeface="Calibri"/>
              <a:cs typeface="Calibri"/>
              <a:sym typeface="Calibri"/>
            </a:endParaRPr>
          </a:p>
          <a:p>
            <a:pPr indent="-311150" lvl="0" marL="914400" rtl="0" algn="l">
              <a:lnSpc>
                <a:spcPct val="100000"/>
              </a:lnSpc>
              <a:spcBef>
                <a:spcPts val="1000"/>
              </a:spcBef>
              <a:spcAft>
                <a:spcPts val="0"/>
              </a:spcAft>
              <a:buClr>
                <a:schemeClr val="dk1"/>
              </a:buClr>
              <a:buSzPts val="1300"/>
              <a:buChar char="○"/>
            </a:pPr>
            <a:r>
              <a:rPr lang="en" sz="1300">
                <a:solidFill>
                  <a:schemeClr val="dk1"/>
                </a:solidFill>
                <a:latin typeface="Calibri"/>
                <a:ea typeface="Calibri"/>
                <a:cs typeface="Calibri"/>
                <a:sym typeface="Calibri"/>
              </a:rPr>
              <a:t>Start with the rectangle that measures 60 square inches, because we know the full measure of one of its sides. The bottom length of that rectangle is labeled 12 inches. So, to find the width, we solve an area equation, </a:t>
            </a:r>
            <a:r>
              <a:rPr lang="en" sz="1300">
                <a:solidFill>
                  <a:schemeClr val="dk1"/>
                </a:solidFill>
                <a:latin typeface="Calibri"/>
                <a:ea typeface="Calibri"/>
                <a:cs typeface="Calibri"/>
                <a:sym typeface="Calibri"/>
              </a:rPr>
              <a:t>Area = =</a:t>
            </a:r>
            <a:r>
              <a:rPr i="1" lang="en" sz="1300">
                <a:solidFill>
                  <a:schemeClr val="dk1"/>
                </a:solidFill>
                <a:latin typeface="Times New Roman"/>
                <a:ea typeface="Times New Roman"/>
                <a:cs typeface="Times New Roman"/>
                <a:sym typeface="Times New Roman"/>
              </a:rPr>
              <a:t> l</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Substituting gives 60 = 12 × </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so </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914400" rtl="0" algn="l">
              <a:lnSpc>
                <a:spcPct val="100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rectangle to the </a:t>
            </a:r>
            <a:r>
              <a:rPr lang="en" sz="1300">
                <a:solidFill>
                  <a:schemeClr val="dk1"/>
                </a:solidFill>
                <a:latin typeface="Calibri"/>
                <a:ea typeface="Calibri"/>
                <a:cs typeface="Calibri"/>
                <a:sym typeface="Calibri"/>
              </a:rPr>
              <a:t>right side with an area of 48 square inches</a:t>
            </a:r>
            <a:r>
              <a:rPr lang="en" sz="1300">
                <a:solidFill>
                  <a:schemeClr val="dk1"/>
                </a:solidFill>
                <a:latin typeface="Calibri"/>
                <a:ea typeface="Calibri"/>
                <a:cs typeface="Calibri"/>
                <a:sym typeface="Calibri"/>
              </a:rPr>
              <a:t>, we see that there is a small part of the width that is labeled 3 inches. The rest of the width must be equal to 5 inches, </a:t>
            </a:r>
            <a:r>
              <a:rPr lang="en" sz="1300">
                <a:solidFill>
                  <a:schemeClr val="dk1"/>
                </a:solidFill>
                <a:latin typeface="Calibri"/>
                <a:ea typeface="Calibri"/>
                <a:cs typeface="Calibri"/>
                <a:sym typeface="Calibri"/>
              </a:rPr>
              <a:t>the measurement we just found from the 60 square inch rectangle</a:t>
            </a:r>
            <a:r>
              <a:rPr lang="en" sz="1300">
                <a:solidFill>
                  <a:schemeClr val="dk1"/>
                </a:solidFill>
                <a:latin typeface="Calibri"/>
                <a:ea typeface="Calibri"/>
                <a:cs typeface="Calibri"/>
                <a:sym typeface="Calibri"/>
              </a:rPr>
              <a:t>.  So, the total width of the 48 square inch rectangle is 5 + 3 = 8 inches. Again, use </a:t>
            </a:r>
            <a:r>
              <a:rPr lang="en" sz="1300">
                <a:solidFill>
                  <a:schemeClr val="dk1"/>
                </a:solidFill>
                <a:latin typeface="Calibri"/>
                <a:ea typeface="Calibri"/>
                <a:cs typeface="Calibri"/>
                <a:sym typeface="Calibri"/>
              </a:rPr>
              <a:t>Area = =</a:t>
            </a:r>
            <a:r>
              <a:rPr i="1" lang="en" sz="1300">
                <a:solidFill>
                  <a:schemeClr val="dk1"/>
                </a:solidFill>
                <a:latin typeface="Times New Roman"/>
                <a:ea typeface="Times New Roman"/>
                <a:cs typeface="Times New Roman"/>
                <a:sym typeface="Times New Roman"/>
              </a:rPr>
              <a:t> l</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to determine the length,</a:t>
            </a:r>
            <a:r>
              <a:rPr i="1" lang="en" sz="1300">
                <a:solidFill>
                  <a:schemeClr val="dk1"/>
                </a:solidFill>
                <a:latin typeface="Times New Roman"/>
                <a:ea typeface="Times New Roman"/>
                <a:cs typeface="Times New Roman"/>
                <a:sym typeface="Times New Roman"/>
              </a:rPr>
              <a:t> l</a:t>
            </a:r>
            <a:r>
              <a:rPr lang="en" sz="1300">
                <a:solidFill>
                  <a:schemeClr val="dk1"/>
                </a:solidFill>
                <a:latin typeface="Calibri"/>
                <a:ea typeface="Calibri"/>
                <a:cs typeface="Calibri"/>
                <a:sym typeface="Calibri"/>
              </a:rPr>
              <a:t>, of this rectangle.  Substituting gives 48 = </a:t>
            </a:r>
            <a:r>
              <a:rPr i="1" lang="en" sz="1300">
                <a:solidFill>
                  <a:schemeClr val="dk1"/>
                </a:solidFill>
                <a:latin typeface="Times New Roman"/>
                <a:ea typeface="Times New Roman"/>
                <a:cs typeface="Times New Roman"/>
                <a:sym typeface="Times New Roman"/>
              </a:rPr>
              <a:t>l </a:t>
            </a:r>
            <a:r>
              <a:rPr lang="en" sz="1300">
                <a:solidFill>
                  <a:schemeClr val="dk1"/>
                </a:solidFill>
                <a:latin typeface="Calibri"/>
                <a:ea typeface="Calibri"/>
                <a:cs typeface="Calibri"/>
                <a:sym typeface="Calibri"/>
              </a:rPr>
              <a:t>× 8, so </a:t>
            </a:r>
            <a:r>
              <a:rPr i="1" lang="en" sz="1300">
                <a:solidFill>
                  <a:schemeClr val="dk1"/>
                </a:solidFill>
                <a:latin typeface="Times New Roman"/>
                <a:ea typeface="Times New Roman"/>
                <a:cs typeface="Times New Roman"/>
                <a:sym typeface="Times New Roman"/>
              </a:rPr>
              <a:t>l </a:t>
            </a:r>
            <a:r>
              <a:rPr lang="en" sz="1300">
                <a:solidFill>
                  <a:schemeClr val="dk1"/>
                </a:solidFill>
                <a:latin typeface="Calibri"/>
                <a:ea typeface="Calibri"/>
                <a:cs typeface="Calibri"/>
                <a:sym typeface="Calibri"/>
              </a:rPr>
              <a:t>= 6.  The length of this rectangle is 6 inches.</a:t>
            </a:r>
            <a:endParaRPr sz="1300">
              <a:solidFill>
                <a:schemeClr val="dk1"/>
              </a:solidFill>
              <a:latin typeface="Calibri"/>
              <a:ea typeface="Calibri"/>
              <a:cs typeface="Calibri"/>
              <a:sym typeface="Calibri"/>
            </a:endParaRPr>
          </a:p>
          <a:p>
            <a:pPr indent="-311150" lvl="0" marL="914400" rtl="0" algn="l">
              <a:lnSpc>
                <a:spcPct val="100000"/>
              </a:lnSpc>
              <a:spcBef>
                <a:spcPts val="1000"/>
              </a:spcBef>
              <a:spcAft>
                <a:spcPts val="0"/>
              </a:spcAft>
              <a:buClr>
                <a:schemeClr val="dk1"/>
              </a:buClr>
              <a:buSzPts val="1300"/>
              <a:buChar char="○"/>
            </a:pPr>
            <a:r>
              <a:rPr lang="en" sz="1300">
                <a:solidFill>
                  <a:schemeClr val="dk1"/>
                </a:solidFill>
                <a:latin typeface="Calibri"/>
                <a:ea typeface="Calibri"/>
                <a:cs typeface="Calibri"/>
                <a:sym typeface="Calibri"/>
              </a:rPr>
              <a:t>From the 11 inches, if we subtract the length of the 48 square inch rectangle (which is 6 inches), then the part that extends along a portion of the 60 square inch rectangle equals 5 inches since 11 − 6 = 5.  Since the full length of the 60 square inch rectangle measures 12 inches, then 3 + 𝑙 + 5 = 12, where </a:t>
            </a:r>
            <a:r>
              <a:rPr i="1" lang="en" sz="1300">
                <a:solidFill>
                  <a:schemeClr val="dk1"/>
                </a:solidFill>
                <a:latin typeface="Times New Roman"/>
                <a:ea typeface="Times New Roman"/>
                <a:cs typeface="Times New Roman"/>
                <a:sym typeface="Times New Roman"/>
              </a:rPr>
              <a:t>l </a:t>
            </a:r>
            <a:r>
              <a:rPr lang="en" sz="1300">
                <a:solidFill>
                  <a:schemeClr val="dk1"/>
                </a:solidFill>
                <a:latin typeface="Calibri"/>
                <a:ea typeface="Calibri"/>
                <a:cs typeface="Calibri"/>
                <a:sym typeface="Calibri"/>
              </a:rPr>
              <a:t>is the missing portion of the length.  Simplifying gives, 8 + 𝑙 = 12, so 𝑙 = 4.</a:t>
            </a:r>
            <a:endParaRPr sz="1300">
              <a:solidFill>
                <a:schemeClr val="dk1"/>
              </a:solidFill>
              <a:latin typeface="Calibri"/>
              <a:ea typeface="Calibri"/>
              <a:cs typeface="Calibri"/>
              <a:sym typeface="Calibri"/>
            </a:endParaRPr>
          </a:p>
          <a:p>
            <a:pPr indent="-311150" lvl="0" marL="914400" rtl="0" algn="l">
              <a:lnSpc>
                <a:spcPct val="100000"/>
              </a:lnSpc>
              <a:spcBef>
                <a:spcPts val="1000"/>
              </a:spcBef>
              <a:spcAft>
                <a:spcPts val="0"/>
              </a:spcAft>
              <a:buClr>
                <a:schemeClr val="dk1"/>
              </a:buClr>
              <a:buSzPts val="1300"/>
              <a:buChar char="○"/>
            </a:pPr>
            <a:r>
              <a:rPr lang="en" sz="1300">
                <a:solidFill>
                  <a:schemeClr val="dk1"/>
                </a:solidFill>
                <a:latin typeface="Calibri"/>
                <a:ea typeface="Calibri"/>
                <a:cs typeface="Calibri"/>
                <a:sym typeface="Calibri"/>
              </a:rPr>
              <a:t>Now we can solve for the width of the 36 square inch rectangle because 𝑙 also measures its length.  </a:t>
            </a:r>
            <a:r>
              <a:rPr lang="en" sz="1300">
                <a:solidFill>
                  <a:schemeClr val="dk1"/>
                </a:solidFill>
                <a:latin typeface="Calibri"/>
                <a:ea typeface="Calibri"/>
                <a:cs typeface="Calibri"/>
                <a:sym typeface="Calibri"/>
              </a:rPr>
              <a:t>Again, use Area = =</a:t>
            </a:r>
            <a:r>
              <a:rPr i="1" lang="en" sz="1300">
                <a:solidFill>
                  <a:schemeClr val="dk1"/>
                </a:solidFill>
                <a:latin typeface="Times New Roman"/>
                <a:ea typeface="Times New Roman"/>
                <a:cs typeface="Times New Roman"/>
                <a:sym typeface="Times New Roman"/>
              </a:rPr>
              <a:t> l</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to determine the width,</a:t>
            </a:r>
            <a:r>
              <a:rPr i="1" lang="en" sz="1300">
                <a:solidFill>
                  <a:schemeClr val="dk1"/>
                </a:solidFill>
                <a:latin typeface="Times New Roman"/>
                <a:ea typeface="Times New Roman"/>
                <a:cs typeface="Times New Roman"/>
                <a:sym typeface="Times New Roman"/>
              </a:rPr>
              <a:t> w</a:t>
            </a:r>
            <a:r>
              <a:rPr lang="en" sz="1300">
                <a:solidFill>
                  <a:schemeClr val="dk1"/>
                </a:solidFill>
                <a:latin typeface="Calibri"/>
                <a:ea typeface="Calibri"/>
                <a:cs typeface="Calibri"/>
                <a:sym typeface="Calibri"/>
              </a:rPr>
              <a:t>, of this rectangle.  Substituting gives </a:t>
            </a:r>
            <a:r>
              <a:rPr lang="en" sz="1300">
                <a:solidFill>
                  <a:schemeClr val="dk1"/>
                </a:solidFill>
                <a:latin typeface="Calibri"/>
                <a:ea typeface="Calibri"/>
                <a:cs typeface="Calibri"/>
                <a:sym typeface="Calibri"/>
              </a:rPr>
              <a:t>36 = 4 × </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so </a:t>
            </a:r>
            <a:r>
              <a:rPr i="1" lang="en" sz="1300">
                <a:solidFill>
                  <a:schemeClr val="dk1"/>
                </a:solidFill>
                <a:latin typeface="Times New Roman"/>
                <a:ea typeface="Times New Roman"/>
                <a:cs typeface="Times New Roman"/>
                <a:sym typeface="Times New Roman"/>
              </a:rPr>
              <a:t>w </a:t>
            </a:r>
            <a:r>
              <a:rPr lang="en" sz="1300">
                <a:solidFill>
                  <a:schemeClr val="dk1"/>
                </a:solidFill>
                <a:latin typeface="Calibri"/>
                <a:ea typeface="Calibri"/>
                <a:cs typeface="Calibri"/>
                <a:sym typeface="Calibri"/>
              </a:rPr>
              <a:t>= 9.  The missing width of the 36 square inch rectangle is 9 inches.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Display the images for all to see. Invite students to share their responses and how they reasoned about the missing values, using the diagrams to illustrate their thinking.</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After the solution to the second puzzle is presented, draw students’ attention to the rectangle with area 36 sq. in. Point out that, without reasoning about other parts of the puzzle, we cannot know which two numbers are multiplied to get 36 sq. in. (The numbers may not be whole numbers.) But by reasoning about other parts, we can conclude what the missing length must be.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Emphasize that in this lesson, they will also need to find two factors that yield a certain product and to reason logically about which numbers the factors can or must be.</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coding and annotations to highlight connections between representations. Invite students to use color to identify the like terms in their diagrams and expressions. Demonstrate how students can use different colors to keep track of like terms as they use diagrams to show that each pair of expressions is equivalent.</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
            </a:r>
            <a:r>
              <a:rPr i="1" lang="en" sz="1150">
                <a:solidFill>
                  <a:schemeClr val="dk1"/>
                </a:solidFill>
                <a:latin typeface="Roboto"/>
                <a:ea typeface="Roboto"/>
                <a:cs typeface="Roboto"/>
                <a:sym typeface="Roboto"/>
              </a:rPr>
              <a:t>Visual-spatial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a78af798e7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a78af798e7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prompts students to notice the structure that relates quadratic expressions in factored form and their equivalent counterparts in standard form. Students began this work earlier in the course. They applied the distributive property to expand an expression such as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 into standard form, using rectangular diagrams to help organize and keep track of the partial products. Here, the focus is on using the structure to go in reverse: rewriting into factored form an expression given in standard form.</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expressions students encounter here are two sums or two differences, in the form of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𝑚)(</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𝑛) or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𝑚)(</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𝑛). When working with two differences, it is helpful to think of subtracting 𝑚 and 𝑛 as adding −𝑚 and −𝑛 and labeling the diagrams accordingly. For example, for the last expression,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− 7), one side of the diagram should be labeled with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and –1, and the other side should be labeled with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and –7.</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using </a:t>
            </a:r>
            <a:r>
              <a:rPr lang="en" sz="1300" u="sng">
                <a:solidFill>
                  <a:schemeClr val="hlink"/>
                </a:solidFill>
                <a:latin typeface="Calibri"/>
                <a:ea typeface="Calibri"/>
                <a:cs typeface="Calibri"/>
                <a:sym typeface="Calibri"/>
                <a:hlinkClick action="ppaction://hlinksldjump" r:id="rId4"/>
              </a:rPr>
              <a:t>t</a:t>
            </a:r>
            <a:r>
              <a:rPr lang="en" sz="1300" u="sng">
                <a:solidFill>
                  <a:schemeClr val="hlink"/>
                </a:solidFill>
                <a:latin typeface="Calibri"/>
                <a:ea typeface="Calibri"/>
                <a:cs typeface="Calibri"/>
                <a:sym typeface="Calibri"/>
                <a:hlinkClick action="ppaction://hlinksldjump" r:id="rId5"/>
              </a:rPr>
              <a:t>his slide</a:t>
            </a:r>
            <a:r>
              <a:rPr lang="en" sz="1300">
                <a:solidFill>
                  <a:schemeClr val="dk1"/>
                </a:solidFill>
                <a:latin typeface="Calibri"/>
                <a:ea typeface="Calibri"/>
                <a:cs typeface="Calibri"/>
                <a:sym typeface="Calibri"/>
              </a:rPr>
              <a:t> to display the diagrams for the launch.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Focus students’ attention on the diagram on the left.  Remind students that they have seen diagrams such as this one in a previous unit on quadratic functions.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what expression the diagram represents (Answer:  both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+ 3) and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Next, ask students what expression the diagram on the right represents </a:t>
            </a:r>
            <a:r>
              <a:rPr lang="en" sz="1300">
                <a:solidFill>
                  <a:schemeClr val="dk1"/>
                </a:solidFill>
                <a:latin typeface="Calibri"/>
                <a:ea typeface="Calibri"/>
                <a:cs typeface="Calibri"/>
                <a:sym typeface="Calibri"/>
              </a:rPr>
              <a:t>(Answer: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 or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what expression or number goes in each blank rectangle. Make sure students see that the rectangles are used to organize the partial products of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r>
              <a:rPr lang="en" sz="1300">
                <a:solidFill>
                  <a:schemeClr val="dk1"/>
                </a:solidFill>
                <a:latin typeface="Calibri"/>
                <a:ea typeface="Calibri"/>
                <a:cs typeface="Calibri"/>
                <a:sym typeface="Calibri"/>
              </a:rPr>
              <a:t>, the sum of which is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− 8𝑥 + 12.  </a:t>
            </a:r>
            <a:r>
              <a:rPr b="1" lang="en" sz="1300">
                <a:solidFill>
                  <a:schemeClr val="dk1"/>
                </a:solidFill>
                <a:highlight>
                  <a:srgbClr val="FFFF00"/>
                </a:highlight>
                <a:latin typeface="Calibri"/>
                <a:ea typeface="Calibri"/>
                <a:cs typeface="Calibri"/>
                <a:sym typeface="Calibri"/>
              </a:rPr>
              <a:t>NOTE:</a:t>
            </a:r>
            <a:r>
              <a:rPr lang="en" sz="1300">
                <a:solidFill>
                  <a:schemeClr val="dk1"/>
                </a:solidFill>
                <a:highlight>
                  <a:srgbClr val="FFFF00"/>
                </a:highlight>
                <a:latin typeface="Calibri"/>
                <a:ea typeface="Calibri"/>
                <a:cs typeface="Calibri"/>
                <a:sym typeface="Calibri"/>
              </a:rPr>
              <a:t>  </a:t>
            </a:r>
            <a:r>
              <a:rPr lang="en" sz="1300" u="sng">
                <a:solidFill>
                  <a:schemeClr val="hlink"/>
                </a:solidFill>
                <a:highlight>
                  <a:srgbClr val="FFFF00"/>
                </a:highlight>
                <a:latin typeface="Calibri"/>
                <a:ea typeface="Calibri"/>
                <a:cs typeface="Calibri"/>
                <a:sym typeface="Calibri"/>
                <a:hlinkClick action="ppaction://hlinksldjump" r:id="rId6"/>
              </a:rPr>
              <a:t>This slide</a:t>
            </a:r>
            <a:r>
              <a:rPr lang="en" sz="1300">
                <a:solidFill>
                  <a:schemeClr val="dk1"/>
                </a:solidFill>
                <a:highlight>
                  <a:srgbClr val="FFFF00"/>
                </a:highlight>
                <a:latin typeface="Calibri"/>
                <a:ea typeface="Calibri"/>
                <a:cs typeface="Calibri"/>
                <a:sym typeface="Calibri"/>
              </a:rPr>
              <a:t> has been animated so that the filled-in diagram will appear for example 2 on click.</a:t>
            </a:r>
            <a:endParaRPr sz="1300">
              <a:solidFill>
                <a:schemeClr val="dk1"/>
              </a:solidFill>
              <a:highlight>
                <a:srgbClr val="FFFF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Optional Material (Introduction to the Student Activity)</a:t>
            </a:r>
            <a:endParaRPr b="1"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solidFill>
                  <a:schemeClr val="dk1"/>
                </a:solidFill>
                <a:latin typeface="Calibri"/>
                <a:ea typeface="Calibri"/>
                <a:cs typeface="Calibri"/>
                <a:sym typeface="Calibri"/>
              </a:rPr>
              <a:t>Consider using</a:t>
            </a:r>
            <a:r>
              <a:rPr lang="en" sz="1300">
                <a:solidFill>
                  <a:schemeClr val="dk1"/>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7"/>
              </a:rPr>
              <a:t>this slide</a:t>
            </a:r>
            <a:r>
              <a:rPr lang="en" sz="1300">
                <a:solidFill>
                  <a:schemeClr val="dk1"/>
                </a:solidFill>
                <a:latin typeface="Calibri"/>
                <a:ea typeface="Calibri"/>
                <a:cs typeface="Calibri"/>
                <a:sym typeface="Calibri"/>
              </a:rPr>
              <a:t>, i</a:t>
            </a:r>
            <a:r>
              <a:rPr lang="en" sz="1300">
                <a:solidFill>
                  <a:schemeClr val="dk1"/>
                </a:solidFill>
                <a:latin typeface="Calibri"/>
                <a:ea typeface="Calibri"/>
                <a:cs typeface="Calibri"/>
                <a:sym typeface="Calibri"/>
              </a:rPr>
              <a:t>f you want to incorporate the additional content provided in the online text.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begin on the </a:t>
            </a:r>
            <a:r>
              <a:rPr b="1" i="1" lang="en" sz="1300" u="sng">
                <a:solidFill>
                  <a:schemeClr val="hlink"/>
                </a:solidFill>
                <a:latin typeface="Calibri"/>
                <a:ea typeface="Calibri"/>
                <a:cs typeface="Calibri"/>
                <a:sym typeface="Calibri"/>
                <a:hlinkClick action="ppaction://hlinksldjump" r:id="rId8"/>
              </a:rPr>
              <a:t>this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a78af798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a78af798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prompts students to notice the structure that relates quadratic expressions in factored form and their equivalent counterparts in standard form. Students began this work earlier in the course. They applied the distributive property to expand an expression such as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 into standard form, using rectangular diagrams to help organize and keep track of the partial products. Here, the focus is on using the structure to go in reverse: rewriting into factored form an expression given in standard form.</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expressions students encounter here are two sums or two differences, in the form of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𝑚)(</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𝑛) or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𝑚)(</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𝑛). When working with two differences, it is helpful to think of subtracting 𝑚 and 𝑛 as adding −𝑚 and −𝑛 and labeling the diagrams accordingly. For example, for the last expression,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− 7), one side of the diagram should be labeled with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and –1, and the other side should be labeled with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and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using </a:t>
            </a:r>
            <a:r>
              <a:rPr lang="en" sz="1300" u="sng">
                <a:solidFill>
                  <a:schemeClr val="hlink"/>
                </a:solidFill>
                <a:latin typeface="Calibri"/>
                <a:ea typeface="Calibri"/>
                <a:cs typeface="Calibri"/>
                <a:sym typeface="Calibri"/>
                <a:hlinkClick action="ppaction://hlinksldjump" r:id="rId4"/>
              </a:rPr>
              <a:t>this slide</a:t>
            </a:r>
            <a:r>
              <a:rPr lang="en" sz="1300">
                <a:solidFill>
                  <a:schemeClr val="dk1"/>
                </a:solidFill>
                <a:latin typeface="Calibri"/>
                <a:ea typeface="Calibri"/>
                <a:cs typeface="Calibri"/>
                <a:sym typeface="Calibri"/>
              </a:rPr>
              <a:t> to display the diagrams for the launch.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Focus students’ attention on the diagram on the left.  Remind students that they have seen diagrams such as this one in a previous unit on quadratic functions.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what expression the diagram represents (Answer:  both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+ 3) and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Next, ask students what expression the diagram on the right represents </a:t>
            </a:r>
            <a:r>
              <a:rPr lang="en" sz="1300">
                <a:solidFill>
                  <a:schemeClr val="dk1"/>
                </a:solidFill>
                <a:latin typeface="Calibri"/>
                <a:ea typeface="Calibri"/>
                <a:cs typeface="Calibri"/>
                <a:sym typeface="Calibri"/>
              </a:rPr>
              <a:t>(Answer: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 or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what expression or number goes in each blank rectangle. Make sure students see that the rectangles are used to organize the partial products of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r>
              <a:rPr lang="en" sz="1300">
                <a:solidFill>
                  <a:schemeClr val="dk1"/>
                </a:solidFill>
                <a:latin typeface="Calibri"/>
                <a:ea typeface="Calibri"/>
                <a:cs typeface="Calibri"/>
                <a:sym typeface="Calibri"/>
              </a:rPr>
              <a:t>, the sum of which is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− 8𝑥 + 12.  </a:t>
            </a:r>
            <a:r>
              <a:rPr b="1" lang="en" sz="1300">
                <a:solidFill>
                  <a:schemeClr val="dk1"/>
                </a:solidFill>
                <a:highlight>
                  <a:srgbClr val="FFFF00"/>
                </a:highlight>
                <a:latin typeface="Calibri"/>
                <a:ea typeface="Calibri"/>
                <a:cs typeface="Calibri"/>
                <a:sym typeface="Calibri"/>
              </a:rPr>
              <a:t>NOTE:</a:t>
            </a:r>
            <a:r>
              <a:rPr lang="en" sz="1300">
                <a:solidFill>
                  <a:schemeClr val="dk1"/>
                </a:solidFill>
                <a:highlight>
                  <a:srgbClr val="FFFF00"/>
                </a:highlight>
                <a:latin typeface="Calibri"/>
                <a:ea typeface="Calibri"/>
                <a:cs typeface="Calibri"/>
                <a:sym typeface="Calibri"/>
              </a:rPr>
              <a:t>  </a:t>
            </a:r>
            <a:r>
              <a:rPr lang="en" sz="1300" u="sng">
                <a:solidFill>
                  <a:schemeClr val="hlink"/>
                </a:solidFill>
                <a:highlight>
                  <a:srgbClr val="FFFF00"/>
                </a:highlight>
                <a:latin typeface="Calibri"/>
                <a:ea typeface="Calibri"/>
                <a:cs typeface="Calibri"/>
                <a:sym typeface="Calibri"/>
                <a:hlinkClick action="ppaction://hlinksldjump" r:id="rId5"/>
              </a:rPr>
              <a:t>This slide</a:t>
            </a:r>
            <a:r>
              <a:rPr lang="en" sz="1300">
                <a:solidFill>
                  <a:schemeClr val="dk1"/>
                </a:solidFill>
                <a:highlight>
                  <a:srgbClr val="FFFF00"/>
                </a:highlight>
                <a:latin typeface="Calibri"/>
                <a:ea typeface="Calibri"/>
                <a:cs typeface="Calibri"/>
                <a:sym typeface="Calibri"/>
              </a:rPr>
              <a:t> has been animated so that the filled-in diagram will appear for example 2 on click.</a:t>
            </a:r>
            <a:endParaRPr sz="1300">
              <a:solidFill>
                <a:schemeClr val="dk1"/>
              </a:solidFill>
              <a:highlight>
                <a:srgbClr val="FFFF00"/>
              </a:highlight>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Optional Material (Introduction to the Student Activity)</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Consider using </a:t>
            </a:r>
            <a:r>
              <a:rPr lang="en" sz="1300" u="sng">
                <a:solidFill>
                  <a:schemeClr val="hlink"/>
                </a:solidFill>
                <a:latin typeface="Calibri"/>
                <a:ea typeface="Calibri"/>
                <a:cs typeface="Calibri"/>
                <a:sym typeface="Calibri"/>
                <a:hlinkClick action="ppaction://hlinksldjump" r:id="rId6"/>
              </a:rPr>
              <a:t>this slide</a:t>
            </a:r>
            <a:r>
              <a:rPr lang="en" sz="1300">
                <a:solidFill>
                  <a:schemeClr val="dk1"/>
                </a:solidFill>
                <a:latin typeface="Calibri"/>
                <a:ea typeface="Calibri"/>
                <a:cs typeface="Calibri"/>
                <a:sym typeface="Calibri"/>
              </a:rPr>
              <a:t>, if you want to incorporate the additional content provided in the online text.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begin on the </a:t>
            </a:r>
            <a:r>
              <a:rPr b="1" i="1" lang="en" sz="1300" u="sng">
                <a:solidFill>
                  <a:schemeClr val="hlink"/>
                </a:solidFill>
                <a:latin typeface="Calibri"/>
                <a:ea typeface="Calibri"/>
                <a:cs typeface="Calibri"/>
                <a:sym typeface="Calibri"/>
                <a:hlinkClick action="ppaction://hlinksldjump" r:id="rId7"/>
              </a:rPr>
              <a:t>next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a81ffb078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a81ffb078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prompts students to notice the structure that relates quadratic expressions in factored form and their equivalent counterparts in standard form. Students began this work earlier in the course. They applied the distributive property to expand an expression such as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 into standard form, using rectangular diagrams to help organize and keep track of the partial products. Here, the focus is on using the structure to go in reverse: rewriting into factored form an expression given in standard form.</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The expressions students encounter here are two sums or two differences, in the form of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𝑚)(</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𝑛) or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𝑚)(</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𝑛). When working with two differences, it is helpful to think of subtracting 𝑚 and 𝑛 as adding −𝑚 and −𝑛 and labeling the diagrams accordingly. For example, for the last expression,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− 7), one side of the diagram should be labeled with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and –1, and the other side should be labeled with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and –7.</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using </a:t>
            </a:r>
            <a:r>
              <a:rPr lang="en" sz="1300" u="sng">
                <a:solidFill>
                  <a:schemeClr val="hlink"/>
                </a:solidFill>
                <a:latin typeface="Calibri"/>
                <a:ea typeface="Calibri"/>
                <a:cs typeface="Calibri"/>
                <a:sym typeface="Calibri"/>
                <a:hlinkClick action="ppaction://hlinksldjump" r:id="rId4"/>
              </a:rPr>
              <a:t>this slide</a:t>
            </a:r>
            <a:r>
              <a:rPr lang="en" sz="1300">
                <a:solidFill>
                  <a:schemeClr val="dk1"/>
                </a:solidFill>
                <a:latin typeface="Calibri"/>
                <a:ea typeface="Calibri"/>
                <a:cs typeface="Calibri"/>
                <a:sym typeface="Calibri"/>
              </a:rPr>
              <a:t> to display the diagrams for the launch.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Focus students’ attention on the diagram on the left.  Remind students that they have seen diagrams such as this one in a previous unit on quadratic functions.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what expression the diagram represents (Answer:  both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+ 3) and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Next, ask students what expression the diagram on the right represents </a:t>
            </a:r>
            <a:r>
              <a:rPr lang="en" sz="1300">
                <a:solidFill>
                  <a:schemeClr val="dk1"/>
                </a:solidFill>
                <a:latin typeface="Calibri"/>
                <a:ea typeface="Calibri"/>
                <a:cs typeface="Calibri"/>
                <a:sym typeface="Calibri"/>
              </a:rPr>
              <a:t>(Answer: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 or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what expression or number goes in each blank rectangle. Make sure students see that the rectangles are used to organize the partial products of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r>
              <a:rPr lang="en" sz="1300">
                <a:solidFill>
                  <a:schemeClr val="dk1"/>
                </a:solidFill>
                <a:latin typeface="Calibri"/>
                <a:ea typeface="Calibri"/>
                <a:cs typeface="Calibri"/>
                <a:sym typeface="Calibri"/>
              </a:rPr>
              <a:t>, the sum of which is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− 8𝑥 + 12.  </a:t>
            </a:r>
            <a:r>
              <a:rPr b="1" lang="en" sz="1300">
                <a:solidFill>
                  <a:schemeClr val="dk1"/>
                </a:solidFill>
                <a:highlight>
                  <a:srgbClr val="FFFF00"/>
                </a:highlight>
                <a:latin typeface="Calibri"/>
                <a:ea typeface="Calibri"/>
                <a:cs typeface="Calibri"/>
                <a:sym typeface="Calibri"/>
              </a:rPr>
              <a:t>NOTE:</a:t>
            </a:r>
            <a:r>
              <a:rPr lang="en" sz="1300">
                <a:solidFill>
                  <a:schemeClr val="dk1"/>
                </a:solidFill>
                <a:highlight>
                  <a:srgbClr val="FFFF00"/>
                </a:highlight>
                <a:latin typeface="Calibri"/>
                <a:ea typeface="Calibri"/>
                <a:cs typeface="Calibri"/>
                <a:sym typeface="Calibri"/>
              </a:rPr>
              <a:t>  </a:t>
            </a:r>
            <a:r>
              <a:rPr lang="en" sz="1300" u="sng">
                <a:solidFill>
                  <a:schemeClr val="hlink"/>
                </a:solidFill>
                <a:highlight>
                  <a:srgbClr val="FFFF00"/>
                </a:highlight>
                <a:latin typeface="Calibri"/>
                <a:ea typeface="Calibri"/>
                <a:cs typeface="Calibri"/>
                <a:sym typeface="Calibri"/>
                <a:hlinkClick action="ppaction://hlinksldjump" r:id="rId5"/>
              </a:rPr>
              <a:t>This slide</a:t>
            </a:r>
            <a:r>
              <a:rPr lang="en" sz="1300">
                <a:solidFill>
                  <a:schemeClr val="dk1"/>
                </a:solidFill>
                <a:highlight>
                  <a:srgbClr val="FFFF00"/>
                </a:highlight>
                <a:latin typeface="Calibri"/>
                <a:ea typeface="Calibri"/>
                <a:cs typeface="Calibri"/>
                <a:sym typeface="Calibri"/>
              </a:rPr>
              <a:t> has been animated so that the filled-in diagram will appear for example 2 on click.</a:t>
            </a:r>
            <a:endParaRPr sz="1300">
              <a:solidFill>
                <a:schemeClr val="dk1"/>
              </a:solidFill>
              <a:highlight>
                <a:srgbClr val="FFFF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Optional Material (Introduction to the Student Activity)</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Consider using </a:t>
            </a:r>
            <a:r>
              <a:rPr lang="en" sz="1300" u="sng">
                <a:solidFill>
                  <a:schemeClr val="hlink"/>
                </a:solidFill>
                <a:latin typeface="Calibri"/>
                <a:ea typeface="Calibri"/>
                <a:cs typeface="Calibri"/>
                <a:sym typeface="Calibri"/>
                <a:hlinkClick action="ppaction://hlinksldjump" r:id="rId6"/>
              </a:rPr>
              <a:t>this slide</a:t>
            </a:r>
            <a:r>
              <a:rPr lang="en" sz="1300">
                <a:solidFill>
                  <a:schemeClr val="dk1"/>
                </a:solidFill>
                <a:latin typeface="Calibri"/>
                <a:ea typeface="Calibri"/>
                <a:cs typeface="Calibri"/>
                <a:sym typeface="Calibri"/>
              </a:rPr>
              <a:t>, if you want to incorporate the additional content provided in the online text.</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answers on the </a:t>
            </a:r>
            <a:r>
              <a:rPr b="1" i="1" lang="en" sz="1300" u="sng">
                <a:solidFill>
                  <a:schemeClr val="hlink"/>
                </a:solidFill>
                <a:latin typeface="Calibri"/>
                <a:ea typeface="Calibri"/>
                <a:cs typeface="Calibri"/>
                <a:sym typeface="Calibri"/>
                <a:hlinkClick action="ppaction://hlinksldjump" r:id="rId7"/>
              </a:rPr>
              <a:t>next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a78af798e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a78af798e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continue on the </a:t>
            </a:r>
            <a:r>
              <a:rPr b="1" i="1" lang="en" sz="1300" u="sng">
                <a:solidFill>
                  <a:schemeClr val="hlink"/>
                </a:solidFill>
                <a:latin typeface="Calibri"/>
                <a:ea typeface="Calibri"/>
                <a:cs typeface="Calibri"/>
                <a:sym typeface="Calibri"/>
                <a:hlinkClick action="ppaction://hlinksldjump" r:id="rId2"/>
              </a:rPr>
              <a:t>next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a78af798e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a78af798e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sz="1300">
                <a:solidFill>
                  <a:schemeClr val="dk1"/>
                </a:solidFill>
                <a:latin typeface="Calibri"/>
                <a:ea typeface="Calibri"/>
                <a:cs typeface="Calibri"/>
                <a:sym typeface="Calibri"/>
              </a:rPr>
              <a:t>Activity answers on the </a:t>
            </a:r>
            <a:r>
              <a:rPr b="1" i="1" lang="en" sz="1300" u="sng">
                <a:solidFill>
                  <a:schemeClr val="hlink"/>
                </a:solidFill>
                <a:latin typeface="Calibri"/>
                <a:ea typeface="Calibri"/>
                <a:cs typeface="Calibri"/>
                <a:sym typeface="Calibri"/>
                <a:hlinkClick action="ppaction://hlinksldjump" r:id="rId2"/>
              </a:rPr>
              <a:t>next slide</a:t>
            </a:r>
            <a:r>
              <a:rPr b="1" i="1" lang="en" sz="1300">
                <a:solidFill>
                  <a:schemeClr val="dk1"/>
                </a:solidFill>
                <a:latin typeface="Calibri"/>
                <a:ea typeface="Calibri"/>
                <a:cs typeface="Calibri"/>
                <a:sym typeface="Calibri"/>
              </a:rPr>
              <a:t>.</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a78af798e7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a78af798e7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continue on the </a:t>
            </a:r>
            <a:r>
              <a:rPr b="1" i="1" lang="en" sz="1300" u="sng">
                <a:solidFill>
                  <a:schemeClr val="hlink"/>
                </a:solidFill>
                <a:latin typeface="Calibri"/>
                <a:ea typeface="Calibri"/>
                <a:cs typeface="Calibri"/>
                <a:sym typeface="Calibri"/>
                <a:hlinkClick action="ppaction://hlinksldjump" r:id="rId2"/>
              </a:rPr>
              <a:t>next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a78af798e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a78af798e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80"/>
              </a:spcAft>
              <a:buNone/>
            </a:pPr>
            <a:r>
              <a:rPr b="1" i="1" lang="en" sz="1300">
                <a:solidFill>
                  <a:schemeClr val="dk1"/>
                </a:solidFill>
                <a:latin typeface="Calibri"/>
                <a:ea typeface="Calibri"/>
                <a:cs typeface="Calibri"/>
                <a:sym typeface="Calibri"/>
              </a:rPr>
              <a:t>Activity answers on the </a:t>
            </a:r>
            <a:r>
              <a:rPr b="1" i="1" lang="en" sz="1300" u="sng">
                <a:solidFill>
                  <a:schemeClr val="hlink"/>
                </a:solidFill>
                <a:latin typeface="Calibri"/>
                <a:ea typeface="Calibri"/>
                <a:cs typeface="Calibri"/>
                <a:sym typeface="Calibri"/>
                <a:hlinkClick action="ppaction://hlinksldjump" r:id="rId2"/>
              </a:rPr>
              <a:t>next slide</a:t>
            </a:r>
            <a:r>
              <a:rPr b="1" i="1" lang="en" sz="1300">
                <a:solidFill>
                  <a:schemeClr val="dk1"/>
                </a:solidFill>
                <a:latin typeface="Calibri"/>
                <a:ea typeface="Calibri"/>
                <a:cs typeface="Calibri"/>
                <a:sym typeface="Calibri"/>
              </a:rPr>
              <a:t>.</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a78af798e7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a78af798e7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the </a:t>
            </a:r>
            <a:r>
              <a:rPr b="1" i="1" lang="en" sz="1300" u="sng">
                <a:solidFill>
                  <a:schemeClr val="hlink"/>
                </a:solidFill>
                <a:latin typeface="Calibri"/>
                <a:ea typeface="Calibri"/>
                <a:cs typeface="Calibri"/>
                <a:sym typeface="Calibri"/>
                <a:hlinkClick action="ppaction://hlinksldjump" r:id="rId2"/>
              </a:rPr>
              <a:t>next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Because the coefficients of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-terms are both 1 in the factored form, when the two numbers that appear in factored form are added, the result is the coefficient of the linear term in standard form. If those same two numbers are multiplied, the result is the constant term in standard form. (Note that this explanation relies on recasting every subtraction expression as adding the opposite.)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diagrams and observations. Make sure students notice that the linear term in the expression in standard form is the sum of the two numbers in the expression in factored form, and the constant term is the product of the two numbers in the expression in factored form. (For this explanation to be succinct, it requires rewriting any subtractions as adding the opposite.)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 6 and 6</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the product of their ages is 72, there are twelve possibilities.</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for the work that explains how to solve this riddle.</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Use the diagram to help you convert from standard form to factored form. Look in the top-right and bottom-left squares for the numbers to use in the factored form.</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expression results in a linear term of +13</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instead of the −13</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we need.</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expression does not result in a constant term of +42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Multiply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− 7) using FOIL. The result is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− 13</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+ 42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expressions involving subtraction, like example 2, it is helpful to rewrite the factored form as the addition of negative numbers when subtracting occurs in the factors.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Notice that…</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linear term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-term) in the expression in standard form is the sum of the two numbers in the expression in factored form.</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constant term is the product of the two numbers in the expression in factored form.</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pattern only occurs when the coefficients of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-terms in the factors are 1 (because they result in a quadratic term that has a coefficient of 1 as well,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for the work that explains how to solve these examples.</a:t>
            </a:r>
            <a:endParaRPr b="1"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At the appropriate time, give students, or pairs of students, two to three minutes to plan what they will say when they present how they transformed their expressions from standard form to factored form, using specific examples in their explanations. Encourage students to consider what details are important to share and to think about how they will explain their reasoning using mathematical language.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Maximize meta-awareness</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allows students to practice rewriting quadratic expressions in standard form by using the structure they observed in the earlier activity.</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As students work, look for those who approach the work systematically: by looking for two factors of the constant term that add up to the coefficient of the linear term of the expression in standard form, listing the possible pairs of factors, and checking their chosen pair. Invite them to share their strategy during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arranging students in groups of two.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think quietly about how to make equivalent expressions before conferring with their partner.  </a:t>
            </a:r>
            <a:r>
              <a:rPr lang="en" sz="1150">
                <a:solidFill>
                  <a:schemeClr val="dk1"/>
                </a:solidFill>
                <a:latin typeface="Roboto"/>
                <a:ea typeface="Roboto"/>
                <a:cs typeface="Roboto"/>
                <a:sym typeface="Roboto"/>
              </a:rPr>
              <a:t>Remind students to consider drawing a diagram if they get stuck.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Leave a few minutes for a whole-class discussion.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complete as many equivalent expressions as time permits while aiming to complete at least the first seven rows in the table.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generalize their observations in the last row of the table.</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a:t>
            </a:r>
            <a:r>
              <a:rPr b="1" i="1" lang="en" sz="1300" u="sng">
                <a:solidFill>
                  <a:schemeClr val="hlink"/>
                </a:solidFill>
                <a:latin typeface="Calibri"/>
                <a:ea typeface="Calibri"/>
                <a:cs typeface="Calibri"/>
                <a:sym typeface="Calibri"/>
                <a:hlinkClick action="ppaction://hlinksldjump" r:id="rId3"/>
              </a:rPr>
              <a:t>this slide</a:t>
            </a:r>
            <a:r>
              <a:rPr b="1" i="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99e1b74b7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99e1b74b7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allows students to practice rewriting quadratic expressions in standard form by using the structure they observed in the earlier activity.</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As students work, look for those who approach the work systematically: by looking for two factors of the constant term that add up to the coefficient of the linear term of the expression in standard form, listing the possible pairs of factors, and checking their chosen pair. Invite them to share their strategy during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arranging students in groups of two.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think quietly about how to make equivalent expressions before conferring with their partner.  </a:t>
            </a:r>
            <a:r>
              <a:rPr lang="en" sz="1150">
                <a:solidFill>
                  <a:schemeClr val="dk1"/>
                </a:solidFill>
                <a:latin typeface="Roboto"/>
                <a:ea typeface="Roboto"/>
                <a:cs typeface="Roboto"/>
                <a:sym typeface="Roboto"/>
              </a:rPr>
              <a:t>Remind students to consider drawing a diagram if they get stuck.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Leave a few minutes for a whole-class discussion.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complete as many equivalent expressions as time permits while aiming to complete at least the first seven rows in the table.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generalize their observations in the last row of the table.</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a:t>
            </a:r>
            <a:r>
              <a:rPr b="1" i="1" lang="en" sz="1300" u="sng">
                <a:solidFill>
                  <a:schemeClr val="hlink"/>
                </a:solidFill>
                <a:latin typeface="Calibri"/>
                <a:ea typeface="Calibri"/>
                <a:cs typeface="Calibri"/>
                <a:sym typeface="Calibri"/>
                <a:hlinkClick action="ppaction://hlinksldjump" r:id="rId3"/>
              </a:rPr>
              <a:t>this slide</a:t>
            </a:r>
            <a:r>
              <a:rPr b="1" i="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solidFill>
                  <a:schemeClr val="dk1"/>
                </a:solidFill>
                <a:latin typeface="Calibri"/>
                <a:ea typeface="Calibri"/>
                <a:cs typeface="Calibri"/>
                <a:sym typeface="Calibri"/>
              </a:rPr>
              <a:t>A completely filled in table, including answers for expressions 1 - 6 is on </a:t>
            </a:r>
            <a:r>
              <a:rPr lang="en" sz="1300" u="sng">
                <a:solidFill>
                  <a:schemeClr val="hlink"/>
                </a:solidFill>
                <a:latin typeface="Calibri"/>
                <a:ea typeface="Calibri"/>
                <a:cs typeface="Calibri"/>
                <a:sym typeface="Calibri"/>
                <a:hlinkClick action="ppaction://hlinksldjump" r:id="rId2"/>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solidFill>
                  <a:schemeClr val="dk1"/>
                </a:solidFill>
                <a:latin typeface="Calibri"/>
                <a:ea typeface="Calibri"/>
                <a:cs typeface="Calibri"/>
                <a:sym typeface="Calibri"/>
              </a:rPr>
              <a:t>A completely filled in table, including answers for expressions 7 - 12 is on </a:t>
            </a:r>
            <a:r>
              <a:rPr lang="en" sz="1300" u="sng">
                <a:solidFill>
                  <a:schemeClr val="hlink"/>
                </a:solidFill>
                <a:latin typeface="Calibri"/>
                <a:ea typeface="Calibri"/>
                <a:cs typeface="Calibri"/>
                <a:sym typeface="Calibri"/>
                <a:hlinkClick action="ppaction://hlinksldjump" r:id="rId3"/>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remember how each term in standard form relates to the numbers in the equivalent expression in factored form. Encourage them to use a diagram (as in the earlier activity) to go from factored form to standard form, and then work backward.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first on the first three rows. Ask one or more students to share their equivalent expressions and any diagrams that they drew. Point out that this is a fairly straightforward application of the distributive property, which students first learned about in grade 6.</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Select students to share how they transformed the remaining expressions from standard form to factored form, using specific examples in their explanations. For the example of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+ 13</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+ 12, highlight that:</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are looking for two factors of 12.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are looking for two numbers with a sum of 13.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One strategy is to list out all the factor pairs of 12.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Another strategy is to list out all pairs of numbers that add up to 13, but usually the list of factors is shorter.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99e1b74b76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99e1b74b7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completely filled in table, including answers for expressions 1 - 6 is on </a:t>
            </a:r>
            <a:r>
              <a:rPr lang="en" sz="1300" u="sng">
                <a:solidFill>
                  <a:schemeClr val="hlink"/>
                </a:solidFill>
                <a:latin typeface="Calibri"/>
                <a:ea typeface="Calibri"/>
                <a:cs typeface="Calibri"/>
                <a:sym typeface="Calibri"/>
                <a:hlinkClick action="ppaction://hlinksldjump" r:id="rId2"/>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completely filled in table, including answers for expressions 7 - 12 is on </a:t>
            </a:r>
            <a:r>
              <a:rPr lang="en" sz="1300" u="sng">
                <a:solidFill>
                  <a:schemeClr val="hlink"/>
                </a:solidFill>
                <a:latin typeface="Calibri"/>
                <a:ea typeface="Calibri"/>
                <a:cs typeface="Calibri"/>
                <a:sym typeface="Calibri"/>
                <a:hlinkClick action="ppaction://hlinksldjump" r:id="rId3"/>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remember how each term in standard form relates to the numbers in the equivalent expression in factored form. Encourage them to use a diagram (as in the earlier activity) to go from factored form to standard form, and then work backward.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Focus first on the first three rows. Ask one or more students to share their equivalent expressions and any diagrams that they drew. Point out that this is a fairly straightforward application of the distributive property, which students first learned about in grade 6.</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students to share how they transformed the remaining expressions from standard form to factored form, using specific examples in their explanations. For the example of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+ 13</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+ 12, highlight that:</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are looking for two factors of 12.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are looking for two numbers with a sum of 13.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One strategy is to list out all the factor pairs of 12.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Another strategy is to list out all pairs of numbers that add up to 13, but usually the list of factors is shorter.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a:t>
            </a:r>
            <a:r>
              <a:rPr b="1" lang="en">
                <a:solidFill>
                  <a:schemeClr val="dk1"/>
                </a:solidFill>
                <a:latin typeface="Noto Sans"/>
                <a:ea typeface="Noto Sans"/>
                <a:cs typeface="Noto Sans"/>
                <a:sym typeface="Noto Sans"/>
              </a:rPr>
              <a:t>8.6.3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Multiply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− 10) to check. Since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− 10) =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− 18</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+ 80, you are correct.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product of −12⋅(−6) is 72, not 80.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sum of −4+(−20) is –24, not –18.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sum of 8+10 is 18, not –18.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Calibri"/>
                <a:ea typeface="Calibri"/>
                <a:cs typeface="Calibri"/>
                <a:sym typeface="Calibri"/>
              </a:rPr>
              <a:t>sum-product</a:t>
            </a:r>
            <a:r>
              <a:rPr lang="en" sz="1300">
                <a:solidFill>
                  <a:schemeClr val="dk1"/>
                </a:solidFill>
                <a:latin typeface="Calibri"/>
                <a:ea typeface="Calibri"/>
                <a:cs typeface="Calibri"/>
                <a:sym typeface="Calibri"/>
              </a:rPr>
              <a:t> pattern only occurs when the coefficient of the leading term (quadratic or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 is 1.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for the work that explains how to solve these examples.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18 and 17, respectively. The completed expression is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+ 18</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+ 17.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 The completed expression is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 The completed expression is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 and 5. The completed expression is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make computational errors, address those in the next lesson and emphasize the use of diagrams.</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explain the process of transforming each expression into factored form by completing (in writing or by talking a partner) sentence starters such as these: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find the factors, I first try to find . .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Next, I think about . .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equivalent expression in factored form is . .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check that the factors are correct, I can .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formally summarizing the discussion to make sure</a:t>
            </a:r>
            <a:r>
              <a:rPr lang="en" sz="1150">
                <a:solidFill>
                  <a:schemeClr val="dk1"/>
                </a:solidFill>
                <a:latin typeface="Roboto"/>
                <a:ea typeface="Roboto"/>
                <a:cs typeface="Roboto"/>
                <a:sym typeface="Roboto"/>
              </a:rPr>
              <a:t> students see that for </a:t>
            </a:r>
            <a:r>
              <a:rPr i="1" lang="en" sz="1350">
                <a:solidFill>
                  <a:schemeClr val="dk1"/>
                </a:solidFill>
                <a:latin typeface="Times New Roman"/>
                <a:ea typeface="Times New Roman"/>
                <a:cs typeface="Times New Roman"/>
                <a:sym typeface="Times New Roman"/>
              </a:rPr>
              <a:t>𝑥</a:t>
            </a:r>
            <a:r>
              <a:rPr baseline="30000" lang="en" sz="950">
                <a:solidFill>
                  <a:schemeClr val="dk1"/>
                </a:solidFill>
                <a:latin typeface="Roboto"/>
                <a:ea typeface="Roboto"/>
                <a:cs typeface="Roboto"/>
                <a:sym typeface="Roboto"/>
              </a:rPr>
              <a:t>2</a:t>
            </a:r>
            <a:r>
              <a:rPr lang="en" sz="950">
                <a:solidFill>
                  <a:schemeClr val="dk1"/>
                </a:solidFill>
                <a:latin typeface="Roboto"/>
                <a:ea typeface="Roboto"/>
                <a:cs typeface="Roboto"/>
                <a:sym typeface="Roboto"/>
              </a:rPr>
              <a:t> </a:t>
            </a:r>
            <a:r>
              <a:rPr lang="en" sz="1350">
                <a:solidFill>
                  <a:schemeClr val="dk1"/>
                </a:solidFill>
                <a:latin typeface="Roboto"/>
                <a:ea typeface="Roboto"/>
                <a:cs typeface="Roboto"/>
                <a:sym typeface="Roboto"/>
              </a:rPr>
              <a:t>+ 𝑏</a:t>
            </a:r>
            <a:r>
              <a:rPr i="1" lang="en" sz="1350">
                <a:solidFill>
                  <a:schemeClr val="dk1"/>
                </a:solidFill>
                <a:latin typeface="Times New Roman"/>
                <a:ea typeface="Times New Roman"/>
                <a:cs typeface="Times New Roman"/>
                <a:sym typeface="Times New Roman"/>
              </a:rPr>
              <a:t>𝑥</a:t>
            </a:r>
            <a:r>
              <a:rPr lang="en" sz="1350">
                <a:solidFill>
                  <a:schemeClr val="dk1"/>
                </a:solidFill>
                <a:latin typeface="Roboto"/>
                <a:ea typeface="Roboto"/>
                <a:cs typeface="Roboto"/>
                <a:sym typeface="Roboto"/>
              </a:rPr>
              <a:t> + 𝑐</a:t>
            </a:r>
            <a:r>
              <a:rPr lang="en" sz="1150">
                <a:solidFill>
                  <a:schemeClr val="dk1"/>
                </a:solidFill>
                <a:latin typeface="Roboto"/>
                <a:ea typeface="Roboto"/>
                <a:cs typeface="Roboto"/>
                <a:sym typeface="Roboto"/>
              </a:rPr>
              <a:t>, a helpful process goes something like this:</a:t>
            </a:r>
            <a:endParaRPr sz="1150">
              <a:solidFill>
                <a:schemeClr val="dk1"/>
              </a:solidFill>
              <a:latin typeface="Roboto"/>
              <a:ea typeface="Roboto"/>
              <a:cs typeface="Roboto"/>
              <a:sym typeface="Roboto"/>
            </a:endParaRPr>
          </a:p>
          <a:p>
            <a:pPr indent="-301625" lvl="0" marL="9144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First, we find all pairs of factors of </a:t>
            </a:r>
            <a:r>
              <a:rPr lang="en" sz="1350">
                <a:solidFill>
                  <a:schemeClr val="dk1"/>
                </a:solidFill>
                <a:latin typeface="Roboto"/>
                <a:ea typeface="Roboto"/>
                <a:cs typeface="Roboto"/>
                <a:sym typeface="Roboto"/>
              </a:rPr>
              <a:t>𝑐</a:t>
            </a: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301625" lvl="0" marL="9144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Next, find a pair of factors of </a:t>
            </a:r>
            <a:r>
              <a:rPr lang="en" sz="1350">
                <a:solidFill>
                  <a:schemeClr val="dk1"/>
                </a:solidFill>
                <a:latin typeface="Roboto"/>
                <a:ea typeface="Roboto"/>
                <a:cs typeface="Roboto"/>
                <a:sym typeface="Roboto"/>
              </a:rPr>
              <a:t>𝑐 </a:t>
            </a:r>
            <a:r>
              <a:rPr lang="en" sz="1150">
                <a:solidFill>
                  <a:schemeClr val="dk1"/>
                </a:solidFill>
                <a:latin typeface="Roboto"/>
                <a:ea typeface="Roboto"/>
                <a:cs typeface="Roboto"/>
                <a:sym typeface="Roboto"/>
              </a:rPr>
              <a:t>that add up to equal </a:t>
            </a:r>
            <a:r>
              <a:rPr lang="en" sz="1350">
                <a:solidFill>
                  <a:schemeClr val="dk1"/>
                </a:solidFill>
                <a:latin typeface="Roboto"/>
                <a:ea typeface="Roboto"/>
                <a:cs typeface="Roboto"/>
                <a:sym typeface="Roboto"/>
              </a:rPr>
              <a:t>𝑏</a:t>
            </a:r>
            <a:r>
              <a:rPr lang="en" sz="1150">
                <a:solidFill>
                  <a:schemeClr val="dk1"/>
                </a:solidFill>
                <a:latin typeface="Roboto"/>
                <a:ea typeface="Roboto"/>
                <a:cs typeface="Roboto"/>
                <a:sym typeface="Roboto"/>
              </a:rPr>
              <a:t>. (If the factors are </a:t>
            </a:r>
            <a:r>
              <a:rPr lang="en" sz="1350">
                <a:solidFill>
                  <a:schemeClr val="dk1"/>
                </a:solidFill>
                <a:latin typeface="Roboto"/>
                <a:ea typeface="Roboto"/>
                <a:cs typeface="Roboto"/>
                <a:sym typeface="Roboto"/>
              </a:rPr>
              <a:t>𝑚 </a:t>
            </a:r>
            <a:r>
              <a:rPr lang="en" sz="1150">
                <a:solidFill>
                  <a:schemeClr val="dk1"/>
                </a:solidFill>
                <a:latin typeface="Roboto"/>
                <a:ea typeface="Roboto"/>
                <a:cs typeface="Roboto"/>
                <a:sym typeface="Roboto"/>
              </a:rPr>
              <a:t>and </a:t>
            </a:r>
            <a:r>
              <a:rPr lang="en" sz="1350">
                <a:solidFill>
                  <a:schemeClr val="dk1"/>
                </a:solidFill>
                <a:latin typeface="Roboto"/>
                <a:ea typeface="Roboto"/>
                <a:cs typeface="Roboto"/>
                <a:sym typeface="Roboto"/>
              </a:rPr>
              <a:t>𝑛</a:t>
            </a:r>
            <a:r>
              <a:rPr lang="en" sz="1150">
                <a:solidFill>
                  <a:schemeClr val="dk1"/>
                </a:solidFill>
                <a:latin typeface="Roboto"/>
                <a:ea typeface="Roboto"/>
                <a:cs typeface="Roboto"/>
                <a:sym typeface="Roboto"/>
              </a:rPr>
              <a:t>, then we want </a:t>
            </a:r>
            <a:r>
              <a:rPr lang="en" sz="1350">
                <a:solidFill>
                  <a:schemeClr val="dk1"/>
                </a:solidFill>
                <a:latin typeface="Roboto"/>
                <a:ea typeface="Roboto"/>
                <a:cs typeface="Roboto"/>
                <a:sym typeface="Roboto"/>
              </a:rPr>
              <a:t>𝑚+𝑛=𝑏</a:t>
            </a: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301625" lvl="0" marL="9144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The factors will be </a:t>
            </a:r>
            <a:r>
              <a:rPr lang="en" sz="1350">
                <a:solidFill>
                  <a:schemeClr val="dk1"/>
                </a:solidFill>
                <a:latin typeface="Roboto"/>
                <a:ea typeface="Roboto"/>
                <a:cs typeface="Roboto"/>
                <a:sym typeface="Roboto"/>
              </a:rPr>
              <a:t>(</a:t>
            </a:r>
            <a:r>
              <a:rPr i="1" lang="en" sz="1350">
                <a:solidFill>
                  <a:schemeClr val="dk1"/>
                </a:solidFill>
                <a:latin typeface="Times New Roman"/>
                <a:ea typeface="Times New Roman"/>
                <a:cs typeface="Times New Roman"/>
                <a:sym typeface="Times New Roman"/>
              </a:rPr>
              <a:t>𝑥 </a:t>
            </a:r>
            <a:r>
              <a:rPr lang="en" sz="1350">
                <a:solidFill>
                  <a:schemeClr val="dk1"/>
                </a:solidFill>
                <a:latin typeface="Roboto"/>
                <a:ea typeface="Roboto"/>
                <a:cs typeface="Roboto"/>
                <a:sym typeface="Roboto"/>
              </a:rPr>
              <a:t>+ 𝑚)(</a:t>
            </a:r>
            <a:r>
              <a:rPr i="1" lang="en" sz="1350">
                <a:solidFill>
                  <a:schemeClr val="dk1"/>
                </a:solidFill>
                <a:latin typeface="Times New Roman"/>
                <a:ea typeface="Times New Roman"/>
                <a:cs typeface="Times New Roman"/>
                <a:sym typeface="Times New Roman"/>
              </a:rPr>
              <a:t>𝑥 </a:t>
            </a:r>
            <a:r>
              <a:rPr lang="en" sz="1350">
                <a:solidFill>
                  <a:schemeClr val="dk1"/>
                </a:solidFill>
                <a:latin typeface="Roboto"/>
                <a:ea typeface="Roboto"/>
                <a:cs typeface="Roboto"/>
                <a:sym typeface="Roboto"/>
              </a:rPr>
              <a:t>+ 𝑛)</a:t>
            </a: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301625" lvl="0" marL="9144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We can check by expanding the factored form (by applying the distributive property) and see if we get the original expression as a result.</a:t>
            </a:r>
            <a:endParaRPr sz="1150">
              <a:solidFill>
                <a:schemeClr val="dk1"/>
              </a:solidFill>
              <a:latin typeface="Roboto"/>
              <a:ea typeface="Roboto"/>
              <a:cs typeface="Roboto"/>
              <a:sym typeface="Roboto"/>
            </a:endParaRPr>
          </a:p>
          <a:p>
            <a:pPr indent="0" lvl="0" marL="0" rtl="0" algn="l">
              <a:lnSpc>
                <a:spcPct val="115000"/>
              </a:lnSpc>
              <a:spcBef>
                <a:spcPts val="1100"/>
              </a:spcBef>
              <a:spcAft>
                <a:spcPts val="1100"/>
              </a:spcAft>
              <a:buNone/>
            </a:pPr>
            <a:r>
              <a:rPr b="1" lang="en" sz="1150">
                <a:solidFill>
                  <a:schemeClr val="dk1"/>
                </a:solidFill>
                <a:latin typeface="Roboto"/>
                <a:ea typeface="Roboto"/>
                <a:cs typeface="Roboto"/>
                <a:sym typeface="Roboto"/>
              </a:rPr>
              <a:t>A duplicate of this slide with a formal summary textbox is on the next slide (currently </a:t>
            </a:r>
            <a:r>
              <a:rPr b="1" lang="en" sz="1150">
                <a:solidFill>
                  <a:schemeClr val="dk1"/>
                </a:solidFill>
                <a:latin typeface="Roboto"/>
                <a:ea typeface="Roboto"/>
                <a:cs typeface="Roboto"/>
                <a:sym typeface="Roboto"/>
              </a:rPr>
              <a:t>hidden</a:t>
            </a:r>
            <a:r>
              <a:rPr b="1" lang="en" sz="1150">
                <a:solidFill>
                  <a:schemeClr val="dk1"/>
                </a:solidFill>
                <a:latin typeface="Roboto"/>
                <a:ea typeface="Roboto"/>
                <a:cs typeface="Roboto"/>
                <a:sym typeface="Roboto"/>
              </a:rPr>
              <a:t>).</a:t>
            </a:r>
            <a:r>
              <a:rPr lang="en" sz="1150">
                <a:solidFill>
                  <a:schemeClr val="dk1"/>
                </a:solidFill>
                <a:latin typeface="Roboto"/>
                <a:ea typeface="Roboto"/>
                <a:cs typeface="Roboto"/>
                <a:sym typeface="Roboto"/>
              </a:rPr>
              <a:t>  </a:t>
            </a:r>
            <a:endParaRPr sz="1150">
              <a:solidFill>
                <a:schemeClr val="dk1"/>
              </a:solidFill>
              <a:latin typeface="Roboto"/>
              <a:ea typeface="Roboto"/>
              <a:cs typeface="Roboto"/>
              <a:sym typeface="Roboto"/>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a391bd5c5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a391bd5c5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explain the process of transforming each expression into factored form by completing (in writing or by talking a partner) sentence starters such as these: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find the factors, I first try to find . .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Next, I think about . .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equivalent expression in factored form is . .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check that the factors are correct, I can .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formally summarizing the discussion to make sure</a:t>
            </a:r>
            <a:r>
              <a:rPr lang="en" sz="1150">
                <a:solidFill>
                  <a:schemeClr val="dk1"/>
                </a:solidFill>
                <a:latin typeface="Roboto"/>
                <a:ea typeface="Roboto"/>
                <a:cs typeface="Roboto"/>
                <a:sym typeface="Roboto"/>
              </a:rPr>
              <a:t> students see that for</a:t>
            </a:r>
            <a:r>
              <a:rPr lang="en" sz="1150">
                <a:solidFill>
                  <a:schemeClr val="dk1"/>
                </a:solidFill>
                <a:latin typeface="Roboto"/>
                <a:ea typeface="Roboto"/>
                <a:cs typeface="Roboto"/>
                <a:sym typeface="Roboto"/>
              </a:rPr>
              <a:t> </a:t>
            </a:r>
            <a:r>
              <a:rPr i="1" lang="en" sz="1350">
                <a:solidFill>
                  <a:schemeClr val="dk1"/>
                </a:solidFill>
                <a:latin typeface="Times New Roman"/>
                <a:ea typeface="Times New Roman"/>
                <a:cs typeface="Times New Roman"/>
                <a:sym typeface="Times New Roman"/>
              </a:rPr>
              <a:t>𝑥</a:t>
            </a:r>
            <a:r>
              <a:rPr baseline="30000" lang="en" sz="950">
                <a:solidFill>
                  <a:schemeClr val="dk1"/>
                </a:solidFill>
                <a:latin typeface="Roboto"/>
                <a:ea typeface="Roboto"/>
                <a:cs typeface="Roboto"/>
                <a:sym typeface="Roboto"/>
              </a:rPr>
              <a:t>2</a:t>
            </a:r>
            <a:r>
              <a:rPr lang="en" sz="950">
                <a:solidFill>
                  <a:schemeClr val="dk1"/>
                </a:solidFill>
                <a:latin typeface="Roboto"/>
                <a:ea typeface="Roboto"/>
                <a:cs typeface="Roboto"/>
                <a:sym typeface="Roboto"/>
              </a:rPr>
              <a:t> </a:t>
            </a:r>
            <a:r>
              <a:rPr lang="en" sz="1350">
                <a:solidFill>
                  <a:schemeClr val="dk1"/>
                </a:solidFill>
                <a:latin typeface="Roboto"/>
                <a:ea typeface="Roboto"/>
                <a:cs typeface="Roboto"/>
                <a:sym typeface="Roboto"/>
              </a:rPr>
              <a:t>+ 𝑏</a:t>
            </a:r>
            <a:r>
              <a:rPr i="1" lang="en" sz="1350">
                <a:solidFill>
                  <a:schemeClr val="dk1"/>
                </a:solidFill>
                <a:latin typeface="Times New Roman"/>
                <a:ea typeface="Times New Roman"/>
                <a:cs typeface="Times New Roman"/>
                <a:sym typeface="Times New Roman"/>
              </a:rPr>
              <a:t>𝑥</a:t>
            </a:r>
            <a:r>
              <a:rPr lang="en" sz="1350">
                <a:solidFill>
                  <a:schemeClr val="dk1"/>
                </a:solidFill>
                <a:latin typeface="Roboto"/>
                <a:ea typeface="Roboto"/>
                <a:cs typeface="Roboto"/>
                <a:sym typeface="Roboto"/>
              </a:rPr>
              <a:t> + 𝑐</a:t>
            </a:r>
            <a:r>
              <a:rPr lang="en" sz="1150">
                <a:solidFill>
                  <a:schemeClr val="dk1"/>
                </a:solidFill>
                <a:latin typeface="Roboto"/>
                <a:ea typeface="Roboto"/>
                <a:cs typeface="Roboto"/>
                <a:sym typeface="Roboto"/>
              </a:rPr>
              <a:t>, a helpful process goes something like this:</a:t>
            </a:r>
            <a:endParaRPr sz="1150">
              <a:solidFill>
                <a:schemeClr val="dk1"/>
              </a:solidFill>
              <a:latin typeface="Roboto"/>
              <a:ea typeface="Roboto"/>
              <a:cs typeface="Roboto"/>
              <a:sym typeface="Roboto"/>
            </a:endParaRPr>
          </a:p>
          <a:p>
            <a:pPr indent="-301625" lvl="0" marL="9144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First, we find all pairs of factors of </a:t>
            </a:r>
            <a:r>
              <a:rPr lang="en" sz="1350">
                <a:solidFill>
                  <a:schemeClr val="dk1"/>
                </a:solidFill>
                <a:latin typeface="Roboto"/>
                <a:ea typeface="Roboto"/>
                <a:cs typeface="Roboto"/>
                <a:sym typeface="Roboto"/>
              </a:rPr>
              <a:t>𝑐</a:t>
            </a: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301625" lvl="0" marL="9144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Next, find a pair of factors of </a:t>
            </a:r>
            <a:r>
              <a:rPr lang="en" sz="1350">
                <a:solidFill>
                  <a:schemeClr val="dk1"/>
                </a:solidFill>
                <a:latin typeface="Roboto"/>
                <a:ea typeface="Roboto"/>
                <a:cs typeface="Roboto"/>
                <a:sym typeface="Roboto"/>
              </a:rPr>
              <a:t>𝑐 </a:t>
            </a:r>
            <a:r>
              <a:rPr lang="en" sz="1150">
                <a:solidFill>
                  <a:schemeClr val="dk1"/>
                </a:solidFill>
                <a:latin typeface="Roboto"/>
                <a:ea typeface="Roboto"/>
                <a:cs typeface="Roboto"/>
                <a:sym typeface="Roboto"/>
              </a:rPr>
              <a:t>that add up to equal </a:t>
            </a:r>
            <a:r>
              <a:rPr lang="en" sz="1350">
                <a:solidFill>
                  <a:schemeClr val="dk1"/>
                </a:solidFill>
                <a:latin typeface="Roboto"/>
                <a:ea typeface="Roboto"/>
                <a:cs typeface="Roboto"/>
                <a:sym typeface="Roboto"/>
              </a:rPr>
              <a:t>𝑏</a:t>
            </a:r>
            <a:r>
              <a:rPr lang="en" sz="1150">
                <a:solidFill>
                  <a:schemeClr val="dk1"/>
                </a:solidFill>
                <a:latin typeface="Roboto"/>
                <a:ea typeface="Roboto"/>
                <a:cs typeface="Roboto"/>
                <a:sym typeface="Roboto"/>
              </a:rPr>
              <a:t>. (If the factors are </a:t>
            </a:r>
            <a:r>
              <a:rPr lang="en" sz="1350">
                <a:solidFill>
                  <a:schemeClr val="dk1"/>
                </a:solidFill>
                <a:latin typeface="Roboto"/>
                <a:ea typeface="Roboto"/>
                <a:cs typeface="Roboto"/>
                <a:sym typeface="Roboto"/>
              </a:rPr>
              <a:t>𝑚 </a:t>
            </a:r>
            <a:r>
              <a:rPr lang="en" sz="1150">
                <a:solidFill>
                  <a:schemeClr val="dk1"/>
                </a:solidFill>
                <a:latin typeface="Roboto"/>
                <a:ea typeface="Roboto"/>
                <a:cs typeface="Roboto"/>
                <a:sym typeface="Roboto"/>
              </a:rPr>
              <a:t>and </a:t>
            </a:r>
            <a:r>
              <a:rPr lang="en" sz="1350">
                <a:solidFill>
                  <a:schemeClr val="dk1"/>
                </a:solidFill>
                <a:latin typeface="Roboto"/>
                <a:ea typeface="Roboto"/>
                <a:cs typeface="Roboto"/>
                <a:sym typeface="Roboto"/>
              </a:rPr>
              <a:t>𝑛</a:t>
            </a:r>
            <a:r>
              <a:rPr lang="en" sz="1150">
                <a:solidFill>
                  <a:schemeClr val="dk1"/>
                </a:solidFill>
                <a:latin typeface="Roboto"/>
                <a:ea typeface="Roboto"/>
                <a:cs typeface="Roboto"/>
                <a:sym typeface="Roboto"/>
              </a:rPr>
              <a:t>, then we want </a:t>
            </a:r>
            <a:r>
              <a:rPr lang="en" sz="1350">
                <a:solidFill>
                  <a:schemeClr val="dk1"/>
                </a:solidFill>
                <a:latin typeface="Roboto"/>
                <a:ea typeface="Roboto"/>
                <a:cs typeface="Roboto"/>
                <a:sym typeface="Roboto"/>
              </a:rPr>
              <a:t>𝑚+𝑛=𝑏</a:t>
            </a: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301625" lvl="0" marL="9144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The factors will be </a:t>
            </a:r>
            <a:r>
              <a:rPr lang="en" sz="1350">
                <a:solidFill>
                  <a:schemeClr val="dk1"/>
                </a:solidFill>
                <a:latin typeface="Roboto"/>
                <a:ea typeface="Roboto"/>
                <a:cs typeface="Roboto"/>
                <a:sym typeface="Roboto"/>
              </a:rPr>
              <a:t>(</a:t>
            </a:r>
            <a:r>
              <a:rPr i="1" lang="en" sz="1350">
                <a:solidFill>
                  <a:schemeClr val="dk1"/>
                </a:solidFill>
                <a:latin typeface="Times New Roman"/>
                <a:ea typeface="Times New Roman"/>
                <a:cs typeface="Times New Roman"/>
                <a:sym typeface="Times New Roman"/>
              </a:rPr>
              <a:t>𝑥 </a:t>
            </a:r>
            <a:r>
              <a:rPr lang="en" sz="1350">
                <a:solidFill>
                  <a:schemeClr val="dk1"/>
                </a:solidFill>
                <a:latin typeface="Roboto"/>
                <a:ea typeface="Roboto"/>
                <a:cs typeface="Roboto"/>
                <a:sym typeface="Roboto"/>
              </a:rPr>
              <a:t>+ 𝑚)(</a:t>
            </a:r>
            <a:r>
              <a:rPr i="1" lang="en" sz="1350">
                <a:solidFill>
                  <a:schemeClr val="dk1"/>
                </a:solidFill>
                <a:latin typeface="Times New Roman"/>
                <a:ea typeface="Times New Roman"/>
                <a:cs typeface="Times New Roman"/>
                <a:sym typeface="Times New Roman"/>
              </a:rPr>
              <a:t>𝑥 </a:t>
            </a:r>
            <a:r>
              <a:rPr lang="en" sz="1350">
                <a:solidFill>
                  <a:schemeClr val="dk1"/>
                </a:solidFill>
                <a:latin typeface="Roboto"/>
                <a:ea typeface="Roboto"/>
                <a:cs typeface="Roboto"/>
                <a:sym typeface="Roboto"/>
              </a:rPr>
              <a:t>+ 𝑛)</a:t>
            </a: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301625" lvl="0" marL="9144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We can check by expanding the factored form (by applying the distributive property) and see if we get the original expression as a result.</a:t>
            </a:r>
            <a:endParaRPr sz="1150">
              <a:solidFill>
                <a:schemeClr val="dk1"/>
              </a:solidFill>
              <a:latin typeface="Roboto"/>
              <a:ea typeface="Roboto"/>
              <a:cs typeface="Roboto"/>
              <a:sym typeface="Roboto"/>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13.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jp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jp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jp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jp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jp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9.jpg"/><Relationship Id="rId4" Type="http://schemas.openxmlformats.org/officeDocument/2006/relationships/slide" Target="/ppt/slides/slide20.xml"/><Relationship Id="rId5"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9.jpg"/><Relationship Id="rId4" Type="http://schemas.openxmlformats.org/officeDocument/2006/relationships/hyperlink" Target="https://youtu.be/B_vEY3Xbv_U?si=wN1d7t5ZUkoK6wZy" TargetMode="External"/><Relationship Id="rId5" Type="http://schemas.openxmlformats.org/officeDocument/2006/relationships/hyperlink" Target="https://youtu.be/B_vEY3Xbv_U?si=wN1d7t5ZUkoK6wZy" TargetMode="External"/><Relationship Id="rId6" Type="http://schemas.openxmlformats.org/officeDocument/2006/relationships/hyperlink" Target="http://www.youtube.com/watch?v=B_vEY3Xbv_U" TargetMode="External"/><Relationship Id="rId7" Type="http://schemas.openxmlformats.org/officeDocument/2006/relationships/image" Target="../media/image3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9.jp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a:t>
            </a:r>
            <a:r>
              <a:rPr b="1" lang="en">
                <a:latin typeface="Calibri"/>
                <a:ea typeface="Calibri"/>
                <a:cs typeface="Calibri"/>
                <a:sym typeface="Calibri"/>
              </a:rPr>
              <a:t> </a:t>
            </a:r>
            <a:r>
              <a:rPr lang="en"/>
              <a:t>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8.6 Rewriting Quadratic Equations in Factored Form, Part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{5C25B4E0-F01F-42CD-B3D8-462AA847FCBB}</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3208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1800">
                <a:solidFill>
                  <a:srgbClr val="F3F3F3"/>
                </a:solidFill>
              </a:rPr>
              <a:t>By the end of this lesson you will be able to -</a:t>
            </a:r>
            <a:endParaRPr b="1" sz="1800">
              <a:solidFill>
                <a:srgbClr val="F3F3F3"/>
              </a:solidFill>
            </a:endParaRPr>
          </a:p>
          <a:p>
            <a:pPr indent="-317500" lvl="0" marL="457200" rtl="0" algn="l">
              <a:lnSpc>
                <a:spcPct val="100000"/>
              </a:lnSpc>
              <a:spcBef>
                <a:spcPts val="1000"/>
              </a:spcBef>
              <a:spcAft>
                <a:spcPts val="0"/>
              </a:spcAft>
              <a:buClr>
                <a:srgbClr val="F3F3F3"/>
              </a:buClr>
              <a:buSzPts val="1400"/>
              <a:buFont typeface="Helvetica Neue"/>
              <a:buChar char="●"/>
            </a:pPr>
            <a:r>
              <a:rPr lang="en" sz="1800">
                <a:solidFill>
                  <a:srgbClr val="F3F3F3"/>
                </a:solidFill>
              </a:rPr>
              <a:t>Explain how the numbers in a quadratic expression in factored form relate to the numbers in an equivalent expression in standard form.</a:t>
            </a:r>
            <a:endParaRPr sz="1800">
              <a:solidFill>
                <a:srgbClr val="F3F3F3"/>
              </a:solidFill>
            </a:endParaRPr>
          </a:p>
          <a:p>
            <a:pPr indent="-317500" lvl="0" marL="457200" rtl="0" algn="l">
              <a:lnSpc>
                <a:spcPct val="100000"/>
              </a:lnSpc>
              <a:spcBef>
                <a:spcPts val="1000"/>
              </a:spcBef>
              <a:spcAft>
                <a:spcPts val="0"/>
              </a:spcAft>
              <a:buClr>
                <a:srgbClr val="F3F3F3"/>
              </a:buClr>
              <a:buSzPts val="1400"/>
              <a:buFont typeface="Helvetica Neue"/>
              <a:buChar char="●"/>
            </a:pPr>
            <a:r>
              <a:rPr lang="en" sz="1800">
                <a:solidFill>
                  <a:srgbClr val="F3F3F3"/>
                </a:solidFill>
              </a:rPr>
              <a:t>Rewrite a quadratic expression in standard form when given the quadratic expression in factored form. </a:t>
            </a:r>
            <a:endParaRPr sz="1800">
              <a:solidFill>
                <a:srgbClr val="F3F3F3"/>
              </a:solidFill>
            </a:endParaRPr>
          </a:p>
          <a:p>
            <a:pPr indent="-342900" lvl="0" marL="457200" rtl="0" algn="l">
              <a:lnSpc>
                <a:spcPct val="100000"/>
              </a:lnSpc>
              <a:spcBef>
                <a:spcPts val="1000"/>
              </a:spcBef>
              <a:spcAft>
                <a:spcPts val="1000"/>
              </a:spcAft>
              <a:buClr>
                <a:srgbClr val="F3F3F3"/>
              </a:buClr>
              <a:buSzPts val="1800"/>
              <a:buChar char="●"/>
            </a:pPr>
            <a:r>
              <a:rPr lang="en" sz="1800">
                <a:solidFill>
                  <a:srgbClr val="F3F3F3"/>
                </a:solidFill>
              </a:rPr>
              <a:t>Rewrite a quadratic expression in factored form when given the quadratic expression in the form of </a:t>
            </a:r>
            <a:r>
              <a:rPr i="1" lang="en" sz="1800">
                <a:solidFill>
                  <a:srgbClr val="F3F3F3"/>
                </a:solidFill>
                <a:latin typeface="Times New Roman"/>
                <a:ea typeface="Times New Roman"/>
                <a:cs typeface="Times New Roman"/>
                <a:sym typeface="Times New Roman"/>
              </a:rPr>
              <a:t>𝑥</a:t>
            </a:r>
            <a:r>
              <a:rPr baseline="30000" lang="en" sz="1800">
                <a:solidFill>
                  <a:srgbClr val="F3F3F3"/>
                </a:solidFill>
              </a:rPr>
              <a:t>2</a:t>
            </a:r>
            <a:r>
              <a:rPr lang="en" sz="1800">
                <a:solidFill>
                  <a:srgbClr val="F3F3F3"/>
                </a:solidFill>
              </a:rPr>
              <a:t> + 𝑏</a:t>
            </a:r>
            <a:r>
              <a:rPr i="1" lang="en" sz="1800">
                <a:solidFill>
                  <a:srgbClr val="F3F3F3"/>
                </a:solidFill>
                <a:latin typeface="Times New Roman"/>
                <a:ea typeface="Times New Roman"/>
                <a:cs typeface="Times New Roman"/>
                <a:sym typeface="Times New Roman"/>
              </a:rPr>
              <a:t>𝑥 </a:t>
            </a:r>
            <a:r>
              <a:rPr lang="en" sz="1800">
                <a:solidFill>
                  <a:srgbClr val="F3F3F3"/>
                </a:solidFill>
              </a:rPr>
              <a:t>+ 𝑐</a:t>
            </a:r>
            <a:r>
              <a:rPr lang="en" sz="2000">
                <a:solidFill>
                  <a:srgbClr val="F3F3F3"/>
                </a:solidFill>
              </a:rPr>
              <a:t>.</a:t>
            </a:r>
            <a:endParaRPr sz="2000">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8.6 Rewriting Quadratic Equations in Factored Form, Part 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29250" y="816300"/>
            <a:ext cx="8485500" cy="390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100"/>
              <a:t>Previous</a:t>
            </a:r>
            <a:endParaRPr b="1" sz="2100"/>
          </a:p>
          <a:p>
            <a:pPr indent="-361950" lvl="0" marL="457200" rtl="0" algn="l">
              <a:spcBef>
                <a:spcPts val="1200"/>
              </a:spcBef>
              <a:spcAft>
                <a:spcPts val="0"/>
              </a:spcAft>
              <a:buSzPts val="2100"/>
              <a:buChar char="●"/>
            </a:pPr>
            <a:r>
              <a:rPr b="1" lang="en" sz="2100"/>
              <a:t>Quadratic expression</a:t>
            </a:r>
            <a:endParaRPr b="1" sz="2100"/>
          </a:p>
          <a:p>
            <a:pPr indent="-349250" lvl="1" marL="914400" rtl="0" algn="l">
              <a:spcBef>
                <a:spcPts val="0"/>
              </a:spcBef>
              <a:spcAft>
                <a:spcPts val="0"/>
              </a:spcAft>
              <a:buSzPts val="1900"/>
              <a:buChar char="○"/>
            </a:pPr>
            <a:r>
              <a:rPr lang="en" sz="1900"/>
              <a:t>A polynomial expression of degree two.</a:t>
            </a:r>
            <a:endParaRPr i="1" sz="1900"/>
          </a:p>
          <a:p>
            <a:pPr indent="-361950" lvl="0" marL="457200" rtl="0" algn="l">
              <a:spcBef>
                <a:spcPts val="1000"/>
              </a:spcBef>
              <a:spcAft>
                <a:spcPts val="0"/>
              </a:spcAft>
              <a:buSzPts val="2100"/>
              <a:buChar char="●"/>
            </a:pPr>
            <a:r>
              <a:rPr b="1" lang="en" sz="2100"/>
              <a:t>Factored form (of a quadratic expression)</a:t>
            </a:r>
            <a:endParaRPr b="1" sz="2100"/>
          </a:p>
          <a:p>
            <a:pPr indent="-349250" lvl="1" marL="914400" rtl="0" algn="l">
              <a:spcBef>
                <a:spcPts val="0"/>
              </a:spcBef>
              <a:spcAft>
                <a:spcPts val="0"/>
              </a:spcAft>
              <a:buSzPts val="1900"/>
              <a:buChar char="○"/>
            </a:pPr>
            <a:r>
              <a:rPr lang="en" sz="1900"/>
              <a:t>A quadratic expression in the form </a:t>
            </a:r>
            <a:r>
              <a:rPr i="1" lang="en" sz="1900"/>
              <a:t>a(</a:t>
            </a:r>
            <a:r>
              <a:rPr i="1" lang="en" sz="1900">
                <a:latin typeface="Times New Roman"/>
                <a:ea typeface="Times New Roman"/>
                <a:cs typeface="Times New Roman"/>
                <a:sym typeface="Times New Roman"/>
              </a:rPr>
              <a:t>x </a:t>
            </a:r>
            <a:r>
              <a:rPr i="1" lang="en" sz="1900"/>
              <a:t>– r</a:t>
            </a:r>
            <a:r>
              <a:rPr baseline="-25000" i="1" lang="en" sz="1900"/>
              <a:t>1</a:t>
            </a:r>
            <a:r>
              <a:rPr i="1" lang="en" sz="1900"/>
              <a:t>)(</a:t>
            </a:r>
            <a:r>
              <a:rPr i="1" lang="en" sz="1900">
                <a:latin typeface="Times New Roman"/>
                <a:ea typeface="Times New Roman"/>
                <a:cs typeface="Times New Roman"/>
                <a:sym typeface="Times New Roman"/>
              </a:rPr>
              <a:t>x </a:t>
            </a:r>
            <a:r>
              <a:rPr i="1" lang="en" sz="1900"/>
              <a:t>– r</a:t>
            </a:r>
            <a:r>
              <a:rPr baseline="-25000" i="1" lang="en" sz="1900"/>
              <a:t>2</a:t>
            </a:r>
            <a:r>
              <a:rPr i="1" lang="en" sz="1900"/>
              <a:t>)</a:t>
            </a:r>
            <a:r>
              <a:rPr lang="en" sz="1900"/>
              <a:t>, where </a:t>
            </a:r>
            <a:r>
              <a:rPr i="1" lang="en" sz="1900"/>
              <a:t>a</a:t>
            </a:r>
            <a:r>
              <a:rPr lang="en" sz="1900"/>
              <a:t>, </a:t>
            </a:r>
            <a:r>
              <a:rPr i="1" lang="en" sz="1900"/>
              <a:t>r</a:t>
            </a:r>
            <a:r>
              <a:rPr baseline="-25000" i="1" lang="en" sz="1900"/>
              <a:t>1</a:t>
            </a:r>
            <a:r>
              <a:rPr lang="en" sz="1900"/>
              <a:t>, and </a:t>
            </a:r>
            <a:r>
              <a:rPr i="1" lang="en" sz="1900"/>
              <a:t>r</a:t>
            </a:r>
            <a:r>
              <a:rPr baseline="-25000" i="1" lang="en" sz="1900"/>
              <a:t>2</a:t>
            </a:r>
            <a:r>
              <a:rPr lang="en" sz="1900"/>
              <a:t> are constants and </a:t>
            </a:r>
            <a:r>
              <a:rPr i="1" lang="en" sz="1900"/>
              <a:t>a</a:t>
            </a:r>
            <a:r>
              <a:rPr lang="en" sz="1900"/>
              <a:t> ≠ 0.</a:t>
            </a:r>
            <a:endParaRPr sz="1900"/>
          </a:p>
          <a:p>
            <a:pPr indent="-361950" lvl="0" marL="457200" rtl="0" algn="l">
              <a:spcBef>
                <a:spcPts val="1000"/>
              </a:spcBef>
              <a:spcAft>
                <a:spcPts val="0"/>
              </a:spcAft>
              <a:buSzPts val="2100"/>
              <a:buChar char="●"/>
            </a:pPr>
            <a:r>
              <a:rPr b="1" lang="en" sz="2100"/>
              <a:t>Standard form (of a quadratic expression)</a:t>
            </a:r>
            <a:endParaRPr b="1" sz="2100"/>
          </a:p>
          <a:p>
            <a:pPr indent="-349250" lvl="1" marL="914400" rtl="0" algn="l">
              <a:spcBef>
                <a:spcPts val="0"/>
              </a:spcBef>
              <a:spcAft>
                <a:spcPts val="1000"/>
              </a:spcAft>
              <a:buSzPts val="1900"/>
              <a:buChar char="○"/>
            </a:pPr>
            <a:r>
              <a:rPr lang="en" sz="1900"/>
              <a:t>A quadratic expression in the form </a:t>
            </a:r>
            <a:r>
              <a:rPr i="1" lang="en" sz="1900"/>
              <a:t>a</a:t>
            </a:r>
            <a:r>
              <a:rPr i="1" lang="en" sz="1900">
                <a:latin typeface="Times New Roman"/>
                <a:ea typeface="Times New Roman"/>
                <a:cs typeface="Times New Roman"/>
                <a:sym typeface="Times New Roman"/>
              </a:rPr>
              <a:t>x</a:t>
            </a:r>
            <a:r>
              <a:rPr baseline="30000" i="1" lang="en" sz="1900"/>
              <a:t>2</a:t>
            </a:r>
            <a:r>
              <a:rPr i="1" lang="en" sz="1900"/>
              <a:t> + b</a:t>
            </a:r>
            <a:r>
              <a:rPr i="1" lang="en" sz="1900">
                <a:latin typeface="Times New Roman"/>
                <a:ea typeface="Times New Roman"/>
                <a:cs typeface="Times New Roman"/>
                <a:sym typeface="Times New Roman"/>
              </a:rPr>
              <a:t>x</a:t>
            </a:r>
            <a:r>
              <a:rPr i="1" lang="en" sz="1900"/>
              <a:t> + c</a:t>
            </a:r>
            <a:r>
              <a:rPr lang="en" sz="1900"/>
              <a:t>, where </a:t>
            </a:r>
            <a:r>
              <a:rPr i="1" lang="en" sz="1900"/>
              <a:t>a</a:t>
            </a:r>
            <a:r>
              <a:rPr lang="en" sz="1900"/>
              <a:t>, </a:t>
            </a:r>
            <a:r>
              <a:rPr i="1" lang="en" sz="1900"/>
              <a:t>b</a:t>
            </a:r>
            <a:r>
              <a:rPr lang="en" sz="1900"/>
              <a:t>, and </a:t>
            </a:r>
            <a:r>
              <a:rPr i="1" lang="en" sz="1900"/>
              <a:t>c</a:t>
            </a:r>
            <a:r>
              <a:rPr lang="en" sz="1900"/>
              <a:t> are constants and </a:t>
            </a:r>
            <a:r>
              <a:rPr i="1" lang="en" sz="1900"/>
              <a:t>a</a:t>
            </a:r>
            <a:r>
              <a:rPr lang="en" sz="1900"/>
              <a:t> ≠ 0.</a:t>
            </a:r>
            <a:endParaRPr sz="1900"/>
          </a:p>
        </p:txBody>
      </p:sp>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4" name="Google Shape;124;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8.6 Rewriting Quadratic Equations in Factored Form, Part 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0" name="Google Shape;130;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1" name="Google Shape;13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sp>
        <p:nvSpPr>
          <p:cNvPr id="136" name="Google Shape;136;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Solving Area Puzzles🧩 </a:t>
            </a:r>
            <a:endParaRPr>
              <a:solidFill>
                <a:srgbClr val="005047"/>
              </a:solidFill>
            </a:endParaRPr>
          </a:p>
        </p:txBody>
      </p:sp>
      <p:sp>
        <p:nvSpPr>
          <p:cNvPr id="137" name="Google Shape;137;p20"/>
          <p:cNvSpPr txBox="1"/>
          <p:nvPr>
            <p:ph idx="1" type="body"/>
          </p:nvPr>
        </p:nvSpPr>
        <p:spPr>
          <a:xfrm>
            <a:off x="311700" y="960120"/>
            <a:ext cx="3999900" cy="36576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a:pPr>
            <a:r>
              <a:rPr lang="en"/>
              <a:t>What is</a:t>
            </a:r>
            <a:r>
              <a:rPr lang="en"/>
              <a:t> the missing </a:t>
            </a:r>
            <a:r>
              <a:rPr i="1" lang="en"/>
              <a:t>area</a:t>
            </a:r>
            <a:r>
              <a:rPr lang="en"/>
              <a:t> in Figure A?  Be prepared to explain your reasoning.</a:t>
            </a:r>
            <a:endParaRPr/>
          </a:p>
        </p:txBody>
      </p:sp>
      <p:sp>
        <p:nvSpPr>
          <p:cNvPr id="138" name="Google Shape;138;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8.6</a:t>
            </a:r>
            <a:r>
              <a:rPr lang="en"/>
              <a:t>.1 Finding and Reasoning Unknown Factors</a:t>
            </a:r>
            <a:endParaRPr/>
          </a:p>
        </p:txBody>
      </p:sp>
      <p:pic>
        <p:nvPicPr>
          <p:cNvPr descr="Figure A is a composite figure comprised of 2 rectangles and a square. There is an 8 inch by 8 inch square at the top of the composite figure. Connected to this square along its bottom edge is a rectangle that is shaded blue. A portion of the top edge of the blue shaded rectangle extends beyond the bottom edge of the square past the right edge of the square. The left edge of the blue shaded rectangle lines up with the square. The combined length the left edges of the square and the blue shaded rectangle is 10 inches. A 3 inch (bottom) by 4 inch (right) rectangle is connected to the right edge of the blue shaded rectangle so that their top edges line up. The combined length of the top edges of the 3 inch by 4 inch rectangle and portion of the top edge of the blue shaded rectangle that extends past the right edge of the 8 inch by 8 inch square is 5 inches. The left edge of the 3 inch by 4 inch rectangle extends below the bottom of the blue shaded rectangle. The interior of the blue shaded rectangle is labeled to indicate that we need to find its area in square inches." id="140" name="Google Shape;140;p20"/>
          <p:cNvPicPr preferRelativeResize="0"/>
          <p:nvPr/>
        </p:nvPicPr>
        <p:blipFill>
          <a:blip r:embed="rId4">
            <a:alphaModFix/>
          </a:blip>
          <a:stretch>
            <a:fillRect/>
          </a:stretch>
        </p:blipFill>
        <p:spPr>
          <a:xfrm>
            <a:off x="4832400" y="1104080"/>
            <a:ext cx="3999899" cy="347424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3000"/>
              <a:t>Solving Area Puzzles🧩</a:t>
            </a:r>
            <a:endParaRPr>
              <a:solidFill>
                <a:srgbClr val="005047"/>
              </a:solidFill>
            </a:endParaRPr>
          </a:p>
        </p:txBody>
      </p:sp>
      <p:sp>
        <p:nvSpPr>
          <p:cNvPr id="146" name="Google Shape;146;p21"/>
          <p:cNvSpPr txBox="1"/>
          <p:nvPr>
            <p:ph idx="1" type="body"/>
          </p:nvPr>
        </p:nvSpPr>
        <p:spPr>
          <a:xfrm>
            <a:off x="311700" y="960120"/>
            <a:ext cx="3999900" cy="36576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startAt="2"/>
            </a:pPr>
            <a:r>
              <a:rPr lang="en"/>
              <a:t>What is</a:t>
            </a:r>
            <a:r>
              <a:rPr lang="en"/>
              <a:t> the missing </a:t>
            </a:r>
            <a:r>
              <a:rPr i="1" lang="en"/>
              <a:t>length</a:t>
            </a:r>
            <a:r>
              <a:rPr lang="en"/>
              <a:t> in Figure B?  Be prepared to explain your reasoning.</a:t>
            </a:r>
            <a:endParaRPr/>
          </a:p>
        </p:txBody>
      </p:sp>
      <p:sp>
        <p:nvSpPr>
          <p:cNvPr id="147" name="Google Shape;14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8.6.1 Finding and Reasoning Unknown Factors</a:t>
            </a:r>
            <a:endParaRPr/>
          </a:p>
        </p:txBody>
      </p:sp>
      <p:pic>
        <p:nvPicPr>
          <p:cNvPr descr="Figure B is a composite figure comprised of 3 rectangles.  The area of the top-most rectangle is 36 square inches.  This rectangle is connected along its bottom edge to another rectangle whose area is 60 square inches.  Along its right edge, the second rectangle is connected to the third rectangle.  The area of the third rectangle is 48 square inches.  The bottom edge of the second rectangle is 12 inches.   The top edge of the second rectangle rectangle extends beyond the first rectangle in both directions.  The portion of the top edge extending past the bottom edge to the left of the first rectangle  is 3 inches, while the portion extending to the right, which includes the entire top edge of the third rectangle is 11 inches.  The portion of the left edge of the third triangle that extends past the bottom of the second rectangle is 3 inches.  The left side of the first rectangle is to indicate that we need to find its length in inches." id="149" name="Google Shape;149;p21"/>
          <p:cNvPicPr preferRelativeResize="0"/>
          <p:nvPr/>
        </p:nvPicPr>
        <p:blipFill>
          <a:blip r:embed="rId4">
            <a:alphaModFix/>
          </a:blip>
          <a:stretch>
            <a:fillRect/>
          </a:stretch>
        </p:blipFill>
        <p:spPr>
          <a:xfrm>
            <a:off x="4872200" y="1031450"/>
            <a:ext cx="3789701" cy="3657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6" name="Google Shape;156;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0" name="Shape 160"/>
        <p:cNvGrpSpPr/>
        <p:nvPr/>
      </p:nvGrpSpPr>
      <p:grpSpPr>
        <a:xfrm>
          <a:off x="0" y="0"/>
          <a:ext cx="0" cy="0"/>
          <a:chOff x="0" y="0"/>
          <a:chExt cx="0" cy="0"/>
        </a:xfrm>
      </p:grpSpPr>
      <p:sp>
        <p:nvSpPr>
          <p:cNvPr id="161" name="Google Shape;161;p23"/>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solidFill>
                <a:srgbClr val="005047"/>
              </a:solidFill>
            </a:endParaRPr>
          </a:p>
        </p:txBody>
      </p:sp>
      <p:sp>
        <p:nvSpPr>
          <p:cNvPr id="162" name="Google Shape;162;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providing support steps for students based on universal designs for learning. " id="163" name="Google Shape;163;p23" title="UDL callout box"/>
          <p:cNvSpPr/>
          <p:nvPr/>
        </p:nvSpPr>
        <p:spPr>
          <a:xfrm>
            <a:off x="5034300" y="2567050"/>
            <a:ext cx="3652500" cy="1712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a:solidFill>
                  <a:schemeClr val="dk1"/>
                </a:solidFill>
                <a:latin typeface="Calibri"/>
                <a:ea typeface="Calibri"/>
                <a:cs typeface="Calibri"/>
                <a:sym typeface="Calibri"/>
              </a:rPr>
              <a:t>Use color coding to show which terms “match” since they have –</a:t>
            </a:r>
            <a:endParaRPr sz="1900">
              <a:solidFill>
                <a:schemeClr val="dk1"/>
              </a:solidFill>
              <a:latin typeface="Calibri"/>
              <a:ea typeface="Calibri"/>
              <a:cs typeface="Calibri"/>
              <a:sym typeface="Calibri"/>
            </a:endParaRPr>
          </a:p>
          <a:p>
            <a:pPr indent="-349250" lvl="0" marL="457200" rtl="0" algn="l">
              <a:spcBef>
                <a:spcPts val="0"/>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SAME VARIABLES</a:t>
            </a:r>
            <a:endParaRPr sz="1900">
              <a:solidFill>
                <a:schemeClr val="dk1"/>
              </a:solidFill>
              <a:latin typeface="Calibri"/>
              <a:ea typeface="Calibri"/>
              <a:cs typeface="Calibri"/>
              <a:sym typeface="Calibri"/>
            </a:endParaRPr>
          </a:p>
          <a:p>
            <a:pPr indent="-349250" lvl="0" marL="457200" rtl="0" algn="l">
              <a:spcBef>
                <a:spcPts val="0"/>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SAME EXPONENTS</a:t>
            </a:r>
            <a:endParaRPr sz="2300">
              <a:latin typeface="Noto Sans"/>
              <a:ea typeface="Noto Sans"/>
              <a:cs typeface="Noto Sans"/>
              <a:sym typeface="Noto Sans"/>
            </a:endParaRPr>
          </a:p>
          <a:p>
            <a:pPr indent="0" lvl="0" marL="0" rtl="0" algn="r">
              <a:spcBef>
                <a:spcPts val="1000"/>
              </a:spcBef>
              <a:spcAft>
                <a:spcPts val="0"/>
              </a:spcAft>
              <a:buNone/>
            </a:pPr>
            <a:r>
              <a:rPr lang="en" sz="1500">
                <a:solidFill>
                  <a:schemeClr val="dk1"/>
                </a:solidFill>
                <a:latin typeface="Noto Sans"/>
                <a:ea typeface="Noto Sans"/>
                <a:cs typeface="Noto Sans"/>
                <a:sym typeface="Noto Sans"/>
              </a:rPr>
              <a:t>Representation</a:t>
            </a:r>
            <a:endParaRPr sz="1900">
              <a:latin typeface="Noto Sans"/>
              <a:ea typeface="Noto Sans"/>
              <a:cs typeface="Noto Sans"/>
              <a:sym typeface="Noto Sans"/>
            </a:endParaRPr>
          </a:p>
        </p:txBody>
      </p:sp>
      <p:sp>
        <p:nvSpPr>
          <p:cNvPr id="164" name="Google Shape;164;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5" name="Google Shape;165;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8.6.2 </a:t>
            </a:r>
            <a:r>
              <a:rPr lang="en"/>
              <a:t>Using Diagrams to Understand Equivalent Expressions</a:t>
            </a:r>
            <a:endParaRPr/>
          </a:p>
        </p:txBody>
      </p:sp>
      <p:pic>
        <p:nvPicPr>
          <p:cNvPr descr="Icon indicating the slide contains a support for students with disabilities" id="166" name="Google Shape;166;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7" name="Google Shape;167;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pic>
        <p:nvPicPr>
          <p:cNvPr id="168" name="Google Shape;168;p23"/>
          <p:cNvPicPr preferRelativeResize="0"/>
          <p:nvPr/>
        </p:nvPicPr>
        <p:blipFill>
          <a:blip r:embed="rId6">
            <a:alphaModFix/>
          </a:blip>
          <a:stretch>
            <a:fillRect/>
          </a:stretch>
        </p:blipFill>
        <p:spPr>
          <a:xfrm>
            <a:off x="3552775" y="461325"/>
            <a:ext cx="596601" cy="46558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Launch</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p>
          <a:p>
            <a:pPr indent="0" lvl="0" marL="0" rtl="0" algn="l">
              <a:spcBef>
                <a:spcPts val="0"/>
              </a:spcBef>
              <a:spcAft>
                <a:spcPts val="0"/>
              </a:spcAft>
              <a:buClr>
                <a:schemeClr val="dk1"/>
              </a:buClr>
              <a:buSzPts val="1100"/>
              <a:buFont typeface="Arial"/>
              <a:buNone/>
            </a:pPr>
            <a:r>
              <a:t/>
            </a:r>
            <a:endParaRPr/>
          </a:p>
        </p:txBody>
      </p:sp>
      <p:sp>
        <p:nvSpPr>
          <p:cNvPr id="174" name="Google Shape;174;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5" name="Google Shape;175;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sp>
        <p:nvSpPr>
          <p:cNvPr id="176" name="Google Shape;176;p24"/>
          <p:cNvSpPr txBox="1"/>
          <p:nvPr/>
        </p:nvSpPr>
        <p:spPr>
          <a:xfrm>
            <a:off x="311700" y="1028650"/>
            <a:ext cx="7971900" cy="951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 sz="2400">
                <a:solidFill>
                  <a:schemeClr val="dk1"/>
                </a:solidFill>
                <a:latin typeface="Noto Sans"/>
                <a:ea typeface="Noto Sans"/>
                <a:cs typeface="Noto Sans"/>
                <a:sym typeface="Noto Sans"/>
              </a:rPr>
              <a:t>What expression does each diagram represent?</a:t>
            </a:r>
            <a:endParaRPr sz="2400">
              <a:solidFill>
                <a:srgbClr val="000000"/>
              </a:solidFill>
              <a:latin typeface="Noto Sans"/>
              <a:ea typeface="Noto Sans"/>
              <a:cs typeface="Noto Sans"/>
              <a:sym typeface="Noto Sans"/>
            </a:endParaRPr>
          </a:p>
        </p:txBody>
      </p:sp>
      <p:graphicFrame>
        <p:nvGraphicFramePr>
          <p:cNvPr id="177" name="Google Shape;177;p24"/>
          <p:cNvGraphicFramePr/>
          <p:nvPr/>
        </p:nvGraphicFramePr>
        <p:xfrm>
          <a:off x="879313" y="1767163"/>
          <a:ext cx="3000000" cy="3000000"/>
        </p:xfrm>
        <a:graphic>
          <a:graphicData uri="http://schemas.openxmlformats.org/drawingml/2006/table">
            <a:tbl>
              <a:tblPr>
                <a:noFill/>
                <a:tableStyleId>{C2C7EBE9-1A10-4C0A-A1C0-67B86A8D9DDD}</a:tableStyleId>
              </a:tblPr>
              <a:tblGrid>
                <a:gridCol w="903150"/>
                <a:gridCol w="903150"/>
                <a:gridCol w="903150"/>
              </a:tblGrid>
              <a:tr h="692225">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2</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92225">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72𝑥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92225">
                <a:tc>
                  <a:txBody>
                    <a:bodyPr/>
                    <a:lstStyle/>
                    <a:p>
                      <a:pPr indent="0" lvl="0" marL="0" rtl="0" algn="ctr">
                        <a:lnSpc>
                          <a:spcPct val="115000"/>
                        </a:lnSpc>
                        <a:spcBef>
                          <a:spcPts val="0"/>
                        </a:spcBef>
                        <a:spcAft>
                          <a:spcPts val="1000"/>
                        </a:spcAft>
                        <a:buNone/>
                      </a:pPr>
                      <a:r>
                        <a:rPr b="1" lang="en" sz="2000"/>
                        <a:t>3</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93𝑥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6</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78" name="Google Shape;178;p24"/>
          <p:cNvGraphicFramePr/>
          <p:nvPr/>
        </p:nvGraphicFramePr>
        <p:xfrm>
          <a:off x="5334800" y="1867313"/>
          <a:ext cx="3000000" cy="3000000"/>
        </p:xfrm>
        <a:graphic>
          <a:graphicData uri="http://schemas.openxmlformats.org/drawingml/2006/table">
            <a:tbl>
              <a:tblPr>
                <a:noFill/>
                <a:tableStyleId>{C2C7EBE9-1A10-4C0A-A1C0-67B86A8D9DDD}</a:tableStyleId>
              </a:tblPr>
              <a:tblGrid>
                <a:gridCol w="903150"/>
                <a:gridCol w="903150"/>
                <a:gridCol w="903150"/>
              </a:tblGrid>
              <a:tr h="692225">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-6</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92225">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72𝑥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92225">
                <a:tc>
                  <a:txBody>
                    <a:bodyPr/>
                    <a:lstStyle/>
                    <a:p>
                      <a:pPr indent="0" lvl="0" marL="0" rtl="0" algn="ctr">
                        <a:lnSpc>
                          <a:spcPct val="115000"/>
                        </a:lnSpc>
                        <a:spcBef>
                          <a:spcPts val="0"/>
                        </a:spcBef>
                        <a:spcAft>
                          <a:spcPts val="1000"/>
                        </a:spcAft>
                        <a:buNone/>
                      </a:pPr>
                      <a:r>
                        <a:rPr b="1" lang="en" sz="2000"/>
                        <a:t>-2</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93𝑥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6</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79" name="Google Shape;179;p24"/>
          <p:cNvGraphicFramePr/>
          <p:nvPr/>
        </p:nvGraphicFramePr>
        <p:xfrm>
          <a:off x="5334800" y="1867313"/>
          <a:ext cx="3000000" cy="3000000"/>
        </p:xfrm>
        <a:graphic>
          <a:graphicData uri="http://schemas.openxmlformats.org/drawingml/2006/table">
            <a:tbl>
              <a:tblPr>
                <a:noFill/>
                <a:tableStyleId>{C2C7EBE9-1A10-4C0A-A1C0-67B86A8D9DDD}</a:tableStyleId>
              </a:tblPr>
              <a:tblGrid>
                <a:gridCol w="903150"/>
                <a:gridCol w="903150"/>
                <a:gridCol w="903150"/>
              </a:tblGrid>
              <a:tr h="692225">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-6</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92225">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92225">
                <a:tc>
                  <a:txBody>
                    <a:bodyPr/>
                    <a:lstStyle/>
                    <a:p>
                      <a:pPr indent="0" lvl="0" marL="0" rtl="0" algn="ctr">
                        <a:lnSpc>
                          <a:spcPct val="115000"/>
                        </a:lnSpc>
                        <a:spcBef>
                          <a:spcPts val="0"/>
                        </a:spcBef>
                        <a:spcAft>
                          <a:spcPts val="1000"/>
                        </a:spcAft>
                        <a:buNone/>
                      </a:pPr>
                      <a:r>
                        <a:rPr b="1" lang="en" sz="2000"/>
                        <a:t>-2</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id="184" name="Google Shape;184;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Introduction</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p>
          <a:p>
            <a:pPr indent="0" lvl="0" marL="0" rtl="0" algn="l">
              <a:spcBef>
                <a:spcPts val="0"/>
              </a:spcBef>
              <a:spcAft>
                <a:spcPts val="0"/>
              </a:spcAft>
              <a:buClr>
                <a:schemeClr val="dk1"/>
              </a:buClr>
              <a:buSzPts val="1100"/>
              <a:buFont typeface="Arial"/>
              <a:buNone/>
            </a:pPr>
            <a:r>
              <a:t/>
            </a:r>
            <a:endParaRPr/>
          </a:p>
        </p:txBody>
      </p:sp>
      <p:sp>
        <p:nvSpPr>
          <p:cNvPr id="185" name="Google Shape;185;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6" name="Google Shape;186;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pic>
        <p:nvPicPr>
          <p:cNvPr id="187" name="Google Shape;187;p25"/>
          <p:cNvPicPr preferRelativeResize="0"/>
          <p:nvPr/>
        </p:nvPicPr>
        <p:blipFill>
          <a:blip r:embed="rId4">
            <a:alphaModFix/>
          </a:blip>
          <a:stretch>
            <a:fillRect/>
          </a:stretch>
        </p:blipFill>
        <p:spPr>
          <a:xfrm>
            <a:off x="3552775" y="295850"/>
            <a:ext cx="676150" cy="527675"/>
          </a:xfrm>
          <a:prstGeom prst="rect">
            <a:avLst/>
          </a:prstGeom>
          <a:noFill/>
          <a:ln>
            <a:noFill/>
          </a:ln>
        </p:spPr>
      </p:pic>
      <p:sp>
        <p:nvSpPr>
          <p:cNvPr id="188" name="Google Shape;188;p25"/>
          <p:cNvSpPr txBox="1"/>
          <p:nvPr/>
        </p:nvSpPr>
        <p:spPr>
          <a:xfrm>
            <a:off x="311700" y="1424175"/>
            <a:ext cx="5784300" cy="319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latin typeface="Noto Sans"/>
                <a:ea typeface="Noto Sans"/>
                <a:cs typeface="Noto Sans"/>
                <a:sym typeface="Noto Sans"/>
              </a:rPr>
              <a:t>Consider (</a:t>
            </a:r>
            <a:r>
              <a:rPr i="1" lang="en" sz="1800">
                <a:latin typeface="Times New Roman"/>
                <a:ea typeface="Times New Roman"/>
                <a:cs typeface="Times New Roman"/>
                <a:sym typeface="Times New Roman"/>
              </a:rPr>
              <a:t>𝑥</a:t>
            </a:r>
            <a:r>
              <a:rPr lang="en" sz="1800">
                <a:latin typeface="Noto Sans"/>
                <a:ea typeface="Noto Sans"/>
                <a:cs typeface="Noto Sans"/>
                <a:sym typeface="Noto Sans"/>
              </a:rPr>
              <a:t> + 7)(</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a:t>
            </a:r>
            <a:r>
              <a:rPr lang="en" sz="1800">
                <a:latin typeface="Noto Sans"/>
                <a:ea typeface="Noto Sans"/>
                <a:cs typeface="Noto Sans"/>
                <a:sym typeface="Noto Sans"/>
              </a:rPr>
              <a:t>+ 9) and </a:t>
            </a: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+ 16</a:t>
            </a:r>
            <a:r>
              <a:rPr i="1" lang="en" sz="1800">
                <a:solidFill>
                  <a:schemeClr val="dk1"/>
                </a:solidFill>
                <a:latin typeface="Times New Roman"/>
                <a:ea typeface="Times New Roman"/>
                <a:cs typeface="Times New Roman"/>
                <a:sym typeface="Times New Roman"/>
              </a:rPr>
              <a:t>𝑥</a:t>
            </a:r>
            <a:r>
              <a:rPr lang="en" sz="1800">
                <a:solidFill>
                  <a:schemeClr val="dk1"/>
                </a:solidFill>
                <a:latin typeface="Noto Sans"/>
                <a:ea typeface="Noto Sans"/>
                <a:cs typeface="Noto Sans"/>
                <a:sym typeface="Noto Sans"/>
              </a:rPr>
              <a:t> </a:t>
            </a:r>
            <a:r>
              <a:rPr lang="en" sz="1800">
                <a:solidFill>
                  <a:schemeClr val="dk1"/>
                </a:solidFill>
                <a:latin typeface="Noto Sans"/>
                <a:ea typeface="Noto Sans"/>
                <a:cs typeface="Noto Sans"/>
                <a:sym typeface="Noto Sans"/>
              </a:rPr>
              <a:t>+ 63</a:t>
            </a:r>
            <a:endParaRPr sz="1800">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sz="1700">
                <a:solidFill>
                  <a:schemeClr val="dk1"/>
                </a:solidFill>
                <a:latin typeface="Noto Sans"/>
                <a:ea typeface="Noto Sans"/>
                <a:cs typeface="Noto Sans"/>
                <a:sym typeface="Noto Sans"/>
              </a:rPr>
              <a:t>Step 1 - </a:t>
            </a:r>
            <a:r>
              <a:rPr lang="en" sz="1700">
                <a:solidFill>
                  <a:schemeClr val="dk1"/>
                </a:solidFill>
                <a:latin typeface="Noto Sans"/>
                <a:ea typeface="Noto Sans"/>
                <a:cs typeface="Noto Sans"/>
                <a:sym typeface="Noto Sans"/>
              </a:rPr>
              <a:t>Place t</a:t>
            </a:r>
            <a:r>
              <a:rPr lang="en" sz="1700">
                <a:solidFill>
                  <a:schemeClr val="dk1"/>
                </a:solidFill>
                <a:latin typeface="Noto Sans"/>
                <a:ea typeface="Noto Sans"/>
                <a:cs typeface="Noto Sans"/>
                <a:sym typeface="Noto Sans"/>
              </a:rPr>
              <a:t>he factors (</a:t>
            </a:r>
            <a:r>
              <a:rPr i="1" lang="en" sz="1700">
                <a:solidFill>
                  <a:schemeClr val="dk1"/>
                </a:solidFill>
                <a:latin typeface="Times New Roman"/>
                <a:ea typeface="Times New Roman"/>
                <a:cs typeface="Times New Roman"/>
                <a:sym typeface="Times New Roman"/>
              </a:rPr>
              <a:t>𝑥 </a:t>
            </a:r>
            <a:r>
              <a:rPr lang="en" sz="1700">
                <a:solidFill>
                  <a:schemeClr val="dk1"/>
                </a:solidFill>
                <a:latin typeface="Noto Sans"/>
                <a:ea typeface="Noto Sans"/>
                <a:cs typeface="Noto Sans"/>
                <a:sym typeface="Noto Sans"/>
              </a:rPr>
              <a:t>+ 7) and (</a:t>
            </a:r>
            <a:r>
              <a:rPr i="1" lang="en" sz="1700">
                <a:solidFill>
                  <a:schemeClr val="dk1"/>
                </a:solidFill>
                <a:latin typeface="Times New Roman"/>
                <a:ea typeface="Times New Roman"/>
                <a:cs typeface="Times New Roman"/>
                <a:sym typeface="Times New Roman"/>
              </a:rPr>
              <a:t>𝑥 </a:t>
            </a:r>
            <a:r>
              <a:rPr lang="en" sz="1700">
                <a:solidFill>
                  <a:schemeClr val="dk1"/>
                </a:solidFill>
                <a:latin typeface="Noto Sans"/>
                <a:ea typeface="Noto Sans"/>
                <a:cs typeface="Noto Sans"/>
                <a:sym typeface="Noto Sans"/>
              </a:rPr>
              <a:t>+ 9) in the cells along the horizontal and vertical edge of the diagram</a:t>
            </a:r>
            <a:r>
              <a:rPr i="1" lang="en" sz="1700">
                <a:solidFill>
                  <a:schemeClr val="dk1"/>
                </a:solidFill>
                <a:latin typeface="Times New Roman"/>
                <a:ea typeface="Times New Roman"/>
                <a:cs typeface="Times New Roman"/>
                <a:sym typeface="Times New Roman"/>
              </a:rPr>
              <a:t>.</a:t>
            </a:r>
            <a:endParaRPr i="1" sz="17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b="1" lang="en" sz="1700">
                <a:solidFill>
                  <a:schemeClr val="dk1"/>
                </a:solidFill>
                <a:latin typeface="Roboto"/>
                <a:ea typeface="Roboto"/>
                <a:cs typeface="Roboto"/>
                <a:sym typeface="Roboto"/>
              </a:rPr>
              <a:t>Step 2 -</a:t>
            </a:r>
            <a:r>
              <a:rPr lang="en" sz="1700">
                <a:solidFill>
                  <a:schemeClr val="dk1"/>
                </a:solidFill>
                <a:latin typeface="Roboto"/>
                <a:ea typeface="Roboto"/>
                <a:cs typeface="Roboto"/>
                <a:sym typeface="Roboto"/>
              </a:rPr>
              <a:t> Find the internal cells by multiplying the terms in each factor together.</a:t>
            </a:r>
            <a:endParaRPr sz="17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b="1" lang="en" sz="1700">
                <a:solidFill>
                  <a:schemeClr val="dk1"/>
                </a:solidFill>
                <a:latin typeface="Roboto"/>
                <a:ea typeface="Roboto"/>
                <a:cs typeface="Roboto"/>
                <a:sym typeface="Roboto"/>
              </a:rPr>
              <a:t>Step 3 -</a:t>
            </a:r>
            <a:r>
              <a:rPr lang="en" sz="1700">
                <a:solidFill>
                  <a:schemeClr val="dk1"/>
                </a:solidFill>
                <a:latin typeface="Roboto"/>
                <a:ea typeface="Roboto"/>
                <a:cs typeface="Roboto"/>
                <a:sym typeface="Roboto"/>
              </a:rPr>
              <a:t> Combine like terms in the product cells. Notice that 7𝑥 + 9𝑥 results in the linear term </a:t>
            </a:r>
            <a:r>
              <a:rPr lang="en" sz="1700">
                <a:solidFill>
                  <a:schemeClr val="dk1"/>
                </a:solidFill>
                <a:latin typeface="Roboto"/>
                <a:ea typeface="Roboto"/>
                <a:cs typeface="Roboto"/>
                <a:sym typeface="Roboto"/>
              </a:rPr>
              <a:t>of our</a:t>
            </a:r>
            <a:r>
              <a:rPr lang="en" sz="1700">
                <a:solidFill>
                  <a:schemeClr val="dk1"/>
                </a:solidFill>
                <a:latin typeface="Roboto"/>
                <a:ea typeface="Roboto"/>
                <a:cs typeface="Roboto"/>
                <a:sym typeface="Roboto"/>
              </a:rPr>
              <a:t> second expression, 16𝑥 (from </a:t>
            </a:r>
            <a:r>
              <a:rPr i="1" lang="en" sz="1700">
                <a:solidFill>
                  <a:schemeClr val="dk1"/>
                </a:solidFill>
                <a:latin typeface="Times New Roman"/>
                <a:ea typeface="Times New Roman"/>
                <a:cs typeface="Times New Roman"/>
                <a:sym typeface="Times New Roman"/>
              </a:rPr>
              <a:t>𝑥</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 + 16</a:t>
            </a:r>
            <a:r>
              <a:rPr i="1" lang="en" sz="1700">
                <a:solidFill>
                  <a:schemeClr val="dk1"/>
                </a:solidFill>
                <a:latin typeface="Times New Roman"/>
                <a:ea typeface="Times New Roman"/>
                <a:cs typeface="Times New Roman"/>
                <a:sym typeface="Times New Roman"/>
              </a:rPr>
              <a:t>𝑥</a:t>
            </a:r>
            <a:r>
              <a:rPr lang="en" sz="1700">
                <a:solidFill>
                  <a:schemeClr val="dk1"/>
                </a:solidFill>
                <a:latin typeface="Noto Sans"/>
                <a:ea typeface="Noto Sans"/>
                <a:cs typeface="Noto Sans"/>
                <a:sym typeface="Noto Sans"/>
              </a:rPr>
              <a:t> + 63</a:t>
            </a:r>
            <a:r>
              <a:rPr lang="en" sz="1700">
                <a:solidFill>
                  <a:schemeClr val="dk1"/>
                </a:solidFill>
                <a:latin typeface="Roboto"/>
                <a:ea typeface="Roboto"/>
                <a:cs typeface="Roboto"/>
                <a:sym typeface="Roboto"/>
              </a:rPr>
              <a:t>).</a:t>
            </a:r>
            <a:endParaRPr sz="1700">
              <a:solidFill>
                <a:schemeClr val="dk1"/>
              </a:solidFill>
              <a:latin typeface="Roboto"/>
              <a:ea typeface="Roboto"/>
              <a:cs typeface="Roboto"/>
              <a:sym typeface="Roboto"/>
            </a:endParaRPr>
          </a:p>
          <a:p>
            <a:pPr indent="0" lvl="0" marL="0" rtl="0" algn="l">
              <a:lnSpc>
                <a:spcPct val="70000"/>
              </a:lnSpc>
              <a:spcBef>
                <a:spcPts val="1200"/>
              </a:spcBef>
              <a:spcAft>
                <a:spcPts val="1200"/>
              </a:spcAft>
              <a:buNone/>
            </a:pPr>
            <a:r>
              <a:t/>
            </a:r>
            <a:endParaRPr i="1" sz="2200">
              <a:solidFill>
                <a:schemeClr val="dk1"/>
              </a:solidFill>
              <a:latin typeface="Times New Roman"/>
              <a:ea typeface="Times New Roman"/>
              <a:cs typeface="Times New Roman"/>
              <a:sym typeface="Times New Roman"/>
            </a:endParaRPr>
          </a:p>
        </p:txBody>
      </p:sp>
      <p:sp>
        <p:nvSpPr>
          <p:cNvPr id="189" name="Google Shape;189;p25"/>
          <p:cNvSpPr txBox="1"/>
          <p:nvPr/>
        </p:nvSpPr>
        <p:spPr>
          <a:xfrm>
            <a:off x="311700" y="896475"/>
            <a:ext cx="8672400" cy="52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1800">
                <a:latin typeface="Noto Sans"/>
                <a:ea typeface="Noto Sans"/>
                <a:cs typeface="Noto Sans"/>
                <a:sym typeface="Noto Sans"/>
              </a:rPr>
              <a:t>In this activity, two expressions are shown to be equivalent by using a diagram.</a:t>
            </a:r>
            <a:endParaRPr sz="1800">
              <a:solidFill>
                <a:srgbClr val="000000"/>
              </a:solidFill>
              <a:latin typeface="Noto Sans"/>
              <a:ea typeface="Noto Sans"/>
              <a:cs typeface="Noto Sans"/>
              <a:sym typeface="Noto Sans"/>
            </a:endParaRPr>
          </a:p>
        </p:txBody>
      </p:sp>
      <p:graphicFrame>
        <p:nvGraphicFramePr>
          <p:cNvPr id="190" name="Google Shape;190;p25"/>
          <p:cNvGraphicFramePr/>
          <p:nvPr/>
        </p:nvGraphicFramePr>
        <p:xfrm>
          <a:off x="6096000" y="1639350"/>
          <a:ext cx="3000000" cy="3000000"/>
        </p:xfrm>
        <a:graphic>
          <a:graphicData uri="http://schemas.openxmlformats.org/drawingml/2006/table">
            <a:tbl>
              <a:tblPr>
                <a:noFill/>
                <a:tableStyleId>{C2C7EBE9-1A10-4C0A-A1C0-67B86A8D9DDD}</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7</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7⁢𝑥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rPr b="1" lang="en" sz="2000"/>
                        <a:t>9</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9⁢𝑥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63</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
        <p:nvSpPr>
          <p:cNvPr id="195" name="Google Shape;195;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p>
          <a:p>
            <a:pPr indent="0" lvl="0" marL="0" rtl="0" algn="l">
              <a:spcBef>
                <a:spcPts val="0"/>
              </a:spcBef>
              <a:spcAft>
                <a:spcPts val="0"/>
              </a:spcAft>
              <a:buClr>
                <a:schemeClr val="dk1"/>
              </a:buClr>
              <a:buSzPts val="1100"/>
              <a:buFont typeface="Arial"/>
              <a:buNone/>
            </a:pPr>
            <a:r>
              <a:t/>
            </a:r>
            <a:endParaRPr/>
          </a:p>
        </p:txBody>
      </p:sp>
      <p:sp>
        <p:nvSpPr>
          <p:cNvPr id="196" name="Google Shape;196;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7" name="Google Shape;197;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pic>
        <p:nvPicPr>
          <p:cNvPr id="198" name="Google Shape;198;p26"/>
          <p:cNvPicPr preferRelativeResize="0"/>
          <p:nvPr/>
        </p:nvPicPr>
        <p:blipFill>
          <a:blip r:embed="rId4">
            <a:alphaModFix/>
          </a:blip>
          <a:stretch>
            <a:fillRect/>
          </a:stretch>
        </p:blipFill>
        <p:spPr>
          <a:xfrm>
            <a:off x="3552775" y="295850"/>
            <a:ext cx="676150" cy="527675"/>
          </a:xfrm>
          <a:prstGeom prst="rect">
            <a:avLst/>
          </a:prstGeom>
          <a:noFill/>
          <a:ln>
            <a:noFill/>
          </a:ln>
        </p:spPr>
      </p:pic>
      <p:sp>
        <p:nvSpPr>
          <p:cNvPr id="199" name="Google Shape;199;p26"/>
          <p:cNvSpPr txBox="1"/>
          <p:nvPr/>
        </p:nvSpPr>
        <p:spPr>
          <a:xfrm>
            <a:off x="311700" y="1812425"/>
            <a:ext cx="3999900" cy="2805300"/>
          </a:xfrm>
          <a:prstGeom prst="rect">
            <a:avLst/>
          </a:prstGeom>
          <a:noFill/>
          <a:ln>
            <a:noFill/>
          </a:ln>
        </p:spPr>
        <p:txBody>
          <a:bodyPr anchorCtr="0" anchor="t" bIns="91425" lIns="91425" spcFirstLastPara="1" rIns="91425" wrap="square" tIns="91425">
            <a:normAutofit/>
          </a:bodyPr>
          <a:lstStyle/>
          <a:p>
            <a:pPr indent="-368300" lvl="0" marL="457200" rtl="0" algn="l">
              <a:lnSpc>
                <a:spcPct val="90000"/>
              </a:lnSpc>
              <a:spcBef>
                <a:spcPts val="0"/>
              </a:spcBef>
              <a:spcAft>
                <a:spcPts val="0"/>
              </a:spcAft>
              <a:buSzPts val="2200"/>
              <a:buFont typeface="Noto Sans"/>
              <a:buAutoNum type="arabicPeriod"/>
            </a:pPr>
            <a:r>
              <a:rPr i="1" lang="en" sz="2200">
                <a:latin typeface="Times New Roman"/>
                <a:ea typeface="Times New Roman"/>
                <a:cs typeface="Times New Roman"/>
                <a:sym typeface="Times New Roman"/>
              </a:rPr>
              <a:t>𝑥</a:t>
            </a:r>
            <a:r>
              <a:rPr lang="en" sz="2200">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𝑥</a:t>
            </a:r>
            <a:r>
              <a:rPr lang="en" sz="2200">
                <a:latin typeface="Noto Sans"/>
                <a:ea typeface="Noto Sans"/>
                <a:cs typeface="Noto Sans"/>
                <a:sym typeface="Noto Sans"/>
              </a:rPr>
              <a:t> + 3) and </a:t>
            </a:r>
            <a:r>
              <a:rPr i="1" lang="en" sz="2200">
                <a:solidFill>
                  <a:schemeClr val="dk1"/>
                </a:solidFill>
                <a:latin typeface="Times New Roman"/>
                <a:ea typeface="Times New Roman"/>
                <a:cs typeface="Times New Roman"/>
                <a:sym typeface="Times New Roman"/>
              </a:rPr>
              <a:t>𝑥</a:t>
            </a:r>
            <a:r>
              <a:rPr baseline="30000" lang="en" sz="2200">
                <a:latin typeface="Noto Sans"/>
                <a:ea typeface="Noto Sans"/>
                <a:cs typeface="Noto Sans"/>
                <a:sym typeface="Noto Sans"/>
              </a:rPr>
              <a:t>2</a:t>
            </a:r>
            <a:r>
              <a:rPr lang="en" sz="2200">
                <a:latin typeface="Noto Sans"/>
                <a:ea typeface="Noto Sans"/>
                <a:cs typeface="Noto Sans"/>
                <a:sym typeface="Noto Sans"/>
              </a:rPr>
              <a:t> + 3</a:t>
            </a:r>
            <a:r>
              <a:rPr i="1" lang="en" sz="2200">
                <a:solidFill>
                  <a:schemeClr val="dk1"/>
                </a:solidFill>
                <a:latin typeface="Times New Roman"/>
                <a:ea typeface="Times New Roman"/>
                <a:cs typeface="Times New Roman"/>
                <a:sym typeface="Times New Roman"/>
              </a:rPr>
              <a:t>𝑥</a:t>
            </a:r>
            <a:endParaRPr sz="2200">
              <a:solidFill>
                <a:srgbClr val="000000"/>
              </a:solidFill>
              <a:latin typeface="Noto Sans"/>
              <a:ea typeface="Noto Sans"/>
              <a:cs typeface="Noto Sans"/>
              <a:sym typeface="Noto Sans"/>
            </a:endParaRPr>
          </a:p>
        </p:txBody>
      </p:sp>
      <p:sp>
        <p:nvSpPr>
          <p:cNvPr id="200" name="Google Shape;200;p26"/>
          <p:cNvSpPr txBox="1"/>
          <p:nvPr/>
        </p:nvSpPr>
        <p:spPr>
          <a:xfrm>
            <a:off x="4832400" y="1812425"/>
            <a:ext cx="3999900" cy="28053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SzPts val="2200"/>
              <a:buFont typeface="Noto Sans"/>
              <a:buAutoNum type="arabicPeriod" startAt="2"/>
            </a:pPr>
            <a:r>
              <a:rPr i="1" lang="en" sz="2200">
                <a:solidFill>
                  <a:schemeClr val="dk1"/>
                </a:solidFill>
                <a:latin typeface="Times New Roman"/>
                <a:ea typeface="Times New Roman"/>
                <a:cs typeface="Times New Roman"/>
                <a:sym typeface="Times New Roman"/>
              </a:rPr>
              <a:t>𝑥</a:t>
            </a:r>
            <a:r>
              <a:rPr lang="en" sz="2200">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𝑥</a:t>
            </a:r>
            <a:r>
              <a:rPr lang="en" sz="2200">
                <a:latin typeface="Noto Sans"/>
                <a:ea typeface="Noto Sans"/>
                <a:cs typeface="Noto Sans"/>
                <a:sym typeface="Noto Sans"/>
              </a:rPr>
              <a:t> + (−6)) and </a:t>
            </a:r>
            <a:r>
              <a:rPr i="1" lang="en" sz="2200">
                <a:solidFill>
                  <a:schemeClr val="dk1"/>
                </a:solidFill>
                <a:latin typeface="Times New Roman"/>
                <a:ea typeface="Times New Roman"/>
                <a:cs typeface="Times New Roman"/>
                <a:sym typeface="Times New Roman"/>
              </a:rPr>
              <a:t>𝑥</a:t>
            </a:r>
            <a:r>
              <a:rPr baseline="30000" lang="en" sz="2200">
                <a:latin typeface="Noto Sans"/>
                <a:ea typeface="Noto Sans"/>
                <a:cs typeface="Noto Sans"/>
                <a:sym typeface="Noto Sans"/>
              </a:rPr>
              <a:t>2</a:t>
            </a:r>
            <a:r>
              <a:rPr lang="en" sz="2200">
                <a:latin typeface="Noto Sans"/>
                <a:ea typeface="Noto Sans"/>
                <a:cs typeface="Noto Sans"/>
                <a:sym typeface="Noto Sans"/>
              </a:rPr>
              <a:t> − 6</a:t>
            </a:r>
            <a:r>
              <a:rPr i="1" lang="en" sz="2200">
                <a:solidFill>
                  <a:schemeClr val="dk1"/>
                </a:solidFill>
                <a:latin typeface="Times New Roman"/>
                <a:ea typeface="Times New Roman"/>
                <a:cs typeface="Times New Roman"/>
                <a:sym typeface="Times New Roman"/>
              </a:rPr>
              <a:t>𝑥</a:t>
            </a:r>
            <a:endParaRPr sz="2200">
              <a:solidFill>
                <a:srgbClr val="000000"/>
              </a:solidFill>
              <a:latin typeface="Noto Sans"/>
              <a:ea typeface="Noto Sans"/>
              <a:cs typeface="Noto Sans"/>
              <a:sym typeface="Noto Sans"/>
            </a:endParaRPr>
          </a:p>
        </p:txBody>
      </p:sp>
      <p:sp>
        <p:nvSpPr>
          <p:cNvPr id="201" name="Google Shape;201;p26"/>
          <p:cNvSpPr txBox="1"/>
          <p:nvPr/>
        </p:nvSpPr>
        <p:spPr>
          <a:xfrm>
            <a:off x="311700" y="823525"/>
            <a:ext cx="8520600" cy="8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200">
                <a:latin typeface="Noto Sans"/>
                <a:ea typeface="Noto Sans"/>
                <a:cs typeface="Noto Sans"/>
                <a:sym typeface="Noto Sans"/>
              </a:rPr>
              <a:t>Use a diagram to show that each pair of expressions is equivalent.</a:t>
            </a:r>
            <a:endParaRPr sz="2200">
              <a:solidFill>
                <a:srgbClr val="000000"/>
              </a:solidFill>
              <a:latin typeface="Noto Sans"/>
              <a:ea typeface="Noto Sans"/>
              <a:cs typeface="Noto Sans"/>
              <a:sym typeface="Noto Sans"/>
            </a:endParaRPr>
          </a:p>
        </p:txBody>
      </p:sp>
      <p:graphicFrame>
        <p:nvGraphicFramePr>
          <p:cNvPr id="202" name="Google Shape;202;p26"/>
          <p:cNvGraphicFramePr/>
          <p:nvPr/>
        </p:nvGraphicFramePr>
        <p:xfrm>
          <a:off x="843325" y="2440950"/>
          <a:ext cx="3000000" cy="3000000"/>
        </p:xfrm>
        <a:graphic>
          <a:graphicData uri="http://schemas.openxmlformats.org/drawingml/2006/table">
            <a:tbl>
              <a:tblPr>
                <a:noFill/>
                <a:tableStyleId>{C2C7EBE9-1A10-4C0A-A1C0-67B86A8D9DDD}</a:tableStyleId>
              </a:tblPr>
              <a:tblGrid>
                <a:gridCol w="903150"/>
                <a:gridCol w="903150"/>
                <a:gridCol w="903150"/>
              </a:tblGrid>
              <a:tr h="692225">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03" name="Google Shape;203;p26"/>
          <p:cNvGraphicFramePr/>
          <p:nvPr/>
        </p:nvGraphicFramePr>
        <p:xfrm>
          <a:off x="5477625" y="2440950"/>
          <a:ext cx="3000000" cy="3000000"/>
        </p:xfrm>
        <a:graphic>
          <a:graphicData uri="http://schemas.openxmlformats.org/drawingml/2006/table">
            <a:tbl>
              <a:tblPr>
                <a:noFill/>
                <a:tableStyleId>{C2C7EBE9-1A10-4C0A-A1C0-67B86A8D9DDD}</a:tableStyleId>
              </a:tblPr>
              <a:tblGrid>
                <a:gridCol w="903150"/>
                <a:gridCol w="903150"/>
                <a:gridCol w="903150"/>
              </a:tblGrid>
              <a:tr h="692225">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 Answers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p>
          <a:p>
            <a:pPr indent="0" lvl="0" marL="0" rtl="0" algn="l">
              <a:spcBef>
                <a:spcPts val="0"/>
              </a:spcBef>
              <a:spcAft>
                <a:spcPts val="0"/>
              </a:spcAft>
              <a:buClr>
                <a:schemeClr val="dk1"/>
              </a:buClr>
              <a:buSzPts val="1100"/>
              <a:buFont typeface="Arial"/>
              <a:buNone/>
            </a:pPr>
            <a:r>
              <a:t/>
            </a:r>
            <a:endParaRPr/>
          </a:p>
        </p:txBody>
      </p:sp>
      <p:sp>
        <p:nvSpPr>
          <p:cNvPr id="209" name="Google Shape;209;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10" name="Google Shape;210;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pic>
        <p:nvPicPr>
          <p:cNvPr id="211" name="Google Shape;211;p27"/>
          <p:cNvPicPr preferRelativeResize="0"/>
          <p:nvPr/>
        </p:nvPicPr>
        <p:blipFill>
          <a:blip r:embed="rId4">
            <a:alphaModFix/>
          </a:blip>
          <a:stretch>
            <a:fillRect/>
          </a:stretch>
        </p:blipFill>
        <p:spPr>
          <a:xfrm>
            <a:off x="3857575" y="295850"/>
            <a:ext cx="676150" cy="527675"/>
          </a:xfrm>
          <a:prstGeom prst="rect">
            <a:avLst/>
          </a:prstGeom>
          <a:noFill/>
          <a:ln>
            <a:noFill/>
          </a:ln>
        </p:spPr>
      </p:pic>
      <p:sp>
        <p:nvSpPr>
          <p:cNvPr id="212" name="Google Shape;212;p27"/>
          <p:cNvSpPr txBox="1"/>
          <p:nvPr/>
        </p:nvSpPr>
        <p:spPr>
          <a:xfrm>
            <a:off x="311700" y="1812425"/>
            <a:ext cx="3999900" cy="2805300"/>
          </a:xfrm>
          <a:prstGeom prst="rect">
            <a:avLst/>
          </a:prstGeom>
          <a:noFill/>
          <a:ln>
            <a:noFill/>
          </a:ln>
        </p:spPr>
        <p:txBody>
          <a:bodyPr anchorCtr="0" anchor="t" bIns="91425" lIns="91425" spcFirstLastPara="1" rIns="91425" wrap="square" tIns="91425">
            <a:normAutofit/>
          </a:bodyPr>
          <a:lstStyle/>
          <a:p>
            <a:pPr indent="-368300" lvl="0" marL="457200" rtl="0" algn="l">
              <a:lnSpc>
                <a:spcPct val="90000"/>
              </a:lnSpc>
              <a:spcBef>
                <a:spcPts val="0"/>
              </a:spcBef>
              <a:spcAft>
                <a:spcPts val="0"/>
              </a:spcAft>
              <a:buSzPts val="2200"/>
              <a:buFont typeface="Noto Sans"/>
              <a:buAutoNum type="arabicPeriod"/>
            </a:pPr>
            <a:r>
              <a:rPr i="1" lang="en" sz="2200">
                <a:latin typeface="Times New Roman"/>
                <a:ea typeface="Times New Roman"/>
                <a:cs typeface="Times New Roman"/>
                <a:sym typeface="Times New Roman"/>
              </a:rPr>
              <a:t>𝑥</a:t>
            </a:r>
            <a:r>
              <a:rPr lang="en" sz="2200">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𝑥</a:t>
            </a:r>
            <a:r>
              <a:rPr lang="en" sz="2200">
                <a:latin typeface="Noto Sans"/>
                <a:ea typeface="Noto Sans"/>
                <a:cs typeface="Noto Sans"/>
                <a:sym typeface="Noto Sans"/>
              </a:rPr>
              <a:t> + 3) and </a:t>
            </a:r>
            <a:r>
              <a:rPr i="1" lang="en" sz="2200">
                <a:solidFill>
                  <a:schemeClr val="dk1"/>
                </a:solidFill>
                <a:latin typeface="Times New Roman"/>
                <a:ea typeface="Times New Roman"/>
                <a:cs typeface="Times New Roman"/>
                <a:sym typeface="Times New Roman"/>
              </a:rPr>
              <a:t>𝑥</a:t>
            </a:r>
            <a:r>
              <a:rPr baseline="30000" lang="en" sz="2200">
                <a:latin typeface="Noto Sans"/>
                <a:ea typeface="Noto Sans"/>
                <a:cs typeface="Noto Sans"/>
                <a:sym typeface="Noto Sans"/>
              </a:rPr>
              <a:t>2</a:t>
            </a:r>
            <a:r>
              <a:rPr lang="en" sz="2200">
                <a:latin typeface="Noto Sans"/>
                <a:ea typeface="Noto Sans"/>
                <a:cs typeface="Noto Sans"/>
                <a:sym typeface="Noto Sans"/>
              </a:rPr>
              <a:t> + 3</a:t>
            </a:r>
            <a:r>
              <a:rPr i="1" lang="en" sz="2200">
                <a:solidFill>
                  <a:schemeClr val="dk1"/>
                </a:solidFill>
                <a:latin typeface="Times New Roman"/>
                <a:ea typeface="Times New Roman"/>
                <a:cs typeface="Times New Roman"/>
                <a:sym typeface="Times New Roman"/>
              </a:rPr>
              <a:t>𝑥</a:t>
            </a:r>
            <a:endParaRPr sz="2200">
              <a:solidFill>
                <a:srgbClr val="000000"/>
              </a:solidFill>
              <a:latin typeface="Noto Sans"/>
              <a:ea typeface="Noto Sans"/>
              <a:cs typeface="Noto Sans"/>
              <a:sym typeface="Noto Sans"/>
            </a:endParaRPr>
          </a:p>
        </p:txBody>
      </p:sp>
      <p:sp>
        <p:nvSpPr>
          <p:cNvPr id="213" name="Google Shape;213;p27"/>
          <p:cNvSpPr txBox="1"/>
          <p:nvPr/>
        </p:nvSpPr>
        <p:spPr>
          <a:xfrm>
            <a:off x="4832400" y="1812425"/>
            <a:ext cx="3999900" cy="28053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SzPts val="2200"/>
              <a:buFont typeface="Noto Sans"/>
              <a:buAutoNum type="arabicPeriod" startAt="2"/>
            </a:pPr>
            <a:r>
              <a:rPr i="1" lang="en" sz="2200">
                <a:solidFill>
                  <a:schemeClr val="dk1"/>
                </a:solidFill>
                <a:latin typeface="Times New Roman"/>
                <a:ea typeface="Times New Roman"/>
                <a:cs typeface="Times New Roman"/>
                <a:sym typeface="Times New Roman"/>
              </a:rPr>
              <a:t>𝑥</a:t>
            </a:r>
            <a:r>
              <a:rPr lang="en" sz="2200">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𝑥</a:t>
            </a:r>
            <a:r>
              <a:rPr lang="en" sz="2200">
                <a:latin typeface="Noto Sans"/>
                <a:ea typeface="Noto Sans"/>
                <a:cs typeface="Noto Sans"/>
                <a:sym typeface="Noto Sans"/>
              </a:rPr>
              <a:t> + (−6)) and </a:t>
            </a:r>
            <a:r>
              <a:rPr i="1" lang="en" sz="2200">
                <a:solidFill>
                  <a:schemeClr val="dk1"/>
                </a:solidFill>
                <a:latin typeface="Times New Roman"/>
                <a:ea typeface="Times New Roman"/>
                <a:cs typeface="Times New Roman"/>
                <a:sym typeface="Times New Roman"/>
              </a:rPr>
              <a:t>𝑥</a:t>
            </a:r>
            <a:r>
              <a:rPr baseline="30000" lang="en" sz="2200">
                <a:latin typeface="Noto Sans"/>
                <a:ea typeface="Noto Sans"/>
                <a:cs typeface="Noto Sans"/>
                <a:sym typeface="Noto Sans"/>
              </a:rPr>
              <a:t>2</a:t>
            </a:r>
            <a:r>
              <a:rPr lang="en" sz="2200">
                <a:latin typeface="Noto Sans"/>
                <a:ea typeface="Noto Sans"/>
                <a:cs typeface="Noto Sans"/>
                <a:sym typeface="Noto Sans"/>
              </a:rPr>
              <a:t> − 6</a:t>
            </a:r>
            <a:r>
              <a:rPr i="1" lang="en" sz="2200">
                <a:solidFill>
                  <a:schemeClr val="dk1"/>
                </a:solidFill>
                <a:latin typeface="Times New Roman"/>
                <a:ea typeface="Times New Roman"/>
                <a:cs typeface="Times New Roman"/>
                <a:sym typeface="Times New Roman"/>
              </a:rPr>
              <a:t>𝑥</a:t>
            </a:r>
            <a:endParaRPr sz="2200">
              <a:solidFill>
                <a:srgbClr val="000000"/>
              </a:solidFill>
              <a:latin typeface="Noto Sans"/>
              <a:ea typeface="Noto Sans"/>
              <a:cs typeface="Noto Sans"/>
              <a:sym typeface="Noto Sans"/>
            </a:endParaRPr>
          </a:p>
        </p:txBody>
      </p:sp>
      <p:sp>
        <p:nvSpPr>
          <p:cNvPr id="214" name="Google Shape;214;p27"/>
          <p:cNvSpPr txBox="1"/>
          <p:nvPr/>
        </p:nvSpPr>
        <p:spPr>
          <a:xfrm>
            <a:off x="311700" y="823525"/>
            <a:ext cx="8520600" cy="8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200">
                <a:latin typeface="Noto Sans"/>
                <a:ea typeface="Noto Sans"/>
                <a:cs typeface="Noto Sans"/>
                <a:sym typeface="Noto Sans"/>
              </a:rPr>
              <a:t>Use a diagram to show that each pair of expressions is equivalent.</a:t>
            </a:r>
            <a:endParaRPr sz="2200">
              <a:solidFill>
                <a:srgbClr val="000000"/>
              </a:solidFill>
              <a:latin typeface="Noto Sans"/>
              <a:ea typeface="Noto Sans"/>
              <a:cs typeface="Noto Sans"/>
              <a:sym typeface="Noto Sans"/>
            </a:endParaRPr>
          </a:p>
        </p:txBody>
      </p:sp>
      <p:graphicFrame>
        <p:nvGraphicFramePr>
          <p:cNvPr id="215" name="Google Shape;215;p27"/>
          <p:cNvGraphicFramePr/>
          <p:nvPr/>
        </p:nvGraphicFramePr>
        <p:xfrm>
          <a:off x="670900" y="2477950"/>
          <a:ext cx="3000000" cy="3000000"/>
        </p:xfrm>
        <a:graphic>
          <a:graphicData uri="http://schemas.openxmlformats.org/drawingml/2006/table">
            <a:tbl>
              <a:tblPr>
                <a:noFill/>
                <a:tableStyleId>{C2C7EBE9-1A10-4C0A-A1C0-67B86A8D9DDD}</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0</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0</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rPr b="1" lang="en" sz="2000"/>
                        <a:t>3</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3</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0</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16" name="Google Shape;216;p27"/>
          <p:cNvGraphicFramePr/>
          <p:nvPr/>
        </p:nvGraphicFramePr>
        <p:xfrm>
          <a:off x="5464200" y="2477938"/>
          <a:ext cx="3000000" cy="3000000"/>
        </p:xfrm>
        <a:graphic>
          <a:graphicData uri="http://schemas.openxmlformats.org/drawingml/2006/table">
            <a:tbl>
              <a:tblPr>
                <a:noFill/>
                <a:tableStyleId>{C2C7EBE9-1A10-4C0A-A1C0-67B86A8D9DDD}</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0</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0</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rPr b="1" lang="en" sz="2000"/>
                        <a:t>-6</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-6</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0</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0" name="Shape 220"/>
        <p:cNvGrpSpPr/>
        <p:nvPr/>
      </p:nvGrpSpPr>
      <p:grpSpPr>
        <a:xfrm>
          <a:off x="0" y="0"/>
          <a:ext cx="0" cy="0"/>
          <a:chOff x="0" y="0"/>
          <a:chExt cx="0" cy="0"/>
        </a:xfrm>
      </p:grpSpPr>
      <p:sp>
        <p:nvSpPr>
          <p:cNvPr id="221" name="Google Shape;221;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p>
          <a:p>
            <a:pPr indent="0" lvl="0" marL="0" rtl="0" algn="l">
              <a:spcBef>
                <a:spcPts val="0"/>
              </a:spcBef>
              <a:spcAft>
                <a:spcPts val="0"/>
              </a:spcAft>
              <a:buClr>
                <a:schemeClr val="dk1"/>
              </a:buClr>
              <a:buSzPts val="1100"/>
              <a:buFont typeface="Arial"/>
              <a:buNone/>
            </a:pPr>
            <a:r>
              <a:t/>
            </a:r>
            <a:endParaRPr/>
          </a:p>
        </p:txBody>
      </p:sp>
      <p:sp>
        <p:nvSpPr>
          <p:cNvPr id="222" name="Google Shape;222;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3" name="Google Shape;223;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pic>
        <p:nvPicPr>
          <p:cNvPr id="224" name="Google Shape;224;p28"/>
          <p:cNvPicPr preferRelativeResize="0"/>
          <p:nvPr/>
        </p:nvPicPr>
        <p:blipFill>
          <a:blip r:embed="rId4">
            <a:alphaModFix/>
          </a:blip>
          <a:stretch>
            <a:fillRect/>
          </a:stretch>
        </p:blipFill>
        <p:spPr>
          <a:xfrm>
            <a:off x="3552775" y="295850"/>
            <a:ext cx="676150" cy="527675"/>
          </a:xfrm>
          <a:prstGeom prst="rect">
            <a:avLst/>
          </a:prstGeom>
          <a:noFill/>
          <a:ln>
            <a:noFill/>
          </a:ln>
        </p:spPr>
      </p:pic>
      <p:sp>
        <p:nvSpPr>
          <p:cNvPr id="225" name="Google Shape;225;p28"/>
          <p:cNvSpPr txBox="1"/>
          <p:nvPr/>
        </p:nvSpPr>
        <p:spPr>
          <a:xfrm>
            <a:off x="311700" y="1812425"/>
            <a:ext cx="3917100" cy="28053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2000"/>
              </a:spcAft>
              <a:buSzPts val="2000"/>
              <a:buFont typeface="Noto Sans"/>
              <a:buAutoNum type="arabicPeriod" startAt="3"/>
            </a:pP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+ 2)(</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+ 4) and </a:t>
            </a:r>
            <a:r>
              <a:rPr i="1" lang="en" sz="2000">
                <a:solidFill>
                  <a:schemeClr val="dk1"/>
                </a:solidFill>
                <a:latin typeface="Times New Roman"/>
                <a:ea typeface="Times New Roman"/>
                <a:cs typeface="Times New Roman"/>
                <a:sym typeface="Times New Roman"/>
              </a:rPr>
              <a:t>𝑥</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+ 6</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+ 8</a:t>
            </a:r>
            <a:endParaRPr sz="2000">
              <a:solidFill>
                <a:srgbClr val="000000"/>
              </a:solidFill>
              <a:latin typeface="Noto Sans"/>
              <a:ea typeface="Noto Sans"/>
              <a:cs typeface="Noto Sans"/>
              <a:sym typeface="Noto Sans"/>
            </a:endParaRPr>
          </a:p>
        </p:txBody>
      </p:sp>
      <p:sp>
        <p:nvSpPr>
          <p:cNvPr id="226" name="Google Shape;226;p28"/>
          <p:cNvSpPr txBox="1"/>
          <p:nvPr/>
        </p:nvSpPr>
        <p:spPr>
          <a:xfrm>
            <a:off x="4532500" y="1812425"/>
            <a:ext cx="4299900" cy="28053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2000"/>
              </a:spcAft>
              <a:buSzPts val="2000"/>
              <a:buFont typeface="Noto Sans"/>
              <a:buAutoNum type="arabicPeriod" startAt="4"/>
            </a:pP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+ 4)(</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+ 10) and </a:t>
            </a:r>
            <a:r>
              <a:rPr i="1" lang="en" sz="2000">
                <a:solidFill>
                  <a:schemeClr val="dk1"/>
                </a:solidFill>
                <a:latin typeface="Times New Roman"/>
                <a:ea typeface="Times New Roman"/>
                <a:cs typeface="Times New Roman"/>
                <a:sym typeface="Times New Roman"/>
              </a:rPr>
              <a:t>𝑥</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+ 14</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+ 40</a:t>
            </a:r>
            <a:endParaRPr sz="2000">
              <a:solidFill>
                <a:srgbClr val="000000"/>
              </a:solidFill>
              <a:latin typeface="Noto Sans"/>
              <a:ea typeface="Noto Sans"/>
              <a:cs typeface="Noto Sans"/>
              <a:sym typeface="Noto Sans"/>
            </a:endParaRPr>
          </a:p>
        </p:txBody>
      </p:sp>
      <p:sp>
        <p:nvSpPr>
          <p:cNvPr id="227" name="Google Shape;227;p28"/>
          <p:cNvSpPr txBox="1"/>
          <p:nvPr/>
        </p:nvSpPr>
        <p:spPr>
          <a:xfrm>
            <a:off x="311700" y="823525"/>
            <a:ext cx="8520600" cy="8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200">
                <a:latin typeface="Noto Sans"/>
                <a:ea typeface="Noto Sans"/>
                <a:cs typeface="Noto Sans"/>
                <a:sym typeface="Noto Sans"/>
              </a:rPr>
              <a:t>Use a diagram to show that each pair of expressions is equivalent.</a:t>
            </a:r>
            <a:endParaRPr sz="2200">
              <a:solidFill>
                <a:srgbClr val="000000"/>
              </a:solidFill>
              <a:latin typeface="Noto Sans"/>
              <a:ea typeface="Noto Sans"/>
              <a:cs typeface="Noto Sans"/>
              <a:sym typeface="Noto Sans"/>
            </a:endParaRPr>
          </a:p>
        </p:txBody>
      </p:sp>
      <p:graphicFrame>
        <p:nvGraphicFramePr>
          <p:cNvPr id="228" name="Google Shape;228;p28"/>
          <p:cNvGraphicFramePr/>
          <p:nvPr/>
        </p:nvGraphicFramePr>
        <p:xfrm>
          <a:off x="843325" y="2440950"/>
          <a:ext cx="3000000" cy="3000000"/>
        </p:xfrm>
        <a:graphic>
          <a:graphicData uri="http://schemas.openxmlformats.org/drawingml/2006/table">
            <a:tbl>
              <a:tblPr>
                <a:noFill/>
                <a:tableStyleId>{C2C7EBE9-1A10-4C0A-A1C0-67B86A8D9DDD}</a:tableStyleId>
              </a:tblPr>
              <a:tblGrid>
                <a:gridCol w="903150"/>
                <a:gridCol w="903150"/>
                <a:gridCol w="903150"/>
              </a:tblGrid>
              <a:tr h="692225">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29" name="Google Shape;229;p28"/>
          <p:cNvGraphicFramePr/>
          <p:nvPr/>
        </p:nvGraphicFramePr>
        <p:xfrm>
          <a:off x="5084075" y="2440950"/>
          <a:ext cx="3000000" cy="3000000"/>
        </p:xfrm>
        <a:graphic>
          <a:graphicData uri="http://schemas.openxmlformats.org/drawingml/2006/table">
            <a:tbl>
              <a:tblPr>
                <a:noFill/>
                <a:tableStyleId>{C2C7EBE9-1A10-4C0A-A1C0-67B86A8D9DDD}</a:tableStyleId>
              </a:tblPr>
              <a:tblGrid>
                <a:gridCol w="903150"/>
                <a:gridCol w="903150"/>
                <a:gridCol w="903150"/>
              </a:tblGrid>
              <a:tr h="692225">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2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 Answers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p>
          <a:p>
            <a:pPr indent="0" lvl="0" marL="0" rtl="0" algn="l">
              <a:spcBef>
                <a:spcPts val="0"/>
              </a:spcBef>
              <a:spcAft>
                <a:spcPts val="0"/>
              </a:spcAft>
              <a:buClr>
                <a:schemeClr val="dk1"/>
              </a:buClr>
              <a:buSzPts val="1100"/>
              <a:buFont typeface="Arial"/>
              <a:buNone/>
            </a:pPr>
            <a:r>
              <a:t/>
            </a:r>
            <a:endParaRPr/>
          </a:p>
        </p:txBody>
      </p:sp>
      <p:sp>
        <p:nvSpPr>
          <p:cNvPr id="235" name="Google Shape;235;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36" name="Google Shape;236;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pic>
        <p:nvPicPr>
          <p:cNvPr id="237" name="Google Shape;237;p29"/>
          <p:cNvPicPr preferRelativeResize="0"/>
          <p:nvPr/>
        </p:nvPicPr>
        <p:blipFill>
          <a:blip r:embed="rId4">
            <a:alphaModFix/>
          </a:blip>
          <a:stretch>
            <a:fillRect/>
          </a:stretch>
        </p:blipFill>
        <p:spPr>
          <a:xfrm>
            <a:off x="3933775" y="295850"/>
            <a:ext cx="676150" cy="527675"/>
          </a:xfrm>
          <a:prstGeom prst="rect">
            <a:avLst/>
          </a:prstGeom>
          <a:noFill/>
          <a:ln>
            <a:noFill/>
          </a:ln>
        </p:spPr>
      </p:pic>
      <p:sp>
        <p:nvSpPr>
          <p:cNvPr id="238" name="Google Shape;238;p29"/>
          <p:cNvSpPr txBox="1"/>
          <p:nvPr/>
        </p:nvSpPr>
        <p:spPr>
          <a:xfrm>
            <a:off x="311700" y="1812425"/>
            <a:ext cx="3917100" cy="2805300"/>
          </a:xfrm>
          <a:prstGeom prst="rect">
            <a:avLst/>
          </a:prstGeom>
          <a:noFill/>
          <a:ln>
            <a:noFill/>
          </a:ln>
        </p:spPr>
        <p:txBody>
          <a:bodyPr anchorCtr="0" anchor="t" bIns="91425" lIns="91425" spcFirstLastPara="1" rIns="91425" wrap="square" tIns="91425">
            <a:normAutofit/>
          </a:bodyPr>
          <a:lstStyle/>
          <a:p>
            <a:pPr indent="-355600" lvl="0" marL="457200" rtl="0" algn="l">
              <a:lnSpc>
                <a:spcPct val="115000"/>
              </a:lnSpc>
              <a:spcBef>
                <a:spcPts val="0"/>
              </a:spcBef>
              <a:spcAft>
                <a:spcPts val="2000"/>
              </a:spcAft>
              <a:buSzPts val="2000"/>
              <a:buFont typeface="Noto Sans"/>
              <a:buAutoNum type="arabicPeriod" startAt="3"/>
            </a:pP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+ 2)(</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+ 4) and </a:t>
            </a:r>
            <a:r>
              <a:rPr i="1" lang="en" sz="2000">
                <a:solidFill>
                  <a:schemeClr val="dk1"/>
                </a:solidFill>
                <a:latin typeface="Times New Roman"/>
                <a:ea typeface="Times New Roman"/>
                <a:cs typeface="Times New Roman"/>
                <a:sym typeface="Times New Roman"/>
              </a:rPr>
              <a:t>𝑥</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+ 6</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+ 8</a:t>
            </a:r>
            <a:endParaRPr sz="2000">
              <a:solidFill>
                <a:srgbClr val="000000"/>
              </a:solidFill>
              <a:latin typeface="Noto Sans"/>
              <a:ea typeface="Noto Sans"/>
              <a:cs typeface="Noto Sans"/>
              <a:sym typeface="Noto Sans"/>
            </a:endParaRPr>
          </a:p>
        </p:txBody>
      </p:sp>
      <p:sp>
        <p:nvSpPr>
          <p:cNvPr id="239" name="Google Shape;239;p29"/>
          <p:cNvSpPr txBox="1"/>
          <p:nvPr/>
        </p:nvSpPr>
        <p:spPr>
          <a:xfrm>
            <a:off x="4532500" y="1812425"/>
            <a:ext cx="4299900" cy="28053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2000"/>
              </a:spcAft>
              <a:buSzPts val="2000"/>
              <a:buFont typeface="Noto Sans"/>
              <a:buAutoNum type="arabicPeriod" startAt="4"/>
            </a:pP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+ 4)(</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+ 10) and </a:t>
            </a:r>
            <a:r>
              <a:rPr i="1" lang="en" sz="2000">
                <a:solidFill>
                  <a:schemeClr val="dk1"/>
                </a:solidFill>
                <a:latin typeface="Times New Roman"/>
                <a:ea typeface="Times New Roman"/>
                <a:cs typeface="Times New Roman"/>
                <a:sym typeface="Times New Roman"/>
              </a:rPr>
              <a:t>𝑥</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+ 14</a:t>
            </a:r>
            <a:r>
              <a:rPr i="1" lang="en" sz="2000">
                <a:solidFill>
                  <a:schemeClr val="dk1"/>
                </a:solidFill>
                <a:latin typeface="Times New Roman"/>
                <a:ea typeface="Times New Roman"/>
                <a:cs typeface="Times New Roman"/>
                <a:sym typeface="Times New Roman"/>
              </a:rPr>
              <a:t>𝑥 </a:t>
            </a:r>
            <a:r>
              <a:rPr lang="en" sz="2000">
                <a:solidFill>
                  <a:schemeClr val="dk1"/>
                </a:solidFill>
                <a:latin typeface="Noto Sans"/>
                <a:ea typeface="Noto Sans"/>
                <a:cs typeface="Noto Sans"/>
                <a:sym typeface="Noto Sans"/>
              </a:rPr>
              <a:t>+ 40</a:t>
            </a:r>
            <a:endParaRPr sz="2000">
              <a:solidFill>
                <a:srgbClr val="000000"/>
              </a:solidFill>
              <a:latin typeface="Noto Sans"/>
              <a:ea typeface="Noto Sans"/>
              <a:cs typeface="Noto Sans"/>
              <a:sym typeface="Noto Sans"/>
            </a:endParaRPr>
          </a:p>
        </p:txBody>
      </p:sp>
      <p:sp>
        <p:nvSpPr>
          <p:cNvPr id="240" name="Google Shape;240;p29"/>
          <p:cNvSpPr txBox="1"/>
          <p:nvPr/>
        </p:nvSpPr>
        <p:spPr>
          <a:xfrm>
            <a:off x="311700" y="823525"/>
            <a:ext cx="8520600" cy="8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200">
                <a:latin typeface="Noto Sans"/>
                <a:ea typeface="Noto Sans"/>
                <a:cs typeface="Noto Sans"/>
                <a:sym typeface="Noto Sans"/>
              </a:rPr>
              <a:t>Use a diagram to show that each pair of expressions is equivalent.</a:t>
            </a:r>
            <a:endParaRPr sz="2200">
              <a:solidFill>
                <a:srgbClr val="000000"/>
              </a:solidFill>
              <a:latin typeface="Noto Sans"/>
              <a:ea typeface="Noto Sans"/>
              <a:cs typeface="Noto Sans"/>
              <a:sym typeface="Noto Sans"/>
            </a:endParaRPr>
          </a:p>
        </p:txBody>
      </p:sp>
      <p:graphicFrame>
        <p:nvGraphicFramePr>
          <p:cNvPr id="241" name="Google Shape;241;p29"/>
          <p:cNvGraphicFramePr/>
          <p:nvPr/>
        </p:nvGraphicFramePr>
        <p:xfrm>
          <a:off x="1005650" y="2474150"/>
          <a:ext cx="3000000" cy="3000000"/>
        </p:xfrm>
        <a:graphic>
          <a:graphicData uri="http://schemas.openxmlformats.org/drawingml/2006/table">
            <a:tbl>
              <a:tblPr>
                <a:noFill/>
                <a:tableStyleId>{C2C7EBE9-1A10-4C0A-A1C0-67B86A8D9DDD}</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2</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72𝑥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rPr b="1" lang="en" sz="2000"/>
                        <a:t>4</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94𝑥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8</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42" name="Google Shape;242;p29"/>
          <p:cNvGraphicFramePr/>
          <p:nvPr/>
        </p:nvGraphicFramePr>
        <p:xfrm>
          <a:off x="5314300" y="2474138"/>
          <a:ext cx="3000000" cy="3000000"/>
        </p:xfrm>
        <a:graphic>
          <a:graphicData uri="http://schemas.openxmlformats.org/drawingml/2006/table">
            <a:tbl>
              <a:tblPr>
                <a:noFill/>
                <a:tableStyleId>{C2C7EBE9-1A10-4C0A-A1C0-67B86A8D9DDD}</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4</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74𝑥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rPr b="1" lang="en" sz="2000"/>
                        <a:t>10</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10</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40</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p>
          <a:p>
            <a:pPr indent="0" lvl="0" marL="0" rtl="0" algn="l">
              <a:spcBef>
                <a:spcPts val="0"/>
              </a:spcBef>
              <a:spcAft>
                <a:spcPts val="0"/>
              </a:spcAft>
              <a:buClr>
                <a:schemeClr val="dk1"/>
              </a:buClr>
              <a:buSzPts val="1100"/>
              <a:buFont typeface="Arial"/>
              <a:buNone/>
            </a:pPr>
            <a:r>
              <a:t/>
            </a:r>
            <a:endParaRPr/>
          </a:p>
        </p:txBody>
      </p:sp>
      <p:sp>
        <p:nvSpPr>
          <p:cNvPr id="248" name="Google Shape;248;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9" name="Google Shape;249;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pic>
        <p:nvPicPr>
          <p:cNvPr id="250" name="Google Shape;250;p30"/>
          <p:cNvPicPr preferRelativeResize="0"/>
          <p:nvPr/>
        </p:nvPicPr>
        <p:blipFill>
          <a:blip r:embed="rId4">
            <a:alphaModFix/>
          </a:blip>
          <a:stretch>
            <a:fillRect/>
          </a:stretch>
        </p:blipFill>
        <p:spPr>
          <a:xfrm>
            <a:off x="3552775" y="295850"/>
            <a:ext cx="676150" cy="527675"/>
          </a:xfrm>
          <a:prstGeom prst="rect">
            <a:avLst/>
          </a:prstGeom>
          <a:noFill/>
          <a:ln>
            <a:noFill/>
          </a:ln>
        </p:spPr>
      </p:pic>
      <p:sp>
        <p:nvSpPr>
          <p:cNvPr id="251" name="Google Shape;251;p30"/>
          <p:cNvSpPr txBox="1"/>
          <p:nvPr/>
        </p:nvSpPr>
        <p:spPr>
          <a:xfrm>
            <a:off x="311700" y="1812425"/>
            <a:ext cx="4271400" cy="2805300"/>
          </a:xfrm>
          <a:prstGeom prst="rect">
            <a:avLst/>
          </a:prstGeom>
          <a:noFill/>
          <a:ln>
            <a:noFill/>
          </a:ln>
        </p:spPr>
        <p:txBody>
          <a:bodyPr anchorCtr="0" anchor="t" bIns="91425" lIns="91425" spcFirstLastPara="1" rIns="91425" wrap="square" tIns="91425">
            <a:normAutofit/>
          </a:bodyPr>
          <a:lstStyle/>
          <a:p>
            <a:pPr indent="-349250" lvl="0" marL="457200" rtl="0" algn="l">
              <a:lnSpc>
                <a:spcPct val="115000"/>
              </a:lnSpc>
              <a:spcBef>
                <a:spcPts val="0"/>
              </a:spcBef>
              <a:spcAft>
                <a:spcPts val="2000"/>
              </a:spcAft>
              <a:buSzPts val="1900"/>
              <a:buFont typeface="Noto Sans"/>
              <a:buAutoNum type="arabicPeriod" startAt="5"/>
            </a:pP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(−5))(</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(−1)) and </a:t>
            </a:r>
            <a:r>
              <a:rPr i="1" lang="en" sz="1900">
                <a:solidFill>
                  <a:schemeClr val="dk1"/>
                </a:solidFill>
                <a:latin typeface="Times New Roman"/>
                <a:ea typeface="Times New Roman"/>
                <a:cs typeface="Times New Roman"/>
                <a:sym typeface="Times New Roman"/>
              </a:rPr>
              <a:t>𝑥</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− 6</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+ 5</a:t>
            </a:r>
            <a:endParaRPr sz="1900">
              <a:solidFill>
                <a:srgbClr val="000000"/>
              </a:solidFill>
              <a:latin typeface="Noto Sans"/>
              <a:ea typeface="Noto Sans"/>
              <a:cs typeface="Noto Sans"/>
              <a:sym typeface="Noto Sans"/>
            </a:endParaRPr>
          </a:p>
        </p:txBody>
      </p:sp>
      <p:sp>
        <p:nvSpPr>
          <p:cNvPr id="252" name="Google Shape;252;p30"/>
          <p:cNvSpPr txBox="1"/>
          <p:nvPr/>
        </p:nvSpPr>
        <p:spPr>
          <a:xfrm>
            <a:off x="4832400" y="1812425"/>
            <a:ext cx="3999900" cy="28053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2000"/>
              </a:spcAft>
              <a:buSzPts val="1700"/>
              <a:buFont typeface="Noto Sans"/>
              <a:buAutoNum type="arabicPeriod" startAt="6"/>
            </a:pP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− 1)(</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− 7) and </a:t>
            </a:r>
            <a:r>
              <a:rPr i="1" lang="en" sz="1900">
                <a:solidFill>
                  <a:schemeClr val="dk1"/>
                </a:solidFill>
                <a:latin typeface="Times New Roman"/>
                <a:ea typeface="Times New Roman"/>
                <a:cs typeface="Times New Roman"/>
                <a:sym typeface="Times New Roman"/>
              </a:rPr>
              <a:t>𝑥</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− 8</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+ 7</a:t>
            </a:r>
            <a:endParaRPr sz="1700">
              <a:solidFill>
                <a:srgbClr val="000000"/>
              </a:solidFill>
              <a:latin typeface="Noto Sans"/>
              <a:ea typeface="Noto Sans"/>
              <a:cs typeface="Noto Sans"/>
              <a:sym typeface="Noto Sans"/>
            </a:endParaRPr>
          </a:p>
        </p:txBody>
      </p:sp>
      <p:sp>
        <p:nvSpPr>
          <p:cNvPr id="253" name="Google Shape;253;p30"/>
          <p:cNvSpPr txBox="1"/>
          <p:nvPr/>
        </p:nvSpPr>
        <p:spPr>
          <a:xfrm>
            <a:off x="311700" y="823525"/>
            <a:ext cx="8520600" cy="8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200">
                <a:latin typeface="Noto Sans"/>
                <a:ea typeface="Noto Sans"/>
                <a:cs typeface="Noto Sans"/>
                <a:sym typeface="Noto Sans"/>
              </a:rPr>
              <a:t>Use a diagram to show that each pair of expressions is equivalent.</a:t>
            </a:r>
            <a:endParaRPr sz="2200">
              <a:solidFill>
                <a:srgbClr val="000000"/>
              </a:solidFill>
              <a:latin typeface="Noto Sans"/>
              <a:ea typeface="Noto Sans"/>
              <a:cs typeface="Noto Sans"/>
              <a:sym typeface="Noto Sans"/>
            </a:endParaRPr>
          </a:p>
        </p:txBody>
      </p:sp>
      <p:graphicFrame>
        <p:nvGraphicFramePr>
          <p:cNvPr id="254" name="Google Shape;254;p30"/>
          <p:cNvGraphicFramePr/>
          <p:nvPr/>
        </p:nvGraphicFramePr>
        <p:xfrm>
          <a:off x="843325" y="2440950"/>
          <a:ext cx="3000000" cy="3000000"/>
        </p:xfrm>
        <a:graphic>
          <a:graphicData uri="http://schemas.openxmlformats.org/drawingml/2006/table">
            <a:tbl>
              <a:tblPr>
                <a:noFill/>
                <a:tableStyleId>{C2C7EBE9-1A10-4C0A-A1C0-67B86A8D9DDD}</a:tableStyleId>
              </a:tblPr>
              <a:tblGrid>
                <a:gridCol w="903150"/>
                <a:gridCol w="903150"/>
                <a:gridCol w="903150"/>
              </a:tblGrid>
              <a:tr h="692225">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55" name="Google Shape;255;p30"/>
          <p:cNvGraphicFramePr/>
          <p:nvPr/>
        </p:nvGraphicFramePr>
        <p:xfrm>
          <a:off x="5333850" y="2440950"/>
          <a:ext cx="3000000" cy="3000000"/>
        </p:xfrm>
        <a:graphic>
          <a:graphicData uri="http://schemas.openxmlformats.org/drawingml/2006/table">
            <a:tbl>
              <a:tblPr>
                <a:noFill/>
                <a:tableStyleId>{C2C7EBE9-1A10-4C0A-A1C0-67B86A8D9DDD}</a:tableStyleId>
              </a:tblPr>
              <a:tblGrid>
                <a:gridCol w="903150"/>
                <a:gridCol w="903150"/>
                <a:gridCol w="903150"/>
              </a:tblGrid>
              <a:tr h="692225">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92225">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9" name="Shape 259"/>
        <p:cNvGrpSpPr/>
        <p:nvPr/>
      </p:nvGrpSpPr>
      <p:grpSpPr>
        <a:xfrm>
          <a:off x="0" y="0"/>
          <a:ext cx="0" cy="0"/>
          <a:chOff x="0" y="0"/>
          <a:chExt cx="0" cy="0"/>
        </a:xfrm>
      </p:grpSpPr>
      <p:sp>
        <p:nvSpPr>
          <p:cNvPr id="260" name="Google Shape;260;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 Answers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p>
          <a:p>
            <a:pPr indent="0" lvl="0" marL="0" rtl="0" algn="l">
              <a:spcBef>
                <a:spcPts val="0"/>
              </a:spcBef>
              <a:spcAft>
                <a:spcPts val="0"/>
              </a:spcAft>
              <a:buClr>
                <a:schemeClr val="dk1"/>
              </a:buClr>
              <a:buSzPts val="1100"/>
              <a:buFont typeface="Arial"/>
              <a:buNone/>
            </a:pPr>
            <a:r>
              <a:t/>
            </a:r>
            <a:endParaRPr/>
          </a:p>
        </p:txBody>
      </p:sp>
      <p:sp>
        <p:nvSpPr>
          <p:cNvPr id="261" name="Google Shape;261;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2" name="Google Shape;262;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pic>
        <p:nvPicPr>
          <p:cNvPr id="263" name="Google Shape;263;p31"/>
          <p:cNvPicPr preferRelativeResize="0"/>
          <p:nvPr/>
        </p:nvPicPr>
        <p:blipFill>
          <a:blip r:embed="rId4">
            <a:alphaModFix/>
          </a:blip>
          <a:stretch>
            <a:fillRect/>
          </a:stretch>
        </p:blipFill>
        <p:spPr>
          <a:xfrm>
            <a:off x="3781375" y="295850"/>
            <a:ext cx="676150" cy="527675"/>
          </a:xfrm>
          <a:prstGeom prst="rect">
            <a:avLst/>
          </a:prstGeom>
          <a:noFill/>
          <a:ln>
            <a:noFill/>
          </a:ln>
        </p:spPr>
      </p:pic>
      <p:sp>
        <p:nvSpPr>
          <p:cNvPr id="264" name="Google Shape;264;p31"/>
          <p:cNvSpPr txBox="1"/>
          <p:nvPr/>
        </p:nvSpPr>
        <p:spPr>
          <a:xfrm>
            <a:off x="311700" y="1812425"/>
            <a:ext cx="4271400" cy="2805300"/>
          </a:xfrm>
          <a:prstGeom prst="rect">
            <a:avLst/>
          </a:prstGeom>
          <a:noFill/>
          <a:ln>
            <a:noFill/>
          </a:ln>
        </p:spPr>
        <p:txBody>
          <a:bodyPr anchorCtr="0" anchor="t" bIns="91425" lIns="91425" spcFirstLastPara="1" rIns="91425" wrap="square" tIns="91425">
            <a:normAutofit/>
          </a:bodyPr>
          <a:lstStyle/>
          <a:p>
            <a:pPr indent="-349250" lvl="0" marL="457200" rtl="0" algn="l">
              <a:lnSpc>
                <a:spcPct val="115000"/>
              </a:lnSpc>
              <a:spcBef>
                <a:spcPts val="0"/>
              </a:spcBef>
              <a:spcAft>
                <a:spcPts val="2000"/>
              </a:spcAft>
              <a:buSzPts val="1900"/>
              <a:buFont typeface="Noto Sans"/>
              <a:buAutoNum type="arabicPeriod" startAt="5"/>
            </a:pP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(−5))(</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(−1)) and </a:t>
            </a:r>
            <a:r>
              <a:rPr i="1" lang="en" sz="1900">
                <a:solidFill>
                  <a:schemeClr val="dk1"/>
                </a:solidFill>
                <a:latin typeface="Times New Roman"/>
                <a:ea typeface="Times New Roman"/>
                <a:cs typeface="Times New Roman"/>
                <a:sym typeface="Times New Roman"/>
              </a:rPr>
              <a:t>𝑥</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− 6</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+ 5</a:t>
            </a:r>
            <a:endParaRPr sz="1900">
              <a:solidFill>
                <a:srgbClr val="000000"/>
              </a:solidFill>
              <a:latin typeface="Noto Sans"/>
              <a:ea typeface="Noto Sans"/>
              <a:cs typeface="Noto Sans"/>
              <a:sym typeface="Noto Sans"/>
            </a:endParaRPr>
          </a:p>
        </p:txBody>
      </p:sp>
      <p:sp>
        <p:nvSpPr>
          <p:cNvPr id="265" name="Google Shape;265;p31"/>
          <p:cNvSpPr txBox="1"/>
          <p:nvPr/>
        </p:nvSpPr>
        <p:spPr>
          <a:xfrm>
            <a:off x="4832400" y="1812425"/>
            <a:ext cx="3999900" cy="28053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2000"/>
              </a:spcAft>
              <a:buSzPts val="1700"/>
              <a:buFont typeface="Noto Sans"/>
              <a:buAutoNum type="arabicPeriod" startAt="6"/>
            </a:pP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− 1)(</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− 7) and </a:t>
            </a:r>
            <a:r>
              <a:rPr i="1" lang="en" sz="1900">
                <a:solidFill>
                  <a:schemeClr val="dk1"/>
                </a:solidFill>
                <a:latin typeface="Times New Roman"/>
                <a:ea typeface="Times New Roman"/>
                <a:cs typeface="Times New Roman"/>
                <a:sym typeface="Times New Roman"/>
              </a:rPr>
              <a:t>𝑥</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− 8</a:t>
            </a:r>
            <a:r>
              <a:rPr i="1" lang="en" sz="1900">
                <a:solidFill>
                  <a:schemeClr val="dk1"/>
                </a:solidFill>
                <a:latin typeface="Times New Roman"/>
                <a:ea typeface="Times New Roman"/>
                <a:cs typeface="Times New Roman"/>
                <a:sym typeface="Times New Roman"/>
              </a:rPr>
              <a:t>𝑥 </a:t>
            </a:r>
            <a:r>
              <a:rPr lang="en" sz="1900">
                <a:solidFill>
                  <a:schemeClr val="dk1"/>
                </a:solidFill>
                <a:latin typeface="Noto Sans"/>
                <a:ea typeface="Noto Sans"/>
                <a:cs typeface="Noto Sans"/>
                <a:sym typeface="Noto Sans"/>
              </a:rPr>
              <a:t>+ 7</a:t>
            </a:r>
            <a:endParaRPr sz="1700">
              <a:solidFill>
                <a:srgbClr val="000000"/>
              </a:solidFill>
              <a:latin typeface="Noto Sans"/>
              <a:ea typeface="Noto Sans"/>
              <a:cs typeface="Noto Sans"/>
              <a:sym typeface="Noto Sans"/>
            </a:endParaRPr>
          </a:p>
        </p:txBody>
      </p:sp>
      <p:sp>
        <p:nvSpPr>
          <p:cNvPr id="266" name="Google Shape;266;p31"/>
          <p:cNvSpPr txBox="1"/>
          <p:nvPr/>
        </p:nvSpPr>
        <p:spPr>
          <a:xfrm>
            <a:off x="311700" y="823525"/>
            <a:ext cx="8520600" cy="8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200">
                <a:latin typeface="Noto Sans"/>
                <a:ea typeface="Noto Sans"/>
                <a:cs typeface="Noto Sans"/>
                <a:sym typeface="Noto Sans"/>
              </a:rPr>
              <a:t>Use a diagram to show that each pair of expressions is equivalent.</a:t>
            </a:r>
            <a:endParaRPr sz="2200">
              <a:solidFill>
                <a:srgbClr val="000000"/>
              </a:solidFill>
              <a:latin typeface="Noto Sans"/>
              <a:ea typeface="Noto Sans"/>
              <a:cs typeface="Noto Sans"/>
              <a:sym typeface="Noto Sans"/>
            </a:endParaRPr>
          </a:p>
        </p:txBody>
      </p:sp>
      <p:graphicFrame>
        <p:nvGraphicFramePr>
          <p:cNvPr id="267" name="Google Shape;267;p31"/>
          <p:cNvGraphicFramePr/>
          <p:nvPr/>
        </p:nvGraphicFramePr>
        <p:xfrm>
          <a:off x="5322051" y="2524599"/>
          <a:ext cx="3000000" cy="3000000"/>
        </p:xfrm>
        <a:graphic>
          <a:graphicData uri="http://schemas.openxmlformats.org/drawingml/2006/table">
            <a:tbl>
              <a:tblPr>
                <a:noFill/>
                <a:tableStyleId>{C2C7EBE9-1A10-4C0A-A1C0-67B86A8D9DDD}</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-1</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-1</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rPr b="1" lang="en" sz="2000"/>
                        <a:t>-7</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-7</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7</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68" name="Google Shape;268;p31"/>
          <p:cNvGraphicFramePr/>
          <p:nvPr/>
        </p:nvGraphicFramePr>
        <p:xfrm>
          <a:off x="816475" y="2474138"/>
          <a:ext cx="3000000" cy="3000000"/>
        </p:xfrm>
        <a:graphic>
          <a:graphicData uri="http://schemas.openxmlformats.org/drawingml/2006/table">
            <a:tbl>
              <a:tblPr>
                <a:noFill/>
                <a:tableStyleId>{C2C7EBE9-1A10-4C0A-A1C0-67B86A8D9DDD}</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-5</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-5</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rPr b="1" lang="en" sz="2000"/>
                        <a:t>-1</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-1</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5</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sp>
        <p:nvSpPr>
          <p:cNvPr id="273" name="Google Shape;273;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4</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Use a Diagram!  </a:t>
            </a:r>
            <a:endParaRPr sz="2600"/>
          </a:p>
          <a:p>
            <a:pPr indent="0" lvl="0" marL="0" rtl="0" algn="l">
              <a:spcBef>
                <a:spcPts val="0"/>
              </a:spcBef>
              <a:spcAft>
                <a:spcPts val="0"/>
              </a:spcAft>
              <a:buClr>
                <a:schemeClr val="dk1"/>
              </a:buClr>
              <a:buSzPts val="1100"/>
              <a:buFont typeface="Arial"/>
              <a:buNone/>
            </a:pPr>
            <a:r>
              <a:t/>
            </a:r>
            <a:endParaRPr/>
          </a:p>
        </p:txBody>
      </p:sp>
      <p:sp>
        <p:nvSpPr>
          <p:cNvPr descr="Icon links to another slide containing a challenge activity that increases the depth and/or complexity of this activity" id="274" name="Google Shape;274;p32" title="Are you ready for more? icon">
            <a:hlinkClick action="ppaction://hlinksldjump" r:id="rId4"/>
          </p:cNvPr>
          <p:cNvSpPr/>
          <p:nvPr/>
        </p:nvSpPr>
        <p:spPr>
          <a:xfrm>
            <a:off x="7331250" y="388347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75" name="Google Shape;275;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6" name="Google Shape;276;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sp>
        <p:nvSpPr>
          <p:cNvPr id="277" name="Google Shape;277;p32"/>
          <p:cNvSpPr txBox="1"/>
          <p:nvPr>
            <p:ph idx="4294967295" type="body"/>
          </p:nvPr>
        </p:nvSpPr>
        <p:spPr>
          <a:xfrm>
            <a:off x="311700" y="959075"/>
            <a:ext cx="8361900" cy="3657600"/>
          </a:xfrm>
          <a:prstGeom prst="rect">
            <a:avLst/>
          </a:prstGeom>
        </p:spPr>
        <p:txBody>
          <a:bodyPr anchorCtr="0" anchor="t" bIns="91425" lIns="91425" spcFirstLastPara="1" rIns="91425" wrap="square" tIns="91425">
            <a:normAutofit/>
          </a:bodyPr>
          <a:lstStyle/>
          <a:p>
            <a:pPr indent="-381000" lvl="0" marL="457200" rtl="0" algn="l">
              <a:lnSpc>
                <a:spcPct val="115000"/>
              </a:lnSpc>
              <a:spcBef>
                <a:spcPts val="0"/>
              </a:spcBef>
              <a:spcAft>
                <a:spcPts val="0"/>
              </a:spcAft>
              <a:buSzPts val="2400"/>
              <a:buAutoNum type="arabicPeriod" startAt="7"/>
            </a:pPr>
            <a:r>
              <a:rPr lang="en"/>
              <a:t>Review the pairs of expressions from your diagrams. How is each expression in </a:t>
            </a:r>
            <a:r>
              <a:rPr b="1" lang="en"/>
              <a:t>factored form</a:t>
            </a:r>
            <a:r>
              <a:rPr lang="en"/>
              <a:t> related to the equivalent expression in </a:t>
            </a:r>
            <a:r>
              <a:rPr b="1" lang="en"/>
              <a:t>standard form</a:t>
            </a:r>
            <a:r>
              <a:rPr lang="en"/>
              <a:t>?</a:t>
            </a:r>
            <a:endParaRPr/>
          </a:p>
        </p:txBody>
      </p:sp>
      <p:pic>
        <p:nvPicPr>
          <p:cNvPr id="278" name="Google Shape;278;p32"/>
          <p:cNvPicPr preferRelativeResize="0"/>
          <p:nvPr/>
        </p:nvPicPr>
        <p:blipFill>
          <a:blip r:embed="rId5">
            <a:alphaModFix/>
          </a:blip>
          <a:stretch>
            <a:fillRect/>
          </a:stretch>
        </p:blipFill>
        <p:spPr>
          <a:xfrm>
            <a:off x="3552775" y="292608"/>
            <a:ext cx="676657" cy="53035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2" name="Shape 282"/>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83" name="Google Shape;283;p33"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84" name="Google Shape;284;p33"/>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85" name="Google Shape;285;p33"/>
          <p:cNvSpPr txBox="1"/>
          <p:nvPr>
            <p:ph idx="1" type="body"/>
          </p:nvPr>
        </p:nvSpPr>
        <p:spPr>
          <a:xfrm>
            <a:off x="311700" y="960125"/>
            <a:ext cx="8481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A mathematician threw a party. She told her guests, "I have a riddle for you. I have three daughters. The product of their ages is 72. The sum of their ages is the same as my house number. How old are my daughters?"</a:t>
            </a:r>
            <a:endParaRPr sz="1900"/>
          </a:p>
          <a:p>
            <a:pPr indent="0" lvl="0" marL="0" rtl="0" algn="l">
              <a:spcBef>
                <a:spcPts val="1200"/>
              </a:spcBef>
              <a:spcAft>
                <a:spcPts val="0"/>
              </a:spcAft>
              <a:buNone/>
            </a:pPr>
            <a:r>
              <a:rPr lang="en" sz="1900"/>
              <a:t>The guests went outside to look at the house number. They thought for a few minutes, and then they said, "This riddle can't be solved!"</a:t>
            </a:r>
            <a:endParaRPr sz="1900"/>
          </a:p>
          <a:p>
            <a:pPr indent="0" lvl="0" marL="0" rtl="0" algn="l">
              <a:spcBef>
                <a:spcPts val="1200"/>
              </a:spcBef>
              <a:spcAft>
                <a:spcPts val="0"/>
              </a:spcAft>
              <a:buNone/>
            </a:pPr>
            <a:r>
              <a:rPr lang="en" sz="1900"/>
              <a:t>The mathematician said, "Oh yes, I forgot to tell you the last clue. My youngest daughter prefers strawberry ice cream."</a:t>
            </a:r>
            <a:endParaRPr sz="1900"/>
          </a:p>
          <a:p>
            <a:pPr indent="0" lvl="0" marL="0" rtl="0" algn="l">
              <a:spcBef>
                <a:spcPts val="1200"/>
              </a:spcBef>
              <a:spcAft>
                <a:spcPts val="0"/>
              </a:spcAft>
              <a:buNone/>
            </a:pPr>
            <a:r>
              <a:rPr lang="en" sz="1900"/>
              <a:t>With this last clue, the guests could solve the riddle. How old are the mathematician's daughters? Be prepared to show your reasoning.</a:t>
            </a:r>
            <a:endParaRPr sz="1900"/>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286" name="Google Shape;286;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7" name="Google Shape;287;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1" name="Shape 291"/>
        <p:cNvGrpSpPr/>
        <p:nvPr/>
      </p:nvGrpSpPr>
      <p:grpSpPr>
        <a:xfrm>
          <a:off x="0" y="0"/>
          <a:ext cx="0" cy="0"/>
          <a:chOff x="0" y="0"/>
          <a:chExt cx="0" cy="0"/>
        </a:xfrm>
      </p:grpSpPr>
      <p:sp>
        <p:nvSpPr>
          <p:cNvPr descr="Icon indicating the slide contains a check for understanding question for students " id="292" name="Google Shape;292;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93" name="Google Shape;293;p34"/>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An expression in standard form is shown. The diagram below is equivalent to which expression in factored form?</a:t>
            </a:r>
            <a:endParaRPr sz="2200"/>
          </a:p>
          <a:p>
            <a:pPr indent="0" lvl="0" marL="2286000" rtl="0" algn="l">
              <a:lnSpc>
                <a:spcPct val="100000"/>
              </a:lnSpc>
              <a:spcBef>
                <a:spcPts val="1200"/>
              </a:spcBef>
              <a:spcAft>
                <a:spcPts val="0"/>
              </a:spcAft>
              <a:buNone/>
            </a:pPr>
            <a:r>
              <a:rPr i="1" lang="en" sz="2200">
                <a:latin typeface="Times New Roman"/>
                <a:ea typeface="Times New Roman"/>
                <a:cs typeface="Times New Roman"/>
                <a:sym typeface="Times New Roman"/>
              </a:rPr>
              <a:t>𝑥</a:t>
            </a:r>
            <a:r>
              <a:rPr baseline="30000" lang="en" sz="2200"/>
              <a:t>2</a:t>
            </a:r>
            <a:r>
              <a:rPr lang="en" sz="2200"/>
              <a:t> − 13</a:t>
            </a:r>
            <a:r>
              <a:rPr i="1" lang="en" sz="2200">
                <a:latin typeface="Times New Roman"/>
                <a:ea typeface="Times New Roman"/>
                <a:cs typeface="Times New Roman"/>
                <a:sym typeface="Times New Roman"/>
              </a:rPr>
              <a:t>𝑥 </a:t>
            </a:r>
            <a:r>
              <a:rPr lang="en" sz="2200"/>
              <a:t>+ 42</a:t>
            </a:r>
            <a:endParaRPr sz="2200"/>
          </a:p>
          <a:p>
            <a:pPr indent="-368300" lvl="0" marL="914400" rtl="0" algn="l">
              <a:lnSpc>
                <a:spcPct val="115000"/>
              </a:lnSpc>
              <a:spcBef>
                <a:spcPts val="2000"/>
              </a:spcBef>
              <a:spcAft>
                <a:spcPts val="0"/>
              </a:spcAft>
              <a:buSzPts val="2200"/>
              <a:buFont typeface="Calibri"/>
              <a:buAutoNum type="alphaLcPeriod"/>
            </a:pPr>
            <a:r>
              <a:rPr lang="en" sz="2200"/>
              <a:t>(</a:t>
            </a:r>
            <a:r>
              <a:rPr i="1" lang="en" sz="2200">
                <a:latin typeface="Times New Roman"/>
                <a:ea typeface="Times New Roman"/>
                <a:cs typeface="Times New Roman"/>
                <a:sym typeface="Times New Roman"/>
              </a:rPr>
              <a:t>𝑥</a:t>
            </a:r>
            <a:r>
              <a:rPr lang="en" sz="2200"/>
              <a:t> − 13)(</a:t>
            </a:r>
            <a:r>
              <a:rPr i="1" lang="en" sz="2200">
                <a:latin typeface="Times New Roman"/>
                <a:ea typeface="Times New Roman"/>
                <a:cs typeface="Times New Roman"/>
                <a:sym typeface="Times New Roman"/>
              </a:rPr>
              <a:t>𝑥</a:t>
            </a:r>
            <a:r>
              <a:rPr lang="en" sz="2200"/>
              <a:t> + 42)</a:t>
            </a:r>
            <a:endParaRPr sz="2200"/>
          </a:p>
          <a:p>
            <a:pPr indent="-368300" lvl="0" marL="914400" rtl="0" algn="l">
              <a:lnSpc>
                <a:spcPct val="115000"/>
              </a:lnSpc>
              <a:spcBef>
                <a:spcPts val="1000"/>
              </a:spcBef>
              <a:spcAft>
                <a:spcPts val="0"/>
              </a:spcAft>
              <a:buSzPts val="2200"/>
              <a:buFont typeface="Calibri"/>
              <a:buAutoNum type="alphaLcPeriod"/>
            </a:pPr>
            <a:r>
              <a:rPr lang="en" sz="2200"/>
              <a:t>(</a:t>
            </a:r>
            <a:r>
              <a:rPr i="1" lang="en" sz="2200">
                <a:latin typeface="Times New Roman"/>
                <a:ea typeface="Times New Roman"/>
                <a:cs typeface="Times New Roman"/>
                <a:sym typeface="Times New Roman"/>
              </a:rPr>
              <a:t>𝑥</a:t>
            </a:r>
            <a:r>
              <a:rPr lang="en" sz="2200"/>
              <a:t> + 6)(</a:t>
            </a:r>
            <a:r>
              <a:rPr i="1" lang="en" sz="2200">
                <a:latin typeface="Times New Roman"/>
                <a:ea typeface="Times New Roman"/>
                <a:cs typeface="Times New Roman"/>
                <a:sym typeface="Times New Roman"/>
              </a:rPr>
              <a:t>𝑥</a:t>
            </a:r>
            <a:r>
              <a:rPr lang="en" sz="2200"/>
              <a:t> + 7)</a:t>
            </a:r>
            <a:endParaRPr sz="2200"/>
          </a:p>
          <a:p>
            <a:pPr indent="-368300" lvl="0" marL="914400" rtl="0" algn="l">
              <a:lnSpc>
                <a:spcPct val="115000"/>
              </a:lnSpc>
              <a:spcBef>
                <a:spcPts val="1000"/>
              </a:spcBef>
              <a:spcAft>
                <a:spcPts val="0"/>
              </a:spcAft>
              <a:buSzPts val="2200"/>
              <a:buFont typeface="Calibri"/>
              <a:buAutoNum type="alphaLcPeriod"/>
            </a:pPr>
            <a:r>
              <a:rPr lang="en" sz="2200"/>
              <a:t>(</a:t>
            </a:r>
            <a:r>
              <a:rPr i="1" lang="en" sz="2200">
                <a:latin typeface="Times New Roman"/>
                <a:ea typeface="Times New Roman"/>
                <a:cs typeface="Times New Roman"/>
                <a:sym typeface="Times New Roman"/>
              </a:rPr>
              <a:t>𝑥</a:t>
            </a:r>
            <a:r>
              <a:rPr lang="en" sz="2200"/>
              <a:t> − 6)(</a:t>
            </a:r>
            <a:r>
              <a:rPr i="1" lang="en" sz="2200">
                <a:latin typeface="Times New Roman"/>
                <a:ea typeface="Times New Roman"/>
                <a:cs typeface="Times New Roman"/>
                <a:sym typeface="Times New Roman"/>
              </a:rPr>
              <a:t>𝑥</a:t>
            </a:r>
            <a:r>
              <a:rPr lang="en" sz="2200"/>
              <a:t> + 7)</a:t>
            </a:r>
            <a:endParaRPr sz="2200"/>
          </a:p>
          <a:p>
            <a:pPr indent="-368300" lvl="0" marL="914400" rtl="0" algn="l">
              <a:lnSpc>
                <a:spcPct val="115000"/>
              </a:lnSpc>
              <a:spcBef>
                <a:spcPts val="1000"/>
              </a:spcBef>
              <a:spcAft>
                <a:spcPts val="1000"/>
              </a:spcAft>
              <a:buSzPts val="2200"/>
              <a:buFont typeface="Calibri"/>
              <a:buAutoNum type="alphaLcPeriod"/>
            </a:pPr>
            <a:r>
              <a:rPr lang="en" sz="2200"/>
              <a:t>(</a:t>
            </a:r>
            <a:r>
              <a:rPr i="1" lang="en" sz="2200">
                <a:latin typeface="Times New Roman"/>
                <a:ea typeface="Times New Roman"/>
                <a:cs typeface="Times New Roman"/>
                <a:sym typeface="Times New Roman"/>
              </a:rPr>
              <a:t>𝑥</a:t>
            </a:r>
            <a:r>
              <a:rPr lang="en" sz="2200"/>
              <a:t> − 6)(</a:t>
            </a:r>
            <a:r>
              <a:rPr i="1" lang="en" sz="2200">
                <a:latin typeface="Times New Roman"/>
                <a:ea typeface="Times New Roman"/>
                <a:cs typeface="Times New Roman"/>
                <a:sym typeface="Times New Roman"/>
              </a:rPr>
              <a:t>𝑥</a:t>
            </a:r>
            <a:r>
              <a:rPr lang="en" sz="2200"/>
              <a:t> – 7)</a:t>
            </a:r>
            <a:endParaRPr sz="2200"/>
          </a:p>
        </p:txBody>
      </p:sp>
      <p:sp>
        <p:nvSpPr>
          <p:cNvPr id="294" name="Google Shape;294;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5" name="Google Shape;295;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endParaRPr/>
          </a:p>
        </p:txBody>
      </p:sp>
      <p:sp>
        <p:nvSpPr>
          <p:cNvPr descr="An arrow icon reads &quot;Let's review!&quot; and links to a slide that reviews the content that was assessed in the self check question. " id="296" name="Google Shape;296;p34"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97" name="Google Shape;297;p34"/>
          <p:cNvGraphicFramePr/>
          <p:nvPr/>
        </p:nvGraphicFramePr>
        <p:xfrm>
          <a:off x="5547300" y="1900500"/>
          <a:ext cx="3000000" cy="3000000"/>
        </p:xfrm>
        <a:graphic>
          <a:graphicData uri="http://schemas.openxmlformats.org/drawingml/2006/table">
            <a:tbl>
              <a:tblPr>
                <a:noFill/>
                <a:tableStyleId>{C2C7EBE9-1A10-4C0A-A1C0-67B86A8D9DDD}</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b="1" lang="en" sz="2000"/>
                        <a:t>-6</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solidFill>
                            <a:schemeClr val="dk1"/>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-6</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rPr b="1" lang="en" sz="2000"/>
                        <a:t>-7</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rPr lang="en" sz="2000"/>
                        <a:t>-7</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rPr lang="en" sz="2000"/>
                        <a:t>42</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01" name="Shape 301"/>
        <p:cNvGrpSpPr/>
        <p:nvPr/>
      </p:nvGrpSpPr>
      <p:grpSpPr>
        <a:xfrm>
          <a:off x="0" y="0"/>
          <a:ext cx="0" cy="0"/>
          <a:chOff x="0" y="0"/>
          <a:chExt cx="0" cy="0"/>
        </a:xfrm>
      </p:grpSpPr>
      <p:pic>
        <p:nvPicPr>
          <p:cNvPr descr="Icon indicating the slide contains a additional resources for students who struggled with the check for understanding (self check) question" id="302" name="Google Shape;302;p3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03" name="Google Shape;303;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304" name="Google Shape;304;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5" name="Google Shape;305;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8.6.2 Using Diagrams to Understand Equivalent Expressions</a:t>
            </a:r>
            <a:r>
              <a:rPr lang="en"/>
              <a:t> - Additional Resources</a:t>
            </a:r>
            <a:endParaRPr/>
          </a:p>
        </p:txBody>
      </p:sp>
      <p:sp>
        <p:nvSpPr>
          <p:cNvPr id="306" name="Google Shape;306;p35"/>
          <p:cNvSpPr txBox="1"/>
          <p:nvPr/>
        </p:nvSpPr>
        <p:spPr>
          <a:xfrm>
            <a:off x="311700" y="960125"/>
            <a:ext cx="5164200" cy="365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300">
                <a:latin typeface="Noto Sans"/>
                <a:ea typeface="Noto Sans"/>
                <a:cs typeface="Noto Sans"/>
                <a:sym typeface="Noto Sans"/>
              </a:rPr>
              <a:t>Show each pair of expressions </a:t>
            </a:r>
            <a:r>
              <a:rPr lang="en" sz="2300">
                <a:solidFill>
                  <a:schemeClr val="dk1"/>
                </a:solidFill>
                <a:latin typeface="Noto Sans"/>
                <a:ea typeface="Noto Sans"/>
                <a:cs typeface="Noto Sans"/>
                <a:sym typeface="Noto Sans"/>
              </a:rPr>
              <a:t>are equivalent by using a diagram</a:t>
            </a:r>
            <a:r>
              <a:rPr lang="en" sz="2300">
                <a:latin typeface="Noto Sans"/>
                <a:ea typeface="Noto Sans"/>
                <a:cs typeface="Noto Sans"/>
                <a:sym typeface="Noto Sans"/>
              </a:rPr>
              <a:t>.</a:t>
            </a:r>
            <a:endParaRPr sz="2300">
              <a:latin typeface="Noto Sans"/>
              <a:ea typeface="Noto Sans"/>
              <a:cs typeface="Noto Sans"/>
              <a:sym typeface="Noto Sans"/>
            </a:endParaRPr>
          </a:p>
          <a:p>
            <a:pPr indent="-374650" lvl="0" marL="457200" rtl="0" algn="l">
              <a:lnSpc>
                <a:spcPct val="200000"/>
              </a:lnSpc>
              <a:spcBef>
                <a:spcPts val="1500"/>
              </a:spcBef>
              <a:spcAft>
                <a:spcPts val="0"/>
              </a:spcAft>
              <a:buSzPts val="2300"/>
              <a:buFont typeface="Noto Sans"/>
              <a:buAutoNum type="arabicPeriod"/>
            </a:pPr>
            <a:r>
              <a:rPr lang="en" sz="2300">
                <a:latin typeface="Noto Sans"/>
                <a:ea typeface="Noto Sans"/>
                <a:cs typeface="Noto Sans"/>
                <a:sym typeface="Noto Sans"/>
              </a:rPr>
              <a:t>(</a:t>
            </a:r>
            <a:r>
              <a:rPr i="1" lang="en" sz="2300">
                <a:latin typeface="Times New Roman"/>
                <a:ea typeface="Times New Roman"/>
                <a:cs typeface="Times New Roman"/>
                <a:sym typeface="Times New Roman"/>
              </a:rPr>
              <a:t>𝑥 </a:t>
            </a:r>
            <a:r>
              <a:rPr lang="en" sz="2300">
                <a:latin typeface="Noto Sans"/>
                <a:ea typeface="Noto Sans"/>
                <a:cs typeface="Noto Sans"/>
                <a:sym typeface="Noto Sans"/>
              </a:rPr>
              <a:t>+ 3)(</a:t>
            </a:r>
            <a:r>
              <a:rPr i="1" lang="en" sz="2300">
                <a:solidFill>
                  <a:schemeClr val="dk1"/>
                </a:solidFill>
                <a:latin typeface="Times New Roman"/>
                <a:ea typeface="Times New Roman"/>
                <a:cs typeface="Times New Roman"/>
                <a:sym typeface="Times New Roman"/>
              </a:rPr>
              <a:t>𝑥 </a:t>
            </a:r>
            <a:r>
              <a:rPr lang="en" sz="2300">
                <a:latin typeface="Noto Sans"/>
                <a:ea typeface="Noto Sans"/>
                <a:cs typeface="Noto Sans"/>
                <a:sym typeface="Noto Sans"/>
              </a:rPr>
              <a:t>+ 5) and </a:t>
            </a:r>
            <a:r>
              <a:rPr i="1" lang="en" sz="2300">
                <a:solidFill>
                  <a:schemeClr val="dk1"/>
                </a:solidFill>
                <a:latin typeface="Times New Roman"/>
                <a:ea typeface="Times New Roman"/>
                <a:cs typeface="Times New Roman"/>
                <a:sym typeface="Times New Roman"/>
              </a:rPr>
              <a:t>𝑥</a:t>
            </a:r>
            <a:r>
              <a:rPr baseline="30000" lang="en" sz="2300">
                <a:latin typeface="Noto Sans"/>
                <a:ea typeface="Noto Sans"/>
                <a:cs typeface="Noto Sans"/>
                <a:sym typeface="Noto Sans"/>
              </a:rPr>
              <a:t>2 </a:t>
            </a:r>
            <a:r>
              <a:rPr lang="en" sz="2300">
                <a:latin typeface="Noto Sans"/>
                <a:ea typeface="Noto Sans"/>
                <a:cs typeface="Noto Sans"/>
                <a:sym typeface="Noto Sans"/>
              </a:rPr>
              <a:t>+ 8</a:t>
            </a:r>
            <a:r>
              <a:rPr i="1" lang="en" sz="2300">
                <a:solidFill>
                  <a:schemeClr val="dk1"/>
                </a:solidFill>
                <a:latin typeface="Times New Roman"/>
                <a:ea typeface="Times New Roman"/>
                <a:cs typeface="Times New Roman"/>
                <a:sym typeface="Times New Roman"/>
              </a:rPr>
              <a:t>𝑥 </a:t>
            </a:r>
            <a:r>
              <a:rPr lang="en" sz="2300">
                <a:latin typeface="Noto Sans"/>
                <a:ea typeface="Noto Sans"/>
                <a:cs typeface="Noto Sans"/>
                <a:sym typeface="Noto Sans"/>
              </a:rPr>
              <a:t>+ 15</a:t>
            </a:r>
            <a:endParaRPr sz="2300">
              <a:latin typeface="Noto Sans"/>
              <a:ea typeface="Noto Sans"/>
              <a:cs typeface="Noto Sans"/>
              <a:sym typeface="Noto Sans"/>
            </a:endParaRPr>
          </a:p>
          <a:p>
            <a:pPr indent="-374650" lvl="0" marL="457200" rtl="0" algn="l">
              <a:lnSpc>
                <a:spcPct val="200000"/>
              </a:lnSpc>
              <a:spcBef>
                <a:spcPts val="3000"/>
              </a:spcBef>
              <a:spcAft>
                <a:spcPts val="0"/>
              </a:spcAft>
              <a:buClr>
                <a:schemeClr val="dk1"/>
              </a:buClr>
              <a:buSzPts val="2300"/>
              <a:buFont typeface="Noto Sans"/>
              <a:buAutoNum type="arabicPeriod"/>
            </a:pPr>
            <a:r>
              <a:rPr lang="en" sz="2300">
                <a:solidFill>
                  <a:schemeClr val="dk1"/>
                </a:solidFill>
                <a:latin typeface="Noto Sans"/>
                <a:ea typeface="Noto Sans"/>
                <a:cs typeface="Noto Sans"/>
                <a:sym typeface="Noto Sans"/>
              </a:rPr>
              <a:t>(</a:t>
            </a:r>
            <a:r>
              <a:rPr i="1" lang="en" sz="2300">
                <a:solidFill>
                  <a:schemeClr val="dk1"/>
                </a:solidFill>
                <a:latin typeface="Times New Roman"/>
                <a:ea typeface="Times New Roman"/>
                <a:cs typeface="Times New Roman"/>
                <a:sym typeface="Times New Roman"/>
              </a:rPr>
              <a:t>𝑥 </a:t>
            </a:r>
            <a:r>
              <a:rPr lang="en" sz="2300">
                <a:solidFill>
                  <a:schemeClr val="dk1"/>
                </a:solidFill>
                <a:latin typeface="Noto Sans"/>
                <a:ea typeface="Noto Sans"/>
                <a:cs typeface="Noto Sans"/>
                <a:sym typeface="Noto Sans"/>
              </a:rPr>
              <a:t>– 6)(</a:t>
            </a:r>
            <a:r>
              <a:rPr i="1" lang="en" sz="2300">
                <a:solidFill>
                  <a:schemeClr val="dk1"/>
                </a:solidFill>
                <a:latin typeface="Times New Roman"/>
                <a:ea typeface="Times New Roman"/>
                <a:cs typeface="Times New Roman"/>
                <a:sym typeface="Times New Roman"/>
              </a:rPr>
              <a:t>𝑥 </a:t>
            </a:r>
            <a:r>
              <a:rPr lang="en" sz="2300">
                <a:solidFill>
                  <a:schemeClr val="dk1"/>
                </a:solidFill>
                <a:latin typeface="Noto Sans"/>
                <a:ea typeface="Noto Sans"/>
                <a:cs typeface="Noto Sans"/>
                <a:sym typeface="Noto Sans"/>
              </a:rPr>
              <a:t>– 9) and </a:t>
            </a:r>
            <a:r>
              <a:rPr i="1" lang="en" sz="2300">
                <a:solidFill>
                  <a:schemeClr val="dk1"/>
                </a:solidFill>
                <a:latin typeface="Times New Roman"/>
                <a:ea typeface="Times New Roman"/>
                <a:cs typeface="Times New Roman"/>
                <a:sym typeface="Times New Roman"/>
              </a:rPr>
              <a:t>𝑥</a:t>
            </a:r>
            <a:r>
              <a:rPr baseline="30000" lang="en" sz="2300">
                <a:solidFill>
                  <a:schemeClr val="dk1"/>
                </a:solidFill>
                <a:latin typeface="Noto Sans"/>
                <a:ea typeface="Noto Sans"/>
                <a:cs typeface="Noto Sans"/>
                <a:sym typeface="Noto Sans"/>
              </a:rPr>
              <a:t>2 </a:t>
            </a:r>
            <a:r>
              <a:rPr lang="en" sz="2300">
                <a:solidFill>
                  <a:schemeClr val="dk1"/>
                </a:solidFill>
                <a:latin typeface="Noto Sans"/>
                <a:ea typeface="Noto Sans"/>
                <a:cs typeface="Noto Sans"/>
                <a:sym typeface="Noto Sans"/>
              </a:rPr>
              <a:t>− 15</a:t>
            </a:r>
            <a:r>
              <a:rPr i="1" lang="en" sz="2300">
                <a:solidFill>
                  <a:schemeClr val="dk1"/>
                </a:solidFill>
                <a:latin typeface="Times New Roman"/>
                <a:ea typeface="Times New Roman"/>
                <a:cs typeface="Times New Roman"/>
                <a:sym typeface="Times New Roman"/>
              </a:rPr>
              <a:t>𝑥 </a:t>
            </a:r>
            <a:r>
              <a:rPr lang="en" sz="2300">
                <a:solidFill>
                  <a:schemeClr val="dk1"/>
                </a:solidFill>
                <a:latin typeface="Noto Sans"/>
                <a:ea typeface="Noto Sans"/>
                <a:cs typeface="Noto Sans"/>
                <a:sym typeface="Noto Sans"/>
              </a:rPr>
              <a:t>+ 54</a:t>
            </a:r>
            <a:endParaRPr sz="2300">
              <a:latin typeface="Noto Sans"/>
              <a:ea typeface="Noto Sans"/>
              <a:cs typeface="Noto Sans"/>
              <a:sym typeface="Noto Sans"/>
            </a:endParaRPr>
          </a:p>
          <a:p>
            <a:pPr indent="0" lvl="0" marL="0" rtl="0" algn="l">
              <a:lnSpc>
                <a:spcPct val="115000"/>
              </a:lnSpc>
              <a:spcBef>
                <a:spcPts val="1500"/>
              </a:spcBef>
              <a:spcAft>
                <a:spcPts val="0"/>
              </a:spcAft>
              <a:buNone/>
            </a:pPr>
            <a:r>
              <a:t/>
            </a:r>
            <a:endParaRPr sz="2300">
              <a:latin typeface="Noto Sans"/>
              <a:ea typeface="Noto Sans"/>
              <a:cs typeface="Noto Sans"/>
              <a:sym typeface="Noto Sans"/>
            </a:endParaRPr>
          </a:p>
          <a:p>
            <a:pPr indent="0" lvl="0" marL="0" rtl="0" algn="l">
              <a:lnSpc>
                <a:spcPct val="115000"/>
              </a:lnSpc>
              <a:spcBef>
                <a:spcPts val="1500"/>
              </a:spcBef>
              <a:spcAft>
                <a:spcPts val="0"/>
              </a:spcAft>
              <a:buNone/>
            </a:pPr>
            <a:r>
              <a:t/>
            </a:r>
            <a:endParaRPr sz="2300">
              <a:latin typeface="Noto Sans"/>
              <a:ea typeface="Noto Sans"/>
              <a:cs typeface="Noto Sans"/>
              <a:sym typeface="Noto Sans"/>
            </a:endParaRPr>
          </a:p>
          <a:p>
            <a:pPr indent="0" lvl="0" marL="0" rtl="0" algn="l">
              <a:lnSpc>
                <a:spcPct val="200000"/>
              </a:lnSpc>
              <a:spcBef>
                <a:spcPts val="1500"/>
              </a:spcBef>
              <a:spcAft>
                <a:spcPts val="1200"/>
              </a:spcAft>
              <a:buNone/>
            </a:pPr>
            <a:r>
              <a:t/>
            </a:r>
            <a:endParaRPr sz="2300">
              <a:solidFill>
                <a:srgbClr val="000000"/>
              </a:solidFill>
              <a:latin typeface="Noto Sans"/>
              <a:ea typeface="Noto Sans"/>
              <a:cs typeface="Noto Sans"/>
              <a:sym typeface="Noto Sans"/>
            </a:endParaRPr>
          </a:p>
        </p:txBody>
      </p:sp>
      <p:sp>
        <p:nvSpPr>
          <p:cNvPr id="307" name="Google Shape;307;p35"/>
          <p:cNvSpPr txBox="1"/>
          <p:nvPr/>
        </p:nvSpPr>
        <p:spPr>
          <a:xfrm>
            <a:off x="5741975" y="960125"/>
            <a:ext cx="30909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000">
                <a:solidFill>
                  <a:srgbClr val="000000"/>
                </a:solidFill>
                <a:latin typeface="Noto Sans"/>
                <a:ea typeface="Noto Sans"/>
                <a:cs typeface="Noto Sans"/>
                <a:sym typeface="Noto Sans"/>
              </a:rPr>
              <a:t>Step 1</a:t>
            </a:r>
            <a:r>
              <a:rPr lang="en" sz="2000">
                <a:solidFill>
                  <a:srgbClr val="000000"/>
                </a:solidFill>
                <a:latin typeface="Noto Sans"/>
                <a:ea typeface="Noto Sans"/>
                <a:cs typeface="Noto Sans"/>
                <a:sym typeface="Noto Sans"/>
              </a:rPr>
              <a:t> - </a:t>
            </a:r>
            <a:r>
              <a:rPr lang="en" sz="2000">
                <a:latin typeface="Noto Sans"/>
                <a:ea typeface="Noto Sans"/>
                <a:cs typeface="Noto Sans"/>
                <a:sym typeface="Noto Sans"/>
              </a:rPr>
              <a:t>Populate the table.</a:t>
            </a:r>
            <a:endParaRPr sz="2000">
              <a:latin typeface="Noto Sans"/>
              <a:ea typeface="Noto Sans"/>
              <a:cs typeface="Noto Sans"/>
              <a:sym typeface="Noto Sans"/>
            </a:endParaRPr>
          </a:p>
          <a:p>
            <a:pPr indent="0" lvl="0" marL="0" rtl="0" algn="l">
              <a:lnSpc>
                <a:spcPct val="115000"/>
              </a:lnSpc>
              <a:spcBef>
                <a:spcPts val="1200"/>
              </a:spcBef>
              <a:spcAft>
                <a:spcPts val="0"/>
              </a:spcAft>
              <a:buNone/>
            </a:pPr>
            <a:r>
              <a:rPr b="1" lang="en" sz="2000">
                <a:solidFill>
                  <a:srgbClr val="000000"/>
                </a:solidFill>
                <a:latin typeface="Noto Sans"/>
                <a:ea typeface="Noto Sans"/>
                <a:cs typeface="Noto Sans"/>
                <a:sym typeface="Noto Sans"/>
              </a:rPr>
              <a:t>Step 2</a:t>
            </a:r>
            <a:r>
              <a:rPr lang="en" sz="2000">
                <a:solidFill>
                  <a:srgbClr val="000000"/>
                </a:solidFill>
                <a:latin typeface="Noto Sans"/>
                <a:ea typeface="Noto Sans"/>
                <a:cs typeface="Noto Sans"/>
                <a:sym typeface="Noto Sans"/>
              </a:rPr>
              <a:t> - </a:t>
            </a:r>
            <a:r>
              <a:rPr lang="en" sz="2000">
                <a:latin typeface="Noto Sans"/>
                <a:ea typeface="Noto Sans"/>
                <a:cs typeface="Noto Sans"/>
                <a:sym typeface="Noto Sans"/>
              </a:rPr>
              <a:t>Multiply the columns and rows.</a:t>
            </a:r>
            <a:endParaRPr sz="2000">
              <a:solidFill>
                <a:srgbClr val="000000"/>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sz="2000">
                <a:solidFill>
                  <a:srgbClr val="000000"/>
                </a:solidFill>
                <a:latin typeface="Noto Sans"/>
                <a:ea typeface="Noto Sans"/>
                <a:cs typeface="Noto Sans"/>
                <a:sym typeface="Noto Sans"/>
              </a:rPr>
              <a:t>Step 3</a:t>
            </a:r>
            <a:r>
              <a:rPr lang="en" sz="2000">
                <a:solidFill>
                  <a:srgbClr val="000000"/>
                </a:solidFill>
                <a:latin typeface="Noto Sans"/>
                <a:ea typeface="Noto Sans"/>
                <a:cs typeface="Noto Sans"/>
                <a:sym typeface="Noto Sans"/>
              </a:rPr>
              <a:t> - </a:t>
            </a:r>
            <a:r>
              <a:rPr lang="en" sz="2000">
                <a:latin typeface="Noto Sans"/>
                <a:ea typeface="Noto Sans"/>
                <a:cs typeface="Noto Sans"/>
                <a:sym typeface="Noto Sans"/>
              </a:rPr>
              <a:t>Use the diagram to write the expression in standard form.</a:t>
            </a:r>
            <a:endParaRPr sz="2000">
              <a:solidFill>
                <a:srgbClr val="000000"/>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sz="1800">
              <a:solidFill>
                <a:srgbClr val="000000"/>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sz="1800">
              <a:solidFill>
                <a:srgbClr val="000000"/>
              </a:solidFill>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313" name="Google Shape;313;p36"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14" name="Google Shape;314;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18" name="Shape 318"/>
        <p:cNvGrpSpPr/>
        <p:nvPr/>
      </p:nvGrpSpPr>
      <p:grpSpPr>
        <a:xfrm>
          <a:off x="0" y="0"/>
          <a:ext cx="0" cy="0"/>
          <a:chOff x="0" y="0"/>
          <a:chExt cx="0" cy="0"/>
        </a:xfrm>
      </p:grpSpPr>
      <p:pic>
        <p:nvPicPr>
          <p:cNvPr descr="Icon indicating the slide contains a support for students with disabilities" id="319" name="Google Shape;319;p37"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320" name="Google Shape;320;p37"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321" name="Google Shape;321;p37"/>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Make Them Equivalent 🔄</a:t>
            </a:r>
            <a:endParaRPr sz="2600">
              <a:solidFill>
                <a:srgbClr val="005047"/>
              </a:solidFill>
            </a:endParaRPr>
          </a:p>
        </p:txBody>
      </p:sp>
      <p:sp>
        <p:nvSpPr>
          <p:cNvPr id="322" name="Google Shape;322;p3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323" name="Google Shape;323;p37" title="ELL callout box"/>
          <p:cNvSpPr/>
          <p:nvPr/>
        </p:nvSpPr>
        <p:spPr>
          <a:xfrm>
            <a:off x="4839125" y="960125"/>
            <a:ext cx="3907500" cy="336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Practice what to say on your own or with a partner. </a:t>
            </a:r>
            <a:endParaRPr sz="1800">
              <a:solidFill>
                <a:schemeClr val="dk1"/>
              </a:solidFill>
              <a:latin typeface="Noto Sans"/>
              <a:ea typeface="Noto Sans"/>
              <a:cs typeface="Noto Sans"/>
              <a:sym typeface="Noto Sans"/>
            </a:endParaRPr>
          </a:p>
          <a:p>
            <a:pPr indent="0" lvl="0" marL="0" rtl="0" algn="l">
              <a:lnSpc>
                <a:spcPct val="115000"/>
              </a:lnSpc>
              <a:spcBef>
                <a:spcPts val="500"/>
              </a:spcBef>
              <a:spcAft>
                <a:spcPts val="0"/>
              </a:spcAft>
              <a:buNone/>
            </a:pPr>
            <a:r>
              <a:rPr i="1" lang="en" sz="1800">
                <a:solidFill>
                  <a:schemeClr val="dk1"/>
                </a:solidFill>
                <a:latin typeface="Noto Sans"/>
                <a:ea typeface="Noto Sans"/>
                <a:cs typeface="Noto Sans"/>
                <a:sym typeface="Noto Sans"/>
              </a:rPr>
              <a:t>“Here is how we changed the expression _____ from </a:t>
            </a:r>
            <a:r>
              <a:rPr b="1" i="1" lang="en" sz="1800">
                <a:solidFill>
                  <a:schemeClr val="dk1"/>
                </a:solidFill>
                <a:latin typeface="Noto Sans"/>
                <a:ea typeface="Noto Sans"/>
                <a:cs typeface="Noto Sans"/>
                <a:sym typeface="Noto Sans"/>
              </a:rPr>
              <a:t>standard form</a:t>
            </a:r>
            <a:r>
              <a:rPr i="1" lang="en" sz="1800">
                <a:solidFill>
                  <a:schemeClr val="dk1"/>
                </a:solidFill>
                <a:latin typeface="Noto Sans"/>
                <a:ea typeface="Noto Sans"/>
                <a:cs typeface="Noto Sans"/>
                <a:sym typeface="Noto Sans"/>
              </a:rPr>
              <a:t> to </a:t>
            </a:r>
            <a:r>
              <a:rPr b="1" i="1" lang="en" sz="1800">
                <a:solidFill>
                  <a:schemeClr val="dk1"/>
                </a:solidFill>
                <a:latin typeface="Noto Sans"/>
                <a:ea typeface="Noto Sans"/>
                <a:cs typeface="Noto Sans"/>
                <a:sym typeface="Noto Sans"/>
              </a:rPr>
              <a:t>factored form</a:t>
            </a:r>
            <a:r>
              <a:rPr i="1" lang="en" sz="1800">
                <a:solidFill>
                  <a:schemeClr val="dk1"/>
                </a:solidFill>
                <a:latin typeface="Noto Sans"/>
                <a:ea typeface="Noto Sans"/>
                <a:cs typeface="Noto Sans"/>
                <a:sym typeface="Noto Sans"/>
              </a:rPr>
              <a:t>. “</a:t>
            </a:r>
            <a:endParaRPr i="1" sz="1800">
              <a:solidFill>
                <a:schemeClr val="dk1"/>
              </a:solidFill>
              <a:latin typeface="Noto Sans"/>
              <a:ea typeface="Noto Sans"/>
              <a:cs typeface="Noto Sans"/>
              <a:sym typeface="Noto Sans"/>
            </a:endParaRPr>
          </a:p>
          <a:p>
            <a:pPr indent="0" lvl="0" marL="0" rtl="0" algn="l">
              <a:lnSpc>
                <a:spcPct val="115000"/>
              </a:lnSpc>
              <a:spcBef>
                <a:spcPts val="500"/>
              </a:spcBef>
              <a:spcAft>
                <a:spcPts val="0"/>
              </a:spcAft>
              <a:buNone/>
            </a:pPr>
            <a:r>
              <a:rPr i="1" lang="en" sz="1800">
                <a:solidFill>
                  <a:schemeClr val="dk1"/>
                </a:solidFill>
                <a:latin typeface="Noto Sans"/>
                <a:ea typeface="Noto Sans"/>
                <a:cs typeface="Noto Sans"/>
                <a:sym typeface="Noto Sans"/>
              </a:rPr>
              <a:t>“We factored out the </a:t>
            </a:r>
            <a:r>
              <a:rPr b="1" i="1" lang="en" sz="1800">
                <a:solidFill>
                  <a:schemeClr val="dk1"/>
                </a:solidFill>
                <a:latin typeface="Noto Sans"/>
                <a:ea typeface="Noto Sans"/>
                <a:cs typeface="Noto Sans"/>
                <a:sym typeface="Noto Sans"/>
              </a:rPr>
              <a:t>greatest</a:t>
            </a:r>
            <a:r>
              <a:rPr i="1" lang="en" sz="1800">
                <a:solidFill>
                  <a:schemeClr val="dk1"/>
                </a:solidFill>
                <a:latin typeface="Noto Sans"/>
                <a:ea typeface="Noto Sans"/>
                <a:cs typeface="Noto Sans"/>
                <a:sym typeface="Noto Sans"/>
              </a:rPr>
              <a:t> </a:t>
            </a:r>
            <a:r>
              <a:rPr b="1" i="1" lang="en" sz="1800">
                <a:solidFill>
                  <a:schemeClr val="dk1"/>
                </a:solidFill>
                <a:latin typeface="Noto Sans"/>
                <a:ea typeface="Noto Sans"/>
                <a:cs typeface="Noto Sans"/>
                <a:sym typeface="Noto Sans"/>
              </a:rPr>
              <a:t>common factor</a:t>
            </a:r>
            <a:r>
              <a:rPr i="1" lang="en" sz="1800">
                <a:solidFill>
                  <a:schemeClr val="dk1"/>
                </a:solidFill>
                <a:latin typeface="Noto Sans"/>
                <a:ea typeface="Noto Sans"/>
                <a:cs typeface="Noto Sans"/>
                <a:sym typeface="Noto Sans"/>
              </a:rPr>
              <a:t> of _____.”</a:t>
            </a:r>
            <a:endParaRPr i="1" sz="1800">
              <a:solidFill>
                <a:schemeClr val="dk1"/>
              </a:solidFill>
              <a:latin typeface="Noto Sans"/>
              <a:ea typeface="Noto Sans"/>
              <a:cs typeface="Noto Sans"/>
              <a:sym typeface="Noto Sans"/>
            </a:endParaRPr>
          </a:p>
          <a:p>
            <a:pPr indent="0" lvl="0" marL="0" rtl="0" algn="l">
              <a:lnSpc>
                <a:spcPct val="115000"/>
              </a:lnSpc>
              <a:spcBef>
                <a:spcPts val="500"/>
              </a:spcBef>
              <a:spcAft>
                <a:spcPts val="0"/>
              </a:spcAft>
              <a:buNone/>
            </a:pPr>
            <a:r>
              <a:rPr i="1" lang="en" sz="1800">
                <a:solidFill>
                  <a:schemeClr val="dk1"/>
                </a:solidFill>
                <a:latin typeface="Noto Sans"/>
                <a:ea typeface="Noto Sans"/>
                <a:cs typeface="Noto Sans"/>
                <a:sym typeface="Noto Sans"/>
              </a:rPr>
              <a:t>“We found factors of _____ that add to _____.”</a:t>
            </a:r>
            <a:endParaRPr i="1" sz="1800">
              <a:solidFill>
                <a:schemeClr val="dk1"/>
              </a:solidFill>
              <a:latin typeface="Noto Sans"/>
              <a:ea typeface="Noto Sans"/>
              <a:cs typeface="Noto Sans"/>
              <a:sym typeface="Noto Sans"/>
            </a:endParaRPr>
          </a:p>
          <a:p>
            <a:pPr indent="0" lvl="0" marL="0" rtl="0" algn="r">
              <a:spcBef>
                <a:spcPts val="500"/>
              </a:spcBef>
              <a:spcAft>
                <a:spcPts val="0"/>
              </a:spcAft>
              <a:buNone/>
            </a:pPr>
            <a:r>
              <a:rPr lang="en" sz="1500">
                <a:solidFill>
                  <a:schemeClr val="dk1"/>
                </a:solidFill>
                <a:latin typeface="Calibri"/>
                <a:ea typeface="Calibri"/>
                <a:cs typeface="Calibri"/>
                <a:sym typeface="Calibri"/>
              </a:rPr>
              <a:t>Speaking</a:t>
            </a:r>
            <a:endParaRPr sz="1500">
              <a:latin typeface="Calibri"/>
              <a:ea typeface="Calibri"/>
              <a:cs typeface="Calibri"/>
              <a:sym typeface="Calibri"/>
            </a:endParaRPr>
          </a:p>
        </p:txBody>
      </p:sp>
      <p:sp>
        <p:nvSpPr>
          <p:cNvPr id="324" name="Google Shape;324;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5" name="Google Shape;325;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8.6.3 </a:t>
            </a:r>
            <a:r>
              <a:rPr lang="en"/>
              <a:t>Rewriting Quadratic Expressions in Standard Form</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9" name="Shape 329"/>
        <p:cNvGrpSpPr/>
        <p:nvPr/>
      </p:nvGrpSpPr>
      <p:grpSpPr>
        <a:xfrm>
          <a:off x="0" y="0"/>
          <a:ext cx="0" cy="0"/>
          <a:chOff x="0" y="0"/>
          <a:chExt cx="0" cy="0"/>
        </a:xfrm>
      </p:grpSpPr>
      <p:sp>
        <p:nvSpPr>
          <p:cNvPr id="330" name="Google Shape;330;p3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sz="2600"/>
              <a:t>Make Them Equivalent 🔄</a:t>
            </a:r>
            <a:r>
              <a:rPr lang="en"/>
              <a:t> </a:t>
            </a:r>
            <a:endParaRPr>
              <a:solidFill>
                <a:srgbClr val="005047"/>
              </a:solidFill>
            </a:endParaRPr>
          </a:p>
        </p:txBody>
      </p:sp>
      <p:sp>
        <p:nvSpPr>
          <p:cNvPr id="331" name="Google Shape;331;p38"/>
          <p:cNvSpPr txBox="1"/>
          <p:nvPr>
            <p:ph idx="1" type="body"/>
          </p:nvPr>
        </p:nvSpPr>
        <p:spPr>
          <a:xfrm>
            <a:off x="311700" y="960125"/>
            <a:ext cx="8480700" cy="440700"/>
          </a:xfrm>
          <a:prstGeom prst="rect">
            <a:avLst/>
          </a:prstGeom>
        </p:spPr>
        <p:txBody>
          <a:bodyPr anchorCtr="0" anchor="t" bIns="91425" lIns="91425" spcFirstLastPara="1" rIns="91425" wrap="square" tIns="91425">
            <a:normAutofit fontScale="92500"/>
          </a:bodyPr>
          <a:lstStyle/>
          <a:p>
            <a:pPr indent="0" lvl="0" marL="0" rtl="0" algn="l">
              <a:lnSpc>
                <a:spcPct val="115000"/>
              </a:lnSpc>
              <a:spcBef>
                <a:spcPts val="0"/>
              </a:spcBef>
              <a:spcAft>
                <a:spcPts val="1200"/>
              </a:spcAft>
              <a:buNone/>
            </a:pPr>
            <a:r>
              <a:rPr lang="en" sz="1800"/>
              <a:t>Complete the table with the missing equivalent expressions. </a:t>
            </a:r>
            <a:endParaRPr sz="1800"/>
          </a:p>
        </p:txBody>
      </p:sp>
      <p:sp>
        <p:nvSpPr>
          <p:cNvPr id="332" name="Google Shape;332;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3" name="Google Shape;333;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8.6.3 Rewriting Quadratic Expressions in Standard Form</a:t>
            </a:r>
            <a:endParaRPr/>
          </a:p>
        </p:txBody>
      </p:sp>
      <p:graphicFrame>
        <p:nvGraphicFramePr>
          <p:cNvPr id="334" name="Google Shape;334;p38"/>
          <p:cNvGraphicFramePr/>
          <p:nvPr/>
        </p:nvGraphicFramePr>
        <p:xfrm>
          <a:off x="1761700" y="1400825"/>
          <a:ext cx="3000000" cy="3000000"/>
        </p:xfrm>
        <a:graphic>
          <a:graphicData uri="http://schemas.openxmlformats.org/drawingml/2006/table">
            <a:tbl>
              <a:tblPr>
                <a:noFill/>
                <a:tableStyleId>{5C25B4E0-F01F-42CD-B3D8-462AA847FCBB}</a:tableStyleId>
              </a:tblPr>
              <a:tblGrid>
                <a:gridCol w="2679650"/>
                <a:gridCol w="2679650"/>
              </a:tblGrid>
              <a:tr h="441500">
                <a:tc>
                  <a:txBody>
                    <a:bodyPr/>
                    <a:lstStyle/>
                    <a:p>
                      <a:pPr indent="0" lvl="0" marL="0" rtl="0" algn="ctr">
                        <a:spcBef>
                          <a:spcPts val="0"/>
                        </a:spcBef>
                        <a:spcAft>
                          <a:spcPts val="0"/>
                        </a:spcAft>
                        <a:buNone/>
                      </a:pPr>
                      <a:r>
                        <a:rPr b="1" lang="en" sz="1800">
                          <a:solidFill>
                            <a:schemeClr val="lt1"/>
                          </a:solidFill>
                          <a:latin typeface="Noto Sans"/>
                          <a:ea typeface="Noto Sans"/>
                          <a:cs typeface="Noto Sans"/>
                          <a:sym typeface="Noto Sans"/>
                        </a:rPr>
                        <a:t>Factored Form</a:t>
                      </a:r>
                      <a:endParaRPr b="1" sz="1800">
                        <a:solidFill>
                          <a:schemeClr val="lt1"/>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chemeClr val="lt1"/>
                          </a:solidFill>
                          <a:latin typeface="Noto Sans"/>
                          <a:ea typeface="Noto Sans"/>
                          <a:cs typeface="Noto Sans"/>
                          <a:sym typeface="Noto Sans"/>
                        </a:rPr>
                        <a:t>Standard Form</a:t>
                      </a:r>
                      <a:endParaRPr b="1" sz="1800">
                        <a:solidFill>
                          <a:schemeClr val="lt1"/>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None/>
                      </a:pPr>
                      <a:r>
                        <a:rPr i="1" lang="en" sz="1800">
                          <a:latin typeface="Times New Roman"/>
                          <a:ea typeface="Times New Roman"/>
                          <a:cs typeface="Times New Roman"/>
                          <a:sym typeface="Times New Roman"/>
                        </a:rPr>
                        <a:t>𝑥</a:t>
                      </a: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+ 7)</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+ 9</a:t>
                      </a:r>
                      <a:r>
                        <a:rPr i="1" lang="en" sz="1800">
                          <a:solidFill>
                            <a:schemeClr val="dk1"/>
                          </a:solidFill>
                          <a:latin typeface="Times New Roman"/>
                          <a:ea typeface="Times New Roman"/>
                          <a:cs typeface="Times New Roman"/>
                          <a:sym typeface="Times New Roman"/>
                        </a:rPr>
                        <a:t>𝑥</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a:t>
                      </a:r>
                      <a:r>
                        <a:rPr lang="en" sz="1800">
                          <a:latin typeface="Noto Sans"/>
                          <a:ea typeface="Noto Sans"/>
                          <a:cs typeface="Noto Sans"/>
                          <a:sym typeface="Noto Sans"/>
                        </a:rPr>
                        <a:t>– </a:t>
                      </a:r>
                      <a:r>
                        <a:rPr lang="en" sz="1800">
                          <a:latin typeface="Noto Sans"/>
                          <a:ea typeface="Noto Sans"/>
                          <a:cs typeface="Noto Sans"/>
                          <a:sym typeface="Noto Sans"/>
                        </a:rPr>
                        <a:t>8</a:t>
                      </a:r>
                      <a:r>
                        <a:rPr i="1" lang="en" sz="1800">
                          <a:solidFill>
                            <a:schemeClr val="dk1"/>
                          </a:solidFill>
                          <a:latin typeface="Times New Roman"/>
                          <a:ea typeface="Times New Roman"/>
                          <a:cs typeface="Times New Roman"/>
                          <a:sym typeface="Times New Roman"/>
                        </a:rPr>
                        <a:t>𝑥</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+ 6)(</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+ 13</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+ 12</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a:t>
                      </a:r>
                      <a:r>
                        <a:rPr lang="en" sz="1800">
                          <a:latin typeface="Noto Sans"/>
                          <a:ea typeface="Noto Sans"/>
                          <a:cs typeface="Noto Sans"/>
                          <a:sym typeface="Noto Sans"/>
                        </a:rPr>
                        <a:t>6)(</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a:t>
                      </a: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38" name="Shape 338"/>
        <p:cNvGrpSpPr/>
        <p:nvPr/>
      </p:nvGrpSpPr>
      <p:grpSpPr>
        <a:xfrm>
          <a:off x="0" y="0"/>
          <a:ext cx="0" cy="0"/>
          <a:chOff x="0" y="0"/>
          <a:chExt cx="0" cy="0"/>
        </a:xfrm>
      </p:grpSpPr>
      <p:sp>
        <p:nvSpPr>
          <p:cNvPr id="339" name="Google Shape;339;p39"/>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 Answers</a:t>
            </a:r>
            <a:endParaRPr b="0" sz="1400">
              <a:solidFill>
                <a:srgbClr val="666666"/>
              </a:solidFill>
            </a:endParaRPr>
          </a:p>
          <a:p>
            <a:pPr indent="0" lvl="0" marL="0" rtl="0" algn="l">
              <a:spcBef>
                <a:spcPts val="0"/>
              </a:spcBef>
              <a:spcAft>
                <a:spcPts val="0"/>
              </a:spcAft>
              <a:buNone/>
            </a:pPr>
            <a:r>
              <a:rPr lang="en" sz="2600"/>
              <a:t>Make Them Equivalent </a:t>
            </a:r>
            <a:r>
              <a:rPr lang="en" sz="2600"/>
              <a:t>🔄</a:t>
            </a:r>
            <a:r>
              <a:rPr lang="en"/>
              <a:t> </a:t>
            </a:r>
            <a:endParaRPr>
              <a:solidFill>
                <a:srgbClr val="005047"/>
              </a:solidFill>
            </a:endParaRPr>
          </a:p>
        </p:txBody>
      </p:sp>
      <p:sp>
        <p:nvSpPr>
          <p:cNvPr id="340" name="Google Shape;340;p39"/>
          <p:cNvSpPr txBox="1"/>
          <p:nvPr>
            <p:ph idx="1" type="body"/>
          </p:nvPr>
        </p:nvSpPr>
        <p:spPr>
          <a:xfrm>
            <a:off x="311700" y="960125"/>
            <a:ext cx="8480700" cy="440700"/>
          </a:xfrm>
          <a:prstGeom prst="rect">
            <a:avLst/>
          </a:prstGeom>
        </p:spPr>
        <p:txBody>
          <a:bodyPr anchorCtr="0" anchor="t" bIns="91425" lIns="91425" spcFirstLastPara="1" rIns="91425" wrap="square" tIns="91425">
            <a:normAutofit fontScale="92500"/>
          </a:bodyPr>
          <a:lstStyle/>
          <a:p>
            <a:pPr indent="0" lvl="0" marL="0" rtl="0" algn="l">
              <a:lnSpc>
                <a:spcPct val="115000"/>
              </a:lnSpc>
              <a:spcBef>
                <a:spcPts val="0"/>
              </a:spcBef>
              <a:spcAft>
                <a:spcPts val="1200"/>
              </a:spcAft>
              <a:buNone/>
            </a:pPr>
            <a:r>
              <a:rPr lang="en" sz="1800"/>
              <a:t>Complete the table with the missing equivalent expressions. 	</a:t>
            </a:r>
            <a:r>
              <a:rPr b="1" lang="en" sz="1800">
                <a:highlight>
                  <a:srgbClr val="EFEFEF"/>
                </a:highlight>
              </a:rPr>
              <a:t>ANSWERS</a:t>
            </a:r>
            <a:r>
              <a:rPr lang="en" sz="1800">
                <a:highlight>
                  <a:srgbClr val="EFEFEF"/>
                </a:highlight>
              </a:rPr>
              <a:t> </a:t>
            </a:r>
            <a:endParaRPr sz="1800">
              <a:highlight>
                <a:srgbClr val="EFEFEF"/>
              </a:highlight>
            </a:endParaRPr>
          </a:p>
        </p:txBody>
      </p:sp>
      <p:sp>
        <p:nvSpPr>
          <p:cNvPr id="341" name="Google Shape;341;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2" name="Google Shape;342;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8.6.3 Rewriting Quadratic Expressions in Standard Form</a:t>
            </a:r>
            <a:endParaRPr/>
          </a:p>
        </p:txBody>
      </p:sp>
      <p:graphicFrame>
        <p:nvGraphicFramePr>
          <p:cNvPr id="343" name="Google Shape;343;p39"/>
          <p:cNvGraphicFramePr/>
          <p:nvPr/>
        </p:nvGraphicFramePr>
        <p:xfrm>
          <a:off x="1761700" y="1400825"/>
          <a:ext cx="3000000" cy="3000000"/>
        </p:xfrm>
        <a:graphic>
          <a:graphicData uri="http://schemas.openxmlformats.org/drawingml/2006/table">
            <a:tbl>
              <a:tblPr>
                <a:noFill/>
                <a:tableStyleId>{5C25B4E0-F01F-42CD-B3D8-462AA847FCBB}</a:tableStyleId>
              </a:tblPr>
              <a:tblGrid>
                <a:gridCol w="2679650"/>
                <a:gridCol w="2679650"/>
              </a:tblGrid>
              <a:tr h="441500">
                <a:tc>
                  <a:txBody>
                    <a:bodyPr/>
                    <a:lstStyle/>
                    <a:p>
                      <a:pPr indent="0" lvl="0" marL="0" rtl="0" algn="ctr">
                        <a:spcBef>
                          <a:spcPts val="0"/>
                        </a:spcBef>
                        <a:spcAft>
                          <a:spcPts val="0"/>
                        </a:spcAft>
                        <a:buNone/>
                      </a:pPr>
                      <a:r>
                        <a:rPr b="1" lang="en" sz="1800">
                          <a:solidFill>
                            <a:schemeClr val="lt1"/>
                          </a:solidFill>
                          <a:latin typeface="Noto Sans"/>
                          <a:ea typeface="Noto Sans"/>
                          <a:cs typeface="Noto Sans"/>
                          <a:sym typeface="Noto Sans"/>
                        </a:rPr>
                        <a:t>Factored Form</a:t>
                      </a:r>
                      <a:endParaRPr b="1" sz="1800">
                        <a:solidFill>
                          <a:schemeClr val="lt1"/>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chemeClr val="lt1"/>
                          </a:solidFill>
                          <a:latin typeface="Noto Sans"/>
                          <a:ea typeface="Noto Sans"/>
                          <a:cs typeface="Noto Sans"/>
                          <a:sym typeface="Noto Sans"/>
                        </a:rPr>
                        <a:t>Standard Form</a:t>
                      </a:r>
                      <a:endParaRPr b="1" sz="1800">
                        <a:solidFill>
                          <a:schemeClr val="lt1"/>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None/>
                      </a:pPr>
                      <a:r>
                        <a:rPr i="1" lang="en" sz="1800">
                          <a:latin typeface="Times New Roman"/>
                          <a:ea typeface="Times New Roman"/>
                          <a:cs typeface="Times New Roman"/>
                          <a:sym typeface="Times New Roman"/>
                        </a:rPr>
                        <a:t>𝑥</a:t>
                      </a: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+ 7)</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Clr>
                          <a:schemeClr val="dk1"/>
                        </a:buClr>
                        <a:buSzPts val="1100"/>
                        <a:buFont typeface="Arial"/>
                        <a:buNone/>
                      </a:pPr>
                      <a:r>
                        <a:rPr b="1" i="1" lang="en" sz="1800">
                          <a:solidFill>
                            <a:schemeClr val="dk1"/>
                          </a:solidFill>
                          <a:latin typeface="Times New Roman"/>
                          <a:ea typeface="Times New Roman"/>
                          <a:cs typeface="Times New Roman"/>
                          <a:sym typeface="Times New Roman"/>
                        </a:rPr>
                        <a:t>𝑥</a:t>
                      </a:r>
                      <a:r>
                        <a:rPr b="1" baseline="30000" lang="en" sz="1800">
                          <a:solidFill>
                            <a:schemeClr val="dk1"/>
                          </a:solidFill>
                          <a:latin typeface="Noto Sans"/>
                          <a:ea typeface="Noto Sans"/>
                          <a:cs typeface="Noto Sans"/>
                          <a:sym typeface="Noto Sans"/>
                        </a:rPr>
                        <a:t>2</a:t>
                      </a:r>
                      <a:r>
                        <a:rPr b="1" lang="en" sz="1800">
                          <a:solidFill>
                            <a:schemeClr val="dk1"/>
                          </a:solidFill>
                          <a:latin typeface="Noto Sans"/>
                          <a:ea typeface="Noto Sans"/>
                          <a:cs typeface="Noto Sans"/>
                          <a:sym typeface="Noto Sans"/>
                        </a:rPr>
                        <a:t> + 7</a:t>
                      </a:r>
                      <a:r>
                        <a:rPr b="1" i="1" lang="en" sz="1800">
                          <a:solidFill>
                            <a:schemeClr val="dk1"/>
                          </a:solidFill>
                          <a:latin typeface="Times New Roman"/>
                          <a:ea typeface="Times New Roman"/>
                          <a:cs typeface="Times New Roman"/>
                          <a:sym typeface="Times New Roman"/>
                        </a:rPr>
                        <a:t>𝑥</a:t>
                      </a:r>
                      <a:endParaRPr b="1" sz="1800">
                        <a:solidFill>
                          <a:schemeClr val="dk1"/>
                        </a:solidFill>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solidFill>
                      <a:srgbClr val="F3F3F3"/>
                    </a:solidFill>
                  </a:tcPr>
                </a:tc>
              </a:tr>
              <a:tr h="441500">
                <a:tc>
                  <a:txBody>
                    <a:bodyPr/>
                    <a:lstStyle/>
                    <a:p>
                      <a:pPr indent="0" lvl="0" marL="0" rtl="0" algn="ctr">
                        <a:spcBef>
                          <a:spcPts val="0"/>
                        </a:spcBef>
                        <a:spcAft>
                          <a:spcPts val="0"/>
                        </a:spcAft>
                        <a:buClr>
                          <a:schemeClr val="dk1"/>
                        </a:buClr>
                        <a:buSzPts val="1100"/>
                        <a:buFont typeface="Arial"/>
                        <a:buNone/>
                      </a:pPr>
                      <a:r>
                        <a:rPr b="1" i="1" lang="en" sz="1800">
                          <a:solidFill>
                            <a:schemeClr val="dk1"/>
                          </a:solidFill>
                          <a:latin typeface="Times New Roman"/>
                          <a:ea typeface="Times New Roman"/>
                          <a:cs typeface="Times New Roman"/>
                          <a:sym typeface="Times New Roman"/>
                        </a:rPr>
                        <a:t>𝑥</a:t>
                      </a: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+ 9)</a:t>
                      </a:r>
                      <a:endParaRPr b="1" sz="1800">
                        <a:latin typeface="Noto Sans"/>
                        <a:ea typeface="Noto Sans"/>
                        <a:cs typeface="Noto Sans"/>
                        <a:sym typeface="Noto Sans"/>
                      </a:endParaRPr>
                    </a:p>
                  </a:txBody>
                  <a:tcPr marT="91425" marB="91425" marR="91425" marL="91425">
                    <a:solidFill>
                      <a:srgbClr val="F3F3F3"/>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+ 9</a:t>
                      </a:r>
                      <a:r>
                        <a:rPr i="1" lang="en" sz="1800">
                          <a:solidFill>
                            <a:schemeClr val="dk1"/>
                          </a:solidFill>
                          <a:latin typeface="Times New Roman"/>
                          <a:ea typeface="Times New Roman"/>
                          <a:cs typeface="Times New Roman"/>
                          <a:sym typeface="Times New Roman"/>
                        </a:rPr>
                        <a:t>𝑥</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Clr>
                          <a:schemeClr val="dk1"/>
                        </a:buClr>
                        <a:buSzPts val="1100"/>
                        <a:buFont typeface="Arial"/>
                        <a:buNone/>
                      </a:pPr>
                      <a:r>
                        <a:rPr b="1" i="1" lang="en" sz="1800">
                          <a:solidFill>
                            <a:schemeClr val="dk1"/>
                          </a:solidFill>
                          <a:latin typeface="Times New Roman"/>
                          <a:ea typeface="Times New Roman"/>
                          <a:cs typeface="Times New Roman"/>
                          <a:sym typeface="Times New Roman"/>
                        </a:rPr>
                        <a:t>𝑥</a:t>
                      </a: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8)</a:t>
                      </a:r>
                      <a:endParaRPr b="1" sz="1800">
                        <a:latin typeface="Noto Sans"/>
                        <a:ea typeface="Noto Sans"/>
                        <a:cs typeface="Noto Sans"/>
                        <a:sym typeface="Noto Sans"/>
                      </a:endParaRPr>
                    </a:p>
                  </a:txBody>
                  <a:tcPr marT="91425" marB="91425" marR="91425" marL="91425">
                    <a:solidFill>
                      <a:srgbClr val="F3F3F3"/>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8</a:t>
                      </a:r>
                      <a:r>
                        <a:rPr i="1" lang="en" sz="1800">
                          <a:solidFill>
                            <a:schemeClr val="dk1"/>
                          </a:solidFill>
                          <a:latin typeface="Times New Roman"/>
                          <a:ea typeface="Times New Roman"/>
                          <a:cs typeface="Times New Roman"/>
                          <a:sym typeface="Times New Roman"/>
                        </a:rPr>
                        <a:t>𝑥</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+ 6)(</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b="1" i="1" lang="en" sz="1800">
                          <a:solidFill>
                            <a:schemeClr val="dk1"/>
                          </a:solidFill>
                          <a:latin typeface="Times New Roman"/>
                          <a:ea typeface="Times New Roman"/>
                          <a:cs typeface="Times New Roman"/>
                          <a:sym typeface="Times New Roman"/>
                        </a:rPr>
                        <a:t>𝑥</a:t>
                      </a:r>
                      <a:r>
                        <a:rPr b="1" baseline="30000" lang="en" sz="1800">
                          <a:solidFill>
                            <a:schemeClr val="dk1"/>
                          </a:solidFill>
                          <a:latin typeface="Noto Sans"/>
                          <a:ea typeface="Noto Sans"/>
                          <a:cs typeface="Noto Sans"/>
                          <a:sym typeface="Noto Sans"/>
                        </a:rPr>
                        <a:t>2</a:t>
                      </a:r>
                      <a:r>
                        <a:rPr b="1" lang="en" sz="1800">
                          <a:solidFill>
                            <a:schemeClr val="dk1"/>
                          </a:solidFill>
                          <a:latin typeface="Noto Sans"/>
                          <a:ea typeface="Noto Sans"/>
                          <a:cs typeface="Noto Sans"/>
                          <a:sym typeface="Noto Sans"/>
                        </a:rPr>
                        <a:t> + 8</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+ 12</a:t>
                      </a:r>
                      <a:endParaRPr b="1" sz="1800">
                        <a:latin typeface="Noto Sans"/>
                        <a:ea typeface="Noto Sans"/>
                        <a:cs typeface="Noto Sans"/>
                        <a:sym typeface="Noto Sans"/>
                      </a:endParaRPr>
                    </a:p>
                  </a:txBody>
                  <a:tcPr marT="91425" marB="91425" marR="91425" marL="91425">
                    <a:solidFill>
                      <a:srgbClr val="F3F3F3"/>
                    </a:solidFill>
                  </a:tcPr>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+ 12)</a:t>
                      </a:r>
                      <a:endParaRPr b="1" sz="1800">
                        <a:latin typeface="Noto Sans"/>
                        <a:ea typeface="Noto Sans"/>
                        <a:cs typeface="Noto Sans"/>
                        <a:sym typeface="Noto Sans"/>
                      </a:endParaRPr>
                    </a:p>
                  </a:txBody>
                  <a:tcPr marT="91425" marB="91425" marR="91425" marL="91425">
                    <a:solidFill>
                      <a:srgbClr val="F3F3F3"/>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+ 13</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+ 12</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6)(</a:t>
                      </a:r>
                      <a:r>
                        <a:rPr i="1" lang="en" sz="1800">
                          <a:solidFill>
                            <a:schemeClr val="dk1"/>
                          </a:solidFill>
                          <a:latin typeface="Times New Roman"/>
                          <a:ea typeface="Times New Roman"/>
                          <a:cs typeface="Times New Roman"/>
                          <a:sym typeface="Times New Roman"/>
                        </a:rPr>
                        <a:t>𝑥 </a:t>
                      </a:r>
                      <a:r>
                        <a:rPr lang="en" sz="1800">
                          <a:latin typeface="Noto Sans"/>
                          <a:ea typeface="Noto Sans"/>
                          <a:cs typeface="Noto Sans"/>
                          <a:sym typeface="Noto Sans"/>
                        </a:rPr>
                        <a:t>– 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b="1" i="1" lang="en" sz="1800">
                          <a:solidFill>
                            <a:schemeClr val="dk1"/>
                          </a:solidFill>
                          <a:latin typeface="Times New Roman"/>
                          <a:ea typeface="Times New Roman"/>
                          <a:cs typeface="Times New Roman"/>
                          <a:sym typeface="Times New Roman"/>
                        </a:rPr>
                        <a:t>𝑥</a:t>
                      </a:r>
                      <a:r>
                        <a:rPr b="1" baseline="30000" lang="en" sz="1800">
                          <a:solidFill>
                            <a:schemeClr val="dk1"/>
                          </a:solidFill>
                          <a:latin typeface="Noto Sans"/>
                          <a:ea typeface="Noto Sans"/>
                          <a:cs typeface="Noto Sans"/>
                          <a:sym typeface="Noto Sans"/>
                        </a:rPr>
                        <a:t>2</a:t>
                      </a:r>
                      <a:r>
                        <a:rPr b="1" lang="en" sz="1800">
                          <a:solidFill>
                            <a:schemeClr val="dk1"/>
                          </a:solidFill>
                          <a:latin typeface="Noto Sans"/>
                          <a:ea typeface="Noto Sans"/>
                          <a:cs typeface="Noto Sans"/>
                          <a:sym typeface="Noto Sans"/>
                        </a:rPr>
                        <a:t> – 8</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+ 12</a:t>
                      </a:r>
                      <a:endParaRPr b="1" sz="1800">
                        <a:latin typeface="Noto Sans"/>
                        <a:ea typeface="Noto Sans"/>
                        <a:cs typeface="Noto Sans"/>
                        <a:sym typeface="Noto Sans"/>
                      </a:endParaRPr>
                    </a:p>
                  </a:txBody>
                  <a:tcPr marT="91425" marB="91425" marR="91425" marL="91425">
                    <a:solidFill>
                      <a:srgbClr val="F3F3F3"/>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p4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Make Them Equivalent 🔄</a:t>
            </a:r>
            <a:endParaRPr>
              <a:solidFill>
                <a:srgbClr val="005047"/>
              </a:solidFill>
            </a:endParaRPr>
          </a:p>
        </p:txBody>
      </p:sp>
      <p:sp>
        <p:nvSpPr>
          <p:cNvPr id="349" name="Google Shape;349;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0" name="Google Shape;350;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8.6.3 Rewriting Quadratic Expressions in Standard Form</a:t>
            </a:r>
            <a:endParaRPr/>
          </a:p>
        </p:txBody>
      </p:sp>
      <p:sp>
        <p:nvSpPr>
          <p:cNvPr id="351" name="Google Shape;351;p40"/>
          <p:cNvSpPr txBox="1"/>
          <p:nvPr>
            <p:ph idx="1" type="body"/>
          </p:nvPr>
        </p:nvSpPr>
        <p:spPr>
          <a:xfrm>
            <a:off x="311700" y="960125"/>
            <a:ext cx="8480700" cy="440700"/>
          </a:xfrm>
          <a:prstGeom prst="rect">
            <a:avLst/>
          </a:prstGeom>
        </p:spPr>
        <p:txBody>
          <a:bodyPr anchorCtr="0" anchor="t" bIns="91425" lIns="91425" spcFirstLastPara="1" rIns="91425" wrap="square" tIns="91425">
            <a:normAutofit fontScale="92500"/>
          </a:bodyPr>
          <a:lstStyle/>
          <a:p>
            <a:pPr indent="0" lvl="0" marL="0" rtl="0" algn="l">
              <a:lnSpc>
                <a:spcPct val="115000"/>
              </a:lnSpc>
              <a:spcBef>
                <a:spcPts val="0"/>
              </a:spcBef>
              <a:spcAft>
                <a:spcPts val="1200"/>
              </a:spcAft>
              <a:buNone/>
            </a:pPr>
            <a:r>
              <a:rPr lang="en" sz="1800"/>
              <a:t>Complete the table with the missing equivalent expressions. </a:t>
            </a:r>
            <a:endParaRPr sz="1800"/>
          </a:p>
        </p:txBody>
      </p:sp>
      <p:graphicFrame>
        <p:nvGraphicFramePr>
          <p:cNvPr id="352" name="Google Shape;352;p40"/>
          <p:cNvGraphicFramePr/>
          <p:nvPr/>
        </p:nvGraphicFramePr>
        <p:xfrm>
          <a:off x="1761700" y="1400825"/>
          <a:ext cx="3000000" cy="3000000"/>
        </p:xfrm>
        <a:graphic>
          <a:graphicData uri="http://schemas.openxmlformats.org/drawingml/2006/table">
            <a:tbl>
              <a:tblPr>
                <a:noFill/>
                <a:tableStyleId>{5C25B4E0-F01F-42CD-B3D8-462AA847FCBB}</a:tableStyleId>
              </a:tblPr>
              <a:tblGrid>
                <a:gridCol w="2679650"/>
                <a:gridCol w="2679650"/>
              </a:tblGrid>
              <a:tr h="441500">
                <a:tc>
                  <a:txBody>
                    <a:bodyPr/>
                    <a:lstStyle/>
                    <a:p>
                      <a:pPr indent="0" lvl="0" marL="0" rtl="0" algn="ctr">
                        <a:spcBef>
                          <a:spcPts val="0"/>
                        </a:spcBef>
                        <a:spcAft>
                          <a:spcPts val="0"/>
                        </a:spcAft>
                        <a:buNone/>
                      </a:pPr>
                      <a:r>
                        <a:rPr b="1" lang="en" sz="1800">
                          <a:solidFill>
                            <a:schemeClr val="lt1"/>
                          </a:solidFill>
                          <a:latin typeface="Noto Sans"/>
                          <a:ea typeface="Noto Sans"/>
                          <a:cs typeface="Noto Sans"/>
                          <a:sym typeface="Noto Sans"/>
                        </a:rPr>
                        <a:t>Factored Form</a:t>
                      </a:r>
                      <a:endParaRPr b="1" sz="1800">
                        <a:solidFill>
                          <a:schemeClr val="lt1"/>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chemeClr val="lt1"/>
                          </a:solidFill>
                          <a:latin typeface="Noto Sans"/>
                          <a:ea typeface="Noto Sans"/>
                          <a:cs typeface="Noto Sans"/>
                          <a:sym typeface="Noto Sans"/>
                        </a:rPr>
                        <a:t>Standard Form</a:t>
                      </a:r>
                      <a:endParaRPr b="1" sz="1800">
                        <a:solidFill>
                          <a:schemeClr val="lt1"/>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Clr>
                          <a:schemeClr val="dk1"/>
                        </a:buClr>
                        <a:buSzPts val="1100"/>
                        <a:buFont typeface="Arial"/>
                        <a:buNone/>
                      </a:pPr>
                      <a:r>
                        <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7</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+ 12</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+ 6</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+ 10</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10</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6</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(m + n)</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+ 9mn</a:t>
                      </a:r>
                      <a:endParaRPr sz="18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p41"/>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 Answers</a:t>
            </a:r>
            <a:endParaRPr b="0" sz="1400">
              <a:solidFill>
                <a:srgbClr val="666666"/>
              </a:solidFill>
            </a:endParaRPr>
          </a:p>
          <a:p>
            <a:pPr indent="0" lvl="0" marL="0" rtl="0" algn="l">
              <a:spcBef>
                <a:spcPts val="0"/>
              </a:spcBef>
              <a:spcAft>
                <a:spcPts val="0"/>
              </a:spcAft>
              <a:buNone/>
            </a:pPr>
            <a:r>
              <a:rPr lang="en" sz="2600"/>
              <a:t>Make Them Equivalent </a:t>
            </a:r>
            <a:r>
              <a:rPr lang="en" sz="2600"/>
              <a:t>🔄</a:t>
            </a:r>
            <a:endParaRPr>
              <a:solidFill>
                <a:srgbClr val="005047"/>
              </a:solidFill>
            </a:endParaRPr>
          </a:p>
        </p:txBody>
      </p:sp>
      <p:sp>
        <p:nvSpPr>
          <p:cNvPr id="358" name="Google Shape;358;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9" name="Google Shape;359;p4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8.6.3 Rewriting Quadratic Expressions in Standard Form</a:t>
            </a:r>
            <a:endParaRPr/>
          </a:p>
        </p:txBody>
      </p:sp>
      <p:sp>
        <p:nvSpPr>
          <p:cNvPr id="360" name="Google Shape;360;p41"/>
          <p:cNvSpPr txBox="1"/>
          <p:nvPr>
            <p:ph idx="1" type="body"/>
          </p:nvPr>
        </p:nvSpPr>
        <p:spPr>
          <a:xfrm>
            <a:off x="311700" y="960125"/>
            <a:ext cx="8480700" cy="440700"/>
          </a:xfrm>
          <a:prstGeom prst="rect">
            <a:avLst/>
          </a:prstGeom>
        </p:spPr>
        <p:txBody>
          <a:bodyPr anchorCtr="0" anchor="t" bIns="91425" lIns="91425" spcFirstLastPara="1" rIns="91425" wrap="square" tIns="91425">
            <a:normAutofit fontScale="92500"/>
          </a:bodyPr>
          <a:lstStyle/>
          <a:p>
            <a:pPr indent="0" lvl="0" marL="0" rtl="0" algn="l">
              <a:lnSpc>
                <a:spcPct val="115000"/>
              </a:lnSpc>
              <a:spcBef>
                <a:spcPts val="0"/>
              </a:spcBef>
              <a:spcAft>
                <a:spcPts val="1200"/>
              </a:spcAft>
              <a:buNone/>
            </a:pPr>
            <a:r>
              <a:rPr lang="en" sz="1800"/>
              <a:t>Complete the table with the missing equivalent expressions.	</a:t>
            </a:r>
            <a:r>
              <a:rPr b="1" lang="en" sz="1800">
                <a:highlight>
                  <a:srgbClr val="EFEFEF"/>
                </a:highlight>
              </a:rPr>
              <a:t>ANSWERS</a:t>
            </a:r>
            <a:r>
              <a:rPr lang="en" sz="1800"/>
              <a:t> </a:t>
            </a:r>
            <a:endParaRPr sz="1800"/>
          </a:p>
        </p:txBody>
      </p:sp>
      <p:graphicFrame>
        <p:nvGraphicFramePr>
          <p:cNvPr id="361" name="Google Shape;361;p41"/>
          <p:cNvGraphicFramePr/>
          <p:nvPr/>
        </p:nvGraphicFramePr>
        <p:xfrm>
          <a:off x="1761700" y="1400825"/>
          <a:ext cx="3000000" cy="3000000"/>
        </p:xfrm>
        <a:graphic>
          <a:graphicData uri="http://schemas.openxmlformats.org/drawingml/2006/table">
            <a:tbl>
              <a:tblPr>
                <a:noFill/>
                <a:tableStyleId>{5C25B4E0-F01F-42CD-B3D8-462AA847FCBB}</a:tableStyleId>
              </a:tblPr>
              <a:tblGrid>
                <a:gridCol w="2679650"/>
                <a:gridCol w="2679650"/>
              </a:tblGrid>
              <a:tr h="441500">
                <a:tc>
                  <a:txBody>
                    <a:bodyPr/>
                    <a:lstStyle/>
                    <a:p>
                      <a:pPr indent="0" lvl="0" marL="0" rtl="0" algn="ctr">
                        <a:spcBef>
                          <a:spcPts val="0"/>
                        </a:spcBef>
                        <a:spcAft>
                          <a:spcPts val="0"/>
                        </a:spcAft>
                        <a:buNone/>
                      </a:pPr>
                      <a:r>
                        <a:rPr b="1" lang="en" sz="1800">
                          <a:solidFill>
                            <a:schemeClr val="lt1"/>
                          </a:solidFill>
                          <a:latin typeface="Noto Sans"/>
                          <a:ea typeface="Noto Sans"/>
                          <a:cs typeface="Noto Sans"/>
                          <a:sym typeface="Noto Sans"/>
                        </a:rPr>
                        <a:t>Factored Form</a:t>
                      </a:r>
                      <a:endParaRPr b="1" sz="1800">
                        <a:solidFill>
                          <a:schemeClr val="lt1"/>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chemeClr val="lt1"/>
                          </a:solidFill>
                          <a:latin typeface="Noto Sans"/>
                          <a:ea typeface="Noto Sans"/>
                          <a:cs typeface="Noto Sans"/>
                          <a:sym typeface="Noto Sans"/>
                        </a:rPr>
                        <a:t>Standard Form</a:t>
                      </a:r>
                      <a:endParaRPr b="1" sz="1800">
                        <a:solidFill>
                          <a:schemeClr val="lt1"/>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4)(</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a:t>
                      </a:r>
                      <a:endParaRPr b="1"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solidFill>
                      <a:srgbClr val="F3F3F3"/>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7</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+ 12</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a:t>
                      </a:r>
                      <a:endParaRPr b="1" sz="1800">
                        <a:latin typeface="Noto Sans"/>
                        <a:ea typeface="Noto Sans"/>
                        <a:cs typeface="Noto Sans"/>
                        <a:sym typeface="Noto Sans"/>
                      </a:endParaRPr>
                    </a:p>
                  </a:txBody>
                  <a:tcPr marT="91425" marB="91425" marR="91425" marL="91425">
                    <a:solidFill>
                      <a:srgbClr val="F3F3F3"/>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+ 6</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+ 9)(</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a:t>
                      </a:r>
                      <a:endParaRPr b="1" sz="1800">
                        <a:latin typeface="Noto Sans"/>
                        <a:ea typeface="Noto Sans"/>
                        <a:cs typeface="Noto Sans"/>
                        <a:sym typeface="Noto Sans"/>
                      </a:endParaRPr>
                    </a:p>
                  </a:txBody>
                  <a:tcPr marT="91425" marB="91425" marR="91425" marL="91425">
                    <a:solidFill>
                      <a:srgbClr val="F3F3F3"/>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+ 10</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9)(</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a:t>
                      </a:r>
                      <a:endParaRPr b="1" sz="1800">
                        <a:latin typeface="Noto Sans"/>
                        <a:ea typeface="Noto Sans"/>
                        <a:cs typeface="Noto Sans"/>
                        <a:sym typeface="Noto Sans"/>
                      </a:endParaRPr>
                    </a:p>
                  </a:txBody>
                  <a:tcPr marT="91425" marB="91425" marR="91425" marL="91425">
                    <a:solidFill>
                      <a:srgbClr val="F3F3F3"/>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10</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a:t>
                      </a:r>
                      <a:endParaRPr b="1" sz="1800">
                        <a:latin typeface="Noto Sans"/>
                        <a:ea typeface="Noto Sans"/>
                        <a:cs typeface="Noto Sans"/>
                        <a:sym typeface="Noto Sans"/>
                      </a:endParaRPr>
                    </a:p>
                  </a:txBody>
                  <a:tcPr marT="91425" marB="91425" marR="91425" marL="91425">
                    <a:solidFill>
                      <a:srgbClr val="F3F3F3"/>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6</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a:t>
                      </a:r>
                      <a:r>
                        <a:rPr b="1" i="1" lang="en" sz="1800">
                          <a:solidFill>
                            <a:schemeClr val="dk1"/>
                          </a:solidFill>
                          <a:latin typeface="Times New Roman"/>
                          <a:ea typeface="Times New Roman"/>
                          <a:cs typeface="Times New Roman"/>
                          <a:sym typeface="Times New Roman"/>
                        </a:rPr>
                        <a:t>m</a:t>
                      </a: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a:t>
                      </a:r>
                      <a:r>
                        <a:rPr b="1" i="1" lang="en" sz="1800">
                          <a:solidFill>
                            <a:schemeClr val="dk1"/>
                          </a:solidFill>
                          <a:latin typeface="Times New Roman"/>
                          <a:ea typeface="Times New Roman"/>
                          <a:cs typeface="Times New Roman"/>
                          <a:sym typeface="Times New Roman"/>
                        </a:rPr>
                        <a:t>n</a:t>
                      </a:r>
                      <a:r>
                        <a:rPr b="1" lang="en" sz="1800">
                          <a:solidFill>
                            <a:schemeClr val="dk1"/>
                          </a:solidFill>
                          <a:latin typeface="Noto Sans"/>
                          <a:ea typeface="Noto Sans"/>
                          <a:cs typeface="Noto Sans"/>
                          <a:sym typeface="Noto Sans"/>
                        </a:rPr>
                        <a:t>)</a:t>
                      </a:r>
                      <a:endParaRPr b="1" sz="1800">
                        <a:latin typeface="Noto Sans"/>
                        <a:ea typeface="Noto Sans"/>
                        <a:cs typeface="Noto Sans"/>
                        <a:sym typeface="Noto Sans"/>
                      </a:endParaRPr>
                    </a:p>
                  </a:txBody>
                  <a:tcPr marT="91425" marB="91425" marR="91425" marL="91425">
                    <a:solidFill>
                      <a:srgbClr val="F3F3F3"/>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m</a:t>
                      </a:r>
                      <a:r>
                        <a:rPr lang="en" sz="1800">
                          <a:solidFill>
                            <a:schemeClr val="dk1"/>
                          </a:solidFill>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n</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+ 9</a:t>
                      </a:r>
                      <a:r>
                        <a:rPr i="1" lang="en" sz="1800">
                          <a:solidFill>
                            <a:schemeClr val="dk1"/>
                          </a:solidFill>
                          <a:latin typeface="Times New Roman"/>
                          <a:ea typeface="Times New Roman"/>
                          <a:cs typeface="Times New Roman"/>
                          <a:sym typeface="Times New Roman"/>
                        </a:rPr>
                        <a:t>mn</a:t>
                      </a:r>
                      <a:endParaRPr i="1" sz="1800">
                        <a:latin typeface="Times New Roman"/>
                        <a:ea typeface="Times New Roman"/>
                        <a:cs typeface="Times New Roman"/>
                        <a:sym typeface="Times New Roman"/>
                      </a:endParaRPr>
                    </a:p>
                  </a:txBody>
                  <a:tcPr marT="91425" marB="91425" marR="91425" marL="91425"/>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5" name="Shape 365"/>
        <p:cNvGrpSpPr/>
        <p:nvPr/>
      </p:nvGrpSpPr>
      <p:grpSpPr>
        <a:xfrm>
          <a:off x="0" y="0"/>
          <a:ext cx="0" cy="0"/>
          <a:chOff x="0" y="0"/>
          <a:chExt cx="0" cy="0"/>
        </a:xfrm>
      </p:grpSpPr>
      <p:sp>
        <p:nvSpPr>
          <p:cNvPr id="366" name="Google Shape;366;p42"/>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367" name="Google Shape;367;p42"/>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Rewriting Quadratic E</a:t>
            </a:r>
            <a:r>
              <a:rPr lang="en" u="sng">
                <a:solidFill>
                  <a:schemeClr val="hlink"/>
                </a:solidFill>
                <a:hlinkClick r:id="rId5"/>
              </a:rPr>
              <a:t>xpressions</a:t>
            </a:r>
            <a:endParaRPr/>
          </a:p>
        </p:txBody>
      </p:sp>
      <p:sp>
        <p:nvSpPr>
          <p:cNvPr id="368" name="Google Shape;368;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9" name="Google Shape;369;p42"/>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8.6.3 Rewriting Quadratic Expressions in Standard Form</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xpressionWorkedExample #Annotations" id="370" name="Google Shape;370;p42" title="Rewriting Quadratic Expressions">
            <a:hlinkClick r:id="rId6"/>
          </p:cNvPr>
          <p:cNvPicPr preferRelativeResize="0"/>
          <p:nvPr/>
        </p:nvPicPr>
        <p:blipFill>
          <a:blip r:embed="rId7">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1000"/>
                                        <p:tgtEl>
                                          <p:spTgt spid="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4" name="Shape 374"/>
        <p:cNvGrpSpPr/>
        <p:nvPr/>
      </p:nvGrpSpPr>
      <p:grpSpPr>
        <a:xfrm>
          <a:off x="0" y="0"/>
          <a:ext cx="0" cy="0"/>
          <a:chOff x="0" y="0"/>
          <a:chExt cx="0" cy="0"/>
        </a:xfrm>
      </p:grpSpPr>
      <p:pic>
        <p:nvPicPr>
          <p:cNvPr descr="Icon indicating the slide contains a check for understanding question for students " id="375" name="Google Shape;375;p4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76" name="Google Shape;376;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77" name="Google Shape;377;p4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Find the factored form of </a:t>
            </a:r>
            <a:r>
              <a:rPr i="1" lang="en">
                <a:latin typeface="Times New Roman"/>
                <a:ea typeface="Times New Roman"/>
                <a:cs typeface="Times New Roman"/>
                <a:sym typeface="Times New Roman"/>
              </a:rPr>
              <a:t>𝑥</a:t>
            </a:r>
            <a:r>
              <a:rPr baseline="30000" lang="en"/>
              <a:t>2 </a:t>
            </a:r>
            <a:r>
              <a:rPr lang="en"/>
              <a:t>− 18</a:t>
            </a:r>
            <a:r>
              <a:rPr i="1" lang="en">
                <a:latin typeface="Times New Roman"/>
                <a:ea typeface="Times New Roman"/>
                <a:cs typeface="Times New Roman"/>
                <a:sym typeface="Times New Roman"/>
              </a:rPr>
              <a:t>𝑥 </a:t>
            </a:r>
            <a:r>
              <a:rPr lang="en"/>
              <a:t>+ 80</a:t>
            </a:r>
            <a:r>
              <a:rPr lang="en"/>
              <a:t>.</a:t>
            </a:r>
            <a:endParaRPr/>
          </a:p>
          <a:p>
            <a:pPr indent="-381000" lvl="0" marL="914400" rtl="0" algn="l">
              <a:lnSpc>
                <a:spcPct val="150000"/>
              </a:lnSpc>
              <a:spcBef>
                <a:spcPts val="1200"/>
              </a:spcBef>
              <a:spcAft>
                <a:spcPts val="0"/>
              </a:spcAft>
              <a:buSzPts val="2400"/>
              <a:buFont typeface="Noto Sans"/>
              <a:buAutoNum type="alphaLcPeriod"/>
            </a:pPr>
            <a:r>
              <a:rPr lang="en"/>
              <a:t>(</a:t>
            </a:r>
            <a:r>
              <a:rPr i="1" lang="en">
                <a:latin typeface="Times New Roman"/>
                <a:ea typeface="Times New Roman"/>
                <a:cs typeface="Times New Roman"/>
                <a:sym typeface="Times New Roman"/>
              </a:rPr>
              <a:t>𝑥 </a:t>
            </a:r>
            <a:r>
              <a:rPr lang="en"/>
              <a:t>− 8)(</a:t>
            </a:r>
            <a:r>
              <a:rPr i="1" lang="en">
                <a:latin typeface="Times New Roman"/>
                <a:ea typeface="Times New Roman"/>
                <a:cs typeface="Times New Roman"/>
                <a:sym typeface="Times New Roman"/>
              </a:rPr>
              <a:t>𝑥 </a:t>
            </a:r>
            <a:r>
              <a:rPr lang="en"/>
              <a:t>− 10)</a:t>
            </a:r>
            <a:endParaRPr baseline="30000">
              <a:latin typeface="Noto Sans"/>
              <a:ea typeface="Noto Sans"/>
              <a:cs typeface="Noto Sans"/>
              <a:sym typeface="Noto Sans"/>
            </a:endParaRPr>
          </a:p>
          <a:p>
            <a:pPr indent="-381000" lvl="0" marL="914400" rtl="0" algn="l">
              <a:lnSpc>
                <a:spcPct val="150000"/>
              </a:lnSpc>
              <a:spcBef>
                <a:spcPts val="1000"/>
              </a:spcBef>
              <a:spcAft>
                <a:spcPts val="0"/>
              </a:spcAft>
              <a:buSzPts val="2400"/>
              <a:buFont typeface="Noto Sans"/>
              <a:buAutoNum type="alphaLcPeriod"/>
            </a:pPr>
            <a:r>
              <a:rPr lang="en"/>
              <a:t>(</a:t>
            </a:r>
            <a:r>
              <a:rPr i="1" lang="en">
                <a:latin typeface="Times New Roman"/>
                <a:ea typeface="Times New Roman"/>
                <a:cs typeface="Times New Roman"/>
                <a:sym typeface="Times New Roman"/>
              </a:rPr>
              <a:t>𝑥 </a:t>
            </a:r>
            <a:r>
              <a:rPr lang="en"/>
              <a:t>− 12)(</a:t>
            </a:r>
            <a:r>
              <a:rPr i="1" lang="en">
                <a:latin typeface="Times New Roman"/>
                <a:ea typeface="Times New Roman"/>
                <a:cs typeface="Times New Roman"/>
                <a:sym typeface="Times New Roman"/>
              </a:rPr>
              <a:t>𝑥 </a:t>
            </a:r>
            <a:r>
              <a:rPr lang="en"/>
              <a:t>− 6)</a:t>
            </a:r>
            <a:endParaRPr>
              <a:latin typeface="Noto Sans"/>
              <a:ea typeface="Noto Sans"/>
              <a:cs typeface="Noto Sans"/>
              <a:sym typeface="Noto Sans"/>
            </a:endParaRPr>
          </a:p>
          <a:p>
            <a:pPr indent="-381000" lvl="0" marL="914400" rtl="0" algn="l">
              <a:lnSpc>
                <a:spcPct val="150000"/>
              </a:lnSpc>
              <a:spcBef>
                <a:spcPts val="1000"/>
              </a:spcBef>
              <a:spcAft>
                <a:spcPts val="0"/>
              </a:spcAft>
              <a:buSzPts val="2400"/>
              <a:buFont typeface="Noto Sans"/>
              <a:buAutoNum type="alphaLcPeriod"/>
            </a:pPr>
            <a:r>
              <a:rPr lang="en"/>
              <a:t>(</a:t>
            </a:r>
            <a:r>
              <a:rPr i="1" lang="en">
                <a:latin typeface="Times New Roman"/>
                <a:ea typeface="Times New Roman"/>
                <a:cs typeface="Times New Roman"/>
                <a:sym typeface="Times New Roman"/>
              </a:rPr>
              <a:t>𝑥 </a:t>
            </a:r>
            <a:r>
              <a:rPr lang="en"/>
              <a:t>− 4)(</a:t>
            </a:r>
            <a:r>
              <a:rPr i="1" lang="en">
                <a:latin typeface="Times New Roman"/>
                <a:ea typeface="Times New Roman"/>
                <a:cs typeface="Times New Roman"/>
                <a:sym typeface="Times New Roman"/>
              </a:rPr>
              <a:t>𝑥 </a:t>
            </a:r>
            <a:r>
              <a:rPr lang="en"/>
              <a:t>− 20)</a:t>
            </a:r>
            <a:endParaRPr>
              <a:latin typeface="Noto Sans"/>
              <a:ea typeface="Noto Sans"/>
              <a:cs typeface="Noto Sans"/>
              <a:sym typeface="Noto Sans"/>
            </a:endParaRPr>
          </a:p>
          <a:p>
            <a:pPr indent="-381000" lvl="0" marL="914400" rtl="0" algn="l">
              <a:lnSpc>
                <a:spcPct val="150000"/>
              </a:lnSpc>
              <a:spcBef>
                <a:spcPts val="1000"/>
              </a:spcBef>
              <a:spcAft>
                <a:spcPts val="1000"/>
              </a:spcAft>
              <a:buSzPts val="2400"/>
              <a:buFont typeface="Noto Sans"/>
              <a:buAutoNum type="alphaLcPeriod"/>
            </a:pPr>
            <a:r>
              <a:rPr lang="en"/>
              <a:t>(</a:t>
            </a:r>
            <a:r>
              <a:rPr i="1" lang="en">
                <a:latin typeface="Times New Roman"/>
                <a:ea typeface="Times New Roman"/>
                <a:cs typeface="Times New Roman"/>
                <a:sym typeface="Times New Roman"/>
              </a:rPr>
              <a:t>𝑥 </a:t>
            </a:r>
            <a:r>
              <a:rPr lang="en"/>
              <a:t>+ 8)(</a:t>
            </a:r>
            <a:r>
              <a:rPr i="1" lang="en">
                <a:latin typeface="Times New Roman"/>
                <a:ea typeface="Times New Roman"/>
                <a:cs typeface="Times New Roman"/>
                <a:sym typeface="Times New Roman"/>
              </a:rPr>
              <a:t>𝑥 </a:t>
            </a:r>
            <a:r>
              <a:rPr lang="en"/>
              <a:t>+ 10)</a:t>
            </a:r>
            <a:endParaRPr>
              <a:latin typeface="Noto Sans"/>
              <a:ea typeface="Noto Sans"/>
              <a:cs typeface="Noto Sans"/>
              <a:sym typeface="Noto Sans"/>
            </a:endParaRPr>
          </a:p>
        </p:txBody>
      </p:sp>
      <p:sp>
        <p:nvSpPr>
          <p:cNvPr id="378" name="Google Shape;378;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79" name="Google Shape;379;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8.6.3 Rewriting Quadratic Expressions in Standard Form</a:t>
            </a:r>
            <a:endParaRPr/>
          </a:p>
        </p:txBody>
      </p:sp>
      <p:sp>
        <p:nvSpPr>
          <p:cNvPr descr="An arrow icon reads &quot;Let's review!&quot; and links to a slide that reviews the content that was assessed in the self check question. " id="380" name="Google Shape;380;p43"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4" name="Shape 384"/>
        <p:cNvGrpSpPr/>
        <p:nvPr/>
      </p:nvGrpSpPr>
      <p:grpSpPr>
        <a:xfrm>
          <a:off x="0" y="0"/>
          <a:ext cx="0" cy="0"/>
          <a:chOff x="0" y="0"/>
          <a:chExt cx="0" cy="0"/>
        </a:xfrm>
      </p:grpSpPr>
      <p:pic>
        <p:nvPicPr>
          <p:cNvPr descr="Icon indicating the slide contains a additional resources for students who struggled with the check for understanding (self check) question" id="385" name="Google Shape;385;p4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86" name="Google Shape;386;p4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87" name="Google Shape;387;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88" name="Google Shape;388;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8.6.3 Rewriting Quadratic Expressions in Standard Form</a:t>
            </a:r>
            <a:r>
              <a:rPr lang="en"/>
              <a:t> - Additional Resources</a:t>
            </a:r>
            <a:endParaRPr/>
          </a:p>
        </p:txBody>
      </p:sp>
      <p:sp>
        <p:nvSpPr>
          <p:cNvPr id="389" name="Google Shape;389;p44"/>
          <p:cNvSpPr txBox="1"/>
          <p:nvPr/>
        </p:nvSpPr>
        <p:spPr>
          <a:xfrm>
            <a:off x="311700" y="960125"/>
            <a:ext cx="5164200" cy="365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300">
                <a:latin typeface="Noto Sans"/>
                <a:ea typeface="Noto Sans"/>
                <a:cs typeface="Noto Sans"/>
                <a:sym typeface="Noto Sans"/>
              </a:rPr>
              <a:t>Find the factored form of each expression.</a:t>
            </a:r>
            <a:endParaRPr sz="2300">
              <a:latin typeface="Noto Sans"/>
              <a:ea typeface="Noto Sans"/>
              <a:cs typeface="Noto Sans"/>
              <a:sym typeface="Noto Sans"/>
            </a:endParaRPr>
          </a:p>
          <a:p>
            <a:pPr indent="-374650" lvl="0" marL="457200" rtl="0" algn="l">
              <a:lnSpc>
                <a:spcPct val="200000"/>
              </a:lnSpc>
              <a:spcBef>
                <a:spcPts val="1500"/>
              </a:spcBef>
              <a:spcAft>
                <a:spcPts val="0"/>
              </a:spcAft>
              <a:buSzPts val="2300"/>
              <a:buFont typeface="Noto Sans"/>
              <a:buAutoNum type="arabicPeriod"/>
            </a:pPr>
            <a:r>
              <a:rPr i="1" lang="en" sz="2300">
                <a:solidFill>
                  <a:schemeClr val="dk1"/>
                </a:solidFill>
                <a:latin typeface="Times New Roman"/>
                <a:ea typeface="Times New Roman"/>
                <a:cs typeface="Times New Roman"/>
                <a:sym typeface="Times New Roman"/>
              </a:rPr>
              <a:t>𝑥</a:t>
            </a:r>
            <a:r>
              <a:rPr baseline="30000" lang="en" sz="2300">
                <a:latin typeface="Noto Sans"/>
                <a:ea typeface="Noto Sans"/>
                <a:cs typeface="Noto Sans"/>
                <a:sym typeface="Noto Sans"/>
              </a:rPr>
              <a:t>2 </a:t>
            </a:r>
            <a:r>
              <a:rPr lang="en" sz="2300">
                <a:latin typeface="Noto Sans"/>
                <a:ea typeface="Noto Sans"/>
                <a:cs typeface="Noto Sans"/>
                <a:sym typeface="Noto Sans"/>
              </a:rPr>
              <a:t>+ 9</a:t>
            </a:r>
            <a:r>
              <a:rPr i="1" lang="en" sz="2300">
                <a:solidFill>
                  <a:schemeClr val="dk1"/>
                </a:solidFill>
                <a:latin typeface="Times New Roman"/>
                <a:ea typeface="Times New Roman"/>
                <a:cs typeface="Times New Roman"/>
                <a:sym typeface="Times New Roman"/>
              </a:rPr>
              <a:t>𝑥 </a:t>
            </a:r>
            <a:r>
              <a:rPr lang="en" sz="2300">
                <a:latin typeface="Noto Sans"/>
                <a:ea typeface="Noto Sans"/>
                <a:cs typeface="Noto Sans"/>
                <a:sym typeface="Noto Sans"/>
              </a:rPr>
              <a:t>+ 18</a:t>
            </a:r>
            <a:endParaRPr sz="2300">
              <a:latin typeface="Noto Sans"/>
              <a:ea typeface="Noto Sans"/>
              <a:cs typeface="Noto Sans"/>
              <a:sym typeface="Noto Sans"/>
            </a:endParaRPr>
          </a:p>
          <a:p>
            <a:pPr indent="-374650" lvl="0" marL="457200" rtl="0" algn="l">
              <a:lnSpc>
                <a:spcPct val="200000"/>
              </a:lnSpc>
              <a:spcBef>
                <a:spcPts val="3000"/>
              </a:spcBef>
              <a:spcAft>
                <a:spcPts val="0"/>
              </a:spcAft>
              <a:buClr>
                <a:schemeClr val="dk1"/>
              </a:buClr>
              <a:buSzPts val="2300"/>
              <a:buFont typeface="Noto Sans"/>
              <a:buAutoNum type="arabicPeriod"/>
            </a:pPr>
            <a:r>
              <a:rPr i="1" lang="en" sz="2300">
                <a:solidFill>
                  <a:schemeClr val="dk1"/>
                </a:solidFill>
                <a:latin typeface="Times New Roman"/>
                <a:ea typeface="Times New Roman"/>
                <a:cs typeface="Times New Roman"/>
                <a:sym typeface="Times New Roman"/>
              </a:rPr>
              <a:t>𝑥</a:t>
            </a:r>
            <a:r>
              <a:rPr baseline="30000" lang="en" sz="2300">
                <a:solidFill>
                  <a:schemeClr val="dk1"/>
                </a:solidFill>
                <a:latin typeface="Noto Sans"/>
                <a:ea typeface="Noto Sans"/>
                <a:cs typeface="Noto Sans"/>
                <a:sym typeface="Noto Sans"/>
              </a:rPr>
              <a:t>2 </a:t>
            </a:r>
            <a:r>
              <a:rPr lang="en" sz="2300">
                <a:solidFill>
                  <a:schemeClr val="dk1"/>
                </a:solidFill>
                <a:latin typeface="Noto Sans"/>
                <a:ea typeface="Noto Sans"/>
                <a:cs typeface="Noto Sans"/>
                <a:sym typeface="Noto Sans"/>
              </a:rPr>
              <a:t>− 12</a:t>
            </a:r>
            <a:r>
              <a:rPr i="1" lang="en" sz="2300">
                <a:solidFill>
                  <a:schemeClr val="dk1"/>
                </a:solidFill>
                <a:latin typeface="Times New Roman"/>
                <a:ea typeface="Times New Roman"/>
                <a:cs typeface="Times New Roman"/>
                <a:sym typeface="Times New Roman"/>
              </a:rPr>
              <a:t>𝑥 </a:t>
            </a:r>
            <a:r>
              <a:rPr lang="en" sz="2300">
                <a:solidFill>
                  <a:schemeClr val="dk1"/>
                </a:solidFill>
                <a:latin typeface="Noto Sans"/>
                <a:ea typeface="Noto Sans"/>
                <a:cs typeface="Noto Sans"/>
                <a:sym typeface="Noto Sans"/>
              </a:rPr>
              <a:t>+ 35</a:t>
            </a:r>
            <a:endParaRPr sz="2300">
              <a:latin typeface="Noto Sans"/>
              <a:ea typeface="Noto Sans"/>
              <a:cs typeface="Noto Sans"/>
              <a:sym typeface="Noto Sans"/>
            </a:endParaRPr>
          </a:p>
          <a:p>
            <a:pPr indent="0" lvl="0" marL="0" rtl="0" algn="l">
              <a:lnSpc>
                <a:spcPct val="115000"/>
              </a:lnSpc>
              <a:spcBef>
                <a:spcPts val="1500"/>
              </a:spcBef>
              <a:spcAft>
                <a:spcPts val="0"/>
              </a:spcAft>
              <a:buNone/>
            </a:pPr>
            <a:r>
              <a:t/>
            </a:r>
            <a:endParaRPr sz="2300">
              <a:latin typeface="Noto Sans"/>
              <a:ea typeface="Noto Sans"/>
              <a:cs typeface="Noto Sans"/>
              <a:sym typeface="Noto Sans"/>
            </a:endParaRPr>
          </a:p>
          <a:p>
            <a:pPr indent="0" lvl="0" marL="0" rtl="0" algn="l">
              <a:lnSpc>
                <a:spcPct val="115000"/>
              </a:lnSpc>
              <a:spcBef>
                <a:spcPts val="1500"/>
              </a:spcBef>
              <a:spcAft>
                <a:spcPts val="0"/>
              </a:spcAft>
              <a:buNone/>
            </a:pPr>
            <a:r>
              <a:t/>
            </a:r>
            <a:endParaRPr sz="2300">
              <a:latin typeface="Noto Sans"/>
              <a:ea typeface="Noto Sans"/>
              <a:cs typeface="Noto Sans"/>
              <a:sym typeface="Noto Sans"/>
            </a:endParaRPr>
          </a:p>
          <a:p>
            <a:pPr indent="0" lvl="0" marL="0" rtl="0" algn="l">
              <a:lnSpc>
                <a:spcPct val="200000"/>
              </a:lnSpc>
              <a:spcBef>
                <a:spcPts val="1500"/>
              </a:spcBef>
              <a:spcAft>
                <a:spcPts val="1200"/>
              </a:spcAft>
              <a:buNone/>
            </a:pPr>
            <a:r>
              <a:t/>
            </a:r>
            <a:endParaRPr sz="2300">
              <a:solidFill>
                <a:srgbClr val="000000"/>
              </a:solidFill>
              <a:latin typeface="Noto Sans"/>
              <a:ea typeface="Noto Sans"/>
              <a:cs typeface="Noto Sans"/>
              <a:sym typeface="Noto Sans"/>
            </a:endParaRPr>
          </a:p>
        </p:txBody>
      </p:sp>
      <p:sp>
        <p:nvSpPr>
          <p:cNvPr id="390" name="Google Shape;390;p44"/>
          <p:cNvSpPr txBox="1"/>
          <p:nvPr/>
        </p:nvSpPr>
        <p:spPr>
          <a:xfrm>
            <a:off x="5741975" y="960125"/>
            <a:ext cx="30909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900">
                <a:latin typeface="Noto Sans"/>
                <a:ea typeface="Noto Sans"/>
                <a:cs typeface="Noto Sans"/>
                <a:sym typeface="Noto Sans"/>
              </a:rPr>
              <a:t>If the coefficient of the </a:t>
            </a:r>
            <a:r>
              <a:rPr i="1" lang="en" sz="1900">
                <a:latin typeface="Noto Sans"/>
                <a:ea typeface="Noto Sans"/>
                <a:cs typeface="Noto Sans"/>
                <a:sym typeface="Noto Sans"/>
              </a:rPr>
              <a:t>𝑥</a:t>
            </a:r>
            <a:r>
              <a:rPr baseline="30000" lang="en" sz="1900">
                <a:latin typeface="Noto Sans"/>
                <a:ea typeface="Noto Sans"/>
                <a:cs typeface="Noto Sans"/>
                <a:sym typeface="Noto Sans"/>
              </a:rPr>
              <a:t>2</a:t>
            </a:r>
            <a:r>
              <a:rPr lang="en" sz="1900">
                <a:latin typeface="Noto Sans"/>
                <a:ea typeface="Noto Sans"/>
                <a:cs typeface="Noto Sans"/>
                <a:sym typeface="Noto Sans"/>
              </a:rPr>
              <a:t>-term is 1,</a:t>
            </a:r>
            <a:r>
              <a:rPr b="1" lang="en" sz="1900">
                <a:latin typeface="Noto Sans"/>
                <a:ea typeface="Noto Sans"/>
                <a:cs typeface="Noto Sans"/>
                <a:sym typeface="Noto Sans"/>
              </a:rPr>
              <a:t> </a:t>
            </a:r>
            <a:r>
              <a:rPr lang="en" sz="1900">
                <a:latin typeface="Noto Sans"/>
                <a:ea typeface="Noto Sans"/>
                <a:cs typeface="Noto Sans"/>
                <a:sym typeface="Noto Sans"/>
              </a:rPr>
              <a:t>then</a:t>
            </a:r>
            <a:r>
              <a:rPr b="1" lang="en" sz="1900">
                <a:latin typeface="Noto Sans"/>
                <a:ea typeface="Noto Sans"/>
                <a:cs typeface="Noto Sans"/>
                <a:sym typeface="Noto Sans"/>
              </a:rPr>
              <a:t> </a:t>
            </a:r>
            <a:r>
              <a:rPr lang="en" sz="1900">
                <a:latin typeface="Noto Sans"/>
                <a:ea typeface="Noto Sans"/>
                <a:cs typeface="Noto Sans"/>
                <a:sym typeface="Noto Sans"/>
              </a:rPr>
              <a:t>find two numbers whose </a:t>
            </a:r>
            <a:endParaRPr sz="1900">
              <a:latin typeface="Noto Sans"/>
              <a:ea typeface="Noto Sans"/>
              <a:cs typeface="Noto Sans"/>
              <a:sym typeface="Noto Sans"/>
            </a:endParaRPr>
          </a:p>
          <a:p>
            <a:pPr indent="-349250" lvl="0" marL="457200" rtl="0" algn="l">
              <a:lnSpc>
                <a:spcPct val="115000"/>
              </a:lnSpc>
              <a:spcBef>
                <a:spcPts val="1200"/>
              </a:spcBef>
              <a:spcAft>
                <a:spcPts val="0"/>
              </a:spcAft>
              <a:buSzPts val="1900"/>
              <a:buFont typeface="Noto Sans"/>
              <a:buChar char="●"/>
            </a:pPr>
            <a:r>
              <a:rPr i="1" lang="en" sz="1900">
                <a:latin typeface="Noto Sans"/>
                <a:ea typeface="Noto Sans"/>
                <a:cs typeface="Noto Sans"/>
                <a:sym typeface="Noto Sans"/>
              </a:rPr>
              <a:t>sum</a:t>
            </a:r>
            <a:r>
              <a:rPr lang="en" sz="1900">
                <a:latin typeface="Noto Sans"/>
                <a:ea typeface="Noto Sans"/>
                <a:cs typeface="Noto Sans"/>
                <a:sym typeface="Noto Sans"/>
              </a:rPr>
              <a:t> equals the coefficient of the linear term </a:t>
            </a:r>
            <a:endParaRPr sz="1900">
              <a:latin typeface="Noto Sans"/>
              <a:ea typeface="Noto Sans"/>
              <a:cs typeface="Noto Sans"/>
              <a:sym typeface="Noto Sans"/>
            </a:endParaRPr>
          </a:p>
          <a:p>
            <a:pPr indent="0" lvl="0" marL="914400" rtl="0" algn="l">
              <a:lnSpc>
                <a:spcPct val="115000"/>
              </a:lnSpc>
              <a:spcBef>
                <a:spcPts val="1200"/>
              </a:spcBef>
              <a:spcAft>
                <a:spcPts val="0"/>
              </a:spcAft>
              <a:buNone/>
            </a:pPr>
            <a:r>
              <a:rPr lang="en" sz="1900">
                <a:latin typeface="Noto Sans"/>
                <a:ea typeface="Noto Sans"/>
                <a:cs typeface="Noto Sans"/>
                <a:sym typeface="Noto Sans"/>
              </a:rPr>
              <a:t>and</a:t>
            </a:r>
            <a:endParaRPr sz="1900">
              <a:latin typeface="Noto Sans"/>
              <a:ea typeface="Noto Sans"/>
              <a:cs typeface="Noto Sans"/>
              <a:sym typeface="Noto Sans"/>
            </a:endParaRPr>
          </a:p>
          <a:p>
            <a:pPr indent="-349250" lvl="0" marL="457200" rtl="0" algn="l">
              <a:lnSpc>
                <a:spcPct val="115000"/>
              </a:lnSpc>
              <a:spcBef>
                <a:spcPts val="1200"/>
              </a:spcBef>
              <a:spcAft>
                <a:spcPts val="0"/>
              </a:spcAft>
              <a:buSzPts val="1900"/>
              <a:buFont typeface="Noto Sans"/>
              <a:buChar char="●"/>
            </a:pPr>
            <a:r>
              <a:rPr i="1" lang="en" sz="1900">
                <a:latin typeface="Noto Sans"/>
                <a:ea typeface="Noto Sans"/>
                <a:cs typeface="Noto Sans"/>
                <a:sym typeface="Noto Sans"/>
              </a:rPr>
              <a:t>product</a:t>
            </a:r>
            <a:r>
              <a:rPr lang="en" sz="1900">
                <a:latin typeface="Noto Sans"/>
                <a:ea typeface="Noto Sans"/>
                <a:cs typeface="Noto Sans"/>
                <a:sym typeface="Noto Sans"/>
              </a:rPr>
              <a:t> equals the constant term.</a:t>
            </a:r>
            <a:endParaRPr sz="1900">
              <a:solidFill>
                <a:srgbClr val="000000"/>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sz="1800">
              <a:solidFill>
                <a:srgbClr val="000000"/>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sz="1800">
              <a:solidFill>
                <a:srgbClr val="000000"/>
              </a:solidFill>
              <a:latin typeface="Noto Sans"/>
              <a:ea typeface="Noto Sans"/>
              <a:cs typeface="Noto Sans"/>
              <a:sym typeface="Noto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396" name="Google Shape;396;p45"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97" name="Google Shape;397;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1" name="Shape 401"/>
        <p:cNvGrpSpPr/>
        <p:nvPr/>
      </p:nvGrpSpPr>
      <p:grpSpPr>
        <a:xfrm>
          <a:off x="0" y="0"/>
          <a:ext cx="0" cy="0"/>
          <a:chOff x="0" y="0"/>
          <a:chExt cx="0" cy="0"/>
        </a:xfrm>
      </p:grpSpPr>
      <p:sp>
        <p:nvSpPr>
          <p:cNvPr id="402" name="Google Shape;402;p4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403" name="Google Shape;403;p46"/>
          <p:cNvSpPr txBox="1"/>
          <p:nvPr>
            <p:ph idx="1" type="body"/>
          </p:nvPr>
        </p:nvSpPr>
        <p:spPr>
          <a:xfrm>
            <a:off x="311700" y="819845"/>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Each problem has a pair of equivalent expressions: one in </a:t>
            </a:r>
            <a:r>
              <a:rPr b="1" lang="en" sz="2200"/>
              <a:t>standard form</a:t>
            </a:r>
            <a:r>
              <a:rPr lang="en" sz="2200"/>
              <a:t> and the other in </a:t>
            </a:r>
            <a:r>
              <a:rPr b="1" lang="en" sz="2200"/>
              <a:t>factored form</a:t>
            </a:r>
            <a:r>
              <a:rPr lang="en" sz="2200"/>
              <a:t>. </a:t>
            </a:r>
            <a:endParaRPr sz="2200"/>
          </a:p>
          <a:p>
            <a:pPr indent="0" lvl="0" marL="0" rtl="0" algn="l">
              <a:lnSpc>
                <a:spcPct val="100000"/>
              </a:lnSpc>
              <a:spcBef>
                <a:spcPts val="1200"/>
              </a:spcBef>
              <a:spcAft>
                <a:spcPts val="0"/>
              </a:spcAft>
              <a:buNone/>
            </a:pPr>
            <a:r>
              <a:rPr lang="en" sz="2200"/>
              <a:t>Find the missing numbers.</a:t>
            </a:r>
            <a:endParaRPr sz="2200"/>
          </a:p>
          <a:p>
            <a:pPr indent="-368300" lvl="0" marL="457200" rtl="0" algn="l">
              <a:lnSpc>
                <a:spcPct val="100000"/>
              </a:lnSpc>
              <a:spcBef>
                <a:spcPts val="1200"/>
              </a:spcBef>
              <a:spcAft>
                <a:spcPts val="0"/>
              </a:spcAft>
              <a:buSzPts val="2200"/>
              <a:buAutoNum type="arabicPeriod"/>
            </a:pPr>
            <a:r>
              <a:rPr i="1" lang="en" sz="2200">
                <a:latin typeface="Times New Roman"/>
                <a:ea typeface="Times New Roman"/>
                <a:cs typeface="Times New Roman"/>
                <a:sym typeface="Times New Roman"/>
              </a:rPr>
              <a:t>𝑥</a:t>
            </a:r>
            <a:r>
              <a:rPr baseline="30000" lang="en" sz="2200"/>
              <a:t>2</a:t>
            </a:r>
            <a:r>
              <a:rPr lang="en" sz="2200"/>
              <a:t> + __ </a:t>
            </a:r>
            <a:r>
              <a:rPr i="1" lang="en" sz="2200">
                <a:latin typeface="Times New Roman"/>
                <a:ea typeface="Times New Roman"/>
                <a:cs typeface="Times New Roman"/>
                <a:sym typeface="Times New Roman"/>
              </a:rPr>
              <a:t>𝑥 </a:t>
            </a:r>
            <a:r>
              <a:rPr lang="en" sz="2200"/>
              <a:t>+ __ and (</a:t>
            </a:r>
            <a:r>
              <a:rPr i="1" lang="en" sz="2200">
                <a:latin typeface="Times New Roman"/>
                <a:ea typeface="Times New Roman"/>
                <a:cs typeface="Times New Roman"/>
                <a:sym typeface="Times New Roman"/>
              </a:rPr>
              <a:t>𝑥 </a:t>
            </a:r>
            <a:r>
              <a:rPr lang="en" sz="2200"/>
              <a:t>+ 1)(</a:t>
            </a:r>
            <a:r>
              <a:rPr i="1" lang="en" sz="2200">
                <a:latin typeface="Times New Roman"/>
                <a:ea typeface="Times New Roman"/>
                <a:cs typeface="Times New Roman"/>
                <a:sym typeface="Times New Roman"/>
              </a:rPr>
              <a:t>𝑥 </a:t>
            </a:r>
            <a:r>
              <a:rPr lang="en" sz="2200"/>
              <a:t>+ 17)</a:t>
            </a:r>
            <a:endParaRPr sz="2200"/>
          </a:p>
          <a:p>
            <a:pPr indent="-368300" lvl="0" marL="457200" rtl="0" algn="l">
              <a:lnSpc>
                <a:spcPct val="100000"/>
              </a:lnSpc>
              <a:spcBef>
                <a:spcPts val="2000"/>
              </a:spcBef>
              <a:spcAft>
                <a:spcPts val="0"/>
              </a:spcAft>
              <a:buSzPts val="2200"/>
              <a:buAutoNum type="arabicPeriod"/>
            </a:pPr>
            <a:r>
              <a:rPr i="1" lang="en" sz="2200">
                <a:latin typeface="Times New Roman"/>
                <a:ea typeface="Times New Roman"/>
                <a:cs typeface="Times New Roman"/>
                <a:sym typeface="Times New Roman"/>
              </a:rPr>
              <a:t>𝑥</a:t>
            </a:r>
            <a:r>
              <a:rPr baseline="30000" lang="en" sz="2200"/>
              <a:t>2</a:t>
            </a:r>
            <a:r>
              <a:rPr lang="en" sz="2200"/>
              <a:t> + 9</a:t>
            </a:r>
            <a:r>
              <a:rPr i="1" lang="en" sz="2200">
                <a:latin typeface="Times New Roman"/>
                <a:ea typeface="Times New Roman"/>
                <a:cs typeface="Times New Roman"/>
                <a:sym typeface="Times New Roman"/>
              </a:rPr>
              <a:t>𝑥 </a:t>
            </a:r>
            <a:r>
              <a:rPr lang="en" sz="2200"/>
              <a:t>+ 14 and (</a:t>
            </a:r>
            <a:r>
              <a:rPr i="1" lang="en" sz="2200">
                <a:latin typeface="Times New Roman"/>
                <a:ea typeface="Times New Roman"/>
                <a:cs typeface="Times New Roman"/>
                <a:sym typeface="Times New Roman"/>
              </a:rPr>
              <a:t>𝑥 </a:t>
            </a:r>
            <a:r>
              <a:rPr lang="en" sz="2200"/>
              <a:t>+ 2)(</a:t>
            </a:r>
            <a:r>
              <a:rPr i="1" lang="en" sz="2200">
                <a:latin typeface="Times New Roman"/>
                <a:ea typeface="Times New Roman"/>
                <a:cs typeface="Times New Roman"/>
                <a:sym typeface="Times New Roman"/>
              </a:rPr>
              <a:t>𝑥 </a:t>
            </a:r>
            <a:r>
              <a:rPr lang="en" sz="2200"/>
              <a:t>+ __ )</a:t>
            </a:r>
            <a:endParaRPr sz="2200"/>
          </a:p>
          <a:p>
            <a:pPr indent="-368300" lvl="0" marL="457200" rtl="0" algn="l">
              <a:lnSpc>
                <a:spcPct val="100000"/>
              </a:lnSpc>
              <a:spcBef>
                <a:spcPts val="2000"/>
              </a:spcBef>
              <a:spcAft>
                <a:spcPts val="0"/>
              </a:spcAft>
              <a:buSzPts val="2200"/>
              <a:buAutoNum type="arabicPeriod"/>
            </a:pPr>
            <a:r>
              <a:rPr i="1" lang="en" sz="2200">
                <a:latin typeface="Times New Roman"/>
                <a:ea typeface="Times New Roman"/>
                <a:cs typeface="Times New Roman"/>
                <a:sym typeface="Times New Roman"/>
              </a:rPr>
              <a:t>𝑥</a:t>
            </a:r>
            <a:r>
              <a:rPr baseline="30000" lang="en" sz="2200"/>
              <a:t>2</a:t>
            </a:r>
            <a:r>
              <a:rPr lang="en" sz="2200"/>
              <a:t> − 7</a:t>
            </a:r>
            <a:r>
              <a:rPr i="1" lang="en" sz="2200">
                <a:latin typeface="Times New Roman"/>
                <a:ea typeface="Times New Roman"/>
                <a:cs typeface="Times New Roman"/>
                <a:sym typeface="Times New Roman"/>
              </a:rPr>
              <a:t>𝑥 </a:t>
            </a:r>
            <a:r>
              <a:rPr lang="en" sz="2200"/>
              <a:t>+ 10 and (</a:t>
            </a:r>
            <a:r>
              <a:rPr i="1" lang="en" sz="2200">
                <a:latin typeface="Times New Roman"/>
                <a:ea typeface="Times New Roman"/>
                <a:cs typeface="Times New Roman"/>
                <a:sym typeface="Times New Roman"/>
              </a:rPr>
              <a:t>𝑥 </a:t>
            </a:r>
            <a:r>
              <a:rPr lang="en" sz="2200"/>
              <a:t>− 2)(</a:t>
            </a:r>
            <a:r>
              <a:rPr i="1" lang="en" sz="2200">
                <a:latin typeface="Times New Roman"/>
                <a:ea typeface="Times New Roman"/>
                <a:cs typeface="Times New Roman"/>
                <a:sym typeface="Times New Roman"/>
              </a:rPr>
              <a:t>𝑥 </a:t>
            </a:r>
            <a:r>
              <a:rPr lang="en" sz="2200"/>
              <a:t>− __ )</a:t>
            </a:r>
            <a:endParaRPr sz="2200"/>
          </a:p>
          <a:p>
            <a:pPr indent="-368300" lvl="0" marL="457200" rtl="0" algn="l">
              <a:lnSpc>
                <a:spcPct val="100000"/>
              </a:lnSpc>
              <a:spcBef>
                <a:spcPts val="2000"/>
              </a:spcBef>
              <a:spcAft>
                <a:spcPts val="2000"/>
              </a:spcAft>
              <a:buSzPts val="2200"/>
              <a:buAutoNum type="arabicPeriod"/>
            </a:pPr>
            <a:r>
              <a:rPr lang="en" sz="2200"/>
              <a:t>𝑥</a:t>
            </a:r>
            <a:r>
              <a:rPr baseline="30000" lang="en" sz="2200"/>
              <a:t>2</a:t>
            </a:r>
            <a:r>
              <a:rPr lang="en" sz="2200"/>
              <a:t> − 9</a:t>
            </a:r>
            <a:r>
              <a:rPr i="1" lang="en" sz="2200">
                <a:latin typeface="Times New Roman"/>
                <a:ea typeface="Times New Roman"/>
                <a:cs typeface="Times New Roman"/>
                <a:sym typeface="Times New Roman"/>
              </a:rPr>
              <a:t>𝑥 </a:t>
            </a:r>
            <a:r>
              <a:rPr lang="en" sz="2200"/>
              <a:t>+ 20 and (</a:t>
            </a:r>
            <a:r>
              <a:rPr i="1" lang="en" sz="2200">
                <a:latin typeface="Times New Roman"/>
                <a:ea typeface="Times New Roman"/>
                <a:cs typeface="Times New Roman"/>
                <a:sym typeface="Times New Roman"/>
              </a:rPr>
              <a:t>𝑥 </a:t>
            </a:r>
            <a:r>
              <a:rPr lang="en" sz="2200"/>
              <a:t>− __ )(</a:t>
            </a:r>
            <a:r>
              <a:rPr i="1" lang="en" sz="2200">
                <a:latin typeface="Times New Roman"/>
                <a:ea typeface="Times New Roman"/>
                <a:cs typeface="Times New Roman"/>
                <a:sym typeface="Times New Roman"/>
              </a:rPr>
              <a:t>𝑥 </a:t>
            </a:r>
            <a:r>
              <a:rPr lang="en" sz="2200"/>
              <a:t>− __ )</a:t>
            </a:r>
            <a:endParaRPr sz="2200"/>
          </a:p>
        </p:txBody>
      </p:sp>
      <p:sp>
        <p:nvSpPr>
          <p:cNvPr id="404" name="Google Shape;404;p4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05" name="Google Shape;405;p4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a:t>
            </a:r>
            <a:r>
              <a:rPr lang="en"/>
              <a:t>.4 Finding the Missing Numbers in Pairs of Equivalent Expressions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1" name="Google Shape;411;p4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412" name="Google Shape;412;p47"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6" name="Shape 416"/>
        <p:cNvGrpSpPr/>
        <p:nvPr/>
      </p:nvGrpSpPr>
      <p:grpSpPr>
        <a:xfrm>
          <a:off x="0" y="0"/>
          <a:ext cx="0" cy="0"/>
          <a:chOff x="0" y="0"/>
          <a:chExt cx="0" cy="0"/>
        </a:xfrm>
      </p:grpSpPr>
      <p:sp>
        <p:nvSpPr>
          <p:cNvPr id="417" name="Google Shape;417;p4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18" name="Google Shape;418;p4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419" name="Google Shape;419;p48"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420" name="Google Shape;420;p4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1" name="Google Shape;421;p4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8.6</a:t>
            </a:r>
            <a:r>
              <a:rPr lang="en"/>
              <a:t>.5 Practice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427" name="Google Shape;427;p49"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428" name="Google Shape;428;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2" name="Shape 432"/>
        <p:cNvGrpSpPr/>
        <p:nvPr/>
      </p:nvGrpSpPr>
      <p:grpSpPr>
        <a:xfrm>
          <a:off x="0" y="0"/>
          <a:ext cx="0" cy="0"/>
          <a:chOff x="0" y="0"/>
          <a:chExt cx="0" cy="0"/>
        </a:xfrm>
      </p:grpSpPr>
      <p:sp>
        <p:nvSpPr>
          <p:cNvPr id="433" name="Google Shape;433;p5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34" name="Google Shape;434;p5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35" name="Google Shape;435;p5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8.6 Rewriting Quadratic Equations in Factored Form, Part 1</a:t>
            </a:r>
            <a:endParaRPr/>
          </a:p>
        </p:txBody>
      </p:sp>
      <p:sp>
        <p:nvSpPr>
          <p:cNvPr id="436" name="Google Shape;436;p50"/>
          <p:cNvSpPr txBox="1"/>
          <p:nvPr>
            <p:ph idx="1" type="body"/>
          </p:nvPr>
        </p:nvSpPr>
        <p:spPr>
          <a:xfrm>
            <a:off x="311700" y="959075"/>
            <a:ext cx="4461600" cy="3657600"/>
          </a:xfrm>
          <a:prstGeom prst="rect">
            <a:avLst/>
          </a:prstGeom>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None/>
            </a:pPr>
            <a:r>
              <a:rPr lang="en" sz="2317"/>
              <a:t>Rewrite each quadratic expression in </a:t>
            </a:r>
            <a:r>
              <a:rPr b="1" lang="en" sz="2317"/>
              <a:t>standard form</a:t>
            </a:r>
            <a:r>
              <a:rPr lang="en" sz="2317"/>
              <a:t> into </a:t>
            </a:r>
            <a:r>
              <a:rPr b="1" lang="en" sz="2317"/>
              <a:t>factored form</a:t>
            </a:r>
            <a:r>
              <a:rPr lang="en" sz="2317"/>
              <a:t>.  Be prepared to explain your process.</a:t>
            </a:r>
            <a:endParaRPr sz="2317"/>
          </a:p>
          <a:p>
            <a:pPr indent="-353695" lvl="0" marL="457200" rtl="0" algn="l">
              <a:lnSpc>
                <a:spcPct val="100000"/>
              </a:lnSpc>
              <a:spcBef>
                <a:spcPts val="1500"/>
              </a:spcBef>
              <a:spcAft>
                <a:spcPts val="0"/>
              </a:spcAft>
              <a:buSzPct val="100000"/>
              <a:buAutoNum type="arabicPeriod"/>
            </a:pPr>
            <a:r>
              <a:rPr i="1" lang="en" sz="2317">
                <a:latin typeface="Times New Roman"/>
                <a:ea typeface="Times New Roman"/>
                <a:cs typeface="Times New Roman"/>
                <a:sym typeface="Times New Roman"/>
              </a:rPr>
              <a:t>𝑥</a:t>
            </a:r>
            <a:r>
              <a:rPr baseline="30000" lang="en" sz="2317"/>
              <a:t>2</a:t>
            </a:r>
            <a:r>
              <a:rPr lang="en" sz="2317"/>
              <a:t> + 8</a:t>
            </a:r>
            <a:r>
              <a:rPr i="1" lang="en" sz="2317">
                <a:latin typeface="Times New Roman"/>
                <a:ea typeface="Times New Roman"/>
                <a:cs typeface="Times New Roman"/>
                <a:sym typeface="Times New Roman"/>
              </a:rPr>
              <a:t>𝑥 </a:t>
            </a:r>
            <a:r>
              <a:rPr lang="en" sz="2317"/>
              <a:t>+ 15</a:t>
            </a:r>
            <a:endParaRPr sz="2317"/>
          </a:p>
          <a:p>
            <a:pPr indent="-353695" lvl="0" marL="457200" rtl="0" algn="l">
              <a:lnSpc>
                <a:spcPct val="100000"/>
              </a:lnSpc>
              <a:spcBef>
                <a:spcPts val="3000"/>
              </a:spcBef>
              <a:spcAft>
                <a:spcPts val="0"/>
              </a:spcAft>
              <a:buSzPct val="100000"/>
              <a:buAutoNum type="arabicPeriod"/>
            </a:pPr>
            <a:r>
              <a:rPr i="1" lang="en" sz="2317">
                <a:latin typeface="Times New Roman"/>
                <a:ea typeface="Times New Roman"/>
                <a:cs typeface="Times New Roman"/>
                <a:sym typeface="Times New Roman"/>
              </a:rPr>
              <a:t>𝑥</a:t>
            </a:r>
            <a:r>
              <a:rPr baseline="30000" lang="en" sz="2317"/>
              <a:t>2</a:t>
            </a:r>
            <a:r>
              <a:rPr lang="en" sz="2317"/>
              <a:t> + 11</a:t>
            </a:r>
            <a:r>
              <a:rPr i="1" lang="en" sz="2317">
                <a:latin typeface="Times New Roman"/>
                <a:ea typeface="Times New Roman"/>
                <a:cs typeface="Times New Roman"/>
                <a:sym typeface="Times New Roman"/>
              </a:rPr>
              <a:t>𝑥 </a:t>
            </a:r>
            <a:r>
              <a:rPr lang="en" sz="2317"/>
              <a:t>+ 28</a:t>
            </a:r>
            <a:endParaRPr sz="2317"/>
          </a:p>
          <a:p>
            <a:pPr indent="-353695" lvl="0" marL="457200" rtl="0" algn="l">
              <a:lnSpc>
                <a:spcPct val="100000"/>
              </a:lnSpc>
              <a:spcBef>
                <a:spcPts val="3000"/>
              </a:spcBef>
              <a:spcAft>
                <a:spcPts val="0"/>
              </a:spcAft>
              <a:buSzPct val="100000"/>
              <a:buAutoNum type="arabicPeriod"/>
            </a:pPr>
            <a:r>
              <a:rPr i="1" lang="en" sz="2317">
                <a:latin typeface="Times New Roman"/>
                <a:ea typeface="Times New Roman"/>
                <a:cs typeface="Times New Roman"/>
                <a:sym typeface="Times New Roman"/>
              </a:rPr>
              <a:t>𝑥</a:t>
            </a:r>
            <a:r>
              <a:rPr baseline="30000" lang="en" sz="2317"/>
              <a:t>2</a:t>
            </a:r>
            <a:r>
              <a:rPr lang="en" sz="2317"/>
              <a:t> + 𝑏</a:t>
            </a:r>
            <a:r>
              <a:rPr i="1" lang="en" sz="2317">
                <a:latin typeface="Times New Roman"/>
                <a:ea typeface="Times New Roman"/>
                <a:cs typeface="Times New Roman"/>
                <a:sym typeface="Times New Roman"/>
              </a:rPr>
              <a:t>𝑥 </a:t>
            </a:r>
            <a:r>
              <a:rPr lang="en" sz="2317"/>
              <a:t>+ 𝑐</a:t>
            </a:r>
            <a:endParaRPr sz="2317"/>
          </a:p>
          <a:p>
            <a:pPr indent="0" lvl="0" marL="0" rtl="0" algn="l">
              <a:lnSpc>
                <a:spcPct val="100000"/>
              </a:lnSpc>
              <a:spcBef>
                <a:spcPts val="3000"/>
              </a:spcBef>
              <a:spcAft>
                <a:spcPts val="120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440" name="Shape 440"/>
        <p:cNvGrpSpPr/>
        <p:nvPr/>
      </p:nvGrpSpPr>
      <p:grpSpPr>
        <a:xfrm>
          <a:off x="0" y="0"/>
          <a:ext cx="0" cy="0"/>
          <a:chOff x="0" y="0"/>
          <a:chExt cx="0" cy="0"/>
        </a:xfrm>
      </p:grpSpPr>
      <p:sp>
        <p:nvSpPr>
          <p:cNvPr id="441" name="Google Shape;441;p5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42" name="Google Shape;442;p51"/>
          <p:cNvSpPr txBox="1"/>
          <p:nvPr>
            <p:ph idx="1" type="body"/>
          </p:nvPr>
        </p:nvSpPr>
        <p:spPr>
          <a:xfrm>
            <a:off x="311700" y="959075"/>
            <a:ext cx="4461600" cy="3657600"/>
          </a:xfrm>
          <a:prstGeom prst="rect">
            <a:avLst/>
          </a:prstGeom>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None/>
            </a:pPr>
            <a:r>
              <a:rPr lang="en" sz="2317"/>
              <a:t>Rewrite each quadratic expression in </a:t>
            </a:r>
            <a:r>
              <a:rPr b="1" lang="en" sz="2317"/>
              <a:t>s</a:t>
            </a:r>
            <a:r>
              <a:rPr b="1" lang="en" sz="2317"/>
              <a:t>tandard form</a:t>
            </a:r>
            <a:r>
              <a:rPr lang="en" sz="2317"/>
              <a:t> into </a:t>
            </a:r>
            <a:r>
              <a:rPr b="1" lang="en" sz="2317"/>
              <a:t>f</a:t>
            </a:r>
            <a:r>
              <a:rPr b="1" lang="en" sz="2317"/>
              <a:t>actored form</a:t>
            </a:r>
            <a:r>
              <a:rPr lang="en" sz="2317"/>
              <a:t>.  Be prepared to explain your process.</a:t>
            </a:r>
            <a:endParaRPr sz="2317"/>
          </a:p>
          <a:p>
            <a:pPr indent="-353695" lvl="0" marL="457200" rtl="0" algn="l">
              <a:lnSpc>
                <a:spcPct val="100000"/>
              </a:lnSpc>
              <a:spcBef>
                <a:spcPts val="1500"/>
              </a:spcBef>
              <a:spcAft>
                <a:spcPts val="0"/>
              </a:spcAft>
              <a:buSzPct val="100000"/>
              <a:buAutoNum type="arabicPeriod"/>
            </a:pPr>
            <a:r>
              <a:rPr i="1" lang="en" sz="2317">
                <a:latin typeface="Times New Roman"/>
                <a:ea typeface="Times New Roman"/>
                <a:cs typeface="Times New Roman"/>
                <a:sym typeface="Times New Roman"/>
              </a:rPr>
              <a:t>𝑥</a:t>
            </a:r>
            <a:r>
              <a:rPr baseline="30000" lang="en" sz="2317"/>
              <a:t>2</a:t>
            </a:r>
            <a:r>
              <a:rPr lang="en" sz="2317"/>
              <a:t> + 8</a:t>
            </a:r>
            <a:r>
              <a:rPr i="1" lang="en" sz="2317">
                <a:latin typeface="Times New Roman"/>
                <a:ea typeface="Times New Roman"/>
                <a:cs typeface="Times New Roman"/>
                <a:sym typeface="Times New Roman"/>
              </a:rPr>
              <a:t>𝑥 </a:t>
            </a:r>
            <a:r>
              <a:rPr lang="en" sz="2317"/>
              <a:t>+ 15</a:t>
            </a:r>
            <a:endParaRPr sz="2317"/>
          </a:p>
          <a:p>
            <a:pPr indent="-353695" lvl="0" marL="457200" rtl="0" algn="l">
              <a:lnSpc>
                <a:spcPct val="100000"/>
              </a:lnSpc>
              <a:spcBef>
                <a:spcPts val="3000"/>
              </a:spcBef>
              <a:spcAft>
                <a:spcPts val="0"/>
              </a:spcAft>
              <a:buSzPct val="100000"/>
              <a:buAutoNum type="arabicPeriod"/>
            </a:pPr>
            <a:r>
              <a:rPr i="1" lang="en" sz="2317">
                <a:latin typeface="Times New Roman"/>
                <a:ea typeface="Times New Roman"/>
                <a:cs typeface="Times New Roman"/>
                <a:sym typeface="Times New Roman"/>
              </a:rPr>
              <a:t>𝑥</a:t>
            </a:r>
            <a:r>
              <a:rPr baseline="30000" lang="en" sz="2317"/>
              <a:t>2</a:t>
            </a:r>
            <a:r>
              <a:rPr lang="en" sz="2317"/>
              <a:t> + 11</a:t>
            </a:r>
            <a:r>
              <a:rPr i="1" lang="en" sz="2317">
                <a:latin typeface="Times New Roman"/>
                <a:ea typeface="Times New Roman"/>
                <a:cs typeface="Times New Roman"/>
                <a:sym typeface="Times New Roman"/>
              </a:rPr>
              <a:t>𝑥 </a:t>
            </a:r>
            <a:r>
              <a:rPr lang="en" sz="2317"/>
              <a:t>+ 28</a:t>
            </a:r>
            <a:endParaRPr sz="2317"/>
          </a:p>
          <a:p>
            <a:pPr indent="-353695" lvl="0" marL="457200" rtl="0" algn="l">
              <a:lnSpc>
                <a:spcPct val="100000"/>
              </a:lnSpc>
              <a:spcBef>
                <a:spcPts val="3000"/>
              </a:spcBef>
              <a:spcAft>
                <a:spcPts val="0"/>
              </a:spcAft>
              <a:buSzPct val="100000"/>
              <a:buAutoNum type="arabicPeriod"/>
            </a:pPr>
            <a:r>
              <a:rPr i="1" lang="en" sz="2317">
                <a:latin typeface="Times New Roman"/>
                <a:ea typeface="Times New Roman"/>
                <a:cs typeface="Times New Roman"/>
                <a:sym typeface="Times New Roman"/>
              </a:rPr>
              <a:t>𝑥</a:t>
            </a:r>
            <a:r>
              <a:rPr baseline="30000" lang="en" sz="2317"/>
              <a:t>2</a:t>
            </a:r>
            <a:r>
              <a:rPr lang="en" sz="2317"/>
              <a:t> + 𝑏</a:t>
            </a:r>
            <a:r>
              <a:rPr i="1" lang="en" sz="2317">
                <a:latin typeface="Times New Roman"/>
                <a:ea typeface="Times New Roman"/>
                <a:cs typeface="Times New Roman"/>
                <a:sym typeface="Times New Roman"/>
              </a:rPr>
              <a:t>𝑥 </a:t>
            </a:r>
            <a:r>
              <a:rPr lang="en" sz="2317"/>
              <a:t>+ 𝑐</a:t>
            </a:r>
            <a:endParaRPr sz="2317"/>
          </a:p>
          <a:p>
            <a:pPr indent="0" lvl="0" marL="0" rtl="0" algn="l">
              <a:lnSpc>
                <a:spcPct val="100000"/>
              </a:lnSpc>
              <a:spcBef>
                <a:spcPts val="3000"/>
              </a:spcBef>
              <a:spcAft>
                <a:spcPts val="1200"/>
              </a:spcAft>
              <a:buNone/>
            </a:pPr>
            <a:r>
              <a:t/>
            </a:r>
            <a:endParaRPr/>
          </a:p>
        </p:txBody>
      </p:sp>
      <p:sp>
        <p:nvSpPr>
          <p:cNvPr id="443" name="Google Shape;443;p5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44" name="Google Shape;444;p5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8.6 Rewriting Quadratic Equations in Factored Form, Part 1</a:t>
            </a:r>
            <a:endParaRPr/>
          </a:p>
        </p:txBody>
      </p:sp>
      <p:grpSp>
        <p:nvGrpSpPr>
          <p:cNvPr id="445" name="Google Shape;445;p51"/>
          <p:cNvGrpSpPr/>
          <p:nvPr/>
        </p:nvGrpSpPr>
        <p:grpSpPr>
          <a:xfrm>
            <a:off x="5040725" y="960125"/>
            <a:ext cx="3791700" cy="3657600"/>
            <a:chOff x="5040725" y="960125"/>
            <a:chExt cx="3791700" cy="3657600"/>
          </a:xfrm>
        </p:grpSpPr>
        <p:sp>
          <p:nvSpPr>
            <p:cNvPr id="446" name="Google Shape;446;p51"/>
            <p:cNvSpPr txBox="1"/>
            <p:nvPr/>
          </p:nvSpPr>
          <p:spPr>
            <a:xfrm>
              <a:off x="5040725" y="960125"/>
              <a:ext cx="37917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latin typeface="Noto Sans"/>
                  <a:ea typeface="Noto Sans"/>
                  <a:cs typeface="Noto Sans"/>
                  <a:sym typeface="Noto Sans"/>
                </a:rPr>
                <a:t>Rewrite a quadratic expression like </a:t>
              </a:r>
              <a:r>
                <a:rPr b="1" i="1" lang="en" sz="1800">
                  <a:latin typeface="Noto Sans"/>
                  <a:ea typeface="Noto Sans"/>
                  <a:cs typeface="Noto Sans"/>
                  <a:sym typeface="Noto Sans"/>
                </a:rPr>
                <a:t>a</a:t>
              </a:r>
              <a:r>
                <a:rPr b="1" i="1" lang="en" sz="1800">
                  <a:latin typeface="Times New Roman"/>
                  <a:ea typeface="Times New Roman"/>
                  <a:cs typeface="Times New Roman"/>
                  <a:sym typeface="Times New Roman"/>
                </a:rPr>
                <a:t>x</a:t>
              </a:r>
              <a:r>
                <a:rPr b="1" baseline="30000" i="1" lang="en" sz="1800">
                  <a:latin typeface="Noto Sans"/>
                  <a:ea typeface="Noto Sans"/>
                  <a:cs typeface="Noto Sans"/>
                  <a:sym typeface="Noto Sans"/>
                </a:rPr>
                <a:t>2</a:t>
              </a:r>
              <a:r>
                <a:rPr b="1" i="1" lang="en" sz="1800">
                  <a:latin typeface="Noto Sans"/>
                  <a:ea typeface="Noto Sans"/>
                  <a:cs typeface="Noto Sans"/>
                  <a:sym typeface="Noto Sans"/>
                </a:rPr>
                <a:t> + b</a:t>
              </a:r>
              <a:r>
                <a:rPr b="1" i="1" lang="en" sz="1800">
                  <a:solidFill>
                    <a:schemeClr val="dk1"/>
                  </a:solidFill>
                  <a:latin typeface="Times New Roman"/>
                  <a:ea typeface="Times New Roman"/>
                  <a:cs typeface="Times New Roman"/>
                  <a:sym typeface="Times New Roman"/>
                </a:rPr>
                <a:t>x</a:t>
              </a:r>
              <a:r>
                <a:rPr b="1" i="1" lang="en" sz="1800">
                  <a:latin typeface="Noto Sans"/>
                  <a:ea typeface="Noto Sans"/>
                  <a:cs typeface="Noto Sans"/>
                  <a:sym typeface="Noto Sans"/>
                </a:rPr>
                <a:t> + c</a:t>
              </a:r>
              <a:r>
                <a:rPr b="1" lang="en" sz="1800">
                  <a:latin typeface="Noto Sans"/>
                  <a:ea typeface="Noto Sans"/>
                  <a:cs typeface="Noto Sans"/>
                  <a:sym typeface="Noto Sans"/>
                </a:rPr>
                <a:t> in factored form</a:t>
              </a:r>
              <a:endParaRPr b="1" sz="1800">
                <a:solidFill>
                  <a:srgbClr val="000000"/>
                </a:solidFill>
                <a:latin typeface="Noto Sans"/>
                <a:ea typeface="Noto Sans"/>
                <a:cs typeface="Noto Sans"/>
                <a:sym typeface="Noto Sans"/>
              </a:endParaRPr>
            </a:p>
            <a:p>
              <a:pPr indent="-342900" lvl="0" marL="457200" rtl="0" algn="l">
                <a:lnSpc>
                  <a:spcPct val="115000"/>
                </a:lnSpc>
                <a:spcBef>
                  <a:spcPts val="1200"/>
                </a:spcBef>
                <a:spcAft>
                  <a:spcPts val="0"/>
                </a:spcAft>
                <a:buClr>
                  <a:srgbClr val="000000"/>
                </a:buClr>
                <a:buSzPts val="1800"/>
                <a:buFont typeface="Noto Sans"/>
                <a:buChar char="●"/>
              </a:pPr>
              <a:r>
                <a:rPr lang="en" sz="1800">
                  <a:latin typeface="Noto Sans"/>
                  <a:ea typeface="Noto Sans"/>
                  <a:cs typeface="Noto Sans"/>
                  <a:sym typeface="Noto Sans"/>
                </a:rPr>
                <a:t>Find all pairs of factors of 𝑐</a:t>
              </a:r>
              <a:r>
                <a:rPr i="1" lang="en" sz="1800">
                  <a:latin typeface="Noto Sans"/>
                  <a:ea typeface="Noto Sans"/>
                  <a:cs typeface="Noto Sans"/>
                  <a:sym typeface="Noto Sans"/>
                </a:rPr>
                <a:t>.</a:t>
              </a:r>
              <a:endParaRPr b="1" i="1" sz="1800">
                <a:solidFill>
                  <a:srgbClr val="000000"/>
                </a:solidFill>
                <a:latin typeface="Noto Sans"/>
                <a:ea typeface="Noto Sans"/>
                <a:cs typeface="Noto Sans"/>
                <a:sym typeface="Noto Sans"/>
              </a:endParaRPr>
            </a:p>
            <a:p>
              <a:pPr indent="-342900" lvl="0" marL="457200" rtl="0" algn="l">
                <a:lnSpc>
                  <a:spcPct val="115000"/>
                </a:lnSpc>
                <a:spcBef>
                  <a:spcPts val="0"/>
                </a:spcBef>
                <a:spcAft>
                  <a:spcPts val="0"/>
                </a:spcAft>
                <a:buClr>
                  <a:srgbClr val="000000"/>
                </a:buClr>
                <a:buSzPts val="1800"/>
                <a:buFont typeface="Noto Sans"/>
                <a:buChar char="●"/>
              </a:pPr>
              <a:r>
                <a:rPr lang="en" sz="1800">
                  <a:latin typeface="Noto Sans"/>
                  <a:ea typeface="Noto Sans"/>
                  <a:cs typeface="Noto Sans"/>
                  <a:sym typeface="Noto Sans"/>
                </a:rPr>
                <a:t>Find a pair of factors of 𝑐 that add up to equal 𝑏. (If the factors are 𝑚 and 𝑛, then we want 𝑚 + 𝑛 = 𝑏.)</a:t>
              </a:r>
              <a:endParaRPr b="1" sz="1800">
                <a:solidFill>
                  <a:srgbClr val="000000"/>
                </a:solidFill>
                <a:latin typeface="Noto Sans"/>
                <a:ea typeface="Noto Sans"/>
                <a:cs typeface="Noto Sans"/>
                <a:sym typeface="Noto Sans"/>
              </a:endParaRPr>
            </a:p>
            <a:p>
              <a:pPr indent="-342900" lvl="0" marL="457200" rtl="0" algn="l">
                <a:lnSpc>
                  <a:spcPct val="115000"/>
                </a:lnSpc>
                <a:spcBef>
                  <a:spcPts val="0"/>
                </a:spcBef>
                <a:spcAft>
                  <a:spcPts val="0"/>
                </a:spcAft>
                <a:buClr>
                  <a:srgbClr val="000000"/>
                </a:buClr>
                <a:buSzPts val="1800"/>
                <a:buFont typeface="Noto Sans"/>
                <a:buChar char="●"/>
              </a:pPr>
              <a:r>
                <a:rPr lang="en" sz="1800">
                  <a:latin typeface="Noto Sans"/>
                  <a:ea typeface="Noto Sans"/>
                  <a:cs typeface="Noto Sans"/>
                  <a:sym typeface="Noto Sans"/>
                </a:rPr>
                <a:t>The factors are (𝑥 + 𝑚)(𝑥 + 𝑛).</a:t>
              </a:r>
              <a:endParaRPr sz="1800">
                <a:latin typeface="Noto Sans"/>
                <a:ea typeface="Noto Sans"/>
                <a:cs typeface="Noto Sans"/>
                <a:sym typeface="Noto Sans"/>
              </a:endParaRPr>
            </a:p>
            <a:p>
              <a:pPr indent="-342900" lvl="0" marL="457200" rtl="0" algn="l">
                <a:lnSpc>
                  <a:spcPct val="115000"/>
                </a:lnSpc>
                <a:spcBef>
                  <a:spcPts val="0"/>
                </a:spcBef>
                <a:spcAft>
                  <a:spcPts val="0"/>
                </a:spcAft>
                <a:buClr>
                  <a:srgbClr val="000000"/>
                </a:buClr>
                <a:buSzPts val="1800"/>
                <a:buFont typeface="Noto Sans"/>
                <a:buChar char="●"/>
              </a:pPr>
              <a:r>
                <a:rPr lang="en" sz="1800">
                  <a:latin typeface="Noto Sans"/>
                  <a:ea typeface="Noto Sans"/>
                  <a:cs typeface="Noto Sans"/>
                  <a:sym typeface="Noto Sans"/>
                </a:rPr>
                <a:t>Check by expanding using the Distributive Property.</a:t>
              </a:r>
              <a:endParaRPr sz="1800">
                <a:latin typeface="Noto Sans"/>
                <a:ea typeface="Noto Sans"/>
                <a:cs typeface="Noto Sans"/>
                <a:sym typeface="Noto Sans"/>
              </a:endParaRPr>
            </a:p>
          </p:txBody>
        </p:sp>
        <p:cxnSp>
          <p:nvCxnSpPr>
            <p:cNvPr descr="a gray line segment used to visually separate the title from the &quot;how to&quot; steps" id="447" name="Google Shape;447;p51"/>
            <p:cNvCxnSpPr/>
            <p:nvPr/>
          </p:nvCxnSpPr>
          <p:spPr>
            <a:xfrm flipH="1" rot="10800000">
              <a:off x="5136450" y="1760225"/>
              <a:ext cx="3463800" cy="14100"/>
            </a:xfrm>
            <a:prstGeom prst="straightConnector1">
              <a:avLst/>
            </a:prstGeom>
            <a:noFill/>
            <a:ln cap="flat" cmpd="sng" w="28575">
              <a:solidFill>
                <a:srgbClr val="9E9E9E"/>
              </a:solidFill>
              <a:prstDash val="solid"/>
              <a:round/>
              <a:headEnd len="med" w="med" type="none"/>
              <a:tailEnd len="med" w="med" type="none"/>
            </a:ln>
          </p:spPr>
        </p:cxn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5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53" name="Google Shape;453;p52"/>
          <p:cNvSpPr txBox="1"/>
          <p:nvPr>
            <p:ph idx="1" type="body"/>
          </p:nvPr>
        </p:nvSpPr>
        <p:spPr>
          <a:xfrm>
            <a:off x="311700" y="68882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454" name="Google Shape;454;p52" title="Student Self Assessment table"/>
          <p:cNvGraphicFramePr/>
          <p:nvPr/>
        </p:nvGraphicFramePr>
        <p:xfrm>
          <a:off x="394428" y="1249225"/>
          <a:ext cx="3000000" cy="3000000"/>
        </p:xfrm>
        <a:graphic>
          <a:graphicData uri="http://schemas.openxmlformats.org/drawingml/2006/table">
            <a:tbl>
              <a:tblPr>
                <a:noFill/>
                <a:tableStyleId>{5C25B4E0-F01F-42CD-B3D8-462AA847FCBB}</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Explain how the numbers in a quadratic expression in factored form relate to the numbers in an equivalent expression in standard form.</a:t>
                      </a:r>
                      <a:endParaRPr sz="16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Rewrite a quadratic expression in standard form when given the quadratic expression in factored form.</a:t>
                      </a:r>
                      <a:endParaRPr sz="16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Rewrite a quadratic expression in factored form when given the quadratic expression in the form of </a:t>
                      </a:r>
                      <a:r>
                        <a:rPr i="1" lang="en" sz="1600">
                          <a:solidFill>
                            <a:schemeClr val="dk1"/>
                          </a:solidFill>
                          <a:latin typeface="Times New Roman"/>
                          <a:ea typeface="Times New Roman"/>
                          <a:cs typeface="Times New Roman"/>
                          <a:sym typeface="Times New Roman"/>
                        </a:rPr>
                        <a:t>𝑥</a:t>
                      </a:r>
                      <a:r>
                        <a:rPr baseline="30000" lang="en" sz="1600">
                          <a:solidFill>
                            <a:schemeClr val="dk1"/>
                          </a:solidFill>
                          <a:latin typeface="Noto Sans"/>
                          <a:ea typeface="Noto Sans"/>
                          <a:cs typeface="Noto Sans"/>
                          <a:sym typeface="Noto Sans"/>
                        </a:rPr>
                        <a:t>2</a:t>
                      </a:r>
                      <a:r>
                        <a:rPr lang="en" sz="1600">
                          <a:solidFill>
                            <a:schemeClr val="dk1"/>
                          </a:solidFill>
                          <a:latin typeface="Noto Sans"/>
                          <a:ea typeface="Noto Sans"/>
                          <a:cs typeface="Noto Sans"/>
                          <a:sym typeface="Noto Sans"/>
                        </a:rPr>
                        <a:t> + 𝑏</a:t>
                      </a:r>
                      <a:r>
                        <a:rPr i="1" lang="en" sz="1600">
                          <a:solidFill>
                            <a:schemeClr val="dk1"/>
                          </a:solidFill>
                          <a:latin typeface="Times New Roman"/>
                          <a:ea typeface="Times New Roman"/>
                          <a:cs typeface="Times New Roman"/>
                          <a:sym typeface="Times New Roman"/>
                        </a:rPr>
                        <a:t>𝑥</a:t>
                      </a:r>
                      <a:r>
                        <a:rPr lang="en" sz="1600">
                          <a:solidFill>
                            <a:schemeClr val="dk1"/>
                          </a:solidFill>
                          <a:latin typeface="Noto Sans"/>
                          <a:ea typeface="Noto Sans"/>
                          <a:cs typeface="Noto Sans"/>
                          <a:sym typeface="Noto Sans"/>
                        </a:rPr>
                        <a:t> + 𝑐.</a:t>
                      </a:r>
                      <a:endParaRPr sz="16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Clr>
                          <a:schemeClr val="dk1"/>
                        </a:buClr>
                        <a:buSzPts val="1100"/>
                        <a:buFont typeface="Arial"/>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Clr>
                          <a:schemeClr val="dk1"/>
                        </a:buClr>
                        <a:buSzPts val="1100"/>
                        <a:buFont typeface="Arial"/>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Clr>
                          <a:schemeClr val="dk1"/>
                        </a:buClr>
                        <a:buSzPts val="1100"/>
                        <a:buFont typeface="Arial"/>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455" name="Google Shape;455;p5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56" name="Google Shape;456;p5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8.6 Rewriting Quadratic Equations in Factored Form, Part 1</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