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346DE89-6A76-4555-B910-384C229616D9}">
  <a:tblStyle styleId="{8346DE89-6A76-4555-B910-384C229616D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885/raise-unit-4-spn-vocabulary-part-1-functions-graph-characteristics-flash-cards/?i=5eauv9&amp;x=1jq" TargetMode="External"/><Relationship Id="rId4" Type="http://schemas.openxmlformats.org/officeDocument/2006/relationships/hyperlink" Target="https://quizlet.com/881215410/raise-unit-4-vocabulary-part-1-functions-graph-characteristics-flash-cards/?i=5eauv9&amp;x=1jqt" TargetMode="External"/><Relationship Id="rId5" Type="http://schemas.openxmlformats.org/officeDocument/2006/relationships/hyperlink" Target="https://quizlet.com/881786064/raise-unit-4-spn-vocabulary-part-2-transformations-of-graphs-sequences-flash-cards/?i=5eauv9&amp;x=1jqt" TargetMode="External"/><Relationship Id="rId6" Type="http://schemas.openxmlformats.org/officeDocument/2006/relationships/hyperlink" Target="https://quizlet.com/881222764/raise-unit-4-vocabulary-part-2-transformations-of-graphs-sequences-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_NQJdG92iA" TargetMode="External"/><Relationship Id="rId3" Type="http://schemas.openxmlformats.org/officeDocument/2006/relationships/hyperlink" Target="https://k12.openstax.org/contents/raise/resources/80f4dd91802bcea6079a5492078522eef037a110" TargetMode="External"/><Relationship Id="rId4" Type="http://schemas.openxmlformats.org/officeDocument/2006/relationships/hyperlink" Target="https://k12.openstax.org/contents/raise/resources/1ca792ce8cef6493b2e84e742f407b3f051607c1"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7.xml"/><Relationship Id="rId3" Type="http://schemas.openxmlformats.org/officeDocument/2006/relationships/slide" Target="/pp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deepen their understanding of functions by comparing multiple representations of functions that relate the same quantities, focusing on features and average rates of change.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They interpret statements like </a:t>
            </a:r>
            <a:r>
              <a:rPr i="1" lang="en">
                <a:solidFill>
                  <a:schemeClr val="dk1"/>
                </a:solidFill>
                <a:latin typeface="Noto Sans"/>
                <a:ea typeface="Noto Sans"/>
                <a:cs typeface="Noto Sans"/>
                <a:sym typeface="Noto Sans"/>
              </a:rPr>
              <a:t>A(x)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B(x)</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(10) &gt;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(10) using context, such as population changes, phone ownership trends, and TV show popularity.</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explore graph intersections as solutions to equations like </a:t>
            </a:r>
            <a:r>
              <a:rPr i="1" lang="en">
                <a:solidFill>
                  <a:schemeClr val="dk1"/>
                </a:solidFill>
                <a:latin typeface="Noto Sans"/>
                <a:ea typeface="Noto Sans"/>
                <a:cs typeface="Noto Sans"/>
                <a:sym typeface="Noto Sans"/>
              </a:rPr>
              <a:t>f</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g</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understanding these points as shared outputs for the same input.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Accurate comparisons require precise mathematical language. Students reason abstractly and quantitatively to draw conclusions from different function representations..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A12(B) evaluate functions, expressed in function notation, given one or more elements in their domains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4 Spanish Vocabulary,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4 Vocabulary (English),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5"/>
              </a:rPr>
              <a:t>Unit 4 Spanish Vocabulary, part 2</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6"/>
              </a:rPr>
              <a:t>Unit 4 Vocabulary (English), part 2 </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2(I) demonstrate listening comprehension of increasingly complex spoken English by following directions, retelling or summarizing spoken messages, responding to questions and requests, collaborating with peers, and taking notes commensurate with content and grade-level needs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3(I) adapt spoken language appropriately for formal and informal purposes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4(I) demonstrate English comprehension and expand reading skills by employing basic reading skills such as demonstrating understanding of supporting ideas and details in text and graphic sources, summarizing text, and distinguishing main ideas from details commensurate with content area needs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64e04b9a5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64e04b9a5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67e820c228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67e820c228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a:t>
            </a:r>
            <a:r>
              <a:rPr b="1" lang="en">
                <a:solidFill>
                  <a:schemeClr val="dk1"/>
                </a:solidFill>
                <a:latin typeface="Noto Sans"/>
                <a:ea typeface="Noto Sans"/>
                <a:cs typeface="Noto Sans"/>
                <a:sym typeface="Noto Sans"/>
              </a:rPr>
              <a:t>MLR 5 Co-Craft Questions: Speaking, Reading</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help students compare and interpret two functions. Display the student task statement and graph, leaving out the questions. Ask students to write down possible mathematical questions that could be asked about the situation. Invite students to compare their questions before revealing the activity’s questions. Listen for and amplify any questions involving the overall shape of the graphs, trends over specific time intervals, and the intersection point of the two graphs. The process of creating mathematical questions, without the pressure of producing answers or solutions, prompts students to make sense of the given information and to activate the language of mathematical questions. This work helps prepare students to process the actual questions.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2200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Engagement: Develop Effort and Persistence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Encourage and support opportunities for peer interactions. Prior to the whole-class discussion, invite students to share their work with a partner. Display sentence frames to support student conversation, such as: “One thing that is the same is . . .,” “One thing that is different is . . .,” and “_____ represents _____.”</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Language; Social-emotional skills</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t/>
            </a:r>
            <a:endParaRPr i="1"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warm up, students compare functions by analyzing graphs and statements in function notation. The work here prepares students to make more sophisticated comparisons later in the lesson.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and synthesis on the next slide.</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(1930) is about 800,000. It’s the population of Baltimore in 1930.</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(2000) ≥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(2000)</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On the graph, the point that represents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(2000) is located at a higher location than the point that represents C(2000) for each function.</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(1900) &gt;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(1900)</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The blue function representing Baltimore has a higher y-value in 1900 than the red-dashed function representing Cleveland does.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The populations were the same in roughly 1910 and 1943..</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Invite students to share their response to the first question. After students give a reasonable estimate of the population of Baltimore (about 800,000), display the statement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(1930) = 800,000 for all to see. Make sure students can interpret it to mean: “In 1930, the population of Baltimore was about 800,000 people.”</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Next, ask students to explain how they knew which statement in each pair of inequalities is true, and how they knew that there were two points in time when Baltimore and Cleveland had the same population.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Ask students how we could use function notation to express that the populations of Baltimore and Cleveland were equal in 1910. If no students mention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(1910) = C(1910)</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 or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for </a:t>
            </a:r>
            <a:r>
              <a:rPr i="1" lang="en" sz="1300">
                <a:solidFill>
                  <a:schemeClr val="dk1"/>
                </a:solidFill>
                <a:latin typeface="Calibri"/>
                <a:ea typeface="Calibri"/>
                <a:cs typeface="Calibri"/>
                <a:sym typeface="Calibri"/>
              </a:rPr>
              <a:t>t </a:t>
            </a:r>
            <a:r>
              <a:rPr lang="en" sz="1300">
                <a:solidFill>
                  <a:schemeClr val="dk1"/>
                </a:solidFill>
                <a:latin typeface="Calibri"/>
                <a:ea typeface="Calibri"/>
                <a:cs typeface="Calibri"/>
                <a:sym typeface="Calibri"/>
              </a:rPr>
              <a:t>= 1910, bring these up and display these statements for all to see.</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364e04b9a5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364e04b9a5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compare two functions using graphs and function notation, interpret them in context, revisit solutions like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20, and use average rate of change to analyze trends.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Additionally, the activity draws students’ attention to the point where the two graphs intersect, its meaning in context, and its corresponding representation in function notation.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Ask students how many of them have a landline phone at home and how many only have cell phones. If students are unfamiliar with landline phones, explain as needed.</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Display the graphs for all to see. Discuss questions such as:</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“How would you describe the trends in phone ownership over the years?” (Cell phones are increasing in use, and landlines are decreasing.)</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“How would you describe the shape of the graph of each function?” (Both are roughly linear. The value of H</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 is decreasing over time, so the graph slants downward. The value of C</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 is increasing over time, so the graph slants upward.)</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“In what year did about 60% of homes have a landline?” (2012)</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Additional activity problems, answers, misconceptions, and synthesis questions on the next slides.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76a2f64950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76a2f6495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2006) is about 85. This means in 2006, 85% of homes had a landline phone. In 2006, 85% of homes had a landline phone.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(2006) is about 14. This means in 2006, 14% of homes had only a cell phone and no landline. In 2006, 14% of homes had only a cell phone and no landline.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Approximately 2008. It means that around 2008, 20% of homes used only cell phones. The solution to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20 is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i="1" lang="en" sz="1300">
                <a:solidFill>
                  <a:schemeClr val="dk1"/>
                </a:solidFill>
                <a:latin typeface="Calibri"/>
                <a:ea typeface="Calibri"/>
                <a:cs typeface="Calibri"/>
                <a:sym typeface="Calibri"/>
              </a:rPr>
              <a:t>t </a:t>
            </a:r>
            <a:r>
              <a:rPr lang="en" sz="1300">
                <a:solidFill>
                  <a:schemeClr val="dk1"/>
                </a:solidFill>
                <a:latin typeface="Calibri"/>
                <a:ea typeface="Calibri"/>
                <a:cs typeface="Calibri"/>
                <a:sym typeface="Calibri"/>
              </a:rPr>
              <a:t>= 2008. This means that around 2008, 20% of homes used only cell phones.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(2011) ≠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(2011). The percentage of homes with a landline in 2011,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(2011), is about 70. The percentage of homes with only a cell phone in 2011,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(2011), is about 30. These values are not equal. The equation is not true. In 2011,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(2011) is about 70%, indicating that 70% of homes had a landline.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(2011) is about 30%, indicating that 30% of homes had only a cell phone. Since these values are not equal, the equation is false.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(2015) =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(2015). In 2015, the percentages of homes with a landline and those with only a cell phone were equal, as shown by the intersection of the graphs. The equation is true. In 2015, the graph showing the percentage of homes with a landline intersects with the graph showing the percentage of homes with only a cell phone, indicating that both percentages were equal.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the rate of increase for cell-phones-only homes and the rate of decrease for landline-owning homes were close but not exactly the same. In 2004, about 6% of homes had only cell phones, while in 2015, about 48% did. For landlines, the percentages were 92% in 2004 and 48% in 2015. The reasoning is based on the average rate of change for each type of phone usage. The percentage of homes with only cell phones grew from 6% in 2004 to 48% in 2015, while the percentage of homes with landlines decreased from 92% to 48% during the same period. The rates of increase and decrease are not identical but show a general trend of decreasing landline use and increasing cell phone-only use.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encounter percentages as the output of a function for the first time in this activity. Some students might think that the output of the functions here must be number of homes, and that they cannot estimate any output values because only percentages are known. Clarify that percent is the unit used in this case because we are studying how the proportion of the two groups (rather than the actual number of homes in each group) changed over time.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Focus the discussion on the meaning of equations, such as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20 and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(2015) =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(2015), and on the meaning of the average rate of change of each function.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students to share their responses. Highlight the following points, if not already mentioned in students’ explanations: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C(t)=20 means “in year t, 20% of homes relied only on cell phones” and, based on the graph of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the value of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that makes that statement true is 2008.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C(2015)=H(2015) means “in year 2015, the percentage of homes with only cell phones and the percentage of homes with landlines are equal.” We know this is true because at </a:t>
            </a:r>
            <a:r>
              <a:rPr i="1" lang="en" sz="1300">
                <a:solidFill>
                  <a:schemeClr val="dk1"/>
                </a:solidFill>
                <a:latin typeface="Calibri"/>
                <a:ea typeface="Calibri"/>
                <a:cs typeface="Calibri"/>
                <a:sym typeface="Calibri"/>
              </a:rPr>
              <a:t>t </a:t>
            </a:r>
            <a:r>
              <a:rPr lang="en" sz="1300">
                <a:solidFill>
                  <a:schemeClr val="dk1"/>
                </a:solidFill>
                <a:latin typeface="Calibri"/>
                <a:ea typeface="Calibri"/>
                <a:cs typeface="Calibri"/>
                <a:sym typeface="Calibri"/>
              </a:rPr>
              <a:t>= 2015 the two graphs intersect, which also means they share the same output value.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average rate of change for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is positive because, in the measured interval, the value of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increased overall. The average rate of change for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is negative because the value of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decreased overall.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 average rate of change of 3.8% per year for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means that the percentage of homes relying only on cell phones grew by about 3.8% each year.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 average rate of change of –4% per year means the percentage of homes that used landlines fell by 4% each year.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time permits, discuss with students: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average rate of change for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is 4% per year, while the average rate of change for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is –3.8% per year, which is very close to –4%. Why might the rate at which one increased be so close to the rate at which the other decreased? Could it be a coincidence?” (One possible explanation is that, as people relied more on cell phones, they relied less on landlines, and they discontinued using landlines around the same time they acquired new cell phones. These people essentially went from one group to the other.)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Each household either has a landline or has no landline and relies only on cell phones, so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calculate separate groups of people. As long as there are not rounding errors,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together can only be 100 percent, and it is less if there are people with no phone service at all.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appears to take a value a little less than 100, maybe close to 97. For example, the two graphs meet below the midway point (50). At the beginning and the end of the shown interval, they add up to a little less than 100 as well. The sum is not constant (the shapes of the two graphs are different) but does not vary much, so the percentage of people with no phone service is small for the entire period.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At 11 Sols, the ground temperature is warmer than the air temperature.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ground </a:t>
            </a:r>
            <a:r>
              <a:rPr lang="en" sz="1300">
                <a:solidFill>
                  <a:schemeClr val="dk1"/>
                </a:solidFill>
                <a:latin typeface="Calibri"/>
                <a:ea typeface="Calibri"/>
                <a:cs typeface="Calibri"/>
                <a:sym typeface="Calibri"/>
              </a:rPr>
              <a:t>temperature</a:t>
            </a:r>
            <a:r>
              <a:rPr lang="en" sz="1300">
                <a:solidFill>
                  <a:schemeClr val="dk1"/>
                </a:solidFill>
                <a:latin typeface="Calibri"/>
                <a:ea typeface="Calibri"/>
                <a:cs typeface="Calibri"/>
                <a:sym typeface="Calibri"/>
              </a:rPr>
              <a:t> graph is below that of the air temperature at this time. The answer is at 11 Sols, the air temperature is warmer than the ground temperature.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ground temperature is always warmer than the air temperature.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Throughout the temperature collection, the ground and air temperatures change which is greater than the other. The answer is at 11 Sols, the air temperature is warmer than the ground temperature.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At 11 Sols, the air temperature is warmer than the ground temperature.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 The graph of the air temperature is above the graph of the ground temperature at the place where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-axis is 11 Sols.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air temperature is always warmer than the ground temperature.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Throughout the temperature collection, the ground and air temperatures change which is greater than the other. The answer is at 11 Sols, the air temperature is warmer than the ground temperature.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35ead94c50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35ead94c50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Previously, students compared continuous functions on the same graph. Now, they analyze discrete graphs shown separately, representing TV show viewership by episode. Students interpret graph features, connect them to function notation and show descriptions, and sketch a graph for a fourth show. This activity deepens their understanding of quantities, relationships, and accurate graphical representation.</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Arrange students in groups of 2. Give students a few minutes of quiet work time, then time to discuss their thinking with their partner. Follow with a whole-class discussion.</a:t>
            </a:r>
            <a:endParaRPr b="1" i="1"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Activity questions, answers,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of function </a:t>
            </a:r>
            <a:r>
              <a:rPr i="1" lang="en" sz="1300">
                <a:solidFill>
                  <a:schemeClr val="dk1"/>
                </a:solidFill>
                <a:latin typeface="Calibri"/>
                <a:ea typeface="Calibri"/>
                <a:cs typeface="Calibri"/>
                <a:sym typeface="Calibri"/>
              </a:rPr>
              <a:t>C</a:t>
            </a:r>
            <a:endParaRPr i="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match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of function </a:t>
            </a:r>
            <a:r>
              <a:rPr i="1" lang="en" sz="1300">
                <a:solidFill>
                  <a:schemeClr val="dk1"/>
                </a:solidFill>
                <a:latin typeface="Calibri"/>
                <a:ea typeface="Calibri"/>
                <a:cs typeface="Calibri"/>
                <a:sym typeface="Calibri"/>
              </a:rPr>
              <a:t>A</a:t>
            </a:r>
            <a:endParaRPr i="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of function </a:t>
            </a:r>
            <a:r>
              <a:rPr i="1" lang="en" sz="1300">
                <a:solidFill>
                  <a:schemeClr val="dk1"/>
                </a:solidFill>
                <a:latin typeface="Calibri"/>
                <a:ea typeface="Calibri"/>
                <a:cs typeface="Calibri"/>
                <a:sym typeface="Calibri"/>
              </a:rPr>
              <a:t>B</a:t>
            </a:r>
            <a:endParaRPr i="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(7). 3.6 million people watched the 7th episode of Show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Our answer may vary, but here is a sample.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Click </a:t>
            </a:r>
            <a:r>
              <a:rPr lang="en" sz="1300" u="sng">
                <a:solidFill>
                  <a:schemeClr val="hlink"/>
                </a:solidFill>
                <a:latin typeface="Calibri"/>
                <a:ea typeface="Calibri"/>
                <a:cs typeface="Calibri"/>
                <a:sym typeface="Calibri"/>
                <a:hlinkClick action="ppaction://hlinksldjump" r:id="rId2"/>
              </a:rPr>
              <a:t>here</a:t>
            </a:r>
            <a:r>
              <a:rPr lang="en" sz="1300">
                <a:solidFill>
                  <a:schemeClr val="dk1"/>
                </a:solidFill>
                <a:latin typeface="Calibri"/>
                <a:ea typeface="Calibri"/>
                <a:cs typeface="Calibri"/>
                <a:sym typeface="Calibri"/>
              </a:rPr>
              <a:t> to see the sample answer.</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Focus the discussion on how students made their matches. Ask students to explain how parts of the descriptions and features of the graphs led them to believe that a pair of representations belong together.</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Next, invite students to share their graph of the fourth TV show. Display the graphs for all to see and discuss how the graphs are alike and how they are different. Because each graph is created based on the same description, they should share some common features. If they look drastically different, solicit possible reasons. (Possible explanations include differences in interpretation of the description or in the choice of scale for the vertical axis, errors in reading the description, and plotting errors.)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If time permits, ask students,</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are the graphs or the functions in this activity different than those in earlier activities?" (They show points rather than lines. The input is episode number, while in other cases, the input was time. Each function is shown on a different coordinate plane.)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is the work of comparing functions here like comparing functions in earlier activities?" (They all involve comparing the output values of points on a graph, interpreting the points, making sense of verbal descriptions, and some estimating.)</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is the work of comparing functions here different than in earlier activities?" (Here we are comparing function values across three separate graphs, which is trickier than when the graphs are all on the same coordinate plane. Figuring out which function has a greater or lesser value was also easier when the functions were represented with lines or curves. It is harder to do with a set of points, especially when they are not in the same image.)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730e73afe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730e73afe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Images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713a7bfbd5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3713a7bfbd5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MLR 8 Discussion Supports: Speaking, Representing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support whole-class discussion as students explain how they matched the description to the graph. Display the following sentence frames for all to see: "_____ matches _____ because . . ." and "I noticed _____, so . . . ." Encourage students to challenge each other when they disagree. This routine will help students explain how they used parts of the descriptions and features of the graphs to find matches.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rgbClr val="1D2125"/>
              </a:buClr>
              <a:buSzPts val="1300"/>
              <a:buFont typeface="Calibri"/>
              <a:buChar char="●"/>
            </a:pPr>
            <a:r>
              <a:rPr lang="en">
                <a:solidFill>
                  <a:schemeClr val="dk1"/>
                </a:solidFill>
                <a:latin typeface="Noto Sans"/>
                <a:ea typeface="Noto Sans"/>
                <a:cs typeface="Noto Sans"/>
                <a:sym typeface="Noto Sans"/>
              </a:rPr>
              <a:t>NO links to supporting materials for teachers or students.</a:t>
            </a:r>
            <a:endParaRPr i="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i="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Graph a</a:t>
            </a:r>
            <a:r>
              <a:rPr lang="en" sz="1300">
                <a:solidFill>
                  <a:schemeClr val="dk1"/>
                </a:solidFill>
                <a:latin typeface="Calibri"/>
                <a:ea typeface="Calibri"/>
                <a:cs typeface="Calibri"/>
                <a:sym typeface="Calibri"/>
              </a:rPr>
              <a:t>: Line graph with points at (0,2), (1,4), (2,6), and (3,8), showing a steady upward trend.</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value of f(3) is approximately 9. The answer is where f(3) is approximately 23.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Graph b:</a:t>
            </a:r>
            <a:r>
              <a:rPr lang="en" sz="1300">
                <a:solidFill>
                  <a:schemeClr val="dk1"/>
                </a:solidFill>
                <a:latin typeface="Calibri"/>
                <a:ea typeface="Calibri"/>
                <a:cs typeface="Calibri"/>
                <a:sym typeface="Calibri"/>
              </a:rPr>
              <a:t> A line graph with points at (0,0), (1,5), (2,10), and (3,25), showing a steady increase with a sharp rise between points 2 and 3.</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f(3) equals approximately 23.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Graph c: </a:t>
            </a:r>
            <a:r>
              <a:rPr lang="en" sz="1300">
                <a:solidFill>
                  <a:schemeClr val="dk1"/>
                </a:solidFill>
                <a:latin typeface="Calibri"/>
                <a:ea typeface="Calibri"/>
                <a:cs typeface="Calibri"/>
                <a:sym typeface="Calibri"/>
              </a:rPr>
              <a:t>A graph showing a straight line passing through points (1,1), (2,2), (3,3), (4,4), and (5,5) marked with blue dots. The x and y axes range from -1 to 6 and 0 to 7 respectively.</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value of f(3) is approximately 3.6. The answer is where f(3) is approximately 23.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Graph d:</a:t>
            </a:r>
            <a:r>
              <a:rPr lang="en" sz="1300">
                <a:solidFill>
                  <a:schemeClr val="dk1"/>
                </a:solidFill>
                <a:latin typeface="Calibri"/>
                <a:ea typeface="Calibri"/>
                <a:cs typeface="Calibri"/>
                <a:sym typeface="Calibri"/>
              </a:rPr>
              <a:t> A graph shows a curve decreasing from y=2 on the y-axis towards zero as x increases. Five blue points are marked on the curve at intervals along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-axis from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 to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5.</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value of f(3) is approximately 0.2. The answer is where f(3) is approximately 23.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i="1" lang="en" sz="1300">
                <a:solidFill>
                  <a:srgbClr val="1D2125"/>
                </a:solidFill>
                <a:latin typeface="Calibri"/>
                <a:ea typeface="Calibri"/>
                <a:cs typeface="Calibri"/>
                <a:sym typeface="Calibri"/>
              </a:rPr>
              <a:t>A</a:t>
            </a:r>
            <a:r>
              <a:rPr lang="en" sz="1300">
                <a:solidFill>
                  <a:srgbClr val="1D2125"/>
                </a:solidFill>
                <a:latin typeface="Calibri"/>
                <a:ea typeface="Calibri"/>
                <a:cs typeface="Calibri"/>
                <a:sym typeface="Calibri"/>
              </a:rPr>
              <a:t>(2) = 9 and </a:t>
            </a:r>
            <a:r>
              <a:rPr i="1" lang="en" sz="1300">
                <a:solidFill>
                  <a:srgbClr val="1D2125"/>
                </a:solidFill>
                <a:latin typeface="Calibri"/>
                <a:ea typeface="Calibri"/>
                <a:cs typeface="Calibri"/>
                <a:sym typeface="Calibri"/>
              </a:rPr>
              <a:t>B</a:t>
            </a:r>
            <a:r>
              <a:rPr lang="en" sz="1300">
                <a:solidFill>
                  <a:srgbClr val="1D2125"/>
                </a:solidFill>
                <a:latin typeface="Calibri"/>
                <a:ea typeface="Calibri"/>
                <a:cs typeface="Calibri"/>
                <a:sym typeface="Calibri"/>
              </a:rPr>
              <a:t>(2) = 8, so after 2 days, Adam has saved more money.</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35ead94c50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35ead94c50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compare graphs and function statements without context, using their understanding of function notation and graph points to interpret intersections.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Previously, students interpreted equations like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(8)  = </a:t>
            </a:r>
            <a:r>
              <a:rPr i="1" lang="en" sz="1300">
                <a:solidFill>
                  <a:schemeClr val="dk1"/>
                </a:solidFill>
                <a:latin typeface="Calibri"/>
                <a:ea typeface="Calibri"/>
                <a:cs typeface="Calibri"/>
                <a:sym typeface="Calibri"/>
              </a:rPr>
              <a:t> g</a:t>
            </a:r>
            <a:r>
              <a:rPr lang="en" sz="1300">
                <a:solidFill>
                  <a:schemeClr val="dk1"/>
                </a:solidFill>
                <a:latin typeface="Calibri"/>
                <a:ea typeface="Calibri"/>
                <a:cs typeface="Calibri"/>
                <a:sym typeface="Calibri"/>
              </a:rPr>
              <a:t>(8) in context. Now, they reason abstractly about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and understand that solutions are x-values where the graphs of f and g intersect.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i="1" lang="en" sz="1300">
                <a:solidFill>
                  <a:srgbClr val="1D2125"/>
                </a:solidFill>
                <a:latin typeface="Calibri"/>
                <a:ea typeface="Calibri"/>
                <a:cs typeface="Calibri"/>
                <a:sym typeface="Calibri"/>
              </a:rPr>
              <a:t>g</a:t>
            </a:r>
            <a:r>
              <a:rPr lang="en" sz="1300">
                <a:solidFill>
                  <a:srgbClr val="1D2125"/>
                </a:solidFill>
                <a:latin typeface="Calibri"/>
                <a:ea typeface="Calibri"/>
                <a:cs typeface="Calibri"/>
                <a:sym typeface="Calibri"/>
              </a:rPr>
              <a:t>(2) is greater.</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They appear to be equal.</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(6) is greater.</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(8) is greater.</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Yes. For example: If the graphs intersect when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is 4 and when it is 9, then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(4) = </a:t>
            </a:r>
            <a:r>
              <a:rPr i="1" lang="en" sz="1300">
                <a:solidFill>
                  <a:srgbClr val="1D2125"/>
                </a:solidFill>
                <a:latin typeface="Calibri"/>
                <a:ea typeface="Calibri"/>
                <a:cs typeface="Calibri"/>
                <a:sym typeface="Calibri"/>
              </a:rPr>
              <a:t>g</a:t>
            </a:r>
            <a:r>
              <a:rPr lang="en" sz="1300">
                <a:solidFill>
                  <a:srgbClr val="1D2125"/>
                </a:solidFill>
                <a:latin typeface="Calibri"/>
                <a:ea typeface="Calibri"/>
                <a:cs typeface="Calibri"/>
                <a:sym typeface="Calibri"/>
              </a:rPr>
              <a:t>(4) and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(9) = </a:t>
            </a:r>
            <a:r>
              <a:rPr i="1" lang="en" sz="1300">
                <a:solidFill>
                  <a:srgbClr val="1D2125"/>
                </a:solidFill>
                <a:latin typeface="Calibri"/>
                <a:ea typeface="Calibri"/>
                <a:cs typeface="Calibri"/>
                <a:sym typeface="Calibri"/>
              </a:rPr>
              <a:t>g</a:t>
            </a:r>
            <a:r>
              <a:rPr lang="en" sz="1300">
                <a:solidFill>
                  <a:srgbClr val="1D2125"/>
                </a:solidFill>
                <a:latin typeface="Calibri"/>
                <a:ea typeface="Calibri"/>
                <a:cs typeface="Calibri"/>
                <a:sym typeface="Calibri"/>
              </a:rPr>
              <a:t>(9).</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For example: 1, 3, 10, 11, or other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-values that are less than 4 and greater than 9.</a:t>
            </a:r>
            <a:endParaRPr b="1"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Display the graphs of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for all to see. Invite students to share their responses to the first set of questions. As they point out the greater function value in each pair, mark the point on the graph and write a corresponding statement in function notation: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(2) &lt;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(2),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(4) =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(4),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(6) &gt;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(6), and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(8) &gt;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(8). Emphasize that the function value that is greater in each pair has a higher vertical value on the coordinate plane for the same input value.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Next, discuss if there are values of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that make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true and how we can tell. Point out that earlier we wrote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(4) =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(4) because the values of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are equal when the input is 4. This means that (4,</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(4)) and (4,</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(4)) are coordinates of the same point.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 we can interpret an equation such as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to mean that the values of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are equal when the input is </a:t>
            </a:r>
            <a:r>
              <a:rPr i="1" lang="en" sz="1300">
                <a:solidFill>
                  <a:schemeClr val="dk1"/>
                </a:solidFill>
                <a:latin typeface="Calibri"/>
                <a:ea typeface="Calibri"/>
                <a:cs typeface="Calibri"/>
                <a:sym typeface="Calibri"/>
              </a:rPr>
              <a:t>x</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and that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must be the horizontal value of the intersection of both graphs, which is a point that they share.</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 </a:t>
            </a:r>
            <a:r>
              <a:rPr lang="en" sz="1300">
                <a:solidFill>
                  <a:schemeClr val="dk1"/>
                </a:solidFill>
                <a:latin typeface="Calibri"/>
                <a:ea typeface="Calibri"/>
                <a:cs typeface="Calibri"/>
                <a:sym typeface="Calibri"/>
              </a:rPr>
              <a:t>The graph of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is higher than the graph of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at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0. The answer is </a:t>
            </a:r>
            <a:r>
              <a:rPr i="1" lang="en" sz="1300">
                <a:solidFill>
                  <a:srgbClr val="424242"/>
                </a:solidFill>
                <a:latin typeface="Calibri"/>
                <a:ea typeface="Calibri"/>
                <a:cs typeface="Calibri"/>
                <a:sym typeface="Calibri"/>
              </a:rPr>
              <a:t>f</a:t>
            </a:r>
            <a:r>
              <a:rPr lang="en" sz="1300">
                <a:solidFill>
                  <a:srgbClr val="424242"/>
                </a:solidFill>
                <a:latin typeface="Calibri"/>
                <a:ea typeface="Calibri"/>
                <a:cs typeface="Calibri"/>
                <a:sym typeface="Calibri"/>
              </a:rPr>
              <a:t>(1) = </a:t>
            </a:r>
            <a:r>
              <a:rPr i="1" lang="en" sz="1300">
                <a:solidFill>
                  <a:srgbClr val="424242"/>
                </a:solidFill>
                <a:latin typeface="Calibri"/>
                <a:ea typeface="Calibri"/>
                <a:cs typeface="Calibri"/>
                <a:sym typeface="Calibri"/>
              </a:rPr>
              <a:t>g</a:t>
            </a:r>
            <a:r>
              <a:rPr lang="en" sz="1300">
                <a:solidFill>
                  <a:srgbClr val="424242"/>
                </a:solidFill>
                <a:latin typeface="Calibri"/>
                <a:ea typeface="Calibri"/>
                <a:cs typeface="Calibri"/>
                <a:sym typeface="Calibri"/>
              </a:rPr>
              <a:t>(1)</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When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 both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equal –3.</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a:t>
            </a:r>
            <a:r>
              <a:rPr b="1" lang="en" sz="1300">
                <a:solidFill>
                  <a:schemeClr val="dk1"/>
                </a:solidFill>
                <a:latin typeface="Calibri"/>
                <a:ea typeface="Calibri"/>
                <a:cs typeface="Calibri"/>
                <a:sym typeface="Calibri"/>
              </a:rPr>
              <a:t>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At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−3,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is higher than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The answer is </a:t>
            </a:r>
            <a:r>
              <a:rPr i="1" lang="en" sz="1300">
                <a:solidFill>
                  <a:srgbClr val="424242"/>
                </a:solidFill>
                <a:latin typeface="Calibri"/>
                <a:ea typeface="Calibri"/>
                <a:cs typeface="Calibri"/>
                <a:sym typeface="Calibri"/>
              </a:rPr>
              <a:t>f</a:t>
            </a:r>
            <a:r>
              <a:rPr lang="en" sz="1300">
                <a:solidFill>
                  <a:srgbClr val="424242"/>
                </a:solidFill>
                <a:latin typeface="Calibri"/>
                <a:ea typeface="Calibri"/>
                <a:cs typeface="Calibri"/>
                <a:sym typeface="Calibri"/>
              </a:rPr>
              <a:t>(1) = </a:t>
            </a:r>
            <a:r>
              <a:rPr i="1" lang="en" sz="1300">
                <a:solidFill>
                  <a:srgbClr val="424242"/>
                </a:solidFill>
                <a:latin typeface="Calibri"/>
                <a:ea typeface="Calibri"/>
                <a:cs typeface="Calibri"/>
                <a:sym typeface="Calibri"/>
              </a:rPr>
              <a:t>g</a:t>
            </a:r>
            <a:r>
              <a:rPr lang="en" sz="1300">
                <a:solidFill>
                  <a:srgbClr val="424242"/>
                </a:solidFill>
                <a:latin typeface="Calibri"/>
                <a:ea typeface="Calibri"/>
                <a:cs typeface="Calibri"/>
                <a:sym typeface="Calibri"/>
              </a:rPr>
              <a:t>(1)</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At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is greater than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The answer is </a:t>
            </a:r>
            <a:r>
              <a:rPr i="1" lang="en" sz="1300">
                <a:solidFill>
                  <a:srgbClr val="424242"/>
                </a:solidFill>
                <a:latin typeface="Calibri"/>
                <a:ea typeface="Calibri"/>
                <a:cs typeface="Calibri"/>
                <a:sym typeface="Calibri"/>
              </a:rPr>
              <a:t>f</a:t>
            </a:r>
            <a:r>
              <a:rPr lang="en" sz="1300">
                <a:solidFill>
                  <a:srgbClr val="424242"/>
                </a:solidFill>
                <a:latin typeface="Calibri"/>
                <a:ea typeface="Calibri"/>
                <a:cs typeface="Calibri"/>
                <a:sym typeface="Calibri"/>
              </a:rPr>
              <a:t>(1) = </a:t>
            </a:r>
            <a:r>
              <a:rPr i="1" lang="en" sz="1300">
                <a:solidFill>
                  <a:srgbClr val="424242"/>
                </a:solidFill>
                <a:latin typeface="Calibri"/>
                <a:ea typeface="Calibri"/>
                <a:cs typeface="Calibri"/>
                <a:sym typeface="Calibri"/>
              </a:rPr>
              <a:t>g</a:t>
            </a:r>
            <a:r>
              <a:rPr lang="en" sz="1300">
                <a:solidFill>
                  <a:srgbClr val="424242"/>
                </a:solidFill>
                <a:latin typeface="Calibri"/>
                <a:ea typeface="Calibri"/>
                <a:cs typeface="Calibri"/>
                <a:sym typeface="Calibri"/>
              </a:rPr>
              <a:t>(1)</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50">
                <a:solidFill>
                  <a:srgbClr val="1D2125"/>
                </a:solidFill>
                <a:latin typeface="Roboto"/>
                <a:ea typeface="Roboto"/>
                <a:cs typeface="Roboto"/>
                <a:sym typeface="Roboto"/>
              </a:rPr>
              <a:t>Answers</a:t>
            </a:r>
            <a:endParaRPr b="1" sz="1150">
              <a:solidFill>
                <a:srgbClr val="1D2125"/>
              </a:solidFill>
              <a:latin typeface="Roboto"/>
              <a:ea typeface="Roboto"/>
              <a:cs typeface="Roboto"/>
              <a:sym typeface="Roboto"/>
            </a:endParaRPr>
          </a:p>
          <a:p>
            <a:pPr indent="-311150" lvl="0" marL="457200" rtl="0" algn="l">
              <a:lnSpc>
                <a:spcPct val="115000"/>
              </a:lnSpc>
              <a:spcBef>
                <a:spcPts val="120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Look at where </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−1 touches the graph of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 The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-value is –3.</a:t>
            </a:r>
            <a:endParaRPr sz="1300">
              <a:solidFill>
                <a:srgbClr val="1D2125"/>
              </a:solidFill>
              <a:latin typeface="Calibri"/>
              <a:ea typeface="Calibri"/>
              <a:cs typeface="Calibri"/>
              <a:sym typeface="Calibri"/>
            </a:endParaRPr>
          </a:p>
          <a:p>
            <a:pPr indent="457200" lvl="0" marL="0" rtl="0" algn="l">
              <a:lnSpc>
                <a:spcPct val="115000"/>
              </a:lnSpc>
              <a:spcBef>
                <a:spcPts val="0"/>
              </a:spcBef>
              <a:spcAft>
                <a:spcPts val="0"/>
              </a:spcAft>
              <a:buNone/>
            </a:pP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(−1) = −3</a:t>
            </a:r>
            <a:endParaRPr sz="1300">
              <a:solidFill>
                <a:srgbClr val="1D2125"/>
              </a:solidFill>
              <a:latin typeface="Calibri"/>
              <a:ea typeface="Calibri"/>
              <a:cs typeface="Calibri"/>
              <a:sym typeface="Calibri"/>
            </a:endParaRPr>
          </a:p>
          <a:p>
            <a:pPr indent="45720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Look at where </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−1 touches the graph of </a:t>
            </a:r>
            <a:r>
              <a:rPr i="1" lang="en" sz="1300">
                <a:solidFill>
                  <a:srgbClr val="1D2125"/>
                </a:solidFill>
                <a:latin typeface="Calibri"/>
                <a:ea typeface="Calibri"/>
                <a:cs typeface="Calibri"/>
                <a:sym typeface="Calibri"/>
              </a:rPr>
              <a:t>g</a:t>
            </a:r>
            <a:r>
              <a:rPr lang="en" sz="1300">
                <a:solidFill>
                  <a:srgbClr val="1D2125"/>
                </a:solidFill>
                <a:latin typeface="Calibri"/>
                <a:ea typeface="Calibri"/>
                <a:cs typeface="Calibri"/>
                <a:sym typeface="Calibri"/>
              </a:rPr>
              <a:t>. The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-value is –1.</a:t>
            </a:r>
            <a:endParaRPr sz="1300">
              <a:solidFill>
                <a:srgbClr val="1D2125"/>
              </a:solidFill>
              <a:latin typeface="Calibri"/>
              <a:ea typeface="Calibri"/>
              <a:cs typeface="Calibri"/>
              <a:sym typeface="Calibri"/>
            </a:endParaRPr>
          </a:p>
          <a:p>
            <a:pPr indent="457200" lvl="0" marL="0" rtl="0" algn="l">
              <a:lnSpc>
                <a:spcPct val="115000"/>
              </a:lnSpc>
              <a:spcBef>
                <a:spcPts val="0"/>
              </a:spcBef>
              <a:spcAft>
                <a:spcPts val="0"/>
              </a:spcAft>
              <a:buNone/>
            </a:pPr>
            <a:r>
              <a:rPr i="1" lang="en" sz="1300">
                <a:solidFill>
                  <a:srgbClr val="1D2125"/>
                </a:solidFill>
                <a:latin typeface="Calibri"/>
                <a:ea typeface="Calibri"/>
                <a:cs typeface="Calibri"/>
                <a:sym typeface="Calibri"/>
              </a:rPr>
              <a:t>g</a:t>
            </a:r>
            <a:r>
              <a:rPr lang="en" sz="1300">
                <a:solidFill>
                  <a:srgbClr val="1D2125"/>
                </a:solidFill>
                <a:latin typeface="Calibri"/>
                <a:ea typeface="Calibri"/>
                <a:cs typeface="Calibri"/>
                <a:sym typeface="Calibri"/>
              </a:rPr>
              <a:t>(−1) = −1</a:t>
            </a:r>
            <a:endParaRPr sz="1300">
              <a:solidFill>
                <a:srgbClr val="1D2125"/>
              </a:solidFill>
              <a:latin typeface="Calibri"/>
              <a:ea typeface="Calibri"/>
              <a:cs typeface="Calibri"/>
              <a:sym typeface="Calibri"/>
            </a:endParaRPr>
          </a:p>
          <a:p>
            <a:pPr indent="457200" lvl="0" marL="0" rtl="0" algn="l">
              <a:lnSpc>
                <a:spcPct val="115000"/>
              </a:lnSpc>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startAt="3"/>
            </a:pPr>
            <a:r>
              <a:rPr i="1" lang="en" sz="1300">
                <a:solidFill>
                  <a:srgbClr val="1D2125"/>
                </a:solidFill>
                <a:latin typeface="Calibri"/>
                <a:ea typeface="Calibri"/>
                <a:cs typeface="Calibri"/>
                <a:sym typeface="Calibri"/>
              </a:rPr>
              <a:t>g</a:t>
            </a:r>
            <a:r>
              <a:rPr lang="en" sz="1300">
                <a:solidFill>
                  <a:srgbClr val="1D2125"/>
                </a:solidFill>
                <a:latin typeface="Calibri"/>
                <a:ea typeface="Calibri"/>
                <a:cs typeface="Calibri"/>
                <a:sym typeface="Calibri"/>
              </a:rPr>
              <a:t>(−1) &gt;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(−1)</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35ead94c50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335ead94c50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R</a:t>
            </a:r>
            <a:r>
              <a:rPr lang="en" sz="1300">
                <a:solidFill>
                  <a:schemeClr val="dk1"/>
                </a:solidFill>
                <a:latin typeface="Calibri"/>
                <a:ea typeface="Calibri"/>
                <a:cs typeface="Calibri"/>
                <a:sym typeface="Calibri"/>
              </a:rPr>
              <a:t>(2) &gt; </a:t>
            </a: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20 feet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About </a:t>
            </a:r>
            <a:r>
              <a:rPr i="1" lang="en" sz="1300">
                <a:solidFill>
                  <a:schemeClr val="dk1"/>
                </a:solidFill>
                <a:latin typeface="Calibri"/>
                <a:ea typeface="Calibri"/>
                <a:cs typeface="Calibri"/>
                <a:sym typeface="Calibri"/>
              </a:rPr>
              <a:t>t </a:t>
            </a:r>
            <a:r>
              <a:rPr lang="en" sz="1300">
                <a:solidFill>
                  <a:schemeClr val="dk1"/>
                </a:solidFill>
                <a:latin typeface="Calibri"/>
                <a:ea typeface="Calibri"/>
                <a:cs typeface="Calibri"/>
                <a:sym typeface="Calibri"/>
              </a:rPr>
              <a:t>= 4.5.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4.5 seconds, the toy rocket and the drone are at the same height.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35ead94c50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335ead94c50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endParaRPr sz="13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335ead94c50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335ead94c50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Refer back to the population graphs for Baltimore and Cleveland from 1900 to 2010, which students saw in the warm up. Display the graphs for all to see.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Present students with the following statements, one at a time, about the populations of the two cities. Tell students that their job is to explain how they could tell from the graphs that each statement is true, and to translate each verbal description into a statement with the same meaning but written in function notation.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Consider using a three-column graphic organizer to organize students’ responses.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344cf85a0c5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344cf85a0c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Closing the Lesson</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After completing the Lesson Synthesis, wrap up the class by directing students to the Lesson Summary in their student textbook. In this section, students review the day’s learning targets, read summaries about the key takeaways from each activity, and then respond to a reflection question regarding their confidence with the material.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more on the benefits of using this type of metacognitive reflection, see the Research in Practice section of the course.</a:t>
            </a:r>
            <a:endParaRPr sz="1300">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18.png"/><Relationship Id="rId5" Type="http://schemas.openxmlformats.org/officeDocument/2006/relationships/image" Target="../media/image2.png"/><Relationship Id="rId6" Type="http://schemas.openxmlformats.org/officeDocument/2006/relationships/image" Target="../media/image13.png"/><Relationship Id="rId7" Type="http://schemas.openxmlformats.org/officeDocument/2006/relationships/image" Target="../media/image3.png"/><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6.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8.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6.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7.png"/><Relationship Id="rId4" Type="http://schemas.openxmlformats.org/officeDocument/2006/relationships/slide" Target="/ppt/slides/slide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7.png"/><Relationship Id="rId4"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9.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22.png"/><Relationship Id="rId5"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10.png"/><Relationship Id="rId8"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8.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1.png"/><Relationship Id="rId4" Type="http://schemas.openxmlformats.org/officeDocument/2006/relationships/image" Target="../media/image3.png"/><Relationship Id="rId5" Type="http://schemas.openxmlformats.org/officeDocument/2006/relationships/image" Target="../media/image24.png"/><Relationship Id="rId6" Type="http://schemas.openxmlformats.org/officeDocument/2006/relationships/image" Target="../media/image26.png"/><Relationship Id="rId7"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28.png"/><Relationship Id="rId5"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4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png"/><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9.png"/><Relationship Id="rId7"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21.png"/><Relationship Id="rId7"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12.png"/><Relationship Id="rId4" Type="http://schemas.openxmlformats.org/officeDocument/2006/relationships/image" Target="../media/image9.png"/><Relationship Id="rId5" Type="http://schemas.openxmlformats.org/officeDocument/2006/relationships/image" Target="../media/image21.png"/><Relationship Id="rId6" Type="http://schemas.openxmlformats.org/officeDocument/2006/relationships/image" Target="../media/image25.png"/><Relationship Id="rId7"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Verdana"/>
              <a:ea typeface="Verdana"/>
              <a:cs typeface="Verdana"/>
              <a:sym typeface="Verdana"/>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4</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4.10: Comparing Graphs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accent5"/>
                </a:solidFill>
                <a:hlinkClick r:id="rId3">
                  <a:extLst>
                    <a:ext uri="{A12FA001-AC4F-418D-AE19-62706E023703}">
                      <ahyp:hlinkClr val="tx"/>
                    </a:ext>
                  </a:extLst>
                </a:hlinkClick>
              </a:rPr>
              <a:t>Check out the digital quick start guide</a:t>
            </a:r>
            <a:r>
              <a:rPr lang="en"/>
              <a:t>!</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4.10: Comparing Graphs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{8346DE89-6A76-4555-B910-384C229616D9}</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Compare </a:t>
            </a:r>
            <a:r>
              <a:rPr lang="en">
                <a:solidFill>
                  <a:srgbClr val="F3F3F3"/>
                </a:solidFill>
              </a:rPr>
              <a:t>the </a:t>
            </a:r>
            <a:r>
              <a:rPr b="1" lang="en">
                <a:solidFill>
                  <a:srgbClr val="F3F3F3"/>
                </a:solidFill>
              </a:rPr>
              <a:t>features</a:t>
            </a:r>
            <a:r>
              <a:rPr lang="en">
                <a:solidFill>
                  <a:srgbClr val="F3F3F3"/>
                </a:solidFill>
              </a:rPr>
              <a:t> of </a:t>
            </a:r>
            <a:r>
              <a:rPr b="1" lang="en">
                <a:solidFill>
                  <a:srgbClr val="F3F3F3"/>
                </a:solidFill>
              </a:rPr>
              <a:t>graphs of functions</a:t>
            </a:r>
            <a:r>
              <a:rPr lang="en">
                <a:solidFill>
                  <a:srgbClr val="F3F3F3"/>
                </a:solidFill>
              </a:rPr>
              <a:t> and </a:t>
            </a:r>
            <a:r>
              <a:rPr b="1" lang="en">
                <a:solidFill>
                  <a:srgbClr val="F3F3F3"/>
                </a:solidFill>
              </a:rPr>
              <a:t>explain</a:t>
            </a:r>
            <a:r>
              <a:rPr lang="en">
                <a:solidFill>
                  <a:srgbClr val="F3F3F3"/>
                </a:solidFill>
              </a:rPr>
              <a:t> what they mean in the </a:t>
            </a:r>
            <a:r>
              <a:rPr b="1" lang="en">
                <a:solidFill>
                  <a:srgbClr val="F3F3F3"/>
                </a:solidFill>
              </a:rPr>
              <a:t>situations represented.</a:t>
            </a:r>
            <a:endParaRPr b="1">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Make sense of </a:t>
            </a:r>
            <a:r>
              <a:rPr lang="en">
                <a:solidFill>
                  <a:srgbClr val="F3F3F3"/>
                </a:solidFill>
              </a:rPr>
              <a:t>an equation of the </a:t>
            </a:r>
            <a:r>
              <a:rPr b="1" lang="en">
                <a:solidFill>
                  <a:srgbClr val="F3F3F3"/>
                </a:solidFill>
              </a:rPr>
              <a:t>form </a:t>
            </a:r>
            <a:r>
              <a:rPr b="1" i="1" lang="en">
                <a:solidFill>
                  <a:srgbClr val="F3F3F3"/>
                </a:solidFill>
                <a:latin typeface="Times New Roman"/>
                <a:ea typeface="Times New Roman"/>
                <a:cs typeface="Times New Roman"/>
                <a:sym typeface="Times New Roman"/>
              </a:rPr>
              <a:t>f</a:t>
            </a:r>
            <a:r>
              <a:rPr b="1" lang="en">
                <a:solidFill>
                  <a:srgbClr val="F3F3F3"/>
                </a:solidFill>
              </a:rPr>
              <a:t>(</a:t>
            </a:r>
            <a:r>
              <a:rPr b="1" i="1" lang="en">
                <a:solidFill>
                  <a:srgbClr val="F3F3F3"/>
                </a:solidFill>
                <a:latin typeface="Times New Roman"/>
                <a:ea typeface="Times New Roman"/>
                <a:cs typeface="Times New Roman"/>
                <a:sym typeface="Times New Roman"/>
              </a:rPr>
              <a:t>x</a:t>
            </a:r>
            <a:r>
              <a:rPr b="1" lang="en">
                <a:solidFill>
                  <a:srgbClr val="F3F3F3"/>
                </a:solidFill>
              </a:rPr>
              <a:t>) = </a:t>
            </a:r>
            <a:r>
              <a:rPr b="1" i="1" lang="en">
                <a:solidFill>
                  <a:srgbClr val="F3F3F3"/>
                </a:solidFill>
                <a:latin typeface="Times New Roman"/>
                <a:ea typeface="Times New Roman"/>
                <a:cs typeface="Times New Roman"/>
                <a:sym typeface="Times New Roman"/>
              </a:rPr>
              <a:t>g</a:t>
            </a:r>
            <a:r>
              <a:rPr b="1" lang="en">
                <a:solidFill>
                  <a:srgbClr val="F3F3F3"/>
                </a:solidFill>
              </a:rPr>
              <a:t>(</a:t>
            </a:r>
            <a:r>
              <a:rPr b="1" i="1" lang="en">
                <a:solidFill>
                  <a:srgbClr val="F3F3F3"/>
                </a:solidFill>
                <a:latin typeface="Times New Roman"/>
                <a:ea typeface="Times New Roman"/>
                <a:cs typeface="Times New Roman"/>
                <a:sym typeface="Times New Roman"/>
              </a:rPr>
              <a:t>x</a:t>
            </a:r>
            <a:r>
              <a:rPr b="1" lang="en">
                <a:solidFill>
                  <a:srgbClr val="F3F3F3"/>
                </a:solidFill>
              </a:rPr>
              <a:t>) </a:t>
            </a:r>
            <a:r>
              <a:rPr lang="en">
                <a:solidFill>
                  <a:srgbClr val="F3F3F3"/>
                </a:solidFill>
              </a:rPr>
              <a:t>in terms of a </a:t>
            </a:r>
            <a:r>
              <a:rPr b="1" lang="en">
                <a:solidFill>
                  <a:srgbClr val="F3F3F3"/>
                </a:solidFill>
              </a:rPr>
              <a:t>situation</a:t>
            </a:r>
            <a:r>
              <a:rPr lang="en">
                <a:solidFill>
                  <a:srgbClr val="F3F3F3"/>
                </a:solidFill>
              </a:rPr>
              <a:t> and a </a:t>
            </a:r>
            <a:r>
              <a:rPr b="1" lang="en">
                <a:solidFill>
                  <a:srgbClr val="F3F3F3"/>
                </a:solidFill>
              </a:rPr>
              <a:t>graph,</a:t>
            </a:r>
            <a:r>
              <a:rPr lang="en">
                <a:solidFill>
                  <a:srgbClr val="F3F3F3"/>
                </a:solidFill>
              </a:rPr>
              <a:t> and know how to </a:t>
            </a:r>
            <a:r>
              <a:rPr b="1" lang="en">
                <a:solidFill>
                  <a:srgbClr val="F3F3F3"/>
                </a:solidFill>
              </a:rPr>
              <a:t>find the solutions</a:t>
            </a:r>
            <a:r>
              <a:rPr lang="en">
                <a:solidFill>
                  <a:srgbClr val="F3F3F3"/>
                </a:solidFill>
              </a:rPr>
              <a:t>.</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Explain </a:t>
            </a:r>
            <a:r>
              <a:rPr lang="en">
                <a:solidFill>
                  <a:srgbClr val="F3F3F3"/>
                </a:solidFill>
              </a:rPr>
              <a:t>statements about t</a:t>
            </a:r>
            <a:r>
              <a:rPr b="1" lang="en">
                <a:solidFill>
                  <a:srgbClr val="F3F3F3"/>
                </a:solidFill>
              </a:rPr>
              <a:t>wo or more functions </a:t>
            </a:r>
            <a:r>
              <a:rPr lang="en">
                <a:solidFill>
                  <a:srgbClr val="F3F3F3"/>
                </a:solidFill>
              </a:rPr>
              <a:t>when they are </a:t>
            </a:r>
            <a:r>
              <a:rPr b="1" lang="en">
                <a:solidFill>
                  <a:srgbClr val="F3F3F3"/>
                </a:solidFill>
              </a:rPr>
              <a:t>written in function notation.</a:t>
            </a:r>
            <a:endParaRPr b="1">
              <a:solidFill>
                <a:srgbClr val="F3F3F3"/>
              </a:solidFill>
            </a:endParaRPr>
          </a:p>
        </p:txBody>
      </p:sp>
      <p:pic>
        <p:nvPicPr>
          <p:cNvPr descr=" Three students celebrating as they leave a classroom, showing excitement and a sense of accomplishment after finishing a task." id="68" name="Google Shape;68;p10" title="Goals-4.png"/>
          <p:cNvPicPr preferRelativeResize="0"/>
          <p:nvPr/>
        </p:nvPicPr>
        <p:blipFill rotWithShape="1">
          <a:blip r:embed="rId3">
            <a:alphaModFix/>
          </a:blip>
          <a:srcRect b="3307" l="0" r="0" t="3530"/>
          <a:stretch/>
        </p:blipFill>
        <p:spPr>
          <a:xfrm>
            <a:off x="5385050" y="699600"/>
            <a:ext cx="3447250" cy="321172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4.10: Comparing Graphs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520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t>Previous</a:t>
            </a:r>
            <a:endParaRPr b="1" sz="2000"/>
          </a:p>
          <a:p>
            <a:pPr indent="-336550" lvl="0" marL="457200" rtl="0" algn="l">
              <a:spcBef>
                <a:spcPts val="1200"/>
              </a:spcBef>
              <a:spcAft>
                <a:spcPts val="0"/>
              </a:spcAft>
              <a:buSzPts val="1700"/>
              <a:buChar char="●"/>
            </a:pPr>
            <a:r>
              <a:rPr lang="en" sz="1700"/>
              <a:t>Equation</a:t>
            </a:r>
            <a:endParaRPr sz="1700"/>
          </a:p>
          <a:p>
            <a:pPr indent="-323850" lvl="1" marL="914400" rtl="0" algn="l">
              <a:spcBef>
                <a:spcPts val="0"/>
              </a:spcBef>
              <a:spcAft>
                <a:spcPts val="0"/>
              </a:spcAft>
              <a:buSzPts val="1500"/>
              <a:buChar char="○"/>
            </a:pPr>
            <a:r>
              <a:rPr lang="en" sz="1500"/>
              <a:t>A mathematical statement that demonstrates that two numbers, expressions, or other objects are equal.</a:t>
            </a:r>
            <a:endParaRPr sz="1500"/>
          </a:p>
          <a:p>
            <a:pPr indent="-336550" lvl="0" marL="457200" rtl="0" algn="l">
              <a:spcBef>
                <a:spcPts val="0"/>
              </a:spcBef>
              <a:spcAft>
                <a:spcPts val="0"/>
              </a:spcAft>
              <a:buSzPts val="1700"/>
              <a:buChar char="●"/>
            </a:pPr>
            <a:r>
              <a:rPr lang="en" sz="1700"/>
              <a:t>Proportion</a:t>
            </a:r>
            <a:endParaRPr sz="1700"/>
          </a:p>
          <a:p>
            <a:pPr indent="-323850" lvl="1" marL="914400" rtl="0" algn="l">
              <a:spcBef>
                <a:spcPts val="0"/>
              </a:spcBef>
              <a:spcAft>
                <a:spcPts val="0"/>
              </a:spcAft>
              <a:buSzPts val="1500"/>
              <a:buChar char="○"/>
            </a:pPr>
            <a:r>
              <a:rPr lang="en" sz="1500"/>
              <a:t>The equation that results when two rational expressions (fractions) are equal.</a:t>
            </a:r>
            <a:endParaRPr sz="1500"/>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4.10: Comparing Graphs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747975"/>
            <a:ext cx="3999900" cy="2820900"/>
          </a:xfrm>
          <a:prstGeom prst="rect">
            <a:avLst/>
          </a:prstGeom>
        </p:spPr>
        <p:txBody>
          <a:bodyPr anchorCtr="0" anchor="t" bIns="91425" lIns="114300" spcFirstLastPara="1" rIns="91425" wrap="square" tIns="91425">
            <a:noAutofit/>
          </a:bodyPr>
          <a:lstStyle/>
          <a:p>
            <a:pPr indent="-336550" lvl="0" marL="457200" rtl="0" algn="l">
              <a:spcBef>
                <a:spcPts val="0"/>
              </a:spcBef>
              <a:spcAft>
                <a:spcPts val="0"/>
              </a:spcAft>
              <a:buSzPts val="1700"/>
              <a:buChar char="●"/>
            </a:pPr>
            <a:r>
              <a:rPr lang="en" sz="1700"/>
              <a:t>Probability</a:t>
            </a:r>
            <a:endParaRPr sz="1700"/>
          </a:p>
          <a:p>
            <a:pPr indent="-323850" lvl="1" marL="914400" rtl="0" algn="l">
              <a:spcBef>
                <a:spcPts val="0"/>
              </a:spcBef>
              <a:spcAft>
                <a:spcPts val="0"/>
              </a:spcAft>
              <a:buSzPts val="1500"/>
              <a:buChar char="○"/>
            </a:pPr>
            <a:r>
              <a:rPr lang="en" sz="1500"/>
              <a:t>A measure that tells how likely it is for an event to happen. A value of 1 means the event will always happen. A value of 0 means the event will never happen.</a:t>
            </a:r>
            <a:endParaRPr b="1" sz="1800"/>
          </a:p>
          <a:p>
            <a:pPr indent="0" lvl="0" marL="0" rtl="0" algn="l">
              <a:spcBef>
                <a:spcPts val="1200"/>
              </a:spcBef>
              <a:spcAft>
                <a:spcPts val="0"/>
              </a:spcAft>
              <a:buNone/>
            </a:pPr>
            <a:r>
              <a:rPr b="1" lang="en"/>
              <a:t>New</a:t>
            </a:r>
            <a:endParaRPr b="1"/>
          </a:p>
          <a:p>
            <a:pPr indent="-342900" lvl="0" marL="457200" rtl="0" algn="l">
              <a:spcBef>
                <a:spcPts val="1200"/>
              </a:spcBef>
              <a:spcAft>
                <a:spcPts val="0"/>
              </a:spcAft>
              <a:buSzPts val="1800"/>
              <a:buChar char="●"/>
            </a:pPr>
            <a:r>
              <a:rPr lang="en"/>
              <a:t>None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5" name="Google Shape;85;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6" name="Google Shape;86;p1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1" name="Google Shape;91;p1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2" name="Google Shape;92;p12"/>
          <p:cNvCxnSpPr>
            <a:stCxn id="86" idx="2"/>
            <a:endCxn id="88" idx="1"/>
          </p:cNvCxnSpPr>
          <p:nvPr/>
        </p:nvCxnSpPr>
        <p:spPr>
          <a:xfrm flipH="1" rot="-5400000">
            <a:off x="748362" y="3059650"/>
            <a:ext cx="999600" cy="2469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8" idx="3"/>
            <a:endCxn id="87"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9" idx="3"/>
            <a:endCxn id="84"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84" idx="3"/>
            <a:endCxn id="9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98" name="Google Shape;98;p1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00" name="Google Shape;100;p1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02" name="Google Shape;102;p1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06" name="Google Shape;106;p1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09" name="Google Shape;109;p12"/>
          <p:cNvCxnSpPr>
            <a:stCxn id="90" idx="3"/>
            <a:endCxn id="9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10" name="Google Shape;110;p12"/>
          <p:cNvCxnSpPr>
            <a:stCxn id="87" idx="3"/>
            <a:endCxn id="89"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11" name="Google Shape;111;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12" name="Google Shape;112;p1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6" name="Shape 116"/>
        <p:cNvGrpSpPr/>
        <p:nvPr/>
      </p:nvGrpSpPr>
      <p:grpSpPr>
        <a:xfrm>
          <a:off x="0" y="0"/>
          <a:ext cx="0" cy="0"/>
          <a:chOff x="0" y="0"/>
          <a:chExt cx="0" cy="0"/>
        </a:xfrm>
      </p:grpSpPr>
      <p:sp>
        <p:nvSpPr>
          <p:cNvPr id="117" name="Google Shape;117;p13"/>
          <p:cNvSpPr txBox="1"/>
          <p:nvPr>
            <p:ph type="title"/>
          </p:nvPr>
        </p:nvSpPr>
        <p:spPr>
          <a:xfrm>
            <a:off x="311700" y="445025"/>
            <a:ext cx="8520600" cy="554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400"/>
              <a:t>Learning Strategies - </a:t>
            </a:r>
            <a:r>
              <a:rPr lang="en" sz="2200"/>
              <a:t>Graph It: Landline vs. Cell📈</a:t>
            </a:r>
            <a:endParaRPr sz="2400">
              <a:solidFill>
                <a:srgbClr val="005047"/>
              </a:solidFill>
            </a:endParaRPr>
          </a:p>
        </p:txBody>
      </p:sp>
      <p:sp>
        <p:nvSpPr>
          <p:cNvPr id="118" name="Google Shape;118;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9" name="Google Shape;119;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4.10.2: Interpreting Graphs and Statements in Terms of a Situation</a:t>
            </a:r>
            <a:endParaRPr/>
          </a:p>
        </p:txBody>
      </p:sp>
      <p:pic>
        <p:nvPicPr>
          <p:cNvPr id="120" name="Google Shape;120;p13"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21" name="Google Shape;121;p13"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122" name="Google Shape;122;p13"/>
          <p:cNvSpPr/>
          <p:nvPr/>
        </p:nvSpPr>
        <p:spPr>
          <a:xfrm>
            <a:off x="4779300" y="1160325"/>
            <a:ext cx="3907500" cy="1836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Write down possible mathematical questions that could be asked about the situation.</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Compare your questions before the activity’s questions are revealed.</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Co-Craft Questions</a:t>
            </a:r>
            <a:endParaRPr sz="1000">
              <a:latin typeface="Calibri"/>
              <a:ea typeface="Calibri"/>
              <a:cs typeface="Calibri"/>
              <a:sym typeface="Calibri"/>
            </a:endParaRPr>
          </a:p>
        </p:txBody>
      </p:sp>
      <p:sp>
        <p:nvSpPr>
          <p:cNvPr id="123" name="Google Shape;123;p13"/>
          <p:cNvSpPr/>
          <p:nvPr/>
        </p:nvSpPr>
        <p:spPr>
          <a:xfrm>
            <a:off x="4779300" y="3077001"/>
            <a:ext cx="3907500" cy="15297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One thing that is the same is . . .,</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One thing that is different is . . .,” and “_____ represents _____.</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Engagement</a:t>
            </a:r>
            <a:endParaRPr>
              <a:latin typeface="Calibri"/>
              <a:ea typeface="Calibri"/>
              <a:cs typeface="Calibri"/>
              <a:sym typeface="Calibri"/>
            </a:endParaRPr>
          </a:p>
        </p:txBody>
      </p:sp>
      <p:sp>
        <p:nvSpPr>
          <p:cNvPr id="124" name="Google Shape;124;p13"/>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4"/>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Baltimore and Cleveland</a:t>
            </a:r>
            <a:r>
              <a:rPr lang="en" sz="3000">
                <a:solidFill>
                  <a:srgbClr val="005047"/>
                </a:solidFill>
              </a:rPr>
              <a:t> </a:t>
            </a:r>
            <a:r>
              <a:rPr lang="en" sz="3000"/>
              <a:t>📌</a:t>
            </a:r>
            <a:endParaRPr>
              <a:solidFill>
                <a:srgbClr val="005047"/>
              </a:solidFill>
            </a:endParaRPr>
          </a:p>
        </p:txBody>
      </p:sp>
      <p:sp>
        <p:nvSpPr>
          <p:cNvPr id="130" name="Google Shape;130;p14"/>
          <p:cNvSpPr txBox="1"/>
          <p:nvPr>
            <p:ph idx="1" type="body"/>
          </p:nvPr>
        </p:nvSpPr>
        <p:spPr>
          <a:xfrm>
            <a:off x="311700" y="1152475"/>
            <a:ext cx="8520600" cy="3424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This graph shows the populations of Baltimore and Cleveland in the 20th century. </a:t>
            </a:r>
            <a:r>
              <a:rPr i="1" lang="en">
                <a:latin typeface="Times New Roman"/>
                <a:ea typeface="Times New Roman"/>
                <a:cs typeface="Times New Roman"/>
                <a:sym typeface="Times New Roman"/>
              </a:rPr>
              <a:t>B</a:t>
            </a:r>
            <a:r>
              <a:rPr lang="en"/>
              <a:t>(</a:t>
            </a:r>
            <a:r>
              <a:rPr i="1" lang="en">
                <a:latin typeface="Times New Roman"/>
                <a:ea typeface="Times New Roman"/>
                <a:cs typeface="Times New Roman"/>
                <a:sym typeface="Times New Roman"/>
              </a:rPr>
              <a:t>t</a:t>
            </a:r>
            <a:r>
              <a:rPr lang="en"/>
              <a:t>)</a:t>
            </a:r>
            <a:endParaRPr/>
          </a:p>
          <a:p>
            <a:pPr indent="0" lvl="0" marL="0" rtl="0" algn="l">
              <a:lnSpc>
                <a:spcPct val="100000"/>
              </a:lnSpc>
              <a:spcBef>
                <a:spcPts val="0"/>
              </a:spcBef>
              <a:spcAft>
                <a:spcPts val="0"/>
              </a:spcAft>
              <a:buNone/>
            </a:pPr>
            <a:r>
              <a:rPr lang="en"/>
              <a:t> is the population of Baltimore in year </a:t>
            </a:r>
            <a:r>
              <a:rPr i="1" lang="en">
                <a:latin typeface="Times New Roman"/>
                <a:ea typeface="Times New Roman"/>
                <a:cs typeface="Times New Roman"/>
                <a:sym typeface="Times New Roman"/>
              </a:rPr>
              <a:t>t</a:t>
            </a:r>
            <a:r>
              <a:rPr lang="en"/>
              <a:t>. </a:t>
            </a:r>
            <a:r>
              <a:rPr i="1" lang="en">
                <a:latin typeface="Times New Roman"/>
                <a:ea typeface="Times New Roman"/>
                <a:cs typeface="Times New Roman"/>
                <a:sym typeface="Times New Roman"/>
              </a:rPr>
              <a:t>C</a:t>
            </a:r>
            <a:r>
              <a:rPr lang="en"/>
              <a:t>(</a:t>
            </a:r>
            <a:r>
              <a:rPr i="1" lang="en">
                <a:latin typeface="Times New Roman"/>
                <a:ea typeface="Times New Roman"/>
                <a:cs typeface="Times New Roman"/>
                <a:sym typeface="Times New Roman"/>
              </a:rPr>
              <a:t>t</a:t>
            </a:r>
            <a:r>
              <a:rPr lang="en"/>
              <a:t>) is the population of Cleveland in year </a:t>
            </a:r>
            <a:r>
              <a:rPr i="1" lang="en">
                <a:latin typeface="Times New Roman"/>
                <a:ea typeface="Times New Roman"/>
                <a:cs typeface="Times New Roman"/>
                <a:sym typeface="Times New Roman"/>
              </a:rPr>
              <a:t>t</a:t>
            </a:r>
            <a:r>
              <a:rPr lang="en"/>
              <a:t>.</a:t>
            </a:r>
            <a:endParaRPr/>
          </a:p>
        </p:txBody>
      </p:sp>
      <p:sp>
        <p:nvSpPr>
          <p:cNvPr id="131" name="Google Shape;131;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2" name="Google Shape;132;p1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4.10.1: Analyzing Graphs and Statements in Function Notation</a:t>
            </a:r>
            <a:endParaRPr/>
          </a:p>
        </p:txBody>
      </p:sp>
      <p:pic>
        <p:nvPicPr>
          <p:cNvPr descr="Line graph showing population trends for Baltimore (solid blue line) and Cleveland (dashed red line) from 1900 to 2000. Both cities peak mid-century, then populations decline steadily through 2000." id="133" name="Google Shape;133;p14"/>
          <p:cNvPicPr preferRelativeResize="0"/>
          <p:nvPr/>
        </p:nvPicPr>
        <p:blipFill>
          <a:blip r:embed="rId3">
            <a:alphaModFix/>
          </a:blip>
          <a:stretch>
            <a:fillRect/>
          </a:stretch>
        </p:blipFill>
        <p:spPr>
          <a:xfrm>
            <a:off x="830619" y="2002694"/>
            <a:ext cx="7482775" cy="28006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5"/>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t>Warm Up - Baltimore and Cleveland 📌</a:t>
            </a:r>
            <a:endParaRPr sz="3000"/>
          </a:p>
        </p:txBody>
      </p:sp>
      <p:sp>
        <p:nvSpPr>
          <p:cNvPr id="139" name="Google Shape;139;p15"/>
          <p:cNvSpPr txBox="1"/>
          <p:nvPr>
            <p:ph idx="1" type="body"/>
          </p:nvPr>
        </p:nvSpPr>
        <p:spPr>
          <a:xfrm>
            <a:off x="311700" y="1152475"/>
            <a:ext cx="5955000" cy="34242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a:t>Estimate </a:t>
            </a:r>
            <a:r>
              <a:rPr i="1" lang="en">
                <a:latin typeface="Times New Roman"/>
                <a:ea typeface="Times New Roman"/>
                <a:cs typeface="Times New Roman"/>
                <a:sym typeface="Times New Roman"/>
              </a:rPr>
              <a:t>B</a:t>
            </a:r>
            <a:r>
              <a:rPr lang="en"/>
              <a:t>(1930) and explain what it means in this situation.</a:t>
            </a:r>
            <a:endParaRPr/>
          </a:p>
          <a:p>
            <a:pPr indent="-342900" lvl="0" marL="457200" rtl="0" algn="l">
              <a:lnSpc>
                <a:spcPct val="100000"/>
              </a:lnSpc>
              <a:spcBef>
                <a:spcPts val="500"/>
              </a:spcBef>
              <a:spcAft>
                <a:spcPts val="0"/>
              </a:spcAft>
              <a:buSzPts val="1800"/>
              <a:buAutoNum type="arabicPeriod"/>
            </a:pPr>
            <a:r>
              <a:rPr lang="en"/>
              <a:t>Which statement is true: </a:t>
            </a:r>
            <a:endParaRPr/>
          </a:p>
          <a:p>
            <a:pPr indent="457200" lvl="0" marL="0" rtl="0" algn="l">
              <a:lnSpc>
                <a:spcPct val="100000"/>
              </a:lnSpc>
              <a:spcBef>
                <a:spcPts val="500"/>
              </a:spcBef>
              <a:spcAft>
                <a:spcPts val="0"/>
              </a:spcAft>
              <a:buNone/>
            </a:pPr>
            <a:r>
              <a:rPr i="1" lang="en">
                <a:latin typeface="Times New Roman"/>
                <a:ea typeface="Times New Roman"/>
                <a:cs typeface="Times New Roman"/>
                <a:sym typeface="Times New Roman"/>
              </a:rPr>
              <a:t>B</a:t>
            </a:r>
            <a:r>
              <a:rPr lang="en"/>
              <a:t>(2000) ≥ </a:t>
            </a:r>
            <a:r>
              <a:rPr i="1" lang="en">
                <a:latin typeface="Times New Roman"/>
                <a:ea typeface="Times New Roman"/>
                <a:cs typeface="Times New Roman"/>
                <a:sym typeface="Times New Roman"/>
              </a:rPr>
              <a:t>C</a:t>
            </a:r>
            <a:r>
              <a:rPr lang="en"/>
              <a:t>(2000) or </a:t>
            </a:r>
            <a:r>
              <a:rPr i="1" lang="en">
                <a:latin typeface="Times New Roman"/>
                <a:ea typeface="Times New Roman"/>
                <a:cs typeface="Times New Roman"/>
                <a:sym typeface="Times New Roman"/>
              </a:rPr>
              <a:t>B</a:t>
            </a:r>
            <a:r>
              <a:rPr lang="en"/>
              <a:t>(2000) ≤ </a:t>
            </a:r>
            <a:r>
              <a:rPr i="1" lang="en">
                <a:latin typeface="Times New Roman"/>
                <a:ea typeface="Times New Roman"/>
                <a:cs typeface="Times New Roman"/>
                <a:sym typeface="Times New Roman"/>
              </a:rPr>
              <a:t>C</a:t>
            </a:r>
            <a:r>
              <a:rPr lang="en"/>
              <a:t>(2000)?</a:t>
            </a:r>
            <a:endParaRPr/>
          </a:p>
          <a:p>
            <a:pPr indent="-342900" lvl="0" marL="457200" rtl="0" algn="l">
              <a:lnSpc>
                <a:spcPct val="100000"/>
              </a:lnSpc>
              <a:spcBef>
                <a:spcPts val="500"/>
              </a:spcBef>
              <a:spcAft>
                <a:spcPts val="0"/>
              </a:spcAft>
              <a:buSzPts val="1800"/>
              <a:buAutoNum type="arabicPeriod"/>
            </a:pPr>
            <a:r>
              <a:rPr lang="en"/>
              <a:t>Explain the reasoning for your response to question 2.</a:t>
            </a:r>
            <a:endParaRPr/>
          </a:p>
          <a:p>
            <a:pPr indent="-342900" lvl="0" marL="457200" rtl="0" algn="l">
              <a:lnSpc>
                <a:spcPct val="100000"/>
              </a:lnSpc>
              <a:spcBef>
                <a:spcPts val="500"/>
              </a:spcBef>
              <a:spcAft>
                <a:spcPts val="0"/>
              </a:spcAft>
              <a:buSzPts val="1800"/>
              <a:buAutoNum type="arabicPeriod"/>
            </a:pPr>
            <a:r>
              <a:rPr lang="en"/>
              <a:t>Which statement is true: </a:t>
            </a:r>
            <a:endParaRPr/>
          </a:p>
          <a:p>
            <a:pPr indent="457200" lvl="0" marL="0" rtl="0" algn="l">
              <a:lnSpc>
                <a:spcPct val="100000"/>
              </a:lnSpc>
              <a:spcBef>
                <a:spcPts val="500"/>
              </a:spcBef>
              <a:spcAft>
                <a:spcPts val="0"/>
              </a:spcAft>
              <a:buNone/>
            </a:pPr>
            <a:r>
              <a:rPr i="1" lang="en">
                <a:latin typeface="Times New Roman"/>
                <a:ea typeface="Times New Roman"/>
                <a:cs typeface="Times New Roman"/>
                <a:sym typeface="Times New Roman"/>
              </a:rPr>
              <a:t>B</a:t>
            </a:r>
            <a:r>
              <a:rPr lang="en"/>
              <a:t>(1900) = </a:t>
            </a:r>
            <a:r>
              <a:rPr i="1" lang="en">
                <a:latin typeface="Times New Roman"/>
                <a:ea typeface="Times New Roman"/>
                <a:cs typeface="Times New Roman"/>
                <a:sym typeface="Times New Roman"/>
              </a:rPr>
              <a:t>C</a:t>
            </a:r>
            <a:r>
              <a:rPr lang="en"/>
              <a:t>(1900) or </a:t>
            </a:r>
            <a:r>
              <a:rPr i="1" lang="en">
                <a:latin typeface="Times New Roman"/>
                <a:ea typeface="Times New Roman"/>
                <a:cs typeface="Times New Roman"/>
                <a:sym typeface="Times New Roman"/>
              </a:rPr>
              <a:t>B</a:t>
            </a:r>
            <a:r>
              <a:rPr lang="en"/>
              <a:t>(1900) &gt; </a:t>
            </a:r>
            <a:r>
              <a:rPr i="1" lang="en">
                <a:latin typeface="Times New Roman"/>
                <a:ea typeface="Times New Roman"/>
                <a:cs typeface="Times New Roman"/>
                <a:sym typeface="Times New Roman"/>
              </a:rPr>
              <a:t>C</a:t>
            </a:r>
            <a:r>
              <a:rPr lang="en"/>
              <a:t>(1900)?</a:t>
            </a:r>
            <a:endParaRPr/>
          </a:p>
          <a:p>
            <a:pPr indent="-342900" lvl="0" marL="457200" rtl="0" algn="l">
              <a:lnSpc>
                <a:spcPct val="100000"/>
              </a:lnSpc>
              <a:spcBef>
                <a:spcPts val="500"/>
              </a:spcBef>
              <a:spcAft>
                <a:spcPts val="0"/>
              </a:spcAft>
              <a:buSzPts val="1800"/>
              <a:buAutoNum type="arabicPeriod"/>
            </a:pPr>
            <a:r>
              <a:rPr lang="en"/>
              <a:t>Explain the reasoning for your response to question 4.</a:t>
            </a:r>
            <a:endParaRPr/>
          </a:p>
          <a:p>
            <a:pPr indent="-342900" lvl="0" marL="457200" rtl="0" algn="l">
              <a:lnSpc>
                <a:spcPct val="100000"/>
              </a:lnSpc>
              <a:spcBef>
                <a:spcPts val="500"/>
              </a:spcBef>
              <a:spcAft>
                <a:spcPts val="500"/>
              </a:spcAft>
              <a:buSzPts val="1800"/>
              <a:buAutoNum type="arabicPeriod"/>
            </a:pPr>
            <a:r>
              <a:rPr lang="en"/>
              <a:t>Were the two cities’ populations ever the same? If so, when?</a:t>
            </a:r>
            <a:endParaRPr/>
          </a:p>
        </p:txBody>
      </p:sp>
      <p:sp>
        <p:nvSpPr>
          <p:cNvPr id="140" name="Google Shape;140;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1" name="Google Shape;141;p1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4.10.1: Analyzing Graphs and Statements in Function Notation</a:t>
            </a:r>
            <a:endParaRPr/>
          </a:p>
        </p:txBody>
      </p:sp>
      <p:pic>
        <p:nvPicPr>
          <p:cNvPr descr="An illustration of a person leaving Maryland, marked with a red pushpin, and walking into Ohio, also pinned in red. " id="142" name="Google Shape;142;p15" title="ChatGPT Image Aug 5, 2025, 01_11_27 PM.png"/>
          <p:cNvPicPr preferRelativeResize="0"/>
          <p:nvPr/>
        </p:nvPicPr>
        <p:blipFill>
          <a:blip r:embed="rId3">
            <a:alphaModFix/>
          </a:blip>
          <a:stretch>
            <a:fillRect/>
          </a:stretch>
        </p:blipFill>
        <p:spPr>
          <a:xfrm>
            <a:off x="4820025" y="314025"/>
            <a:ext cx="3969974" cy="39699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6"/>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8" name="Google Shape;148;p1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49" name="Google Shape;149;p16"/>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0" name="Google Shape;150;p16"/>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1" name="Google Shape;151;p16"/>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2" name="Google Shape;152;p16"/>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3" name="Google Shape;153;p16"/>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4" name="Google Shape;154;p16"/>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55" name="Google Shape;155;p16"/>
          <p:cNvCxnSpPr>
            <a:stCxn id="149" idx="2"/>
            <a:endCxn id="151"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156" name="Google Shape;156;p16"/>
          <p:cNvCxnSpPr>
            <a:stCxn id="151" idx="3"/>
            <a:endCxn id="150"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57" name="Google Shape;157;p16"/>
          <p:cNvCxnSpPr>
            <a:stCxn id="152" idx="3"/>
            <a:endCxn id="147"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58" name="Google Shape;158;p16"/>
          <p:cNvCxnSpPr>
            <a:stCxn id="147" idx="3"/>
            <a:endCxn id="153"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59" name="Google Shape;159;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60" name="Google Shape;160;p16"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61" name="Google Shape;161;p16"/>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62" name="Google Shape;162;p16"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63" name="Google Shape;163;p16"/>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64" name="Google Shape;164;p16"/>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65" name="Google Shape;165;p16"/>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66" name="Google Shape;166;p16"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67" name="Google Shape;167;p16"/>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68" name="Google Shape;168;p16"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69" name="Google Shape;169;p16"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70" name="Google Shape;170;p16"/>
          <p:cNvCxnSpPr>
            <a:stCxn id="153" idx="3"/>
            <a:endCxn id="154"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71" name="Google Shape;171;p16"/>
          <p:cNvCxnSpPr>
            <a:stCxn id="150" idx="3"/>
            <a:endCxn id="152"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72" name="Google Shape;172;p16"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73" name="Google Shape;173;p16"/>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174" name="Google Shape;174;p16"/>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175" name="Google Shape;175;p16"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7"/>
          <p:cNvSpPr txBox="1"/>
          <p:nvPr>
            <p:ph type="title"/>
          </p:nvPr>
        </p:nvSpPr>
        <p:spPr>
          <a:xfrm>
            <a:off x="311700" y="445025"/>
            <a:ext cx="8520600" cy="554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rgbClr val="005047"/>
                </a:solidFill>
              </a:rPr>
              <a:t>Learning Activity - </a:t>
            </a:r>
            <a:r>
              <a:rPr lang="en" sz="2400"/>
              <a:t>Graph It: Landline vs. Cell</a:t>
            </a:r>
            <a:r>
              <a:rPr lang="en" sz="2400"/>
              <a:t>📈</a:t>
            </a:r>
            <a:endParaRPr sz="2400">
              <a:solidFill>
                <a:srgbClr val="005047"/>
              </a:solidFill>
            </a:endParaRPr>
          </a:p>
        </p:txBody>
      </p:sp>
      <p:sp>
        <p:nvSpPr>
          <p:cNvPr id="181" name="Google Shape;181;p17"/>
          <p:cNvSpPr txBox="1"/>
          <p:nvPr>
            <p:ph idx="1" type="body"/>
          </p:nvPr>
        </p:nvSpPr>
        <p:spPr>
          <a:xfrm>
            <a:off x="311700" y="1000075"/>
            <a:ext cx="8570400" cy="6156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i="1" lang="en" sz="1700">
                <a:latin typeface="Times New Roman"/>
                <a:ea typeface="Times New Roman"/>
                <a:cs typeface="Times New Roman"/>
                <a:sym typeface="Times New Roman"/>
              </a:rPr>
              <a:t>H</a:t>
            </a:r>
            <a:r>
              <a:rPr lang="en" sz="1700"/>
              <a:t>(</a:t>
            </a:r>
            <a:r>
              <a:rPr i="1" lang="en" sz="1700">
                <a:latin typeface="Times New Roman"/>
                <a:ea typeface="Times New Roman"/>
                <a:cs typeface="Times New Roman"/>
                <a:sym typeface="Times New Roman"/>
              </a:rPr>
              <a:t>t</a:t>
            </a:r>
            <a:r>
              <a:rPr lang="en" sz="1700"/>
              <a:t>) is the percentage of homes in the United States that have a landline phone in year</a:t>
            </a:r>
            <a:r>
              <a:rPr lang="en" sz="1700">
                <a:latin typeface="Times New Roman"/>
                <a:ea typeface="Times New Roman"/>
                <a:cs typeface="Times New Roman"/>
                <a:sym typeface="Times New Roman"/>
              </a:rPr>
              <a:t> </a:t>
            </a:r>
            <a:r>
              <a:rPr i="1" lang="en" sz="1700">
                <a:latin typeface="Times New Roman"/>
                <a:ea typeface="Times New Roman"/>
                <a:cs typeface="Times New Roman"/>
                <a:sym typeface="Times New Roman"/>
              </a:rPr>
              <a:t>t</a:t>
            </a:r>
            <a:r>
              <a:rPr lang="en" sz="1700"/>
              <a:t>.</a:t>
            </a:r>
            <a:r>
              <a:rPr lang="en" sz="1700"/>
              <a:t> </a:t>
            </a:r>
            <a:endParaRPr sz="1700"/>
          </a:p>
          <a:p>
            <a:pPr indent="0" lvl="0" marL="0" rtl="0" algn="l">
              <a:lnSpc>
                <a:spcPct val="90000"/>
              </a:lnSpc>
              <a:spcBef>
                <a:spcPts val="0"/>
              </a:spcBef>
              <a:spcAft>
                <a:spcPts val="0"/>
              </a:spcAft>
              <a:buNone/>
            </a:pPr>
            <a:r>
              <a:rPr lang="en" sz="1700">
                <a:latin typeface="Times New Roman"/>
                <a:ea typeface="Times New Roman"/>
                <a:cs typeface="Times New Roman"/>
                <a:sym typeface="Times New Roman"/>
              </a:rPr>
              <a:t>C</a:t>
            </a:r>
            <a:r>
              <a:rPr lang="en" sz="1700"/>
              <a:t>(</a:t>
            </a:r>
            <a:r>
              <a:rPr lang="en" sz="1700">
                <a:latin typeface="Times New Roman"/>
                <a:ea typeface="Times New Roman"/>
                <a:cs typeface="Times New Roman"/>
                <a:sym typeface="Times New Roman"/>
              </a:rPr>
              <a:t>t</a:t>
            </a:r>
            <a:r>
              <a:rPr lang="en" sz="1700"/>
              <a:t>) is the percentage of homes with only a cell phone. Here are the graphs of </a:t>
            </a:r>
            <a:r>
              <a:rPr i="1" lang="en" sz="1700">
                <a:latin typeface="Times New Roman"/>
                <a:ea typeface="Times New Roman"/>
                <a:cs typeface="Times New Roman"/>
                <a:sym typeface="Times New Roman"/>
              </a:rPr>
              <a:t>H</a:t>
            </a:r>
            <a:r>
              <a:rPr lang="en" sz="1700"/>
              <a:t> and </a:t>
            </a:r>
            <a:r>
              <a:rPr i="1" lang="en" sz="1700">
                <a:latin typeface="Times New Roman"/>
                <a:ea typeface="Times New Roman"/>
                <a:cs typeface="Times New Roman"/>
                <a:sym typeface="Times New Roman"/>
              </a:rPr>
              <a:t>C</a:t>
            </a:r>
            <a:r>
              <a:rPr lang="en"/>
              <a:t>.</a:t>
            </a:r>
            <a:endParaRPr/>
          </a:p>
        </p:txBody>
      </p:sp>
      <p:sp>
        <p:nvSpPr>
          <p:cNvPr id="182" name="Google Shape;182;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3" name="Google Shape;183;p17"/>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4.10.2: Interpreting Graphs and Statements in Terms of a Situation</a:t>
            </a:r>
            <a:endParaRPr/>
          </a:p>
        </p:txBody>
      </p:sp>
      <p:sp>
        <p:nvSpPr>
          <p:cNvPr id="184" name="Google Shape;184;p17"/>
          <p:cNvSpPr txBox="1"/>
          <p:nvPr>
            <p:ph idx="1" type="body"/>
          </p:nvPr>
        </p:nvSpPr>
        <p:spPr>
          <a:xfrm>
            <a:off x="311700" y="1933921"/>
            <a:ext cx="3761700" cy="2612700"/>
          </a:xfrm>
          <a:prstGeom prst="rect">
            <a:avLst/>
          </a:prstGeom>
        </p:spPr>
        <p:txBody>
          <a:bodyPr anchorCtr="0" anchor="t" bIns="91425" lIns="91425" spcFirstLastPara="1" rIns="91425" wrap="square" tIns="91425">
            <a:normAutofit lnSpcReduction="10000"/>
          </a:bodyPr>
          <a:lstStyle/>
          <a:p>
            <a:pPr indent="-336550" lvl="0" marL="457200" rtl="0" algn="l">
              <a:lnSpc>
                <a:spcPct val="90000"/>
              </a:lnSpc>
              <a:spcBef>
                <a:spcPts val="0"/>
              </a:spcBef>
              <a:spcAft>
                <a:spcPts val="0"/>
              </a:spcAft>
              <a:buSzPts val="1700"/>
              <a:buAutoNum type="arabicPeriod"/>
            </a:pPr>
            <a:r>
              <a:rPr lang="en" sz="1700"/>
              <a:t>Estimate </a:t>
            </a:r>
            <a:r>
              <a:rPr i="1" lang="en" sz="1700">
                <a:latin typeface="Times New Roman"/>
                <a:ea typeface="Times New Roman"/>
                <a:cs typeface="Times New Roman"/>
                <a:sym typeface="Times New Roman"/>
              </a:rPr>
              <a:t>H</a:t>
            </a:r>
            <a:r>
              <a:rPr lang="en" sz="1700"/>
              <a:t>(2006). Explain what this value tells us about the pho</a:t>
            </a:r>
            <a:r>
              <a:rPr lang="en" sz="1808"/>
              <a:t>nes.</a:t>
            </a:r>
            <a:endParaRPr sz="1808"/>
          </a:p>
          <a:p>
            <a:pPr indent="-343415" lvl="0" marL="457200" rtl="0" algn="l">
              <a:lnSpc>
                <a:spcPct val="90000"/>
              </a:lnSpc>
              <a:spcBef>
                <a:spcPts val="1000"/>
              </a:spcBef>
              <a:spcAft>
                <a:spcPts val="0"/>
              </a:spcAft>
              <a:buSzPts val="1808"/>
              <a:buAutoNum type="arabicPeriod"/>
            </a:pPr>
            <a:r>
              <a:rPr lang="en" sz="1808"/>
              <a:t>Estimate </a:t>
            </a:r>
            <a:r>
              <a:rPr i="1" lang="en" sz="1808">
                <a:latin typeface="Times New Roman"/>
                <a:ea typeface="Times New Roman"/>
                <a:cs typeface="Times New Roman"/>
                <a:sym typeface="Times New Roman"/>
              </a:rPr>
              <a:t>C</a:t>
            </a:r>
            <a:r>
              <a:rPr lang="en" sz="1808"/>
              <a:t>(2006). Explain what this value tells us about the phones.</a:t>
            </a:r>
            <a:endParaRPr sz="1808"/>
          </a:p>
          <a:p>
            <a:pPr indent="-336550" lvl="0" marL="457200" rtl="0" algn="l">
              <a:lnSpc>
                <a:spcPct val="90000"/>
              </a:lnSpc>
              <a:spcBef>
                <a:spcPts val="1000"/>
              </a:spcBef>
              <a:spcAft>
                <a:spcPts val="1000"/>
              </a:spcAft>
              <a:buSzPts val="1700"/>
              <a:buAutoNum type="arabicPeriod"/>
            </a:pPr>
            <a:r>
              <a:rPr lang="en" sz="1808"/>
              <a:t>What is the approximate solution to </a:t>
            </a:r>
            <a:r>
              <a:rPr i="1" lang="en" sz="1808">
                <a:latin typeface="Times New Roman"/>
                <a:ea typeface="Times New Roman"/>
                <a:cs typeface="Times New Roman"/>
                <a:sym typeface="Times New Roman"/>
              </a:rPr>
              <a:t>C</a:t>
            </a:r>
            <a:r>
              <a:rPr lang="en" sz="1700"/>
              <a:t>(</a:t>
            </a:r>
            <a:r>
              <a:rPr i="1" lang="en" sz="1700">
                <a:latin typeface="Times New Roman"/>
                <a:ea typeface="Times New Roman"/>
                <a:cs typeface="Times New Roman"/>
                <a:sym typeface="Times New Roman"/>
              </a:rPr>
              <a:t>t</a:t>
            </a:r>
            <a:r>
              <a:rPr lang="en" sz="1700"/>
              <a:t>) = 20? Explain what the solution means in this situation.</a:t>
            </a:r>
            <a:endParaRPr sz="1700"/>
          </a:p>
        </p:txBody>
      </p:sp>
      <p:pic>
        <p:nvPicPr>
          <p:cNvPr descr="Line graph showing percentage of homes with landline phones (declining) and cell phone only (rising) from 2004 to 2016. Around 2016, cell phone only surpasses landline phones." id="185" name="Google Shape;185;p17"/>
          <p:cNvPicPr preferRelativeResize="0"/>
          <p:nvPr/>
        </p:nvPicPr>
        <p:blipFill>
          <a:blip r:embed="rId3">
            <a:alphaModFix/>
          </a:blip>
          <a:stretch>
            <a:fillRect/>
          </a:stretch>
        </p:blipFill>
        <p:spPr>
          <a:xfrm>
            <a:off x="4140838" y="1798622"/>
            <a:ext cx="4448175" cy="1943100"/>
          </a:xfrm>
          <a:prstGeom prst="rect">
            <a:avLst/>
          </a:prstGeom>
          <a:noFill/>
          <a:ln>
            <a:noFill/>
          </a:ln>
        </p:spPr>
      </p:pic>
      <p:sp>
        <p:nvSpPr>
          <p:cNvPr id="186" name="Google Shape;186;p17">
            <a:hlinkClick action="ppaction://hlinksldjump" r:id="rId4"/>
          </p:cNvPr>
          <p:cNvSpPr/>
          <p:nvPr/>
        </p:nvSpPr>
        <p:spPr>
          <a:xfrm>
            <a:off x="7370850" y="35607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8"/>
          <p:cNvSpPr txBox="1"/>
          <p:nvPr>
            <p:ph type="title"/>
          </p:nvPr>
        </p:nvSpPr>
        <p:spPr>
          <a:xfrm>
            <a:off x="311700" y="445025"/>
            <a:ext cx="8520600" cy="554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rgbClr val="005047"/>
                </a:solidFill>
              </a:rPr>
              <a:t>Learning Activity - </a:t>
            </a:r>
            <a:r>
              <a:rPr lang="en" sz="2400"/>
              <a:t>Graph It: Landline vs. Cell📈</a:t>
            </a:r>
            <a:endParaRPr sz="2400">
              <a:solidFill>
                <a:srgbClr val="005047"/>
              </a:solidFill>
            </a:endParaRPr>
          </a:p>
        </p:txBody>
      </p:sp>
      <p:sp>
        <p:nvSpPr>
          <p:cNvPr id="192" name="Google Shape;192;p18"/>
          <p:cNvSpPr txBox="1"/>
          <p:nvPr>
            <p:ph idx="1" type="body"/>
          </p:nvPr>
        </p:nvSpPr>
        <p:spPr>
          <a:xfrm>
            <a:off x="311700" y="1000075"/>
            <a:ext cx="8570400" cy="6156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i="1" lang="en" sz="1700">
                <a:latin typeface="Times New Roman"/>
                <a:ea typeface="Times New Roman"/>
                <a:cs typeface="Times New Roman"/>
                <a:sym typeface="Times New Roman"/>
              </a:rPr>
              <a:t>H</a:t>
            </a:r>
            <a:r>
              <a:rPr lang="en" sz="1700"/>
              <a:t>(</a:t>
            </a:r>
            <a:r>
              <a:rPr i="1" lang="en" sz="1700">
                <a:latin typeface="Times New Roman"/>
                <a:ea typeface="Times New Roman"/>
                <a:cs typeface="Times New Roman"/>
                <a:sym typeface="Times New Roman"/>
              </a:rPr>
              <a:t>t</a:t>
            </a:r>
            <a:r>
              <a:rPr lang="en" sz="1700"/>
              <a:t>) is the percentage of homes in the United States that have a landline phone in year</a:t>
            </a:r>
            <a:r>
              <a:rPr lang="en" sz="1700">
                <a:latin typeface="Times New Roman"/>
                <a:ea typeface="Times New Roman"/>
                <a:cs typeface="Times New Roman"/>
                <a:sym typeface="Times New Roman"/>
              </a:rPr>
              <a:t> </a:t>
            </a:r>
            <a:r>
              <a:rPr i="1" lang="en" sz="1700">
                <a:latin typeface="Times New Roman"/>
                <a:ea typeface="Times New Roman"/>
                <a:cs typeface="Times New Roman"/>
                <a:sym typeface="Times New Roman"/>
              </a:rPr>
              <a:t>t</a:t>
            </a:r>
            <a:r>
              <a:rPr lang="en" sz="1700"/>
              <a:t>. </a:t>
            </a:r>
            <a:endParaRPr sz="1700"/>
          </a:p>
          <a:p>
            <a:pPr indent="0" lvl="0" marL="0" rtl="0" algn="l">
              <a:lnSpc>
                <a:spcPct val="90000"/>
              </a:lnSpc>
              <a:spcBef>
                <a:spcPts val="0"/>
              </a:spcBef>
              <a:spcAft>
                <a:spcPts val="0"/>
              </a:spcAft>
              <a:buNone/>
            </a:pPr>
            <a:r>
              <a:rPr i="1" lang="en" sz="1700">
                <a:latin typeface="Times New Roman"/>
                <a:ea typeface="Times New Roman"/>
                <a:cs typeface="Times New Roman"/>
                <a:sym typeface="Times New Roman"/>
              </a:rPr>
              <a:t>C</a:t>
            </a:r>
            <a:r>
              <a:rPr i="1" lang="en" sz="1700"/>
              <a:t>(</a:t>
            </a:r>
            <a:r>
              <a:rPr i="1" lang="en" sz="1700">
                <a:latin typeface="Times New Roman"/>
                <a:ea typeface="Times New Roman"/>
                <a:cs typeface="Times New Roman"/>
                <a:sym typeface="Times New Roman"/>
              </a:rPr>
              <a:t>t</a:t>
            </a:r>
            <a:r>
              <a:rPr i="1" lang="en" sz="1700"/>
              <a:t>)</a:t>
            </a:r>
            <a:r>
              <a:rPr lang="en" sz="1700"/>
              <a:t> is the percentage of homes with only a cell phone. Here are the graphs of </a:t>
            </a:r>
            <a:r>
              <a:rPr i="1" lang="en" sz="1700">
                <a:latin typeface="Times New Roman"/>
                <a:ea typeface="Times New Roman"/>
                <a:cs typeface="Times New Roman"/>
                <a:sym typeface="Times New Roman"/>
              </a:rPr>
              <a:t>H</a:t>
            </a:r>
            <a:r>
              <a:rPr lang="en" sz="1700"/>
              <a:t> and </a:t>
            </a:r>
            <a:r>
              <a:rPr i="1" lang="en" sz="1700">
                <a:latin typeface="Times New Roman"/>
                <a:ea typeface="Times New Roman"/>
                <a:cs typeface="Times New Roman"/>
                <a:sym typeface="Times New Roman"/>
              </a:rPr>
              <a:t>C</a:t>
            </a:r>
            <a:r>
              <a:rPr lang="en"/>
              <a:t>.</a:t>
            </a:r>
            <a:endParaRPr/>
          </a:p>
        </p:txBody>
      </p:sp>
      <p:sp>
        <p:nvSpPr>
          <p:cNvPr id="193" name="Google Shape;193;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4" name="Google Shape;194;p18"/>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4.10.2: Interpreting Graphs and Statements in Terms of a Situation</a:t>
            </a:r>
            <a:endParaRPr/>
          </a:p>
        </p:txBody>
      </p:sp>
      <p:sp>
        <p:nvSpPr>
          <p:cNvPr id="195" name="Google Shape;195;p18"/>
          <p:cNvSpPr txBox="1"/>
          <p:nvPr/>
        </p:nvSpPr>
        <p:spPr>
          <a:xfrm>
            <a:off x="365750" y="1768075"/>
            <a:ext cx="4375800" cy="2498400"/>
          </a:xfrm>
          <a:prstGeom prst="rect">
            <a:avLst/>
          </a:prstGeom>
          <a:noFill/>
          <a:ln>
            <a:noFill/>
          </a:ln>
        </p:spPr>
        <p:txBody>
          <a:bodyPr anchorCtr="0" anchor="t" bIns="91425" lIns="91425" spcFirstLastPara="1" rIns="91425" wrap="square" tIns="91425">
            <a:noAutofit/>
          </a:bodyPr>
          <a:lstStyle/>
          <a:p>
            <a:pPr indent="-336550" lvl="0" marL="457200" marR="0" rtl="0" algn="l">
              <a:lnSpc>
                <a:spcPct val="90000"/>
              </a:lnSpc>
              <a:spcBef>
                <a:spcPts val="0"/>
              </a:spcBef>
              <a:spcAft>
                <a:spcPts val="0"/>
              </a:spcAft>
              <a:buClr>
                <a:srgbClr val="424242"/>
              </a:buClr>
              <a:buSzPts val="1700"/>
              <a:buFont typeface="Calibri"/>
              <a:buAutoNum type="arabicPeriod" startAt="4"/>
            </a:pPr>
            <a:r>
              <a:rPr lang="en" sz="1700">
                <a:solidFill>
                  <a:srgbClr val="424242"/>
                </a:solidFill>
                <a:latin typeface="Calibri"/>
                <a:ea typeface="Calibri"/>
                <a:cs typeface="Calibri"/>
                <a:sym typeface="Calibri"/>
              </a:rPr>
              <a:t>Is this equation true: </a:t>
            </a:r>
            <a:r>
              <a:rPr i="1" lang="en" sz="1700">
                <a:solidFill>
                  <a:srgbClr val="424242"/>
                </a:solidFill>
                <a:latin typeface="Times New Roman"/>
                <a:ea typeface="Times New Roman"/>
                <a:cs typeface="Times New Roman"/>
                <a:sym typeface="Times New Roman"/>
              </a:rPr>
              <a:t>C</a:t>
            </a:r>
            <a:r>
              <a:rPr lang="en" sz="1700">
                <a:solidFill>
                  <a:srgbClr val="424242"/>
                </a:solidFill>
                <a:latin typeface="Calibri"/>
                <a:ea typeface="Calibri"/>
                <a:cs typeface="Calibri"/>
                <a:sym typeface="Calibri"/>
              </a:rPr>
              <a:t>(2011) = </a:t>
            </a:r>
            <a:r>
              <a:rPr i="1" lang="en" sz="1700">
                <a:solidFill>
                  <a:srgbClr val="424242"/>
                </a:solidFill>
                <a:latin typeface="Times New Roman"/>
                <a:ea typeface="Times New Roman"/>
                <a:cs typeface="Times New Roman"/>
                <a:sym typeface="Times New Roman"/>
              </a:rPr>
              <a:t>H</a:t>
            </a:r>
            <a:r>
              <a:rPr lang="en" sz="1700">
                <a:solidFill>
                  <a:srgbClr val="424242"/>
                </a:solidFill>
                <a:latin typeface="Calibri"/>
                <a:ea typeface="Calibri"/>
                <a:cs typeface="Calibri"/>
                <a:sym typeface="Calibri"/>
              </a:rPr>
              <a:t>(2011)? Explain your reasoning.</a:t>
            </a:r>
            <a:endParaRPr sz="1700">
              <a:solidFill>
                <a:srgbClr val="424242"/>
              </a:solidFill>
              <a:latin typeface="Calibri"/>
              <a:ea typeface="Calibri"/>
              <a:cs typeface="Calibri"/>
              <a:sym typeface="Calibri"/>
            </a:endParaRPr>
          </a:p>
          <a:p>
            <a:pPr indent="-336550" lvl="0" marL="457200" marR="0" rtl="0" algn="l">
              <a:lnSpc>
                <a:spcPct val="90000"/>
              </a:lnSpc>
              <a:spcBef>
                <a:spcPts val="1000"/>
              </a:spcBef>
              <a:spcAft>
                <a:spcPts val="0"/>
              </a:spcAft>
              <a:buClr>
                <a:srgbClr val="424242"/>
              </a:buClr>
              <a:buSzPts val="1700"/>
              <a:buFont typeface="Calibri"/>
              <a:buAutoNum type="arabicPeriod" startAt="4"/>
            </a:pPr>
            <a:r>
              <a:rPr lang="en" sz="1700">
                <a:solidFill>
                  <a:srgbClr val="424242"/>
                </a:solidFill>
                <a:latin typeface="Calibri"/>
                <a:ea typeface="Calibri"/>
                <a:cs typeface="Calibri"/>
                <a:sym typeface="Calibri"/>
              </a:rPr>
              <a:t>Is this equation true: </a:t>
            </a:r>
            <a:r>
              <a:rPr i="1" lang="en" sz="1700">
                <a:solidFill>
                  <a:srgbClr val="424242"/>
                </a:solidFill>
                <a:latin typeface="Times New Roman"/>
                <a:ea typeface="Times New Roman"/>
                <a:cs typeface="Times New Roman"/>
                <a:sym typeface="Times New Roman"/>
              </a:rPr>
              <a:t>C</a:t>
            </a:r>
            <a:r>
              <a:rPr lang="en" sz="1700">
                <a:solidFill>
                  <a:srgbClr val="424242"/>
                </a:solidFill>
                <a:latin typeface="Calibri"/>
                <a:ea typeface="Calibri"/>
                <a:cs typeface="Calibri"/>
                <a:sym typeface="Calibri"/>
              </a:rPr>
              <a:t>(2015) = </a:t>
            </a:r>
            <a:r>
              <a:rPr i="1" lang="en" sz="1700">
                <a:solidFill>
                  <a:srgbClr val="424242"/>
                </a:solidFill>
                <a:latin typeface="Times New Roman"/>
                <a:ea typeface="Times New Roman"/>
                <a:cs typeface="Times New Roman"/>
                <a:sym typeface="Times New Roman"/>
              </a:rPr>
              <a:t>H</a:t>
            </a:r>
            <a:r>
              <a:rPr lang="en" sz="1700">
                <a:solidFill>
                  <a:srgbClr val="424242"/>
                </a:solidFill>
                <a:latin typeface="Calibri"/>
                <a:ea typeface="Calibri"/>
                <a:cs typeface="Calibri"/>
                <a:sym typeface="Calibri"/>
              </a:rPr>
              <a:t>(2015)? Explain how you know.</a:t>
            </a:r>
            <a:endParaRPr sz="1700">
              <a:solidFill>
                <a:srgbClr val="424242"/>
              </a:solidFill>
              <a:latin typeface="Calibri"/>
              <a:ea typeface="Calibri"/>
              <a:cs typeface="Calibri"/>
              <a:sym typeface="Calibri"/>
            </a:endParaRPr>
          </a:p>
          <a:p>
            <a:pPr indent="-336550" lvl="0" marL="457200" rtl="0" algn="l">
              <a:spcBef>
                <a:spcPts val="1000"/>
              </a:spcBef>
              <a:spcAft>
                <a:spcPts val="0"/>
              </a:spcAft>
              <a:buClr>
                <a:srgbClr val="424242"/>
              </a:buClr>
              <a:buSzPts val="1700"/>
              <a:buFont typeface="Calibri"/>
              <a:buAutoNum type="arabicPeriod" startAt="6"/>
            </a:pPr>
            <a:r>
              <a:rPr lang="en" sz="1700">
                <a:solidFill>
                  <a:srgbClr val="424242"/>
                </a:solidFill>
                <a:latin typeface="Calibri"/>
                <a:ea typeface="Calibri"/>
                <a:cs typeface="Calibri"/>
                <a:sym typeface="Calibri"/>
              </a:rPr>
              <a:t>From 2004 - 2015, did the percentage of homes with landline </a:t>
            </a:r>
            <a:endParaRPr sz="1700">
              <a:solidFill>
                <a:srgbClr val="424242"/>
              </a:solidFill>
              <a:latin typeface="Calibri"/>
              <a:ea typeface="Calibri"/>
              <a:cs typeface="Calibri"/>
              <a:sym typeface="Calibri"/>
            </a:endParaRPr>
          </a:p>
          <a:p>
            <a:pPr indent="-336550" lvl="0" marL="457200" rtl="0" algn="l">
              <a:spcBef>
                <a:spcPts val="1000"/>
              </a:spcBef>
              <a:spcAft>
                <a:spcPts val="1000"/>
              </a:spcAft>
              <a:buClr>
                <a:srgbClr val="424242"/>
              </a:buClr>
              <a:buSzPts val="1700"/>
              <a:buFont typeface="Calibri"/>
              <a:buAutoNum type="arabicPeriod" startAt="6"/>
            </a:pPr>
            <a:r>
              <a:rPr lang="en" sz="1700">
                <a:solidFill>
                  <a:srgbClr val="424242"/>
                </a:solidFill>
                <a:latin typeface="Calibri"/>
                <a:ea typeface="Calibri"/>
                <a:cs typeface="Calibri"/>
                <a:sym typeface="Calibri"/>
              </a:rPr>
              <a:t>decrease at the same rate that cell-phones-only homes increased? Explain.</a:t>
            </a:r>
            <a:endParaRPr sz="1700">
              <a:solidFill>
                <a:srgbClr val="424242"/>
              </a:solidFill>
              <a:latin typeface="Calibri"/>
              <a:ea typeface="Calibri"/>
              <a:cs typeface="Calibri"/>
              <a:sym typeface="Calibri"/>
            </a:endParaRPr>
          </a:p>
        </p:txBody>
      </p:sp>
      <p:pic>
        <p:nvPicPr>
          <p:cNvPr descr="Line graph showing percentage of homes with landline phones (declining) and cell phone only (rising) from 2004 to 2016. Around 2016, cell phone only surpasses landline phones." id="196" name="Google Shape;196;p18"/>
          <p:cNvPicPr preferRelativeResize="0"/>
          <p:nvPr/>
        </p:nvPicPr>
        <p:blipFill>
          <a:blip r:embed="rId3">
            <a:alphaModFix/>
          </a:blip>
          <a:stretch>
            <a:fillRect/>
          </a:stretch>
        </p:blipFill>
        <p:spPr>
          <a:xfrm>
            <a:off x="4695813" y="1934097"/>
            <a:ext cx="4448175" cy="1943100"/>
          </a:xfrm>
          <a:prstGeom prst="rect">
            <a:avLst/>
          </a:prstGeom>
          <a:noFill/>
          <a:ln>
            <a:noFill/>
          </a:ln>
        </p:spPr>
      </p:pic>
      <p:sp>
        <p:nvSpPr>
          <p:cNvPr id="197" name="Google Shape;197;p18">
            <a:hlinkClick action="ppaction://hlinksldjump" r:id="rId4"/>
          </p:cNvPr>
          <p:cNvSpPr/>
          <p:nvPr/>
        </p:nvSpPr>
        <p:spPr>
          <a:xfrm>
            <a:off x="6837450" y="39417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1" name="Shape 201"/>
        <p:cNvGrpSpPr/>
        <p:nvPr/>
      </p:nvGrpSpPr>
      <p:grpSpPr>
        <a:xfrm>
          <a:off x="0" y="0"/>
          <a:ext cx="0" cy="0"/>
          <a:chOff x="0" y="0"/>
          <a:chExt cx="0" cy="0"/>
        </a:xfrm>
      </p:grpSpPr>
      <p:sp>
        <p:nvSpPr>
          <p:cNvPr id="202" name="Google Shape;202;p19"/>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03" name="Google Shape;203;p19"/>
          <p:cNvSpPr txBox="1"/>
          <p:nvPr>
            <p:ph idx="1" type="body"/>
          </p:nvPr>
        </p:nvSpPr>
        <p:spPr>
          <a:xfrm>
            <a:off x="311700" y="1152475"/>
            <a:ext cx="4558200" cy="3416400"/>
          </a:xfrm>
          <a:prstGeom prst="rect">
            <a:avLst/>
          </a:prstGeom>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SzPts val="2200"/>
              <a:buAutoNum type="arabicPeriod"/>
            </a:pPr>
            <a:r>
              <a:rPr lang="en" sz="2200"/>
              <a:t>Explain why the statement </a:t>
            </a:r>
            <a:r>
              <a:rPr i="1" lang="en" sz="2200">
                <a:latin typeface="Times New Roman"/>
                <a:ea typeface="Times New Roman"/>
                <a:cs typeface="Times New Roman"/>
                <a:sym typeface="Times New Roman"/>
              </a:rPr>
              <a:t>C</a:t>
            </a:r>
            <a:r>
              <a:rPr lang="en" sz="2200"/>
              <a:t>(</a:t>
            </a:r>
            <a:r>
              <a:rPr i="1" lang="en" sz="2200">
                <a:latin typeface="Times New Roman"/>
                <a:ea typeface="Times New Roman"/>
                <a:cs typeface="Times New Roman"/>
                <a:sym typeface="Times New Roman"/>
              </a:rPr>
              <a:t>t</a:t>
            </a:r>
            <a:r>
              <a:rPr lang="en" sz="2200"/>
              <a:t>) + </a:t>
            </a:r>
            <a:r>
              <a:rPr i="1" lang="en" sz="2200">
                <a:latin typeface="Times New Roman"/>
                <a:ea typeface="Times New Roman"/>
                <a:cs typeface="Times New Roman"/>
                <a:sym typeface="Times New Roman"/>
              </a:rPr>
              <a:t>H</a:t>
            </a:r>
            <a:r>
              <a:rPr lang="en" sz="2200"/>
              <a:t>(</a:t>
            </a:r>
            <a:r>
              <a:rPr i="1" lang="en" sz="2200">
                <a:latin typeface="Times New Roman"/>
                <a:ea typeface="Times New Roman"/>
                <a:cs typeface="Times New Roman"/>
                <a:sym typeface="Times New Roman"/>
              </a:rPr>
              <a:t>t</a:t>
            </a:r>
            <a:r>
              <a:rPr lang="en" sz="2200"/>
              <a:t>) ≤ 100 is true in this situation.</a:t>
            </a:r>
            <a:endParaRPr sz="2200"/>
          </a:p>
          <a:p>
            <a:pPr indent="-368300" lvl="0" marL="457200" rtl="0" algn="l">
              <a:lnSpc>
                <a:spcPct val="100000"/>
              </a:lnSpc>
              <a:spcBef>
                <a:spcPts val="1000"/>
              </a:spcBef>
              <a:spcAft>
                <a:spcPts val="1000"/>
              </a:spcAft>
              <a:buSzPts val="2200"/>
              <a:buAutoNum type="arabicPeriod"/>
            </a:pPr>
            <a:r>
              <a:rPr lang="en" sz="2200"/>
              <a:t>What value does </a:t>
            </a:r>
            <a:r>
              <a:rPr i="1" lang="en" sz="2200">
                <a:latin typeface="Times New Roman"/>
                <a:ea typeface="Times New Roman"/>
                <a:cs typeface="Times New Roman"/>
                <a:sym typeface="Times New Roman"/>
              </a:rPr>
              <a:t>C</a:t>
            </a:r>
            <a:r>
              <a:rPr lang="en" sz="2200"/>
              <a:t>(</a:t>
            </a:r>
            <a:r>
              <a:rPr i="1" lang="en" sz="2200">
                <a:latin typeface="Times New Roman"/>
                <a:ea typeface="Times New Roman"/>
                <a:cs typeface="Times New Roman"/>
                <a:sym typeface="Times New Roman"/>
              </a:rPr>
              <a:t>t</a:t>
            </a:r>
            <a:r>
              <a:rPr lang="en" sz="2200"/>
              <a:t>) + </a:t>
            </a:r>
            <a:r>
              <a:rPr i="1" lang="en" sz="2200">
                <a:latin typeface="Times New Roman"/>
                <a:ea typeface="Times New Roman"/>
                <a:cs typeface="Times New Roman"/>
                <a:sym typeface="Times New Roman"/>
              </a:rPr>
              <a:t>H</a:t>
            </a:r>
            <a:r>
              <a:rPr lang="en" sz="2200"/>
              <a:t>(</a:t>
            </a:r>
            <a:r>
              <a:rPr i="1" lang="en" sz="2200">
                <a:latin typeface="Times New Roman"/>
                <a:ea typeface="Times New Roman"/>
                <a:cs typeface="Times New Roman"/>
                <a:sym typeface="Times New Roman"/>
              </a:rPr>
              <a:t>t</a:t>
            </a:r>
            <a:r>
              <a:rPr lang="en" sz="2200"/>
              <a:t>) appear to take between 2004 and 2017? How much does this value vary in that interval?</a:t>
            </a:r>
            <a:endParaRPr sz="2200"/>
          </a:p>
        </p:txBody>
      </p:sp>
      <p:sp>
        <p:nvSpPr>
          <p:cNvPr id="204" name="Google Shape;204;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5" name="Google Shape;205;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4.10.2: Interpreting Graphs and Statements in Terms of a Situation</a:t>
            </a:r>
            <a:endParaRPr sz="1000"/>
          </a:p>
        </p:txBody>
      </p:sp>
      <p:pic>
        <p:nvPicPr>
          <p:cNvPr id="206" name="Google Shape;206;p19" title="extending your thinking-1.png"/>
          <p:cNvPicPr preferRelativeResize="0"/>
          <p:nvPr/>
        </p:nvPicPr>
        <p:blipFill>
          <a:blip r:embed="rId3">
            <a:alphaModFix/>
          </a:blip>
          <a:stretch>
            <a:fillRect/>
          </a:stretch>
        </p:blipFill>
        <p:spPr>
          <a:xfrm>
            <a:off x="8686800" y="137160"/>
            <a:ext cx="274320" cy="274320"/>
          </a:xfrm>
          <a:prstGeom prst="rect">
            <a:avLst/>
          </a:prstGeom>
          <a:noFill/>
          <a:ln>
            <a:noFill/>
          </a:ln>
        </p:spPr>
      </p:pic>
      <p:pic>
        <p:nvPicPr>
          <p:cNvPr descr="An illustrated woman with dark hair in an orange shirt sits at a desk, smiling while chatting on her phone. Behind her, a beige landline and framed picture hang on the wal.&#10;" id="207" name="Google Shape;207;p19" title="ChatGPT Image Aug 5, 2025, 01_20_12 PM.png"/>
          <p:cNvPicPr preferRelativeResize="0"/>
          <p:nvPr/>
        </p:nvPicPr>
        <p:blipFill>
          <a:blip r:embed="rId4">
            <a:alphaModFix/>
          </a:blip>
          <a:stretch>
            <a:fillRect/>
          </a:stretch>
        </p:blipFill>
        <p:spPr>
          <a:xfrm>
            <a:off x="5013650" y="1020025"/>
            <a:ext cx="3443917" cy="344391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descr="Line graph titled GROUND AND AIR TEMPERATURE SENSOR showing ground and air temperature variations over time, with labeled lines for each and temperature in °C on the y-axis and Sol on the x-axis." id="212" name="Google Shape;212;p20"/>
          <p:cNvPicPr preferRelativeResize="0"/>
          <p:nvPr/>
        </p:nvPicPr>
        <p:blipFill rotWithShape="1">
          <a:blip r:embed="rId3">
            <a:alphaModFix/>
          </a:blip>
          <a:srcRect b="0" l="5634" r="1850" t="0"/>
          <a:stretch/>
        </p:blipFill>
        <p:spPr>
          <a:xfrm>
            <a:off x="5016192" y="1170125"/>
            <a:ext cx="3853327" cy="2975149"/>
          </a:xfrm>
          <a:prstGeom prst="rect">
            <a:avLst/>
          </a:prstGeom>
          <a:noFill/>
          <a:ln>
            <a:noFill/>
          </a:ln>
        </p:spPr>
      </p:pic>
      <p:sp>
        <p:nvSpPr>
          <p:cNvPr id="213" name="Google Shape;213;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14" name="Google Shape;214;p20"/>
          <p:cNvSpPr txBox="1"/>
          <p:nvPr>
            <p:ph idx="1" type="body"/>
          </p:nvPr>
        </p:nvSpPr>
        <p:spPr>
          <a:xfrm>
            <a:off x="311700" y="1097275"/>
            <a:ext cx="48162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500"/>
              <a:t>A Mars rover recorded temperature data over 1.6 Martian days (Sols). The graph shows air and ground temperatures in Celsius (</a:t>
            </a:r>
            <a:r>
              <a:rPr i="1" lang="en" sz="1500">
                <a:latin typeface="Times New Roman"/>
                <a:ea typeface="Times New Roman"/>
                <a:cs typeface="Times New Roman"/>
                <a:sym typeface="Times New Roman"/>
              </a:rPr>
              <a:t>y</a:t>
            </a:r>
            <a:r>
              <a:rPr lang="en" sz="1500"/>
              <a:t>-axis) over time in Sols (</a:t>
            </a:r>
            <a:r>
              <a:rPr i="1" lang="en" sz="1500">
                <a:latin typeface="Times New Roman"/>
                <a:ea typeface="Times New Roman"/>
                <a:cs typeface="Times New Roman"/>
                <a:sym typeface="Times New Roman"/>
              </a:rPr>
              <a:t>x</a:t>
            </a:r>
            <a:r>
              <a:rPr lang="en" sz="1500"/>
              <a:t>-axis). Which statement best compares the ground and air temperatures?</a:t>
            </a:r>
            <a:endParaRPr sz="1500"/>
          </a:p>
          <a:p>
            <a:pPr indent="-323850" lvl="0" marL="914400" rtl="0" algn="l">
              <a:lnSpc>
                <a:spcPct val="100000"/>
              </a:lnSpc>
              <a:spcBef>
                <a:spcPts val="1200"/>
              </a:spcBef>
              <a:spcAft>
                <a:spcPts val="0"/>
              </a:spcAft>
              <a:buClr>
                <a:srgbClr val="424242"/>
              </a:buClr>
              <a:buSzPts val="1500"/>
              <a:buFont typeface="Calibri"/>
              <a:buAutoNum type="alphaLcPeriod"/>
            </a:pPr>
            <a:r>
              <a:rPr lang="en" sz="1500"/>
              <a:t>At 11 Sols, the ground temperature is warmer than the air temperature.</a:t>
            </a:r>
            <a:endParaRPr sz="1500">
              <a:solidFill>
                <a:srgbClr val="424242"/>
              </a:solidFill>
            </a:endParaRPr>
          </a:p>
          <a:p>
            <a:pPr indent="-323850" lvl="0" marL="914400" rtl="0" algn="l">
              <a:lnSpc>
                <a:spcPct val="100000"/>
              </a:lnSpc>
              <a:spcBef>
                <a:spcPts val="1000"/>
              </a:spcBef>
              <a:spcAft>
                <a:spcPts val="0"/>
              </a:spcAft>
              <a:buClr>
                <a:srgbClr val="424242"/>
              </a:buClr>
              <a:buSzPts val="1500"/>
              <a:buFont typeface="Calibri"/>
              <a:buAutoNum type="alphaLcPeriod"/>
            </a:pPr>
            <a:r>
              <a:rPr lang="en" sz="1500"/>
              <a:t>The ground temperature is always warmer than the air temperature.</a:t>
            </a:r>
            <a:endParaRPr sz="1500">
              <a:solidFill>
                <a:srgbClr val="424242"/>
              </a:solidFill>
            </a:endParaRPr>
          </a:p>
          <a:p>
            <a:pPr indent="-323850" lvl="0" marL="914400" rtl="0" algn="l">
              <a:lnSpc>
                <a:spcPct val="100000"/>
              </a:lnSpc>
              <a:spcBef>
                <a:spcPts val="1000"/>
              </a:spcBef>
              <a:spcAft>
                <a:spcPts val="0"/>
              </a:spcAft>
              <a:buClr>
                <a:srgbClr val="424242"/>
              </a:buClr>
              <a:buSzPts val="1500"/>
              <a:buFont typeface="Calibri"/>
              <a:buAutoNum type="alphaLcPeriod"/>
            </a:pPr>
            <a:r>
              <a:rPr lang="en" sz="1500"/>
              <a:t>At 11 Sols, the air temperature is warmer than the ground temperature.</a:t>
            </a:r>
            <a:endParaRPr sz="1500">
              <a:solidFill>
                <a:srgbClr val="424242"/>
              </a:solidFill>
            </a:endParaRPr>
          </a:p>
          <a:p>
            <a:pPr indent="-323850" lvl="0" marL="914400" rtl="0" algn="l">
              <a:lnSpc>
                <a:spcPct val="100000"/>
              </a:lnSpc>
              <a:spcBef>
                <a:spcPts val="1000"/>
              </a:spcBef>
              <a:spcAft>
                <a:spcPts val="0"/>
              </a:spcAft>
              <a:buClr>
                <a:srgbClr val="424242"/>
              </a:buClr>
              <a:buSzPts val="1500"/>
              <a:buFont typeface="Calibri"/>
              <a:buAutoNum type="alphaLcPeriod"/>
            </a:pPr>
            <a:r>
              <a:rPr lang="en" sz="1500"/>
              <a:t>The air temperature is always warmer than the ground temperature.</a:t>
            </a:r>
            <a:endParaRPr sz="1500">
              <a:solidFill>
                <a:srgbClr val="424242"/>
              </a:solidFill>
            </a:endParaRPr>
          </a:p>
        </p:txBody>
      </p:sp>
      <p:sp>
        <p:nvSpPr>
          <p:cNvPr id="215" name="Google Shape;215;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6" name="Google Shape;216;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4.10.2: Interpreting Graphs and Statements in Terms of a Situation</a:t>
            </a:r>
            <a:endParaRPr sz="1000"/>
          </a:p>
        </p:txBody>
      </p:sp>
      <p:pic>
        <p:nvPicPr>
          <p:cNvPr id="217" name="Google Shape;217;p20"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18" name="Google Shape;218;p20">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2" name="Shape 222"/>
        <p:cNvGrpSpPr/>
        <p:nvPr/>
      </p:nvGrpSpPr>
      <p:grpSpPr>
        <a:xfrm>
          <a:off x="0" y="0"/>
          <a:ext cx="0" cy="0"/>
          <a:chOff x="0" y="0"/>
          <a:chExt cx="0" cy="0"/>
        </a:xfrm>
      </p:grpSpPr>
      <p:sp>
        <p:nvSpPr>
          <p:cNvPr id="223" name="Google Shape;223;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24" name="Google Shape;224;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5" name="Google Shape;225;p2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4.10.2: Interpreting Graphs and Statements in Terms of a Situation</a:t>
            </a:r>
            <a:r>
              <a:rPr lang="en"/>
              <a:t> - Additional Resources</a:t>
            </a:r>
            <a:endParaRPr sz="1000"/>
          </a:p>
        </p:txBody>
      </p:sp>
      <p:pic>
        <p:nvPicPr>
          <p:cNvPr id="226" name="Google Shape;226;p21"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pic>
        <p:nvPicPr>
          <p:cNvPr descr="A table compares California and Texas populations over time, explaining how to interpret changes using graphs and function notation, with specific years, graph trends, and formulas illustrated in three columns.&#10;" id="227" name="Google Shape;227;p21"/>
          <p:cNvPicPr preferRelativeResize="0"/>
          <p:nvPr/>
        </p:nvPicPr>
        <p:blipFill>
          <a:blip r:embed="rId4">
            <a:alphaModFix/>
          </a:blip>
          <a:stretch>
            <a:fillRect/>
          </a:stretch>
        </p:blipFill>
        <p:spPr>
          <a:xfrm>
            <a:off x="4323850" y="1011310"/>
            <a:ext cx="4362950" cy="3649149"/>
          </a:xfrm>
          <a:prstGeom prst="rect">
            <a:avLst/>
          </a:prstGeom>
          <a:noFill/>
          <a:ln>
            <a:noFill/>
          </a:ln>
        </p:spPr>
      </p:pic>
      <p:pic>
        <p:nvPicPr>
          <p:cNvPr descr="Line graph showing population growth from 1910 to 2010. Californias population (solid blue line) rises faster than Texass (dashed red line). Both states populations increase steadily over time.&#10;" id="228" name="Google Shape;228;p21"/>
          <p:cNvPicPr preferRelativeResize="0"/>
          <p:nvPr/>
        </p:nvPicPr>
        <p:blipFill>
          <a:blip r:embed="rId5">
            <a:alphaModFix/>
          </a:blip>
          <a:stretch>
            <a:fillRect/>
          </a:stretch>
        </p:blipFill>
        <p:spPr>
          <a:xfrm>
            <a:off x="451075" y="1479426"/>
            <a:ext cx="3806425" cy="1525750"/>
          </a:xfrm>
          <a:prstGeom prst="rect">
            <a:avLst/>
          </a:prstGeom>
          <a:noFill/>
          <a:ln>
            <a:noFill/>
          </a:ln>
        </p:spPr>
      </p:pic>
      <p:sp>
        <p:nvSpPr>
          <p:cNvPr id="229" name="Google Shape;229;p21"/>
          <p:cNvSpPr txBox="1"/>
          <p:nvPr/>
        </p:nvSpPr>
        <p:spPr>
          <a:xfrm>
            <a:off x="540850" y="1017725"/>
            <a:ext cx="3783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24242"/>
                </a:solidFill>
                <a:latin typeface="Calibri"/>
                <a:ea typeface="Calibri"/>
                <a:cs typeface="Calibri"/>
                <a:sym typeface="Calibri"/>
              </a:rPr>
              <a:t>Comparing Populations</a:t>
            </a:r>
            <a:endParaRPr b="1" sz="1800">
              <a:solidFill>
                <a:srgbClr val="424242"/>
              </a:solidFill>
              <a:latin typeface="Calibri"/>
              <a:ea typeface="Calibri"/>
              <a:cs typeface="Calibri"/>
              <a:sym typeface="Calibri"/>
            </a:endParaRPr>
          </a:p>
        </p:txBody>
      </p:sp>
      <p:sp>
        <p:nvSpPr>
          <p:cNvPr id="230" name="Google Shape;230;p21"/>
          <p:cNvSpPr txBox="1"/>
          <p:nvPr/>
        </p:nvSpPr>
        <p:spPr>
          <a:xfrm>
            <a:off x="640388" y="3121325"/>
            <a:ext cx="34278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lang="en" sz="1800">
                <a:solidFill>
                  <a:srgbClr val="424242"/>
                </a:solidFill>
                <a:latin typeface="Calibri"/>
                <a:ea typeface="Calibri"/>
                <a:cs typeface="Calibri"/>
                <a:sym typeface="Calibri"/>
              </a:rPr>
              <a:t>Examine the graph given above that displays the populations of California and Texas over time.</a:t>
            </a:r>
            <a:endParaRPr sz="10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6" name="Google Shape;236;p2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37" name="Google Shape;237;p2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8" name="Google Shape;238;p22"/>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9" name="Google Shape;239;p22"/>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0" name="Google Shape;240;p2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1" name="Google Shape;241;p2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2" name="Google Shape;242;p2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43" name="Google Shape;243;p22"/>
          <p:cNvCxnSpPr>
            <a:stCxn id="237" idx="2"/>
            <a:endCxn id="239"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244" name="Google Shape;244;p22"/>
          <p:cNvCxnSpPr>
            <a:stCxn id="239" idx="3"/>
            <a:endCxn id="238"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245" name="Google Shape;245;p22"/>
          <p:cNvCxnSpPr>
            <a:stCxn id="240" idx="3"/>
            <a:endCxn id="235"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246" name="Google Shape;246;p22"/>
          <p:cNvCxnSpPr>
            <a:stCxn id="235" idx="3"/>
            <a:endCxn id="241"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247" name="Google Shape;247;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48" name="Google Shape;248;p22"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249" name="Google Shape;249;p2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50" name="Google Shape;250;p2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51" name="Google Shape;251;p2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52" name="Google Shape;252;p22"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253" name="Google Shape;253;p2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54" name="Google Shape;254;p22"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255" name="Google Shape;255;p22"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256" name="Google Shape;256;p22"/>
          <p:cNvCxnSpPr>
            <a:stCxn id="241" idx="3"/>
            <a:endCxn id="242"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257" name="Google Shape;257;p22"/>
          <p:cNvCxnSpPr>
            <a:stCxn id="238" idx="3"/>
            <a:endCxn id="240"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258" name="Google Shape;258;p22" title="hugeicons_task-done-01.png"/>
          <p:cNvPicPr preferRelativeResize="0"/>
          <p:nvPr/>
        </p:nvPicPr>
        <p:blipFill>
          <a:blip r:embed="rId7">
            <a:alphaModFix/>
          </a:blip>
          <a:stretch>
            <a:fillRect/>
          </a:stretch>
        </p:blipFill>
        <p:spPr>
          <a:xfrm>
            <a:off x="4457695" y="3227832"/>
            <a:ext cx="228600" cy="228600"/>
          </a:xfrm>
          <a:prstGeom prst="rect">
            <a:avLst/>
          </a:prstGeom>
          <a:noFill/>
          <a:ln>
            <a:noFill/>
          </a:ln>
        </p:spPr>
      </p:pic>
      <p:sp>
        <p:nvSpPr>
          <p:cNvPr id="259" name="Google Shape;259;p2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260" name="Google Shape;260;p2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261" name="Google Shape;261;p2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62" name="Google Shape;262;p22" title="hugeicons_task-done-01.png"/>
          <p:cNvPicPr preferRelativeResize="0"/>
          <p:nvPr/>
        </p:nvPicPr>
        <p:blipFill>
          <a:blip r:embed="rId8">
            <a:alphaModFix/>
          </a:blip>
          <a:stretch>
            <a:fillRect/>
          </a:stretch>
        </p:blipFill>
        <p:spPr>
          <a:xfrm>
            <a:off x="3328416" y="1554480"/>
            <a:ext cx="228600" cy="228600"/>
          </a:xfrm>
          <a:prstGeom prst="rect">
            <a:avLst/>
          </a:prstGeom>
          <a:noFill/>
          <a:ln>
            <a:noFill/>
          </a:ln>
        </p:spPr>
      </p:pic>
      <p:pic>
        <p:nvPicPr>
          <p:cNvPr id="263" name="Google Shape;263;p22"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3"/>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rgbClr val="005047"/>
                </a:solidFill>
              </a:rPr>
              <a:t>Le</a:t>
            </a:r>
            <a:r>
              <a:rPr lang="en" sz="2300">
                <a:solidFill>
                  <a:srgbClr val="005047"/>
                </a:solidFill>
              </a:rPr>
              <a:t>arning Activity - </a:t>
            </a:r>
            <a:r>
              <a:rPr lang="en" sz="2300"/>
              <a:t>Watching Television</a:t>
            </a:r>
            <a:r>
              <a:rPr lang="en" sz="2300">
                <a:solidFill>
                  <a:srgbClr val="005047"/>
                </a:solidFill>
              </a:rPr>
              <a:t> </a:t>
            </a:r>
            <a:r>
              <a:rPr lang="en" sz="2300"/>
              <a:t>📺</a:t>
            </a:r>
            <a:endParaRPr sz="2300">
              <a:solidFill>
                <a:srgbClr val="005047"/>
              </a:solidFill>
            </a:endParaRPr>
          </a:p>
        </p:txBody>
      </p:sp>
      <p:sp>
        <p:nvSpPr>
          <p:cNvPr id="269" name="Google Shape;269;p23"/>
          <p:cNvSpPr txBox="1"/>
          <p:nvPr>
            <p:ph idx="1" type="body"/>
          </p:nvPr>
        </p:nvSpPr>
        <p:spPr>
          <a:xfrm>
            <a:off x="311700" y="1152475"/>
            <a:ext cx="8406000" cy="9468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1200"/>
              </a:spcAft>
              <a:buNone/>
            </a:pPr>
            <a:r>
              <a:rPr lang="en"/>
              <a:t>The number of people who watched a TV episode is a function of that show’s episode number. The three graphs of three functions—</a:t>
            </a:r>
            <a:r>
              <a:rPr i="1" lang="en">
                <a:latin typeface="Times New Roman"/>
                <a:ea typeface="Times New Roman"/>
                <a:cs typeface="Times New Roman"/>
                <a:sym typeface="Times New Roman"/>
              </a:rPr>
              <a:t>A</a:t>
            </a:r>
            <a:r>
              <a:rPr lang="en"/>
              <a:t>, </a:t>
            </a:r>
            <a:r>
              <a:rPr i="1" lang="en">
                <a:latin typeface="Times New Roman"/>
                <a:ea typeface="Times New Roman"/>
                <a:cs typeface="Times New Roman"/>
                <a:sym typeface="Times New Roman"/>
              </a:rPr>
              <a:t>B</a:t>
            </a:r>
            <a:r>
              <a:rPr lang="en"/>
              <a:t>, and </a:t>
            </a:r>
            <a:r>
              <a:rPr i="1" lang="en">
                <a:latin typeface="Times New Roman"/>
                <a:ea typeface="Times New Roman"/>
                <a:cs typeface="Times New Roman"/>
                <a:sym typeface="Times New Roman"/>
              </a:rPr>
              <a:t>C</a:t>
            </a:r>
            <a:r>
              <a:rPr lang="en"/>
              <a:t>—represent three different TV shows.</a:t>
            </a:r>
            <a:endParaRPr/>
          </a:p>
        </p:txBody>
      </p:sp>
      <p:sp>
        <p:nvSpPr>
          <p:cNvPr id="270" name="Google Shape;270;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1" name="Google Shape;271;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4.10.3: Comparing Functions Represented in Separate Graphs</a:t>
            </a:r>
            <a:endParaRPr/>
          </a:p>
        </p:txBody>
      </p:sp>
      <p:pic>
        <p:nvPicPr>
          <p:cNvPr descr="Three scatter plots show audience in millions versus episode number (1–10) for three TV shows: Show As audience rises steadily; Show Bs audience rises then falls; Show Cs audience stays roughly constant with some fluctuations." id="272" name="Google Shape;272;p23"/>
          <p:cNvPicPr preferRelativeResize="0"/>
          <p:nvPr/>
        </p:nvPicPr>
        <p:blipFill>
          <a:blip r:embed="rId3">
            <a:alphaModFix/>
          </a:blip>
          <a:stretch>
            <a:fillRect/>
          </a:stretch>
        </p:blipFill>
        <p:spPr>
          <a:xfrm>
            <a:off x="1273275" y="1811693"/>
            <a:ext cx="6702282" cy="2246875"/>
          </a:xfrm>
          <a:prstGeom prst="rect">
            <a:avLst/>
          </a:prstGeom>
          <a:noFill/>
          <a:ln>
            <a:noFill/>
          </a:ln>
        </p:spPr>
      </p:pic>
      <p:sp>
        <p:nvSpPr>
          <p:cNvPr id="273" name="Google Shape;273;p23"/>
          <p:cNvSpPr txBox="1"/>
          <p:nvPr/>
        </p:nvSpPr>
        <p:spPr>
          <a:xfrm>
            <a:off x="310900" y="3911575"/>
            <a:ext cx="8520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On the following slide you will match each description with a graph that could represent the situation described. One description has no corresponding graph.</a:t>
            </a:r>
            <a:endParaRPr sz="1800">
              <a:solidFill>
                <a:srgbClr val="424242"/>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24"/>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t>Le</a:t>
            </a:r>
            <a:r>
              <a:rPr lang="en" sz="2300"/>
              <a:t>arning Activity - Watching Television 📺</a:t>
            </a:r>
            <a:endParaRPr>
              <a:solidFill>
                <a:srgbClr val="005047"/>
              </a:solidFill>
            </a:endParaRPr>
          </a:p>
        </p:txBody>
      </p:sp>
      <p:sp>
        <p:nvSpPr>
          <p:cNvPr id="279" name="Google Shape;279;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0" name="Google Shape;280;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4.10.3: Comparing Functions Represented in Separate Graphs</a:t>
            </a:r>
            <a:endParaRPr/>
          </a:p>
        </p:txBody>
      </p:sp>
      <p:sp>
        <p:nvSpPr>
          <p:cNvPr id="281" name="Google Shape;281;p24"/>
          <p:cNvSpPr txBox="1"/>
          <p:nvPr/>
        </p:nvSpPr>
        <p:spPr>
          <a:xfrm>
            <a:off x="311700" y="856488"/>
            <a:ext cx="83886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1D2125"/>
                </a:solidFill>
                <a:highlight>
                  <a:srgbClr val="FFFFFF"/>
                </a:highlight>
                <a:latin typeface="Calibri"/>
                <a:ea typeface="Calibri"/>
                <a:cs typeface="Calibri"/>
                <a:sym typeface="Calibri"/>
              </a:rPr>
              <a:t>Match each description with a graph from the previous slide. that could represent the situation described. One description has no corresponding graph.</a:t>
            </a:r>
            <a:endParaRPr sz="1800">
              <a:solidFill>
                <a:srgbClr val="1D2125"/>
              </a:solidFill>
              <a:highlight>
                <a:srgbClr val="FFFFFF"/>
              </a:highlight>
              <a:latin typeface="Calibri"/>
              <a:ea typeface="Calibri"/>
              <a:cs typeface="Calibri"/>
              <a:sym typeface="Calibri"/>
            </a:endParaRPr>
          </a:p>
          <a:p>
            <a:pPr indent="0" lvl="0" marL="0" rtl="0" algn="l">
              <a:spcBef>
                <a:spcPts val="0"/>
              </a:spcBef>
              <a:spcAft>
                <a:spcPts val="0"/>
              </a:spcAft>
              <a:buNone/>
            </a:pPr>
            <a:r>
              <a:t/>
            </a:r>
            <a:endParaRPr sz="1800">
              <a:solidFill>
                <a:srgbClr val="1D2125"/>
              </a:solidFill>
              <a:highlight>
                <a:srgbClr val="FFFFFF"/>
              </a:highlight>
              <a:latin typeface="Calibri"/>
              <a:ea typeface="Calibri"/>
              <a:cs typeface="Calibri"/>
              <a:sym typeface="Calibri"/>
            </a:endParaRPr>
          </a:p>
        </p:txBody>
      </p:sp>
      <p:sp>
        <p:nvSpPr>
          <p:cNvPr id="282" name="Google Shape;282;p24"/>
          <p:cNvSpPr txBox="1"/>
          <p:nvPr/>
        </p:nvSpPr>
        <p:spPr>
          <a:xfrm>
            <a:off x="310896" y="1622875"/>
            <a:ext cx="5395500" cy="24012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Which show spiked in episode 5 due to a guest star, then dropped back to normal?</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Which show is very popular and keeps gaining viewers?</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Which show started with few viewers, but is now growing?</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Which show started big, dropped, but still has more viewers than another?</a:t>
            </a:r>
            <a:endParaRPr sz="1800">
              <a:solidFill>
                <a:srgbClr val="424242"/>
              </a:solidFill>
              <a:latin typeface="Calibri"/>
              <a:ea typeface="Calibri"/>
              <a:cs typeface="Calibri"/>
              <a:sym typeface="Calibri"/>
            </a:endParaRPr>
          </a:p>
        </p:txBody>
      </p:sp>
      <p:sp>
        <p:nvSpPr>
          <p:cNvPr id="283" name="Google Shape;283;p24"/>
          <p:cNvSpPr txBox="1"/>
          <p:nvPr/>
        </p:nvSpPr>
        <p:spPr>
          <a:xfrm>
            <a:off x="310896" y="3925943"/>
            <a:ext cx="8337000" cy="856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5"/>
            </a:pPr>
            <a:r>
              <a:rPr lang="en" sz="1800">
                <a:solidFill>
                  <a:srgbClr val="424242"/>
                </a:solidFill>
                <a:latin typeface="Calibri"/>
                <a:ea typeface="Calibri"/>
                <a:cs typeface="Calibri"/>
                <a:sym typeface="Calibri"/>
              </a:rPr>
              <a:t>Which is greatest at episode 7: </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(7), </a:t>
            </a:r>
            <a:r>
              <a:rPr i="1" lang="en" sz="1800">
                <a:solidFill>
                  <a:srgbClr val="424242"/>
                </a:solidFill>
                <a:latin typeface="Times New Roman"/>
                <a:ea typeface="Times New Roman"/>
                <a:cs typeface="Times New Roman"/>
                <a:sym typeface="Times New Roman"/>
              </a:rPr>
              <a:t>B</a:t>
            </a:r>
            <a:r>
              <a:rPr lang="en" sz="1800">
                <a:solidFill>
                  <a:srgbClr val="424242"/>
                </a:solidFill>
                <a:latin typeface="Calibri"/>
                <a:ea typeface="Calibri"/>
                <a:cs typeface="Calibri"/>
                <a:sym typeface="Calibri"/>
              </a:rPr>
              <a:t>(7), or </a:t>
            </a:r>
            <a:r>
              <a:rPr i="1" lang="en" sz="1800">
                <a:solidFill>
                  <a:srgbClr val="424242"/>
                </a:solidFill>
                <a:latin typeface="Times New Roman"/>
                <a:ea typeface="Times New Roman"/>
                <a:cs typeface="Times New Roman"/>
                <a:sym typeface="Times New Roman"/>
              </a:rPr>
              <a:t>C</a:t>
            </a:r>
            <a:r>
              <a:rPr lang="en" sz="1800">
                <a:solidFill>
                  <a:srgbClr val="424242"/>
                </a:solidFill>
                <a:latin typeface="Calibri"/>
                <a:ea typeface="Calibri"/>
                <a:cs typeface="Calibri"/>
                <a:sym typeface="Calibri"/>
              </a:rPr>
              <a:t>(7)? What does this mean?</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startAt="5"/>
            </a:pPr>
            <a:r>
              <a:rPr lang="en" sz="1800">
                <a:solidFill>
                  <a:srgbClr val="424242"/>
                </a:solidFill>
                <a:latin typeface="Calibri"/>
                <a:ea typeface="Calibri"/>
                <a:cs typeface="Calibri"/>
                <a:sym typeface="Calibri"/>
              </a:rPr>
              <a:t>Sketch a graph for the show that didn’t match any of the existing ones.</a:t>
            </a:r>
            <a:endParaRPr sz="1800">
              <a:solidFill>
                <a:srgbClr val="424242"/>
              </a:solidFill>
              <a:latin typeface="Calibri"/>
              <a:ea typeface="Calibri"/>
              <a:cs typeface="Calibri"/>
              <a:sym typeface="Calibri"/>
            </a:endParaRPr>
          </a:p>
        </p:txBody>
      </p:sp>
      <p:pic>
        <p:nvPicPr>
          <p:cNvPr descr="An illustration of two people on a TV screen studying a map, with escape room icons like a key, lock, and door in the background. The scene suggests puzzle-solving for productivity in an escape room setting." id="284" name="Google Shape;284;p24" title="2ChatGPT_Image_Aug_5__2025__01_27_19_PM-removebg-preview.png"/>
          <p:cNvPicPr preferRelativeResize="0"/>
          <p:nvPr/>
        </p:nvPicPr>
        <p:blipFill rotWithShape="1">
          <a:blip r:embed="rId3">
            <a:alphaModFix/>
          </a:blip>
          <a:srcRect b="0" l="0" r="0" t="0"/>
          <a:stretch/>
        </p:blipFill>
        <p:spPr>
          <a:xfrm>
            <a:off x="5905377" y="1200491"/>
            <a:ext cx="2742525" cy="27425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8" name="Shape 288"/>
        <p:cNvGrpSpPr/>
        <p:nvPr/>
      </p:nvGrpSpPr>
      <p:grpSpPr>
        <a:xfrm>
          <a:off x="0" y="0"/>
          <a:ext cx="0" cy="0"/>
          <a:chOff x="0" y="0"/>
          <a:chExt cx="0" cy="0"/>
        </a:xfrm>
      </p:grpSpPr>
      <p:sp>
        <p:nvSpPr>
          <p:cNvPr id="289" name="Google Shape;289;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0" name="Google Shape;290;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4.10.3: Comparing Functions Represented in Separate Graphs</a:t>
            </a:r>
            <a:endParaRPr/>
          </a:p>
        </p:txBody>
      </p:sp>
      <p:sp>
        <p:nvSpPr>
          <p:cNvPr id="291" name="Google Shape;291;p25"/>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t>Le</a:t>
            </a:r>
            <a:r>
              <a:rPr lang="en" sz="2300"/>
              <a:t>arning Activity - Watching Television 📺</a:t>
            </a:r>
            <a:endParaRPr sz="1900"/>
          </a:p>
        </p:txBody>
      </p:sp>
      <p:sp>
        <p:nvSpPr>
          <p:cNvPr id="292" name="Google Shape;292;p25"/>
          <p:cNvSpPr/>
          <p:nvPr/>
        </p:nvSpPr>
        <p:spPr>
          <a:xfrm>
            <a:off x="2822700" y="3909450"/>
            <a:ext cx="34986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Sample </a:t>
            </a:r>
            <a:r>
              <a:rPr lang="en" sz="1500">
                <a:latin typeface="Calibri"/>
                <a:ea typeface="Calibri"/>
                <a:cs typeface="Calibri"/>
                <a:sym typeface="Calibri"/>
              </a:rPr>
              <a:t>Graph</a:t>
            </a:r>
            <a:endParaRPr sz="1500">
              <a:latin typeface="Calibri"/>
              <a:ea typeface="Calibri"/>
              <a:cs typeface="Calibri"/>
              <a:sym typeface="Calibri"/>
            </a:endParaRPr>
          </a:p>
        </p:txBody>
      </p:sp>
      <p:pic>
        <p:nvPicPr>
          <p:cNvPr descr="A scatter plot showing audience in millions on the y-axis and episode number on the x-axis. Audience increases steadily from about 6 to nearly 12 million over 10 episodes.&#10;&#10;" id="293" name="Google Shape;293;p25"/>
          <p:cNvPicPr preferRelativeResize="0"/>
          <p:nvPr/>
        </p:nvPicPr>
        <p:blipFill rotWithShape="1">
          <a:blip r:embed="rId3">
            <a:alphaModFix/>
          </a:blip>
          <a:srcRect b="0" l="0" r="0" t="4798"/>
          <a:stretch/>
        </p:blipFill>
        <p:spPr>
          <a:xfrm>
            <a:off x="3078450" y="1572800"/>
            <a:ext cx="2438400" cy="21038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7" name="Shape 297"/>
        <p:cNvGrpSpPr/>
        <p:nvPr/>
      </p:nvGrpSpPr>
      <p:grpSpPr>
        <a:xfrm>
          <a:off x="0" y="0"/>
          <a:ext cx="0" cy="0"/>
          <a:chOff x="0" y="0"/>
          <a:chExt cx="0" cy="0"/>
        </a:xfrm>
      </p:grpSpPr>
      <p:sp>
        <p:nvSpPr>
          <p:cNvPr id="298" name="Google Shape;298;p26"/>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000"/>
              <a:t>Learning Strategies - </a:t>
            </a:r>
            <a:r>
              <a:rPr lang="en" sz="2000"/>
              <a:t>Watching Television </a:t>
            </a:r>
            <a:r>
              <a:rPr lang="en" sz="2300"/>
              <a:t>📺</a:t>
            </a:r>
            <a:endParaRPr sz="2200">
              <a:solidFill>
                <a:srgbClr val="005047"/>
              </a:solidFill>
            </a:endParaRPr>
          </a:p>
        </p:txBody>
      </p:sp>
      <p:sp>
        <p:nvSpPr>
          <p:cNvPr id="299" name="Google Shape;299;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0" name="Google Shape;300;p2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4.10.3: Comparing Functions Represented in Separate Graphs</a:t>
            </a:r>
            <a:endParaRPr/>
          </a:p>
        </p:txBody>
      </p:sp>
      <p:pic>
        <p:nvPicPr>
          <p:cNvPr id="301" name="Google Shape;301;p26"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302" name="Google Shape;302;p26"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303" name="Google Shape;303;p26"/>
          <p:cNvSpPr/>
          <p:nvPr/>
        </p:nvSpPr>
        <p:spPr>
          <a:xfrm>
            <a:off x="5034250" y="1292700"/>
            <a:ext cx="3652500" cy="1896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"_____ matches _____ because . . ."</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“I noticed _____, so . . .”</a:t>
            </a:r>
            <a:endParaRPr>
              <a:latin typeface="Noto Sans Medium"/>
              <a:ea typeface="Noto Sans Medium"/>
              <a:cs typeface="Noto Sans Medium"/>
              <a:sym typeface="Noto Sans Medium"/>
            </a:endParaRPr>
          </a:p>
          <a:p>
            <a:pPr indent="0" lvl="0" marL="457200" rtl="0" algn="l">
              <a:spcBef>
                <a:spcPts val="500"/>
              </a:spcBef>
              <a:spcAft>
                <a:spcPts val="0"/>
              </a:spcAft>
              <a:buNone/>
            </a:pPr>
            <a:r>
              <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Discussion Supports</a:t>
            </a:r>
            <a:endParaRPr sz="1000">
              <a:latin typeface="Noto Sans Light"/>
              <a:ea typeface="Noto Sans Light"/>
              <a:cs typeface="Noto Sans Light"/>
              <a:sym typeface="Noto Sans Light"/>
            </a:endParaRPr>
          </a:p>
        </p:txBody>
      </p:sp>
      <p:sp>
        <p:nvSpPr>
          <p:cNvPr id="304" name="Google Shape;304;p26"/>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pic>
        <p:nvPicPr>
          <p:cNvPr descr="A graph showing a straight line passing through points (1,1), (2,2), (3,3), (4,4), and (5,5) marked with blue dots. The x and y axes range from -1 to 6 and 0 to 7 respectively.&#10;" id="309" name="Google Shape;309;p27"/>
          <p:cNvPicPr preferRelativeResize="0"/>
          <p:nvPr/>
        </p:nvPicPr>
        <p:blipFill>
          <a:blip r:embed="rId3">
            <a:alphaModFix/>
          </a:blip>
          <a:stretch>
            <a:fillRect/>
          </a:stretch>
        </p:blipFill>
        <p:spPr>
          <a:xfrm>
            <a:off x="2738638" y="2177012"/>
            <a:ext cx="1828800" cy="2064226"/>
          </a:xfrm>
          <a:prstGeom prst="rect">
            <a:avLst/>
          </a:prstGeom>
          <a:noFill/>
          <a:ln>
            <a:noFill/>
          </a:ln>
        </p:spPr>
      </p:pic>
      <p:sp>
        <p:nvSpPr>
          <p:cNvPr id="310" name="Google Shape;310;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11" name="Google Shape;311;p27"/>
          <p:cNvSpPr txBox="1"/>
          <p:nvPr>
            <p:ph idx="1" type="body"/>
          </p:nvPr>
        </p:nvSpPr>
        <p:spPr>
          <a:xfrm>
            <a:off x="311700" y="1152475"/>
            <a:ext cx="8679900" cy="461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For which of the following functions is f(3) the greatest value?</a:t>
            </a:r>
            <a:endParaRPr/>
          </a:p>
          <a:p>
            <a:pPr indent="0" lvl="0" marL="0" rtl="0" algn="l">
              <a:lnSpc>
                <a:spcPct val="100000"/>
              </a:lnSpc>
              <a:spcBef>
                <a:spcPts val="1200"/>
              </a:spcBef>
              <a:spcAft>
                <a:spcPts val="1000"/>
              </a:spcAft>
              <a:buNone/>
            </a:pPr>
            <a:r>
              <a:t/>
            </a:r>
            <a:endParaRPr/>
          </a:p>
        </p:txBody>
      </p:sp>
      <p:sp>
        <p:nvSpPr>
          <p:cNvPr id="312" name="Google Shape;312;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3" name="Google Shape;313;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4.10.3: Comparing Functions Represented in Separate Graphs</a:t>
            </a:r>
            <a:endParaRPr sz="1000"/>
          </a:p>
        </p:txBody>
      </p:sp>
      <p:pic>
        <p:nvPicPr>
          <p:cNvPr id="314" name="Google Shape;314;p27"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15" name="Google Shape;315;p27">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Line graph with points at (0,2), (1,4), (2,6), and (3,8), showing a steady upward trend." id="316" name="Google Shape;316;p27"/>
          <p:cNvPicPr preferRelativeResize="0"/>
          <p:nvPr/>
        </p:nvPicPr>
        <p:blipFill>
          <a:blip r:embed="rId5">
            <a:alphaModFix/>
          </a:blip>
          <a:stretch>
            <a:fillRect/>
          </a:stretch>
        </p:blipFill>
        <p:spPr>
          <a:xfrm>
            <a:off x="395000" y="2066172"/>
            <a:ext cx="2341965" cy="1371600"/>
          </a:xfrm>
          <a:prstGeom prst="rect">
            <a:avLst/>
          </a:prstGeom>
          <a:noFill/>
          <a:ln>
            <a:noFill/>
          </a:ln>
        </p:spPr>
      </p:pic>
      <p:pic>
        <p:nvPicPr>
          <p:cNvPr descr="A line graph with points at (0,0), (1,5), (2,10), and (3,25), showing a steady increase with a sharp rise between points 2 and 3.&#10;" id="317" name="Google Shape;317;p27"/>
          <p:cNvPicPr preferRelativeResize="0"/>
          <p:nvPr/>
        </p:nvPicPr>
        <p:blipFill>
          <a:blip r:embed="rId6">
            <a:alphaModFix/>
          </a:blip>
          <a:stretch>
            <a:fillRect/>
          </a:stretch>
        </p:blipFill>
        <p:spPr>
          <a:xfrm>
            <a:off x="4520117" y="2066172"/>
            <a:ext cx="2663325" cy="1371600"/>
          </a:xfrm>
          <a:prstGeom prst="rect">
            <a:avLst/>
          </a:prstGeom>
          <a:noFill/>
          <a:ln>
            <a:noFill/>
          </a:ln>
        </p:spPr>
      </p:pic>
      <p:pic>
        <p:nvPicPr>
          <p:cNvPr descr="A graph shows a curve decreasing from y=2 on the y-axis towards zero as x increases. Five blue points are marked on the curve at intervals along the x-axis from x=1 to x=5.&#10;" id="318" name="Google Shape;318;p27"/>
          <p:cNvPicPr preferRelativeResize="0"/>
          <p:nvPr/>
        </p:nvPicPr>
        <p:blipFill>
          <a:blip r:embed="rId7">
            <a:alphaModFix/>
          </a:blip>
          <a:stretch>
            <a:fillRect/>
          </a:stretch>
        </p:blipFill>
        <p:spPr>
          <a:xfrm>
            <a:off x="7162800" y="2176992"/>
            <a:ext cx="1828801" cy="1868558"/>
          </a:xfrm>
          <a:prstGeom prst="rect">
            <a:avLst/>
          </a:prstGeom>
          <a:noFill/>
          <a:ln>
            <a:noFill/>
          </a:ln>
        </p:spPr>
      </p:pic>
      <p:sp>
        <p:nvSpPr>
          <p:cNvPr id="319" name="Google Shape;319;p27"/>
          <p:cNvSpPr txBox="1"/>
          <p:nvPr/>
        </p:nvSpPr>
        <p:spPr>
          <a:xfrm>
            <a:off x="1354488" y="1665750"/>
            <a:ext cx="423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a:t>
            </a:r>
            <a:endParaRPr sz="1800">
              <a:solidFill>
                <a:srgbClr val="424242"/>
              </a:solidFill>
              <a:latin typeface="Calibri"/>
              <a:ea typeface="Calibri"/>
              <a:cs typeface="Calibri"/>
              <a:sym typeface="Calibri"/>
            </a:endParaRPr>
          </a:p>
        </p:txBody>
      </p:sp>
      <p:sp>
        <p:nvSpPr>
          <p:cNvPr id="320" name="Google Shape;320;p27"/>
          <p:cNvSpPr txBox="1"/>
          <p:nvPr/>
        </p:nvSpPr>
        <p:spPr>
          <a:xfrm>
            <a:off x="3441538" y="1993392"/>
            <a:ext cx="423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b</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
        <p:nvSpPr>
          <p:cNvPr id="321" name="Google Shape;321;p27"/>
          <p:cNvSpPr txBox="1"/>
          <p:nvPr/>
        </p:nvSpPr>
        <p:spPr>
          <a:xfrm>
            <a:off x="5640279" y="1665742"/>
            <a:ext cx="423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c</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
        <p:nvSpPr>
          <p:cNvPr id="322" name="Google Shape;322;p27"/>
          <p:cNvSpPr txBox="1"/>
          <p:nvPr/>
        </p:nvSpPr>
        <p:spPr>
          <a:xfrm>
            <a:off x="7865704" y="1993392"/>
            <a:ext cx="423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6" name="Shape 326"/>
        <p:cNvGrpSpPr/>
        <p:nvPr/>
      </p:nvGrpSpPr>
      <p:grpSpPr>
        <a:xfrm>
          <a:off x="0" y="0"/>
          <a:ext cx="0" cy="0"/>
          <a:chOff x="0" y="0"/>
          <a:chExt cx="0" cy="0"/>
        </a:xfrm>
      </p:grpSpPr>
      <p:sp>
        <p:nvSpPr>
          <p:cNvPr id="327" name="Google Shape;327;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pic>
        <p:nvPicPr>
          <p:cNvPr id="328" name="Google Shape;328;p28"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29" name="Google Shape;329;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0" name="Google Shape;330;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4.10.3: Comparing Functions Represented in Separate Graphs - Additional Resources</a:t>
            </a:r>
            <a:endParaRPr sz="1000"/>
          </a:p>
        </p:txBody>
      </p:sp>
      <p:pic>
        <p:nvPicPr>
          <p:cNvPr descr="A line graph titled “Adam’s Savings” shows total savings in dollars on the y-axis and number of days on the x-axis. The line starts at $3 on day 1 and rises steadily to $11 on day 3.&#10;" id="331" name="Google Shape;331;p28"/>
          <p:cNvPicPr preferRelativeResize="0"/>
          <p:nvPr/>
        </p:nvPicPr>
        <p:blipFill>
          <a:blip r:embed="rId4">
            <a:alphaModFix/>
          </a:blip>
          <a:stretch>
            <a:fillRect/>
          </a:stretch>
        </p:blipFill>
        <p:spPr>
          <a:xfrm>
            <a:off x="3341441" y="1128820"/>
            <a:ext cx="2743199" cy="2743199"/>
          </a:xfrm>
          <a:prstGeom prst="rect">
            <a:avLst/>
          </a:prstGeom>
          <a:noFill/>
          <a:ln>
            <a:noFill/>
          </a:ln>
        </p:spPr>
      </p:pic>
      <p:pic>
        <p:nvPicPr>
          <p:cNvPr descr="A line graph titled Bianca’s Savings shows total amount of money in dollars on the y-axis and number of days on the x-axis. The orange line shows a steady linear increase from (-1, 0) to (3, 8).&#10;" id="332" name="Google Shape;332;p28"/>
          <p:cNvPicPr preferRelativeResize="0"/>
          <p:nvPr/>
        </p:nvPicPr>
        <p:blipFill>
          <a:blip r:embed="rId5">
            <a:alphaModFix/>
          </a:blip>
          <a:stretch>
            <a:fillRect/>
          </a:stretch>
        </p:blipFill>
        <p:spPr>
          <a:xfrm>
            <a:off x="6182409" y="1128820"/>
            <a:ext cx="2743199" cy="2743199"/>
          </a:xfrm>
          <a:prstGeom prst="rect">
            <a:avLst/>
          </a:prstGeom>
          <a:noFill/>
          <a:ln>
            <a:noFill/>
          </a:ln>
        </p:spPr>
      </p:pic>
      <p:sp>
        <p:nvSpPr>
          <p:cNvPr id="333" name="Google Shape;333;p28"/>
          <p:cNvSpPr txBox="1"/>
          <p:nvPr/>
        </p:nvSpPr>
        <p:spPr>
          <a:xfrm>
            <a:off x="3437253" y="4104425"/>
            <a:ext cx="56235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800">
                <a:solidFill>
                  <a:srgbClr val="1D2125"/>
                </a:solidFill>
                <a:latin typeface="Calibri"/>
                <a:ea typeface="Calibri"/>
                <a:cs typeface="Calibri"/>
                <a:sym typeface="Calibri"/>
              </a:rPr>
              <a:t>Which is greater, </a:t>
            </a:r>
            <a:r>
              <a:rPr i="1" lang="en" sz="1800">
                <a:solidFill>
                  <a:srgbClr val="1D2125"/>
                </a:solidFill>
                <a:latin typeface="Times New Roman"/>
                <a:ea typeface="Times New Roman"/>
                <a:cs typeface="Times New Roman"/>
                <a:sym typeface="Times New Roman"/>
              </a:rPr>
              <a:t>A</a:t>
            </a:r>
            <a:r>
              <a:rPr lang="en" sz="1800">
                <a:solidFill>
                  <a:srgbClr val="1D2125"/>
                </a:solidFill>
                <a:latin typeface="Calibri"/>
                <a:ea typeface="Calibri"/>
                <a:cs typeface="Calibri"/>
                <a:sym typeface="Calibri"/>
              </a:rPr>
              <a:t>(2) or </a:t>
            </a:r>
            <a:r>
              <a:rPr i="1" lang="en" sz="1800">
                <a:solidFill>
                  <a:srgbClr val="1D2125"/>
                </a:solidFill>
                <a:latin typeface="Times New Roman"/>
                <a:ea typeface="Times New Roman"/>
                <a:cs typeface="Times New Roman"/>
                <a:sym typeface="Times New Roman"/>
              </a:rPr>
              <a:t>B</a:t>
            </a:r>
            <a:r>
              <a:rPr lang="en" sz="1800">
                <a:solidFill>
                  <a:srgbClr val="1D2125"/>
                </a:solidFill>
                <a:latin typeface="Calibri"/>
                <a:ea typeface="Calibri"/>
                <a:cs typeface="Calibri"/>
                <a:sym typeface="Calibri"/>
              </a:rPr>
              <a:t>(2)? Explain </a:t>
            </a:r>
            <a:r>
              <a:rPr lang="en" sz="1800">
                <a:solidFill>
                  <a:srgbClr val="1D2125"/>
                </a:solidFill>
                <a:latin typeface="Calibri"/>
                <a:ea typeface="Calibri"/>
                <a:cs typeface="Calibri"/>
                <a:sym typeface="Calibri"/>
              </a:rPr>
              <a:t>what</a:t>
            </a:r>
            <a:r>
              <a:rPr lang="en" sz="1800">
                <a:solidFill>
                  <a:srgbClr val="1D2125"/>
                </a:solidFill>
                <a:latin typeface="Calibri"/>
                <a:ea typeface="Calibri"/>
                <a:cs typeface="Calibri"/>
                <a:sym typeface="Calibri"/>
              </a:rPr>
              <a:t> this means.</a:t>
            </a:r>
            <a:endParaRPr sz="1900"/>
          </a:p>
        </p:txBody>
      </p:sp>
      <p:sp>
        <p:nvSpPr>
          <p:cNvPr id="334" name="Google Shape;334;p28"/>
          <p:cNvSpPr txBox="1"/>
          <p:nvPr/>
        </p:nvSpPr>
        <p:spPr>
          <a:xfrm>
            <a:off x="310901" y="1093738"/>
            <a:ext cx="29328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Adam and Bianca are competing to save the most money in one month. Use the table and graph to determine who will save more and how much each started with. Adam’s savings is </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Times New Roman"/>
                <a:ea typeface="Times New Roman"/>
                <a:cs typeface="Times New Roman"/>
                <a:sym typeface="Times New Roman"/>
              </a:rPr>
              <a:t>(</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Times New Roman"/>
                <a:ea typeface="Times New Roman"/>
                <a:cs typeface="Times New Roman"/>
                <a:sym typeface="Times New Roman"/>
              </a:rPr>
              <a:t>)</a:t>
            </a:r>
            <a:r>
              <a:rPr lang="en" sz="1800">
                <a:solidFill>
                  <a:srgbClr val="424242"/>
                </a:solidFill>
                <a:latin typeface="Calibri"/>
                <a:ea typeface="Calibri"/>
                <a:cs typeface="Calibri"/>
                <a:sym typeface="Calibri"/>
              </a:rPr>
              <a:t> and Bianca’s is </a:t>
            </a:r>
            <a:r>
              <a:rPr i="1" lang="en" sz="1800">
                <a:solidFill>
                  <a:srgbClr val="424242"/>
                </a:solidFill>
                <a:latin typeface="Times New Roman"/>
                <a:ea typeface="Times New Roman"/>
                <a:cs typeface="Times New Roman"/>
                <a:sym typeface="Times New Roman"/>
              </a:rPr>
              <a:t>B</a:t>
            </a:r>
            <a:r>
              <a:rPr lang="en" sz="1800">
                <a:solidFill>
                  <a:srgbClr val="424242"/>
                </a:solidFill>
                <a:latin typeface="Times New Roman"/>
                <a:ea typeface="Times New Roman"/>
                <a:cs typeface="Times New Roman"/>
                <a:sym typeface="Times New Roman"/>
              </a:rPr>
              <a:t>(</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Times New Roman"/>
                <a:ea typeface="Times New Roman"/>
                <a:cs typeface="Times New Roman"/>
                <a:sym typeface="Times New Roman"/>
              </a:rPr>
              <a:t>)</a:t>
            </a:r>
            <a:r>
              <a:rPr lang="en" sz="1800">
                <a:solidFill>
                  <a:srgbClr val="424242"/>
                </a:solidFill>
                <a:latin typeface="Calibri"/>
                <a:ea typeface="Calibri"/>
                <a:cs typeface="Calibri"/>
                <a:sym typeface="Calibri"/>
              </a:rPr>
              <a:t>, where </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is days. Assume both follow a linear saving pattern.</a:t>
            </a:r>
            <a:endParaRPr sz="1800">
              <a:solidFill>
                <a:srgbClr val="424242"/>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29"/>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0" name="Google Shape;340;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41" name="Google Shape;341;p29"/>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2" name="Google Shape;342;p29"/>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3" name="Google Shape;343;p29"/>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4" name="Google Shape;344;p29"/>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5" name="Google Shape;345;p29"/>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6" name="Google Shape;346;p29"/>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47" name="Google Shape;347;p29"/>
          <p:cNvCxnSpPr>
            <a:stCxn id="341" idx="2"/>
            <a:endCxn id="343"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48" name="Google Shape;348;p29"/>
          <p:cNvCxnSpPr>
            <a:stCxn id="343" idx="3"/>
            <a:endCxn id="342"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49" name="Google Shape;349;p29"/>
          <p:cNvCxnSpPr>
            <a:stCxn id="344" idx="3"/>
            <a:endCxn id="339"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350" name="Google Shape;350;p29"/>
          <p:cNvCxnSpPr>
            <a:stCxn id="339" idx="3"/>
            <a:endCxn id="345"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51" name="Google Shape;351;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52" name="Google Shape;352;p29"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353" name="Google Shape;353;p29"/>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354" name="Google Shape;354;p29"/>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55" name="Google Shape;355;p29"/>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56" name="Google Shape;356;p29"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357" name="Google Shape;357;p29"/>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58" name="Google Shape;358;p29"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359" name="Google Shape;359;p29"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360" name="Google Shape;360;p29"/>
          <p:cNvCxnSpPr>
            <a:stCxn id="345" idx="3"/>
            <a:endCxn id="346"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361" name="Google Shape;361;p29"/>
          <p:cNvCxnSpPr>
            <a:stCxn id="342" idx="3"/>
            <a:endCxn id="344"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362" name="Google Shape;362;p29"/>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363" name="Google Shape;363;p29"/>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4" name="Google Shape;364;p29"/>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65" name="Google Shape;365;p29" title="hugeicons_task-done-01.png"/>
          <p:cNvPicPr preferRelativeResize="0"/>
          <p:nvPr/>
        </p:nvPicPr>
        <p:blipFill>
          <a:blip r:embed="rId7">
            <a:alphaModFix/>
          </a:blip>
          <a:stretch>
            <a:fillRect/>
          </a:stretch>
        </p:blipFill>
        <p:spPr>
          <a:xfrm>
            <a:off x="3328416" y="1554480"/>
            <a:ext cx="228600" cy="228600"/>
          </a:xfrm>
          <a:prstGeom prst="rect">
            <a:avLst/>
          </a:prstGeom>
          <a:noFill/>
          <a:ln>
            <a:noFill/>
          </a:ln>
        </p:spPr>
      </p:pic>
      <p:pic>
        <p:nvPicPr>
          <p:cNvPr id="366" name="Google Shape;366;p29" title="hugeicons_task-done-01.png"/>
          <p:cNvPicPr preferRelativeResize="0"/>
          <p:nvPr/>
        </p:nvPicPr>
        <p:blipFill>
          <a:blip r:embed="rId7">
            <a:alphaModFix/>
          </a:blip>
          <a:stretch>
            <a:fillRect/>
          </a:stretch>
        </p:blipFill>
        <p:spPr>
          <a:xfrm>
            <a:off x="2167128" y="3227832"/>
            <a:ext cx="228600" cy="228600"/>
          </a:xfrm>
          <a:prstGeom prst="rect">
            <a:avLst/>
          </a:prstGeom>
          <a:noFill/>
          <a:ln>
            <a:noFill/>
          </a:ln>
        </p:spPr>
      </p:pic>
      <p:pic>
        <p:nvPicPr>
          <p:cNvPr id="367" name="Google Shape;367;p29" title="hugeicons_task-done-01.png"/>
          <p:cNvPicPr preferRelativeResize="0"/>
          <p:nvPr/>
        </p:nvPicPr>
        <p:blipFill>
          <a:blip r:embed="rId7">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30"/>
          <p:cNvSpPr txBox="1"/>
          <p:nvPr>
            <p:ph idx="1" type="body"/>
          </p:nvPr>
        </p:nvSpPr>
        <p:spPr>
          <a:xfrm>
            <a:off x="4070650" y="1898904"/>
            <a:ext cx="4611000" cy="21141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a:pPr>
            <a:r>
              <a:rPr lang="en" sz="1700"/>
              <a:t>Which is greater, </a:t>
            </a:r>
            <a:r>
              <a:rPr i="1" lang="en" sz="1700">
                <a:latin typeface="Times New Roman"/>
                <a:ea typeface="Times New Roman"/>
                <a:cs typeface="Times New Roman"/>
                <a:sym typeface="Times New Roman"/>
              </a:rPr>
              <a:t>f</a:t>
            </a:r>
            <a:r>
              <a:rPr lang="en" sz="1700"/>
              <a:t>(2) or </a:t>
            </a:r>
            <a:r>
              <a:rPr i="1" lang="en" sz="1700">
                <a:latin typeface="Times New Roman"/>
                <a:ea typeface="Times New Roman"/>
                <a:cs typeface="Times New Roman"/>
                <a:sym typeface="Times New Roman"/>
              </a:rPr>
              <a:t>g</a:t>
            </a:r>
            <a:r>
              <a:rPr lang="en" sz="1700"/>
              <a:t>(2)?</a:t>
            </a:r>
            <a:endParaRPr sz="1700"/>
          </a:p>
          <a:p>
            <a:pPr indent="-336550" lvl="0" marL="457200" rtl="0" algn="l">
              <a:lnSpc>
                <a:spcPct val="100000"/>
              </a:lnSpc>
              <a:spcBef>
                <a:spcPts val="1000"/>
              </a:spcBef>
              <a:spcAft>
                <a:spcPts val="0"/>
              </a:spcAft>
              <a:buSzPts val="1700"/>
              <a:buAutoNum type="arabicPeriod"/>
            </a:pPr>
            <a:r>
              <a:rPr lang="en" sz="1700"/>
              <a:t>Which is greater, </a:t>
            </a:r>
            <a:r>
              <a:rPr i="1" lang="en" sz="1700">
                <a:latin typeface="Times New Roman"/>
                <a:ea typeface="Times New Roman"/>
                <a:cs typeface="Times New Roman"/>
                <a:sym typeface="Times New Roman"/>
              </a:rPr>
              <a:t>f</a:t>
            </a:r>
            <a:r>
              <a:rPr lang="en" sz="1700"/>
              <a:t>(4) or </a:t>
            </a:r>
            <a:r>
              <a:rPr i="1" lang="en" sz="1700">
                <a:latin typeface="Times New Roman"/>
                <a:ea typeface="Times New Roman"/>
                <a:cs typeface="Times New Roman"/>
                <a:sym typeface="Times New Roman"/>
              </a:rPr>
              <a:t>g</a:t>
            </a:r>
            <a:r>
              <a:rPr lang="en" sz="1700"/>
              <a:t>(4)?</a:t>
            </a:r>
            <a:endParaRPr sz="1700"/>
          </a:p>
          <a:p>
            <a:pPr indent="-336550" lvl="0" marL="457200" rtl="0" algn="l">
              <a:lnSpc>
                <a:spcPct val="100000"/>
              </a:lnSpc>
              <a:spcBef>
                <a:spcPts val="1000"/>
              </a:spcBef>
              <a:spcAft>
                <a:spcPts val="0"/>
              </a:spcAft>
              <a:buSzPts val="1700"/>
              <a:buAutoNum type="arabicPeriod"/>
            </a:pPr>
            <a:r>
              <a:rPr lang="en" sz="1700"/>
              <a:t>Which is greater,</a:t>
            </a:r>
            <a:r>
              <a:rPr lang="en" sz="1700">
                <a:latin typeface="Times New Roman"/>
                <a:ea typeface="Times New Roman"/>
                <a:cs typeface="Times New Roman"/>
                <a:sym typeface="Times New Roman"/>
              </a:rPr>
              <a:t> </a:t>
            </a:r>
            <a:r>
              <a:rPr i="1" lang="en" sz="1700">
                <a:latin typeface="Times New Roman"/>
                <a:ea typeface="Times New Roman"/>
                <a:cs typeface="Times New Roman"/>
                <a:sym typeface="Times New Roman"/>
              </a:rPr>
              <a:t>f</a:t>
            </a:r>
            <a:r>
              <a:rPr lang="en" sz="1700">
                <a:latin typeface="Times New Roman"/>
                <a:ea typeface="Times New Roman"/>
                <a:cs typeface="Times New Roman"/>
                <a:sym typeface="Times New Roman"/>
              </a:rPr>
              <a:t>(</a:t>
            </a:r>
            <a:r>
              <a:rPr lang="en" sz="1700"/>
              <a:t>6) or </a:t>
            </a:r>
            <a:r>
              <a:rPr i="1" lang="en" sz="1700">
                <a:latin typeface="Times New Roman"/>
                <a:ea typeface="Times New Roman"/>
                <a:cs typeface="Times New Roman"/>
                <a:sym typeface="Times New Roman"/>
              </a:rPr>
              <a:t>g</a:t>
            </a:r>
            <a:r>
              <a:rPr lang="en" sz="1700"/>
              <a:t>(6)?</a:t>
            </a:r>
            <a:endParaRPr sz="1700"/>
          </a:p>
          <a:p>
            <a:pPr indent="-336550" lvl="0" marL="457200" rtl="0" algn="l">
              <a:lnSpc>
                <a:spcPct val="100000"/>
              </a:lnSpc>
              <a:spcBef>
                <a:spcPts val="1000"/>
              </a:spcBef>
              <a:spcAft>
                <a:spcPts val="0"/>
              </a:spcAft>
              <a:buSzPts val="1700"/>
              <a:buAutoNum type="arabicPeriod"/>
            </a:pPr>
            <a:r>
              <a:rPr lang="en" sz="1700"/>
              <a:t>Which is greater, </a:t>
            </a:r>
            <a:r>
              <a:rPr i="1" lang="en" sz="1700">
                <a:latin typeface="Times New Roman"/>
                <a:ea typeface="Times New Roman"/>
                <a:cs typeface="Times New Roman"/>
                <a:sym typeface="Times New Roman"/>
              </a:rPr>
              <a:t>f</a:t>
            </a:r>
            <a:r>
              <a:rPr lang="en" sz="1700"/>
              <a:t>(8) or </a:t>
            </a:r>
            <a:r>
              <a:rPr i="1" lang="en" sz="1700">
                <a:latin typeface="Times New Roman"/>
                <a:ea typeface="Times New Roman"/>
                <a:cs typeface="Times New Roman"/>
                <a:sym typeface="Times New Roman"/>
              </a:rPr>
              <a:t>g</a:t>
            </a:r>
            <a:r>
              <a:rPr lang="en" sz="1700"/>
              <a:t>(8)?</a:t>
            </a:r>
            <a:endParaRPr sz="1700"/>
          </a:p>
          <a:p>
            <a:pPr indent="-336550" lvl="0" marL="457200" rtl="0" algn="l">
              <a:lnSpc>
                <a:spcPct val="100000"/>
              </a:lnSpc>
              <a:spcBef>
                <a:spcPts val="1000"/>
              </a:spcBef>
              <a:spcAft>
                <a:spcPts val="0"/>
              </a:spcAft>
              <a:buSzPts val="1700"/>
              <a:buAutoNum type="arabicPeriod"/>
            </a:pPr>
            <a:r>
              <a:rPr lang="en" sz="1700"/>
              <a:t>Is there a value of </a:t>
            </a:r>
            <a:r>
              <a:rPr i="1" lang="en" sz="1700">
                <a:latin typeface="Times New Roman"/>
                <a:ea typeface="Times New Roman"/>
                <a:cs typeface="Times New Roman"/>
                <a:sym typeface="Times New Roman"/>
              </a:rPr>
              <a:t>x</a:t>
            </a:r>
            <a:r>
              <a:rPr lang="en" sz="1700"/>
              <a:t> at which the equation </a:t>
            </a:r>
            <a:r>
              <a:rPr i="1" lang="en" sz="1700">
                <a:latin typeface="Times New Roman"/>
                <a:ea typeface="Times New Roman"/>
                <a:cs typeface="Times New Roman"/>
                <a:sym typeface="Times New Roman"/>
              </a:rPr>
              <a:t>f</a:t>
            </a:r>
            <a:r>
              <a:rPr lang="en" sz="1700"/>
              <a:t>(</a:t>
            </a:r>
            <a:r>
              <a:rPr i="1" lang="en" sz="1700">
                <a:latin typeface="Times New Roman"/>
                <a:ea typeface="Times New Roman"/>
                <a:cs typeface="Times New Roman"/>
                <a:sym typeface="Times New Roman"/>
              </a:rPr>
              <a:t>x</a:t>
            </a:r>
            <a:r>
              <a:rPr lang="en" sz="1700"/>
              <a:t>) = </a:t>
            </a:r>
            <a:r>
              <a:rPr i="1" lang="en" sz="1700">
                <a:latin typeface="Times New Roman"/>
                <a:ea typeface="Times New Roman"/>
                <a:cs typeface="Times New Roman"/>
                <a:sym typeface="Times New Roman"/>
              </a:rPr>
              <a:t>g</a:t>
            </a:r>
            <a:r>
              <a:rPr lang="en" sz="1700"/>
              <a:t>(</a:t>
            </a:r>
            <a:r>
              <a:rPr i="1" lang="en" sz="1700">
                <a:latin typeface="Times New Roman"/>
                <a:ea typeface="Times New Roman"/>
                <a:cs typeface="Times New Roman"/>
                <a:sym typeface="Times New Roman"/>
              </a:rPr>
              <a:t>x</a:t>
            </a:r>
            <a:r>
              <a:rPr lang="en" sz="1700"/>
              <a:t>) is true? Show your reasoning.</a:t>
            </a:r>
            <a:endParaRPr sz="1700"/>
          </a:p>
          <a:p>
            <a:pPr indent="0" lvl="0" marL="0" rtl="0" algn="l">
              <a:lnSpc>
                <a:spcPct val="100000"/>
              </a:lnSpc>
              <a:spcBef>
                <a:spcPts val="1000"/>
              </a:spcBef>
              <a:spcAft>
                <a:spcPts val="0"/>
              </a:spcAft>
              <a:buNone/>
            </a:pPr>
            <a:r>
              <a:t/>
            </a:r>
            <a:endParaRPr sz="100"/>
          </a:p>
          <a:p>
            <a:pPr indent="0" lvl="0" marL="0" rtl="0" algn="l">
              <a:lnSpc>
                <a:spcPct val="100000"/>
              </a:lnSpc>
              <a:spcBef>
                <a:spcPts val="1200"/>
              </a:spcBef>
              <a:spcAft>
                <a:spcPts val="0"/>
              </a:spcAft>
              <a:buNone/>
            </a:pPr>
            <a:r>
              <a:t/>
            </a:r>
            <a:endParaRPr sz="1700"/>
          </a:p>
          <a:p>
            <a:pPr indent="0" lvl="0" marL="0" rtl="0" algn="l">
              <a:lnSpc>
                <a:spcPct val="100000"/>
              </a:lnSpc>
              <a:spcBef>
                <a:spcPts val="1200"/>
              </a:spcBef>
              <a:spcAft>
                <a:spcPts val="1200"/>
              </a:spcAft>
              <a:buSzPts val="605"/>
              <a:buNone/>
            </a:pPr>
            <a:r>
              <a:t/>
            </a:r>
            <a:endParaRPr sz="1700"/>
          </a:p>
        </p:txBody>
      </p:sp>
      <p:sp>
        <p:nvSpPr>
          <p:cNvPr id="373" name="Google Shape;373;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005047"/>
                </a:solidFill>
              </a:rPr>
              <a:t>Le</a:t>
            </a:r>
            <a:r>
              <a:rPr lang="en" sz="2200">
                <a:solidFill>
                  <a:srgbClr val="005047"/>
                </a:solidFill>
              </a:rPr>
              <a:t>arning Activity - </a:t>
            </a:r>
            <a:r>
              <a:rPr lang="en" sz="2200"/>
              <a:t>Comparing Function Values</a:t>
            </a:r>
            <a:r>
              <a:rPr lang="en">
                <a:solidFill>
                  <a:srgbClr val="005047"/>
                </a:solidFill>
              </a:rPr>
              <a:t> </a:t>
            </a:r>
            <a:r>
              <a:rPr lang="en"/>
              <a:t>🔎</a:t>
            </a:r>
            <a:endParaRPr>
              <a:solidFill>
                <a:srgbClr val="005047"/>
              </a:solidFill>
            </a:endParaRPr>
          </a:p>
        </p:txBody>
      </p:sp>
      <p:sp>
        <p:nvSpPr>
          <p:cNvPr id="374" name="Google Shape;374;p30"/>
          <p:cNvSpPr txBox="1"/>
          <p:nvPr>
            <p:ph idx="1" type="body"/>
          </p:nvPr>
        </p:nvSpPr>
        <p:spPr>
          <a:xfrm>
            <a:off x="311700" y="1152475"/>
            <a:ext cx="8520600" cy="718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605"/>
              <a:buNone/>
            </a:pPr>
            <a:r>
              <a:rPr lang="en" sz="1700"/>
              <a:t>Here are graphs that represent two functions, </a:t>
            </a:r>
            <a:r>
              <a:rPr i="1" lang="en" sz="1700">
                <a:latin typeface="Times New Roman"/>
                <a:ea typeface="Times New Roman"/>
                <a:cs typeface="Times New Roman"/>
                <a:sym typeface="Times New Roman"/>
              </a:rPr>
              <a:t>f</a:t>
            </a:r>
            <a:r>
              <a:rPr lang="en" sz="1700"/>
              <a:t> and </a:t>
            </a:r>
            <a:r>
              <a:rPr i="1" lang="en" sz="1700">
                <a:latin typeface="Times New Roman"/>
                <a:ea typeface="Times New Roman"/>
                <a:cs typeface="Times New Roman"/>
                <a:sym typeface="Times New Roman"/>
              </a:rPr>
              <a:t>g</a:t>
            </a:r>
            <a:r>
              <a:rPr lang="en" sz="1700"/>
              <a:t>.</a:t>
            </a:r>
            <a:r>
              <a:rPr lang="en" sz="1300"/>
              <a:t> </a:t>
            </a:r>
            <a:r>
              <a:rPr lang="en" sz="1700"/>
              <a:t>Decide which function value is greater for each given input. Be prepared to explain your reasoning.</a:t>
            </a:r>
            <a:endParaRPr sz="1700"/>
          </a:p>
        </p:txBody>
      </p:sp>
      <p:sp>
        <p:nvSpPr>
          <p:cNvPr id="375" name="Google Shape;375;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6" name="Google Shape;376;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4.10.4: Compare Graphs and Statements that Represent Functions without a Context</a:t>
            </a:r>
            <a:endParaRPr/>
          </a:p>
        </p:txBody>
      </p:sp>
      <p:pic>
        <p:nvPicPr>
          <p:cNvPr descr="A graph with two curves: a black parabola labeled f opening downward and a blue straight line labeled g with a negative slope, both plotted on an x-y grid. The x-axis ranges from 0 to 12 and the y-axis from 0 to 9.&#10;" id="377" name="Google Shape;377;p30"/>
          <p:cNvPicPr preferRelativeResize="0"/>
          <p:nvPr/>
        </p:nvPicPr>
        <p:blipFill>
          <a:blip r:embed="rId3">
            <a:alphaModFix/>
          </a:blip>
          <a:stretch>
            <a:fillRect/>
          </a:stretch>
        </p:blipFill>
        <p:spPr>
          <a:xfrm>
            <a:off x="431050" y="1974781"/>
            <a:ext cx="3234689" cy="2114100"/>
          </a:xfrm>
          <a:prstGeom prst="rect">
            <a:avLst/>
          </a:prstGeom>
          <a:noFill/>
          <a:ln>
            <a:noFill/>
          </a:ln>
        </p:spPr>
      </p:pic>
      <p:sp>
        <p:nvSpPr>
          <p:cNvPr id="378" name="Google Shape;378;p30"/>
          <p:cNvSpPr txBox="1"/>
          <p:nvPr/>
        </p:nvSpPr>
        <p:spPr>
          <a:xfrm>
            <a:off x="429768" y="4197096"/>
            <a:ext cx="8119800" cy="4464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1000"/>
              </a:spcAft>
              <a:buClr>
                <a:srgbClr val="424242"/>
              </a:buClr>
              <a:buSzPts val="1700"/>
              <a:buFont typeface="Calibri"/>
              <a:buAutoNum type="arabicPeriod" startAt="6"/>
            </a:pPr>
            <a:r>
              <a:rPr lang="en" sz="1700">
                <a:solidFill>
                  <a:srgbClr val="424242"/>
                </a:solidFill>
                <a:latin typeface="Calibri"/>
                <a:ea typeface="Calibri"/>
                <a:cs typeface="Calibri"/>
                <a:sym typeface="Calibri"/>
              </a:rPr>
              <a:t>Identify at least two values of </a:t>
            </a:r>
            <a:r>
              <a:rPr i="1" lang="en" sz="1700">
                <a:solidFill>
                  <a:srgbClr val="424242"/>
                </a:solidFill>
                <a:latin typeface="Times New Roman"/>
                <a:ea typeface="Times New Roman"/>
                <a:cs typeface="Times New Roman"/>
                <a:sym typeface="Times New Roman"/>
              </a:rPr>
              <a:t>x</a:t>
            </a:r>
            <a:r>
              <a:rPr lang="en" sz="1700">
                <a:solidFill>
                  <a:srgbClr val="424242"/>
                </a:solidFill>
                <a:latin typeface="Calibri"/>
                <a:ea typeface="Calibri"/>
                <a:cs typeface="Calibri"/>
                <a:sym typeface="Calibri"/>
              </a:rPr>
              <a:t> at which the inequality </a:t>
            </a:r>
            <a:r>
              <a:rPr i="1" lang="en" sz="1700">
                <a:solidFill>
                  <a:srgbClr val="424242"/>
                </a:solidFill>
                <a:latin typeface="Times New Roman"/>
                <a:ea typeface="Times New Roman"/>
                <a:cs typeface="Times New Roman"/>
                <a:sym typeface="Times New Roman"/>
              </a:rPr>
              <a:t>f</a:t>
            </a:r>
            <a:r>
              <a:rPr lang="en" sz="1700">
                <a:solidFill>
                  <a:srgbClr val="424242"/>
                </a:solidFill>
                <a:latin typeface="Calibri"/>
                <a:ea typeface="Calibri"/>
                <a:cs typeface="Calibri"/>
                <a:sym typeface="Calibri"/>
              </a:rPr>
              <a:t>(</a:t>
            </a:r>
            <a:r>
              <a:rPr i="1" lang="en" sz="1700">
                <a:solidFill>
                  <a:srgbClr val="424242"/>
                </a:solidFill>
                <a:latin typeface="Times New Roman"/>
                <a:ea typeface="Times New Roman"/>
                <a:cs typeface="Times New Roman"/>
                <a:sym typeface="Times New Roman"/>
              </a:rPr>
              <a:t>x</a:t>
            </a:r>
            <a:r>
              <a:rPr lang="en" sz="1700">
                <a:solidFill>
                  <a:srgbClr val="424242"/>
                </a:solidFill>
                <a:latin typeface="Calibri"/>
                <a:ea typeface="Calibri"/>
                <a:cs typeface="Calibri"/>
                <a:sym typeface="Calibri"/>
              </a:rPr>
              <a:t>) &lt; </a:t>
            </a:r>
            <a:r>
              <a:rPr i="1" lang="en" sz="1700">
                <a:solidFill>
                  <a:srgbClr val="424242"/>
                </a:solidFill>
                <a:latin typeface="Times New Roman"/>
                <a:ea typeface="Times New Roman"/>
                <a:cs typeface="Times New Roman"/>
                <a:sym typeface="Times New Roman"/>
              </a:rPr>
              <a:t>g</a:t>
            </a:r>
            <a:r>
              <a:rPr lang="en" sz="1700">
                <a:solidFill>
                  <a:srgbClr val="424242"/>
                </a:solidFill>
                <a:latin typeface="Calibri"/>
                <a:ea typeface="Calibri"/>
                <a:cs typeface="Calibri"/>
                <a:sym typeface="Calibri"/>
              </a:rPr>
              <a:t>(</a:t>
            </a:r>
            <a:r>
              <a:rPr i="1" lang="en" sz="1700">
                <a:solidFill>
                  <a:srgbClr val="424242"/>
                </a:solidFill>
                <a:latin typeface="Times New Roman"/>
                <a:ea typeface="Times New Roman"/>
                <a:cs typeface="Times New Roman"/>
                <a:sym typeface="Times New Roman"/>
              </a:rPr>
              <a:t>x</a:t>
            </a:r>
            <a:r>
              <a:rPr lang="en" sz="1700">
                <a:solidFill>
                  <a:srgbClr val="424242"/>
                </a:solidFill>
                <a:latin typeface="Calibri"/>
                <a:ea typeface="Calibri"/>
                <a:cs typeface="Calibri"/>
                <a:sym typeface="Calibri"/>
              </a:rPr>
              <a:t>) is true.</a:t>
            </a:r>
            <a:endParaRPr sz="1700">
              <a:solidFill>
                <a:srgbClr val="424242"/>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84" name="Google Shape;384;p31"/>
          <p:cNvSpPr txBox="1"/>
          <p:nvPr>
            <p:ph idx="1" type="body"/>
          </p:nvPr>
        </p:nvSpPr>
        <p:spPr>
          <a:xfrm>
            <a:off x="4058100" y="1405902"/>
            <a:ext cx="5085900" cy="2501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of the following is true about the graphs of </a:t>
            </a:r>
            <a:r>
              <a:rPr i="1" lang="en">
                <a:latin typeface="Times New Roman"/>
                <a:ea typeface="Times New Roman"/>
                <a:cs typeface="Times New Roman"/>
                <a:sym typeface="Times New Roman"/>
              </a:rPr>
              <a:t>f</a:t>
            </a:r>
            <a:r>
              <a:rPr lang="en"/>
              <a:t>(</a:t>
            </a:r>
            <a:r>
              <a:rPr i="1" lang="en">
                <a:latin typeface="Times New Roman"/>
                <a:ea typeface="Times New Roman"/>
                <a:cs typeface="Times New Roman"/>
                <a:sym typeface="Times New Roman"/>
              </a:rPr>
              <a:t>x</a:t>
            </a:r>
            <a:r>
              <a:rPr lang="en"/>
              <a:t>) and </a:t>
            </a:r>
            <a:r>
              <a:rPr i="1" lang="en">
                <a:latin typeface="Times New Roman"/>
                <a:ea typeface="Times New Roman"/>
                <a:cs typeface="Times New Roman"/>
                <a:sym typeface="Times New Roman"/>
              </a:rPr>
              <a:t>g</a:t>
            </a:r>
            <a:r>
              <a:rPr lang="en"/>
              <a:t>(</a:t>
            </a:r>
            <a:r>
              <a:rPr i="1" lang="en">
                <a:latin typeface="Times New Roman"/>
                <a:ea typeface="Times New Roman"/>
                <a:cs typeface="Times New Roman"/>
                <a:sym typeface="Times New Roman"/>
              </a:rPr>
              <a:t>x</a:t>
            </a:r>
            <a:r>
              <a:rPr lang="en"/>
              <a:t>)?</a:t>
            </a:r>
            <a:endParaRPr/>
          </a:p>
          <a:p>
            <a:pPr indent="-342900" lvl="0" marL="457200" rtl="0" algn="l">
              <a:lnSpc>
                <a:spcPct val="100000"/>
              </a:lnSpc>
              <a:spcBef>
                <a:spcPts val="1200"/>
              </a:spcBef>
              <a:spcAft>
                <a:spcPts val="0"/>
              </a:spcAft>
              <a:buSzPts val="1800"/>
              <a:buAutoNum type="alphaLcPeriod"/>
            </a:pPr>
            <a:r>
              <a:rPr i="1" lang="en">
                <a:latin typeface="Times New Roman"/>
                <a:ea typeface="Times New Roman"/>
                <a:cs typeface="Times New Roman"/>
                <a:sym typeface="Times New Roman"/>
              </a:rPr>
              <a:t>f</a:t>
            </a:r>
            <a:r>
              <a:rPr lang="en"/>
              <a:t>(0) &gt; </a:t>
            </a:r>
            <a:r>
              <a:rPr i="1" lang="en">
                <a:latin typeface="Times New Roman"/>
                <a:ea typeface="Times New Roman"/>
                <a:cs typeface="Times New Roman"/>
                <a:sym typeface="Times New Roman"/>
              </a:rPr>
              <a:t>g</a:t>
            </a:r>
            <a:r>
              <a:rPr lang="en"/>
              <a:t>(0)</a:t>
            </a:r>
            <a:endParaRPr/>
          </a:p>
          <a:p>
            <a:pPr indent="-342900" lvl="0" marL="457200" rtl="0" algn="l">
              <a:lnSpc>
                <a:spcPct val="100000"/>
              </a:lnSpc>
              <a:spcBef>
                <a:spcPts val="1000"/>
              </a:spcBef>
              <a:spcAft>
                <a:spcPts val="0"/>
              </a:spcAft>
              <a:buSzPts val="1800"/>
              <a:buAutoNum type="alphaLcPeriod"/>
            </a:pPr>
            <a:r>
              <a:rPr i="1" lang="en">
                <a:latin typeface="Times New Roman"/>
                <a:ea typeface="Times New Roman"/>
                <a:cs typeface="Times New Roman"/>
                <a:sym typeface="Times New Roman"/>
              </a:rPr>
              <a:t>f</a:t>
            </a:r>
            <a:r>
              <a:rPr lang="en"/>
              <a:t>(1) = </a:t>
            </a:r>
            <a:r>
              <a:rPr i="1" lang="en">
                <a:latin typeface="Times New Roman"/>
                <a:ea typeface="Times New Roman"/>
                <a:cs typeface="Times New Roman"/>
                <a:sym typeface="Times New Roman"/>
              </a:rPr>
              <a:t>g</a:t>
            </a:r>
            <a:r>
              <a:rPr lang="en"/>
              <a:t>(1)</a:t>
            </a:r>
            <a:endParaRPr/>
          </a:p>
          <a:p>
            <a:pPr indent="-342900" lvl="0" marL="457200" rtl="0" algn="l">
              <a:lnSpc>
                <a:spcPct val="100000"/>
              </a:lnSpc>
              <a:spcBef>
                <a:spcPts val="1000"/>
              </a:spcBef>
              <a:spcAft>
                <a:spcPts val="0"/>
              </a:spcAft>
              <a:buSzPts val="1800"/>
              <a:buAutoNum type="alphaLcPeriod"/>
            </a:pPr>
            <a:r>
              <a:rPr i="1" lang="en">
                <a:latin typeface="Times New Roman"/>
                <a:ea typeface="Times New Roman"/>
                <a:cs typeface="Times New Roman"/>
                <a:sym typeface="Times New Roman"/>
              </a:rPr>
              <a:t>f</a:t>
            </a:r>
            <a:r>
              <a:rPr lang="en"/>
              <a:t>(−3) &lt; </a:t>
            </a:r>
            <a:r>
              <a:rPr i="1" lang="en">
                <a:latin typeface="Times New Roman"/>
                <a:ea typeface="Times New Roman"/>
                <a:cs typeface="Times New Roman"/>
                <a:sym typeface="Times New Roman"/>
              </a:rPr>
              <a:t>g</a:t>
            </a:r>
            <a:r>
              <a:rPr lang="en"/>
              <a:t>(−3)</a:t>
            </a:r>
            <a:endParaRPr/>
          </a:p>
          <a:p>
            <a:pPr indent="-342900" lvl="0" marL="457200" rtl="0" algn="l">
              <a:lnSpc>
                <a:spcPct val="100000"/>
              </a:lnSpc>
              <a:spcBef>
                <a:spcPts val="1000"/>
              </a:spcBef>
              <a:spcAft>
                <a:spcPts val="1000"/>
              </a:spcAft>
              <a:buSzPts val="1800"/>
              <a:buAutoNum type="alphaLcPeriod"/>
            </a:pPr>
            <a:r>
              <a:rPr i="1" lang="en">
                <a:latin typeface="Times New Roman"/>
                <a:ea typeface="Times New Roman"/>
                <a:cs typeface="Times New Roman"/>
                <a:sym typeface="Times New Roman"/>
              </a:rPr>
              <a:t>f</a:t>
            </a:r>
            <a:r>
              <a:rPr lang="en"/>
              <a:t>(−1) = </a:t>
            </a:r>
            <a:r>
              <a:rPr i="1" lang="en">
                <a:latin typeface="Times New Roman"/>
                <a:ea typeface="Times New Roman"/>
                <a:cs typeface="Times New Roman"/>
                <a:sym typeface="Times New Roman"/>
              </a:rPr>
              <a:t>g</a:t>
            </a:r>
            <a:r>
              <a:rPr lang="en"/>
              <a:t>(−1)</a:t>
            </a:r>
            <a:endParaRPr/>
          </a:p>
        </p:txBody>
      </p:sp>
      <p:sp>
        <p:nvSpPr>
          <p:cNvPr id="385" name="Google Shape;385;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6" name="Google Shape;386;p3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4.10.4: Compare Graphs and Statements that Represent Functions without a Context</a:t>
            </a:r>
            <a:endParaRPr sz="1000"/>
          </a:p>
        </p:txBody>
      </p:sp>
      <p:pic>
        <p:nvPicPr>
          <p:cNvPr id="387" name="Google Shape;387;p31"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388" name="Google Shape;388;p31">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A graph showing two functions: f(x), a parabola opening upward, and g(x), a straight downward-sloping line. The curves intersect near the points (-1, -4) and (2, -4) on the coordinate plane.&#10;" id="389" name="Google Shape;389;p31"/>
          <p:cNvPicPr preferRelativeResize="0"/>
          <p:nvPr/>
        </p:nvPicPr>
        <p:blipFill>
          <a:blip r:embed="rId4">
            <a:alphaModFix/>
          </a:blip>
          <a:stretch>
            <a:fillRect/>
          </a:stretch>
        </p:blipFill>
        <p:spPr>
          <a:xfrm>
            <a:off x="310896" y="1038563"/>
            <a:ext cx="3554726" cy="35915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93" name="Shape 393"/>
        <p:cNvGrpSpPr/>
        <p:nvPr/>
      </p:nvGrpSpPr>
      <p:grpSpPr>
        <a:xfrm>
          <a:off x="0" y="0"/>
          <a:ext cx="0" cy="0"/>
          <a:chOff x="0" y="0"/>
          <a:chExt cx="0" cy="0"/>
        </a:xfrm>
      </p:grpSpPr>
      <p:sp>
        <p:nvSpPr>
          <p:cNvPr id="394" name="Google Shape;394;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95" name="Google Shape;395;p32"/>
          <p:cNvSpPr txBox="1"/>
          <p:nvPr>
            <p:ph idx="1" type="body"/>
          </p:nvPr>
        </p:nvSpPr>
        <p:spPr>
          <a:xfrm>
            <a:off x="311700" y="1152475"/>
            <a:ext cx="5129400" cy="209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1D2125"/>
                </a:solidFill>
              </a:rPr>
              <a:t>Two functions, </a:t>
            </a:r>
            <a:r>
              <a:rPr i="1" lang="en">
                <a:solidFill>
                  <a:srgbClr val="1D2125"/>
                </a:solidFill>
                <a:latin typeface="Times New Roman"/>
                <a:ea typeface="Times New Roman"/>
                <a:cs typeface="Times New Roman"/>
                <a:sym typeface="Times New Roman"/>
              </a:rPr>
              <a:t>f</a:t>
            </a:r>
            <a:r>
              <a:rPr lang="en">
                <a:solidFill>
                  <a:srgbClr val="1D2125"/>
                </a:solidFill>
              </a:rPr>
              <a:t>(</a:t>
            </a:r>
            <a:r>
              <a:rPr i="1" lang="en">
                <a:solidFill>
                  <a:srgbClr val="1D2125"/>
                </a:solidFill>
                <a:latin typeface="Times New Roman"/>
                <a:ea typeface="Times New Roman"/>
                <a:cs typeface="Times New Roman"/>
                <a:sym typeface="Times New Roman"/>
              </a:rPr>
              <a:t>x</a:t>
            </a:r>
            <a:r>
              <a:rPr lang="en">
                <a:solidFill>
                  <a:srgbClr val="1D2125"/>
                </a:solidFill>
              </a:rPr>
              <a:t>) and </a:t>
            </a:r>
            <a:r>
              <a:rPr i="1" lang="en">
                <a:solidFill>
                  <a:srgbClr val="1D2125"/>
                </a:solidFill>
                <a:latin typeface="Times New Roman"/>
                <a:ea typeface="Times New Roman"/>
                <a:cs typeface="Times New Roman"/>
                <a:sym typeface="Times New Roman"/>
              </a:rPr>
              <a:t>g</a:t>
            </a:r>
            <a:r>
              <a:rPr lang="en">
                <a:solidFill>
                  <a:srgbClr val="1D2125"/>
                </a:solidFill>
              </a:rPr>
              <a:t>(</a:t>
            </a:r>
            <a:r>
              <a:rPr i="1" lang="en">
                <a:solidFill>
                  <a:srgbClr val="1D2125"/>
                </a:solidFill>
                <a:latin typeface="Times New Roman"/>
                <a:ea typeface="Times New Roman"/>
                <a:cs typeface="Times New Roman"/>
                <a:sym typeface="Times New Roman"/>
              </a:rPr>
              <a:t>x</a:t>
            </a:r>
            <a:r>
              <a:rPr lang="en">
                <a:solidFill>
                  <a:srgbClr val="1D2125"/>
                </a:solidFill>
              </a:rPr>
              <a:t>) are shown on the graph.</a:t>
            </a:r>
            <a:endParaRPr>
              <a:solidFill>
                <a:srgbClr val="1D2125"/>
              </a:solidFill>
            </a:endParaRPr>
          </a:p>
          <a:p>
            <a:pPr indent="-342900" lvl="0" marL="457200" rtl="0" algn="l">
              <a:spcBef>
                <a:spcPts val="1200"/>
              </a:spcBef>
              <a:spcAft>
                <a:spcPts val="0"/>
              </a:spcAft>
              <a:buClr>
                <a:srgbClr val="1D2125"/>
              </a:buClr>
              <a:buSzPts val="1800"/>
              <a:buAutoNum type="arabicPeriod"/>
            </a:pPr>
            <a:r>
              <a:rPr lang="en">
                <a:solidFill>
                  <a:srgbClr val="1D2125"/>
                </a:solidFill>
              </a:rPr>
              <a:t>What is the value of </a:t>
            </a:r>
            <a:r>
              <a:rPr i="1" lang="en">
                <a:solidFill>
                  <a:srgbClr val="1D2125"/>
                </a:solidFill>
                <a:latin typeface="Times New Roman"/>
                <a:ea typeface="Times New Roman"/>
                <a:cs typeface="Times New Roman"/>
                <a:sym typeface="Times New Roman"/>
              </a:rPr>
              <a:t>f</a:t>
            </a:r>
            <a:r>
              <a:rPr lang="en">
                <a:solidFill>
                  <a:srgbClr val="1D2125"/>
                </a:solidFill>
              </a:rPr>
              <a:t>(−1)?</a:t>
            </a:r>
            <a:endParaRPr>
              <a:solidFill>
                <a:srgbClr val="1D2125"/>
              </a:solidFill>
            </a:endParaRPr>
          </a:p>
          <a:p>
            <a:pPr indent="-342900" lvl="0" marL="457200" rtl="0" algn="l">
              <a:spcBef>
                <a:spcPts val="1000"/>
              </a:spcBef>
              <a:spcAft>
                <a:spcPts val="0"/>
              </a:spcAft>
              <a:buClr>
                <a:srgbClr val="1D2125"/>
              </a:buClr>
              <a:buSzPts val="1800"/>
              <a:buAutoNum type="arabicPeriod"/>
            </a:pPr>
            <a:r>
              <a:rPr lang="en">
                <a:solidFill>
                  <a:srgbClr val="1D2125"/>
                </a:solidFill>
              </a:rPr>
              <a:t>What is the value of </a:t>
            </a:r>
            <a:r>
              <a:rPr i="1" lang="en">
                <a:solidFill>
                  <a:srgbClr val="1D2125"/>
                </a:solidFill>
                <a:latin typeface="Times New Roman"/>
                <a:ea typeface="Times New Roman"/>
                <a:cs typeface="Times New Roman"/>
                <a:sym typeface="Times New Roman"/>
              </a:rPr>
              <a:t>g</a:t>
            </a:r>
            <a:r>
              <a:rPr lang="en">
                <a:solidFill>
                  <a:srgbClr val="1D2125"/>
                </a:solidFill>
              </a:rPr>
              <a:t>(−1)?</a:t>
            </a:r>
            <a:endParaRPr>
              <a:solidFill>
                <a:srgbClr val="1D2125"/>
              </a:solidFill>
            </a:endParaRPr>
          </a:p>
          <a:p>
            <a:pPr indent="-342900" lvl="0" marL="457200" rtl="0" algn="l">
              <a:spcBef>
                <a:spcPts val="1000"/>
              </a:spcBef>
              <a:spcAft>
                <a:spcPts val="1000"/>
              </a:spcAft>
              <a:buClr>
                <a:srgbClr val="1D2125"/>
              </a:buClr>
              <a:buSzPts val="1800"/>
              <a:buAutoNum type="arabicPeriod"/>
            </a:pPr>
            <a:r>
              <a:rPr lang="en">
                <a:solidFill>
                  <a:srgbClr val="1D2125"/>
                </a:solidFill>
              </a:rPr>
              <a:t>Which value is greater?</a:t>
            </a:r>
            <a:endParaRPr>
              <a:solidFill>
                <a:srgbClr val="1D2125"/>
              </a:solidFill>
            </a:endParaRPr>
          </a:p>
        </p:txBody>
      </p:sp>
      <p:pic>
        <p:nvPicPr>
          <p:cNvPr id="396" name="Google Shape;396;p32"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97" name="Google Shape;397;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8" name="Google Shape;398;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4.10.4: Compare Graphs and Statements that Represent Functions without a Context - Additional Resources</a:t>
            </a:r>
            <a:endParaRPr sz="1000"/>
          </a:p>
        </p:txBody>
      </p:sp>
      <p:pic>
        <p:nvPicPr>
          <p:cNvPr descr="A graph showing a parabola opening upwards and a straight line sloping downward. Both curves intersect the y-axis below zero and cross each other in the third and fourth quadrants. The axes are labeled from -8 to 8.&#10;" id="399" name="Google Shape;399;p32"/>
          <p:cNvPicPr preferRelativeResize="0"/>
          <p:nvPr/>
        </p:nvPicPr>
        <p:blipFill>
          <a:blip r:embed="rId4">
            <a:alphaModFix/>
          </a:blip>
          <a:stretch>
            <a:fillRect/>
          </a:stretch>
        </p:blipFill>
        <p:spPr>
          <a:xfrm>
            <a:off x="5392521" y="1017737"/>
            <a:ext cx="3294287" cy="33284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33"/>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5" name="Google Shape;405;p33"/>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06" name="Google Shape;406;p33"/>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7" name="Google Shape;407;p33"/>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8" name="Google Shape;408;p33"/>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9" name="Google Shape;409;p33"/>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0" name="Google Shape;410;p33"/>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1" name="Google Shape;411;p33"/>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12" name="Google Shape;412;p33"/>
          <p:cNvCxnSpPr>
            <a:stCxn id="406" idx="2"/>
            <a:endCxn id="408"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13" name="Google Shape;413;p33"/>
          <p:cNvCxnSpPr>
            <a:stCxn id="408" idx="3"/>
            <a:endCxn id="407"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14" name="Google Shape;414;p33"/>
          <p:cNvCxnSpPr>
            <a:stCxn id="409" idx="3"/>
            <a:endCxn id="404"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15" name="Google Shape;415;p33"/>
          <p:cNvCxnSpPr>
            <a:stCxn id="404" idx="3"/>
            <a:endCxn id="41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416" name="Google Shape;416;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17" name="Google Shape;417;p33"/>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418" name="Google Shape;418;p33"/>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19" name="Google Shape;419;p33"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20" name="Google Shape;420;p33"/>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21" name="Google Shape;421;p33"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pic>
        <p:nvPicPr>
          <p:cNvPr id="422" name="Google Shape;422;p33" title="hugeicons_pencil.png"/>
          <p:cNvPicPr preferRelativeResize="0"/>
          <p:nvPr/>
        </p:nvPicPr>
        <p:blipFill>
          <a:blip r:embed="rId5">
            <a:alphaModFix/>
          </a:blip>
          <a:stretch>
            <a:fillRect/>
          </a:stretch>
        </p:blipFill>
        <p:spPr>
          <a:xfrm>
            <a:off x="6743697" y="3227832"/>
            <a:ext cx="228600" cy="228600"/>
          </a:xfrm>
          <a:prstGeom prst="rect">
            <a:avLst/>
          </a:prstGeom>
          <a:noFill/>
          <a:ln>
            <a:noFill/>
          </a:ln>
        </p:spPr>
      </p:pic>
      <p:cxnSp>
        <p:nvCxnSpPr>
          <p:cNvPr id="423" name="Google Shape;423;p33"/>
          <p:cNvCxnSpPr>
            <a:stCxn id="410" idx="3"/>
            <a:endCxn id="41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24" name="Google Shape;424;p33"/>
          <p:cNvCxnSpPr>
            <a:stCxn id="407" idx="3"/>
            <a:endCxn id="409"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25" name="Google Shape;425;p33"/>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26" name="Google Shape;426;p33"/>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27" name="Google Shape;427;p33"/>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28" name="Google Shape;428;p33"/>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29" name="Google Shape;429;p33" title="hugeicons_task-done-01.png"/>
          <p:cNvPicPr preferRelativeResize="0"/>
          <p:nvPr/>
        </p:nvPicPr>
        <p:blipFill>
          <a:blip r:embed="rId6">
            <a:alphaModFix/>
          </a:blip>
          <a:stretch>
            <a:fillRect/>
          </a:stretch>
        </p:blipFill>
        <p:spPr>
          <a:xfrm>
            <a:off x="3328416" y="1554480"/>
            <a:ext cx="228600" cy="228600"/>
          </a:xfrm>
          <a:prstGeom prst="rect">
            <a:avLst/>
          </a:prstGeom>
          <a:noFill/>
          <a:ln>
            <a:noFill/>
          </a:ln>
        </p:spPr>
      </p:pic>
      <p:pic>
        <p:nvPicPr>
          <p:cNvPr id="430" name="Google Shape;430;p33" title="hugeicons_chart-down.png"/>
          <p:cNvPicPr preferRelativeResize="0"/>
          <p:nvPr/>
        </p:nvPicPr>
        <p:blipFill>
          <a:blip r:embed="rId7">
            <a:alphaModFix/>
          </a:blip>
          <a:stretch>
            <a:fillRect/>
          </a:stretch>
        </p:blipFill>
        <p:spPr>
          <a:xfrm>
            <a:off x="5623560" y="1554480"/>
            <a:ext cx="228600" cy="228600"/>
          </a:xfrm>
          <a:prstGeom prst="rect">
            <a:avLst/>
          </a:prstGeom>
          <a:noFill/>
          <a:ln>
            <a:noFill/>
          </a:ln>
        </p:spPr>
      </p:pic>
      <p:pic>
        <p:nvPicPr>
          <p:cNvPr id="431" name="Google Shape;431;p33" title="hugeicons_task-done-01.png"/>
          <p:cNvPicPr preferRelativeResize="0"/>
          <p:nvPr/>
        </p:nvPicPr>
        <p:blipFill>
          <a:blip r:embed="rId6">
            <a:alphaModFix/>
          </a:blip>
          <a:stretch>
            <a:fillRect/>
          </a:stretch>
        </p:blipFill>
        <p:spPr>
          <a:xfrm>
            <a:off x="2167128" y="3227832"/>
            <a:ext cx="228600" cy="228600"/>
          </a:xfrm>
          <a:prstGeom prst="rect">
            <a:avLst/>
          </a:prstGeom>
          <a:noFill/>
          <a:ln>
            <a:noFill/>
          </a:ln>
        </p:spPr>
      </p:pic>
      <p:pic>
        <p:nvPicPr>
          <p:cNvPr id="432" name="Google Shape;432;p33" title="hugeicons_task-done-01.png"/>
          <p:cNvPicPr preferRelativeResize="0"/>
          <p:nvPr/>
        </p:nvPicPr>
        <p:blipFill>
          <a:blip r:embed="rId6">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3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438" name="Google Shape;438;p34"/>
          <p:cNvSpPr txBox="1"/>
          <p:nvPr>
            <p:ph idx="1" type="body"/>
          </p:nvPr>
        </p:nvSpPr>
        <p:spPr>
          <a:xfrm>
            <a:off x="311700" y="3286050"/>
            <a:ext cx="8116800" cy="14448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a:pPr>
            <a:r>
              <a:rPr lang="en" sz="1700"/>
              <a:t>Which of the inequalities is true: </a:t>
            </a:r>
            <a:r>
              <a:rPr i="1" lang="en" sz="1700">
                <a:latin typeface="Times New Roman"/>
                <a:ea typeface="Times New Roman"/>
                <a:cs typeface="Times New Roman"/>
                <a:sym typeface="Times New Roman"/>
              </a:rPr>
              <a:t>R</a:t>
            </a:r>
            <a:r>
              <a:rPr lang="en" sz="1700"/>
              <a:t>(2) &gt; </a:t>
            </a:r>
            <a:r>
              <a:rPr i="1" lang="en" sz="1700">
                <a:latin typeface="Times New Roman"/>
                <a:ea typeface="Times New Roman"/>
                <a:cs typeface="Times New Roman"/>
                <a:sym typeface="Times New Roman"/>
              </a:rPr>
              <a:t>D</a:t>
            </a:r>
            <a:r>
              <a:rPr lang="en" sz="1700"/>
              <a:t>(2) or </a:t>
            </a:r>
            <a:r>
              <a:rPr i="1" lang="en" sz="1700">
                <a:latin typeface="Times New Roman"/>
                <a:ea typeface="Times New Roman"/>
                <a:cs typeface="Times New Roman"/>
                <a:sym typeface="Times New Roman"/>
              </a:rPr>
              <a:t>D</a:t>
            </a:r>
            <a:r>
              <a:rPr lang="en" sz="1700"/>
              <a:t>(2) &gt; </a:t>
            </a:r>
            <a:r>
              <a:rPr i="1" lang="en" sz="1700">
                <a:latin typeface="Times New Roman"/>
                <a:ea typeface="Times New Roman"/>
                <a:cs typeface="Times New Roman"/>
                <a:sym typeface="Times New Roman"/>
              </a:rPr>
              <a:t>R</a:t>
            </a:r>
            <a:r>
              <a:rPr lang="en" sz="1700"/>
              <a:t>(2)?</a:t>
            </a:r>
            <a:endParaRPr sz="1700"/>
          </a:p>
          <a:p>
            <a:pPr indent="-336550" lvl="0" marL="457200" rtl="0" algn="l">
              <a:lnSpc>
                <a:spcPct val="100000"/>
              </a:lnSpc>
              <a:spcBef>
                <a:spcPts val="0"/>
              </a:spcBef>
              <a:spcAft>
                <a:spcPts val="0"/>
              </a:spcAft>
              <a:buSzPts val="1700"/>
              <a:buAutoNum type="arabicPeriod"/>
            </a:pPr>
            <a:r>
              <a:rPr lang="en" sz="1700"/>
              <a:t>What was the height of the drone when the toy rocket hit the ground?</a:t>
            </a:r>
            <a:endParaRPr sz="1700"/>
          </a:p>
          <a:p>
            <a:pPr indent="-336550" lvl="0" marL="457200" rtl="0" algn="l">
              <a:lnSpc>
                <a:spcPct val="100000"/>
              </a:lnSpc>
              <a:spcBef>
                <a:spcPts val="0"/>
              </a:spcBef>
              <a:spcAft>
                <a:spcPts val="0"/>
              </a:spcAft>
              <a:buSzPts val="1700"/>
              <a:buAutoNum type="arabicPeriod"/>
            </a:pPr>
            <a:r>
              <a:rPr lang="en" sz="1700"/>
              <a:t>For what value of </a:t>
            </a:r>
            <a:r>
              <a:rPr i="1" lang="en" sz="1700"/>
              <a:t>t</a:t>
            </a:r>
            <a:r>
              <a:rPr lang="en" sz="1700"/>
              <a:t> is </a:t>
            </a:r>
            <a:r>
              <a:rPr i="1" lang="en" sz="1700">
                <a:latin typeface="Times New Roman"/>
                <a:ea typeface="Times New Roman"/>
                <a:cs typeface="Times New Roman"/>
                <a:sym typeface="Times New Roman"/>
              </a:rPr>
              <a:t>R</a:t>
            </a:r>
            <a:r>
              <a:rPr lang="en" sz="1700"/>
              <a:t>(</a:t>
            </a:r>
            <a:r>
              <a:rPr i="1" lang="en" sz="1700">
                <a:latin typeface="Times New Roman"/>
                <a:ea typeface="Times New Roman"/>
                <a:cs typeface="Times New Roman"/>
                <a:sym typeface="Times New Roman"/>
              </a:rPr>
              <a:t>t</a:t>
            </a:r>
            <a:r>
              <a:rPr lang="en" sz="1700"/>
              <a:t>) = </a:t>
            </a:r>
            <a:r>
              <a:rPr i="1" lang="en" sz="1700">
                <a:latin typeface="Times New Roman"/>
                <a:ea typeface="Times New Roman"/>
                <a:cs typeface="Times New Roman"/>
                <a:sym typeface="Times New Roman"/>
              </a:rPr>
              <a:t>D</a:t>
            </a:r>
            <a:r>
              <a:rPr lang="en" sz="1700"/>
              <a:t>(</a:t>
            </a:r>
            <a:r>
              <a:rPr i="1" lang="en" sz="1700">
                <a:latin typeface="Times New Roman"/>
                <a:ea typeface="Times New Roman"/>
                <a:cs typeface="Times New Roman"/>
                <a:sym typeface="Times New Roman"/>
              </a:rPr>
              <a:t>t</a:t>
            </a:r>
            <a:r>
              <a:rPr lang="en" sz="1700"/>
              <a:t>) true?</a:t>
            </a:r>
            <a:endParaRPr sz="1700"/>
          </a:p>
          <a:p>
            <a:pPr indent="-336550" lvl="0" marL="457200" rtl="0" algn="l">
              <a:lnSpc>
                <a:spcPct val="100000"/>
              </a:lnSpc>
              <a:spcBef>
                <a:spcPts val="0"/>
              </a:spcBef>
              <a:spcAft>
                <a:spcPts val="0"/>
              </a:spcAft>
              <a:buSzPts val="1700"/>
              <a:buAutoNum type="arabicPeriod"/>
            </a:pPr>
            <a:r>
              <a:rPr lang="en" sz="1700"/>
              <a:t>What does this tell you about the drone and the toy rocket?</a:t>
            </a:r>
            <a:endParaRPr sz="1700"/>
          </a:p>
          <a:p>
            <a:pPr indent="0" lvl="0" marL="457200" rtl="0" algn="l">
              <a:lnSpc>
                <a:spcPct val="100000"/>
              </a:lnSpc>
              <a:spcBef>
                <a:spcPts val="1200"/>
              </a:spcBef>
              <a:spcAft>
                <a:spcPts val="1200"/>
              </a:spcAft>
              <a:buNone/>
            </a:pPr>
            <a:r>
              <a:t/>
            </a:r>
            <a:endParaRPr sz="1700"/>
          </a:p>
        </p:txBody>
      </p:sp>
      <p:sp>
        <p:nvSpPr>
          <p:cNvPr id="439" name="Google Shape;439;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0" name="Google Shape;440;p3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4.10.5: Analyzing Functions Using Real-World Context</a:t>
            </a:r>
            <a:endParaRPr/>
          </a:p>
        </p:txBody>
      </p:sp>
      <p:sp>
        <p:nvSpPr>
          <p:cNvPr id="441" name="Google Shape;441;p34"/>
          <p:cNvSpPr txBox="1"/>
          <p:nvPr/>
        </p:nvSpPr>
        <p:spPr>
          <a:xfrm>
            <a:off x="425325" y="1273725"/>
            <a:ext cx="4009500" cy="123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700">
                <a:solidFill>
                  <a:srgbClr val="424242"/>
                </a:solidFill>
                <a:latin typeface="Calibri"/>
                <a:ea typeface="Calibri"/>
                <a:cs typeface="Calibri"/>
                <a:sym typeface="Calibri"/>
              </a:rPr>
              <a:t>Functions </a:t>
            </a:r>
            <a:r>
              <a:rPr i="1" lang="en" sz="1700">
                <a:solidFill>
                  <a:srgbClr val="424242"/>
                </a:solidFill>
                <a:latin typeface="Times New Roman"/>
                <a:ea typeface="Times New Roman"/>
                <a:cs typeface="Times New Roman"/>
                <a:sym typeface="Times New Roman"/>
              </a:rPr>
              <a:t>R</a:t>
            </a:r>
            <a:r>
              <a:rPr lang="en" sz="1700">
                <a:solidFill>
                  <a:srgbClr val="424242"/>
                </a:solidFill>
                <a:latin typeface="Calibri"/>
                <a:ea typeface="Calibri"/>
                <a:cs typeface="Calibri"/>
                <a:sym typeface="Calibri"/>
              </a:rPr>
              <a:t> and </a:t>
            </a:r>
            <a:r>
              <a:rPr i="1" lang="en" sz="1700">
                <a:solidFill>
                  <a:srgbClr val="424242"/>
                </a:solidFill>
                <a:latin typeface="Times New Roman"/>
                <a:ea typeface="Times New Roman"/>
                <a:cs typeface="Times New Roman"/>
                <a:sym typeface="Times New Roman"/>
              </a:rPr>
              <a:t>D</a:t>
            </a:r>
            <a:r>
              <a:rPr lang="en" sz="1700">
                <a:solidFill>
                  <a:srgbClr val="424242"/>
                </a:solidFill>
                <a:latin typeface="Calibri"/>
                <a:ea typeface="Calibri"/>
                <a:cs typeface="Calibri"/>
                <a:sym typeface="Calibri"/>
              </a:rPr>
              <a:t> give the height, in feet, of a toy rocket and a drone, </a:t>
            </a:r>
            <a:r>
              <a:rPr i="1" lang="en" sz="1700">
                <a:solidFill>
                  <a:srgbClr val="424242"/>
                </a:solidFill>
                <a:latin typeface="Times New Roman"/>
                <a:ea typeface="Times New Roman"/>
                <a:cs typeface="Times New Roman"/>
                <a:sym typeface="Times New Roman"/>
              </a:rPr>
              <a:t>t</a:t>
            </a:r>
            <a:r>
              <a:rPr lang="en" sz="1700">
                <a:solidFill>
                  <a:srgbClr val="424242"/>
                </a:solidFill>
                <a:latin typeface="Calibri"/>
                <a:ea typeface="Calibri"/>
                <a:cs typeface="Calibri"/>
                <a:sym typeface="Calibri"/>
              </a:rPr>
              <a:t> seconds after they are released. Here are the graphs of </a:t>
            </a:r>
            <a:r>
              <a:rPr i="1" lang="en" sz="1700">
                <a:solidFill>
                  <a:srgbClr val="424242"/>
                </a:solidFill>
                <a:latin typeface="Times New Roman"/>
                <a:ea typeface="Times New Roman"/>
                <a:cs typeface="Times New Roman"/>
                <a:sym typeface="Times New Roman"/>
              </a:rPr>
              <a:t>R</a:t>
            </a:r>
            <a:r>
              <a:rPr lang="en" sz="1700">
                <a:solidFill>
                  <a:srgbClr val="424242"/>
                </a:solidFill>
                <a:latin typeface="Calibri"/>
                <a:ea typeface="Calibri"/>
                <a:cs typeface="Calibri"/>
                <a:sym typeface="Calibri"/>
              </a:rPr>
              <a:t> (for the rocket) and </a:t>
            </a:r>
            <a:r>
              <a:rPr i="1" lang="en" sz="1700">
                <a:solidFill>
                  <a:srgbClr val="424242"/>
                </a:solidFill>
                <a:latin typeface="Times New Roman"/>
                <a:ea typeface="Times New Roman"/>
                <a:cs typeface="Times New Roman"/>
                <a:sym typeface="Times New Roman"/>
              </a:rPr>
              <a:t>D</a:t>
            </a:r>
            <a:r>
              <a:rPr lang="en" sz="1700">
                <a:solidFill>
                  <a:srgbClr val="424242"/>
                </a:solidFill>
                <a:latin typeface="Calibri"/>
                <a:ea typeface="Calibri"/>
                <a:cs typeface="Calibri"/>
                <a:sym typeface="Calibri"/>
              </a:rPr>
              <a:t> (for the drone).</a:t>
            </a:r>
            <a:endParaRPr sz="1700">
              <a:solidFill>
                <a:srgbClr val="424242"/>
              </a:solidFill>
              <a:latin typeface="Calibri"/>
              <a:ea typeface="Calibri"/>
              <a:cs typeface="Calibri"/>
              <a:sym typeface="Calibri"/>
            </a:endParaRPr>
          </a:p>
        </p:txBody>
      </p:sp>
      <p:pic>
        <p:nvPicPr>
          <p:cNvPr descr="Line graph showing two curves, R and D, plotting height in feet versus time in seconds. R is a parabola peaking at 48 feet at 2 seconds; D rises to 24 feet at 2 seconds, stays flat, then drops to zero at 6 seconds.&#10;" id="442" name="Google Shape;442;p34"/>
          <p:cNvPicPr preferRelativeResize="0"/>
          <p:nvPr/>
        </p:nvPicPr>
        <p:blipFill>
          <a:blip r:embed="rId3">
            <a:alphaModFix/>
          </a:blip>
          <a:stretch>
            <a:fillRect/>
          </a:stretch>
        </p:blipFill>
        <p:spPr>
          <a:xfrm>
            <a:off x="4827929" y="537125"/>
            <a:ext cx="3791425" cy="27910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35"/>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8" name="Google Shape;448;p35"/>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49" name="Google Shape;449;p35"/>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0" name="Google Shape;450;p35"/>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1" name="Google Shape;451;p35"/>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2" name="Google Shape;452;p35"/>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3" name="Google Shape;453;p35"/>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4" name="Google Shape;454;p35"/>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55" name="Google Shape;455;p35"/>
          <p:cNvCxnSpPr>
            <a:stCxn id="449" idx="2"/>
            <a:endCxn id="451"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56" name="Google Shape;456;p35"/>
          <p:cNvCxnSpPr>
            <a:stCxn id="451" idx="3"/>
            <a:endCxn id="450"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57" name="Google Shape;457;p35"/>
          <p:cNvCxnSpPr>
            <a:stCxn id="452" idx="3"/>
            <a:endCxn id="447"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58" name="Google Shape;458;p35"/>
          <p:cNvCxnSpPr>
            <a:stCxn id="447" idx="3"/>
            <a:endCxn id="453"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59" name="Google Shape;459;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60" name="Google Shape;460;p35"/>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61" name="Google Shape;461;p35"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62" name="Google Shape;462;p35"/>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63" name="Google Shape;463;p35"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cxnSp>
        <p:nvCxnSpPr>
          <p:cNvPr id="464" name="Google Shape;464;p35"/>
          <p:cNvCxnSpPr>
            <a:stCxn id="453" idx="3"/>
            <a:endCxn id="454"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65" name="Google Shape;465;p35"/>
          <p:cNvCxnSpPr>
            <a:stCxn id="450" idx="3"/>
            <a:endCxn id="452"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66" name="Google Shape;466;p35"/>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67" name="Google Shape;467;p35"/>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68" name="Google Shape;468;p35"/>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69" name="Google Shape;469;p35"/>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470" name="Google Shape;470;p35"/>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71" name="Google Shape;471;p35" title="hugeicons_task-done-01.png"/>
          <p:cNvPicPr preferRelativeResize="0"/>
          <p:nvPr/>
        </p:nvPicPr>
        <p:blipFill>
          <a:blip r:embed="rId5">
            <a:alphaModFix/>
          </a:blip>
          <a:stretch>
            <a:fillRect/>
          </a:stretch>
        </p:blipFill>
        <p:spPr>
          <a:xfrm>
            <a:off x="3328416" y="1554480"/>
            <a:ext cx="228600" cy="228600"/>
          </a:xfrm>
          <a:prstGeom prst="rect">
            <a:avLst/>
          </a:prstGeom>
          <a:noFill/>
          <a:ln>
            <a:noFill/>
          </a:ln>
        </p:spPr>
      </p:pic>
      <p:pic>
        <p:nvPicPr>
          <p:cNvPr id="472" name="Google Shape;472;p35" title="hugeicons_chart-down.png"/>
          <p:cNvPicPr preferRelativeResize="0"/>
          <p:nvPr/>
        </p:nvPicPr>
        <p:blipFill>
          <a:blip r:embed="rId6">
            <a:alphaModFix/>
          </a:blip>
          <a:stretch>
            <a:fillRect/>
          </a:stretch>
        </p:blipFill>
        <p:spPr>
          <a:xfrm>
            <a:off x="5623560" y="1554480"/>
            <a:ext cx="228600" cy="228600"/>
          </a:xfrm>
          <a:prstGeom prst="rect">
            <a:avLst/>
          </a:prstGeom>
          <a:noFill/>
          <a:ln>
            <a:noFill/>
          </a:ln>
        </p:spPr>
      </p:pic>
      <p:pic>
        <p:nvPicPr>
          <p:cNvPr id="473" name="Google Shape;473;p35" title="hugeicons_pencil.png"/>
          <p:cNvPicPr preferRelativeResize="0"/>
          <p:nvPr/>
        </p:nvPicPr>
        <p:blipFill>
          <a:blip r:embed="rId7">
            <a:alphaModFix/>
          </a:blip>
          <a:stretch>
            <a:fillRect/>
          </a:stretch>
        </p:blipFill>
        <p:spPr>
          <a:xfrm>
            <a:off x="6739128" y="3227832"/>
            <a:ext cx="228600" cy="228600"/>
          </a:xfrm>
          <a:prstGeom prst="rect">
            <a:avLst/>
          </a:prstGeom>
          <a:noFill/>
          <a:ln>
            <a:noFill/>
          </a:ln>
        </p:spPr>
      </p:pic>
      <p:pic>
        <p:nvPicPr>
          <p:cNvPr id="474" name="Google Shape;474;p35" title="hugeicons_task-done-01.png"/>
          <p:cNvPicPr preferRelativeResize="0"/>
          <p:nvPr/>
        </p:nvPicPr>
        <p:blipFill>
          <a:blip r:embed="rId5">
            <a:alphaModFix/>
          </a:blip>
          <a:stretch>
            <a:fillRect/>
          </a:stretch>
        </p:blipFill>
        <p:spPr>
          <a:xfrm>
            <a:off x="2167128" y="3227832"/>
            <a:ext cx="228600" cy="228600"/>
          </a:xfrm>
          <a:prstGeom prst="rect">
            <a:avLst/>
          </a:prstGeom>
          <a:noFill/>
          <a:ln>
            <a:noFill/>
          </a:ln>
        </p:spPr>
      </p:pic>
      <p:pic>
        <p:nvPicPr>
          <p:cNvPr id="475" name="Google Shape;475;p35" title="hugeicons_task-done-01.png"/>
          <p:cNvPicPr preferRelativeResize="0"/>
          <p:nvPr/>
        </p:nvPicPr>
        <p:blipFill>
          <a:blip r:embed="rId5">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3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81" name="Google Shape;481;p36"/>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82" name="Google Shape;482;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83" name="Google Shape;483;p3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4.10.6 Practice</a:t>
            </a:r>
            <a:endParaRPr/>
          </a:p>
        </p:txBody>
      </p:sp>
      <p:pic>
        <p:nvPicPr>
          <p:cNvPr descr="Student working at a desk with a checklist on screen, showing progress, organization, and staying on task with assignments." id="484" name="Google Shape;484;p36" title="Practice-4.png"/>
          <p:cNvPicPr preferRelativeResize="0"/>
          <p:nvPr/>
        </p:nvPicPr>
        <p:blipFill rotWithShape="1">
          <a:blip r:embed="rId3">
            <a:alphaModFix/>
          </a:blip>
          <a:srcRect b="0" l="0" r="3901" t="0"/>
          <a:stretch/>
        </p:blipFill>
        <p:spPr>
          <a:xfrm>
            <a:off x="5330325" y="1152475"/>
            <a:ext cx="3603000" cy="32546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37"/>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0" name="Google Shape;490;p37"/>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91" name="Google Shape;491;p37"/>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2" name="Google Shape;492;p37"/>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3" name="Google Shape;493;p37"/>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4" name="Google Shape;494;p37"/>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5" name="Google Shape;495;p37"/>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6" name="Google Shape;496;p37"/>
          <p:cNvSpPr/>
          <p:nvPr/>
        </p:nvSpPr>
        <p:spPr>
          <a:xfrm>
            <a:off x="7123176" y="13504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97" name="Google Shape;497;p37"/>
          <p:cNvCxnSpPr>
            <a:stCxn id="491" idx="2"/>
            <a:endCxn id="493"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98" name="Google Shape;498;p37"/>
          <p:cNvCxnSpPr>
            <a:stCxn id="493" idx="3"/>
            <a:endCxn id="492"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99" name="Google Shape;499;p37"/>
          <p:cNvCxnSpPr>
            <a:stCxn id="494" idx="3"/>
            <a:endCxn id="489"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500" name="Google Shape;500;p37"/>
          <p:cNvCxnSpPr>
            <a:stCxn id="489" idx="3"/>
            <a:endCxn id="495"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501" name="Google Shape;501;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02" name="Google Shape;502;p37"/>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503" name="Google Shape;503;p37"/>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04" name="Google Shape;504;p37"/>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505" name="Google Shape;505;p37"/>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506" name="Google Shape;506;p37"/>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507" name="Google Shape;507;p37"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508" name="Google Shape;508;p37"/>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cxnSp>
        <p:nvCxnSpPr>
          <p:cNvPr id="509" name="Google Shape;509;p37"/>
          <p:cNvCxnSpPr>
            <a:stCxn id="495" idx="3"/>
            <a:endCxn id="496" idx="2"/>
          </p:cNvCxnSpPr>
          <p:nvPr/>
        </p:nvCxnSpPr>
        <p:spPr>
          <a:xfrm flipH="1" rot="10800000">
            <a:off x="7772400" y="2676420"/>
            <a:ext cx="265200" cy="1004100"/>
          </a:xfrm>
          <a:prstGeom prst="bentConnector2">
            <a:avLst/>
          </a:prstGeom>
          <a:noFill/>
          <a:ln cap="flat" cmpd="sng" w="19050">
            <a:solidFill>
              <a:srgbClr val="005047"/>
            </a:solidFill>
            <a:prstDash val="dash"/>
            <a:round/>
            <a:headEnd len="med" w="med" type="none"/>
            <a:tailEnd len="med" w="med" type="none"/>
          </a:ln>
        </p:spPr>
      </p:cxnSp>
      <p:cxnSp>
        <p:nvCxnSpPr>
          <p:cNvPr id="510" name="Google Shape;510;p37"/>
          <p:cNvCxnSpPr>
            <a:stCxn id="492" idx="3"/>
            <a:endCxn id="494"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511" name="Google Shape;511;p37"/>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12" name="Google Shape;512;p37" title="hugeicons_task-done-01.png"/>
          <p:cNvPicPr preferRelativeResize="0"/>
          <p:nvPr/>
        </p:nvPicPr>
        <p:blipFill>
          <a:blip r:embed="rId4">
            <a:alphaModFix/>
          </a:blip>
          <a:stretch>
            <a:fillRect/>
          </a:stretch>
        </p:blipFill>
        <p:spPr>
          <a:xfrm>
            <a:off x="3328416" y="1554480"/>
            <a:ext cx="228600" cy="228600"/>
          </a:xfrm>
          <a:prstGeom prst="rect">
            <a:avLst/>
          </a:prstGeom>
          <a:noFill/>
          <a:ln>
            <a:noFill/>
          </a:ln>
        </p:spPr>
      </p:pic>
      <p:pic>
        <p:nvPicPr>
          <p:cNvPr id="513" name="Google Shape;513;p37" title="hugeicons_chart-down.png"/>
          <p:cNvPicPr preferRelativeResize="0"/>
          <p:nvPr/>
        </p:nvPicPr>
        <p:blipFill>
          <a:blip r:embed="rId5">
            <a:alphaModFix/>
          </a:blip>
          <a:stretch>
            <a:fillRect/>
          </a:stretch>
        </p:blipFill>
        <p:spPr>
          <a:xfrm>
            <a:off x="5623560" y="1554480"/>
            <a:ext cx="228600" cy="228600"/>
          </a:xfrm>
          <a:prstGeom prst="rect">
            <a:avLst/>
          </a:prstGeom>
          <a:noFill/>
          <a:ln>
            <a:noFill/>
          </a:ln>
        </p:spPr>
      </p:pic>
      <p:pic>
        <p:nvPicPr>
          <p:cNvPr id="514" name="Google Shape;514;p37" title="hugeicons_pencil.png"/>
          <p:cNvPicPr preferRelativeResize="0"/>
          <p:nvPr/>
        </p:nvPicPr>
        <p:blipFill>
          <a:blip r:embed="rId6">
            <a:alphaModFix/>
          </a:blip>
          <a:stretch>
            <a:fillRect/>
          </a:stretch>
        </p:blipFill>
        <p:spPr>
          <a:xfrm>
            <a:off x="6739128" y="3227832"/>
            <a:ext cx="228600" cy="228600"/>
          </a:xfrm>
          <a:prstGeom prst="rect">
            <a:avLst/>
          </a:prstGeom>
          <a:noFill/>
          <a:ln>
            <a:noFill/>
          </a:ln>
        </p:spPr>
      </p:pic>
      <p:pic>
        <p:nvPicPr>
          <p:cNvPr id="515" name="Google Shape;515;p37" title="hugeicons_centralized.png"/>
          <p:cNvPicPr preferRelativeResize="0"/>
          <p:nvPr/>
        </p:nvPicPr>
        <p:blipFill>
          <a:blip r:embed="rId7">
            <a:alphaModFix/>
          </a:blip>
          <a:stretch>
            <a:fillRect/>
          </a:stretch>
        </p:blipFill>
        <p:spPr>
          <a:xfrm>
            <a:off x="7927848" y="1554480"/>
            <a:ext cx="228600" cy="228600"/>
          </a:xfrm>
          <a:prstGeom prst="rect">
            <a:avLst/>
          </a:prstGeom>
          <a:noFill/>
          <a:ln>
            <a:noFill/>
          </a:ln>
        </p:spPr>
      </p:pic>
      <p:pic>
        <p:nvPicPr>
          <p:cNvPr id="516" name="Google Shape;516;p37" title="hugeicons_task-done-01.png"/>
          <p:cNvPicPr preferRelativeResize="0"/>
          <p:nvPr/>
        </p:nvPicPr>
        <p:blipFill>
          <a:blip r:embed="rId4">
            <a:alphaModFix/>
          </a:blip>
          <a:stretch>
            <a:fillRect/>
          </a:stretch>
        </p:blipFill>
        <p:spPr>
          <a:xfrm>
            <a:off x="2167128" y="3227832"/>
            <a:ext cx="228600" cy="228600"/>
          </a:xfrm>
          <a:prstGeom prst="rect">
            <a:avLst/>
          </a:prstGeom>
          <a:noFill/>
          <a:ln>
            <a:noFill/>
          </a:ln>
        </p:spPr>
      </p:pic>
      <p:pic>
        <p:nvPicPr>
          <p:cNvPr id="517" name="Google Shape;517;p37" title="hugeicons_task-done-01.png"/>
          <p:cNvPicPr preferRelativeResize="0"/>
          <p:nvPr/>
        </p:nvPicPr>
        <p:blipFill>
          <a:blip r:embed="rId4">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3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523" name="Google Shape;523;p38"/>
          <p:cNvSpPr txBox="1"/>
          <p:nvPr>
            <p:ph idx="1" type="body"/>
          </p:nvPr>
        </p:nvSpPr>
        <p:spPr>
          <a:xfrm>
            <a:off x="311700" y="1152475"/>
            <a:ext cx="8520600" cy="741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Let’s refer back to </a:t>
            </a:r>
            <a:r>
              <a:rPr lang="en"/>
              <a:t>the population graphs for Baltimore and Cleveland from 1900 to 2010 that we saw in the warm up.</a:t>
            </a:r>
            <a:endParaRPr/>
          </a:p>
        </p:txBody>
      </p:sp>
      <p:sp>
        <p:nvSpPr>
          <p:cNvPr id="524" name="Google Shape;524;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25" name="Google Shape;525;p3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4.10: Comparing Graphs</a:t>
            </a:r>
            <a:endParaRPr/>
          </a:p>
        </p:txBody>
      </p:sp>
      <p:pic>
        <p:nvPicPr>
          <p:cNvPr descr="Line graph showing population trends for Baltimore (solid blue line) and Cleveland (dashed red line) from 1900 to 2000. Both cities peak mid-century, then populations decline steadily through 2000.&#10;" id="526" name="Google Shape;526;p38"/>
          <p:cNvPicPr preferRelativeResize="0"/>
          <p:nvPr/>
        </p:nvPicPr>
        <p:blipFill>
          <a:blip r:embed="rId3">
            <a:alphaModFix/>
          </a:blip>
          <a:stretch>
            <a:fillRect/>
          </a:stretch>
        </p:blipFill>
        <p:spPr>
          <a:xfrm>
            <a:off x="1720875" y="1947863"/>
            <a:ext cx="4962525" cy="1857375"/>
          </a:xfrm>
          <a:prstGeom prst="rect">
            <a:avLst/>
          </a:prstGeom>
          <a:noFill/>
          <a:ln>
            <a:noFill/>
          </a:ln>
        </p:spPr>
      </p:pic>
      <p:sp>
        <p:nvSpPr>
          <p:cNvPr id="527" name="Google Shape;527;p38"/>
          <p:cNvSpPr txBox="1"/>
          <p:nvPr>
            <p:ph idx="1" type="body"/>
          </p:nvPr>
        </p:nvSpPr>
        <p:spPr>
          <a:xfrm>
            <a:off x="311700" y="3667075"/>
            <a:ext cx="8520600" cy="984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On the next slide you will see a series of </a:t>
            </a:r>
            <a:r>
              <a:rPr lang="en"/>
              <a:t>statements</a:t>
            </a:r>
            <a:r>
              <a:rPr lang="en"/>
              <a:t>. Your</a:t>
            </a:r>
            <a:r>
              <a:rPr lang="en"/>
              <a:t> job is to explain how you can tell from the graphs that each statement is true, and  translate each verbal description into a statement with the same meaning but written in function notation.</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120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39"/>
          <p:cNvSpPr txBox="1"/>
          <p:nvPr>
            <p:ph type="title"/>
          </p:nvPr>
        </p:nvSpPr>
        <p:spPr>
          <a:xfrm>
            <a:off x="311700" y="2164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533" name="Google Shape;533;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34" name="Google Shape;534;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4.10: Comparing Graphs</a:t>
            </a:r>
            <a:endParaRPr/>
          </a:p>
        </p:txBody>
      </p:sp>
      <p:graphicFrame>
        <p:nvGraphicFramePr>
          <p:cNvPr id="535" name="Google Shape;535;p39"/>
          <p:cNvGraphicFramePr/>
          <p:nvPr/>
        </p:nvGraphicFramePr>
        <p:xfrm>
          <a:off x="138225" y="983600"/>
          <a:ext cx="3000000" cy="3000000"/>
        </p:xfrm>
        <a:graphic>
          <a:graphicData uri="http://schemas.openxmlformats.org/drawingml/2006/table">
            <a:tbl>
              <a:tblPr>
                <a:noFill/>
                <a:tableStyleId>{8346DE89-6A76-4555-B910-384C229616D9}</a:tableStyleId>
              </a:tblPr>
              <a:tblGrid>
                <a:gridCol w="4511100"/>
                <a:gridCol w="2437100"/>
                <a:gridCol w="1837975"/>
              </a:tblGrid>
              <a:tr h="381000">
                <a:tc>
                  <a:txBody>
                    <a:bodyPr/>
                    <a:lstStyle/>
                    <a:p>
                      <a:pPr indent="0" lvl="0" marL="0" rtl="0" algn="l">
                        <a:spcBef>
                          <a:spcPts val="0"/>
                        </a:spcBef>
                        <a:spcAft>
                          <a:spcPts val="0"/>
                        </a:spcAft>
                        <a:buNone/>
                      </a:pPr>
                      <a:r>
                        <a:rPr b="1" lang="en">
                          <a:solidFill>
                            <a:schemeClr val="lt1"/>
                          </a:solidFill>
                        </a:rPr>
                        <a:t>What can we tell about the populations?</a:t>
                      </a:r>
                      <a:endParaRPr b="1">
                        <a:solidFill>
                          <a:schemeClr val="lt1"/>
                        </a:solidFill>
                      </a:endParaRPr>
                    </a:p>
                  </a:txBody>
                  <a:tcPr marT="91425" marB="91425" marR="91425" marL="91425">
                    <a:solidFill>
                      <a:srgbClr val="005047"/>
                    </a:solidFill>
                  </a:tcPr>
                </a:tc>
                <a:tc>
                  <a:txBody>
                    <a:bodyPr/>
                    <a:lstStyle/>
                    <a:p>
                      <a:pPr indent="0" lvl="0" marL="0" rtl="0" algn="l">
                        <a:spcBef>
                          <a:spcPts val="0"/>
                        </a:spcBef>
                        <a:spcAft>
                          <a:spcPts val="0"/>
                        </a:spcAft>
                        <a:buNone/>
                      </a:pPr>
                      <a:r>
                        <a:rPr b="1" lang="en">
                          <a:solidFill>
                            <a:schemeClr val="lt1"/>
                          </a:solidFill>
                        </a:rPr>
                        <a:t>How can we tell?</a:t>
                      </a:r>
                      <a:endParaRPr b="1">
                        <a:solidFill>
                          <a:schemeClr val="lt1"/>
                        </a:solidFill>
                      </a:endParaRPr>
                    </a:p>
                  </a:txBody>
                  <a:tcPr marT="91425" marB="91425" marR="91425" marL="91425">
                    <a:solidFill>
                      <a:srgbClr val="005047"/>
                    </a:solidFill>
                  </a:tcPr>
                </a:tc>
                <a:tc>
                  <a:txBody>
                    <a:bodyPr/>
                    <a:lstStyle/>
                    <a:p>
                      <a:pPr indent="0" lvl="0" marL="0" rtl="0" algn="l">
                        <a:spcBef>
                          <a:spcPts val="0"/>
                        </a:spcBef>
                        <a:spcAft>
                          <a:spcPts val="0"/>
                        </a:spcAft>
                        <a:buNone/>
                      </a:pPr>
                      <a:r>
                        <a:rPr b="1" lang="en">
                          <a:solidFill>
                            <a:schemeClr val="lt1"/>
                          </a:solidFill>
                        </a:rPr>
                        <a:t>How can we convey this with function notation?</a:t>
                      </a:r>
                      <a:endParaRPr b="1">
                        <a:solidFill>
                          <a:schemeClr val="lt1"/>
                        </a:solidFill>
                      </a:endParaRPr>
                    </a:p>
                  </a:txBody>
                  <a:tcPr marT="91425" marB="91425" marR="91425" marL="91425">
                    <a:solidFill>
                      <a:srgbClr val="005047"/>
                    </a:solidFill>
                  </a:tcPr>
                </a:tc>
              </a:tr>
              <a:tr h="381000">
                <a:tc>
                  <a:txBody>
                    <a:bodyPr/>
                    <a:lstStyle/>
                    <a:p>
                      <a:pPr indent="0" lvl="0" marL="0" rtl="0" algn="l">
                        <a:spcBef>
                          <a:spcPts val="0"/>
                        </a:spcBef>
                        <a:spcAft>
                          <a:spcPts val="0"/>
                        </a:spcAft>
                        <a:buNone/>
                      </a:pPr>
                      <a:r>
                        <a:rPr lang="en"/>
                        <a:t>In 2010, Baltimore had more people than Cleveland.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Baltimore and Cleveland had the same population twice in the past century, in 1910 and around 1944.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After the mid-1940s, Cleveland has had a smaller population than Baltimore.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In the first half of the 20th century, the population of Cleveland grew at a faster rate than that of Baltimore.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
                        <a:t>Since 1950, the population of Cleveland has dropped at a faster rate than that of Baltimore.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541" name="Google Shape;541;p40"/>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42" name="Google Shape;542;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43" name="Google Shape;543;p4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4.10: Comparing Graphs </a:t>
            </a:r>
            <a:endParaRPr/>
          </a:p>
        </p:txBody>
      </p:sp>
      <p:graphicFrame>
        <p:nvGraphicFramePr>
          <p:cNvPr id="544" name="Google Shape;544;p40"/>
          <p:cNvGraphicFramePr/>
          <p:nvPr/>
        </p:nvGraphicFramePr>
        <p:xfrm>
          <a:off x="311700" y="1764100"/>
          <a:ext cx="3000000" cy="3000000"/>
        </p:xfrm>
        <a:graphic>
          <a:graphicData uri="http://schemas.openxmlformats.org/drawingml/2006/table">
            <a:tbl>
              <a:tblPr>
                <a:noFill/>
                <a:tableStyleId>{8346DE89-6A76-4555-B910-384C229616D9}</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Compare the features of graphs of functions and explain what they mean in the situations represented.</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Make sense of an equation of the form 𝑓(𝑥) = 𝑔(𝑥) in terms of a situation and a graph, and I know how to find the solutions.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statements about two or more functions when they are written in function notation.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