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024E35-1011-41DA-BAD8-AC633997991C}">
  <a:tblStyle styleId="{F8024E35-1011-41DA-BAD8-AC633997991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openstax-alg1-unit-8-spn-vocabulary-flash-cards/?i=5eauv9&amp;x=1jqt" TargetMode="External"/><Relationship Id="rId4" Type="http://schemas.openxmlformats.org/officeDocument/2006/relationships/hyperlink" Target="https://quizlet.com/881565975/openstax-alg1-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PF8fRA107OA?si=c7knhZHV1OO8J1Dj"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1.xml"/><Relationship Id="rId4" Type="http://schemas.openxmlformats.org/officeDocument/2006/relationships/hyperlink" Target="https://openstax.org/books/algebra-1/pages/8-3-2-recognizing-pairs-of-solution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3-2-recognizing-pairs-of-solution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3-3-solving-more-complex-quadratic-equation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begin to solve quadratic equations by reasoning about what values would make the equations true and by using structure in the equations. The idea that some quadratic equations have two solutions is also made explicit. Students may begin to record their reasoning process as steps for solving, but this is not critical at this point as it will be emphasized in a later lesson.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reason about an equation, they may intuitively perform the same operation on each side of the equal sign to get closer to the solution(s). In the warm up activity, refrain from telling students to “take the square root of each side.” Instead, focus on reasoning about values that would make the equation true.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example, to solve 4𝑥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=100, we could divide each side by 4 and get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=25. Encourage students to interpret this equation as: “Some number being squared gives 25” and to reason: “There are two different values that can be squared to get 25: –5 and 5.”</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Initially reasoning this way helps curb the following common misconception: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only solution to an equation such as 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=25 is √25. Each positive number has two square roots, one positive and the other negative. By convention, the radical symbol √ refers to the positive square root. So the number √25 refers only to the positive square root of 25 and does not capture the negative square root.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the second activity, the square root property is introduced, establishing that taking the square root of a number yields two possible solutions: a positive square root and a negative square root.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Technology isn’t required for this lesson, but there are opportunities for students to choose to use appropriate technology to solve problems. Consider making technology available.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8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8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5(Eiii) using negatives and contractions correctly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d987d0e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d987d0e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Previously, students saw that a function could have two input values that give the same output value (which could be 0). The input values were primarily interpreted in terms of a situation. In this warm up, students begin to think more abstractly about this process—in terms of finding the solutions to an equation. They recognize that some quadratic equations have one solution and others have two.</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All of the equations can be solved by reasoning and do not require formal knowledge of algebraic methods such as rewriting into factored form or completing the square. For example, for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 = 3, students can reason that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must be 4 because that is the only number that, when 1 is subtracted from it, gives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Finding the solutions of these equations, especially the last few equations, requires perseverance in making sense of problems and of representations.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evaluate 4⋅4 and −4⋅(−4).  Make sure they recall that both products are positive 16.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to complete the first exercise individually. Then ask a student to explain their solution.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time for students to complete the remaining exercises.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question</a:t>
            </a:r>
            <a:r>
              <a:rPr lang="en" sz="1300">
                <a:solidFill>
                  <a:schemeClr val="dk1"/>
                </a:solidFill>
                <a:latin typeface="Calibri"/>
                <a:ea typeface="Calibri"/>
                <a:cs typeface="Calibri"/>
                <a:sym typeface="Calibri"/>
              </a:rPr>
              <a:t> 8 to emphasize that questions 2 and 5 are unique since they have only one solution each.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Introduce the vocabulary word </a:t>
            </a:r>
            <a:r>
              <a:rPr b="1" lang="en" sz="1300">
                <a:solidFill>
                  <a:schemeClr val="dk1"/>
                </a:solidFill>
                <a:latin typeface="Calibri"/>
                <a:ea typeface="Calibri"/>
                <a:cs typeface="Calibri"/>
                <a:sym typeface="Calibri"/>
              </a:rPr>
              <a:t>double root</a:t>
            </a:r>
            <a:r>
              <a:rPr lang="en" sz="1300">
                <a:solidFill>
                  <a:schemeClr val="dk1"/>
                </a:solidFill>
                <a:latin typeface="Calibri"/>
                <a:ea typeface="Calibri"/>
                <a:cs typeface="Calibri"/>
                <a:sym typeface="Calibri"/>
              </a:rPr>
              <a:t>, or a root that appears twice in the solution of an algebraic equation.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Two solutions.  Both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equal 9.</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One solution.  Only 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0.</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Two solutions.  Add 1 to both sides of the equation. Then, both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equal 4.</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Two solutions.  Divide both sides of the equation by 2. Then, both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equal 25.</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One solution.  Setting each factor equal to zero results in −1 being the only solution.</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Two solutions.  Setting each factor equal to zero results in 0 and 6 being solutions.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Two solutions.  By trial and error, both 3 and −1 make the equation true.</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Questions 2 and 5 only have one solution each, while the others have two solutions.</a:t>
            </a:r>
            <a:endParaRPr sz="1300">
              <a:solidFill>
                <a:schemeClr val="dk1"/>
              </a:solidFill>
              <a:latin typeface="Calibri"/>
              <a:ea typeface="Calibri"/>
              <a:cs typeface="Calibri"/>
              <a:sym typeface="Calibri"/>
            </a:endParaRPr>
          </a:p>
          <a:p>
            <a:pPr indent="457200" lvl="0" marL="0" rtl="0" algn="l">
              <a:spcBef>
                <a:spcPts val="80"/>
              </a:spcBef>
              <a:spcAft>
                <a:spcPts val="0"/>
              </a:spcAft>
              <a:buNone/>
            </a:pPr>
            <a:r>
              <a:rPr lang="en" sz="1150">
                <a:solidFill>
                  <a:srgbClr val="1D2125"/>
                </a:solidFill>
                <a:latin typeface="Roboto"/>
                <a:ea typeface="Roboto"/>
                <a:cs typeface="Roboto"/>
                <a:sym typeface="Roboto"/>
              </a:rPr>
              <a:t>A double root is a root that appears twice in the solution of an algebraic equation.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responses and reasoning. After each student explains, ask the class if they agree or disagree and discuss any disagreements.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sure students see that in cases such as 𝑥(𝑥−6)=0 and (𝑥−1)(𝑥−1)=4, the solutions to each equation may not necessarily be opposites, as was the case in the preceding equations. For example, in question 7, we want to find a number that produces 4 when it is squared. That number can be 2 or −2. If the number is 2, then 𝑥 is 3. If the number is −2, then 𝑥 is −1.</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Discuss questions such as: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 (𝑥 + 1)(𝑥 + 1) = 0 has only one solution, while (𝑥 − 1)(𝑥 − 1) = 4 has two. Why is that?” (The former has only one solution because the only number that equals 0 when squared is 0 itself. It is a double root. The latter has two solutions because there are two numbers that, when squared, equal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an equation like 𝑥(𝑥 − 6) = 0, how can we tell that there are two solutions?” (There are two factors here, either of which could make the product 0.)</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At the appropriate time, invite student pairs to create a visual display of their strategies for solving the quadratic equations. Allow students time to quietly circulate and analyze the strategies in at least two other visual displays in the room. Give students quiet think time to consider what is the same and what is different about their solution strategies. Next, ask students to return to their partner and discuss what they noticed. Listen for and amplify observations that highlight advantages and disadvantages to each method. This will help students make connections between different strategies for solving quadratic equations.</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a:t>
            </a:r>
            <a:r>
              <a:rPr i="1" lang="en" sz="1300">
                <a:solidFill>
                  <a:schemeClr val="dk1"/>
                </a:solidFill>
                <a:latin typeface="Calibri"/>
                <a:ea typeface="Calibri"/>
                <a:cs typeface="Calibri"/>
                <a:sym typeface="Calibri"/>
              </a:rPr>
              <a:t>: Optimize output;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manageable parts for students who benefit from support with organizational skills in problem solving. For example, cut problems into four separate slips and have students obtain the new problem only after finishing the last. Provide students four copies of a graphic organizer with two sections—one for work, and another for notes/explanations. Invite students to record their work for each problem on its own paper. When presenting multiple strategies and approaches, encourage students to use the space for notes/explanations to record explanations and alternate strategies.</a:t>
            </a:r>
            <a:endParaRPr i="1"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a:t>
            </a:r>
            <a:r>
              <a:rPr i="1" lang="en" sz="1300">
                <a:solidFill>
                  <a:schemeClr val="dk1"/>
                </a:solidFill>
                <a:latin typeface="Calibri"/>
                <a:ea typeface="Calibri"/>
                <a:cs typeface="Calibri"/>
                <a:sym typeface="Calibri"/>
              </a:rPr>
              <a:t>: Memory; Organization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quadratic equations that are slightly more complex than those in the warm up.  Encourage students to first isolate the squared variable algebraically. Then have them apply the square root property, while reinforcing that this yields two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a:solidFill>
                  <a:schemeClr val="dk1"/>
                </a:solidFill>
                <a:latin typeface="Noto Sans"/>
                <a:ea typeface="Noto Sans"/>
                <a:cs typeface="Noto Sans"/>
                <a:sym typeface="Noto Sans"/>
              </a:rPr>
              <a:t>Introduce the square root property as shown at the </a:t>
            </a:r>
            <a:r>
              <a:rPr lang="en">
                <a:solidFill>
                  <a:schemeClr val="dk1"/>
                </a:solidFill>
                <a:latin typeface="Noto Sans"/>
                <a:ea typeface="Noto Sans"/>
                <a:cs typeface="Noto Sans"/>
                <a:sym typeface="Noto Sans"/>
              </a:rPr>
              <a:t>top of the </a:t>
            </a:r>
            <a:r>
              <a:rPr lang="en" u="sng">
                <a:solidFill>
                  <a:schemeClr val="hlink"/>
                </a:solidFill>
                <a:latin typeface="Noto Sans"/>
                <a:ea typeface="Noto Sans"/>
                <a:cs typeface="Noto Sans"/>
                <a:sym typeface="Noto Sans"/>
                <a:hlinkClick r:id="rId4"/>
              </a:rPr>
              <a:t>activity.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a:solidFill>
                  <a:schemeClr val="dk1"/>
                </a:solidFill>
                <a:latin typeface="Noto Sans"/>
                <a:ea typeface="Noto Sans"/>
                <a:cs typeface="Noto Sans"/>
                <a:sym typeface="Noto Sans"/>
              </a:rPr>
              <a:t>Emphasize that when using the property to solve an equation, there is always a positive and a negative square root.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a:solidFill>
                  <a:schemeClr val="dk1"/>
                </a:solidFill>
                <a:latin typeface="Noto Sans"/>
                <a:ea typeface="Noto Sans"/>
                <a:cs typeface="Noto Sans"/>
                <a:sym typeface="Noto Sans"/>
              </a:rPr>
              <a:t>Consider arranging students in groups of two and asking them to work quietly for a few minutes before discussing their thinking with a partner.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20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12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6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-6   </a:t>
            </a:r>
            <a:r>
              <a:rPr lang="en" sz="1300">
                <a:solidFill>
                  <a:schemeClr val="dk1"/>
                </a:solidFill>
                <a:highlight>
                  <a:srgbClr val="FFFF00"/>
                </a:highlight>
                <a:latin typeface="Calibri"/>
                <a:ea typeface="Calibri"/>
                <a:cs typeface="Calibri"/>
                <a:sym typeface="Calibri"/>
              </a:rPr>
              <a:t>[NOTE: In the online textbook, this is question 4. A sequence change was made to better support accessibility features.]</a:t>
            </a:r>
            <a:endParaRPr sz="1300">
              <a:solidFill>
                <a:schemeClr val="dk1"/>
              </a:solidFill>
              <a:highlight>
                <a:srgbClr val="FFFF00"/>
              </a:highlight>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10 and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-10 </a:t>
            </a:r>
            <a:r>
              <a:rPr lang="en" sz="1300">
                <a:solidFill>
                  <a:schemeClr val="dk1"/>
                </a:solidFill>
                <a:highlight>
                  <a:srgbClr val="FFFF00"/>
                </a:highlight>
                <a:latin typeface="Calibri"/>
                <a:ea typeface="Calibri"/>
                <a:cs typeface="Calibri"/>
                <a:sym typeface="Calibri"/>
              </a:rPr>
              <a:t>[NOTE: In the online textbook, this is question 3. A sequence change was made to better support accessibility features.]</a:t>
            </a:r>
            <a:endParaRPr sz="13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forget the negative square root.  Reinforce that the square root property yields two solutions.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explain in their own words why the square root property is true. Use an example such as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64 to help explain. Ask a student to complete the following sentence: “If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64, then ______________________.” Sample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64, then 𝑥 = √64 and 𝑥 = −√64.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64, then 𝑥 = ±√64.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64, then 𝑥 = 8 and 𝑥 = −8.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 there are two solutions that make the equation true, a positive square root and a negative square root.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Three solutions: 𝑥 = 3, 𝑥 = −1, and 𝑥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Two solutions: 𝑥 = 2 and 𝑥 = 7.</a:t>
            </a:r>
            <a:endParaRPr sz="1300">
              <a:solidFill>
                <a:schemeClr val="dk1"/>
              </a:solidFill>
              <a:latin typeface="Calibri"/>
              <a:ea typeface="Calibri"/>
              <a:cs typeface="Calibri"/>
              <a:sym typeface="Calibri"/>
            </a:endParaRPr>
          </a:p>
          <a:p>
            <a:pPr indent="-301625" lvl="0" marL="457200" rtl="0" algn="l">
              <a:lnSpc>
                <a:spcPct val="115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There are many different possible answers. For example:  (𝑥 − 1)(𝑥 − 2)(𝑥 − 3)(𝑥 − 4)(𝑥 − 5)(𝑥 − 6)(𝑥 − 7)(𝑥 − 8)(𝑥 − 9)(𝑥 − 10) = 0.</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There is more than one solution, since both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equal 81. </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Subtracting 8 from both sides and then dividing both sides by 3 leaves </a:t>
            </a:r>
            <a:r>
              <a:rPr lang="en" sz="1300">
                <a:solidFill>
                  <a:schemeClr val="dk1"/>
                </a:solidFill>
                <a:latin typeface="Calibri"/>
                <a:ea typeface="Calibri"/>
                <a:cs typeface="Calibri"/>
                <a:sym typeface="Calibri"/>
              </a:rPr>
              <a:t>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=81.</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There is more than one solution, since both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equal 81.</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Substitute each value in for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in the original equation to check your answers. 3(9)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 = 251, and 3(–9)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 = 251. Since they are true, your answers are 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How to Solve:  </a:t>
            </a:r>
            <a:r>
              <a:rPr lang="en" sz="1300">
                <a:solidFill>
                  <a:schemeClr val="dk1"/>
                </a:solidFill>
                <a:latin typeface="Calibri"/>
                <a:ea typeface="Calibri"/>
                <a:cs typeface="Calibri"/>
                <a:sym typeface="Calibri"/>
              </a:rPr>
              <a:t>Subtract 8 from both sides. Divide both sides by 3. This leaves 𝑝</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81. When you take the square root of 81, there is more than one solution. The answer is 𝑝 = 9 and 𝑝 = −9.</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the square root property:  if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then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square root property gives two solutions, the </a:t>
            </a:r>
            <a:r>
              <a:rPr lang="en" sz="1300">
                <a:solidFill>
                  <a:schemeClr val="dk1"/>
                </a:solidFill>
                <a:latin typeface="Calibri"/>
                <a:ea typeface="Calibri"/>
                <a:cs typeface="Calibri"/>
                <a:sym typeface="Calibri"/>
              </a:rPr>
              <a:t>principal</a:t>
            </a:r>
            <a:r>
              <a:rPr lang="en" sz="1300">
                <a:solidFill>
                  <a:schemeClr val="dk1"/>
                </a:solidFill>
                <a:latin typeface="Calibri"/>
                <a:ea typeface="Calibri"/>
                <a:cs typeface="Calibri"/>
                <a:sym typeface="Calibri"/>
              </a:rPr>
              <a:t> square root and its opposite.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the work that explains how to solve this specific example and for additional examples.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At the appropriate time, invite student pairs to create a visual display of their process for solving the first equation and the second equation. Displays may include a list of steps, a flow chart, etc. Allow students time to quietly circulate and analyze at least two other visual displays in the room. Give students quiet think time to consider how the processes are similar and how they are different. Next, ask students to return to their partner and discuss what they noticed. Listen for and amplify observations that connect the parentheses with adding another step to the solution/thinking process. This will help students make connections between algebraic representations of quadratic functions.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rgbClr val="9900FF"/>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Consider highlighting the parts of the equations that are similar and the parts of the equations that are different for each equation. Then, highlight the parts of the process that are similar and the parts of the process that are different for each equation. Press students to use annotations to connect the highlighted parts for the equations and process.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9fe5ba2ac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9fe5ba2ac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(5</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will use what they have learned about the square root property to reason the solutions to more complex quadratic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variable being squared is now an expression being squared, but the principles used to solve the equation remain the same. Students will use the square root property to identify two different solutions.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Read the activity opening together as a class.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why solving the new equation might be more complex. (The variable being squared is now an expression being squared.)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a hint for the first exercise, tell students to take the square root of both sides as previously done. This gives ±√144 = (𝑛 + 1).</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might then reason: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 number plus 1 equals the positive square root of 144.</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 number plus 1 equals the negative square root of 144.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9fe5ba2acd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9fe5ba2acd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 n</a:t>
            </a:r>
            <a:r>
              <a:rPr lang="en" sz="1300">
                <a:solidFill>
                  <a:schemeClr val="dk1"/>
                </a:solidFill>
                <a:latin typeface="Calibri"/>
                <a:ea typeface="Calibri"/>
                <a:cs typeface="Calibri"/>
                <a:sym typeface="Calibri"/>
              </a:rPr>
              <a:t> = 11 and</a:t>
            </a:r>
            <a:r>
              <a:rPr i="1" lang="en" sz="1300">
                <a:solidFill>
                  <a:schemeClr val="dk1"/>
                </a:solidFill>
                <a:latin typeface="Times New Roman"/>
                <a:ea typeface="Times New Roman"/>
                <a:cs typeface="Times New Roman"/>
                <a:sym typeface="Times New Roman"/>
              </a:rPr>
              <a:t> n</a:t>
            </a:r>
            <a:r>
              <a:rPr lang="en" sz="1300">
                <a:solidFill>
                  <a:schemeClr val="dk1"/>
                </a:solidFill>
                <a:latin typeface="Calibri"/>
                <a:ea typeface="Calibri"/>
                <a:cs typeface="Calibri"/>
                <a:sym typeface="Calibri"/>
              </a:rPr>
              <a:t> = – 13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Because 12 and −12 are the two numbers we can square to make 144 and 𝑛+1 is the number being squared, we need 𝑛 to be 1 less than 12 or −12. So 𝑛 = 11 and 𝑛 = −13.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u </a:t>
            </a:r>
            <a:r>
              <a:rPr lang="en" sz="1300">
                <a:solidFill>
                  <a:schemeClr val="dk1"/>
                </a:solidFill>
                <a:latin typeface="Calibri"/>
                <a:ea typeface="Calibri"/>
                <a:cs typeface="Calibri"/>
                <a:sym typeface="Calibri"/>
              </a:rPr>
              <a:t>= 14 and </a:t>
            </a:r>
            <a:r>
              <a:rPr i="1" lang="en" sz="1300">
                <a:solidFill>
                  <a:schemeClr val="dk1"/>
                </a:solidFill>
                <a:latin typeface="Times New Roman"/>
                <a:ea typeface="Times New Roman"/>
                <a:cs typeface="Times New Roman"/>
                <a:sym typeface="Times New Roman"/>
              </a:rPr>
              <a:t>u</a:t>
            </a:r>
            <a:r>
              <a:rPr lang="en" sz="1300">
                <a:solidFill>
                  <a:schemeClr val="dk1"/>
                </a:solidFill>
                <a:latin typeface="Calibri"/>
                <a:ea typeface="Calibri"/>
                <a:cs typeface="Calibri"/>
                <a:sym typeface="Calibri"/>
              </a:rPr>
              <a:t> = –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Since 8 and −8 are the two numbers we can square to make 64 and 𝑢−6 is the number being squared, we need 𝑢 to be 6 more than 8 or −8. So 𝑢 = 14 and 𝑢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𝑛</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15 and 𝑛 = −5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To isolate the binomial, add 30 to both sides of the equation. Since 10 and –10 are the two numbers we can square to make 100 and 𝑛−5 is the number being squared, we need 𝑛 to be 5 more than 10 or –10. So 𝑛 = 15 and 𝑛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3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To begin isolating the binomial, add 5 to both sides of the equation. Then divide both sides of the equation by 4. Since 3 and –3 are the two numbers we can square to make 9 and 𝑥+6 is the number being squared, we need 𝑥 to be 6 less than 3 or –3. So 𝑥 = −3 and 𝑥 = −9.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forget to isolate the variable after using the square root property (ex. #1 subtracting 1, #2, adding 6, etc.).  Reinforce that the variable must be isolated before finding solutions using the two square roots.  Additionally, students may be confused that these equations have solutions that are not opposites.  Use this as an opportunity to discuss why equations in the first activity yielded two opposite solutions, but in this activity, the solutions are not opposites.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demonstrates a different way to use the square root property to solve a more complex equation. After completing the activity, ask students to rewrite the square root property using the following starting expression: </a:t>
            </a:r>
            <a:r>
              <a:rPr lang="en" sz="1300">
                <a:latin typeface="Calibri"/>
                <a:ea typeface="Calibri"/>
                <a:cs typeface="Calibri"/>
                <a:sym typeface="Calibri"/>
              </a:rPr>
              <a:t>If (𝑥 + 1)</a:t>
            </a:r>
            <a:r>
              <a:rPr baseline="30000" lang="en" sz="1300">
                <a:latin typeface="Calibri"/>
                <a:ea typeface="Calibri"/>
                <a:cs typeface="Calibri"/>
                <a:sym typeface="Calibri"/>
              </a:rPr>
              <a:t>2 </a:t>
            </a:r>
            <a:r>
              <a:rPr lang="en" sz="1300">
                <a:latin typeface="Calibri"/>
                <a:ea typeface="Calibri"/>
                <a:cs typeface="Calibri"/>
                <a:sym typeface="Calibri"/>
              </a:rPr>
              <a:t>= 𝑘, then ____________</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After some discussion, reveal the answer to be: 𝑥 + 1 = √𝑘 and 𝑥 + 1 = −</a:t>
            </a:r>
            <a:r>
              <a:rPr lang="en" sz="1300">
                <a:solidFill>
                  <a:schemeClr val="dk1"/>
                </a:solidFill>
                <a:latin typeface="Calibri"/>
                <a:ea typeface="Calibri"/>
                <a:cs typeface="Calibri"/>
                <a:sym typeface="Calibri"/>
              </a:rPr>
              <a:t>√𝑘, so </a:t>
            </a:r>
            <a:r>
              <a:rPr lang="en" sz="1300">
                <a:solidFill>
                  <a:schemeClr val="dk1"/>
                </a:solidFill>
                <a:latin typeface="Calibri"/>
                <a:ea typeface="Calibri"/>
                <a:cs typeface="Calibri"/>
                <a:sym typeface="Calibri"/>
              </a:rPr>
              <a:t>𝑥 = −1 ± </a:t>
            </a:r>
            <a:r>
              <a:rPr lang="en" sz="1300">
                <a:solidFill>
                  <a:schemeClr val="dk1"/>
                </a:solidFill>
                <a:latin typeface="Calibri"/>
                <a:ea typeface="Calibri"/>
                <a:cs typeface="Calibri"/>
                <a:sym typeface="Calibri"/>
              </a:rPr>
              <a:t>√𝑘</a:t>
            </a:r>
            <a:endParaRPr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9fe5ba2acd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9fe5ba2acd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𝑥 = </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and 𝑥 = −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4</a:t>
            </a:r>
            <a:endParaRPr baseline="-25000"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t>
            </a:r>
            <a:endParaRPr sz="1150">
              <a:solidFill>
                <a:schemeClr val="dk1"/>
              </a:solidFill>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4 of activity 8.3.3.</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final step is subtracting 3 from –8 and 8, not adding.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Insert each solution into the original equation. ((–11)+3)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 = 48 and (5+3)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 = 48.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You forgot the final step of subtracting 3 from –8 and 8.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When you take the square root of 64, remember that there are two possible answers, –8 and 8.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How to Solve:  </a:t>
            </a:r>
            <a:r>
              <a:rPr lang="en" sz="1300">
                <a:solidFill>
                  <a:schemeClr val="dk1"/>
                </a:solidFill>
                <a:latin typeface="Calibri"/>
                <a:ea typeface="Calibri"/>
                <a:cs typeface="Calibri"/>
                <a:sym typeface="Calibri"/>
              </a:rPr>
              <a:t>Add 16 to both sides.  Then, take the square root of 64, remembering that there are two possible answers, –8 and 8. Finally, subtract 3 from each answer. The answer is 𝑥 = −11 and 𝑥 = 5.</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the work that explains how to solve this specific problem.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4,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16,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Press Pause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use the square root property correctly, spend some time reviewing student work from cool downs and providing additional practice opportunities through practice problems.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Synthesis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150">
                <a:solidFill>
                  <a:schemeClr val="dk1"/>
                </a:solidFill>
                <a:latin typeface="Roboto"/>
                <a:ea typeface="Roboto"/>
                <a:cs typeface="Roboto"/>
                <a:sym typeface="Roboto"/>
              </a:rPr>
              <a:t>To help students generalize their reasoning and attend more closely to the structure of quadratic equations, display the equations from the warm up activity. Ask students if they can tell (</a:t>
            </a:r>
            <a:r>
              <a:rPr i="1" lang="en" sz="1150">
                <a:solidFill>
                  <a:schemeClr val="dk1"/>
                </a:solidFill>
                <a:latin typeface="Roboto"/>
                <a:ea typeface="Roboto"/>
                <a:cs typeface="Roboto"/>
                <a:sym typeface="Roboto"/>
              </a:rPr>
              <a:t>without referring to the solutions they found earlier and without solving again</a:t>
            </a:r>
            <a:r>
              <a:rPr lang="en" sz="1150">
                <a:solidFill>
                  <a:schemeClr val="dk1"/>
                </a:solidFill>
                <a:latin typeface="Roboto"/>
                <a:ea typeface="Roboto"/>
                <a:cs typeface="Roboto"/>
                <a:sym typeface="Roboto"/>
              </a:rPr>
              <a:t>) if an equation would have one or two solutions.</a:t>
            </a:r>
            <a:endParaRPr sz="1150">
              <a:solidFill>
                <a:schemeClr val="dk1"/>
              </a:solidFill>
              <a:latin typeface="Roboto"/>
              <a:ea typeface="Roboto"/>
              <a:cs typeface="Roboto"/>
              <a:sym typeface="Roboto"/>
            </a:endParaRPr>
          </a:p>
          <a:p>
            <a:pPr indent="0" lvl="0" marL="0" rtl="0" algn="l">
              <a:spcBef>
                <a:spcPts val="1200"/>
              </a:spcBef>
              <a:spcAft>
                <a:spcPts val="80"/>
              </a:spcAft>
              <a:buNone/>
            </a:pPr>
            <a:r>
              <a:rPr b="1" i="1" lang="en">
                <a:solidFill>
                  <a:schemeClr val="dk1"/>
                </a:solidFill>
                <a:latin typeface="Noto Sans"/>
                <a:ea typeface="Noto Sans"/>
                <a:cs typeface="Noto Sans"/>
                <a:sym typeface="Noto Sans"/>
              </a:rPr>
              <a:t>Lesson Synthesis continues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9df56eae1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9df56eae1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Synthesis - continued</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150">
                <a:solidFill>
                  <a:schemeClr val="dk1"/>
                </a:solidFill>
                <a:latin typeface="Roboto"/>
                <a:ea typeface="Roboto"/>
                <a:cs typeface="Roboto"/>
                <a:sym typeface="Roboto"/>
              </a:rPr>
              <a:t>To help students generalize their reasoning and attend more closely to the structure of quadratic equations, display a mix of equations from the second and third activities. </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 sz="1150">
                <a:solidFill>
                  <a:schemeClr val="dk1"/>
                </a:solidFill>
                <a:latin typeface="Roboto"/>
                <a:ea typeface="Roboto"/>
                <a:cs typeface="Roboto"/>
                <a:sym typeface="Roboto"/>
              </a:rPr>
              <a:t>Ask students if they can tell (</a:t>
            </a:r>
            <a:r>
              <a:rPr i="1" lang="en" sz="1150">
                <a:solidFill>
                  <a:schemeClr val="dk1"/>
                </a:solidFill>
                <a:latin typeface="Roboto"/>
                <a:ea typeface="Roboto"/>
                <a:cs typeface="Roboto"/>
                <a:sym typeface="Roboto"/>
              </a:rPr>
              <a:t>without referring to the solutions they found earlier</a:t>
            </a:r>
            <a:r>
              <a:rPr lang="en" sz="1150">
                <a:solidFill>
                  <a:schemeClr val="dk1"/>
                </a:solidFill>
                <a:latin typeface="Roboto"/>
                <a:ea typeface="Roboto"/>
                <a:cs typeface="Roboto"/>
                <a:sym typeface="Roboto"/>
              </a:rPr>
              <a:t>) which equations will have two solutions that are opposites (such as 5 and –5) and which will have two solutions that are not opposites (such as 3 and 7). Ask students to explain their thinking.</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66" name="Google Shape;66;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67" name="Google Shape;67;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68" name="Shape 68"/>
        <p:cNvGrpSpPr/>
        <p:nvPr/>
      </p:nvGrpSpPr>
      <p:grpSpPr>
        <a:xfrm>
          <a:off x="0" y="0"/>
          <a:ext cx="0" cy="0"/>
          <a:chOff x="0" y="0"/>
          <a:chExt cx="0" cy="0"/>
        </a:xfrm>
      </p:grpSpPr>
      <p:sp>
        <p:nvSpPr>
          <p:cNvPr id="69" name="Google Shape;6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12"/>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image" Target="../media/image5.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7.png"/><Relationship Id="rId5"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32.png"/><Relationship Id="rId5"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7.png"/><Relationship Id="rId5"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jp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jpg"/><Relationship Id="rId4"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4.jpg"/><Relationship Id="rId4" Type="http://schemas.openxmlformats.org/officeDocument/2006/relationships/hyperlink" Target="https://youtu.be/SF3vsRW4L_A" TargetMode="External"/><Relationship Id="rId5" Type="http://schemas.openxmlformats.org/officeDocument/2006/relationships/hyperlink" Target="http://www.youtube.com/watch?v=SF3vsRW4L_A" TargetMode="External"/><Relationship Id="rId6" Type="http://schemas.openxmlformats.org/officeDocument/2006/relationships/image" Target="../media/image2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4.jp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3"/>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76" name="Google Shape;76;p13"/>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 Quadratic Equations</a:t>
            </a:r>
            <a:endParaRPr b="1" sz="2200"/>
          </a:p>
        </p:txBody>
      </p:sp>
      <p:sp>
        <p:nvSpPr>
          <p:cNvPr id="77" name="Google Shape;77;p13"/>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8.3 Solving Quadratic Equations by Reasoning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 name="Shape 81"/>
        <p:cNvGrpSpPr/>
        <p:nvPr/>
      </p:nvGrpSpPr>
      <p:grpSpPr>
        <a:xfrm>
          <a:off x="0" y="0"/>
          <a:ext cx="0" cy="0"/>
          <a:chOff x="0" y="0"/>
          <a:chExt cx="0" cy="0"/>
        </a:xfrm>
      </p:grpSpPr>
      <p:pic>
        <p:nvPicPr>
          <p:cNvPr descr="Icon indicating this slide is hidden from student view" id="82" name="Google Shape;82;p14"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3" name="Google Shape;83;p1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84" name="Google Shape;84;p14"/>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85" name="Google Shape;85;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 name="Shape 89"/>
        <p:cNvGrpSpPr/>
        <p:nvPr/>
      </p:nvGrpSpPr>
      <p:grpSpPr>
        <a:xfrm>
          <a:off x="0" y="0"/>
          <a:ext cx="0" cy="0"/>
          <a:chOff x="0" y="0"/>
          <a:chExt cx="0" cy="0"/>
        </a:xfrm>
      </p:grpSpPr>
      <p:pic>
        <p:nvPicPr>
          <p:cNvPr descr="Icon indicating this slide is hidden from student view" id="90" name="Google Shape;90;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1" name="Google Shape;91;p15"/>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2" name="Google Shape;92;p15"/>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93" name="Google Shape;93;p15" title="Reference Key Icon table"/>
          <p:cNvGraphicFramePr/>
          <p:nvPr/>
        </p:nvGraphicFramePr>
        <p:xfrm>
          <a:off x="242200" y="1160330"/>
          <a:ext cx="3000000" cy="3000000"/>
        </p:xfrm>
        <a:graphic>
          <a:graphicData uri="http://schemas.openxmlformats.org/drawingml/2006/table">
            <a:tbl>
              <a:tblPr>
                <a:noFill/>
                <a:tableStyleId>{F8024E35-1011-41DA-BAD8-AC633997991C}</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94" name="Google Shape;94;p15"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95" name="Google Shape;95;p15"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96" name="Google Shape;96;p15"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97" name="Google Shape;97;p15"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98" name="Google Shape;98;p15"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id="99" name="Google Shape;99;p15"/>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0" name="Google Shape;100;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04" name="Shape 104"/>
        <p:cNvGrpSpPr/>
        <p:nvPr/>
      </p:nvGrpSpPr>
      <p:grpSpPr>
        <a:xfrm>
          <a:off x="0" y="0"/>
          <a:ext cx="0" cy="0"/>
          <a:chOff x="0" y="0"/>
          <a:chExt cx="0" cy="0"/>
        </a:xfrm>
      </p:grpSpPr>
      <p:sp>
        <p:nvSpPr>
          <p:cNvPr id="105" name="Google Shape;105;p16"/>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06" name="Google Shape;106;p16"/>
          <p:cNvSpPr txBox="1"/>
          <p:nvPr>
            <p:ph idx="1" type="body"/>
          </p:nvPr>
        </p:nvSpPr>
        <p:spPr>
          <a:xfrm>
            <a:off x="311700" y="960125"/>
            <a:ext cx="5022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17500" lvl="0" marL="457200" rtl="0" algn="l">
              <a:lnSpc>
                <a:spcPct val="100000"/>
              </a:lnSpc>
              <a:spcBef>
                <a:spcPts val="1000"/>
              </a:spcBef>
              <a:spcAft>
                <a:spcPts val="0"/>
              </a:spcAft>
              <a:buClr>
                <a:srgbClr val="F3F3F3"/>
              </a:buClr>
              <a:buSzPts val="1400"/>
              <a:buFont typeface="Helvetica Neue"/>
              <a:buChar char="●"/>
            </a:pPr>
            <a:r>
              <a:rPr lang="en" sz="1800">
                <a:solidFill>
                  <a:srgbClr val="F3F3F3"/>
                </a:solidFill>
              </a:rPr>
              <a:t>Find solutions to quadratic equations by reasoning about the values that make the equation true.</a:t>
            </a:r>
            <a:endParaRPr sz="1800">
              <a:solidFill>
                <a:srgbClr val="F3F3F3"/>
              </a:solidFill>
            </a:endParaRPr>
          </a:p>
          <a:p>
            <a:pPr indent="-317500" lvl="0" marL="457200" rtl="0" algn="l">
              <a:lnSpc>
                <a:spcPct val="100000"/>
              </a:lnSpc>
              <a:spcBef>
                <a:spcPts val="1000"/>
              </a:spcBef>
              <a:spcAft>
                <a:spcPts val="0"/>
              </a:spcAft>
              <a:buClr>
                <a:srgbClr val="F3F3F3"/>
              </a:buClr>
              <a:buSzPts val="1400"/>
              <a:buFont typeface="Helvetica Neue"/>
              <a:buChar char="●"/>
            </a:pPr>
            <a:r>
              <a:rPr lang="en" sz="1800">
                <a:solidFill>
                  <a:srgbClr val="F3F3F3"/>
                </a:solidFill>
              </a:rPr>
              <a:t>Explain that quadratic equations may have one or two solutions.</a:t>
            </a:r>
            <a:endParaRPr sz="1800">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sz="1800">
                <a:solidFill>
                  <a:srgbClr val="F3F3F3"/>
                </a:solidFill>
              </a:rPr>
              <a:t>Implement the square root property.</a:t>
            </a:r>
            <a:r>
              <a:rPr lang="en" sz="2100">
                <a:solidFill>
                  <a:srgbClr val="F3F3F3"/>
                </a:solidFill>
              </a:rPr>
              <a:t> </a:t>
            </a:r>
            <a:endParaRPr sz="2100">
              <a:solidFill>
                <a:srgbClr val="F3F3F3"/>
              </a:solidFill>
            </a:endParaRPr>
          </a:p>
        </p:txBody>
      </p:sp>
      <p:pic>
        <p:nvPicPr>
          <p:cNvPr descr="Three students helping each other up a staircase toward a flag, symbolizing teamwork and building math skills step by step." id="107" name="Google Shape;107;p16"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08" name="Google Shape;108;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09" name="Google Shape;109;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8.3 Solving Quadratic Equations by Reasoning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15" name="Google Shape;115;p17"/>
          <p:cNvSpPr txBox="1"/>
          <p:nvPr>
            <p:ph idx="1" type="body"/>
          </p:nvPr>
        </p:nvSpPr>
        <p:spPr>
          <a:xfrm>
            <a:off x="311700" y="819745"/>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b="1" lang="en" sz="1800"/>
              <a:t>Quadratic equation</a:t>
            </a:r>
            <a:endParaRPr b="1" sz="1800"/>
          </a:p>
          <a:p>
            <a:pPr indent="-317500" lvl="1" marL="914400" rtl="0" algn="l">
              <a:spcBef>
                <a:spcPts val="0"/>
              </a:spcBef>
              <a:spcAft>
                <a:spcPts val="0"/>
              </a:spcAft>
              <a:buSzPts val="1400"/>
              <a:buChar char="○"/>
            </a:pPr>
            <a:r>
              <a:rPr lang="en" sz="1400"/>
              <a:t>Polynomial equation of degree two</a:t>
            </a:r>
            <a:r>
              <a:rPr lang="en" sz="1400">
                <a:solidFill>
                  <a:srgbClr val="424242"/>
                </a:solidFill>
              </a:rPr>
              <a:t>.</a:t>
            </a:r>
            <a:endParaRPr sz="1400"/>
          </a:p>
          <a:p>
            <a:pPr indent="-342900" lvl="0" marL="457200" rtl="0" algn="l">
              <a:spcBef>
                <a:spcPts val="0"/>
              </a:spcBef>
              <a:spcAft>
                <a:spcPts val="0"/>
              </a:spcAft>
              <a:buSzPts val="1800"/>
              <a:buChar char="●"/>
            </a:pPr>
            <a:r>
              <a:rPr b="1" lang="en" sz="1800"/>
              <a:t>Variable</a:t>
            </a:r>
            <a:endParaRPr b="1" sz="1800"/>
          </a:p>
          <a:p>
            <a:pPr indent="-317500" lvl="1" marL="914400" rtl="0" algn="l">
              <a:spcBef>
                <a:spcPts val="0"/>
              </a:spcBef>
              <a:spcAft>
                <a:spcPts val="0"/>
              </a:spcAft>
              <a:buSzPts val="1400"/>
              <a:buChar char="○"/>
            </a:pPr>
            <a:r>
              <a:rPr lang="en" sz="1400"/>
              <a:t>A quantity that can take on different values.  </a:t>
            </a:r>
            <a:endParaRPr sz="1400"/>
          </a:p>
          <a:p>
            <a:pPr indent="-342900" lvl="0" marL="457200" rtl="0" algn="l">
              <a:spcBef>
                <a:spcPts val="0"/>
              </a:spcBef>
              <a:spcAft>
                <a:spcPts val="0"/>
              </a:spcAft>
              <a:buSzPts val="1800"/>
              <a:buChar char="●"/>
            </a:pPr>
            <a:r>
              <a:rPr b="1" lang="en" sz="1800"/>
              <a:t>Root</a:t>
            </a:r>
            <a:endParaRPr b="1" sz="1800"/>
          </a:p>
          <a:p>
            <a:pPr indent="-317500" lvl="1" marL="914400" rtl="0" algn="l">
              <a:spcBef>
                <a:spcPts val="0"/>
              </a:spcBef>
              <a:spcAft>
                <a:spcPts val="0"/>
              </a:spcAft>
              <a:buSzPts val="1400"/>
              <a:buChar char="○"/>
            </a:pPr>
            <a:r>
              <a:rPr lang="en" sz="1400"/>
              <a:t>A value that is a solution of an algebraic equation.</a:t>
            </a:r>
            <a:endParaRPr sz="1400"/>
          </a:p>
        </p:txBody>
      </p:sp>
      <p:sp>
        <p:nvSpPr>
          <p:cNvPr id="116" name="Google Shape;116;p17"/>
          <p:cNvSpPr txBox="1"/>
          <p:nvPr>
            <p:ph idx="2" type="body"/>
          </p:nvPr>
        </p:nvSpPr>
        <p:spPr>
          <a:xfrm>
            <a:off x="4832400" y="819750"/>
            <a:ext cx="3999900" cy="379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b="1" lang="en" sz="1800"/>
              <a:t>Square root property</a:t>
            </a:r>
            <a:endParaRPr b="1" sz="1800"/>
          </a:p>
          <a:p>
            <a:pPr indent="-317500" lvl="1" marL="914400" rtl="0" algn="l">
              <a:spcBef>
                <a:spcPts val="0"/>
              </a:spcBef>
              <a:spcAft>
                <a:spcPts val="0"/>
              </a:spcAft>
              <a:buSzPts val="1400"/>
              <a:buChar char="○"/>
            </a:pPr>
            <a:r>
              <a:rPr lang="en" sz="1400"/>
              <a:t>If </a:t>
            </a:r>
            <a:r>
              <a:rPr i="1" lang="en" sz="1400">
                <a:latin typeface="Times New Roman"/>
                <a:ea typeface="Times New Roman"/>
                <a:cs typeface="Times New Roman"/>
                <a:sym typeface="Times New Roman"/>
              </a:rPr>
              <a:t>x</a:t>
            </a:r>
            <a:r>
              <a:rPr baseline="30000" i="1" lang="en" sz="1400"/>
              <a:t>2</a:t>
            </a:r>
            <a:r>
              <a:rPr i="1" lang="en" sz="1400"/>
              <a:t> = </a:t>
            </a:r>
            <a:r>
              <a:rPr i="1" lang="en" sz="1400">
                <a:latin typeface="Times New Roman"/>
                <a:ea typeface="Times New Roman"/>
                <a:cs typeface="Times New Roman"/>
                <a:sym typeface="Times New Roman"/>
              </a:rPr>
              <a:t>k</a:t>
            </a:r>
            <a:r>
              <a:rPr lang="en" sz="1400"/>
              <a:t>, then </a:t>
            </a:r>
            <a:r>
              <a:rPr i="1" lang="en" sz="1400">
                <a:latin typeface="Times New Roman"/>
                <a:ea typeface="Times New Roman"/>
                <a:cs typeface="Times New Roman"/>
                <a:sym typeface="Times New Roman"/>
              </a:rPr>
              <a:t>x</a:t>
            </a:r>
            <a:r>
              <a:rPr lang="en" sz="1400"/>
              <a:t> equals ± √</a:t>
            </a:r>
            <a:r>
              <a:rPr i="1" lang="en" sz="1400">
                <a:latin typeface="Times New Roman"/>
                <a:ea typeface="Times New Roman"/>
                <a:cs typeface="Times New Roman"/>
                <a:sym typeface="Times New Roman"/>
              </a:rPr>
              <a:t>k</a:t>
            </a:r>
            <a:r>
              <a:rPr lang="en" sz="1400"/>
              <a:t>.</a:t>
            </a:r>
            <a:r>
              <a:rPr lang="en"/>
              <a:t> </a:t>
            </a:r>
            <a:endParaRPr/>
          </a:p>
          <a:p>
            <a:pPr indent="-342900" lvl="0" marL="457200" rtl="0" algn="l">
              <a:spcBef>
                <a:spcPts val="0"/>
              </a:spcBef>
              <a:spcAft>
                <a:spcPts val="0"/>
              </a:spcAft>
              <a:buSzPts val="1800"/>
              <a:buChar char="●"/>
            </a:pPr>
            <a:r>
              <a:rPr b="1" lang="en" sz="1800"/>
              <a:t>Double root</a:t>
            </a:r>
            <a:endParaRPr b="1" sz="1800"/>
          </a:p>
          <a:p>
            <a:pPr indent="-317500" lvl="1" marL="914400" rtl="0" algn="l">
              <a:spcBef>
                <a:spcPts val="0"/>
              </a:spcBef>
              <a:spcAft>
                <a:spcPts val="0"/>
              </a:spcAft>
              <a:buSzPts val="1400"/>
              <a:buChar char="○"/>
            </a:pPr>
            <a:r>
              <a:rPr lang="en" sz="1400"/>
              <a:t>A value that appears twice in the solution of an algebraic equation.</a:t>
            </a:r>
            <a:endParaRPr sz="1400"/>
          </a:p>
        </p:txBody>
      </p:sp>
      <p:sp>
        <p:nvSpPr>
          <p:cNvPr id="117" name="Google Shape;117;p1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8.3 Solving Quadratic Equations by Reasoning</a:t>
            </a:r>
            <a:endParaRPr/>
          </a:p>
        </p:txBody>
      </p:sp>
      <p:sp>
        <p:nvSpPr>
          <p:cNvPr id="118" name="Google Shape;118;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24" name="Google Shape;124;p18"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25" name="Google Shape;125;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 name="Shape 129"/>
        <p:cNvGrpSpPr/>
        <p:nvPr/>
      </p:nvGrpSpPr>
      <p:grpSpPr>
        <a:xfrm>
          <a:off x="0" y="0"/>
          <a:ext cx="0" cy="0"/>
          <a:chOff x="0" y="0"/>
          <a:chExt cx="0" cy="0"/>
        </a:xfrm>
      </p:grpSpPr>
      <p:sp>
        <p:nvSpPr>
          <p:cNvPr id="130" name="Google Shape;130;p19"/>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a:t>
            </a:r>
            <a:r>
              <a:rPr b="0" lang="en" sz="1400">
                <a:solidFill>
                  <a:srgbClr val="666666"/>
                </a:solidFill>
              </a:rPr>
              <a:t>Up</a:t>
            </a:r>
            <a:endParaRPr b="0" sz="1400">
              <a:solidFill>
                <a:srgbClr val="666666"/>
              </a:solidFill>
            </a:endParaRPr>
          </a:p>
          <a:p>
            <a:pPr indent="0" lvl="0" marL="0" rtl="0" algn="l">
              <a:spcBef>
                <a:spcPts val="0"/>
              </a:spcBef>
              <a:spcAft>
                <a:spcPts val="0"/>
              </a:spcAft>
              <a:buNone/>
            </a:pPr>
            <a:r>
              <a:rPr lang="en" sz="3000"/>
              <a:t>How Many Solutions?🤔</a:t>
            </a:r>
            <a:endParaRPr>
              <a:solidFill>
                <a:srgbClr val="005047"/>
              </a:solidFill>
            </a:endParaRPr>
          </a:p>
        </p:txBody>
      </p:sp>
      <p:sp>
        <p:nvSpPr>
          <p:cNvPr id="131" name="Google Shape;131;p19"/>
          <p:cNvSpPr txBox="1"/>
          <p:nvPr>
            <p:ph idx="1" type="body"/>
          </p:nvPr>
        </p:nvSpPr>
        <p:spPr>
          <a:xfrm>
            <a:off x="311700" y="960125"/>
            <a:ext cx="8598600" cy="3627600"/>
          </a:xfrm>
          <a:prstGeom prst="rect">
            <a:avLst/>
          </a:prstGeom>
        </p:spPr>
        <p:txBody>
          <a:bodyPr anchorCtr="0" anchor="t" bIns="91425" lIns="91425" spcFirstLastPara="1" rIns="91425" wrap="square" tIns="91425">
            <a:normAutofit fontScale="92500"/>
          </a:bodyPr>
          <a:lstStyle/>
          <a:p>
            <a:pPr indent="0" lvl="0" marL="0" rtl="0" algn="l">
              <a:lnSpc>
                <a:spcPct val="150000"/>
              </a:lnSpc>
              <a:spcBef>
                <a:spcPts val="0"/>
              </a:spcBef>
              <a:spcAft>
                <a:spcPts val="0"/>
              </a:spcAft>
              <a:buNone/>
            </a:pPr>
            <a:r>
              <a:rPr lang="en" sz="1800"/>
              <a:t>How many solutions does each equation have? Be prepared to show your reasoning.</a:t>
            </a:r>
            <a:endParaRPr sz="1800"/>
          </a:p>
          <a:p>
            <a:pPr indent="-334327" lvl="0" marL="457200" rtl="0" algn="l">
              <a:lnSpc>
                <a:spcPct val="150000"/>
              </a:lnSpc>
              <a:spcBef>
                <a:spcPts val="0"/>
              </a:spcBef>
              <a:spcAft>
                <a:spcPts val="0"/>
              </a:spcAft>
              <a:buSzPct val="100000"/>
              <a:buAutoNum type="arabicPeriod"/>
            </a:pPr>
            <a:r>
              <a:rPr i="1" lang="en" sz="1800">
                <a:latin typeface="Times New Roman"/>
                <a:ea typeface="Times New Roman"/>
                <a:cs typeface="Times New Roman"/>
                <a:sym typeface="Times New Roman"/>
              </a:rPr>
              <a:t>x</a:t>
            </a:r>
            <a:r>
              <a:rPr baseline="30000" lang="en" sz="1800"/>
              <a:t>2 </a:t>
            </a:r>
            <a:r>
              <a:rPr lang="en" sz="1800"/>
              <a:t>= 9</a:t>
            </a:r>
            <a:endParaRPr sz="1800"/>
          </a:p>
          <a:p>
            <a:pPr indent="-334327" lvl="0" marL="457200" rtl="0" algn="l">
              <a:lnSpc>
                <a:spcPct val="150000"/>
              </a:lnSpc>
              <a:spcBef>
                <a:spcPts val="0"/>
              </a:spcBef>
              <a:spcAft>
                <a:spcPts val="0"/>
              </a:spcAft>
              <a:buSzPct val="100000"/>
              <a:buAutoNum type="arabicPeriod"/>
            </a:pPr>
            <a:r>
              <a:rPr i="1" lang="en" sz="1800">
                <a:latin typeface="Times New Roman"/>
                <a:ea typeface="Times New Roman"/>
                <a:cs typeface="Times New Roman"/>
                <a:sym typeface="Times New Roman"/>
              </a:rPr>
              <a:t>x</a:t>
            </a:r>
            <a:r>
              <a:rPr baseline="30000" lang="en" sz="1800"/>
              <a:t>2 </a:t>
            </a:r>
            <a:r>
              <a:rPr lang="en" sz="1800"/>
              <a:t>= 0</a:t>
            </a:r>
            <a:endParaRPr sz="1800"/>
          </a:p>
          <a:p>
            <a:pPr indent="-334327" lvl="0" marL="457200" rtl="0" algn="l">
              <a:lnSpc>
                <a:spcPct val="150000"/>
              </a:lnSpc>
              <a:spcBef>
                <a:spcPts val="0"/>
              </a:spcBef>
              <a:spcAft>
                <a:spcPts val="0"/>
              </a:spcAft>
              <a:buSzPct val="100000"/>
              <a:buAutoNum type="arabicPeriod"/>
            </a:pPr>
            <a:r>
              <a:rPr i="1" lang="en" sz="1800">
                <a:latin typeface="Times New Roman"/>
                <a:ea typeface="Times New Roman"/>
                <a:cs typeface="Times New Roman"/>
                <a:sym typeface="Times New Roman"/>
              </a:rPr>
              <a:t>x</a:t>
            </a:r>
            <a:r>
              <a:rPr baseline="30000" lang="en" sz="1800"/>
              <a:t>2 </a:t>
            </a:r>
            <a:r>
              <a:rPr lang="en" sz="1800"/>
              <a:t>–</a:t>
            </a:r>
            <a:r>
              <a:rPr lang="en" sz="1800"/>
              <a:t> 1 = 3</a:t>
            </a:r>
            <a:endParaRPr sz="1800"/>
          </a:p>
          <a:p>
            <a:pPr indent="-334327" lvl="0" marL="457200" rtl="0" algn="l">
              <a:lnSpc>
                <a:spcPct val="150000"/>
              </a:lnSpc>
              <a:spcBef>
                <a:spcPts val="0"/>
              </a:spcBef>
              <a:spcAft>
                <a:spcPts val="0"/>
              </a:spcAft>
              <a:buSzPct val="100000"/>
              <a:buAutoNum type="arabicPeriod"/>
            </a:pPr>
            <a:r>
              <a:rPr lang="en" sz="1800"/>
              <a:t>2</a:t>
            </a:r>
            <a:r>
              <a:rPr i="1" lang="en" sz="1800">
                <a:latin typeface="Times New Roman"/>
                <a:ea typeface="Times New Roman"/>
                <a:cs typeface="Times New Roman"/>
                <a:sym typeface="Times New Roman"/>
              </a:rPr>
              <a:t>x</a:t>
            </a:r>
            <a:r>
              <a:rPr baseline="30000" lang="en" sz="1800"/>
              <a:t>2 </a:t>
            </a:r>
            <a:r>
              <a:rPr lang="en" sz="1800"/>
              <a:t>= 50</a:t>
            </a:r>
            <a:endParaRPr sz="1800"/>
          </a:p>
          <a:p>
            <a:pPr indent="-334327" lvl="0" marL="457200" rtl="0" algn="l">
              <a:lnSpc>
                <a:spcPct val="150000"/>
              </a:lnSpc>
              <a:spcBef>
                <a:spcPts val="0"/>
              </a:spcBef>
              <a:spcAft>
                <a:spcPts val="0"/>
              </a:spcAft>
              <a:buSzPct val="100000"/>
              <a:buAutoNum type="arabicPeriod"/>
            </a:pPr>
            <a:r>
              <a:rPr lang="en" sz="1800"/>
              <a:t>(</a:t>
            </a:r>
            <a:r>
              <a:rPr i="1" lang="en" sz="1800">
                <a:latin typeface="Times New Roman"/>
                <a:ea typeface="Times New Roman"/>
                <a:cs typeface="Times New Roman"/>
                <a:sym typeface="Times New Roman"/>
              </a:rPr>
              <a:t>x </a:t>
            </a:r>
            <a:r>
              <a:rPr lang="en" sz="1800"/>
              <a:t>+ 1)(</a:t>
            </a:r>
            <a:r>
              <a:rPr i="1" lang="en" sz="1800">
                <a:latin typeface="Times New Roman"/>
                <a:ea typeface="Times New Roman"/>
                <a:cs typeface="Times New Roman"/>
                <a:sym typeface="Times New Roman"/>
              </a:rPr>
              <a:t>x</a:t>
            </a:r>
            <a:r>
              <a:rPr lang="en" sz="1800">
                <a:latin typeface="Times New Roman"/>
                <a:ea typeface="Times New Roman"/>
                <a:cs typeface="Times New Roman"/>
                <a:sym typeface="Times New Roman"/>
              </a:rPr>
              <a:t> </a:t>
            </a:r>
            <a:r>
              <a:rPr lang="en" sz="1800"/>
              <a:t>+ 1) = 0</a:t>
            </a:r>
            <a:endParaRPr sz="1800"/>
          </a:p>
          <a:p>
            <a:pPr indent="-334327" lvl="0" marL="457200" rtl="0" algn="l">
              <a:lnSpc>
                <a:spcPct val="150000"/>
              </a:lnSpc>
              <a:spcBef>
                <a:spcPts val="0"/>
              </a:spcBef>
              <a:spcAft>
                <a:spcPts val="0"/>
              </a:spcAft>
              <a:buSzPct val="100000"/>
              <a:buAutoNum type="arabicPeriod"/>
            </a:pPr>
            <a:r>
              <a:rPr i="1" lang="en" sz="1800">
                <a:latin typeface="Times New Roman"/>
                <a:ea typeface="Times New Roman"/>
                <a:cs typeface="Times New Roman"/>
                <a:sym typeface="Times New Roman"/>
              </a:rPr>
              <a:t>x</a:t>
            </a:r>
            <a:r>
              <a:rPr lang="en" sz="1800"/>
              <a:t>(</a:t>
            </a:r>
            <a:r>
              <a:rPr i="1" lang="en" sz="1800">
                <a:latin typeface="Times New Roman"/>
                <a:ea typeface="Times New Roman"/>
                <a:cs typeface="Times New Roman"/>
                <a:sym typeface="Times New Roman"/>
              </a:rPr>
              <a:t>x </a:t>
            </a:r>
            <a:r>
              <a:rPr lang="en" sz="1800"/>
              <a:t>–</a:t>
            </a:r>
            <a:r>
              <a:rPr lang="en" sz="1800"/>
              <a:t> 6) = 0</a:t>
            </a:r>
            <a:endParaRPr sz="1800"/>
          </a:p>
          <a:p>
            <a:pPr indent="-334327" lvl="0" marL="457200" rtl="0" algn="l">
              <a:lnSpc>
                <a:spcPct val="150000"/>
              </a:lnSpc>
              <a:spcBef>
                <a:spcPts val="0"/>
              </a:spcBef>
              <a:spcAft>
                <a:spcPts val="0"/>
              </a:spcAft>
              <a:buSzPct val="100000"/>
              <a:buAutoNum type="arabicPeriod"/>
            </a:pPr>
            <a:r>
              <a:rPr lang="en" sz="1800"/>
              <a:t>(</a:t>
            </a:r>
            <a:r>
              <a:rPr i="1" lang="en" sz="1800">
                <a:latin typeface="Times New Roman"/>
                <a:ea typeface="Times New Roman"/>
                <a:cs typeface="Times New Roman"/>
                <a:sym typeface="Times New Roman"/>
              </a:rPr>
              <a:t>x </a:t>
            </a:r>
            <a:r>
              <a:rPr lang="en" sz="1800"/>
              <a:t>–</a:t>
            </a:r>
            <a:r>
              <a:rPr lang="en" sz="1800"/>
              <a:t> 1)(</a:t>
            </a:r>
            <a:r>
              <a:rPr i="1" lang="en" sz="1800">
                <a:latin typeface="Times New Roman"/>
                <a:ea typeface="Times New Roman"/>
                <a:cs typeface="Times New Roman"/>
                <a:sym typeface="Times New Roman"/>
              </a:rPr>
              <a:t>x </a:t>
            </a:r>
            <a:r>
              <a:rPr lang="en" sz="1800"/>
              <a:t>–</a:t>
            </a:r>
            <a:r>
              <a:rPr lang="en" sz="1800"/>
              <a:t> 1) = 4</a:t>
            </a:r>
            <a:endParaRPr sz="1800"/>
          </a:p>
          <a:p>
            <a:pPr indent="-334327" lvl="0" marL="457200" rtl="0" algn="l">
              <a:lnSpc>
                <a:spcPct val="150000"/>
              </a:lnSpc>
              <a:spcBef>
                <a:spcPts val="0"/>
              </a:spcBef>
              <a:spcAft>
                <a:spcPts val="0"/>
              </a:spcAft>
              <a:buSzPct val="100000"/>
              <a:buAutoNum type="arabicPeriod"/>
            </a:pPr>
            <a:r>
              <a:rPr lang="en" sz="1800"/>
              <a:t>How are questions 2 and 5 different from other solutions?</a:t>
            </a:r>
            <a:endParaRPr sz="1800"/>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8.3.1 Determining the Number of Solutions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39" name="Google Shape;139;p20"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44" name="Shape 144"/>
        <p:cNvGrpSpPr/>
        <p:nvPr/>
      </p:nvGrpSpPr>
      <p:grpSpPr>
        <a:xfrm>
          <a:off x="0" y="0"/>
          <a:ext cx="0" cy="0"/>
          <a:chOff x="0" y="0"/>
          <a:chExt cx="0" cy="0"/>
        </a:xfrm>
      </p:grpSpPr>
      <p:pic>
        <p:nvPicPr>
          <p:cNvPr descr="Icon indicating the slide contains a support for students with disabilities" id="145" name="Google Shape;145;p21"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46" name="Google Shape;146;p21"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47" name="Google Shape;147;p21"/>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Finding pairs of solutions 👀</a:t>
            </a:r>
            <a:endParaRPr sz="2600">
              <a:solidFill>
                <a:srgbClr val="005047"/>
              </a:solidFill>
            </a:endParaRPr>
          </a:p>
        </p:txBody>
      </p:sp>
      <p:sp>
        <p:nvSpPr>
          <p:cNvPr id="148" name="Google Shape;148;p2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id="149" name="Google Shape;149;p21"/>
          <p:cNvSpPr/>
          <p:nvPr/>
        </p:nvSpPr>
        <p:spPr>
          <a:xfrm>
            <a:off x="5034250" y="1160325"/>
            <a:ext cx="37182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Walk around and find two other displays for solving the equations.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Think about what’s the same and different about the methods.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Talk with your partner about what you noticed.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Compare and Connect</a:t>
            </a:r>
            <a:endParaRPr sz="1000">
              <a:latin typeface="Noto Sans"/>
              <a:ea typeface="Noto Sans"/>
              <a:cs typeface="Noto Sans"/>
              <a:sym typeface="Noto Sans"/>
            </a:endParaRPr>
          </a:p>
        </p:txBody>
      </p:sp>
      <p:sp>
        <p:nvSpPr>
          <p:cNvPr id="150" name="Google Shape;150;p21"/>
          <p:cNvSpPr/>
          <p:nvPr/>
        </p:nvSpPr>
        <p:spPr>
          <a:xfrm>
            <a:off x="5034300" y="3435825"/>
            <a:ext cx="3718200" cy="12150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a:buAutoNum type="arabicPeriod"/>
            </a:pPr>
            <a:r>
              <a:rPr lang="en">
                <a:latin typeface="Noto Sans"/>
                <a:ea typeface="Noto Sans"/>
                <a:cs typeface="Noto Sans"/>
                <a:sym typeface="Noto Sans"/>
              </a:rPr>
              <a:t>Show your work for each problem on a separate slip of paper.  </a:t>
            </a:r>
            <a:endParaRPr>
              <a:latin typeface="Noto Sans"/>
              <a:ea typeface="Noto Sans"/>
              <a:cs typeface="Noto Sans"/>
              <a:sym typeface="Noto Sans"/>
            </a:endParaRPr>
          </a:p>
          <a:p>
            <a:pPr indent="-317500" lvl="0" marL="457200" rtl="0" algn="l">
              <a:spcBef>
                <a:spcPts val="1000"/>
              </a:spcBef>
              <a:spcAft>
                <a:spcPts val="0"/>
              </a:spcAft>
              <a:buSzPts val="1400"/>
              <a:buFont typeface="Noto Sans"/>
              <a:buAutoNum type="arabicPeriod"/>
            </a:pPr>
            <a:r>
              <a:rPr lang="en">
                <a:latin typeface="Noto Sans"/>
                <a:ea typeface="Noto Sans"/>
                <a:cs typeface="Noto Sans"/>
                <a:sym typeface="Noto Sans"/>
              </a:rPr>
              <a:t>Use space provided on each slip to record your thinking.</a:t>
            </a:r>
            <a:endParaRPr sz="10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Memory &amp; Organization</a:t>
            </a:r>
            <a:endParaRPr>
              <a:latin typeface="Noto Sans"/>
              <a:ea typeface="Noto Sans"/>
              <a:cs typeface="Noto Sans"/>
              <a:sym typeface="Noto Sans"/>
            </a:endParaRPr>
          </a:p>
        </p:txBody>
      </p:sp>
      <p:sp>
        <p:nvSpPr>
          <p:cNvPr id="151" name="Google Shape;151;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2" name="Google Shape;152;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8.3.2 Recognizing Pairs of Solutions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sp>
        <p:nvSpPr>
          <p:cNvPr id="157" name="Google Shape;157;p2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Finding pairs of solutions </a:t>
            </a:r>
            <a:r>
              <a:rPr lang="en" sz="2600"/>
              <a:t>👀</a:t>
            </a:r>
            <a:endParaRPr>
              <a:solidFill>
                <a:srgbClr val="005047"/>
              </a:solidFill>
            </a:endParaRPr>
          </a:p>
        </p:txBody>
      </p:sp>
      <p:sp>
        <p:nvSpPr>
          <p:cNvPr id="158" name="Google Shape;158;p22"/>
          <p:cNvSpPr txBox="1"/>
          <p:nvPr>
            <p:ph idx="1" type="body"/>
          </p:nvPr>
        </p:nvSpPr>
        <p:spPr>
          <a:xfrm>
            <a:off x="311700" y="959075"/>
            <a:ext cx="8520600" cy="27027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Find the two solutions for each equation.</a:t>
            </a:r>
            <a:endParaRPr/>
          </a:p>
          <a:p>
            <a:pPr indent="-381000" lvl="0" marL="457200" rtl="0" algn="l">
              <a:lnSpc>
                <a:spcPct val="150000"/>
              </a:lnSpc>
              <a:spcBef>
                <a:spcPts val="1200"/>
              </a:spcBef>
              <a:spcAft>
                <a:spcPts val="0"/>
              </a:spcAft>
              <a:buSzPts val="2400"/>
              <a:buAutoNum type="arabicPeriod"/>
            </a:pPr>
            <a:r>
              <a:rPr i="1" lang="en">
                <a:latin typeface="Times New Roman"/>
                <a:ea typeface="Times New Roman"/>
                <a:cs typeface="Times New Roman"/>
                <a:sym typeface="Times New Roman"/>
              </a:rPr>
              <a:t>n</a:t>
            </a:r>
            <a:r>
              <a:rPr baseline="30000" i="1" lang="en"/>
              <a:t>2</a:t>
            </a:r>
            <a:r>
              <a:rPr i="1" lang="en"/>
              <a:t> </a:t>
            </a:r>
            <a:r>
              <a:rPr lang="en"/>
              <a:t>+ 4 = 404</a:t>
            </a:r>
            <a:endParaRPr/>
          </a:p>
          <a:p>
            <a:pPr indent="-381000" lvl="0" marL="457200" rtl="0" algn="l">
              <a:lnSpc>
                <a:spcPct val="150000"/>
              </a:lnSpc>
              <a:spcBef>
                <a:spcPts val="0"/>
              </a:spcBef>
              <a:spcAft>
                <a:spcPts val="0"/>
              </a:spcAft>
              <a:buSzPts val="2400"/>
              <a:buAutoNum type="arabicPeriod"/>
            </a:pPr>
            <a:r>
              <a:rPr lang="en"/>
              <a:t>432 = 3</a:t>
            </a:r>
            <a:r>
              <a:rPr i="1" lang="en">
                <a:latin typeface="Times New Roman"/>
                <a:ea typeface="Times New Roman"/>
                <a:cs typeface="Times New Roman"/>
                <a:sym typeface="Times New Roman"/>
              </a:rPr>
              <a:t>n</a:t>
            </a:r>
            <a:r>
              <a:rPr baseline="30000" i="1" lang="en"/>
              <a:t>2</a:t>
            </a:r>
            <a:endParaRPr/>
          </a:p>
          <a:p>
            <a:pPr indent="-381000" lvl="0" marL="457200" rtl="0" algn="l">
              <a:lnSpc>
                <a:spcPct val="150000"/>
              </a:lnSpc>
              <a:spcBef>
                <a:spcPts val="0"/>
              </a:spcBef>
              <a:spcAft>
                <a:spcPts val="0"/>
              </a:spcAft>
              <a:buSzPts val="2400"/>
              <a:buAutoNum type="arabicPeriod"/>
            </a:pPr>
            <a:r>
              <a:rPr lang="en"/>
              <a:t>2</a:t>
            </a:r>
            <a:r>
              <a:rPr i="1" lang="en">
                <a:latin typeface="Times New Roman"/>
                <a:ea typeface="Times New Roman"/>
                <a:cs typeface="Times New Roman"/>
                <a:sym typeface="Times New Roman"/>
              </a:rPr>
              <a:t>n</a:t>
            </a:r>
            <a:r>
              <a:rPr baseline="30000" i="1" lang="en"/>
              <a:t>2</a:t>
            </a:r>
            <a:r>
              <a:rPr i="1" lang="en"/>
              <a:t> </a:t>
            </a:r>
            <a:r>
              <a:rPr lang="en"/>
              <a:t>– 7 = 65</a:t>
            </a:r>
            <a:endParaRPr/>
          </a:p>
          <a:p>
            <a:pPr indent="-368300" lvl="0" marL="457200" rtl="0" algn="l">
              <a:lnSpc>
                <a:spcPct val="150000"/>
              </a:lnSpc>
              <a:spcBef>
                <a:spcPts val="0"/>
              </a:spcBef>
              <a:spcAft>
                <a:spcPts val="0"/>
              </a:spcAft>
              <a:buSzPts val="2200"/>
              <a:buAutoNum type="arabicPeriod"/>
            </a:pPr>
            <a:r>
              <a:rPr lang="en"/>
              <a:t>_</a:t>
            </a:r>
            <a:endParaRPr/>
          </a:p>
        </p:txBody>
      </p:sp>
      <p:pic>
        <p:nvPicPr>
          <p:cNvPr descr="An image of the equation depicting the fraction of n-squared divided by 5 minus 20 equal to zero. " id="159" name="Google Shape;159;p22" title="Equation image"/>
          <p:cNvPicPr preferRelativeResize="0"/>
          <p:nvPr/>
        </p:nvPicPr>
        <p:blipFill>
          <a:blip r:embed="rId4">
            <a:alphaModFix/>
          </a:blip>
          <a:stretch>
            <a:fillRect/>
          </a:stretch>
        </p:blipFill>
        <p:spPr>
          <a:xfrm>
            <a:off x="798700" y="3115975"/>
            <a:ext cx="1775125" cy="684400"/>
          </a:xfrm>
          <a:prstGeom prst="rect">
            <a:avLst/>
          </a:prstGeom>
          <a:noFill/>
          <a:ln>
            <a:noFill/>
          </a:ln>
        </p:spPr>
      </p:pic>
      <p:sp>
        <p:nvSpPr>
          <p:cNvPr id="160" name="Google Shape;160;p22">
            <a:hlinkClick action="ppaction://hlinksldjump" r:id="rId5"/>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61" name="Google Shape;161;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2" name="Google Shape;162;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8.3.2 Recognizing Pairs of Solutions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6" name="Shape 166"/>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67" name="Google Shape;167;p23"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68" name="Google Shape;168;p23"/>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69" name="Google Shape;169;p23"/>
          <p:cNvSpPr txBox="1"/>
          <p:nvPr>
            <p:ph idx="1" type="body"/>
          </p:nvPr>
        </p:nvSpPr>
        <p:spPr>
          <a:xfrm>
            <a:off x="311700" y="960125"/>
            <a:ext cx="8391000" cy="3657600"/>
          </a:xfrm>
          <a:prstGeom prst="rect">
            <a:avLst/>
          </a:prstGeom>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SzPts val="2200"/>
              <a:buAutoNum type="arabicPeriod"/>
            </a:pPr>
            <a:r>
              <a:rPr lang="en"/>
              <a:t>How many solutions does the equation </a:t>
            </a:r>
            <a:br>
              <a:rPr lang="en"/>
            </a:br>
            <a:r>
              <a:rPr lang="en"/>
              <a:t>(𝑥 − 3)(𝑥 + 1)(𝑥 + 5) = 0 have? What are the solutions?</a:t>
            </a:r>
            <a:endParaRPr/>
          </a:p>
          <a:p>
            <a:pPr indent="-368300" lvl="0" marL="457200" rtl="0" algn="l">
              <a:lnSpc>
                <a:spcPct val="150000"/>
              </a:lnSpc>
              <a:spcBef>
                <a:spcPts val="1000"/>
              </a:spcBef>
              <a:spcAft>
                <a:spcPts val="0"/>
              </a:spcAft>
              <a:buSzPts val="2200"/>
              <a:buAutoNum type="arabicPeriod"/>
            </a:pPr>
            <a:r>
              <a:rPr lang="en"/>
              <a:t>How many solutions does the equation </a:t>
            </a:r>
            <a:br>
              <a:rPr lang="en"/>
            </a:br>
            <a:r>
              <a:rPr lang="en"/>
              <a:t>(𝑥 − 2)(𝑥 − 7)(𝑥 − 2) = 0 have? What are the solutions?</a:t>
            </a:r>
            <a:endParaRPr/>
          </a:p>
          <a:p>
            <a:pPr indent="-368300" lvl="0" marL="457200" rtl="0" algn="l">
              <a:lnSpc>
                <a:spcPct val="150000"/>
              </a:lnSpc>
              <a:spcBef>
                <a:spcPts val="1000"/>
              </a:spcBef>
              <a:spcAft>
                <a:spcPts val="0"/>
              </a:spcAft>
              <a:buSzPts val="2200"/>
              <a:buAutoNum type="arabicPeriod"/>
            </a:pPr>
            <a:r>
              <a:rPr lang="en"/>
              <a:t>Write a new equation that has 10 solutions.</a:t>
            </a:r>
            <a:endParaRPr/>
          </a:p>
        </p:txBody>
      </p:sp>
      <p:sp>
        <p:nvSpPr>
          <p:cNvPr id="170" name="Google Shape;170;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1" name="Google Shape;171;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8.3.2 Recognizing Pairs of Solutions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descr="Icon indicating the slide contains a check for understanding question for students " id="176" name="Google Shape;176;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77" name="Google Shape;177;p24"/>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Solve for </a:t>
            </a:r>
            <a:r>
              <a:rPr lang="en">
                <a:latin typeface="Times New Roman"/>
                <a:ea typeface="Times New Roman"/>
                <a:cs typeface="Times New Roman"/>
                <a:sym typeface="Times New Roman"/>
              </a:rPr>
              <a:t>𝑝</a:t>
            </a:r>
            <a:r>
              <a:rPr lang="en"/>
              <a:t>. Find all solutions.</a:t>
            </a:r>
            <a:endParaRPr/>
          </a:p>
          <a:p>
            <a:pPr indent="0" lvl="0" marL="0" rtl="0" algn="ctr">
              <a:lnSpc>
                <a:spcPct val="100000"/>
              </a:lnSpc>
              <a:spcBef>
                <a:spcPts val="1200"/>
              </a:spcBef>
              <a:spcAft>
                <a:spcPts val="0"/>
              </a:spcAft>
              <a:buNone/>
            </a:pPr>
            <a:r>
              <a:rPr lang="en"/>
              <a:t>3</a:t>
            </a:r>
            <a:r>
              <a:rPr i="1" lang="en">
                <a:latin typeface="Times New Roman"/>
                <a:ea typeface="Times New Roman"/>
                <a:cs typeface="Times New Roman"/>
                <a:sym typeface="Times New Roman"/>
              </a:rPr>
              <a:t>p</a:t>
            </a:r>
            <a:r>
              <a:rPr baseline="30000" lang="en"/>
              <a:t>2</a:t>
            </a:r>
            <a:r>
              <a:rPr lang="en"/>
              <a:t> + 8 = 251</a:t>
            </a:r>
            <a:endParaRPr/>
          </a:p>
          <a:p>
            <a:pPr indent="-381000" lvl="0" marL="914400" rtl="0" algn="l">
              <a:lnSpc>
                <a:spcPct val="100000"/>
              </a:lnSpc>
              <a:spcBef>
                <a:spcPts val="1200"/>
              </a:spcBef>
              <a:spcAft>
                <a:spcPts val="0"/>
              </a:spcAft>
              <a:buSzPts val="2400"/>
              <a:buFont typeface="Calibri"/>
              <a:buAutoNum type="alphaLcPeriod"/>
            </a:pPr>
            <a:r>
              <a:rPr i="1" lang="en">
                <a:latin typeface="Times New Roman"/>
                <a:ea typeface="Times New Roman"/>
                <a:cs typeface="Times New Roman"/>
                <a:sym typeface="Times New Roman"/>
              </a:rPr>
              <a:t>p</a:t>
            </a:r>
            <a:r>
              <a:rPr lang="en"/>
              <a:t> = 9</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p</a:t>
            </a:r>
            <a:r>
              <a:rPr lang="en"/>
              <a:t> = 11 and </a:t>
            </a:r>
            <a:r>
              <a:rPr i="1" lang="en">
                <a:latin typeface="Times New Roman"/>
                <a:ea typeface="Times New Roman"/>
                <a:cs typeface="Times New Roman"/>
                <a:sym typeface="Times New Roman"/>
              </a:rPr>
              <a:t>p</a:t>
            </a:r>
            <a:r>
              <a:rPr lang="en"/>
              <a:t> = –11</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p</a:t>
            </a:r>
            <a:r>
              <a:rPr lang="en"/>
              <a:t> = 11</a:t>
            </a:r>
            <a:endParaRPr/>
          </a:p>
          <a:p>
            <a:pPr indent="-381000" lvl="0" marL="914400" rtl="0" algn="l">
              <a:lnSpc>
                <a:spcPct val="100000"/>
              </a:lnSpc>
              <a:spcBef>
                <a:spcPts val="1000"/>
              </a:spcBef>
              <a:spcAft>
                <a:spcPts val="1000"/>
              </a:spcAft>
              <a:buSzPts val="2400"/>
              <a:buFont typeface="Calibri"/>
              <a:buAutoNum type="alphaLcPeriod"/>
            </a:pPr>
            <a:r>
              <a:rPr i="1" lang="en">
                <a:latin typeface="Times New Roman"/>
                <a:ea typeface="Times New Roman"/>
                <a:cs typeface="Times New Roman"/>
                <a:sym typeface="Times New Roman"/>
              </a:rPr>
              <a:t>p</a:t>
            </a:r>
            <a:r>
              <a:rPr lang="en"/>
              <a:t> = 9 and </a:t>
            </a:r>
            <a:r>
              <a:rPr i="1" lang="en">
                <a:latin typeface="Times New Roman"/>
                <a:ea typeface="Times New Roman"/>
                <a:cs typeface="Times New Roman"/>
                <a:sym typeface="Times New Roman"/>
              </a:rPr>
              <a:t>p</a:t>
            </a:r>
            <a:r>
              <a:rPr lang="en"/>
              <a:t> = –9</a:t>
            </a:r>
            <a:endParaRPr/>
          </a:p>
        </p:txBody>
      </p:sp>
      <p:sp>
        <p:nvSpPr>
          <p:cNvPr id="178" name="Google Shape;178;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9" name="Google Shape;179;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8.3.2 Recognizing Pairs of Solutions</a:t>
            </a:r>
            <a:endParaRPr/>
          </a:p>
        </p:txBody>
      </p:sp>
      <p:sp>
        <p:nvSpPr>
          <p:cNvPr id="180" name="Google Shape;180;p24">
            <a:hlinkClick action="ppaction://hlinkshowjump?jump=nextslide"/>
          </p:cNvPr>
          <p:cNvSpPr/>
          <p:nvPr/>
        </p:nvSpPr>
        <p:spPr>
          <a:xfrm>
            <a:off x="5723300" y="45644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4" name="Shape 184"/>
        <p:cNvGrpSpPr/>
        <p:nvPr/>
      </p:nvGrpSpPr>
      <p:grpSpPr>
        <a:xfrm>
          <a:off x="0" y="0"/>
          <a:ext cx="0" cy="0"/>
          <a:chOff x="0" y="0"/>
          <a:chExt cx="0" cy="0"/>
        </a:xfrm>
      </p:grpSpPr>
      <p:pic>
        <p:nvPicPr>
          <p:cNvPr descr="Icon indicating the slide contains a additional resources for students who struggled with the check for understanding (self check) question" id="185" name="Google Shape;185;p2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86" name="Google Shape;186;p25"/>
          <p:cNvSpPr txBox="1"/>
          <p:nvPr>
            <p:ph type="title"/>
          </p:nvPr>
        </p:nvSpPr>
        <p:spPr>
          <a:xfrm>
            <a:off x="311700" y="137150"/>
            <a:ext cx="47733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a:t>
            </a:r>
            <a:r>
              <a:rPr lang="en"/>
              <a:t>Review</a:t>
            </a:r>
            <a:endParaRPr/>
          </a:p>
        </p:txBody>
      </p:sp>
      <p:sp>
        <p:nvSpPr>
          <p:cNvPr id="187" name="Google Shape;187;p25"/>
          <p:cNvSpPr txBox="1"/>
          <p:nvPr>
            <p:ph idx="1" type="body"/>
          </p:nvPr>
        </p:nvSpPr>
        <p:spPr>
          <a:xfrm>
            <a:off x="250775" y="960125"/>
            <a:ext cx="49491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2000"/>
              </a:spcAft>
              <a:buClr>
                <a:schemeClr val="dk1"/>
              </a:buClr>
              <a:buSzPts val="1018"/>
              <a:buFont typeface="Arial"/>
              <a:buNone/>
            </a:pPr>
            <a:r>
              <a:rPr lang="en" sz="2423">
                <a:solidFill>
                  <a:srgbClr val="1D2125"/>
                </a:solidFill>
              </a:rPr>
              <a:t>Solve </a:t>
            </a:r>
            <a:r>
              <a:rPr i="1" lang="en" sz="2423">
                <a:solidFill>
                  <a:srgbClr val="1D2125"/>
                </a:solidFill>
                <a:latin typeface="Times New Roman"/>
                <a:ea typeface="Times New Roman"/>
                <a:cs typeface="Times New Roman"/>
                <a:sym typeface="Times New Roman"/>
              </a:rPr>
              <a:t>x</a:t>
            </a:r>
            <a:r>
              <a:rPr baseline="30000" lang="en" sz="2423">
                <a:solidFill>
                  <a:srgbClr val="1D2125"/>
                </a:solidFill>
                <a:latin typeface="Times New Roman"/>
                <a:ea typeface="Times New Roman"/>
                <a:cs typeface="Times New Roman"/>
                <a:sym typeface="Times New Roman"/>
              </a:rPr>
              <a:t>2</a:t>
            </a:r>
            <a:r>
              <a:rPr lang="en" sz="2423">
                <a:solidFill>
                  <a:srgbClr val="1D2125"/>
                </a:solidFill>
                <a:latin typeface="Times New Roman"/>
                <a:ea typeface="Times New Roman"/>
                <a:cs typeface="Times New Roman"/>
                <a:sym typeface="Times New Roman"/>
              </a:rPr>
              <a:t> </a:t>
            </a:r>
            <a:r>
              <a:rPr lang="en" sz="2423">
                <a:solidFill>
                  <a:srgbClr val="1D2125"/>
                </a:solidFill>
              </a:rPr>
              <a:t>– 50 = 0</a:t>
            </a:r>
            <a:endParaRPr sz="2135">
              <a:solidFill>
                <a:srgbClr val="1D2125"/>
              </a:solidFill>
            </a:endParaRPr>
          </a:p>
        </p:txBody>
      </p:sp>
      <p:sp>
        <p:nvSpPr>
          <p:cNvPr id="188" name="Google Shape;188;p25"/>
          <p:cNvSpPr txBox="1"/>
          <p:nvPr>
            <p:ph idx="2" type="body"/>
          </p:nvPr>
        </p:nvSpPr>
        <p:spPr>
          <a:xfrm>
            <a:off x="5376588" y="669650"/>
            <a:ext cx="3658800" cy="39483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900"/>
              <a:t>USING THE SQUARE ROOT PROPERTY TO SOLVE QUADRATIC EQUATIONS</a:t>
            </a:r>
            <a:endParaRPr b="1" sz="1900"/>
          </a:p>
          <a:p>
            <a:pPr indent="0" lvl="0" marL="0" rtl="0" algn="l">
              <a:spcBef>
                <a:spcPts val="3000"/>
              </a:spcBef>
              <a:spcAft>
                <a:spcPts val="0"/>
              </a:spcAft>
              <a:buClr>
                <a:schemeClr val="dk1"/>
              </a:buClr>
              <a:buSzPts val="1100"/>
              <a:buFont typeface="Arial"/>
              <a:buNone/>
            </a:pPr>
            <a:r>
              <a:rPr b="1" lang="en"/>
              <a:t>Step 1 -</a:t>
            </a:r>
            <a:r>
              <a:rPr lang="en"/>
              <a:t> Isolate the quadratic term and make its coefficient 1.</a:t>
            </a:r>
            <a:endParaRPr/>
          </a:p>
          <a:p>
            <a:pPr indent="0" lvl="0" marL="0" rtl="0" algn="l">
              <a:spcBef>
                <a:spcPts val="1000"/>
              </a:spcBef>
              <a:spcAft>
                <a:spcPts val="0"/>
              </a:spcAft>
              <a:buClr>
                <a:schemeClr val="dk1"/>
              </a:buClr>
              <a:buSzPts val="1100"/>
              <a:buFont typeface="Arial"/>
              <a:buNone/>
            </a:pPr>
            <a:r>
              <a:rPr b="1" lang="en"/>
              <a:t>Step 2 -</a:t>
            </a:r>
            <a:r>
              <a:rPr lang="en"/>
              <a:t> Use the square root property.</a:t>
            </a:r>
            <a:endParaRPr/>
          </a:p>
          <a:p>
            <a:pPr indent="0" lvl="0" marL="0" rtl="0" algn="l">
              <a:spcBef>
                <a:spcPts val="1000"/>
              </a:spcBef>
              <a:spcAft>
                <a:spcPts val="0"/>
              </a:spcAft>
              <a:buClr>
                <a:schemeClr val="dk1"/>
              </a:buClr>
              <a:buSzPts val="1100"/>
              <a:buFont typeface="Arial"/>
              <a:buNone/>
            </a:pPr>
            <a:r>
              <a:rPr b="1" lang="en"/>
              <a:t>Step 3 -</a:t>
            </a:r>
            <a:r>
              <a:rPr lang="en"/>
              <a:t> Pull out any perfect square factors and simplify.</a:t>
            </a:r>
            <a:endParaRPr/>
          </a:p>
          <a:p>
            <a:pPr indent="0" lvl="0" marL="0" rtl="0" algn="l">
              <a:spcBef>
                <a:spcPts val="1000"/>
              </a:spcBef>
              <a:spcAft>
                <a:spcPts val="300"/>
              </a:spcAft>
              <a:buNone/>
            </a:pPr>
            <a:r>
              <a:rPr b="1" lang="en"/>
              <a:t>Step 4 -</a:t>
            </a:r>
            <a:r>
              <a:rPr lang="en"/>
              <a:t> Check the solutions.</a:t>
            </a:r>
            <a:endParaRPr/>
          </a:p>
        </p:txBody>
      </p:sp>
      <p:cxnSp>
        <p:nvCxnSpPr>
          <p:cNvPr descr="a gray line segment used to visually separate the title from the &quot;how to&quot; steps" id="189" name="Google Shape;189;p25"/>
          <p:cNvCxnSpPr/>
          <p:nvPr/>
        </p:nvCxnSpPr>
        <p:spPr>
          <a:xfrm flipH="1" rot="10800000">
            <a:off x="5880338" y="1791850"/>
            <a:ext cx="2695800" cy="9000"/>
          </a:xfrm>
          <a:prstGeom prst="straightConnector1">
            <a:avLst/>
          </a:prstGeom>
          <a:noFill/>
          <a:ln cap="flat" cmpd="sng" w="28575">
            <a:solidFill>
              <a:srgbClr val="9E9E9E"/>
            </a:solidFill>
            <a:prstDash val="solid"/>
            <a:round/>
            <a:headEnd len="med" w="med" type="none"/>
            <a:tailEnd len="med" w="med" type="none"/>
          </a:ln>
        </p:spPr>
      </p:cxnSp>
      <p:sp>
        <p:nvSpPr>
          <p:cNvPr id="190" name="Google Shape;19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1" name="Google Shape;191;p25"/>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8.3.2 Recognizing Pairs of Solutions - Additional Resources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197" name="Google Shape;197;p26"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98" name="Google Shape;19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2" name="Shape 202"/>
        <p:cNvGrpSpPr/>
        <p:nvPr/>
      </p:nvGrpSpPr>
      <p:grpSpPr>
        <a:xfrm>
          <a:off x="0" y="0"/>
          <a:ext cx="0" cy="0"/>
          <a:chOff x="0" y="0"/>
          <a:chExt cx="0" cy="0"/>
        </a:xfrm>
      </p:grpSpPr>
      <p:pic>
        <p:nvPicPr>
          <p:cNvPr descr="Icon indicating the slide contains a support for students with disabilities" id="203" name="Google Shape;203;p27"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04" name="Google Shape;204;p27"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05" name="Google Shape;205;p2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Heavy Duty Solving 💪</a:t>
            </a:r>
            <a:endParaRPr sz="2600">
              <a:solidFill>
                <a:srgbClr val="005047"/>
              </a:solidFill>
            </a:endParaRPr>
          </a:p>
        </p:txBody>
      </p:sp>
      <p:sp>
        <p:nvSpPr>
          <p:cNvPr id="206" name="Google Shape;206;p2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id="207" name="Google Shape;207;p27"/>
          <p:cNvSpPr/>
          <p:nvPr/>
        </p:nvSpPr>
        <p:spPr>
          <a:xfrm>
            <a:off x="4779300" y="881750"/>
            <a:ext cx="4179900" cy="1900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30200" lvl="0" marL="457200" rtl="0" algn="l">
              <a:spcBef>
                <a:spcPts val="0"/>
              </a:spcBef>
              <a:spcAft>
                <a:spcPts val="0"/>
              </a:spcAft>
              <a:buClr>
                <a:schemeClr val="dk1"/>
              </a:buClr>
              <a:buSzPts val="1600"/>
              <a:buFont typeface="Noto Sans"/>
              <a:buAutoNum type="arabicPeriod"/>
            </a:pPr>
            <a:r>
              <a:rPr lang="en" sz="1600">
                <a:solidFill>
                  <a:schemeClr val="dk1"/>
                </a:solidFill>
                <a:latin typeface="Noto Sans"/>
                <a:ea typeface="Noto Sans"/>
                <a:cs typeface="Noto Sans"/>
                <a:sym typeface="Noto Sans"/>
              </a:rPr>
              <a:t>Walk around and find two other displays for solving the equations.</a:t>
            </a:r>
            <a:endParaRPr sz="1600">
              <a:solidFill>
                <a:schemeClr val="dk1"/>
              </a:solidFill>
              <a:latin typeface="Noto Sans"/>
              <a:ea typeface="Noto Sans"/>
              <a:cs typeface="Noto Sans"/>
              <a:sym typeface="Noto Sans"/>
            </a:endParaRPr>
          </a:p>
          <a:p>
            <a:pPr indent="-330200" lvl="0" marL="457200" rtl="0" algn="l">
              <a:spcBef>
                <a:spcPts val="500"/>
              </a:spcBef>
              <a:spcAft>
                <a:spcPts val="0"/>
              </a:spcAft>
              <a:buClr>
                <a:schemeClr val="dk1"/>
              </a:buClr>
              <a:buSzPts val="1600"/>
              <a:buFont typeface="Noto Sans"/>
              <a:buAutoNum type="arabicPeriod"/>
            </a:pPr>
            <a:r>
              <a:rPr lang="en" sz="1600">
                <a:solidFill>
                  <a:schemeClr val="dk1"/>
                </a:solidFill>
                <a:latin typeface="Noto Sans"/>
                <a:ea typeface="Noto Sans"/>
                <a:cs typeface="Noto Sans"/>
                <a:sym typeface="Noto Sans"/>
              </a:rPr>
              <a:t>Think about what’s the same and different about the methods.</a:t>
            </a:r>
            <a:endParaRPr sz="1600">
              <a:solidFill>
                <a:schemeClr val="dk1"/>
              </a:solidFill>
              <a:latin typeface="Noto Sans"/>
              <a:ea typeface="Noto Sans"/>
              <a:cs typeface="Noto Sans"/>
              <a:sym typeface="Noto Sans"/>
            </a:endParaRPr>
          </a:p>
          <a:p>
            <a:pPr indent="-330200" lvl="0" marL="457200" rtl="0" algn="l">
              <a:spcBef>
                <a:spcPts val="500"/>
              </a:spcBef>
              <a:spcAft>
                <a:spcPts val="0"/>
              </a:spcAft>
              <a:buClr>
                <a:schemeClr val="dk1"/>
              </a:buClr>
              <a:buSzPts val="1600"/>
              <a:buFont typeface="Noto Sans"/>
              <a:buAutoNum type="arabicPeriod"/>
            </a:pPr>
            <a:r>
              <a:rPr lang="en" sz="1600">
                <a:solidFill>
                  <a:schemeClr val="dk1"/>
                </a:solidFill>
                <a:latin typeface="Noto Sans"/>
                <a:ea typeface="Noto Sans"/>
                <a:cs typeface="Noto Sans"/>
                <a:sym typeface="Noto Sans"/>
              </a:rPr>
              <a:t>Talk with your partner about what you noticed.</a:t>
            </a:r>
            <a:endParaRPr sz="16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208" name="Google Shape;208;p27"/>
          <p:cNvSpPr/>
          <p:nvPr/>
        </p:nvSpPr>
        <p:spPr>
          <a:xfrm>
            <a:off x="4779300" y="2952250"/>
            <a:ext cx="4053000" cy="17796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Highlight the parts of the </a:t>
            </a:r>
            <a:r>
              <a:rPr lang="en" sz="1500" u="sng">
                <a:solidFill>
                  <a:schemeClr val="dk1"/>
                </a:solidFill>
                <a:latin typeface="Noto Sans"/>
                <a:ea typeface="Noto Sans"/>
                <a:cs typeface="Noto Sans"/>
                <a:sym typeface="Noto Sans"/>
              </a:rPr>
              <a:t>equations</a:t>
            </a:r>
            <a:r>
              <a:rPr lang="en" sz="1500">
                <a:solidFill>
                  <a:schemeClr val="dk1"/>
                </a:solidFill>
                <a:latin typeface="Noto Sans"/>
                <a:ea typeface="Noto Sans"/>
                <a:cs typeface="Noto Sans"/>
                <a:sym typeface="Noto Sans"/>
              </a:rPr>
              <a:t> that are similar and the parts that are different.</a:t>
            </a:r>
            <a:endParaRPr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 sz="1500">
                <a:solidFill>
                  <a:schemeClr val="dk1"/>
                </a:solidFill>
                <a:latin typeface="Noto Sans"/>
                <a:ea typeface="Noto Sans"/>
                <a:cs typeface="Noto Sans"/>
                <a:sym typeface="Noto Sans"/>
              </a:rPr>
              <a:t>Highlight the parts of the </a:t>
            </a:r>
            <a:r>
              <a:rPr lang="en" sz="1500" u="sng">
                <a:solidFill>
                  <a:schemeClr val="dk1"/>
                </a:solidFill>
                <a:latin typeface="Noto Sans"/>
                <a:ea typeface="Noto Sans"/>
                <a:cs typeface="Noto Sans"/>
                <a:sym typeface="Noto Sans"/>
              </a:rPr>
              <a:t>solution process</a:t>
            </a:r>
            <a:r>
              <a:rPr lang="en" sz="1500">
                <a:solidFill>
                  <a:schemeClr val="dk1"/>
                </a:solidFill>
                <a:latin typeface="Noto Sans"/>
                <a:ea typeface="Noto Sans"/>
                <a:cs typeface="Noto Sans"/>
                <a:sym typeface="Noto Sans"/>
              </a:rPr>
              <a:t> that are similar and the parts that are different.</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09" name="Google Shape;20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0" name="Google Shape;210;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8.3.3 Solving More Complex Quadratic Equations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28"/>
          <p:cNvSpPr txBox="1"/>
          <p:nvPr>
            <p:ph type="title"/>
          </p:nvPr>
        </p:nvSpPr>
        <p:spPr>
          <a:xfrm>
            <a:off x="311700" y="137150"/>
            <a:ext cx="8295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Heavy Duty Solving 💪</a:t>
            </a:r>
            <a:endParaRPr>
              <a:solidFill>
                <a:srgbClr val="005047"/>
              </a:solidFill>
            </a:endParaRPr>
          </a:p>
        </p:txBody>
      </p:sp>
      <p:sp>
        <p:nvSpPr>
          <p:cNvPr id="216" name="Google Shape;216;p28"/>
          <p:cNvSpPr txBox="1"/>
          <p:nvPr>
            <p:ph idx="1" type="body"/>
          </p:nvPr>
        </p:nvSpPr>
        <p:spPr>
          <a:xfrm>
            <a:off x="311700" y="960050"/>
            <a:ext cx="4086600" cy="27585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t>To s</a:t>
            </a:r>
            <a:r>
              <a:rPr lang="en" sz="2000"/>
              <a:t>olve equations like </a:t>
            </a:r>
            <a:br>
              <a:rPr lang="en" sz="2000"/>
            </a:br>
            <a:r>
              <a:rPr i="1" lang="en" sz="2000">
                <a:latin typeface="Times New Roman"/>
                <a:ea typeface="Times New Roman"/>
                <a:cs typeface="Times New Roman"/>
                <a:sym typeface="Times New Roman"/>
              </a:rPr>
              <a:t>a</a:t>
            </a:r>
            <a:r>
              <a:rPr lang="en" sz="2000"/>
              <a:t>(</a:t>
            </a:r>
            <a:r>
              <a:rPr i="1" lang="en" sz="2000">
                <a:latin typeface="Times New Roman"/>
                <a:ea typeface="Times New Roman"/>
                <a:cs typeface="Times New Roman"/>
                <a:sym typeface="Times New Roman"/>
              </a:rPr>
              <a:t>x</a:t>
            </a:r>
            <a:r>
              <a:rPr lang="en" sz="2000">
                <a:latin typeface="Times New Roman"/>
                <a:ea typeface="Times New Roman"/>
                <a:cs typeface="Times New Roman"/>
                <a:sym typeface="Times New Roman"/>
              </a:rPr>
              <a:t> </a:t>
            </a:r>
            <a:r>
              <a:rPr lang="en" sz="2000"/>
              <a:t>− </a:t>
            </a:r>
            <a:r>
              <a:rPr lang="en" sz="2000">
                <a:latin typeface="Times New Roman"/>
                <a:ea typeface="Times New Roman"/>
                <a:cs typeface="Times New Roman"/>
                <a:sym typeface="Times New Roman"/>
              </a:rPr>
              <a:t>ℎ</a:t>
            </a:r>
            <a:r>
              <a:rPr lang="en" sz="2000"/>
              <a:t>)</a:t>
            </a:r>
            <a:r>
              <a:rPr baseline="30000" lang="en" sz="2000"/>
              <a:t>2 </a:t>
            </a:r>
            <a:r>
              <a:rPr lang="en" sz="2000"/>
              <a:t>= </a:t>
            </a:r>
            <a:r>
              <a:rPr i="1" lang="en" sz="2000">
                <a:latin typeface="Times New Roman"/>
                <a:ea typeface="Times New Roman"/>
                <a:cs typeface="Times New Roman"/>
                <a:sym typeface="Times New Roman"/>
              </a:rPr>
              <a:t>k</a:t>
            </a:r>
            <a:r>
              <a:rPr lang="en" sz="2000"/>
              <a:t>, follow steps similar to equations we have solved before.</a:t>
            </a:r>
            <a:endParaRPr sz="2000"/>
          </a:p>
          <a:p>
            <a:pPr indent="0" lvl="0" marL="0" rtl="0" algn="l">
              <a:lnSpc>
                <a:spcPct val="115000"/>
              </a:lnSpc>
              <a:spcBef>
                <a:spcPts val="1200"/>
              </a:spcBef>
              <a:spcAft>
                <a:spcPts val="1200"/>
              </a:spcAft>
              <a:buNone/>
            </a:pPr>
            <a:r>
              <a:rPr lang="en" sz="2000"/>
              <a:t>Notice</a:t>
            </a:r>
            <a:r>
              <a:rPr lang="en" sz="2000"/>
              <a:t> the quadratic term, 𝑥, in the original form </a:t>
            </a:r>
            <a:r>
              <a:rPr i="1" lang="en" sz="2000">
                <a:latin typeface="Times New Roman"/>
                <a:ea typeface="Times New Roman"/>
                <a:cs typeface="Times New Roman"/>
                <a:sym typeface="Times New Roman"/>
              </a:rPr>
              <a:t>a</a:t>
            </a:r>
            <a:r>
              <a:rPr b="1" i="1" lang="en" sz="2000">
                <a:solidFill>
                  <a:srgbClr val="C22032"/>
                </a:solidFill>
                <a:latin typeface="Times New Roman"/>
                <a:ea typeface="Times New Roman"/>
                <a:cs typeface="Times New Roman"/>
                <a:sym typeface="Times New Roman"/>
              </a:rPr>
              <a:t>x</a:t>
            </a:r>
            <a:r>
              <a:rPr baseline="30000" lang="en" sz="2000"/>
              <a:t>2 </a:t>
            </a:r>
            <a:r>
              <a:rPr lang="en" sz="2000"/>
              <a:t>= </a:t>
            </a:r>
            <a:r>
              <a:rPr i="1" lang="en" sz="2000">
                <a:latin typeface="Times New Roman"/>
                <a:ea typeface="Times New Roman"/>
                <a:cs typeface="Times New Roman"/>
                <a:sym typeface="Times New Roman"/>
              </a:rPr>
              <a:t>k</a:t>
            </a:r>
            <a:r>
              <a:rPr lang="en" sz="2000"/>
              <a:t> is replaced with </a:t>
            </a:r>
            <a:r>
              <a:rPr b="1" lang="en" sz="2000">
                <a:solidFill>
                  <a:srgbClr val="C22032"/>
                </a:solidFill>
              </a:rPr>
              <a:t>(</a:t>
            </a:r>
            <a:r>
              <a:rPr b="1" i="1" lang="en" sz="2000">
                <a:solidFill>
                  <a:srgbClr val="C22032"/>
                </a:solidFill>
                <a:latin typeface="Times New Roman"/>
                <a:ea typeface="Times New Roman"/>
                <a:cs typeface="Times New Roman"/>
                <a:sym typeface="Times New Roman"/>
              </a:rPr>
              <a:t>x </a:t>
            </a:r>
            <a:r>
              <a:rPr b="1" lang="en" sz="2000">
                <a:solidFill>
                  <a:srgbClr val="C22032"/>
                </a:solidFill>
              </a:rPr>
              <a:t>− </a:t>
            </a:r>
            <a:r>
              <a:rPr b="1" lang="en" sz="2000">
                <a:solidFill>
                  <a:srgbClr val="C22032"/>
                </a:solidFill>
                <a:latin typeface="Times New Roman"/>
                <a:ea typeface="Times New Roman"/>
                <a:cs typeface="Times New Roman"/>
                <a:sym typeface="Times New Roman"/>
              </a:rPr>
              <a:t>ℎ</a:t>
            </a:r>
            <a:r>
              <a:rPr b="1" lang="en" sz="2000">
                <a:solidFill>
                  <a:srgbClr val="C22032"/>
                </a:solidFill>
              </a:rPr>
              <a:t>)</a:t>
            </a:r>
            <a:r>
              <a:rPr lang="en" sz="2000"/>
              <a:t>.</a:t>
            </a:r>
            <a:endParaRPr/>
          </a:p>
        </p:txBody>
      </p:sp>
      <p:pic>
        <p:nvPicPr>
          <p:cNvPr descr="An image of two equations. The first equation depicts a times x-squared equal to k with the x variable in red font. The second equation depicts a times the quantity of x minus h, the quantity squared, equal to k with the quantity of x minus h in red font.  A blue arrow under the two equations emphasizes how the x in the first equation, where the end of the arrow is located, was replaced with the quantity of x minus h in the second equation, where the head of the arrow is located. " id="217" name="Google Shape;217;p28" title="Solving quadratics illustration"/>
          <p:cNvPicPr preferRelativeResize="0"/>
          <p:nvPr/>
        </p:nvPicPr>
        <p:blipFill>
          <a:blip r:embed="rId4">
            <a:alphaModFix/>
          </a:blip>
          <a:stretch>
            <a:fillRect/>
          </a:stretch>
        </p:blipFill>
        <p:spPr>
          <a:xfrm>
            <a:off x="974000" y="3755075"/>
            <a:ext cx="2762000" cy="912375"/>
          </a:xfrm>
          <a:prstGeom prst="rect">
            <a:avLst/>
          </a:prstGeom>
          <a:noFill/>
          <a:ln>
            <a:noFill/>
          </a:ln>
        </p:spPr>
      </p:pic>
      <p:sp>
        <p:nvSpPr>
          <p:cNvPr id="218" name="Google Shape;218;p28"/>
          <p:cNvSpPr txBox="1"/>
          <p:nvPr>
            <p:ph idx="2" type="body"/>
          </p:nvPr>
        </p:nvSpPr>
        <p:spPr>
          <a:xfrm>
            <a:off x="4475150" y="960050"/>
            <a:ext cx="4585500" cy="3963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t>Solve 144 = (</a:t>
            </a:r>
            <a:r>
              <a:rPr i="1" lang="en" sz="2100">
                <a:latin typeface="Times New Roman"/>
                <a:ea typeface="Times New Roman"/>
                <a:cs typeface="Times New Roman"/>
                <a:sym typeface="Times New Roman"/>
              </a:rPr>
              <a:t>n </a:t>
            </a:r>
            <a:r>
              <a:rPr lang="en" sz="2100"/>
              <a:t>+ 1)</a:t>
            </a:r>
            <a:r>
              <a:rPr baseline="30000" lang="en" sz="2100"/>
              <a:t>2</a:t>
            </a:r>
            <a:r>
              <a:rPr lang="en" sz="2100"/>
              <a:t>.</a:t>
            </a:r>
            <a:endParaRPr sz="2100"/>
          </a:p>
          <a:p>
            <a:pPr indent="0" lvl="0" marL="0" rtl="0" algn="l">
              <a:spcBef>
                <a:spcPts val="1200"/>
              </a:spcBef>
              <a:spcAft>
                <a:spcPts val="0"/>
              </a:spcAft>
              <a:buClr>
                <a:schemeClr val="dk1"/>
              </a:buClr>
              <a:buSzPts val="1100"/>
              <a:buFont typeface="Arial"/>
              <a:buNone/>
            </a:pPr>
            <a:r>
              <a:rPr b="1" lang="en" sz="1800"/>
              <a:t>Step 1 -</a:t>
            </a:r>
            <a:r>
              <a:rPr b="1" lang="en" sz="1800"/>
              <a:t> </a:t>
            </a:r>
            <a:r>
              <a:rPr lang="en" sz="1800"/>
              <a:t>Isolate the binomial.</a:t>
            </a:r>
            <a:endParaRPr sz="1800"/>
          </a:p>
          <a:p>
            <a:pPr indent="457200" lvl="0" marL="0" rtl="0" algn="l">
              <a:spcBef>
                <a:spcPts val="0"/>
              </a:spcBef>
              <a:spcAft>
                <a:spcPts val="0"/>
              </a:spcAft>
              <a:buClr>
                <a:schemeClr val="dk1"/>
              </a:buClr>
              <a:buSzPts val="1100"/>
              <a:buFont typeface="Arial"/>
              <a:buNone/>
            </a:pPr>
            <a:r>
              <a:rPr lang="en" sz="1800"/>
              <a:t>144 = (</a:t>
            </a:r>
            <a:r>
              <a:rPr i="1" lang="en" sz="1800">
                <a:latin typeface="Times New Roman"/>
                <a:ea typeface="Times New Roman"/>
                <a:cs typeface="Times New Roman"/>
                <a:sym typeface="Times New Roman"/>
              </a:rPr>
              <a:t>n </a:t>
            </a:r>
            <a:r>
              <a:rPr lang="en" sz="1800"/>
              <a:t>+ 1)</a:t>
            </a:r>
            <a:r>
              <a:rPr baseline="30000" lang="en" sz="1800"/>
              <a:t>2</a:t>
            </a:r>
            <a:endParaRPr sz="1800"/>
          </a:p>
          <a:p>
            <a:pPr indent="0" lvl="0" marL="0" rtl="0" algn="l">
              <a:spcBef>
                <a:spcPts val="1200"/>
              </a:spcBef>
              <a:spcAft>
                <a:spcPts val="0"/>
              </a:spcAft>
              <a:buClr>
                <a:schemeClr val="dk1"/>
              </a:buClr>
              <a:buSzPts val="1100"/>
              <a:buFont typeface="Arial"/>
              <a:buNone/>
            </a:pPr>
            <a:r>
              <a:rPr b="1" lang="en" sz="1800"/>
              <a:t>Step 2 -</a:t>
            </a:r>
            <a:r>
              <a:rPr lang="en" sz="1800"/>
              <a:t> </a:t>
            </a:r>
            <a:r>
              <a:rPr lang="en" sz="1800"/>
              <a:t>Use</a:t>
            </a:r>
            <a:r>
              <a:rPr lang="en" sz="1800"/>
              <a:t> the square root property. </a:t>
            </a:r>
            <a:endParaRPr sz="1800"/>
          </a:p>
          <a:p>
            <a:pPr indent="457200" lvl="0" marL="0" rtl="0" algn="l">
              <a:spcBef>
                <a:spcPts val="0"/>
              </a:spcBef>
              <a:spcAft>
                <a:spcPts val="0"/>
              </a:spcAft>
              <a:buClr>
                <a:schemeClr val="dk1"/>
              </a:buClr>
              <a:buSzPts val="1100"/>
              <a:buFont typeface="Arial"/>
              <a:buNone/>
            </a:pPr>
            <a:r>
              <a:rPr lang="en" sz="1800"/>
              <a:t>√144 = √(</a:t>
            </a:r>
            <a:r>
              <a:rPr i="1" lang="en" sz="1800">
                <a:latin typeface="Times New Roman"/>
                <a:ea typeface="Times New Roman"/>
                <a:cs typeface="Times New Roman"/>
                <a:sym typeface="Times New Roman"/>
              </a:rPr>
              <a:t>n </a:t>
            </a:r>
            <a:r>
              <a:rPr lang="en" sz="1800"/>
              <a:t>+ 1)</a:t>
            </a:r>
            <a:r>
              <a:rPr baseline="30000" lang="en" sz="1800"/>
              <a:t>2</a:t>
            </a:r>
            <a:endParaRPr sz="1800"/>
          </a:p>
          <a:p>
            <a:pPr indent="457200" lvl="0" marL="0" rtl="0" algn="l">
              <a:spcBef>
                <a:spcPts val="0"/>
              </a:spcBef>
              <a:spcAft>
                <a:spcPts val="0"/>
              </a:spcAft>
              <a:buClr>
                <a:schemeClr val="dk1"/>
              </a:buClr>
              <a:buSzPts val="1100"/>
              <a:buFont typeface="Arial"/>
              <a:buNone/>
            </a:pPr>
            <a:r>
              <a:rPr lang="en" sz="1800"/>
              <a:t>±12 = </a:t>
            </a:r>
            <a:r>
              <a:rPr i="1" lang="en" sz="1800">
                <a:latin typeface="Times New Roman"/>
                <a:ea typeface="Times New Roman"/>
                <a:cs typeface="Times New Roman"/>
                <a:sym typeface="Times New Roman"/>
              </a:rPr>
              <a:t>n </a:t>
            </a:r>
            <a:r>
              <a:rPr lang="en" sz="1800"/>
              <a:t>+ 1</a:t>
            </a:r>
            <a:endParaRPr sz="1800"/>
          </a:p>
          <a:p>
            <a:pPr indent="0" lvl="0" marL="0" rtl="0" algn="l">
              <a:spcBef>
                <a:spcPts val="1200"/>
              </a:spcBef>
              <a:spcAft>
                <a:spcPts val="0"/>
              </a:spcAft>
              <a:buClr>
                <a:schemeClr val="dk1"/>
              </a:buClr>
              <a:buSzPts val="1100"/>
              <a:buFont typeface="Arial"/>
              <a:buNone/>
            </a:pPr>
            <a:r>
              <a:rPr b="1" lang="en" sz="1800"/>
              <a:t>Step 3 - </a:t>
            </a:r>
            <a:r>
              <a:rPr lang="en" sz="1800"/>
              <a:t>Isolate the variable. </a:t>
            </a:r>
            <a:endParaRPr sz="1800"/>
          </a:p>
          <a:p>
            <a:pPr indent="457200" lvl="0" marL="0" rtl="0" algn="l">
              <a:spcBef>
                <a:spcPts val="0"/>
              </a:spcBef>
              <a:spcAft>
                <a:spcPts val="0"/>
              </a:spcAft>
              <a:buClr>
                <a:schemeClr val="dk1"/>
              </a:buClr>
              <a:buSzPts val="1100"/>
              <a:buFont typeface="Arial"/>
              <a:buNone/>
            </a:pPr>
            <a:r>
              <a:rPr lang="en" sz="1800"/>
              <a:t>+ 12 – 1 = </a:t>
            </a:r>
            <a:r>
              <a:rPr i="1" lang="en" sz="1800">
                <a:latin typeface="Times New Roman"/>
                <a:ea typeface="Times New Roman"/>
                <a:cs typeface="Times New Roman"/>
                <a:sym typeface="Times New Roman"/>
              </a:rPr>
              <a:t>n</a:t>
            </a:r>
            <a:r>
              <a:rPr lang="en" sz="1800"/>
              <a:t> and – 12 – 1 = </a:t>
            </a:r>
            <a:r>
              <a:rPr i="1" lang="en" sz="1800">
                <a:latin typeface="Times New Roman"/>
                <a:ea typeface="Times New Roman"/>
                <a:cs typeface="Times New Roman"/>
                <a:sym typeface="Times New Roman"/>
              </a:rPr>
              <a:t>n</a:t>
            </a:r>
            <a:endParaRPr sz="1800"/>
          </a:p>
          <a:p>
            <a:pPr indent="0" lvl="0" marL="0" rtl="0" algn="l">
              <a:spcBef>
                <a:spcPts val="1200"/>
              </a:spcBef>
              <a:spcAft>
                <a:spcPts val="0"/>
              </a:spcAft>
              <a:buNone/>
            </a:pPr>
            <a:r>
              <a:rPr b="1" lang="en" sz="1800"/>
              <a:t>Step 4 - </a:t>
            </a:r>
            <a:r>
              <a:rPr lang="en" sz="1800"/>
              <a:t>Simplify.</a:t>
            </a:r>
            <a:endParaRPr sz="1800"/>
          </a:p>
          <a:p>
            <a:pPr indent="457200" lvl="0" marL="0" rtl="0" algn="l">
              <a:spcBef>
                <a:spcPts val="0"/>
              </a:spcBef>
              <a:spcAft>
                <a:spcPts val="1200"/>
              </a:spcAft>
              <a:buNone/>
            </a:pPr>
            <a:r>
              <a:rPr lang="en" sz="1800"/>
              <a:t>The solutions are </a:t>
            </a:r>
            <a:r>
              <a:rPr i="1" lang="en" sz="1800">
                <a:latin typeface="Times New Roman"/>
                <a:ea typeface="Times New Roman"/>
                <a:cs typeface="Times New Roman"/>
                <a:sym typeface="Times New Roman"/>
              </a:rPr>
              <a:t>n</a:t>
            </a:r>
            <a:r>
              <a:rPr lang="en" sz="1800"/>
              <a:t> = 11 and </a:t>
            </a:r>
            <a:r>
              <a:rPr i="1" lang="en" sz="1800">
                <a:latin typeface="Times New Roman"/>
                <a:ea typeface="Times New Roman"/>
                <a:cs typeface="Times New Roman"/>
                <a:sym typeface="Times New Roman"/>
              </a:rPr>
              <a:t>n</a:t>
            </a:r>
            <a:r>
              <a:rPr lang="en" sz="1800"/>
              <a:t> = –13.</a:t>
            </a:r>
            <a:endParaRPr sz="2500"/>
          </a:p>
        </p:txBody>
      </p:sp>
      <p:sp>
        <p:nvSpPr>
          <p:cNvPr id="219" name="Google Shape;219;p28"/>
          <p:cNvSpPr txBox="1"/>
          <p:nvPr>
            <p:ph idx="3" type="sldNum"/>
          </p:nvPr>
        </p:nvSpPr>
        <p:spPr>
          <a:xfrm>
            <a:off x="311700" y="4703976"/>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8.3.3 Solving More Complex Quadratic Equations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29"/>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Heavy Duty Solving 💪</a:t>
            </a:r>
            <a:endParaRPr>
              <a:solidFill>
                <a:srgbClr val="005047"/>
              </a:solidFill>
            </a:endParaRPr>
          </a:p>
        </p:txBody>
      </p:sp>
      <p:sp>
        <p:nvSpPr>
          <p:cNvPr id="225" name="Google Shape;225;p29"/>
          <p:cNvSpPr txBox="1"/>
          <p:nvPr>
            <p:ph idx="1" type="body"/>
          </p:nvPr>
        </p:nvSpPr>
        <p:spPr>
          <a:xfrm>
            <a:off x="311700" y="960125"/>
            <a:ext cx="84315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a:t>Solve the following quadratic equations. Explain or show your reasoning.</a:t>
            </a:r>
            <a:endParaRPr/>
          </a:p>
          <a:p>
            <a:pPr indent="-368300" lvl="0" marL="457200" rtl="0" algn="l">
              <a:lnSpc>
                <a:spcPct val="200000"/>
              </a:lnSpc>
              <a:spcBef>
                <a:spcPts val="1200"/>
              </a:spcBef>
              <a:spcAft>
                <a:spcPts val="0"/>
              </a:spcAft>
              <a:buSzPts val="2200"/>
              <a:buAutoNum type="arabicPeriod" startAt="2"/>
            </a:pPr>
            <a:r>
              <a:rPr lang="en"/>
              <a:t>(</a:t>
            </a:r>
            <a:r>
              <a:rPr i="1" lang="en">
                <a:latin typeface="Times New Roman"/>
                <a:ea typeface="Times New Roman"/>
                <a:cs typeface="Times New Roman"/>
                <a:sym typeface="Times New Roman"/>
              </a:rPr>
              <a:t>u </a:t>
            </a:r>
            <a:r>
              <a:rPr lang="en"/>
              <a:t>– 6)</a:t>
            </a:r>
            <a:r>
              <a:rPr baseline="30000" lang="en"/>
              <a:t>2 </a:t>
            </a:r>
            <a:r>
              <a:rPr lang="en"/>
              <a:t>= 64</a:t>
            </a:r>
            <a:endParaRPr/>
          </a:p>
          <a:p>
            <a:pPr indent="-368300" lvl="0" marL="457200" rtl="0" algn="l">
              <a:lnSpc>
                <a:spcPct val="200000"/>
              </a:lnSpc>
              <a:spcBef>
                <a:spcPts val="0"/>
              </a:spcBef>
              <a:spcAft>
                <a:spcPts val="0"/>
              </a:spcAft>
              <a:buSzPts val="2200"/>
              <a:buAutoNum type="arabicPeriod" startAt="2"/>
            </a:pPr>
            <a:r>
              <a:rPr lang="en"/>
              <a:t>(</a:t>
            </a:r>
            <a:r>
              <a:rPr i="1" lang="en">
                <a:latin typeface="Times New Roman"/>
                <a:ea typeface="Times New Roman"/>
                <a:cs typeface="Times New Roman"/>
                <a:sym typeface="Times New Roman"/>
              </a:rPr>
              <a:t>n </a:t>
            </a:r>
            <a:r>
              <a:rPr lang="en"/>
              <a:t>– 5)</a:t>
            </a:r>
            <a:r>
              <a:rPr baseline="30000" lang="en"/>
              <a:t>2 </a:t>
            </a:r>
            <a:r>
              <a:rPr lang="en"/>
              <a:t>– 30 = 70</a:t>
            </a:r>
            <a:endParaRPr/>
          </a:p>
          <a:p>
            <a:pPr indent="-368300" lvl="0" marL="457200" rtl="0" algn="l">
              <a:lnSpc>
                <a:spcPct val="200000"/>
              </a:lnSpc>
              <a:spcBef>
                <a:spcPts val="0"/>
              </a:spcBef>
              <a:spcAft>
                <a:spcPts val="0"/>
              </a:spcAft>
              <a:buSzPts val="2200"/>
              <a:buAutoNum type="arabicPeriod" startAt="2"/>
            </a:pPr>
            <a:r>
              <a:rPr lang="en"/>
              <a:t>4(</a:t>
            </a:r>
            <a:r>
              <a:rPr i="1" lang="en">
                <a:latin typeface="Times New Roman"/>
                <a:ea typeface="Times New Roman"/>
                <a:cs typeface="Times New Roman"/>
                <a:sym typeface="Times New Roman"/>
              </a:rPr>
              <a:t>x </a:t>
            </a:r>
            <a:r>
              <a:rPr lang="en"/>
              <a:t>+ 6)</a:t>
            </a:r>
            <a:r>
              <a:rPr baseline="30000" lang="en"/>
              <a:t>2 </a:t>
            </a:r>
            <a:r>
              <a:rPr lang="en"/>
              <a:t>– 5 = 31</a:t>
            </a:r>
            <a:endParaRPr/>
          </a:p>
        </p:txBody>
      </p:sp>
      <p:sp>
        <p:nvSpPr>
          <p:cNvPr id="226" name="Google Shape;226;p29">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27" name="Google Shape;227;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8.3.3 Solving More Complex Quadratic Equations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2" name="Shape 232"/>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33" name="Google Shape;233;p30"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34" name="Google Shape;234;p30"/>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35" name="Google Shape;235;p30"/>
          <p:cNvSpPr txBox="1"/>
          <p:nvPr>
            <p:ph idx="1" type="body"/>
          </p:nvPr>
        </p:nvSpPr>
        <p:spPr>
          <a:xfrm>
            <a:off x="311700" y="960125"/>
            <a:ext cx="8391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Solve the following quadratic equation. Be prepared to show your reasoning.</a:t>
            </a:r>
            <a:endParaRPr/>
          </a:p>
          <a:p>
            <a:pPr indent="0" lvl="0" marL="0" rtl="0" algn="ctr">
              <a:lnSpc>
                <a:spcPct val="150000"/>
              </a:lnSpc>
              <a:spcBef>
                <a:spcPts val="1200"/>
              </a:spcBef>
              <a:spcAft>
                <a:spcPts val="1200"/>
              </a:spcAft>
              <a:buNone/>
            </a:pPr>
            <a:r>
              <a:rPr lang="en"/>
              <a:t>(4𝑥 − 3)</a:t>
            </a:r>
            <a:r>
              <a:rPr baseline="30000" lang="en"/>
              <a:t>2 </a:t>
            </a:r>
            <a:r>
              <a:rPr lang="en"/>
              <a:t>+ 1 = 47</a:t>
            </a:r>
            <a:endParaRPr/>
          </a:p>
        </p:txBody>
      </p:sp>
      <p:sp>
        <p:nvSpPr>
          <p:cNvPr id="236" name="Google Shape;236;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7" name="Google Shape;237;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8.3.3 Solving More Complex Quadratic Equations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 name="Shape 241"/>
        <p:cNvGrpSpPr/>
        <p:nvPr/>
      </p:nvGrpSpPr>
      <p:grpSpPr>
        <a:xfrm>
          <a:off x="0" y="0"/>
          <a:ext cx="0" cy="0"/>
          <a:chOff x="0" y="0"/>
          <a:chExt cx="0" cy="0"/>
        </a:xfrm>
      </p:grpSpPr>
      <p:sp>
        <p:nvSpPr>
          <p:cNvPr id="242" name="Google Shape;242;p31"/>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43" name="Google Shape;243;p31"/>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Solving More Complex Quadratic Equations</a:t>
            </a:r>
            <a:endParaRPr/>
          </a:p>
        </p:txBody>
      </p:sp>
      <p:pic>
        <p:nvPicPr>
          <p:cNvPr id="244" name="Google Shape;244;p31" title="8.3.3">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45" name="Google Shape;245;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6" name="Google Shape;246;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8.3</a:t>
            </a:r>
            <a:r>
              <a:rPr lang="en"/>
              <a:t>.3 Solving More Complex Quadratic Equations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000"/>
                                        <p:tgtEl>
                                          <p:spTgt spid="2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pic>
        <p:nvPicPr>
          <p:cNvPr descr="Icon indicating the slide contains a check for understanding question for students " id="251" name="Google Shape;251;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2" name="Google Shape;252;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53" name="Google Shape;253;p32"/>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Solve the following quadratic equation.</a:t>
            </a:r>
            <a:endParaRPr/>
          </a:p>
          <a:p>
            <a:pPr indent="0" lvl="0" marL="0" rtl="0" algn="ctr">
              <a:lnSpc>
                <a:spcPct val="100000"/>
              </a:lnSpc>
              <a:spcBef>
                <a:spcPts val="1200"/>
              </a:spcBef>
              <a:spcAft>
                <a:spcPts val="0"/>
              </a:spcAft>
              <a:buNone/>
            </a:pPr>
            <a:r>
              <a:rPr lang="en"/>
              <a:t>(</a:t>
            </a:r>
            <a:r>
              <a:rPr i="1" lang="en">
                <a:latin typeface="Times New Roman"/>
                <a:ea typeface="Times New Roman"/>
                <a:cs typeface="Times New Roman"/>
                <a:sym typeface="Times New Roman"/>
              </a:rPr>
              <a:t>x</a:t>
            </a:r>
            <a:r>
              <a:rPr lang="en"/>
              <a:t> + 3)</a:t>
            </a:r>
            <a:r>
              <a:rPr baseline="30000" lang="en"/>
              <a:t>2</a:t>
            </a:r>
            <a:r>
              <a:rPr lang="en"/>
              <a:t> – 16 = 48</a:t>
            </a:r>
            <a:endParaRPr/>
          </a:p>
          <a:p>
            <a:pPr indent="-381000" lvl="0" marL="914400" rtl="0" algn="l">
              <a:lnSpc>
                <a:spcPct val="100000"/>
              </a:lnSpc>
              <a:spcBef>
                <a:spcPts val="12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11 and </a:t>
            </a:r>
            <a:r>
              <a:rPr i="1" lang="en">
                <a:latin typeface="Times New Roman"/>
                <a:ea typeface="Times New Roman"/>
                <a:cs typeface="Times New Roman"/>
                <a:sym typeface="Times New Roman"/>
              </a:rPr>
              <a:t>x</a:t>
            </a:r>
            <a:r>
              <a:rPr lang="en"/>
              <a:t> = – 5</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 11 and </a:t>
            </a:r>
            <a:r>
              <a:rPr i="1" lang="en">
                <a:latin typeface="Times New Roman"/>
                <a:ea typeface="Times New Roman"/>
                <a:cs typeface="Times New Roman"/>
                <a:sym typeface="Times New Roman"/>
              </a:rPr>
              <a:t>x</a:t>
            </a:r>
            <a:r>
              <a:rPr lang="en"/>
              <a:t> = 5</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i="1" lang="en">
                <a:latin typeface="Times New Roman"/>
                <a:ea typeface="Times New Roman"/>
                <a:cs typeface="Times New Roman"/>
                <a:sym typeface="Times New Roman"/>
              </a:rPr>
              <a:t>x</a:t>
            </a:r>
            <a:r>
              <a:rPr lang="en"/>
              <a:t> = – 8 and </a:t>
            </a:r>
            <a:r>
              <a:rPr i="1" lang="en">
                <a:latin typeface="Times New Roman"/>
                <a:ea typeface="Times New Roman"/>
                <a:cs typeface="Times New Roman"/>
                <a:sym typeface="Times New Roman"/>
              </a:rPr>
              <a:t>x</a:t>
            </a:r>
            <a:r>
              <a:rPr lang="en"/>
              <a:t> = 8</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x</a:t>
            </a:r>
            <a:r>
              <a:rPr lang="en"/>
              <a:t> = 5</a:t>
            </a:r>
            <a:endParaRPr>
              <a:latin typeface="Noto Sans"/>
              <a:ea typeface="Noto Sans"/>
              <a:cs typeface="Noto Sans"/>
              <a:sym typeface="Noto Sans"/>
            </a:endParaRPr>
          </a:p>
        </p:txBody>
      </p:sp>
      <p:sp>
        <p:nvSpPr>
          <p:cNvPr id="254" name="Google Shape;25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55" name="Google Shape;255;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8.3.3 Solving More Complex Quadratic Equations</a:t>
            </a:r>
            <a:endParaRPr/>
          </a:p>
        </p:txBody>
      </p:sp>
      <p:sp>
        <p:nvSpPr>
          <p:cNvPr descr="An arrow icon reads &quot;Let's review!&quot; and links to a slide that reviews the content that was assessed in the self check question when it is pressed. " id="256" name="Google Shape;256;p32">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0" name="Shape 260"/>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1" name="Google Shape;261;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2" name="Google Shape;262;p33"/>
          <p:cNvSpPr txBox="1"/>
          <p:nvPr>
            <p:ph type="title"/>
          </p:nvPr>
        </p:nvSpPr>
        <p:spPr>
          <a:xfrm>
            <a:off x="311700" y="75551"/>
            <a:ext cx="49770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63" name="Google Shape;263;p33"/>
          <p:cNvSpPr txBox="1"/>
          <p:nvPr>
            <p:ph idx="1" type="body"/>
          </p:nvPr>
        </p:nvSpPr>
        <p:spPr>
          <a:xfrm>
            <a:off x="149200" y="954425"/>
            <a:ext cx="4977000" cy="3871500"/>
          </a:xfrm>
          <a:prstGeom prst="rect">
            <a:avLst/>
          </a:prstGeom>
        </p:spPr>
        <p:txBody>
          <a:bodyPr anchorCtr="0" anchor="t" bIns="91425" lIns="91425" spcFirstLastPara="1" rIns="91425" wrap="square" tIns="91425">
            <a:normAutofit/>
          </a:bodyPr>
          <a:lstStyle/>
          <a:p>
            <a:pPr indent="0" lvl="0" marL="0" rtl="0" algn="l">
              <a:lnSpc>
                <a:spcPct val="65000"/>
              </a:lnSpc>
              <a:spcBef>
                <a:spcPts val="0"/>
              </a:spcBef>
              <a:spcAft>
                <a:spcPts val="1500"/>
              </a:spcAft>
              <a:buNone/>
            </a:pPr>
            <a:r>
              <a:rPr lang="en" sz="2423"/>
              <a:t>Solve 4(</a:t>
            </a:r>
            <a:r>
              <a:rPr i="1" lang="en" sz="2423">
                <a:latin typeface="Times New Roman"/>
                <a:ea typeface="Times New Roman"/>
                <a:cs typeface="Times New Roman"/>
                <a:sym typeface="Times New Roman"/>
              </a:rPr>
              <a:t>y </a:t>
            </a:r>
            <a:r>
              <a:rPr lang="en" sz="2423"/>
              <a:t>– 7)</a:t>
            </a:r>
            <a:r>
              <a:rPr baseline="30000" lang="en" sz="2423"/>
              <a:t>2</a:t>
            </a:r>
            <a:r>
              <a:rPr lang="en" sz="2423"/>
              <a:t> = </a:t>
            </a:r>
            <a:r>
              <a:rPr lang="en" sz="2423"/>
              <a:t>48.</a:t>
            </a:r>
            <a:r>
              <a:rPr lang="en" sz="1935"/>
              <a:t> </a:t>
            </a:r>
            <a:endParaRPr sz="2077"/>
          </a:p>
        </p:txBody>
      </p:sp>
      <p:sp>
        <p:nvSpPr>
          <p:cNvPr id="264" name="Google Shape;264;p33"/>
          <p:cNvSpPr txBox="1"/>
          <p:nvPr>
            <p:ph idx="2" type="body"/>
          </p:nvPr>
        </p:nvSpPr>
        <p:spPr>
          <a:xfrm>
            <a:off x="5538150" y="857475"/>
            <a:ext cx="3522600" cy="38715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a:t>USING THE SQUARE ROOT PROPERTY TO SOLVE QUADRATIC EQUATIONS</a:t>
            </a:r>
            <a:endParaRPr b="1"/>
          </a:p>
          <a:p>
            <a:pPr indent="0" lvl="0" marL="0" rtl="0" algn="l">
              <a:spcBef>
                <a:spcPts val="3000"/>
              </a:spcBef>
              <a:spcAft>
                <a:spcPts val="0"/>
              </a:spcAft>
              <a:buClr>
                <a:schemeClr val="dk1"/>
              </a:buClr>
              <a:buSzPts val="1100"/>
              <a:buFont typeface="Arial"/>
              <a:buNone/>
            </a:pPr>
            <a:r>
              <a:rPr b="1" lang="en" sz="1700"/>
              <a:t>Step 1 -</a:t>
            </a:r>
            <a:r>
              <a:rPr lang="en" sz="1700"/>
              <a:t> Isolate the quadratic term and make its coefficient 1.</a:t>
            </a:r>
            <a:endParaRPr sz="1700"/>
          </a:p>
          <a:p>
            <a:pPr indent="0" lvl="0" marL="0" rtl="0" algn="l">
              <a:spcBef>
                <a:spcPts val="1000"/>
              </a:spcBef>
              <a:spcAft>
                <a:spcPts val="0"/>
              </a:spcAft>
              <a:buClr>
                <a:schemeClr val="dk1"/>
              </a:buClr>
              <a:buSzPts val="1100"/>
              <a:buFont typeface="Arial"/>
              <a:buNone/>
            </a:pPr>
            <a:r>
              <a:rPr b="1" lang="en" sz="1700"/>
              <a:t>Step 2 -</a:t>
            </a:r>
            <a:r>
              <a:rPr lang="en" sz="1700"/>
              <a:t> Use the square root property on the binomial.</a:t>
            </a:r>
            <a:endParaRPr sz="1700"/>
          </a:p>
          <a:p>
            <a:pPr indent="0" lvl="0" marL="0" rtl="0" algn="l">
              <a:spcBef>
                <a:spcPts val="1000"/>
              </a:spcBef>
              <a:spcAft>
                <a:spcPts val="0"/>
              </a:spcAft>
              <a:buClr>
                <a:schemeClr val="dk1"/>
              </a:buClr>
              <a:buSzPts val="1100"/>
              <a:buFont typeface="Arial"/>
              <a:buNone/>
            </a:pPr>
            <a:r>
              <a:rPr b="1" lang="en" sz="1700"/>
              <a:t>Step 3 -</a:t>
            </a:r>
            <a:r>
              <a:rPr lang="en" sz="1700"/>
              <a:t> Pull out any perfect square factors and simplify.</a:t>
            </a:r>
            <a:endParaRPr sz="1700"/>
          </a:p>
          <a:p>
            <a:pPr indent="0" lvl="0" marL="0" rtl="0" algn="l">
              <a:spcBef>
                <a:spcPts val="1000"/>
              </a:spcBef>
              <a:spcAft>
                <a:spcPts val="300"/>
              </a:spcAft>
              <a:buClr>
                <a:schemeClr val="dk1"/>
              </a:buClr>
              <a:buSzPts val="1100"/>
              <a:buFont typeface="Arial"/>
              <a:buNone/>
            </a:pPr>
            <a:r>
              <a:rPr b="1" lang="en" sz="1700"/>
              <a:t>Step 4 -</a:t>
            </a:r>
            <a:r>
              <a:rPr lang="en" sz="1700"/>
              <a:t> Check the solutions.</a:t>
            </a:r>
            <a:endParaRPr sz="1700"/>
          </a:p>
        </p:txBody>
      </p:sp>
      <p:cxnSp>
        <p:nvCxnSpPr>
          <p:cNvPr descr="a gray line segment used to visually separate the title from the &quot;how to&quot; steps" id="265" name="Google Shape;265;p33"/>
          <p:cNvCxnSpPr/>
          <p:nvPr/>
        </p:nvCxnSpPr>
        <p:spPr>
          <a:xfrm flipH="1" rot="10800000">
            <a:off x="5880263" y="1903075"/>
            <a:ext cx="2695800" cy="9000"/>
          </a:xfrm>
          <a:prstGeom prst="straightConnector1">
            <a:avLst/>
          </a:prstGeom>
          <a:noFill/>
          <a:ln cap="flat" cmpd="sng" w="28575">
            <a:solidFill>
              <a:srgbClr val="9E9E9E"/>
            </a:solidFill>
            <a:prstDash val="solid"/>
            <a:round/>
            <a:headEnd len="med" w="med" type="none"/>
            <a:tailEnd len="med" w="med" type="none"/>
          </a:ln>
        </p:spPr>
      </p:cxnSp>
      <p:sp>
        <p:nvSpPr>
          <p:cNvPr id="266" name="Google Shape;266;p33"/>
          <p:cNvSpPr txBox="1"/>
          <p:nvPr>
            <p:ph idx="12" type="sldNum"/>
          </p:nvPr>
        </p:nvSpPr>
        <p:spPr>
          <a:xfrm>
            <a:off x="8283608" y="471254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7" name="Google Shape;267;p33"/>
          <p:cNvSpPr txBox="1"/>
          <p:nvPr>
            <p:ph idx="3" type="sldNum"/>
          </p:nvPr>
        </p:nvSpPr>
        <p:spPr>
          <a:xfrm>
            <a:off x="311700" y="471254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8.3.3 Solving More Complex Quadratic Equations - Additional Resources</a:t>
            </a:r>
            <a:endParaRPr>
              <a:latin typeface="Noto Sans"/>
              <a:ea typeface="Noto Sans"/>
              <a:cs typeface="Noto Sans"/>
              <a:sym typeface="Noto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73" name="Google Shape;273;p34"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74" name="Google Shape;27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80" name="Google Shape;280;p35"/>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Use what you learned in this lesson to solve each equation.</a:t>
            </a:r>
            <a:endParaRPr/>
          </a:p>
          <a:p>
            <a:pPr indent="-381000" lvl="0" marL="457200" rtl="0" algn="l">
              <a:lnSpc>
                <a:spcPct val="150000"/>
              </a:lnSpc>
              <a:spcBef>
                <a:spcPts val="1200"/>
              </a:spcBef>
              <a:spcAft>
                <a:spcPts val="0"/>
              </a:spcAft>
              <a:buSzPts val="2400"/>
              <a:buAutoNum type="arabicPeriod"/>
            </a:pPr>
            <a:r>
              <a:rPr lang="en"/>
              <a:t>5</a:t>
            </a:r>
            <a:r>
              <a:rPr i="1" lang="en">
                <a:latin typeface="Times New Roman"/>
                <a:ea typeface="Times New Roman"/>
                <a:cs typeface="Times New Roman"/>
                <a:sym typeface="Times New Roman"/>
              </a:rPr>
              <a:t>m</a:t>
            </a:r>
            <a:r>
              <a:rPr baseline="30000" lang="en"/>
              <a:t>2 </a:t>
            </a:r>
            <a:r>
              <a:rPr lang="en"/>
              <a:t>= 80</a:t>
            </a:r>
            <a:endParaRPr/>
          </a:p>
          <a:p>
            <a:pPr indent="-381000" lvl="0" marL="457200" rtl="0" algn="l">
              <a:lnSpc>
                <a:spcPct val="150000"/>
              </a:lnSpc>
              <a:spcBef>
                <a:spcPts val="0"/>
              </a:spcBef>
              <a:spcAft>
                <a:spcPts val="0"/>
              </a:spcAft>
              <a:buSzPts val="2400"/>
              <a:buAutoNum type="arabicPeriod"/>
            </a:pPr>
            <a:r>
              <a:rPr lang="en"/>
              <a:t>(</a:t>
            </a:r>
            <a:r>
              <a:rPr i="1" lang="en">
                <a:latin typeface="Times New Roman"/>
                <a:ea typeface="Times New Roman"/>
                <a:cs typeface="Times New Roman"/>
                <a:sym typeface="Times New Roman"/>
              </a:rPr>
              <a:t>m </a:t>
            </a:r>
            <a:r>
              <a:rPr lang="en"/>
              <a:t>– </a:t>
            </a:r>
            <a:r>
              <a:rPr lang="en"/>
              <a:t>6)</a:t>
            </a:r>
            <a:r>
              <a:rPr baseline="30000" lang="en"/>
              <a:t>2 </a:t>
            </a:r>
            <a:r>
              <a:rPr lang="en"/>
              <a:t>= 100</a:t>
            </a:r>
            <a:endParaRPr/>
          </a:p>
          <a:p>
            <a:pPr indent="-381000" lvl="0" marL="457200" rtl="0" algn="l">
              <a:lnSpc>
                <a:spcPct val="150000"/>
              </a:lnSpc>
              <a:spcBef>
                <a:spcPts val="0"/>
              </a:spcBef>
              <a:spcAft>
                <a:spcPts val="0"/>
              </a:spcAft>
              <a:buSzPts val="2400"/>
              <a:buAutoNum type="arabicPeriod"/>
            </a:pPr>
            <a:r>
              <a:rPr lang="en"/>
              <a:t>⅔</a:t>
            </a:r>
            <a:r>
              <a:rPr i="1" lang="en">
                <a:latin typeface="Times New Roman"/>
                <a:ea typeface="Times New Roman"/>
                <a:cs typeface="Times New Roman"/>
                <a:sym typeface="Times New Roman"/>
              </a:rPr>
              <a:t>y</a:t>
            </a:r>
            <a:r>
              <a:rPr baseline="30000" lang="en"/>
              <a:t>2</a:t>
            </a:r>
            <a:r>
              <a:rPr lang="en"/>
              <a:t> – </a:t>
            </a:r>
            <a:r>
              <a:rPr lang="en"/>
              <a:t>8 = – 2</a:t>
            </a:r>
            <a:endParaRPr/>
          </a:p>
          <a:p>
            <a:pPr indent="-381000" lvl="0" marL="457200" rtl="0" algn="l">
              <a:lnSpc>
                <a:spcPct val="150000"/>
              </a:lnSpc>
              <a:spcBef>
                <a:spcPts val="0"/>
              </a:spcBef>
              <a:spcAft>
                <a:spcPts val="0"/>
              </a:spcAft>
              <a:buSzPts val="2400"/>
              <a:buAutoNum type="arabicPeriod"/>
            </a:pPr>
            <a:r>
              <a:rPr lang="en"/>
              <a:t>⅙(</a:t>
            </a:r>
            <a:r>
              <a:rPr i="1" lang="en">
                <a:latin typeface="Times New Roman"/>
                <a:ea typeface="Times New Roman"/>
                <a:cs typeface="Times New Roman"/>
                <a:sym typeface="Times New Roman"/>
              </a:rPr>
              <a:t>x </a:t>
            </a:r>
            <a:r>
              <a:rPr lang="en"/>
              <a:t>+ 3)</a:t>
            </a:r>
            <a:r>
              <a:rPr baseline="30000" lang="en" sz="2500"/>
              <a:t>2 </a:t>
            </a:r>
            <a:r>
              <a:rPr lang="en" sz="2500"/>
              <a:t>– </a:t>
            </a:r>
            <a:r>
              <a:rPr lang="en" sz="2500"/>
              <a:t>8 = 16</a:t>
            </a:r>
            <a:endParaRPr sz="2500"/>
          </a:p>
        </p:txBody>
      </p:sp>
      <p:sp>
        <p:nvSpPr>
          <p:cNvPr id="281" name="Google Shape;281;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2" name="Google Shape;282;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8.3.4 Finding the Solutions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88" name="Google Shape;288;p36"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9" name="Google Shape;289;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3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95" name="Google Shape;295;p3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96" name="Google Shape;296;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97" name="Google Shape;297;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8.3</a:t>
            </a:r>
            <a:r>
              <a:rPr lang="en"/>
              <a:t>.5 Practice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04" name="Google Shape;304;p38"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5" name="Google Shape;30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p39"/>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Lesson Synthesis</a:t>
            </a:r>
            <a:r>
              <a:rPr b="0" lang="en" sz="1400">
                <a:solidFill>
                  <a:srgbClr val="666666"/>
                </a:solidFill>
              </a:rPr>
              <a:t>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Lesson Synthesis</a:t>
            </a:r>
            <a:endParaRPr/>
          </a:p>
        </p:txBody>
      </p:sp>
      <p:sp>
        <p:nvSpPr>
          <p:cNvPr id="311" name="Google Shape;311;p39"/>
          <p:cNvSpPr txBox="1"/>
          <p:nvPr>
            <p:ph idx="1" type="body"/>
          </p:nvPr>
        </p:nvSpPr>
        <p:spPr>
          <a:xfrm>
            <a:off x="820125" y="960125"/>
            <a:ext cx="3092700" cy="3657600"/>
          </a:xfrm>
          <a:prstGeom prst="rect">
            <a:avLst/>
          </a:prstGeom>
          <a:solidFill>
            <a:srgbClr val="F3F3F3"/>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baseline="30000" lang="en"/>
              <a:t>2</a:t>
            </a:r>
            <a:r>
              <a:rPr baseline="30000" i="1" lang="en"/>
              <a:t> </a:t>
            </a:r>
            <a:r>
              <a:rPr lang="en"/>
              <a:t>= 9</a:t>
            </a:r>
            <a:endParaRPr/>
          </a:p>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baseline="30000" lang="en"/>
              <a:t>2</a:t>
            </a:r>
            <a:r>
              <a:rPr lang="en"/>
              <a:t> = 0</a:t>
            </a:r>
            <a:endParaRPr/>
          </a:p>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baseline="30000" lang="en"/>
              <a:t>2</a:t>
            </a:r>
            <a:r>
              <a:rPr lang="en"/>
              <a:t> – 1 = 3</a:t>
            </a:r>
            <a:endParaRPr/>
          </a:p>
          <a:p>
            <a:pPr indent="-368300" lvl="0" marL="457200" rtl="0" algn="l">
              <a:lnSpc>
                <a:spcPct val="150000"/>
              </a:lnSpc>
              <a:spcBef>
                <a:spcPts val="0"/>
              </a:spcBef>
              <a:spcAft>
                <a:spcPts val="0"/>
              </a:spcAft>
              <a:buSzPts val="2200"/>
              <a:buAutoNum type="arabicPeriod"/>
            </a:pPr>
            <a:r>
              <a:rPr lang="en"/>
              <a:t>2</a:t>
            </a:r>
            <a:r>
              <a:rPr i="1" lang="en">
                <a:latin typeface="Times New Roman"/>
                <a:ea typeface="Times New Roman"/>
                <a:cs typeface="Times New Roman"/>
                <a:sym typeface="Times New Roman"/>
              </a:rPr>
              <a:t>x</a:t>
            </a:r>
            <a:r>
              <a:rPr baseline="30000" lang="en"/>
              <a:t>2</a:t>
            </a:r>
            <a:r>
              <a:rPr lang="en"/>
              <a:t> = 50</a:t>
            </a:r>
            <a:endParaRPr/>
          </a:p>
          <a:p>
            <a:pPr indent="-368300" lvl="0" marL="457200" rtl="0" algn="l">
              <a:lnSpc>
                <a:spcPct val="150000"/>
              </a:lnSpc>
              <a:spcBef>
                <a:spcPts val="0"/>
              </a:spcBef>
              <a:spcAft>
                <a:spcPts val="0"/>
              </a:spcAft>
              <a:buSzPts val="2200"/>
              <a:buAutoNum type="arabicPeriod"/>
            </a:pPr>
            <a:r>
              <a:rPr lang="en"/>
              <a:t>(</a:t>
            </a:r>
            <a:r>
              <a:rPr i="1" lang="en">
                <a:latin typeface="Times New Roman"/>
                <a:ea typeface="Times New Roman"/>
                <a:cs typeface="Times New Roman"/>
                <a:sym typeface="Times New Roman"/>
              </a:rPr>
              <a:t>x </a:t>
            </a:r>
            <a:r>
              <a:rPr lang="en"/>
              <a:t>+ 1)(</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 </a:t>
            </a:r>
            <a:r>
              <a:rPr lang="en"/>
              <a:t>+ 1) = 0</a:t>
            </a:r>
            <a:endParaRPr/>
          </a:p>
          <a:p>
            <a:pPr indent="-368300" lvl="0" marL="457200" rtl="0" algn="l">
              <a:lnSpc>
                <a:spcPct val="150000"/>
              </a:lnSpc>
              <a:spcBef>
                <a:spcPts val="0"/>
              </a:spcBef>
              <a:spcAft>
                <a:spcPts val="0"/>
              </a:spcAft>
              <a:buSzPts val="2200"/>
              <a:buAutoNum type="arabicPeriod"/>
            </a:pPr>
            <a:r>
              <a:rPr i="1" lang="en">
                <a:latin typeface="Times New Roman"/>
                <a:ea typeface="Times New Roman"/>
                <a:cs typeface="Times New Roman"/>
                <a:sym typeface="Times New Roman"/>
              </a:rPr>
              <a:t>x</a:t>
            </a:r>
            <a:r>
              <a:rPr lang="en"/>
              <a:t>(</a:t>
            </a:r>
            <a:r>
              <a:rPr i="1" lang="en">
                <a:latin typeface="Times New Roman"/>
                <a:ea typeface="Times New Roman"/>
                <a:cs typeface="Times New Roman"/>
                <a:sym typeface="Times New Roman"/>
              </a:rPr>
              <a:t>x </a:t>
            </a:r>
            <a:r>
              <a:rPr lang="en"/>
              <a:t>– 6) = 0</a:t>
            </a:r>
            <a:endParaRPr/>
          </a:p>
          <a:p>
            <a:pPr indent="-368300" lvl="0" marL="457200" rtl="0" algn="l">
              <a:lnSpc>
                <a:spcPct val="150000"/>
              </a:lnSpc>
              <a:spcBef>
                <a:spcPts val="0"/>
              </a:spcBef>
              <a:spcAft>
                <a:spcPts val="0"/>
              </a:spcAft>
              <a:buSzPts val="2200"/>
              <a:buAutoNum type="arabicPeriod"/>
            </a:pPr>
            <a:r>
              <a:rPr lang="en"/>
              <a:t>(</a:t>
            </a:r>
            <a:r>
              <a:rPr i="1" lang="en">
                <a:latin typeface="Times New Roman"/>
                <a:ea typeface="Times New Roman"/>
                <a:cs typeface="Times New Roman"/>
                <a:sym typeface="Times New Roman"/>
              </a:rPr>
              <a:t>x </a:t>
            </a:r>
            <a:r>
              <a:rPr lang="en"/>
              <a:t>– 1)(</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 </a:t>
            </a:r>
            <a:r>
              <a:rPr lang="en"/>
              <a:t>– 1) = 4</a:t>
            </a:r>
            <a:endParaRPr sz="2500"/>
          </a:p>
        </p:txBody>
      </p:sp>
      <p:sp>
        <p:nvSpPr>
          <p:cNvPr id="312" name="Google Shape;312;p39"/>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chemeClr val="dk1"/>
              </a:buClr>
              <a:buSzPts val="2200"/>
              <a:buChar char="●"/>
            </a:pPr>
            <a:r>
              <a:rPr lang="en"/>
              <a:t>Which equations have one solution?</a:t>
            </a:r>
            <a:endParaRPr/>
          </a:p>
          <a:p>
            <a:pPr indent="-368300" lvl="0" marL="457200" rtl="0" algn="l">
              <a:spcBef>
                <a:spcPts val="2000"/>
              </a:spcBef>
              <a:spcAft>
                <a:spcPts val="1000"/>
              </a:spcAft>
              <a:buClr>
                <a:schemeClr val="dk1"/>
              </a:buClr>
              <a:buSzPts val="2200"/>
              <a:buChar char="●"/>
            </a:pPr>
            <a:r>
              <a:rPr lang="en"/>
              <a:t>Which equations have two solutions?</a:t>
            </a:r>
            <a:endParaRPr/>
          </a:p>
        </p:txBody>
      </p:sp>
      <p:sp>
        <p:nvSpPr>
          <p:cNvPr id="313" name="Google Shape;313;p39"/>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9"/>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8.3 Solving Quadratic Equations by Reasoning</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4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0" lang="en" sz="1400">
                <a:solidFill>
                  <a:srgbClr val="666666"/>
                </a:solidFill>
              </a:rPr>
              <a:t>Lesson Synthesis | Part 2</a:t>
            </a:r>
            <a:endParaRPr b="0" sz="1400">
              <a:solidFill>
                <a:srgbClr val="666666"/>
              </a:solidFill>
            </a:endParaRPr>
          </a:p>
          <a:p>
            <a:pPr indent="0" lvl="0" marL="0" rtl="0" algn="l">
              <a:spcBef>
                <a:spcPts val="0"/>
              </a:spcBef>
              <a:spcAft>
                <a:spcPts val="0"/>
              </a:spcAft>
              <a:buNone/>
            </a:pPr>
            <a:r>
              <a:rPr lang="en"/>
              <a:t>Lesson Synthesis</a:t>
            </a:r>
            <a:endParaRPr/>
          </a:p>
        </p:txBody>
      </p:sp>
      <p:sp>
        <p:nvSpPr>
          <p:cNvPr id="320" name="Google Shape;320;p40"/>
          <p:cNvSpPr txBox="1"/>
          <p:nvPr>
            <p:ph idx="1" type="body"/>
          </p:nvPr>
        </p:nvSpPr>
        <p:spPr>
          <a:xfrm>
            <a:off x="822960" y="960125"/>
            <a:ext cx="3090600" cy="3657600"/>
          </a:xfrm>
          <a:prstGeom prst="rect">
            <a:avLst/>
          </a:prstGeom>
          <a:solidFill>
            <a:srgbClr val="F3F3F3"/>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381000" lvl="0" marL="457200" rtl="0" algn="l">
              <a:lnSpc>
                <a:spcPct val="150000"/>
              </a:lnSpc>
              <a:spcBef>
                <a:spcPts val="0"/>
              </a:spcBef>
              <a:spcAft>
                <a:spcPts val="0"/>
              </a:spcAft>
              <a:buSzPts val="2400"/>
              <a:buAutoNum type="arabicPeriod"/>
            </a:pPr>
            <a:r>
              <a:rPr i="1" lang="en" sz="2400">
                <a:latin typeface="Times New Roman"/>
                <a:ea typeface="Times New Roman"/>
                <a:cs typeface="Times New Roman"/>
                <a:sym typeface="Times New Roman"/>
              </a:rPr>
              <a:t>n</a:t>
            </a:r>
            <a:r>
              <a:rPr baseline="30000" lang="en" sz="2400"/>
              <a:t>2</a:t>
            </a:r>
            <a:r>
              <a:rPr lang="en" sz="2400"/>
              <a:t> + 4 = 404</a:t>
            </a:r>
            <a:endParaRPr sz="2400"/>
          </a:p>
          <a:p>
            <a:pPr indent="-381000" lvl="0" marL="457200" rtl="0" algn="l">
              <a:lnSpc>
                <a:spcPct val="150000"/>
              </a:lnSpc>
              <a:spcBef>
                <a:spcPts val="0"/>
              </a:spcBef>
              <a:spcAft>
                <a:spcPts val="0"/>
              </a:spcAft>
              <a:buSzPts val="2400"/>
              <a:buAutoNum type="arabicPeriod"/>
            </a:pPr>
            <a:r>
              <a:rPr lang="en" sz="2400"/>
              <a:t>432 = 3</a:t>
            </a:r>
            <a:r>
              <a:rPr i="1" lang="en" sz="2400">
                <a:latin typeface="Times New Roman"/>
                <a:ea typeface="Times New Roman"/>
                <a:cs typeface="Times New Roman"/>
                <a:sym typeface="Times New Roman"/>
              </a:rPr>
              <a:t>n</a:t>
            </a:r>
            <a:r>
              <a:rPr baseline="30000" lang="en" sz="2400"/>
              <a:t>2</a:t>
            </a:r>
            <a:endParaRPr sz="2400"/>
          </a:p>
          <a:p>
            <a:pPr indent="-381000" lvl="0" marL="457200" rtl="0" algn="l">
              <a:lnSpc>
                <a:spcPct val="150000"/>
              </a:lnSpc>
              <a:spcBef>
                <a:spcPts val="0"/>
              </a:spcBef>
              <a:spcAft>
                <a:spcPts val="0"/>
              </a:spcAft>
              <a:buSzPts val="2400"/>
              <a:buAutoNum type="arabicPeriod"/>
            </a:pPr>
            <a:r>
              <a:rPr lang="en" sz="2400"/>
              <a:t>144 = (</a:t>
            </a:r>
            <a:r>
              <a:rPr i="1" lang="en" sz="2400">
                <a:latin typeface="Times New Roman"/>
                <a:ea typeface="Times New Roman"/>
                <a:cs typeface="Times New Roman"/>
                <a:sym typeface="Times New Roman"/>
              </a:rPr>
              <a:t>n</a:t>
            </a:r>
            <a:r>
              <a:rPr i="1" lang="en" sz="2400"/>
              <a:t> </a:t>
            </a:r>
            <a:r>
              <a:rPr lang="en" sz="2400"/>
              <a:t>+ 1)</a:t>
            </a:r>
            <a:r>
              <a:rPr baseline="30000" lang="en" sz="2400"/>
              <a:t>2</a:t>
            </a:r>
            <a:endParaRPr sz="2400"/>
          </a:p>
          <a:p>
            <a:pPr indent="-381000" lvl="0" marL="457200" rtl="0" algn="l">
              <a:lnSpc>
                <a:spcPct val="150000"/>
              </a:lnSpc>
              <a:spcBef>
                <a:spcPts val="0"/>
              </a:spcBef>
              <a:spcAft>
                <a:spcPts val="0"/>
              </a:spcAft>
              <a:buSzPts val="2400"/>
              <a:buAutoNum type="arabicPeriod"/>
            </a:pPr>
            <a:r>
              <a:rPr lang="en" sz="2400"/>
              <a:t>(</a:t>
            </a:r>
            <a:r>
              <a:rPr i="1" lang="en" sz="2400">
                <a:latin typeface="Times New Roman"/>
                <a:ea typeface="Times New Roman"/>
                <a:cs typeface="Times New Roman"/>
                <a:sym typeface="Times New Roman"/>
              </a:rPr>
              <a:t>n</a:t>
            </a:r>
            <a:r>
              <a:rPr i="1" lang="en" sz="2400"/>
              <a:t> </a:t>
            </a:r>
            <a:r>
              <a:rPr lang="en" sz="2400"/>
              <a:t>– 5)</a:t>
            </a:r>
            <a:r>
              <a:rPr baseline="30000" lang="en" sz="2400"/>
              <a:t>2</a:t>
            </a:r>
            <a:r>
              <a:rPr lang="en" sz="2400"/>
              <a:t> – 30 = 70</a:t>
            </a:r>
            <a:endParaRPr sz="2500"/>
          </a:p>
        </p:txBody>
      </p:sp>
      <p:sp>
        <p:nvSpPr>
          <p:cNvPr id="321" name="Google Shape;321;p40"/>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a:t>Which equations have two solutions that are opposites?</a:t>
            </a:r>
            <a:endParaRPr/>
          </a:p>
          <a:p>
            <a:pPr indent="-368300" lvl="0" marL="457200" rtl="0" algn="l">
              <a:spcBef>
                <a:spcPts val="2000"/>
              </a:spcBef>
              <a:spcAft>
                <a:spcPts val="2000"/>
              </a:spcAft>
              <a:buSzPts val="2200"/>
              <a:buChar char="●"/>
            </a:pPr>
            <a:r>
              <a:rPr lang="en"/>
              <a:t>Which equations have two solutions that are not opposites?</a:t>
            </a:r>
            <a:endParaRPr/>
          </a:p>
        </p:txBody>
      </p:sp>
      <p:sp>
        <p:nvSpPr>
          <p:cNvPr id="322" name="Google Shape;322;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40"/>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8.3 Solving Quadratic Equations by Reasoning</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29" name="Google Shape;329;p41"/>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quot;Almost,&quot; and &quot;Not yet.&quot; " id="330" name="Google Shape;330;p41" title="Student Self Assessment table"/>
          <p:cNvGraphicFramePr/>
          <p:nvPr/>
        </p:nvGraphicFramePr>
        <p:xfrm>
          <a:off x="403153" y="1630719"/>
          <a:ext cx="3000000" cy="3000000"/>
        </p:xfrm>
        <a:graphic>
          <a:graphicData uri="http://schemas.openxmlformats.org/drawingml/2006/table">
            <a:tbl>
              <a:tblPr>
                <a:noFill/>
                <a:tableStyleId>{F8024E35-1011-41DA-BAD8-AC633997991C}</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Find solutions to quadratic equations by reasoning about the values that make the equation true.</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that quadratic equations may have one or two solutions.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Implement the square root property.</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31" name="Google Shape;331;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2" name="Google Shape;332;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8.3 Solving Quadratic Equations by Reasoning</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