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F1184A2-448D-4620-B404-09723678F9D1}">
  <a:tblStyle styleId="{8F1184A2-448D-4620-B404-09723678F9D1}"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slide" Target="slides/slide38.xml"/><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79158409/raise-unit-1-spn-vocabulary-flash-cards/?i=5eauv9&amp;x=1jqt" TargetMode="External"/><Relationship Id="rId4" Type="http://schemas.openxmlformats.org/officeDocument/2006/relationships/hyperlink" Target="https://quizlet.com/879586040/raise-unit-1-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continue learning how to write equations of lines using slope-intercept and point-slope form. They review how the given information determines which method to use and build on their understanding of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form. Students explore parallel and perpendicular lines, using their knowledge of slope relationships—including reciprocals and opposite reciprocals. Comparing graphs helps them visualize these concepts.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They also write equations of lines that are parallel or perpendicular to horizontal and vertical lines, using the facts that horizontal lines have a slope of 0 and vertical lines have an undefined slope.</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Coordinate grids – one for each student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Straight-edge (recommended)</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Colored pencils (recommended)</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A1(D) communicate mathematical ideas, reasoning, and their implications using multiple representations, including symbols, diagrams, graphs, and language as appropriate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A2(B) </a:t>
            </a:r>
            <a:r>
              <a:rPr lang="en" u="sng">
                <a:solidFill>
                  <a:schemeClr val="dk1"/>
                </a:solidFill>
                <a:latin typeface="Noto Sans"/>
                <a:ea typeface="Noto Sans"/>
                <a:cs typeface="Noto Sans"/>
                <a:sym typeface="Noto Sans"/>
              </a:rPr>
              <a:t>write linear equations in two variables in various forms, including</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Ax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 and </a:t>
            </a:r>
            <a:r>
              <a:rPr i="1" lang="en" u="sng">
                <a:solidFill>
                  <a:schemeClr val="dk1"/>
                </a:solidFill>
                <a:latin typeface="Noto Sans"/>
                <a:ea typeface="Noto Sans"/>
                <a:cs typeface="Noto Sans"/>
                <a:sym typeface="Noto Sans"/>
              </a:rPr>
              <a:t>y</a:t>
            </a:r>
            <a:r>
              <a:rPr lang="en" u="sng">
                <a:solidFill>
                  <a:schemeClr val="dk1"/>
                </a:solidFill>
                <a:latin typeface="Noto Sans"/>
                <a:ea typeface="Noto Sans"/>
                <a:cs typeface="Noto Sans"/>
                <a:sym typeface="Noto Sans"/>
              </a:rPr>
              <a:t> − </a:t>
            </a:r>
            <a:r>
              <a:rPr i="1" lang="en" u="sng">
                <a:solidFill>
                  <a:schemeClr val="dk1"/>
                </a:solidFill>
                <a:latin typeface="Noto Sans"/>
                <a:ea typeface="Noto Sans"/>
                <a:cs typeface="Noto Sans"/>
                <a:sym typeface="Noto Sans"/>
              </a:rPr>
              <a:t>y</a:t>
            </a:r>
            <a:r>
              <a:rPr baseline="-25000" lang="en" u="sng">
                <a:solidFill>
                  <a:schemeClr val="dk1"/>
                </a:solidFill>
                <a:latin typeface="Noto Sans"/>
                <a:ea typeface="Noto Sans"/>
                <a:cs typeface="Noto Sans"/>
                <a:sym typeface="Noto Sans"/>
              </a:rPr>
              <a:t>1</a:t>
            </a:r>
            <a:r>
              <a:rPr lang="en" u="sng">
                <a:solidFill>
                  <a:schemeClr val="dk1"/>
                </a:solidFill>
                <a:latin typeface="Noto Sans"/>
                <a:ea typeface="Noto Sans"/>
                <a:cs typeface="Noto Sans"/>
                <a:sym typeface="Noto Sans"/>
              </a:rPr>
              <a:t>= </a:t>
            </a:r>
            <a:r>
              <a:rPr i="1" lang="en" u="sng">
                <a:solidFill>
                  <a:schemeClr val="dk1"/>
                </a:solidFill>
                <a:latin typeface="Noto Sans"/>
                <a:ea typeface="Noto Sans"/>
                <a:cs typeface="Noto Sans"/>
                <a:sym typeface="Noto Sans"/>
              </a:rPr>
              <a:t>m</a:t>
            </a:r>
            <a:r>
              <a:rPr lang="en" u="sng">
                <a:solidFill>
                  <a:schemeClr val="dk1"/>
                </a:solidFill>
                <a:latin typeface="Noto Sans"/>
                <a:ea typeface="Noto Sans"/>
                <a:cs typeface="Noto Sans"/>
                <a:sym typeface="Noto Sans"/>
              </a:rPr>
              <a:t>(</a:t>
            </a:r>
            <a:r>
              <a:rPr i="1" lang="en" u="sng">
                <a:solidFill>
                  <a:schemeClr val="dk1"/>
                </a:solidFill>
                <a:latin typeface="Noto Sans"/>
                <a:ea typeface="Noto Sans"/>
                <a:cs typeface="Noto Sans"/>
                <a:sym typeface="Noto Sans"/>
              </a:rPr>
              <a:t>x</a:t>
            </a:r>
            <a:r>
              <a:rPr lang="en" u="sng">
                <a:solidFill>
                  <a:schemeClr val="dk1"/>
                </a:solidFill>
                <a:latin typeface="Noto Sans"/>
                <a:ea typeface="Noto Sans"/>
                <a:cs typeface="Noto Sans"/>
                <a:sym typeface="Noto Sans"/>
              </a:rPr>
              <a:t> − </a:t>
            </a:r>
            <a:r>
              <a:rPr i="1" lang="en" u="sng">
                <a:solidFill>
                  <a:schemeClr val="dk1"/>
                </a:solidFill>
                <a:latin typeface="Noto Sans"/>
                <a:ea typeface="Noto Sans"/>
                <a:cs typeface="Noto Sans"/>
                <a:sym typeface="Noto Sans"/>
              </a:rPr>
              <a:t>x</a:t>
            </a:r>
            <a:r>
              <a:rPr baseline="-25000" lang="en" u="sng">
                <a:solidFill>
                  <a:schemeClr val="dk1"/>
                </a:solidFill>
                <a:latin typeface="Noto Sans"/>
                <a:ea typeface="Noto Sans"/>
                <a:cs typeface="Noto Sans"/>
                <a:sym typeface="Noto Sans"/>
              </a:rPr>
              <a:t>1</a:t>
            </a:r>
            <a:r>
              <a:rPr lang="en" u="sng">
                <a:solidFill>
                  <a:schemeClr val="dk1"/>
                </a:solidFill>
                <a:latin typeface="Noto Sans"/>
                <a:ea typeface="Noto Sans"/>
                <a:cs typeface="Noto Sans"/>
                <a:sym typeface="Noto Sans"/>
              </a:rPr>
              <a:t>), given one point and the slope</a:t>
            </a:r>
            <a:r>
              <a:rPr lang="en">
                <a:solidFill>
                  <a:schemeClr val="dk1"/>
                </a:solidFill>
                <a:latin typeface="Noto Sans"/>
                <a:ea typeface="Noto Sans"/>
                <a:cs typeface="Noto Sans"/>
                <a:sym typeface="Noto Sans"/>
              </a:rPr>
              <a:t> and given two points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A2(E) write the equation of a line that contains a given point and is parallel to a given line;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A2(F) write the equation of a line that contains a given point and is perpendicular to a given line;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A2(G) </a:t>
            </a:r>
            <a:r>
              <a:rPr lang="en" u="sng">
                <a:solidFill>
                  <a:schemeClr val="dk1"/>
                </a:solidFill>
                <a:latin typeface="Noto Sans"/>
                <a:ea typeface="Noto Sans"/>
                <a:cs typeface="Noto Sans"/>
                <a:sym typeface="Noto Sans"/>
              </a:rPr>
              <a:t>write an equation of a line that is parallel or perpendicular to the</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or </a:t>
            </a:r>
            <a:r>
              <a:rPr i="1" lang="en" u="sng">
                <a:solidFill>
                  <a:schemeClr val="dk1"/>
                </a:solidFill>
                <a:latin typeface="Noto Sans"/>
                <a:ea typeface="Noto Sans"/>
                <a:cs typeface="Noto Sans"/>
                <a:sym typeface="Noto Sans"/>
              </a:rPr>
              <a:t>y</a:t>
            </a:r>
            <a:r>
              <a:rPr lang="en" u="sng">
                <a:solidFill>
                  <a:schemeClr val="dk1"/>
                </a:solidFill>
                <a:latin typeface="Noto Sans"/>
                <a:ea typeface="Noto Sans"/>
                <a:cs typeface="Noto Sans"/>
                <a:sym typeface="Noto Sans"/>
              </a:rPr>
              <a:t> axis and determine whether the slope of the line is zero or undefined</a:t>
            </a:r>
            <a:endParaRPr u="sng">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u="sng">
                <a:solidFill>
                  <a:schemeClr val="dk1"/>
                </a:solidFill>
                <a:latin typeface="Noto Sans"/>
                <a:ea typeface="Noto Sans"/>
                <a:cs typeface="Noto Sans"/>
                <a:sym typeface="Noto Sans"/>
              </a:rPr>
              <a:t>A3(A) determine the slope of a line</a:t>
            </a:r>
            <a:r>
              <a:rPr lang="en">
                <a:solidFill>
                  <a:schemeClr val="dk1"/>
                </a:solidFill>
                <a:latin typeface="Noto Sans"/>
                <a:ea typeface="Noto Sans"/>
                <a:cs typeface="Noto Sans"/>
                <a:sym typeface="Noto Sans"/>
              </a:rPr>
              <a:t> given a table of values, </a:t>
            </a:r>
            <a:r>
              <a:rPr lang="en" u="sng">
                <a:solidFill>
                  <a:schemeClr val="dk1"/>
                </a:solidFill>
                <a:latin typeface="Noto Sans"/>
                <a:ea typeface="Noto Sans"/>
                <a:cs typeface="Noto Sans"/>
                <a:sym typeface="Noto Sans"/>
              </a:rPr>
              <a:t>a graph</a:t>
            </a:r>
            <a:r>
              <a:rPr lang="en">
                <a:solidFill>
                  <a:schemeClr val="dk1"/>
                </a:solidFill>
                <a:latin typeface="Noto Sans"/>
                <a:ea typeface="Noto Sans"/>
                <a:cs typeface="Noto Sans"/>
                <a:sym typeface="Noto Sans"/>
              </a:rPr>
              <a:t>, two points on the line, and an equation written in various forms, including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Ax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 and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Vocabulary </a:t>
            </a:r>
            <a:r>
              <a:rPr lang="en">
                <a:solidFill>
                  <a:schemeClr val="dk1"/>
                </a:solidFill>
                <a:latin typeface="Noto Sans"/>
                <a:ea typeface="Noto Sans"/>
                <a:cs typeface="Noto Sans"/>
                <a:sym typeface="Noto Sans"/>
              </a:rPr>
              <a:t>To support student understanding of key vocabulary:</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Introduce and review the vocabulary words students will see in this lesson.</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Encourage students to notice how these words are used and to include them in their math discussions and explanations—both written and oral.</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Use a word wall to reinforce vocabulary. </a:t>
            </a:r>
            <a:r>
              <a:rPr lang="en" u="sng">
                <a:solidFill>
                  <a:schemeClr val="hlink"/>
                </a:solidFill>
                <a:latin typeface="Noto Sans"/>
                <a:ea typeface="Noto Sans"/>
                <a:cs typeface="Noto Sans"/>
                <a:sym typeface="Noto Sans"/>
                <a:hlinkClick r:id="rId2"/>
              </a:rPr>
              <a:t>Sample word wall cards are available here.</a:t>
            </a:r>
            <a:endParaRPr>
              <a:solidFill>
                <a:srgbClr val="1D2125"/>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For newcomers or students with beginning English proficiency, use these Quizlet sets to support vocabulary learning:</a:t>
            </a:r>
            <a:endParaRPr>
              <a:solidFill>
                <a:schemeClr val="dk1"/>
              </a:solidFill>
              <a:latin typeface="Noto Sans"/>
              <a:ea typeface="Noto Sans"/>
              <a:cs typeface="Noto Sans"/>
              <a:sym typeface="Noto Sans"/>
            </a:endParaRPr>
          </a:p>
          <a:p>
            <a:pPr indent="-298450" lvl="1" marL="914400" rtl="0" algn="l">
              <a:lnSpc>
                <a:spcPct val="120000"/>
              </a:lnSpc>
              <a:spcBef>
                <a:spcPts val="0"/>
              </a:spcBef>
              <a:spcAft>
                <a:spcPts val="0"/>
              </a:spcAft>
              <a:buClr>
                <a:srgbClr val="1D2125"/>
              </a:buClr>
              <a:buSzPts val="1100"/>
              <a:buFont typeface="Noto Sans"/>
              <a:buChar char="○"/>
            </a:pPr>
            <a:r>
              <a:rPr lang="en" u="sng">
                <a:solidFill>
                  <a:schemeClr val="hlink"/>
                </a:solidFill>
                <a:latin typeface="Noto Sans"/>
                <a:ea typeface="Noto Sans"/>
                <a:cs typeface="Noto Sans"/>
                <a:sym typeface="Noto Sans"/>
                <a:hlinkClick r:id="rId3"/>
              </a:rPr>
              <a:t>Unit 1 Spanish Vocabulary</a:t>
            </a:r>
            <a:r>
              <a:rPr lang="en">
                <a:solidFill>
                  <a:srgbClr val="1D2125"/>
                </a:solidFill>
                <a:latin typeface="Noto Sans"/>
                <a:ea typeface="Noto Sans"/>
                <a:cs typeface="Noto Sans"/>
                <a:sym typeface="Noto Sans"/>
              </a:rPr>
              <a:t> </a:t>
            </a:r>
            <a:r>
              <a:rPr lang="en">
                <a:solidFill>
                  <a:schemeClr val="dk1"/>
                </a:solidFill>
                <a:latin typeface="Noto Sans"/>
                <a:ea typeface="Noto Sans"/>
                <a:cs typeface="Noto Sans"/>
                <a:sym typeface="Noto Sans"/>
              </a:rPr>
              <a:t>– use first to build understanding</a:t>
            </a:r>
            <a:endParaRPr>
              <a:solidFill>
                <a:schemeClr val="dk1"/>
              </a:solidFill>
              <a:latin typeface="Noto Sans"/>
              <a:ea typeface="Noto Sans"/>
              <a:cs typeface="Noto Sans"/>
              <a:sym typeface="Noto Sans"/>
            </a:endParaRPr>
          </a:p>
          <a:p>
            <a:pPr indent="-298450" lvl="1" marL="914400" rtl="0" algn="l">
              <a:lnSpc>
                <a:spcPct val="120000"/>
              </a:lnSpc>
              <a:spcBef>
                <a:spcPts val="0"/>
              </a:spcBef>
              <a:spcAft>
                <a:spcPts val="0"/>
              </a:spcAft>
              <a:buClr>
                <a:srgbClr val="1D2125"/>
              </a:buClr>
              <a:buSzPts val="1100"/>
              <a:buFont typeface="Noto Sans"/>
              <a:buChar char="○"/>
            </a:pPr>
            <a:r>
              <a:rPr lang="en" u="sng">
                <a:solidFill>
                  <a:schemeClr val="hlink"/>
                </a:solidFill>
                <a:latin typeface="Noto Sans"/>
                <a:ea typeface="Noto Sans"/>
                <a:cs typeface="Noto Sans"/>
                <a:sym typeface="Noto Sans"/>
                <a:hlinkClick r:id="rId4"/>
              </a:rPr>
              <a:t>Unit 1 Vocabulary (English)</a:t>
            </a:r>
            <a:r>
              <a:rPr lang="en">
                <a:solidFill>
                  <a:srgbClr val="1D2125"/>
                </a:solidFill>
                <a:latin typeface="Noto Sans"/>
                <a:ea typeface="Noto Sans"/>
                <a:cs typeface="Noto Sans"/>
                <a:sym typeface="Noto Sans"/>
              </a:rPr>
              <a:t> </a:t>
            </a:r>
            <a:r>
              <a:rPr lang="en">
                <a:solidFill>
                  <a:schemeClr val="dk1"/>
                </a:solidFill>
                <a:latin typeface="Noto Sans"/>
                <a:ea typeface="Noto Sans"/>
                <a:cs typeface="Noto Sans"/>
                <a:sym typeface="Noto Sans"/>
              </a:rPr>
              <a:t>– use after anchoring in Spanish</a:t>
            </a:r>
            <a:endParaRPr>
              <a:solidFill>
                <a:schemeClr val="dk1"/>
              </a:solidFill>
              <a:latin typeface="Noto Sans"/>
              <a:ea typeface="Noto Sans"/>
              <a:cs typeface="Noto Sans"/>
              <a:sym typeface="Noto Sans"/>
            </a:endParaRPr>
          </a:p>
          <a:p>
            <a:pPr indent="0" lvl="0" marL="0" rtl="0" algn="l">
              <a:lnSpc>
                <a:spcPct val="120000"/>
              </a:lnSpc>
              <a:spcBef>
                <a:spcPts val="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20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 </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1(F) use accessible language and learn new and essential language in the process</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2(F) listen to and derive meaning from a variety of media such as audio tape, video, DVD, and CD ROM to build and reinforce concept and language attainment</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2(I) dem listening comprehension of increasingly complex spoken Eng by following directions, retelling or summarizing spoken messages, responding to questions and requests, collaborating with peers, and taking notes commensurate with content and grade-level needs</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3(E) share information in cooperative learning interactions</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3(I) adapt spoken language appropriately for formal and informal purposes</a:t>
            </a:r>
            <a:endParaRPr>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None/>
            </a:pPr>
            <a:r>
              <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731e121ff4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731e121ff4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Warm Up (5 minutes)</a:t>
            </a:r>
            <a:endParaRPr>
              <a:solidFill>
                <a:srgbClr val="9900FF"/>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The purpose of this warm up is to help students recall finding the equation of a line given the slope and a point on the line. The lines are designed to facilitate discussions about lines with the same slope and different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-intercepts to prepare for work with parallel lines.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00000"/>
              </a:lnSpc>
              <a:spcBef>
                <a:spcPts val="0"/>
              </a:spcBef>
              <a:spcAft>
                <a:spcPts val="0"/>
              </a:spcAft>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lang="en">
                <a:solidFill>
                  <a:schemeClr val="dk1"/>
                </a:solidFill>
                <a:latin typeface="Noto Sans"/>
                <a:ea typeface="Noto Sans"/>
                <a:cs typeface="Noto Sans"/>
                <a:sym typeface="Noto Sans"/>
              </a:rPr>
              <a:t>Have students work in pairs. Assign the information for Line A to one of the partners and the information for Line B to the other partner. Give students a couple of minutes to find the slope and equation of the line.</a:t>
            </a:r>
            <a:endParaRPr>
              <a:solidFill>
                <a:schemeClr val="dk1"/>
              </a:solidFill>
              <a:latin typeface="Noto Sans"/>
              <a:ea typeface="Noto Sans"/>
              <a:cs typeface="Noto Sans"/>
              <a:sym typeface="Noto Sans"/>
            </a:endParaRPr>
          </a:p>
          <a:p>
            <a:pPr indent="0" lvl="0" marL="0" rtl="0" algn="l">
              <a:lnSpc>
                <a:spcPct val="100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Answer</a:t>
            </a:r>
            <a:r>
              <a:rPr b="1" lang="en">
                <a:solidFill>
                  <a:schemeClr val="dk1"/>
                </a:solidFill>
                <a:latin typeface="Noto Sans"/>
                <a:ea typeface="Noto Sans"/>
                <a:cs typeface="Noto Sans"/>
                <a:sym typeface="Noto Sans"/>
              </a:rPr>
              <a:t>s</a:t>
            </a:r>
            <a:endParaRPr>
              <a:solidFill>
                <a:schemeClr val="dk1"/>
              </a:solidFill>
              <a:latin typeface="Noto Sans"/>
              <a:ea typeface="Noto Sans"/>
              <a:cs typeface="Noto Sans"/>
              <a:sym typeface="Noto Sans"/>
            </a:endParaRPr>
          </a:p>
          <a:p>
            <a:pPr indent="-298450" lvl="0" marL="457200" rtl="0" algn="l">
              <a:spcBef>
                <a:spcPts val="8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Line A: slope: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(1 – 5)/(1 – (–1) = –2</a:t>
            </a:r>
            <a:endParaRPr>
              <a:solidFill>
                <a:schemeClr val="dk1"/>
              </a:solidFill>
              <a:latin typeface="Noto Sans"/>
              <a:ea typeface="Noto Sans"/>
              <a:cs typeface="Noto Sans"/>
              <a:sym typeface="Noto Sans"/>
            </a:endParaRPr>
          </a:p>
          <a:p>
            <a:pPr indent="457200" lvl="0" marL="0" rtl="0" algn="l">
              <a:spcBef>
                <a:spcPts val="80"/>
              </a:spcBef>
              <a:spcAft>
                <a:spcPts val="0"/>
              </a:spcAft>
              <a:buNone/>
            </a:pPr>
            <a:r>
              <a:rPr lang="en">
                <a:solidFill>
                  <a:schemeClr val="dk1"/>
                </a:solidFill>
                <a:latin typeface="Noto Sans"/>
                <a:ea typeface="Noto Sans"/>
                <a:cs typeface="Noto Sans"/>
                <a:sym typeface="Noto Sans"/>
              </a:rPr>
              <a:t>Line B: slope: </a:t>
            </a:r>
            <a:r>
              <a:rPr i="1" lang="en">
                <a:solidFill>
                  <a:schemeClr val="dk1"/>
                </a:solidFill>
                <a:latin typeface="Noto Sans"/>
                <a:ea typeface="Noto Sans"/>
                <a:cs typeface="Noto Sans"/>
                <a:sym typeface="Noto Sans"/>
              </a:rPr>
              <a:t>m </a:t>
            </a:r>
            <a:r>
              <a:rPr lang="en">
                <a:solidFill>
                  <a:schemeClr val="dk1"/>
                </a:solidFill>
                <a:latin typeface="Noto Sans"/>
                <a:ea typeface="Noto Sans"/>
                <a:cs typeface="Noto Sans"/>
                <a:sym typeface="Noto Sans"/>
              </a:rPr>
              <a:t>= (−5 − (−1))/(1 − (−1)) = −2</a:t>
            </a:r>
            <a:endParaRPr>
              <a:solidFill>
                <a:schemeClr val="dk1"/>
              </a:solidFill>
              <a:latin typeface="Noto Sans"/>
              <a:ea typeface="Noto Sans"/>
              <a:cs typeface="Noto Sans"/>
              <a:sym typeface="Noto Sans"/>
            </a:endParaRPr>
          </a:p>
          <a:p>
            <a:pPr indent="-298450" lvl="0" marL="457200" rtl="0" algn="l">
              <a:spcBef>
                <a:spcPts val="80"/>
              </a:spcBef>
              <a:spcAft>
                <a:spcPts val="0"/>
              </a:spcAft>
              <a:buClr>
                <a:schemeClr val="dk1"/>
              </a:buClr>
              <a:buSzPts val="1100"/>
              <a:buFont typeface="Noto Sans"/>
              <a:buAutoNum type="arabicPeriod" startAt="2"/>
            </a:pPr>
            <a:r>
              <a:rPr lang="en">
                <a:solidFill>
                  <a:schemeClr val="dk1"/>
                </a:solidFill>
                <a:latin typeface="Noto Sans"/>
                <a:ea typeface="Noto Sans"/>
                <a:cs typeface="Noto Sans"/>
                <a:sym typeface="Noto Sans"/>
              </a:rPr>
              <a:t>Line A: equation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rPr lang="en">
                <a:solidFill>
                  <a:schemeClr val="dk1"/>
                </a:solidFill>
                <a:latin typeface="Noto Sans"/>
                <a:ea typeface="Noto Sans"/>
                <a:cs typeface="Noto Sans"/>
                <a:sym typeface="Noto Sans"/>
              </a:rPr>
              <a:t>Line B: equation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startAt="3"/>
            </a:pPr>
            <a:r>
              <a:rPr lang="en">
                <a:solidFill>
                  <a:schemeClr val="dk1"/>
                </a:solidFill>
                <a:latin typeface="Noto Sans"/>
                <a:ea typeface="Noto Sans"/>
                <a:cs typeface="Noto Sans"/>
                <a:sym typeface="Noto Sans"/>
              </a:rPr>
              <a:t>Your answer may vary, but here are some samples.</a:t>
            </a:r>
            <a:endParaRPr>
              <a:solidFill>
                <a:schemeClr val="dk1"/>
              </a:solidFill>
              <a:latin typeface="Noto Sans"/>
              <a:ea typeface="Noto Sans"/>
              <a:cs typeface="Noto Sans"/>
              <a:sym typeface="Noto Sans"/>
            </a:endParaRPr>
          </a:p>
          <a:p>
            <a:pPr indent="-298450" lvl="1" marL="9144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Both lines have a negative slope.</a:t>
            </a:r>
            <a:endParaRPr>
              <a:solidFill>
                <a:schemeClr val="dk1"/>
              </a:solidFill>
              <a:latin typeface="Noto Sans"/>
              <a:ea typeface="Noto Sans"/>
              <a:cs typeface="Noto Sans"/>
              <a:sym typeface="Noto Sans"/>
            </a:endParaRPr>
          </a:p>
          <a:p>
            <a:pPr indent="-298450" lvl="1" marL="9144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Both lines have the same slope.</a:t>
            </a:r>
            <a:endParaRPr>
              <a:solidFill>
                <a:schemeClr val="dk1"/>
              </a:solidFill>
              <a:latin typeface="Noto Sans"/>
              <a:ea typeface="Noto Sans"/>
              <a:cs typeface="Noto Sans"/>
              <a:sym typeface="Noto Sans"/>
            </a:endParaRPr>
          </a:p>
          <a:p>
            <a:pPr indent="-298450" lvl="1" marL="9144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-intercepts are different.</a:t>
            </a:r>
            <a:endParaRPr>
              <a:solidFill>
                <a:schemeClr val="dk1"/>
              </a:solidFill>
              <a:latin typeface="Noto Sans"/>
              <a:ea typeface="Noto Sans"/>
              <a:cs typeface="Noto Sans"/>
              <a:sym typeface="Noto Sans"/>
            </a:endParaRPr>
          </a:p>
          <a:p>
            <a:pPr indent="-298450" lvl="1" marL="9144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-intercepts have opposite signs.</a:t>
            </a:r>
            <a:endParaRPr>
              <a:solidFill>
                <a:schemeClr val="dk1"/>
              </a:solidFill>
              <a:latin typeface="Noto Sans"/>
              <a:ea typeface="Noto Sans"/>
              <a:cs typeface="Noto Sans"/>
              <a:sym typeface="Noto Sans"/>
            </a:endParaRPr>
          </a:p>
          <a:p>
            <a:pPr indent="0" lvl="0" marL="91440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Anticipated Misconceptions</a:t>
            </a:r>
            <a:endParaRPr b="1">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may mistakenly find the change in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over the change in y when finding the slope. There is a lot of room for error using the point-slope form of the equation of the line. Students may mistakenly substitute the given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-value for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and the given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-value for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Students may also make errors using the distributive property or may make sign errors when simplifying. Students may think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-intercepts are the same because they see the “3” and do not realize in Line B, the 3 is negative.</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Synthesis </a:t>
            </a:r>
            <a:endParaRPr b="1">
              <a:solidFill>
                <a:schemeClr val="dk1"/>
              </a:solidFill>
              <a:latin typeface="Noto Sans"/>
              <a:ea typeface="Noto Sans"/>
              <a:cs typeface="Noto Sans"/>
              <a:sym typeface="Noto Sans"/>
            </a:endParaRPr>
          </a:p>
          <a:p>
            <a:pPr indent="0" lvl="0" marL="0" rtl="0" algn="l">
              <a:spcBef>
                <a:spcPts val="80"/>
              </a:spcBef>
              <a:spcAft>
                <a:spcPts val="0"/>
              </a:spcAft>
              <a:buNone/>
            </a:pPr>
            <a:r>
              <a:rPr lang="en">
                <a:solidFill>
                  <a:schemeClr val="dk1"/>
                </a:solidFill>
                <a:latin typeface="Noto Sans"/>
                <a:ea typeface="Noto Sans"/>
                <a:cs typeface="Noto Sans"/>
                <a:sym typeface="Noto Sans"/>
              </a:rPr>
              <a:t>Ask a few students from each group for their results. Have students share the method they used to write the equation of the line. Then, ask students what they wonder about the results. Students may notice the slopes are the same and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-intercepts are different. </a:t>
            </a:r>
            <a:r>
              <a:rPr b="1" lang="en">
                <a:solidFill>
                  <a:schemeClr val="dk1"/>
                </a:solidFill>
                <a:latin typeface="Noto Sans"/>
                <a:ea typeface="Noto Sans"/>
                <a:cs typeface="Noto Sans"/>
                <a:sym typeface="Noto Sans"/>
              </a:rPr>
              <a:t>ASK:</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What does the graph of a line with a negative slope look like?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What does the graph of a line with a positive slope look like?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What does the slope of the line mean on the graph?</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What do you think two lines with the same slope will look like on the graph?</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If time allows, have the students graph the lines to see how they compare. This will help introduce the next topic of parallel lines.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i="1">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731e121ff4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731e121ff4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All Learners -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activity offers an extension for students:</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For students looking for an extra challenge, be sure to review the </a:t>
            </a:r>
            <a:r>
              <a:rPr lang="en" u="sng">
                <a:solidFill>
                  <a:schemeClr val="hlink"/>
                </a:solidFill>
                <a:latin typeface="Noto Sans"/>
                <a:ea typeface="Noto Sans"/>
                <a:cs typeface="Noto Sans"/>
                <a:sym typeface="Noto Sans"/>
                <a:hlinkClick action="ppaction://hlinksldjump" r:id="rId2"/>
              </a:rPr>
              <a:t>Extending Your Thinking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(10 minutes)</a:t>
            </a:r>
            <a:endParaRPr>
              <a:solidFill>
                <a:srgbClr val="9900FF"/>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Previously in this unit, students have practiced solving for a particular variable and also connected equations to graphs. In earlier lessons, they worked to write the equation of a line from tables, graphs, and given information. Students have already written equations in slope-intercept form given a point and slope and in point-slope form given two points. Now, they will work to write linear equations in slope-intercept form given two points using point-slope form and not using point-slope form in the process.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They will need to activate prior knowledge of using the slope formula as well as the forms used and the meaning of the variables in each form.</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Divide students into pairs. Have students work independently on 1 - 3 then compare and discuss answers and work. Then have them repeat for 4-7. For 8 - 12, have students work in their pairs.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i="1" lang="en">
                <a:solidFill>
                  <a:schemeClr val="dk1"/>
                </a:solidFill>
                <a:latin typeface="Noto Sans"/>
                <a:ea typeface="Noto Sans"/>
                <a:cs typeface="Noto Sans"/>
                <a:sym typeface="Noto Sans"/>
              </a:rPr>
              <a:t>Activity answers and synthesis on the next slide. </a:t>
            </a:r>
            <a:endParaRPr b="1">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⅕</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− 4 = −</a:t>
            </a:r>
            <a:r>
              <a:rPr i="1" lang="en">
                <a:solidFill>
                  <a:schemeClr val="dk1"/>
                </a:solidFill>
                <a:latin typeface="Noto Sans"/>
                <a:ea typeface="Noto Sans"/>
                <a:cs typeface="Noto Sans"/>
                <a:sym typeface="Noto Sans"/>
              </a:rPr>
              <a:t>⅕</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–⅕</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+ 23/5</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i="1">
              <a:solidFill>
                <a:schemeClr val="dk1"/>
              </a:solidFill>
              <a:latin typeface="Noto Sans"/>
              <a:ea typeface="Noto Sans"/>
              <a:cs typeface="Noto Sans"/>
              <a:sym typeface="Noto Sans"/>
            </a:endParaRPr>
          </a:p>
          <a:p>
            <a:pPr indent="0" lvl="0" marL="457200" rtl="0" algn="l">
              <a:spcBef>
                <a:spcPts val="0"/>
              </a:spcBef>
              <a:spcAft>
                <a:spcPts val="0"/>
              </a:spcAft>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4 = –⅕</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⅗</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4 + 4 = –⅕</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⅗ + 4</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4 + 4 = –⅕</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⅗ + 20/5</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lang="en">
                <a:solidFill>
                  <a:schemeClr val="dk1"/>
                </a:solidFill>
                <a:latin typeface="Noto Sans"/>
                <a:ea typeface="Noto Sans"/>
                <a:cs typeface="Noto Sans"/>
                <a:sym typeface="Noto Sans"/>
              </a:rPr>
              <a:t>⅕</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+ 23/5</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i="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 </a:t>
            </a:r>
            <a:r>
              <a:rPr lang="en">
                <a:solidFill>
                  <a:schemeClr val="dk1"/>
                </a:solidFill>
                <a:latin typeface="Noto Sans"/>
                <a:ea typeface="Noto Sans"/>
                <a:cs typeface="Noto Sans"/>
                <a:sym typeface="Noto Sans"/>
              </a:rPr>
              <a:t>−2 = −4(3) + </a:t>
            </a:r>
            <a:r>
              <a:rPr i="1" lang="en">
                <a:solidFill>
                  <a:schemeClr val="dk1"/>
                </a:solidFill>
                <a:latin typeface="Noto Sans"/>
                <a:ea typeface="Noto Sans"/>
                <a:cs typeface="Noto Sans"/>
                <a:sym typeface="Noto Sans"/>
              </a:rPr>
              <a:t>b</a:t>
            </a:r>
            <a:endParaRPr i="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10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3/2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3/2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a:t>
            </a:r>
            <a:endParaRPr i="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5</a:t>
            </a:r>
            <a:r>
              <a:rPr lang="en">
                <a:solidFill>
                  <a:schemeClr val="dk1"/>
                </a:solidFill>
                <a:latin typeface="Noto Sans"/>
                <a:ea typeface="Noto Sans"/>
                <a:cs typeface="Noto Sans"/>
                <a:sym typeface="Noto Sans"/>
              </a:rPr>
              <a:t> = 3/2(2) + </a:t>
            </a:r>
            <a:r>
              <a:rPr i="1" lang="en">
                <a:solidFill>
                  <a:schemeClr val="dk1"/>
                </a:solidFill>
                <a:latin typeface="Noto Sans"/>
                <a:ea typeface="Noto Sans"/>
                <a:cs typeface="Noto Sans"/>
                <a:sym typeface="Noto Sans"/>
              </a:rPr>
              <a:t>b</a:t>
            </a:r>
            <a:endParaRPr i="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2</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3/2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Activity Synthesis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Questions 1 - 2 reinforce the work that was done in the warm up. For question 10, ask if any students used the other point for substitution. Show students the comparison of the work when each point is used. Emphasize that since both points are on the line, either point works. </a:t>
            </a:r>
            <a:r>
              <a:rPr b="1" lang="en">
                <a:solidFill>
                  <a:schemeClr val="dk1"/>
                </a:solidFill>
                <a:latin typeface="Noto Sans"/>
                <a:ea typeface="Noto Sans"/>
                <a:cs typeface="Noto Sans"/>
                <a:sym typeface="Noto Sans"/>
              </a:rPr>
              <a:t>ASK</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“What was the advantage of using (5, 2) for this problem?” (The fraction in the slope canceled making it easier to solve for b.)</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If time allows, have students connect back to graphing by graphing the lines in the activity. Compare how negative versus positive slopes change the graphs. Have students identify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of each line.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Method 1</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1</a:t>
            </a:r>
            <a:r>
              <a:rPr lang="en">
                <a:solidFill>
                  <a:schemeClr val="dk1"/>
                </a:solidFill>
                <a:latin typeface="Noto Sans"/>
                <a:ea typeface="Noto Sans"/>
                <a:cs typeface="Noto Sans"/>
                <a:sym typeface="Noto Sans"/>
              </a:rPr>
              <a:t> - Find the slope between the two points.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6 – 4)/(3 – 5);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2 – (–2);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–1</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2 </a:t>
            </a:r>
            <a:r>
              <a:rPr lang="en">
                <a:solidFill>
                  <a:schemeClr val="dk1"/>
                </a:solidFill>
                <a:latin typeface="Noto Sans"/>
                <a:ea typeface="Noto Sans"/>
                <a:cs typeface="Noto Sans"/>
                <a:sym typeface="Noto Sans"/>
              </a:rPr>
              <a:t>- Choose a point to substitute into point-slope form.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− 4 = −1(</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− 5) </a:t>
            </a:r>
            <a:r>
              <a:rPr b="1" lang="en">
                <a:solidFill>
                  <a:schemeClr val="dk1"/>
                </a:solidFill>
                <a:latin typeface="Noto Sans"/>
                <a:ea typeface="Noto Sans"/>
                <a:cs typeface="Noto Sans"/>
                <a:sym typeface="Noto Sans"/>
              </a:rPr>
              <a:t>OR</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− 6 = −1(</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3</a:t>
            </a:r>
            <a:r>
              <a:rPr lang="en">
                <a:solidFill>
                  <a:schemeClr val="dk1"/>
                </a:solidFill>
                <a:latin typeface="Noto Sans"/>
                <a:ea typeface="Noto Sans"/>
                <a:cs typeface="Noto Sans"/>
                <a:sym typeface="Noto Sans"/>
              </a:rPr>
              <a:t> - Write the equation in slope-intercept form.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− 4 = −1(</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− 5)	</a:t>
            </a:r>
            <a:r>
              <a:rPr b="1" lang="en">
                <a:solidFill>
                  <a:schemeClr val="dk1"/>
                </a:solidFill>
                <a:latin typeface="Noto Sans"/>
                <a:ea typeface="Noto Sans"/>
                <a:cs typeface="Noto Sans"/>
                <a:sym typeface="Noto Sans"/>
              </a:rPr>
              <a:t>OR	</a:t>
            </a: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− 6 = −1(</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− 4 = −1</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+ 5 		</a:t>
            </a: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− 6 = −1</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+ 9			</a:t>
            </a: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+ 9</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Method 2</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1</a:t>
            </a:r>
            <a:r>
              <a:rPr lang="en">
                <a:solidFill>
                  <a:schemeClr val="dk1"/>
                </a:solidFill>
                <a:latin typeface="Noto Sans"/>
                <a:ea typeface="Noto Sans"/>
                <a:cs typeface="Noto Sans"/>
                <a:sym typeface="Noto Sans"/>
              </a:rPr>
              <a:t> - Find the slope between the two points. </a:t>
            </a:r>
            <a:r>
              <a:rPr i="1" lang="en">
                <a:solidFill>
                  <a:schemeClr val="dk1"/>
                </a:solidFill>
                <a:latin typeface="Noto Sans"/>
                <a:ea typeface="Noto Sans"/>
                <a:cs typeface="Noto Sans"/>
                <a:sym typeface="Noto Sans"/>
              </a:rPr>
              <a:t>m = </a:t>
            </a:r>
            <a:r>
              <a:rPr lang="en">
                <a:solidFill>
                  <a:schemeClr val="dk1"/>
                </a:solidFill>
                <a:latin typeface="Noto Sans"/>
                <a:ea typeface="Noto Sans"/>
                <a:cs typeface="Noto Sans"/>
                <a:sym typeface="Noto Sans"/>
              </a:rPr>
              <a:t>5/2</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2 </a:t>
            </a:r>
            <a:r>
              <a:rPr lang="en">
                <a:solidFill>
                  <a:schemeClr val="dk1"/>
                </a:solidFill>
                <a:latin typeface="Noto Sans"/>
                <a:ea typeface="Noto Sans"/>
                <a:cs typeface="Noto Sans"/>
                <a:sym typeface="Noto Sans"/>
              </a:rPr>
              <a:t>- Choose a point to substitute into slope-intercept form then solve for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5/2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a:t>
            </a:r>
            <a:r>
              <a:rPr b="1" lang="en">
                <a:solidFill>
                  <a:schemeClr val="dk1"/>
                </a:solidFill>
                <a:latin typeface="Noto Sans"/>
                <a:ea typeface="Noto Sans"/>
                <a:cs typeface="Noto Sans"/>
                <a:sym typeface="Noto Sans"/>
              </a:rPr>
              <a:t>OR</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5/2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a:t>
            </a:r>
            <a:endParaRPr i="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1 = 5/2(3)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6 = 5/2(5)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2/2 = 15/2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12/2 = 25/2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 13/2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 13/2</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3</a:t>
            </a:r>
            <a:r>
              <a:rPr lang="en">
                <a:solidFill>
                  <a:schemeClr val="dk1"/>
                </a:solidFill>
                <a:latin typeface="Noto Sans"/>
                <a:ea typeface="Noto Sans"/>
                <a:cs typeface="Noto Sans"/>
                <a:sym typeface="Noto Sans"/>
              </a:rPr>
              <a:t> -Write the equation in slope-intercept form.</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5/2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+ 13/2</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lnSpc>
                <a:spcPct val="115000"/>
              </a:lnSpc>
              <a:spcBef>
                <a:spcPts val="1200"/>
              </a:spcBef>
              <a:spcAft>
                <a:spcPts val="1200"/>
              </a:spcAft>
              <a:buClr>
                <a:schemeClr val="dk1"/>
              </a:buClr>
              <a:buSzPts val="1100"/>
              <a:buFont typeface="Arial"/>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 and Feedback</a:t>
            </a:r>
            <a:endParaRPr b="1">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Substitute the slope in for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and the point (1, −2) for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in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This becomes −2 = 3(1)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The answer is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− 5.</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− 5</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That’s correct!</a:t>
            </a:r>
            <a:r>
              <a:rPr b="1"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Substitute the slope in for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and the point (1, −2) for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in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This becomes −2 = 3(1)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Then solve for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which is −5.</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When solving for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make sure to use inverse operations. The answer is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− 5.</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Substitute the slope in for m and the point (1, −2) for (x, y) in y = mx + b. This becomes −2 = 3(1) + b. The answer is y = 3x − 5.</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−2/5</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+ 22/5</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1</a:t>
            </a:r>
            <a:r>
              <a:rPr lang="en">
                <a:solidFill>
                  <a:schemeClr val="dk1"/>
                </a:solidFill>
                <a:latin typeface="Noto Sans"/>
                <a:ea typeface="Noto Sans"/>
                <a:cs typeface="Noto Sans"/>
                <a:sym typeface="Noto Sans"/>
              </a:rPr>
              <a:t> - Find the slope between the two points.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(2 – 4)/(6 – 1)</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5/2</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2 </a:t>
            </a:r>
            <a:r>
              <a:rPr lang="en">
                <a:solidFill>
                  <a:schemeClr val="dk1"/>
                </a:solidFill>
                <a:latin typeface="Noto Sans"/>
                <a:ea typeface="Noto Sans"/>
                <a:cs typeface="Noto Sans"/>
                <a:sym typeface="Noto Sans"/>
              </a:rPr>
              <a:t>- Choose a point to substitute into slope-intercept form then solve for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–2/5</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a:t>
            </a:r>
            <a:r>
              <a:rPr b="1" lang="en">
                <a:solidFill>
                  <a:schemeClr val="dk1"/>
                </a:solidFill>
                <a:latin typeface="Noto Sans"/>
                <a:ea typeface="Noto Sans"/>
                <a:cs typeface="Noto Sans"/>
                <a:sym typeface="Noto Sans"/>
              </a:rPr>
              <a:t>OR</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–2/5</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a:t>
            </a:r>
            <a:endParaRPr i="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4 = –2/5(1)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2 = –2/5(6)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20/5 = –2/5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10/5 = –12/5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 22/5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 22/5</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3</a:t>
            </a:r>
            <a:r>
              <a:rPr lang="en">
                <a:solidFill>
                  <a:schemeClr val="dk1"/>
                </a:solidFill>
                <a:latin typeface="Noto Sans"/>
                <a:ea typeface="Noto Sans"/>
                <a:cs typeface="Noto Sans"/>
                <a:sym typeface="Noto Sans"/>
              </a:rPr>
              <a:t> -Write the equation in slope-intercept form.</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–2/5</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+ 22/5</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731e121ff4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3731e121ff4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6a45100556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6a45100556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All Learners -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activity offers an extension for students:</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For students looking for an extra challenge, be sure to review the </a:t>
            </a:r>
            <a:r>
              <a:rPr lang="en" u="sng">
                <a:solidFill>
                  <a:schemeClr val="hlink"/>
                </a:solidFill>
                <a:latin typeface="Noto Sans"/>
                <a:ea typeface="Noto Sans"/>
                <a:cs typeface="Noto Sans"/>
                <a:sym typeface="Noto Sans"/>
                <a:hlinkClick action="ppaction://hlinksldjump" r:id="rId2"/>
              </a:rPr>
              <a:t>Extending Your Thinking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(20 minutes)</a:t>
            </a:r>
            <a:endParaRPr>
              <a:solidFill>
                <a:srgbClr val="9900FF"/>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will use knowledge of point-slope form to find the equation of lines given a point and a slope. They will then write each equation in slope-intercept form and explore equations with the same slopes and different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-intercepts. Being exposed to examples and non-examples will help lead them to the concept of parallel lines that have the same slope.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Allow students to work in pairs to go through each step of the activity. Each student should receive a paper of coordinate grids. Colored pencils and a straight-edge are recommended. When graphing, it is suggested that students graph each line in a different color and label the line with the equation. At the end of the activity, have pairs share their results of each step to the class and what they noticed along the way.</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 = 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− 5</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− 4 = 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+ 6</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 = –4(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+ 9</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+ 2 = –4(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+ 10</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i="1" lang="en">
                <a:solidFill>
                  <a:schemeClr val="dk1"/>
                </a:solidFill>
                <a:latin typeface="Noto Sans"/>
                <a:ea typeface="Noto Sans"/>
                <a:cs typeface="Noto Sans"/>
                <a:sym typeface="Noto Sans"/>
              </a:rPr>
              <a:t>Activity </a:t>
            </a:r>
            <a:r>
              <a:rPr b="1" i="1" lang="en">
                <a:solidFill>
                  <a:schemeClr val="dk1"/>
                </a:solidFill>
                <a:latin typeface="Noto Sans"/>
                <a:ea typeface="Noto Sans"/>
                <a:cs typeface="Noto Sans"/>
                <a:sym typeface="Noto Sans"/>
              </a:rPr>
              <a:t>a</a:t>
            </a:r>
            <a:r>
              <a:rPr b="1" i="1" lang="en">
                <a:solidFill>
                  <a:schemeClr val="dk1"/>
                </a:solidFill>
                <a:latin typeface="Noto Sans"/>
                <a:ea typeface="Noto Sans"/>
                <a:cs typeface="Noto Sans"/>
                <a:sym typeface="Noto Sans"/>
              </a:rPr>
              <a:t>nswers</a:t>
            </a:r>
            <a:r>
              <a:rPr b="1" i="1" lang="en">
                <a:solidFill>
                  <a:schemeClr val="dk1"/>
                </a:solidFill>
                <a:latin typeface="Noto Sans"/>
                <a:ea typeface="Noto Sans"/>
                <a:cs typeface="Noto Sans"/>
                <a:sym typeface="Noto Sans"/>
              </a:rPr>
              <a:t> and synthesis on the next slide. </a:t>
            </a:r>
            <a:endParaRPr b="1" i="1">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6a45100556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6a45100556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startAt="9"/>
            </a:pPr>
            <a:r>
              <a:rPr lang="en">
                <a:solidFill>
                  <a:schemeClr val="dk1"/>
                </a:solidFill>
                <a:latin typeface="Noto Sans"/>
                <a:ea typeface="Noto Sans"/>
                <a:cs typeface="Noto Sans"/>
                <a:sym typeface="Noto Sans"/>
              </a:rPr>
              <a:t>The graphs should show the </a:t>
            </a:r>
            <a:r>
              <a:rPr lang="en">
                <a:solidFill>
                  <a:schemeClr val="dk1"/>
                </a:solidFill>
                <a:latin typeface="Noto Sans"/>
                <a:ea typeface="Noto Sans"/>
                <a:cs typeface="Noto Sans"/>
                <a:sym typeface="Noto Sans"/>
              </a:rPr>
              <a:t>equation</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− 5, </a:t>
            </a:r>
            <a:r>
              <a:rPr lang="en">
                <a:solidFill>
                  <a:schemeClr val="dk1"/>
                </a:solidFill>
                <a:latin typeface="Noto Sans"/>
                <a:ea typeface="Noto Sans"/>
                <a:cs typeface="Noto Sans"/>
                <a:sym typeface="Noto Sans"/>
              </a:rPr>
              <a:t>through the points </a:t>
            </a:r>
            <a:r>
              <a:rPr lang="en">
                <a:solidFill>
                  <a:schemeClr val="dk1"/>
                </a:solidFill>
                <a:latin typeface="Noto Sans"/>
                <a:ea typeface="Noto Sans"/>
                <a:cs typeface="Noto Sans"/>
                <a:sym typeface="Noto Sans"/>
              </a:rPr>
              <a:t>(0, –5) and (3, 1) </a:t>
            </a:r>
            <a:r>
              <a:rPr lang="en">
                <a:solidFill>
                  <a:schemeClr val="dk1"/>
                </a:solidFill>
                <a:latin typeface="Noto Sans"/>
                <a:ea typeface="Noto Sans"/>
                <a:cs typeface="Noto Sans"/>
                <a:sym typeface="Noto Sans"/>
              </a:rPr>
              <a:t>and the equation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+ 6, through the points (–3, 0) and (0, 6).</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startAt="9"/>
            </a:pPr>
            <a:r>
              <a:rPr lang="en">
                <a:solidFill>
                  <a:schemeClr val="dk1"/>
                </a:solidFill>
                <a:latin typeface="Noto Sans"/>
                <a:ea typeface="Noto Sans"/>
                <a:cs typeface="Noto Sans"/>
                <a:sym typeface="Noto Sans"/>
              </a:rPr>
              <a:t>The graphs should show the equation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+ 9, through the points (0, 9) and (2, 1) and the equation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+ 10, through the points (0, 10) and (2, 2).</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startAt="9"/>
            </a:pPr>
            <a:r>
              <a:rPr lang="en">
                <a:solidFill>
                  <a:schemeClr val="dk1"/>
                </a:solidFill>
                <a:latin typeface="Noto Sans"/>
                <a:ea typeface="Noto Sans"/>
                <a:cs typeface="Noto Sans"/>
                <a:sym typeface="Noto Sans"/>
              </a:rPr>
              <a:t>The slopes are the same. They are both 2.</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startAt="9"/>
            </a:pPr>
            <a:r>
              <a:rPr lang="en">
                <a:solidFill>
                  <a:schemeClr val="dk1"/>
                </a:solidFill>
                <a:latin typeface="Noto Sans"/>
                <a:ea typeface="Noto Sans"/>
                <a:cs typeface="Noto Sans"/>
                <a:sym typeface="Noto Sans"/>
              </a:rPr>
              <a:t>The slopes are the same. They are both –4.</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Remind students: </a:t>
            </a:r>
            <a:r>
              <a:rPr lang="en">
                <a:solidFill>
                  <a:schemeClr val="dk1"/>
                </a:solidFill>
                <a:latin typeface="Noto Sans"/>
                <a:ea typeface="Noto Sans"/>
                <a:cs typeface="Noto Sans"/>
                <a:sym typeface="Noto Sans"/>
              </a:rPr>
              <a:t>Parallel lines are lines that have the same slope. Because they have the same slope, they will never touch, or intersect.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6a45100556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36a45100556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None/>
            </a:pPr>
            <a:r>
              <a:rPr b="1" lang="en">
                <a:solidFill>
                  <a:schemeClr val="dk1"/>
                </a:solidFill>
                <a:latin typeface="Noto Sans"/>
                <a:ea typeface="Noto Sans"/>
                <a:cs typeface="Noto Sans"/>
                <a:sym typeface="Noto Sans"/>
              </a:rPr>
              <a:t>Step 1 </a:t>
            </a:r>
            <a:r>
              <a:rPr lang="en">
                <a:solidFill>
                  <a:schemeClr val="dk1"/>
                </a:solidFill>
                <a:latin typeface="Noto Sans"/>
                <a:ea typeface="Noto Sans"/>
                <a:cs typeface="Noto Sans"/>
                <a:sym typeface="Noto Sans"/>
              </a:rPr>
              <a:t>- Find the slope of the given line. The line is in slope-intercept form </a:t>
            </a: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2</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− 3. So,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Step 2 </a:t>
            </a:r>
            <a:r>
              <a:rPr lang="en">
                <a:solidFill>
                  <a:schemeClr val="dk1"/>
                </a:solidFill>
                <a:latin typeface="Noto Sans"/>
                <a:ea typeface="Noto Sans"/>
                <a:cs typeface="Noto Sans"/>
                <a:sym typeface="Noto Sans"/>
              </a:rPr>
              <a:t>- Find the slope of the parallel line. Parallel lines have the same slope, </a:t>
            </a:r>
            <a:r>
              <a:rPr i="1" lang="en">
                <a:solidFill>
                  <a:schemeClr val="dk1"/>
                </a:solidFill>
                <a:latin typeface="Noto Sans"/>
                <a:ea typeface="Noto Sans"/>
                <a:cs typeface="Noto Sans"/>
                <a:sym typeface="Noto Sans"/>
              </a:rPr>
              <a:t>m</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Step 3</a:t>
            </a:r>
            <a:r>
              <a:rPr lang="en">
                <a:solidFill>
                  <a:schemeClr val="dk1"/>
                </a:solidFill>
                <a:latin typeface="Noto Sans"/>
                <a:ea typeface="Noto Sans"/>
                <a:cs typeface="Noto Sans"/>
                <a:sym typeface="Noto Sans"/>
              </a:rPr>
              <a:t> - Identify the point. The given point is (−2, 1). </a:t>
            </a:r>
            <a:endParaRPr>
              <a:solidFill>
                <a:schemeClr val="dk1"/>
              </a:solidFill>
              <a:latin typeface="Noto Sans"/>
              <a:ea typeface="Noto Sans"/>
              <a:cs typeface="Noto Sans"/>
              <a:sym typeface="Noto Sans"/>
            </a:endParaRPr>
          </a:p>
          <a:p>
            <a:pPr indent="45720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 (−2, 1)</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Step 4</a:t>
            </a:r>
            <a:r>
              <a:rPr lang="en">
                <a:solidFill>
                  <a:schemeClr val="dk1"/>
                </a:solidFill>
                <a:latin typeface="Noto Sans"/>
                <a:ea typeface="Noto Sans"/>
                <a:cs typeface="Noto Sans"/>
                <a:sym typeface="Noto Sans"/>
              </a:rPr>
              <a:t> - </a:t>
            </a:r>
            <a:r>
              <a:rPr lang="en">
                <a:solidFill>
                  <a:schemeClr val="dk1"/>
                </a:solidFill>
                <a:latin typeface="Noto Sans"/>
                <a:ea typeface="Noto Sans"/>
                <a:cs typeface="Noto Sans"/>
                <a:sym typeface="Noto Sans"/>
              </a:rPr>
              <a:t>Substitute values into the point-slope form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Simplify.</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 = 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 = 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 = 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Step 5 </a:t>
            </a:r>
            <a:r>
              <a:rPr lang="en">
                <a:solidFill>
                  <a:schemeClr val="dk1"/>
                </a:solidFill>
                <a:latin typeface="Noto Sans"/>
                <a:ea typeface="Noto Sans"/>
                <a:cs typeface="Noto Sans"/>
                <a:sym typeface="Noto Sans"/>
              </a:rPr>
              <a:t>- Write the equation in slope-intercept form</a:t>
            </a:r>
            <a:endParaRPr>
              <a:solidFill>
                <a:schemeClr val="dk1"/>
              </a:solidFill>
              <a:latin typeface="Noto Sans"/>
              <a:ea typeface="Noto Sans"/>
              <a:cs typeface="Noto Sans"/>
              <a:sym typeface="Noto Sans"/>
            </a:endParaRPr>
          </a:p>
          <a:p>
            <a:pPr indent="457200" lvl="0" marL="0" rtl="0" algn="l">
              <a:lnSpc>
                <a:spcPct val="115000"/>
              </a:lnSpc>
              <a:spcBef>
                <a:spcPts val="0"/>
              </a:spcBef>
              <a:spcAft>
                <a:spcPts val="0"/>
              </a:spcAft>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+ 5</a:t>
            </a:r>
            <a:endParaRPr>
              <a:solidFill>
                <a:schemeClr val="dk1"/>
              </a:solidFill>
              <a:latin typeface="Noto Sans"/>
              <a:ea typeface="Noto Sans"/>
              <a:cs typeface="Noto Sans"/>
              <a:sym typeface="Noto Sans"/>
            </a:endParaRPr>
          </a:p>
          <a:p>
            <a:pPr indent="45720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ASK:</a:t>
            </a:r>
            <a:r>
              <a:rPr lang="en">
                <a:solidFill>
                  <a:schemeClr val="dk1"/>
                </a:solidFill>
                <a:latin typeface="Noto Sans"/>
                <a:ea typeface="Noto Sans"/>
                <a:cs typeface="Noto Sans"/>
                <a:sym typeface="Noto Sans"/>
              </a:rPr>
              <a:t> Look at the graph with the parallel lines shown previously. Does this equation make sense? What is the y-intercept of the line? What is the slope?</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6a45100556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36a45100556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 and Feedback</a:t>
            </a:r>
            <a:endParaRPr b="1">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½</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 </a:t>
            </a:r>
            <a:r>
              <a:rPr lang="en">
                <a:solidFill>
                  <a:schemeClr val="dk1"/>
                </a:solidFill>
                <a:latin typeface="Noto Sans"/>
                <a:ea typeface="Noto Sans"/>
                <a:cs typeface="Noto Sans"/>
                <a:sym typeface="Noto Sans"/>
              </a:rPr>
              <a:t>The slope of the parallel line is the same as the original line, ½. The point on the line is (6, 4). The first coordinate, 6, is the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-coordinate. The second coordinate, 4, is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-coordinate. Substitute ½ for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6 for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and 4 for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in the point-slope form: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Simplify the equation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− 4</a:t>
            </a:r>
            <a:r>
              <a:rPr baseline="-25000"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 ½(</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− 6) to get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− 4 = ½</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 The answer is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½</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½</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7</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 </a:t>
            </a:r>
            <a:r>
              <a:rPr lang="en">
                <a:solidFill>
                  <a:schemeClr val="dk1"/>
                </a:solidFill>
                <a:latin typeface="Noto Sans"/>
                <a:ea typeface="Noto Sans"/>
                <a:cs typeface="Noto Sans"/>
                <a:sym typeface="Noto Sans"/>
              </a:rPr>
              <a:t>The slope of the parallel line is the same as the original line, ½.</a:t>
            </a:r>
            <a:r>
              <a:rPr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Substitute ½ for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6 for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and 4 for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in the point-slope form: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Simplify the equation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− 4</a:t>
            </a:r>
            <a:r>
              <a:rPr baseline="-25000"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 ½(</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− 6) to get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− 4 = ½</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 Be sure to add 4 to both sides of the equation to solve for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The answer is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½</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½</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The slope of the parallel line is the same as the original line, ½. Substitute ½ for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6 for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and 4 for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in the point-slope form: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Simplify the equation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− 4</a:t>
            </a:r>
            <a:r>
              <a:rPr baseline="-25000"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 ½(</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− 6). Be sure to distribute ½ to both terms inside the parentheses to get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− 4 = ½</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 The answer is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½</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½</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That’s correct! </a:t>
            </a:r>
            <a:r>
              <a:rPr lang="en">
                <a:solidFill>
                  <a:schemeClr val="dk1"/>
                </a:solidFill>
                <a:latin typeface="Noto Sans"/>
                <a:ea typeface="Noto Sans"/>
                <a:cs typeface="Noto Sans"/>
                <a:sym typeface="Noto Sans"/>
              </a:rPr>
              <a:t>The slope of the parallel line is the same as the original line, ½. Substitute ½ for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6 for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and 4 for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in the point-slope form: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Simplify the equation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− 4</a:t>
            </a:r>
            <a:r>
              <a:rPr baseline="-25000"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 ½(</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− 6) to get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− 4 = ½</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73581f050c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373581f050c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1 </a:t>
            </a:r>
            <a:r>
              <a:rPr lang="en">
                <a:solidFill>
                  <a:schemeClr val="dk1"/>
                </a:solidFill>
                <a:latin typeface="Noto Sans"/>
                <a:ea typeface="Noto Sans"/>
                <a:cs typeface="Noto Sans"/>
                <a:sym typeface="Noto Sans"/>
              </a:rPr>
              <a:t>- Find the slope of the given line.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3</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2 </a:t>
            </a:r>
            <a:r>
              <a:rPr lang="en">
                <a:solidFill>
                  <a:schemeClr val="dk1"/>
                </a:solidFill>
                <a:latin typeface="Noto Sans"/>
                <a:ea typeface="Noto Sans"/>
                <a:cs typeface="Noto Sans"/>
                <a:sym typeface="Noto Sans"/>
              </a:rPr>
              <a:t>- Find the slope of the parallel line. </a:t>
            </a:r>
            <a:r>
              <a:rPr i="1" lang="en">
                <a:solidFill>
                  <a:schemeClr val="dk1"/>
                </a:solidFill>
                <a:latin typeface="Noto Sans"/>
                <a:ea typeface="Noto Sans"/>
                <a:cs typeface="Noto Sans"/>
                <a:sym typeface="Noto Sans"/>
              </a:rPr>
              <a:t>m</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 3</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3</a:t>
            </a:r>
            <a:r>
              <a:rPr lang="en">
                <a:solidFill>
                  <a:schemeClr val="dk1"/>
                </a:solidFill>
                <a:latin typeface="Noto Sans"/>
                <a:ea typeface="Noto Sans"/>
                <a:cs typeface="Noto Sans"/>
                <a:sym typeface="Noto Sans"/>
              </a:rPr>
              <a:t> - Identify the point.</a:t>
            </a:r>
            <a:endParaRPr>
              <a:solidFill>
                <a:schemeClr val="dk1"/>
              </a:solidFill>
              <a:latin typeface="Noto Sans"/>
              <a:ea typeface="Noto Sans"/>
              <a:cs typeface="Noto Sans"/>
              <a:sym typeface="Noto Sans"/>
            </a:endParaRPr>
          </a:p>
          <a:p>
            <a:pPr indent="45720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 (4, 2)</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Step 4</a:t>
            </a:r>
            <a:r>
              <a:rPr lang="en">
                <a:solidFill>
                  <a:schemeClr val="dk1"/>
                </a:solidFill>
                <a:latin typeface="Noto Sans"/>
                <a:ea typeface="Noto Sans"/>
                <a:cs typeface="Noto Sans"/>
                <a:sym typeface="Noto Sans"/>
              </a:rPr>
              <a:t> - Substitute the values into the point-slope form: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− 2 =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5 </a:t>
            </a:r>
            <a:r>
              <a:rPr lang="en">
                <a:solidFill>
                  <a:schemeClr val="dk1"/>
                </a:solidFill>
                <a:latin typeface="Noto Sans"/>
                <a:ea typeface="Noto Sans"/>
                <a:cs typeface="Noto Sans"/>
                <a:sym typeface="Noto Sans"/>
              </a:rPr>
              <a:t>- Simplify</a:t>
            </a:r>
            <a:endParaRPr>
              <a:solidFill>
                <a:schemeClr val="dk1"/>
              </a:solidFill>
              <a:latin typeface="Noto Sans"/>
              <a:ea typeface="Noto Sans"/>
              <a:cs typeface="Noto Sans"/>
              <a:sym typeface="Noto Sans"/>
            </a:endParaRPr>
          </a:p>
          <a:p>
            <a:pPr indent="457200" lvl="0" marL="0" rtl="0" algn="l">
              <a:lnSpc>
                <a:spcPct val="115000"/>
              </a:lnSpc>
              <a:spcBef>
                <a:spcPts val="0"/>
              </a:spcBef>
              <a:spcAft>
                <a:spcPts val="0"/>
              </a:spcAft>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− 2 =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− 12</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Step 6</a:t>
            </a:r>
            <a:r>
              <a:rPr lang="en">
                <a:solidFill>
                  <a:schemeClr val="dk1"/>
                </a:solidFill>
                <a:latin typeface="Noto Sans"/>
                <a:ea typeface="Noto Sans"/>
                <a:cs typeface="Noto Sans"/>
                <a:sym typeface="Noto Sans"/>
              </a:rPr>
              <a:t> - Write the equation in slope-intercept form: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45720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10</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731e121ff4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3731e121ff4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3731e121ff4_0_2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3731e121ff4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All Learners -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activity offers an extension for students:</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For students looking for an extra challenge, be sure to review the </a:t>
            </a:r>
            <a:r>
              <a:rPr lang="en" u="sng">
                <a:solidFill>
                  <a:schemeClr val="hlink"/>
                </a:solidFill>
                <a:latin typeface="Noto Sans"/>
                <a:ea typeface="Noto Sans"/>
                <a:cs typeface="Noto Sans"/>
                <a:sym typeface="Noto Sans"/>
                <a:hlinkClick action="ppaction://hlinksldjump" r:id="rId2"/>
              </a:rPr>
              <a:t>Extending Your Thinking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will use knowledge of point-slope form to find the equation of lines given a point and a slope. They will then write each equation in slope-intercept form and explore equations with the same slopes and different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-intercepts. Being exposed to examples and non-examples will help lead them to the concept of perpendicular lines that have slopes that are opposite reciprocals of each other.</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Allow students to work in pairs to go through each step of the activity. Each student should receive a paper of coordinate grids. Colored pencils and a straight-edge are recommended. When graphing, it is suggested that students graph each line in a different color and label the line with the equation. At the end of the activity, have pairs share their results of each step to the class and what they noticed along the way.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− 1 = 2(</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2</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− 4 = –½(</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a:t>
            </a:r>
            <a:r>
              <a:rPr lang="en" sz="1300">
                <a:solidFill>
                  <a:schemeClr val="dk1"/>
                </a:solidFill>
                <a:latin typeface="Calibri"/>
                <a:ea typeface="Calibri"/>
                <a:cs typeface="Calibri"/>
                <a:sym typeface="Calibri"/>
              </a:rPr>
              <a:t>–½</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+ 7/2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− 1 = –4(</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–4</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+ 9</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+ 2 = ¼(</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¼</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+ 5/4</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answers and synthesis on the next slide.</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3731e121ff4_0_2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3731e121ff4_0_2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startAt="9"/>
            </a:pPr>
            <a:r>
              <a:rPr lang="en">
                <a:solidFill>
                  <a:schemeClr val="dk1"/>
                </a:solidFill>
                <a:latin typeface="Noto Sans"/>
                <a:ea typeface="Noto Sans"/>
                <a:cs typeface="Noto Sans"/>
                <a:sym typeface="Noto Sans"/>
              </a:rPr>
              <a:t>The graphs should show the equation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− 5, through the points (0, –5) and (3, 1) and the equation </a:t>
            </a:r>
            <a:r>
              <a:rPr lang="en" sz="1300">
                <a:solidFill>
                  <a:schemeClr val="dk1"/>
                </a:solidFill>
                <a:latin typeface="Calibri"/>
                <a:ea typeface="Calibri"/>
                <a:cs typeface="Calibri"/>
                <a:sym typeface="Calibri"/>
              </a:rPr>
              <a:t>y = –½x + 7/2</a:t>
            </a:r>
            <a:r>
              <a:rPr lang="en">
                <a:solidFill>
                  <a:schemeClr val="dk1"/>
                </a:solidFill>
                <a:latin typeface="Noto Sans"/>
                <a:ea typeface="Noto Sans"/>
                <a:cs typeface="Noto Sans"/>
                <a:sym typeface="Noto Sans"/>
              </a:rPr>
              <a:t>, through the points (0, 3.5) and (0, 7).</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startAt="9"/>
            </a:pPr>
            <a:r>
              <a:rPr lang="en">
                <a:solidFill>
                  <a:schemeClr val="dk1"/>
                </a:solidFill>
                <a:latin typeface="Noto Sans"/>
                <a:ea typeface="Noto Sans"/>
                <a:cs typeface="Noto Sans"/>
                <a:sym typeface="Noto Sans"/>
              </a:rPr>
              <a:t>The graphs should show the equation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+ 9, through the points (0, 9) and (2, 1) and the equation </a:t>
            </a:r>
            <a:r>
              <a:rPr lang="en" sz="1300">
                <a:solidFill>
                  <a:schemeClr val="dk1"/>
                </a:solidFill>
                <a:latin typeface="Calibri"/>
                <a:ea typeface="Calibri"/>
                <a:cs typeface="Calibri"/>
                <a:sym typeface="Calibri"/>
              </a:rPr>
              <a:t>y = ¼x + 5/4</a:t>
            </a:r>
            <a:r>
              <a:rPr lang="en">
                <a:solidFill>
                  <a:schemeClr val="dk1"/>
                </a:solidFill>
                <a:latin typeface="Noto Sans"/>
                <a:ea typeface="Noto Sans"/>
                <a:cs typeface="Noto Sans"/>
                <a:sym typeface="Noto Sans"/>
              </a:rPr>
              <a:t>, through the points (</a:t>
            </a:r>
            <a:r>
              <a:rPr lang="en" sz="1300">
                <a:solidFill>
                  <a:schemeClr val="dk1"/>
                </a:solidFill>
                <a:latin typeface="Calibri"/>
                <a:ea typeface="Calibri"/>
                <a:cs typeface="Calibri"/>
                <a:sym typeface="Calibri"/>
              </a:rPr>
              <a:t>–</a:t>
            </a:r>
            <a:r>
              <a:rPr lang="en">
                <a:solidFill>
                  <a:schemeClr val="dk1"/>
                </a:solidFill>
                <a:latin typeface="Noto Sans"/>
                <a:ea typeface="Noto Sans"/>
                <a:cs typeface="Noto Sans"/>
                <a:sym typeface="Noto Sans"/>
              </a:rPr>
              <a:t>5, 0) and (3/4, 2).</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startAt="9"/>
            </a:pPr>
            <a:r>
              <a:rPr lang="en">
                <a:solidFill>
                  <a:schemeClr val="dk1"/>
                </a:solidFill>
                <a:latin typeface="Noto Sans"/>
                <a:ea typeface="Noto Sans"/>
                <a:cs typeface="Noto Sans"/>
                <a:sym typeface="Noto Sans"/>
              </a:rPr>
              <a:t>The slope of the perpendicular line is –4.</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startAt="9"/>
            </a:pPr>
            <a:r>
              <a:rPr lang="en">
                <a:solidFill>
                  <a:schemeClr val="dk1"/>
                </a:solidFill>
                <a:latin typeface="Noto Sans"/>
                <a:ea typeface="Noto Sans"/>
                <a:cs typeface="Noto Sans"/>
                <a:sym typeface="Noto Sans"/>
              </a:rPr>
              <a:t>The slope of the perpendicular line is ⅛.</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startAt="9"/>
            </a:pPr>
            <a:r>
              <a:rPr lang="en">
                <a:solidFill>
                  <a:schemeClr val="dk1"/>
                </a:solidFill>
                <a:latin typeface="Noto Sans"/>
                <a:ea typeface="Noto Sans"/>
                <a:cs typeface="Noto Sans"/>
                <a:sym typeface="Noto Sans"/>
              </a:rPr>
              <a:t>The slope of the perpendicular line is 11/6.</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Remind students: </a:t>
            </a:r>
            <a:r>
              <a:rPr lang="en">
                <a:solidFill>
                  <a:schemeClr val="dk1"/>
                </a:solidFill>
                <a:latin typeface="Noto Sans"/>
                <a:ea typeface="Noto Sans"/>
                <a:cs typeface="Noto Sans"/>
                <a:sym typeface="Noto Sans"/>
              </a:rPr>
              <a:t>Perpendicular lines have slopes that have opposite signs and are reciprocals of each other. Brainstorm as a class some examples and non-examples of the slopes of lines that are perpendicular. Some </a:t>
            </a:r>
            <a:r>
              <a:rPr b="1" lang="en">
                <a:solidFill>
                  <a:schemeClr val="dk1"/>
                </a:solidFill>
                <a:latin typeface="Noto Sans"/>
                <a:ea typeface="Noto Sans"/>
                <a:cs typeface="Noto Sans"/>
                <a:sym typeface="Noto Sans"/>
              </a:rPr>
              <a:t>examples</a:t>
            </a:r>
            <a:r>
              <a:rPr lang="en">
                <a:solidFill>
                  <a:schemeClr val="dk1"/>
                </a:solidFill>
                <a:latin typeface="Noto Sans"/>
                <a:ea typeface="Noto Sans"/>
                <a:cs typeface="Noto Sans"/>
                <a:sym typeface="Noto Sans"/>
              </a:rPr>
              <a:t> could be 5 and –⅕; –1/7 and 7; 4/9 and –9/4. Some </a:t>
            </a:r>
            <a:r>
              <a:rPr b="1" lang="en">
                <a:solidFill>
                  <a:schemeClr val="dk1"/>
                </a:solidFill>
                <a:latin typeface="Noto Sans"/>
                <a:ea typeface="Noto Sans"/>
                <a:cs typeface="Noto Sans"/>
                <a:sym typeface="Noto Sans"/>
              </a:rPr>
              <a:t>non-examples</a:t>
            </a:r>
            <a:r>
              <a:rPr lang="en">
                <a:solidFill>
                  <a:schemeClr val="dk1"/>
                </a:solidFill>
                <a:latin typeface="Noto Sans"/>
                <a:ea typeface="Noto Sans"/>
                <a:cs typeface="Noto Sans"/>
                <a:sym typeface="Noto Sans"/>
              </a:rPr>
              <a:t> could be 5 and –5; –7 and –1/7; 4/9 and –4/9.</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students to write an equation of a line that has a slope of zero (students can choose their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0</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becomes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is an equation of a line parallel to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Can you name a few?</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would a line perpendicular to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look like?</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will start to introduce the next concept of finding equations of lines parallel and perpendicular to the axes.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731e121ff4_0_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3731e121ff4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Step 1 </a:t>
            </a:r>
            <a:r>
              <a:rPr lang="en">
                <a:solidFill>
                  <a:schemeClr val="dk1"/>
                </a:solidFill>
                <a:latin typeface="Noto Sans"/>
                <a:ea typeface="Noto Sans"/>
                <a:cs typeface="Noto Sans"/>
                <a:sym typeface="Noto Sans"/>
              </a:rPr>
              <a:t>- Find the slope of the given line. The line is in slope-intercept form </a:t>
            </a: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2</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− 3. So,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Step 2 </a:t>
            </a:r>
            <a:r>
              <a:rPr lang="en">
                <a:solidFill>
                  <a:schemeClr val="dk1"/>
                </a:solidFill>
                <a:latin typeface="Noto Sans"/>
                <a:ea typeface="Noto Sans"/>
                <a:cs typeface="Noto Sans"/>
                <a:sym typeface="Noto Sans"/>
              </a:rPr>
              <a:t>- Find the slope of the perpendicular line. Perpendicular lines have an inverse slope, </a:t>
            </a:r>
            <a:r>
              <a:rPr i="1" lang="en">
                <a:solidFill>
                  <a:schemeClr val="dk1"/>
                </a:solidFill>
                <a:latin typeface="Noto Sans"/>
                <a:ea typeface="Noto Sans"/>
                <a:cs typeface="Noto Sans"/>
                <a:sym typeface="Noto Sans"/>
              </a:rPr>
              <a:t>m</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 –½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Step 3</a:t>
            </a:r>
            <a:r>
              <a:rPr lang="en">
                <a:solidFill>
                  <a:schemeClr val="dk1"/>
                </a:solidFill>
                <a:latin typeface="Noto Sans"/>
                <a:ea typeface="Noto Sans"/>
                <a:cs typeface="Noto Sans"/>
                <a:sym typeface="Noto Sans"/>
              </a:rPr>
              <a:t> - Identify the point. The given point is (−2, 1). </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 (−2, 1)</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Step 4</a:t>
            </a:r>
            <a:r>
              <a:rPr lang="en">
                <a:solidFill>
                  <a:schemeClr val="dk1"/>
                </a:solidFill>
                <a:latin typeface="Noto Sans"/>
                <a:ea typeface="Noto Sans"/>
                <a:cs typeface="Noto Sans"/>
                <a:sym typeface="Noto Sans"/>
              </a:rPr>
              <a:t> - Substitute values into the point-slope form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Simplify.</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 = –½(</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 = –½(</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 = –½</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Step 5 </a:t>
            </a:r>
            <a:r>
              <a:rPr lang="en">
                <a:solidFill>
                  <a:schemeClr val="dk1"/>
                </a:solidFill>
                <a:latin typeface="Noto Sans"/>
                <a:ea typeface="Noto Sans"/>
                <a:cs typeface="Noto Sans"/>
                <a:sym typeface="Noto Sans"/>
              </a:rPr>
              <a:t>- Write the equation in slope-intercept form.</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−½</a:t>
            </a:r>
            <a:r>
              <a:rPr i="1" lang="en">
                <a:solidFill>
                  <a:schemeClr val="dk1"/>
                </a:solidFill>
                <a:latin typeface="Noto Sans"/>
                <a:ea typeface="Noto Sans"/>
                <a:cs typeface="Noto Sans"/>
                <a:sym typeface="Noto Sans"/>
              </a:rPr>
              <a:t>x</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3731e121ff4_0_2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3731e121ff4_0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4</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+ 5</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lang="en" sz="1300">
                <a:solidFill>
                  <a:schemeClr val="dk1"/>
                </a:solidFill>
                <a:latin typeface="Calibri"/>
                <a:ea typeface="Calibri"/>
                <a:cs typeface="Calibri"/>
                <a:sym typeface="Calibri"/>
              </a:rPr>
              <a:t> </a:t>
            </a: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The slope of the perpendicular line is the opposite reciprocal of the slope of the original line, −2. The point on the line is (6, 4). The first coordinate, 6, is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-coordinate. The second coordinate, 4, is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-coordinate. Substitute −2 for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6 for </a:t>
            </a:r>
            <a:r>
              <a:rPr i="1" lang="en" sz="1300">
                <a:solidFill>
                  <a:schemeClr val="dk1"/>
                </a:solidFill>
                <a:latin typeface="Calibri"/>
                <a:ea typeface="Calibri"/>
                <a:cs typeface="Calibri"/>
                <a:sym typeface="Calibri"/>
              </a:rPr>
              <a:t>x</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and 4 for </a:t>
            </a:r>
            <a:r>
              <a:rPr i="1" lang="en" sz="1300">
                <a:solidFill>
                  <a:schemeClr val="dk1"/>
                </a:solidFill>
                <a:latin typeface="Calibri"/>
                <a:ea typeface="Calibri"/>
                <a:cs typeface="Calibri"/>
                <a:sym typeface="Calibri"/>
              </a:rPr>
              <a:t>y</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in the point-slope form: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y</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x</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Simplify the equation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− 4 = −2(</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− 6) to get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− 4 = −2</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+ 12. The answer is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−2</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+ 16.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2</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− 8</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slope of the perpendicular line is the opposite reciprocal of the slope of the original line. Remember to change the sign. The original line has slope ½. The opposite reciprocal is −2. Substitute −2 for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6 for </a:t>
            </a:r>
            <a:r>
              <a:rPr i="1" lang="en" sz="1300">
                <a:solidFill>
                  <a:schemeClr val="dk1"/>
                </a:solidFill>
                <a:latin typeface="Calibri"/>
                <a:ea typeface="Calibri"/>
                <a:cs typeface="Calibri"/>
                <a:sym typeface="Calibri"/>
              </a:rPr>
              <a:t>x</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and 4 for </a:t>
            </a:r>
            <a:r>
              <a:rPr i="1" lang="en" sz="1300">
                <a:solidFill>
                  <a:schemeClr val="dk1"/>
                </a:solidFill>
                <a:latin typeface="Calibri"/>
                <a:ea typeface="Calibri"/>
                <a:cs typeface="Calibri"/>
                <a:sym typeface="Calibri"/>
              </a:rPr>
              <a:t>y</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in the point-slope form: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y</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x</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Simplify the equation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− 4 = −2(</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− 6) to get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− 4 = −2</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+ 12. The answer is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−2</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+ 16.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4</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−5</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The slope of the perpendicular line is the opposite reciprocal of the slope of the original line, −2. Substitute −2 for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6 for </a:t>
            </a:r>
            <a:r>
              <a:rPr i="1" lang="en" sz="1300">
                <a:solidFill>
                  <a:schemeClr val="dk1"/>
                </a:solidFill>
                <a:latin typeface="Calibri"/>
                <a:ea typeface="Calibri"/>
                <a:cs typeface="Calibri"/>
                <a:sym typeface="Calibri"/>
              </a:rPr>
              <a:t>x</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and 4 for </a:t>
            </a:r>
            <a:r>
              <a:rPr i="1" lang="en" sz="1300">
                <a:solidFill>
                  <a:schemeClr val="dk1"/>
                </a:solidFill>
                <a:latin typeface="Calibri"/>
                <a:ea typeface="Calibri"/>
                <a:cs typeface="Calibri"/>
                <a:sym typeface="Calibri"/>
              </a:rPr>
              <a:t>y</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in the point-slope form: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y</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x</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Simplify the equation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− 4 = −2(</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− 6) to get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− 4 = −2</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+ 12.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–2</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5</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slope of the perpendicular line is the opposite reciprocal of the slope of the original line, −2.</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Substitute −2 for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6 for </a:t>
            </a:r>
            <a:r>
              <a:rPr i="1" lang="en" sz="1300">
                <a:solidFill>
                  <a:schemeClr val="dk1"/>
                </a:solidFill>
                <a:latin typeface="Calibri"/>
                <a:ea typeface="Calibri"/>
                <a:cs typeface="Calibri"/>
                <a:sym typeface="Calibri"/>
              </a:rPr>
              <a:t>x</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and 4 for </a:t>
            </a:r>
            <a:r>
              <a:rPr i="1" lang="en" sz="1300">
                <a:solidFill>
                  <a:schemeClr val="dk1"/>
                </a:solidFill>
                <a:latin typeface="Calibri"/>
                <a:ea typeface="Calibri"/>
                <a:cs typeface="Calibri"/>
                <a:sym typeface="Calibri"/>
              </a:rPr>
              <a:t>y</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in the point-slope form: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y</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x</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Simplify the equation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− 4 = −2(</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− 6). Be sure to distribute –2 to both terms inside the parentheses to get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− 4 = −2</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+ 12. The answer is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−2</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+ 16.</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73581f050c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373581f050c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Answer</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1 </a:t>
            </a:r>
            <a:r>
              <a:rPr lang="en">
                <a:solidFill>
                  <a:schemeClr val="dk1"/>
                </a:solidFill>
                <a:latin typeface="Noto Sans"/>
                <a:ea typeface="Noto Sans"/>
                <a:cs typeface="Noto Sans"/>
                <a:sym typeface="Noto Sans"/>
              </a:rPr>
              <a:t>- Find the slope of the given line.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3</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2 </a:t>
            </a:r>
            <a:r>
              <a:rPr lang="en">
                <a:solidFill>
                  <a:schemeClr val="dk1"/>
                </a:solidFill>
                <a:latin typeface="Noto Sans"/>
                <a:ea typeface="Noto Sans"/>
                <a:cs typeface="Noto Sans"/>
                <a:sym typeface="Noto Sans"/>
              </a:rPr>
              <a:t>- Find the slope of the perpendicular line. </a:t>
            </a:r>
            <a:r>
              <a:rPr i="1" lang="en">
                <a:solidFill>
                  <a:schemeClr val="dk1"/>
                </a:solidFill>
                <a:latin typeface="Noto Sans"/>
                <a:ea typeface="Noto Sans"/>
                <a:cs typeface="Noto Sans"/>
                <a:sym typeface="Noto Sans"/>
              </a:rPr>
              <a:t>m</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 –⅓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3</a:t>
            </a:r>
            <a:r>
              <a:rPr lang="en">
                <a:solidFill>
                  <a:schemeClr val="dk1"/>
                </a:solidFill>
                <a:latin typeface="Noto Sans"/>
                <a:ea typeface="Noto Sans"/>
                <a:cs typeface="Noto Sans"/>
                <a:sym typeface="Noto Sans"/>
              </a:rPr>
              <a:t> - Identify the point.</a:t>
            </a:r>
            <a:endParaRPr>
              <a:solidFill>
                <a:schemeClr val="dk1"/>
              </a:solidFill>
              <a:latin typeface="Noto Sans"/>
              <a:ea typeface="Noto Sans"/>
              <a:cs typeface="Noto Sans"/>
              <a:sym typeface="Noto Sans"/>
            </a:endParaRPr>
          </a:p>
          <a:p>
            <a:pPr indent="45720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 (4, 2)</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4</a:t>
            </a:r>
            <a:r>
              <a:rPr lang="en">
                <a:solidFill>
                  <a:schemeClr val="dk1"/>
                </a:solidFill>
                <a:latin typeface="Noto Sans"/>
                <a:ea typeface="Noto Sans"/>
                <a:cs typeface="Noto Sans"/>
                <a:sym typeface="Noto Sans"/>
              </a:rPr>
              <a:t> - Substitute the values into the point-slope form: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− 2 = –⅓(</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5 </a:t>
            </a:r>
            <a:r>
              <a:rPr lang="en">
                <a:solidFill>
                  <a:schemeClr val="dk1"/>
                </a:solidFill>
                <a:latin typeface="Noto Sans"/>
                <a:ea typeface="Noto Sans"/>
                <a:cs typeface="Noto Sans"/>
                <a:sym typeface="Noto Sans"/>
              </a:rPr>
              <a:t>- Simplify</a:t>
            </a:r>
            <a:endParaRPr>
              <a:solidFill>
                <a:schemeClr val="dk1"/>
              </a:solidFill>
              <a:latin typeface="Noto Sans"/>
              <a:ea typeface="Noto Sans"/>
              <a:cs typeface="Noto Sans"/>
              <a:sym typeface="Noto Sans"/>
            </a:endParaRPr>
          </a:p>
          <a:p>
            <a:pPr indent="45720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− 2 = –⅓</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+ 4/3</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6</a:t>
            </a:r>
            <a:r>
              <a:rPr lang="en">
                <a:solidFill>
                  <a:schemeClr val="dk1"/>
                </a:solidFill>
                <a:latin typeface="Noto Sans"/>
                <a:ea typeface="Noto Sans"/>
                <a:cs typeface="Noto Sans"/>
                <a:sym typeface="Noto Sans"/>
              </a:rPr>
              <a:t> - Write the equation in slope-intercept form: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45720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–⅓</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3⅓</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3736c5b7091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3736c5b7091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3737612d0d3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3737612d0d3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All Learners -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activity offers an extension for students:</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For students looking for an extra challenge, be sure to review the </a:t>
            </a:r>
            <a:r>
              <a:rPr lang="en" u="sng">
                <a:solidFill>
                  <a:schemeClr val="hlink"/>
                </a:solidFill>
                <a:latin typeface="Noto Sans"/>
                <a:ea typeface="Noto Sans"/>
                <a:cs typeface="Noto Sans"/>
                <a:sym typeface="Noto Sans"/>
                <a:hlinkClick action="ppaction://hlinksldjump" r:id="rId2"/>
              </a:rPr>
              <a:t>Extending Your Thinking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have worked on finding lines that are parallel and perpendicular to other lines that have slopes that are defined and non-zero. In this activity, students will work to find lines that are parallel and perpendicular to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-axes. To do this, students must have an understanding of the coordinate system. They must understand that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-axis is vertical and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-axis is horizontal. They must also understand that a coordinate is written in the form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Put students in pairs to work on this activity. Give each student a coordinate grid. A straight-edge and colored pencils would also help students visualize the different types of lines and their relationships.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Undefined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graph will show a vertical line through points (3, –2) and (3,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Undefined;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graph will show a </a:t>
            </a:r>
            <a:r>
              <a:rPr lang="en" sz="1300">
                <a:solidFill>
                  <a:schemeClr val="dk1"/>
                </a:solidFill>
                <a:latin typeface="Calibri"/>
                <a:ea typeface="Calibri"/>
                <a:cs typeface="Calibri"/>
                <a:sym typeface="Calibri"/>
              </a:rPr>
              <a:t>horizontal</a:t>
            </a:r>
            <a:r>
              <a:rPr lang="en" sz="1300">
                <a:solidFill>
                  <a:schemeClr val="dk1"/>
                </a:solidFill>
                <a:latin typeface="Calibri"/>
                <a:ea typeface="Calibri"/>
                <a:cs typeface="Calibri"/>
                <a:sym typeface="Calibri"/>
              </a:rPr>
              <a:t> line through points </a:t>
            </a:r>
            <a:r>
              <a:rPr lang="en" sz="1300">
                <a:solidFill>
                  <a:schemeClr val="dk1"/>
                </a:solidFill>
                <a:latin typeface="Calibri"/>
                <a:ea typeface="Calibri"/>
                <a:cs typeface="Calibri"/>
                <a:sym typeface="Calibri"/>
              </a:rPr>
              <a:t>(0, –2) and</a:t>
            </a:r>
            <a:r>
              <a:rPr lang="en" sz="1300">
                <a:solidFill>
                  <a:schemeClr val="dk1"/>
                </a:solidFill>
                <a:latin typeface="Calibri"/>
                <a:ea typeface="Calibri"/>
                <a:cs typeface="Calibri"/>
                <a:sym typeface="Calibri"/>
              </a:rPr>
              <a:t> (3,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0;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answers and synthesis on the next slide.</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3737612d0d3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3737612d0d3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startAt="6"/>
            </a:pP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startAt="6"/>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5</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startAt="6"/>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4</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startAt="6"/>
            </a:pPr>
            <a:r>
              <a:rPr lang="en">
                <a:solidFill>
                  <a:schemeClr val="dk1"/>
                </a:solidFill>
                <a:latin typeface="Noto Sans"/>
                <a:ea typeface="Noto Sans"/>
                <a:cs typeface="Noto Sans"/>
                <a:sym typeface="Noto Sans"/>
              </a:rPr>
              <a:t>Always perpendicular</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purpose of the discussion is to elicit conversation about slopes of horizontal lines, vertical lines, parallel lines, and perpendicular lines. Here are some questions for discussion: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did you find the slope of line </a:t>
            </a:r>
            <a:r>
              <a:rPr i="1" lang="en" sz="1300">
                <a:solidFill>
                  <a:schemeClr val="dk1"/>
                </a:solidFill>
                <a:latin typeface="Calibri"/>
                <a:ea typeface="Calibri"/>
                <a:cs typeface="Calibri"/>
                <a:sym typeface="Calibri"/>
              </a:rPr>
              <a:t>l</a:t>
            </a:r>
            <a:r>
              <a:rPr lang="en" sz="1300">
                <a:solidFill>
                  <a:schemeClr val="dk1"/>
                </a:solidFill>
                <a:latin typeface="Calibri"/>
                <a:ea typeface="Calibri"/>
                <a:cs typeface="Calibri"/>
                <a:sym typeface="Calibri"/>
              </a:rPr>
              <a:t>?” (Vertical lines have undefined slope.)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does the slope of line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compare to line </a:t>
            </a:r>
            <a:r>
              <a:rPr i="1" lang="en" sz="1300">
                <a:solidFill>
                  <a:schemeClr val="dk1"/>
                </a:solidFill>
                <a:latin typeface="Calibri"/>
                <a:ea typeface="Calibri"/>
                <a:cs typeface="Calibri"/>
                <a:sym typeface="Calibri"/>
              </a:rPr>
              <a:t>l</a:t>
            </a:r>
            <a:r>
              <a:rPr lang="en" sz="1300">
                <a:solidFill>
                  <a:schemeClr val="dk1"/>
                </a:solidFill>
                <a:latin typeface="Calibri"/>
                <a:ea typeface="Calibri"/>
                <a:cs typeface="Calibri"/>
                <a:sym typeface="Calibri"/>
              </a:rPr>
              <a:t>?” (They are the same because the lines are parallel.)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does the slope of line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compare to line </a:t>
            </a:r>
            <a:r>
              <a:rPr i="1" lang="en" sz="1300">
                <a:solidFill>
                  <a:schemeClr val="dk1"/>
                </a:solidFill>
                <a:latin typeface="Calibri"/>
                <a:ea typeface="Calibri"/>
                <a:cs typeface="Calibri"/>
                <a:sym typeface="Calibri"/>
              </a:rPr>
              <a:t>l</a:t>
            </a:r>
            <a:r>
              <a:rPr lang="en" sz="1300">
                <a:solidFill>
                  <a:schemeClr val="dk1"/>
                </a:solidFill>
                <a:latin typeface="Calibri"/>
                <a:ea typeface="Calibri"/>
                <a:cs typeface="Calibri"/>
                <a:sym typeface="Calibri"/>
              </a:rPr>
              <a:t>?” (The slope of line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is zero because it is a horizontal line. The slope of line </a:t>
            </a:r>
            <a:r>
              <a:rPr i="1" lang="en" sz="1300">
                <a:solidFill>
                  <a:schemeClr val="dk1"/>
                </a:solidFill>
                <a:latin typeface="Calibri"/>
                <a:ea typeface="Calibri"/>
                <a:cs typeface="Calibri"/>
                <a:sym typeface="Calibri"/>
              </a:rPr>
              <a:t>l</a:t>
            </a:r>
            <a:r>
              <a:rPr lang="en" sz="1300">
                <a:solidFill>
                  <a:schemeClr val="dk1"/>
                </a:solidFill>
                <a:latin typeface="Calibri"/>
                <a:ea typeface="Calibri"/>
                <a:cs typeface="Calibri"/>
                <a:sym typeface="Calibri"/>
              </a:rPr>
              <a:t> is undefined because it is a vertical line.)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do you write the equation of a horizontal line with coordinates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do you write the equation of a vertical line with coordinates </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3737612d0d3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3737612d0d3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The rise is 0; The run is 3; </a:t>
            </a:r>
            <a:r>
              <a:rPr i="1" lang="en">
                <a:solidFill>
                  <a:schemeClr val="dk1"/>
                </a:solidFill>
                <a:latin typeface="Noto Sans"/>
                <a:ea typeface="Noto Sans"/>
                <a:cs typeface="Noto Sans"/>
                <a:sym typeface="Noto Sans"/>
              </a:rPr>
              <a:t>m </a:t>
            </a:r>
            <a:r>
              <a:rPr lang="en">
                <a:solidFill>
                  <a:schemeClr val="dk1"/>
                </a:solidFill>
                <a:latin typeface="Noto Sans"/>
                <a:ea typeface="Noto Sans"/>
                <a:cs typeface="Noto Sans"/>
                <a:sym typeface="Noto Sans"/>
              </a:rPr>
              <a:t>= rise/run = 0/3 = 0</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*If there is time, students can graph a horizontal line through the points (3, 0) and (3, 2) and answer the same questions:</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rabicPeriod" startAt="2"/>
            </a:pPr>
            <a:r>
              <a:rPr lang="en">
                <a:solidFill>
                  <a:schemeClr val="dk1"/>
                </a:solidFill>
                <a:latin typeface="Noto Sans"/>
                <a:ea typeface="Noto Sans"/>
                <a:cs typeface="Noto Sans"/>
                <a:sym typeface="Noto Sans"/>
              </a:rPr>
              <a:t>What is the rise? What is the run? What is the slope? (The rise is 2; The run is 0; </a:t>
            </a:r>
            <a:r>
              <a:rPr i="1" lang="en">
                <a:solidFill>
                  <a:schemeClr val="dk1"/>
                </a:solidFill>
                <a:latin typeface="Noto Sans"/>
                <a:ea typeface="Noto Sans"/>
                <a:cs typeface="Noto Sans"/>
                <a:sym typeface="Noto Sans"/>
              </a:rPr>
              <a:t>m </a:t>
            </a:r>
            <a:r>
              <a:rPr lang="en">
                <a:solidFill>
                  <a:schemeClr val="dk1"/>
                </a:solidFill>
                <a:latin typeface="Noto Sans"/>
                <a:ea typeface="Noto Sans"/>
                <a:cs typeface="Noto Sans"/>
                <a:sym typeface="Noto Sans"/>
              </a:rPr>
              <a:t>= rise/run = 2/0 = undefined).</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3737612d0d3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3737612d0d3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 5</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lang="en" sz="1300">
                <a:solidFill>
                  <a:schemeClr val="dk1"/>
                </a:solidFill>
                <a:latin typeface="Calibri"/>
                <a:ea typeface="Calibri"/>
                <a:cs typeface="Calibri"/>
                <a:sym typeface="Calibri"/>
              </a:rPr>
              <a:t> </a:t>
            </a: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line you chose is parallel, not perpendicular. The given line is vertical and has undefined slope. The perpendicular line is horizontal and has slope 0. Every point on the perpendicular line has a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-coordinate of 2. The answer is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1</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line you chose does not go through the point (−5, 2). The given line is vertical and has undefined slope. The perpendicular line is horizontal and has slope 0. Every point on the perpendicular line has a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-coordinate of 2. The answer is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line you chose does not go through the point (−5, 2). The given line is vertical and has undefined slope. The perpendicular line is horizontal and has slope 0. Every point on the perpendicular line has a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-coordinate of 2. The answer is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2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given line is vertical and has undefined slope. The perpendicular line is horizontal and has slope 0. Every point on the perpendicular line has a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-coordinate of 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3737612d0d3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3737612d0d3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Step 1 </a:t>
            </a:r>
            <a:r>
              <a:rPr lang="en">
                <a:solidFill>
                  <a:schemeClr val="dk1"/>
                </a:solidFill>
                <a:latin typeface="Noto Sans"/>
                <a:ea typeface="Noto Sans"/>
                <a:cs typeface="Noto Sans"/>
                <a:sym typeface="Noto Sans"/>
              </a:rPr>
              <a:t>- Find the slope of the given line. The line is horizontal.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0</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Step 2 </a:t>
            </a:r>
            <a:r>
              <a:rPr lang="en">
                <a:solidFill>
                  <a:schemeClr val="dk1"/>
                </a:solidFill>
                <a:latin typeface="Noto Sans"/>
                <a:ea typeface="Noto Sans"/>
                <a:cs typeface="Noto Sans"/>
                <a:sym typeface="Noto Sans"/>
              </a:rPr>
              <a:t>- Find the slope of the perpendicular line. </a:t>
            </a:r>
            <a:r>
              <a:rPr lang="en">
                <a:solidFill>
                  <a:schemeClr val="dk1"/>
                </a:solidFill>
                <a:latin typeface="Noto Sans"/>
                <a:ea typeface="Noto Sans"/>
                <a:cs typeface="Noto Sans"/>
                <a:sym typeface="Noto Sans"/>
              </a:rPr>
              <a:t>The perpendicular line is a vertical line, so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undefined.</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Step 3</a:t>
            </a:r>
            <a:r>
              <a:rPr lang="en">
                <a:solidFill>
                  <a:schemeClr val="dk1"/>
                </a:solidFill>
                <a:latin typeface="Noto Sans"/>
                <a:ea typeface="Noto Sans"/>
                <a:cs typeface="Noto Sans"/>
                <a:sym typeface="Noto Sans"/>
              </a:rPr>
              <a:t> - Identify the point. </a:t>
            </a:r>
            <a:endParaRPr u="sng">
              <a:solidFill>
                <a:schemeClr val="dk1"/>
              </a:solidFill>
              <a:latin typeface="Noto Sans"/>
              <a:ea typeface="Noto Sans"/>
              <a:cs typeface="Noto Sans"/>
              <a:sym typeface="Noto Sans"/>
            </a:endParaRPr>
          </a:p>
          <a:p>
            <a:pPr indent="45720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 (−3, 5)</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Step 4</a:t>
            </a:r>
            <a:r>
              <a:rPr lang="en">
                <a:solidFill>
                  <a:schemeClr val="dk1"/>
                </a:solidFill>
                <a:latin typeface="Noto Sans"/>
                <a:ea typeface="Noto Sans"/>
                <a:cs typeface="Noto Sans"/>
                <a:sym typeface="Noto Sans"/>
              </a:rPr>
              <a:t> - Write the equation.</a:t>
            </a:r>
            <a:endParaRPr>
              <a:solidFill>
                <a:schemeClr val="dk1"/>
              </a:solidFill>
              <a:latin typeface="Noto Sans"/>
              <a:ea typeface="Noto Sans"/>
              <a:cs typeface="Noto Sans"/>
              <a:sym typeface="Noto Sans"/>
            </a:endParaRPr>
          </a:p>
          <a:p>
            <a:pPr indent="45720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The perpendicular line is vertical and passes through (−3, 5); every point on it has an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-coordinate of −3. </a:t>
            </a:r>
            <a:endParaRPr>
              <a:solidFill>
                <a:schemeClr val="dk1"/>
              </a:solidFill>
              <a:latin typeface="Noto Sans"/>
              <a:ea typeface="Noto Sans"/>
              <a:cs typeface="Noto Sans"/>
              <a:sym typeface="Noto Sans"/>
            </a:endParaRPr>
          </a:p>
          <a:p>
            <a:pPr indent="457200" lvl="0" marL="0" rtl="0" algn="l">
              <a:lnSpc>
                <a:spcPct val="115000"/>
              </a:lnSpc>
              <a:spcBef>
                <a:spcPts val="0"/>
              </a:spcBef>
              <a:spcAft>
                <a:spcPts val="0"/>
              </a:spcAft>
              <a:buNone/>
            </a:pP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3731e121ff4_0_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3731e121ff4_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Cool Down (5 minutes)</a:t>
            </a:r>
            <a:endParaRPr>
              <a:solidFill>
                <a:schemeClr val="dk1"/>
              </a:solidFill>
              <a:latin typeface="Noto Sans"/>
              <a:ea typeface="Noto Sans"/>
              <a:cs typeface="Noto Sans"/>
              <a:sym typeface="Noto Sans"/>
            </a:endParaRPr>
          </a:p>
          <a:p>
            <a:pPr indent="0" lvl="0" marL="0" rtl="0" algn="l">
              <a:spcBef>
                <a:spcPts val="400"/>
              </a:spcBef>
              <a:spcAft>
                <a:spcPts val="0"/>
              </a:spcAft>
              <a:buNone/>
            </a:pPr>
            <a:r>
              <a:rPr b="1" lang="en">
                <a:solidFill>
                  <a:schemeClr val="dk1"/>
                </a:solidFill>
                <a:latin typeface="Noto Sans"/>
                <a:ea typeface="Noto Sans"/>
                <a:cs typeface="Noto Sans"/>
                <a:sym typeface="Noto Sans"/>
              </a:rPr>
              <a:t>Answers</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Your answer may vary, but here is a sample.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Partner A’s equation is of the form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 and is a vertical line. The graph and equation were correct.</a:t>
            </a:r>
            <a:endParaRPr>
              <a:solidFill>
                <a:schemeClr val="dk1"/>
              </a:solidFill>
              <a:latin typeface="Noto Sans"/>
              <a:ea typeface="Noto Sans"/>
              <a:cs typeface="Noto Sans"/>
              <a:sym typeface="Noto Sans"/>
            </a:endParaRPr>
          </a:p>
          <a:p>
            <a:pPr indent="457200" lvl="0" marL="0" rtl="0" algn="l">
              <a:spcBef>
                <a:spcPts val="0"/>
              </a:spcBef>
              <a:spcAft>
                <a:spcPts val="0"/>
              </a:spcAft>
              <a:buNone/>
            </a:pPr>
            <a:r>
              <a:rPr lang="en">
                <a:solidFill>
                  <a:schemeClr val="dk1"/>
                </a:solidFill>
                <a:latin typeface="Noto Sans"/>
                <a:ea typeface="Noto Sans"/>
                <a:cs typeface="Noto Sans"/>
                <a:sym typeface="Noto Sans"/>
              </a:rPr>
              <a:t>Partner B’s equation is of the form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 and is a horizontal line. The graph and equation were correct.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startAt="2"/>
            </a:pPr>
            <a:r>
              <a:rPr lang="en">
                <a:solidFill>
                  <a:schemeClr val="dk1"/>
                </a:solidFill>
                <a:latin typeface="Noto Sans"/>
                <a:ea typeface="Noto Sans"/>
                <a:cs typeface="Noto Sans"/>
                <a:sym typeface="Noto Sans"/>
              </a:rPr>
              <a:t>The equation of your line will depend on where you drew it on the coordinate grid, but it should have the same slope (0 or undefined) as the first equation.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startAt="2"/>
            </a:pPr>
            <a:r>
              <a:rPr lang="en">
                <a:solidFill>
                  <a:schemeClr val="dk1"/>
                </a:solidFill>
                <a:latin typeface="Noto Sans"/>
                <a:ea typeface="Noto Sans"/>
                <a:cs typeface="Noto Sans"/>
                <a:sym typeface="Noto Sans"/>
              </a:rPr>
              <a:t>The equation of your line will depend on where you drew it on the coordinate grid, but it should have a slope that is not the same as the first equation.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Activity Synthesis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The purpose of the discussion is to elicit conversation about equations of lines parallel or perpendicular to horizontal or vertical lines.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“What do you notice about the equations of vertical lines?” (They are of the form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“What do you notice about the equations of lines perpendicular to vertical lines?” (They are of the form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“What do you notice about the equations of horizontal lines?” (They are of the form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“What do you notice about the equations of lines perpendicular to horizontal lines?” (They are of the form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Response to Student Thinking - More Chances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Students will have more opportunities to understand the mathematical ideas in this cool down, so there is no need to slow down or add additional work to the next lessons. Instead, use the results of this cool down to provide guidance for what to look for and emphasize over the next several lessons to support students in advancing their current understanding.</a:t>
            </a:r>
            <a:endParaRPr>
              <a:solidFill>
                <a:schemeClr val="dk1"/>
              </a:solidFill>
              <a:latin typeface="Noto Sans"/>
              <a:ea typeface="Noto Sans"/>
              <a:cs typeface="Noto Sans"/>
              <a:sym typeface="Noto San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3731e121ff4_0_3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3731e121ff4_0_3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6" name="Google Shape;546;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Noto Sans"/>
                <a:ea typeface="Noto Sans"/>
                <a:cs typeface="Noto Sans"/>
                <a:sym typeface="Noto Sans"/>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3731e121ff4_0_3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5" name="Google Shape;555;g3731e121ff4_0_3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8" name="Google Shape;588;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Prompt: </a:t>
            </a:r>
            <a:r>
              <a:rPr lang="en">
                <a:solidFill>
                  <a:schemeClr val="dk1"/>
                </a:solidFill>
                <a:latin typeface="Noto Sans"/>
                <a:ea typeface="Noto Sans"/>
                <a:cs typeface="Noto Sans"/>
                <a:sym typeface="Noto Sans"/>
              </a:rPr>
              <a:t>After completing the Lesson Synthesis, wrap up the class by directing students to the Lesson Summary in their student textbook. In this section, students review the day’s learning targets, read summaries about the key takeaways from each activity, and then respond to a reflection question regarding their confidence with the material.</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For more on the benefits of using this type of metacognitive reflection, see the Research in Practice section of the course.</a:t>
            </a:r>
            <a:endParaRPr>
              <a:solidFill>
                <a:schemeClr val="dk1"/>
              </a:solidFill>
              <a:latin typeface="Noto Sans"/>
              <a:ea typeface="Noto Sans"/>
              <a:cs typeface="Noto Sans"/>
              <a:sym typeface="Noto San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6" name="Google Shape;596;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3000"/>
              <a:buFont typeface="Roboto Slab"/>
              <a:buNone/>
              <a:defRPr b="1" sz="3000">
                <a:solidFill>
                  <a:srgbClr val="005047"/>
                </a:solidFill>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19" name="Google Shape;19;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0" name="Google Shape;20;p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3000"/>
              <a:buFont typeface="Roboto Slab"/>
              <a:buNone/>
              <a:defRPr b="1" sz="3000">
                <a:solidFill>
                  <a:srgbClr val="005047"/>
                </a:solidFill>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25" name="Google Shape;25;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Font typeface="Roboto Slab"/>
              <a:buNone/>
              <a:defRPr b="1" sz="3000">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 name="Google Shape;29;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2" name="Google Shape;32;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4" name="Shape 34"/>
        <p:cNvGrpSpPr/>
        <p:nvPr/>
      </p:nvGrpSpPr>
      <p:grpSpPr>
        <a:xfrm>
          <a:off x="0" y="0"/>
          <a:ext cx="0" cy="0"/>
          <a:chOff x="0" y="0"/>
          <a:chExt cx="0" cy="0"/>
        </a:xfrm>
      </p:grpSpPr>
      <p:sp>
        <p:nvSpPr>
          <p:cNvPr id="35" name="Google Shape;35;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6" name="Google Shape;36;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9"/>
          <p:cNvSpPr/>
          <p:nvPr/>
        </p:nvSpPr>
        <p:spPr>
          <a:xfrm>
            <a:off x="4572000" y="-125"/>
            <a:ext cx="4572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0" name="Google Shape;40;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1" name="Google Shape;41;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8" name="Google Shape;48;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Roboto Slab"/>
              <a:buNone/>
              <a:defRPr b="1"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Noto Sans"/>
              <a:buChar char="●"/>
              <a:defRPr sz="1800">
                <a:solidFill>
                  <a:srgbClr val="424242"/>
                </a:solidFill>
                <a:latin typeface="Noto Sans"/>
                <a:ea typeface="Noto Sans"/>
                <a:cs typeface="Noto Sans"/>
                <a:sym typeface="Noto Sans"/>
              </a:defRPr>
            </a:lvl1pPr>
            <a:lvl2pPr indent="-317500" lvl="1" marL="9144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2pPr>
            <a:lvl3pPr indent="-317500" lvl="2" marL="13716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3pPr>
            <a:lvl4pPr indent="-317500" lvl="3" marL="18288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4pPr>
            <a:lvl5pPr indent="-317500" lvl="4" marL="22860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5pPr>
            <a:lvl6pPr indent="-317500" lvl="5" marL="27432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6pPr>
            <a:lvl7pPr indent="-317500" lvl="6" marL="32004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7pPr>
            <a:lvl8pPr indent="-317500" lvl="7" marL="36576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8pPr>
            <a:lvl9pPr indent="-317500" lvl="8" marL="41148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Noto Sans"/>
                <a:ea typeface="Noto Sans"/>
                <a:cs typeface="Noto Sans"/>
                <a:sym typeface="Noto Sans"/>
              </a:defRPr>
            </a:lvl1pPr>
            <a:lvl2pPr lvl="1" algn="r">
              <a:buNone/>
              <a:defRPr sz="1100">
                <a:solidFill>
                  <a:schemeClr val="dk2"/>
                </a:solidFill>
                <a:latin typeface="Noto Sans"/>
                <a:ea typeface="Noto Sans"/>
                <a:cs typeface="Noto Sans"/>
                <a:sym typeface="Noto Sans"/>
              </a:defRPr>
            </a:lvl2pPr>
            <a:lvl3pPr lvl="2" algn="r">
              <a:buNone/>
              <a:defRPr sz="1100">
                <a:solidFill>
                  <a:schemeClr val="dk2"/>
                </a:solidFill>
                <a:latin typeface="Noto Sans"/>
                <a:ea typeface="Noto Sans"/>
                <a:cs typeface="Noto Sans"/>
                <a:sym typeface="Noto Sans"/>
              </a:defRPr>
            </a:lvl3pPr>
            <a:lvl4pPr lvl="3" algn="r">
              <a:buNone/>
              <a:defRPr sz="1100">
                <a:solidFill>
                  <a:schemeClr val="dk2"/>
                </a:solidFill>
                <a:latin typeface="Noto Sans"/>
                <a:ea typeface="Noto Sans"/>
                <a:cs typeface="Noto Sans"/>
                <a:sym typeface="Noto Sans"/>
              </a:defRPr>
            </a:lvl4pPr>
            <a:lvl5pPr lvl="4" algn="r">
              <a:buNone/>
              <a:defRPr sz="1100">
                <a:solidFill>
                  <a:schemeClr val="dk2"/>
                </a:solidFill>
                <a:latin typeface="Noto Sans"/>
                <a:ea typeface="Noto Sans"/>
                <a:cs typeface="Noto Sans"/>
                <a:sym typeface="Noto Sans"/>
              </a:defRPr>
            </a:lvl5pPr>
            <a:lvl6pPr lvl="5" algn="r">
              <a:buNone/>
              <a:defRPr sz="1100">
                <a:solidFill>
                  <a:schemeClr val="dk2"/>
                </a:solidFill>
                <a:latin typeface="Noto Sans"/>
                <a:ea typeface="Noto Sans"/>
                <a:cs typeface="Noto Sans"/>
                <a:sym typeface="Noto Sans"/>
              </a:defRPr>
            </a:lvl6pPr>
            <a:lvl7pPr lvl="6" algn="r">
              <a:buNone/>
              <a:defRPr sz="1100">
                <a:solidFill>
                  <a:schemeClr val="dk2"/>
                </a:solidFill>
                <a:latin typeface="Noto Sans"/>
                <a:ea typeface="Noto Sans"/>
                <a:cs typeface="Noto Sans"/>
                <a:sym typeface="Noto Sans"/>
              </a:defRPr>
            </a:lvl7pPr>
            <a:lvl8pPr lvl="7" algn="r">
              <a:buNone/>
              <a:defRPr sz="1100">
                <a:solidFill>
                  <a:schemeClr val="dk2"/>
                </a:solidFill>
                <a:latin typeface="Noto Sans"/>
                <a:ea typeface="Noto Sans"/>
                <a:cs typeface="Noto Sans"/>
                <a:sym typeface="Noto Sans"/>
              </a:defRPr>
            </a:lvl8pPr>
            <a:lvl9pPr lvl="8" algn="r">
              <a:buNone/>
              <a:defRPr sz="1100">
                <a:solidFill>
                  <a:schemeClr val="dk2"/>
                </a:solidFill>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8.png"/><Relationship Id="rId7" Type="http://schemas.openxmlformats.org/officeDocument/2006/relationships/image" Target="../media/image2.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8.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6.png"/><Relationship Id="rId7"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8.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6.png"/><Relationship Id="rId7" Type="http://schemas.openxmlformats.org/officeDocument/2006/relationships/image" Target="../media/image13.png"/><Relationship Id="rId8"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3.png"/><Relationship Id="rId4" Type="http://schemas.openxmlformats.org/officeDocument/2006/relationships/slide" Target="/ppt/slides/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5.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5.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6.png"/><Relationship Id="rId6" Type="http://schemas.openxmlformats.org/officeDocument/2006/relationships/image" Target="../media/image13.png"/><Relationship Id="rId7" Type="http://schemas.openxmlformats.org/officeDocument/2006/relationships/image" Target="../media/image18.png"/><Relationship Id="rId8"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3.png"/><Relationship Id="rId4" Type="http://schemas.openxmlformats.org/officeDocument/2006/relationships/image" Target="../media/image3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7.png"/><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5.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5.png"/><Relationship Id="rId4" Type="http://schemas.openxmlformats.org/officeDocument/2006/relationships/image" Target="../media/image8.png"/><Relationship Id="rId5"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6.png"/><Relationship Id="rId6" Type="http://schemas.openxmlformats.org/officeDocument/2006/relationships/image" Target="../media/image13.png"/><Relationship Id="rId7"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2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2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7.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5.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5.png"/><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6.png"/><Relationship Id="rId6" Type="http://schemas.openxmlformats.org/officeDocument/2006/relationships/image" Target="../media/image13.png"/><Relationship Id="rId7" Type="http://schemas.openxmlformats.org/officeDocument/2006/relationships/image" Target="../media/image1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21.jpg"/><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21.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7.png"/><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5.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5.png"/><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image" Target="../media/image12.png"/><Relationship Id="rId4" Type="http://schemas.openxmlformats.org/officeDocument/2006/relationships/image" Target="../media/image16.png"/><Relationship Id="rId5" Type="http://schemas.openxmlformats.org/officeDocument/2006/relationships/image" Target="../media/image13.png"/><Relationship Id="rId6" Type="http://schemas.openxmlformats.org/officeDocument/2006/relationships/image" Target="../media/image10.png"/><Relationship Id="rId7" Type="http://schemas.openxmlformats.org/officeDocument/2006/relationships/image" Target="../media/image2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2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4.xml"/><Relationship Id="rId3" Type="http://schemas.openxmlformats.org/officeDocument/2006/relationships/image" Target="../media/image12.png"/><Relationship Id="rId4" Type="http://schemas.openxmlformats.org/officeDocument/2006/relationships/image" Target="../media/image16.png"/><Relationship Id="rId5" Type="http://schemas.openxmlformats.org/officeDocument/2006/relationships/image" Target="../media/image10.png"/><Relationship Id="rId6" Type="http://schemas.openxmlformats.org/officeDocument/2006/relationships/image" Target="../media/image29.png"/><Relationship Id="rId7" Type="http://schemas.openxmlformats.org/officeDocument/2006/relationships/image" Target="../media/image2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image" Target="../media/image23.png"/><Relationship Id="rId4" Type="http://schemas.openxmlformats.org/officeDocument/2006/relationships/image" Target="../media/image3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 Id="rId3" Type="http://schemas.openxmlformats.org/officeDocument/2006/relationships/image" Target="../media/image12.png"/><Relationship Id="rId4" Type="http://schemas.openxmlformats.org/officeDocument/2006/relationships/image" Target="../media/image10.png"/><Relationship Id="rId5" Type="http://schemas.openxmlformats.org/officeDocument/2006/relationships/image" Target="../media/image29.png"/><Relationship Id="rId6" Type="http://schemas.openxmlformats.org/officeDocument/2006/relationships/image" Target="../media/image26.png"/><Relationship Id="rId7" Type="http://schemas.openxmlformats.org/officeDocument/2006/relationships/image" Target="../media/image2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2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Roboto Slab Black"/>
              <a:ea typeface="Roboto Slab Black"/>
              <a:cs typeface="Roboto Slab Black"/>
              <a:sym typeface="Roboto Slab Black"/>
            </a:endParaRPr>
          </a:p>
          <a:p>
            <a:pPr indent="0" lvl="0" marL="0" rtl="0" algn="ctr">
              <a:spcBef>
                <a:spcPts val="1000"/>
              </a:spcBef>
              <a:spcAft>
                <a:spcPts val="1000"/>
              </a:spcAft>
              <a:buClr>
                <a:schemeClr val="dk1"/>
              </a:buClr>
              <a:buSzPts val="1100"/>
              <a:buFont typeface="Arial"/>
              <a:buNone/>
            </a:pPr>
            <a:r>
              <a:rPr lang="en" sz="1800">
                <a:solidFill>
                  <a:srgbClr val="FDBD3E"/>
                </a:solidFill>
                <a:latin typeface="Noto Sans"/>
                <a:ea typeface="Noto Sans"/>
                <a:cs typeface="Noto Sans"/>
                <a:sym typeface="Noto Sans"/>
              </a:rPr>
              <a:t>Unit 1 Linear Equations</a:t>
            </a:r>
            <a:endParaRPr sz="3000">
              <a:solidFill>
                <a:srgbClr val="FDBD3E"/>
              </a:solidFill>
              <a:latin typeface="Roboto Slab Black"/>
              <a:ea typeface="Roboto Slab Black"/>
              <a:cs typeface="Roboto Slab Black"/>
              <a:sym typeface="Roboto Slab Black"/>
            </a:endParaRPr>
          </a:p>
        </p:txBody>
      </p:sp>
      <p:pic>
        <p:nvPicPr>
          <p:cNvPr id="57" name="Google Shape;57;p13"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58" name="Google Shape;58;p13"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59" name="Google Shape;59;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t>Lesson 1.14 Writing Equations of Parallel and Perpendicular Lines</a:t>
            </a:r>
            <a:endParaRPr>
              <a:solidFill>
                <a:srgbClr val="42424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3" name="Shape 63"/>
        <p:cNvGrpSpPr/>
        <p:nvPr/>
      </p:nvGrpSpPr>
      <p:grpSpPr>
        <a:xfrm>
          <a:off x="0" y="0"/>
          <a:ext cx="0" cy="0"/>
          <a:chOff x="0" y="0"/>
          <a:chExt cx="0" cy="0"/>
        </a:xfrm>
      </p:grpSpPr>
      <p:sp>
        <p:nvSpPr>
          <p:cNvPr id="64" name="Google Shape;64;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latin typeface="Verdana"/>
                <a:ea typeface="Verdana"/>
                <a:cs typeface="Verdana"/>
                <a:sym typeface="Verdana"/>
              </a:rPr>
              <a:t>How to use these slides</a:t>
            </a:r>
            <a:endParaRPr sz="3000">
              <a:solidFill>
                <a:srgbClr val="005047"/>
              </a:solidFill>
              <a:latin typeface="Verdana"/>
              <a:ea typeface="Verdana"/>
              <a:cs typeface="Verdana"/>
              <a:sym typeface="Verdana"/>
            </a:endParaRPr>
          </a:p>
        </p:txBody>
      </p:sp>
      <p:sp>
        <p:nvSpPr>
          <p:cNvPr id="65" name="Google Shape;65;p14"/>
          <p:cNvSpPr txBox="1"/>
          <p:nvPr>
            <p:ph idx="1" type="body"/>
          </p:nvPr>
        </p:nvSpPr>
        <p:spPr>
          <a:xfrm>
            <a:off x="311700" y="1152475"/>
            <a:ext cx="8520600" cy="3498600"/>
          </a:xfrm>
          <a:prstGeom prst="rect">
            <a:avLst/>
          </a:prstGeom>
        </p:spPr>
        <p:txBody>
          <a:bodyPr anchorCtr="0" anchor="t" bIns="0" lIns="91425" spcFirstLastPara="1" rIns="91425" wrap="square" tIns="91425">
            <a:norm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66" name="Google Shape;66;p1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67" name="Google Shape;67;p1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1.14 Writing Equations of Parallel and Perpendicular Lines</a:t>
            </a:r>
            <a:endParaRPr/>
          </a:p>
        </p:txBody>
      </p:sp>
      <p:sp>
        <p:nvSpPr>
          <p:cNvPr id="68" name="Google Shape;68;p14"/>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rPr>
              <a:t>OpenStax CC BY NC SA</a:t>
            </a:r>
            <a:endParaRPr sz="900">
              <a:solidFill>
                <a:srgbClr val="666666"/>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2" name="Shape 72"/>
        <p:cNvGrpSpPr/>
        <p:nvPr/>
      </p:nvGrpSpPr>
      <p:grpSpPr>
        <a:xfrm>
          <a:off x="0" y="0"/>
          <a:ext cx="0" cy="0"/>
          <a:chOff x="0" y="0"/>
          <a:chExt cx="0" cy="0"/>
        </a:xfrm>
      </p:grpSpPr>
      <p:sp>
        <p:nvSpPr>
          <p:cNvPr id="73" name="Google Shape;73;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Reference </a:t>
            </a:r>
            <a:r>
              <a:rPr lang="en">
                <a:latin typeface="Verdana"/>
                <a:ea typeface="Verdana"/>
                <a:cs typeface="Verdana"/>
                <a:sym typeface="Verdana"/>
              </a:rPr>
              <a:t>Key</a:t>
            </a:r>
            <a:endParaRPr>
              <a:latin typeface="Verdana"/>
              <a:ea typeface="Verdana"/>
              <a:cs typeface="Verdana"/>
              <a:sym typeface="Verdana"/>
            </a:endParaRPr>
          </a:p>
        </p:txBody>
      </p:sp>
      <p:sp>
        <p:nvSpPr>
          <p:cNvPr id="74" name="Google Shape;74;p15"/>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75" name="Google Shape;75;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6" name="Google Shape;76;p1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1.14 Writing Equations of Parallel and Perpendicular Lines</a:t>
            </a:r>
            <a:endParaRPr/>
          </a:p>
        </p:txBody>
      </p:sp>
      <p:graphicFrame>
        <p:nvGraphicFramePr>
          <p:cNvPr id="77" name="Google Shape;77;p15"/>
          <p:cNvGraphicFramePr/>
          <p:nvPr/>
        </p:nvGraphicFramePr>
        <p:xfrm>
          <a:off x="416500" y="1479425"/>
          <a:ext cx="3000000" cy="3000000"/>
        </p:xfrm>
        <a:graphic>
          <a:graphicData uri="http://schemas.openxmlformats.org/drawingml/2006/table">
            <a:tbl>
              <a:tblPr>
                <a:noFill/>
                <a:tableStyleId>{8F1184A2-448D-4620-B404-09723678F9D1}</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Support for Students with Disability</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Learning Strategies slide, provides additional support to students for understanding the activity. </a:t>
                      </a:r>
                      <a:endParaRPr sz="1300">
                        <a:solidFill>
                          <a:srgbClr val="424242"/>
                        </a:solidFill>
                        <a:latin typeface="Noto Sans"/>
                        <a:ea typeface="Noto Sans"/>
                        <a:cs typeface="Noto Sans"/>
                        <a:sym typeface="Noto Sans"/>
                      </a:endParaRPr>
                    </a:p>
                    <a:p>
                      <a:pPr indent="0" lvl="0" marL="0" rtl="0" algn="l">
                        <a:spcBef>
                          <a:spcPts val="0"/>
                        </a:spcBef>
                        <a:spcAft>
                          <a:spcPts val="0"/>
                        </a:spcAft>
                        <a:buNone/>
                      </a:pPr>
                      <a:r>
                        <a:t/>
                      </a:r>
                      <a:endParaRPr sz="1300">
                        <a:solidFill>
                          <a:srgbClr val="424242"/>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sz="1300">
                          <a:solidFill>
                            <a:srgbClr val="424242"/>
                          </a:solidFill>
                          <a:latin typeface="Noto Sans"/>
                          <a:ea typeface="Noto Sans"/>
                          <a:cs typeface="Noto Sans"/>
                          <a:sym typeface="Noto Sans"/>
                        </a:rPr>
                        <a:t>Learning Strategies slide, provides additional support to students for understanding the activity. </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Noto Sans"/>
                          <a:ea typeface="Noto Sans"/>
                          <a:cs typeface="Noto Sans"/>
                          <a:sym typeface="Noto Sans"/>
                        </a:rPr>
                        <a:t>Support for English Language Learners</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Extending Your Thinking</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Extending Your Thinking slide, provides an extra challenge for students.</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Not 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 slide, checkpoint to assess student understanding after the learning activity.</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Review</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 Review slide, designed to help review topics from the self check question.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78" name="Google Shape;78;p15"/>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79" name="Google Shape;79;p15"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80" name="Google Shape;80;p15"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81" name="Google Shape;81;p15"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82" name="Google Shape;82;p15"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83" name="Google Shape;83;p15"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84" name="Google Shape;84;p15"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85" name="Google Shape;85;p15"/>
          <p:cNvSpPr/>
          <p:nvPr/>
        </p:nvSpPr>
        <p:spPr>
          <a:xfrm>
            <a:off x="2984325" y="4474800"/>
            <a:ext cx="30705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100">
                <a:solidFill>
                  <a:schemeClr val="dk1"/>
                </a:solidFill>
                <a:latin typeface="Noto Sans"/>
                <a:ea typeface="Noto Sans"/>
                <a:cs typeface="Noto Sans"/>
                <a:sym typeface="Noto Sans"/>
              </a:rPr>
              <a:t>On the next slides, c</a:t>
            </a:r>
            <a:r>
              <a:rPr lang="en" sz="1100">
                <a:solidFill>
                  <a:schemeClr val="dk1"/>
                </a:solidFill>
                <a:latin typeface="Noto Sans"/>
                <a:ea typeface="Noto Sans"/>
                <a:cs typeface="Noto Sans"/>
                <a:sym typeface="Noto Sans"/>
              </a:rPr>
              <a:t>heck the </a:t>
            </a:r>
            <a:r>
              <a:rPr b="1" lang="en" sz="1100">
                <a:solidFill>
                  <a:schemeClr val="dk1"/>
                </a:solidFill>
                <a:latin typeface="Noto Sans"/>
                <a:ea typeface="Noto Sans"/>
                <a:cs typeface="Noto Sans"/>
                <a:sym typeface="Noto Sans"/>
              </a:rPr>
              <a:t>speaker notes </a:t>
            </a:r>
            <a:r>
              <a:rPr lang="en" sz="1100">
                <a:solidFill>
                  <a:schemeClr val="dk1"/>
                </a:solidFill>
                <a:latin typeface="Noto Sans"/>
                <a:ea typeface="Noto Sans"/>
                <a:cs typeface="Noto Sans"/>
                <a:sym typeface="Noto Sans"/>
              </a:rPr>
              <a:t>for teacher instructions and support.</a:t>
            </a:r>
            <a:endParaRPr sz="1200">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89" name="Shape 89"/>
        <p:cNvGrpSpPr/>
        <p:nvPr/>
      </p:nvGrpSpPr>
      <p:grpSpPr>
        <a:xfrm>
          <a:off x="0" y="0"/>
          <a:ext cx="0" cy="0"/>
          <a:chOff x="0" y="0"/>
          <a:chExt cx="0" cy="0"/>
        </a:xfrm>
      </p:grpSpPr>
      <p:sp>
        <p:nvSpPr>
          <p:cNvPr id="90" name="Google Shape;90;p16"/>
          <p:cNvSpPr txBox="1"/>
          <p:nvPr>
            <p:ph type="title"/>
          </p:nvPr>
        </p:nvSpPr>
        <p:spPr>
          <a:xfrm>
            <a:off x="311700" y="445025"/>
            <a:ext cx="8520600" cy="572700"/>
          </a:xfrm>
          <a:prstGeom prst="rect">
            <a:avLst/>
          </a:prstGeom>
          <a:solidFill>
            <a:srgbClr val="005047"/>
          </a:solidFill>
        </p:spPr>
        <p:txBody>
          <a:bodyPr anchorCtr="0" anchor="b" bIns="91425" lIns="91425" spcFirstLastPara="1" rIns="91425" wrap="square" tIns="91425">
            <a:noAutofit/>
          </a:bodyPr>
          <a:lstStyle/>
          <a:p>
            <a:pPr indent="0" lvl="0" marL="0" marR="0" rtl="0" algn="l">
              <a:lnSpc>
                <a:spcPct val="100000"/>
              </a:lnSpc>
              <a:spcBef>
                <a:spcPts val="0"/>
              </a:spcBef>
              <a:spcAft>
                <a:spcPts val="0"/>
              </a:spcAft>
              <a:buNone/>
            </a:pPr>
            <a:r>
              <a:rPr lang="en">
                <a:solidFill>
                  <a:srgbClr val="FDBD3E"/>
                </a:solidFill>
                <a:latin typeface="Verdana"/>
                <a:ea typeface="Verdana"/>
                <a:cs typeface="Verdana"/>
                <a:sym typeface="Verdana"/>
              </a:rPr>
              <a:t>Learning Goals</a:t>
            </a:r>
            <a:endParaRPr>
              <a:solidFill>
                <a:srgbClr val="FDBD3E"/>
              </a:solidFill>
              <a:latin typeface="Verdana"/>
              <a:ea typeface="Verdana"/>
              <a:cs typeface="Verdana"/>
              <a:sym typeface="Verdana"/>
            </a:endParaRPr>
          </a:p>
        </p:txBody>
      </p:sp>
      <p:sp>
        <p:nvSpPr>
          <p:cNvPr id="91" name="Google Shape;91;p16"/>
          <p:cNvSpPr txBox="1"/>
          <p:nvPr>
            <p:ph idx="1" type="body"/>
          </p:nvPr>
        </p:nvSpPr>
        <p:spPr>
          <a:xfrm>
            <a:off x="311700" y="1152475"/>
            <a:ext cx="5201100" cy="3498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latin typeface="Noto Sans"/>
                <a:ea typeface="Noto Sans"/>
                <a:cs typeface="Noto Sans"/>
                <a:sym typeface="Noto Sans"/>
              </a:rPr>
              <a:t>By the end of this lesson you will be able to -</a:t>
            </a:r>
            <a:endParaRPr b="1">
              <a:solidFill>
                <a:srgbClr val="F3F3F3"/>
              </a:solidFill>
              <a:latin typeface="Noto Sans"/>
              <a:ea typeface="Noto Sans"/>
              <a:cs typeface="Noto Sans"/>
              <a:sym typeface="Noto Sans"/>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Write </a:t>
            </a:r>
            <a:r>
              <a:rPr lang="en">
                <a:solidFill>
                  <a:srgbClr val="F3F3F3"/>
                </a:solidFill>
              </a:rPr>
              <a:t>an</a:t>
            </a:r>
            <a:r>
              <a:rPr b="1" lang="en">
                <a:solidFill>
                  <a:srgbClr val="F3F3F3"/>
                </a:solidFill>
              </a:rPr>
              <a:t> equation of a line parallel</a:t>
            </a:r>
            <a:r>
              <a:rPr lang="en">
                <a:solidFill>
                  <a:srgbClr val="F3F3F3"/>
                </a:solidFill>
              </a:rPr>
              <a:t> to a given line.</a:t>
            </a:r>
            <a:endParaRPr>
              <a:solidFill>
                <a:srgbClr val="F3F3F3"/>
              </a:solidFill>
            </a:endParaRPr>
          </a:p>
          <a:p>
            <a:pPr indent="-342900" lvl="0" marL="457200" rtl="0" algn="l">
              <a:lnSpc>
                <a:spcPct val="100000"/>
              </a:lnSpc>
              <a:spcBef>
                <a:spcPts val="1000"/>
              </a:spcBef>
              <a:spcAft>
                <a:spcPts val="0"/>
              </a:spcAft>
              <a:buClr>
                <a:srgbClr val="F3F3F3"/>
              </a:buClr>
              <a:buSzPts val="1800"/>
              <a:buChar char="●"/>
            </a:pPr>
            <a:r>
              <a:rPr b="1" lang="en">
                <a:solidFill>
                  <a:srgbClr val="F3F3F3"/>
                </a:solidFill>
              </a:rPr>
              <a:t>Write</a:t>
            </a:r>
            <a:r>
              <a:rPr lang="en">
                <a:solidFill>
                  <a:srgbClr val="F3F3F3"/>
                </a:solidFill>
              </a:rPr>
              <a:t> an </a:t>
            </a:r>
            <a:r>
              <a:rPr b="1" lang="en">
                <a:solidFill>
                  <a:srgbClr val="F3F3F3"/>
                </a:solidFill>
              </a:rPr>
              <a:t>equation of a line perpendicular</a:t>
            </a:r>
            <a:r>
              <a:rPr lang="en">
                <a:solidFill>
                  <a:srgbClr val="F3F3F3"/>
                </a:solidFill>
              </a:rPr>
              <a:t> to a given line.</a:t>
            </a:r>
            <a:endParaRPr>
              <a:solidFill>
                <a:srgbClr val="F3F3F3"/>
              </a:solidFill>
            </a:endParaRPr>
          </a:p>
          <a:p>
            <a:pPr indent="-342900" lvl="0" marL="457200" rtl="0" algn="l">
              <a:lnSpc>
                <a:spcPct val="100000"/>
              </a:lnSpc>
              <a:spcBef>
                <a:spcPts val="1000"/>
              </a:spcBef>
              <a:spcAft>
                <a:spcPts val="0"/>
              </a:spcAft>
              <a:buClr>
                <a:srgbClr val="F3F3F3"/>
              </a:buClr>
              <a:buSzPts val="1800"/>
              <a:buChar char="●"/>
            </a:pPr>
            <a:r>
              <a:rPr b="1" lang="en">
                <a:solidFill>
                  <a:srgbClr val="F3F3F3"/>
                </a:solidFill>
              </a:rPr>
              <a:t>Write </a:t>
            </a:r>
            <a:r>
              <a:rPr lang="en">
                <a:solidFill>
                  <a:srgbClr val="F3F3F3"/>
                </a:solidFill>
              </a:rPr>
              <a:t>an</a:t>
            </a:r>
            <a:r>
              <a:rPr b="1" lang="en">
                <a:solidFill>
                  <a:srgbClr val="F3F3F3"/>
                </a:solidFill>
              </a:rPr>
              <a:t> equation </a:t>
            </a:r>
            <a:r>
              <a:rPr lang="en">
                <a:solidFill>
                  <a:srgbClr val="F3F3F3"/>
                </a:solidFill>
              </a:rPr>
              <a:t>of a line</a:t>
            </a:r>
            <a:r>
              <a:rPr b="1" lang="en">
                <a:solidFill>
                  <a:srgbClr val="F3F3F3"/>
                </a:solidFill>
              </a:rPr>
              <a:t> parallel or perpendicular </a:t>
            </a:r>
            <a:r>
              <a:rPr lang="en">
                <a:solidFill>
                  <a:srgbClr val="F3F3F3"/>
                </a:solidFill>
              </a:rPr>
              <a:t>to an</a:t>
            </a:r>
            <a:r>
              <a:rPr b="1" lang="en">
                <a:solidFill>
                  <a:srgbClr val="F3F3F3"/>
                </a:solidFill>
              </a:rPr>
              <a:t> axis.</a:t>
            </a:r>
            <a:endParaRPr b="1">
              <a:solidFill>
                <a:srgbClr val="F3F3F3"/>
              </a:solidFill>
            </a:endParaRPr>
          </a:p>
          <a:p>
            <a:pPr indent="-342900" lvl="0" marL="457200" rtl="0" algn="l">
              <a:lnSpc>
                <a:spcPct val="100000"/>
              </a:lnSpc>
              <a:spcBef>
                <a:spcPts val="1000"/>
              </a:spcBef>
              <a:spcAft>
                <a:spcPts val="1000"/>
              </a:spcAft>
              <a:buClr>
                <a:srgbClr val="F3F3F3"/>
              </a:buClr>
              <a:buSzPts val="1800"/>
              <a:buChar char="●"/>
            </a:pPr>
            <a:r>
              <a:rPr b="1" lang="en">
                <a:solidFill>
                  <a:srgbClr val="F3F3F3"/>
                </a:solidFill>
              </a:rPr>
              <a:t>Write </a:t>
            </a:r>
            <a:r>
              <a:rPr lang="en">
                <a:solidFill>
                  <a:srgbClr val="F3F3F3"/>
                </a:solidFill>
              </a:rPr>
              <a:t>an </a:t>
            </a:r>
            <a:r>
              <a:rPr b="1" lang="en">
                <a:solidFill>
                  <a:srgbClr val="F3F3F3"/>
                </a:solidFill>
              </a:rPr>
              <a:t>equation </a:t>
            </a:r>
            <a:r>
              <a:rPr lang="en">
                <a:solidFill>
                  <a:srgbClr val="F3F3F3"/>
                </a:solidFill>
              </a:rPr>
              <a:t>of a </a:t>
            </a:r>
            <a:r>
              <a:rPr b="1" lang="en">
                <a:solidFill>
                  <a:srgbClr val="F3F3F3"/>
                </a:solidFill>
              </a:rPr>
              <a:t>line in slope-intercept </a:t>
            </a:r>
            <a:r>
              <a:rPr lang="en">
                <a:solidFill>
                  <a:srgbClr val="F3F3F3"/>
                </a:solidFill>
              </a:rPr>
              <a:t>form given two points.</a:t>
            </a:r>
            <a:endParaRPr>
              <a:solidFill>
                <a:srgbClr val="F3F3F3"/>
              </a:solidFill>
            </a:endParaRPr>
          </a:p>
        </p:txBody>
      </p:sp>
      <p:pic>
        <p:nvPicPr>
          <p:cNvPr id="92" name="Google Shape;92;p16" title="lesson journey-opt 2.png"/>
          <p:cNvPicPr preferRelativeResize="0"/>
          <p:nvPr/>
        </p:nvPicPr>
        <p:blipFill>
          <a:blip r:embed="rId3">
            <a:alphaModFix/>
          </a:blip>
          <a:stretch>
            <a:fillRect/>
          </a:stretch>
        </p:blipFill>
        <p:spPr>
          <a:xfrm>
            <a:off x="5385050" y="1152463"/>
            <a:ext cx="3447249" cy="2298175"/>
          </a:xfrm>
          <a:prstGeom prst="rect">
            <a:avLst/>
          </a:prstGeom>
          <a:noFill/>
          <a:ln>
            <a:noFill/>
          </a:ln>
        </p:spPr>
      </p:pic>
      <p:sp>
        <p:nvSpPr>
          <p:cNvPr id="93" name="Google Shape;93;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94" name="Google Shape;94;p1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Lesson 1.14 Writing Equations of Parallel and Perpendicular Lines</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7"/>
          <p:cNvSpPr txBox="1"/>
          <p:nvPr>
            <p:ph type="title"/>
          </p:nvPr>
        </p:nvSpPr>
        <p:spPr>
          <a:xfrm>
            <a:off x="311700" y="29947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Vocabulary</a:t>
            </a:r>
            <a:endParaRPr>
              <a:latin typeface="Verdana"/>
              <a:ea typeface="Verdana"/>
              <a:cs typeface="Verdana"/>
              <a:sym typeface="Verdana"/>
            </a:endParaRPr>
          </a:p>
        </p:txBody>
      </p:sp>
      <p:sp>
        <p:nvSpPr>
          <p:cNvPr id="100" name="Google Shape;100;p17"/>
          <p:cNvSpPr txBox="1"/>
          <p:nvPr>
            <p:ph idx="1" type="body"/>
          </p:nvPr>
        </p:nvSpPr>
        <p:spPr>
          <a:xfrm>
            <a:off x="159300" y="855225"/>
            <a:ext cx="3289800" cy="356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30200" lvl="0" marL="457200" rtl="0" algn="l">
              <a:spcBef>
                <a:spcPts val="1200"/>
              </a:spcBef>
              <a:spcAft>
                <a:spcPts val="0"/>
              </a:spcAft>
              <a:buSzPts val="1600"/>
              <a:buChar char="●"/>
            </a:pPr>
            <a:r>
              <a:rPr lang="en" sz="1600"/>
              <a:t>Vertical Lines</a:t>
            </a:r>
            <a:endParaRPr sz="1600"/>
          </a:p>
          <a:p>
            <a:pPr indent="-317500" lvl="1" marL="914400" rtl="0" algn="l">
              <a:spcBef>
                <a:spcPts val="0"/>
              </a:spcBef>
              <a:spcAft>
                <a:spcPts val="0"/>
              </a:spcAft>
              <a:buSzPts val="1400"/>
              <a:buChar char="○"/>
            </a:pPr>
            <a:r>
              <a:rPr lang="en" sz="1400"/>
              <a:t>Lines that extend infinitely "up and down" and have an undefined slope. They are perpendicular to the 𝑥-axis.</a:t>
            </a:r>
            <a:endParaRPr sz="1400"/>
          </a:p>
          <a:p>
            <a:pPr indent="-330200" lvl="0" marL="457200" rtl="0" algn="l">
              <a:spcBef>
                <a:spcPts val="0"/>
              </a:spcBef>
              <a:spcAft>
                <a:spcPts val="0"/>
              </a:spcAft>
              <a:buSzPts val="1600"/>
              <a:buChar char="●"/>
            </a:pPr>
            <a:r>
              <a:rPr lang="en" sz="1600"/>
              <a:t>Horizontal Lines</a:t>
            </a:r>
            <a:endParaRPr sz="1600"/>
          </a:p>
          <a:p>
            <a:pPr indent="-317500" lvl="1" marL="914400" rtl="0" algn="l">
              <a:spcBef>
                <a:spcPts val="0"/>
              </a:spcBef>
              <a:spcAft>
                <a:spcPts val="0"/>
              </a:spcAft>
              <a:buSzPts val="1400"/>
              <a:buChar char="○"/>
            </a:pPr>
            <a:r>
              <a:rPr lang="en" sz="1400"/>
              <a:t>Lines that extend infinitely "left and right" and have a slope of zero. They are perpendicular to the 𝑦-axis.</a:t>
            </a:r>
            <a:endParaRPr sz="1400"/>
          </a:p>
          <a:p>
            <a:pPr indent="0" lvl="0" marL="0" rtl="0" algn="l">
              <a:spcBef>
                <a:spcPts val="1200"/>
              </a:spcBef>
              <a:spcAft>
                <a:spcPts val="1200"/>
              </a:spcAft>
              <a:buNone/>
            </a:pPr>
            <a:r>
              <a:t/>
            </a:r>
            <a:endParaRPr b="1"/>
          </a:p>
        </p:txBody>
      </p:sp>
      <p:sp>
        <p:nvSpPr>
          <p:cNvPr id="101" name="Google Shape;101;p17"/>
          <p:cNvSpPr txBox="1"/>
          <p:nvPr>
            <p:ph idx="3" type="sldNum"/>
          </p:nvPr>
        </p:nvSpPr>
        <p:spPr>
          <a:xfrm>
            <a:off x="500800" y="462982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1.14 Writing Equations of Parallel and Perpendicular Lines</a:t>
            </a:r>
            <a:endParaRPr/>
          </a:p>
        </p:txBody>
      </p:sp>
      <p:sp>
        <p:nvSpPr>
          <p:cNvPr id="102" name="Google Shape;102;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03" name="Google Shape;103;p17"/>
          <p:cNvSpPr txBox="1"/>
          <p:nvPr>
            <p:ph idx="2" type="body"/>
          </p:nvPr>
        </p:nvSpPr>
        <p:spPr>
          <a:xfrm>
            <a:off x="3449100" y="187000"/>
            <a:ext cx="5383200" cy="435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30200" lvl="0" marL="457200" rtl="0" algn="l">
              <a:spcBef>
                <a:spcPts val="1200"/>
              </a:spcBef>
              <a:spcAft>
                <a:spcPts val="0"/>
              </a:spcAft>
              <a:buSzPts val="1600"/>
              <a:buChar char="●"/>
            </a:pPr>
            <a:r>
              <a:rPr lang="en" sz="1600"/>
              <a:t>Parallel Lines</a:t>
            </a:r>
            <a:endParaRPr sz="1600"/>
          </a:p>
          <a:p>
            <a:pPr indent="-330200" lvl="1" marL="914400" rtl="0" algn="l">
              <a:spcBef>
                <a:spcPts val="0"/>
              </a:spcBef>
              <a:spcAft>
                <a:spcPts val="0"/>
              </a:spcAft>
              <a:buSzPts val="1600"/>
              <a:buChar char="○"/>
            </a:pPr>
            <a:r>
              <a:rPr lang="en" sz="1400"/>
              <a:t>Lines in the same plane that never intersect and have the same slope.</a:t>
            </a:r>
            <a:r>
              <a:rPr lang="en"/>
              <a:t> </a:t>
            </a:r>
            <a:endParaRPr sz="1600"/>
          </a:p>
          <a:p>
            <a:pPr indent="-330200" lvl="0" marL="457200" rtl="0" algn="l">
              <a:spcBef>
                <a:spcPts val="0"/>
              </a:spcBef>
              <a:spcAft>
                <a:spcPts val="0"/>
              </a:spcAft>
              <a:buSzPts val="1600"/>
              <a:buChar char="●"/>
            </a:pPr>
            <a:r>
              <a:rPr lang="en" sz="1600"/>
              <a:t>Perpendicular Lines</a:t>
            </a:r>
            <a:endParaRPr sz="1600"/>
          </a:p>
          <a:p>
            <a:pPr indent="-317500" lvl="1" marL="914400" rtl="0" algn="l">
              <a:spcBef>
                <a:spcPts val="0"/>
              </a:spcBef>
              <a:spcAft>
                <a:spcPts val="0"/>
              </a:spcAft>
              <a:buSzPts val="1400"/>
              <a:buChar char="○"/>
            </a:pPr>
            <a:r>
              <a:rPr lang="en" sz="1400"/>
              <a:t>Lines that intersect at a right angle. The slopes of these lines have opposite signs and are reciprocals of each other.</a:t>
            </a:r>
            <a:endParaRPr sz="1400"/>
          </a:p>
          <a:p>
            <a:pPr indent="-330200" lvl="0" marL="457200" rtl="0" algn="l">
              <a:spcBef>
                <a:spcPts val="0"/>
              </a:spcBef>
              <a:spcAft>
                <a:spcPts val="0"/>
              </a:spcAft>
              <a:buSzPts val="1600"/>
              <a:buChar char="●"/>
            </a:pPr>
            <a:r>
              <a:rPr lang="en" sz="1600"/>
              <a:t>Reciprocal</a:t>
            </a:r>
            <a:endParaRPr sz="1600"/>
          </a:p>
          <a:p>
            <a:pPr indent="-317500" lvl="1" marL="914400" rtl="0" algn="l">
              <a:spcBef>
                <a:spcPts val="0"/>
              </a:spcBef>
              <a:spcAft>
                <a:spcPts val="0"/>
              </a:spcAft>
              <a:buSzPts val="1400"/>
              <a:buChar char="○"/>
            </a:pPr>
            <a:r>
              <a:rPr lang="en" sz="1400"/>
              <a:t>The multiplicative inverse of a number (the product of the two values is 1). For example, 𝑛 and 1/𝑛.</a:t>
            </a:r>
            <a:endParaRPr sz="1400"/>
          </a:p>
          <a:p>
            <a:pPr indent="-330200" lvl="0" marL="457200" rtl="0" algn="l">
              <a:spcBef>
                <a:spcPts val="0"/>
              </a:spcBef>
              <a:spcAft>
                <a:spcPts val="0"/>
              </a:spcAft>
              <a:buSzPts val="1600"/>
              <a:buChar char="●"/>
            </a:pPr>
            <a:r>
              <a:rPr lang="en" sz="1600"/>
              <a:t>Opposite Reciprocal</a:t>
            </a:r>
            <a:endParaRPr sz="1600"/>
          </a:p>
          <a:p>
            <a:pPr indent="-317500" lvl="1" marL="914400" rtl="0" algn="l">
              <a:spcBef>
                <a:spcPts val="0"/>
              </a:spcBef>
              <a:spcAft>
                <a:spcPts val="0"/>
              </a:spcAft>
              <a:buSzPts val="1400"/>
              <a:buChar char="○"/>
            </a:pPr>
            <a:r>
              <a:rPr lang="en" sz="1400"/>
              <a:t>The multiplicative inverse of a value that is </a:t>
            </a:r>
            <a:r>
              <a:rPr b="1" lang="en" sz="1400"/>
              <a:t>also</a:t>
            </a:r>
            <a:r>
              <a:rPr lang="en" sz="1400"/>
              <a:t> a different sign. The produce of the two values is -1. For example, 𝑛 and −1/𝑛 . (change the sign and swap the numerator and denominator).</a:t>
            </a:r>
            <a:endParaRPr sz="1400"/>
          </a:p>
          <a:p>
            <a:pPr indent="0" lvl="0" marL="0" rtl="0" algn="l">
              <a:spcBef>
                <a:spcPts val="1200"/>
              </a:spcBef>
              <a:spcAft>
                <a:spcPts val="1200"/>
              </a:spcAft>
              <a:buNone/>
            </a:pPr>
            <a:r>
              <a:t/>
            </a:r>
            <a:endParaRPr b="1" sz="1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07" name="Shape 107"/>
        <p:cNvGrpSpPr/>
        <p:nvPr/>
      </p:nvGrpSpPr>
      <p:grpSpPr>
        <a:xfrm>
          <a:off x="0" y="0"/>
          <a:ext cx="0" cy="0"/>
          <a:chOff x="0" y="0"/>
          <a:chExt cx="0" cy="0"/>
        </a:xfrm>
      </p:grpSpPr>
      <p:sp>
        <p:nvSpPr>
          <p:cNvPr id="108" name="Google Shape;108;p18"/>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09" name="Google Shape;109;p18"/>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marR="0" rtl="0" algn="ctr">
              <a:lnSpc>
                <a:spcPct val="100000"/>
              </a:lnSpc>
              <a:spcBef>
                <a:spcPts val="0"/>
              </a:spcBef>
              <a:spcAft>
                <a:spcPts val="0"/>
              </a:spcAft>
              <a:buNone/>
            </a:pPr>
            <a:r>
              <a:rPr lang="en">
                <a:solidFill>
                  <a:srgbClr val="FDBD3E"/>
                </a:solidFill>
                <a:latin typeface="Verdana"/>
                <a:ea typeface="Verdana"/>
                <a:cs typeface="Verdana"/>
                <a:sym typeface="Verdana"/>
              </a:rPr>
              <a:t>Lesson Journey</a:t>
            </a:r>
            <a:endParaRPr>
              <a:solidFill>
                <a:srgbClr val="FDBD3E"/>
              </a:solidFill>
              <a:latin typeface="Verdana"/>
              <a:ea typeface="Verdana"/>
              <a:cs typeface="Verdana"/>
              <a:sym typeface="Verdana"/>
            </a:endParaRPr>
          </a:p>
        </p:txBody>
      </p:sp>
      <p:sp>
        <p:nvSpPr>
          <p:cNvPr id="110" name="Google Shape;110;p18"/>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1" name="Google Shape;111;p18"/>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2" name="Google Shape;112;p18"/>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3" name="Google Shape;113;p18"/>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4" name="Google Shape;114;p18"/>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5" name="Google Shape;115;p18"/>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16" name="Google Shape;116;p18"/>
          <p:cNvCxnSpPr>
            <a:stCxn id="110" idx="2"/>
            <a:endCxn id="112" idx="1"/>
          </p:cNvCxnSpPr>
          <p:nvPr/>
        </p:nvCxnSpPr>
        <p:spPr>
          <a:xfrm flipH="1" rot="-5400000">
            <a:off x="748362" y="3059650"/>
            <a:ext cx="999600" cy="246900"/>
          </a:xfrm>
          <a:prstGeom prst="bentConnector2">
            <a:avLst/>
          </a:prstGeom>
          <a:noFill/>
          <a:ln cap="flat" cmpd="sng" w="19050">
            <a:solidFill>
              <a:srgbClr val="CCCCCC"/>
            </a:solidFill>
            <a:prstDash val="dash"/>
            <a:round/>
            <a:headEnd len="med" w="med" type="none"/>
            <a:tailEnd len="med" w="med" type="none"/>
          </a:ln>
        </p:spPr>
      </p:cxnSp>
      <p:cxnSp>
        <p:nvCxnSpPr>
          <p:cNvPr id="117" name="Google Shape;117;p18"/>
          <p:cNvCxnSpPr>
            <a:stCxn id="112" idx="3"/>
            <a:endCxn id="111"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118" name="Google Shape;118;p18"/>
          <p:cNvCxnSpPr>
            <a:stCxn id="113" idx="3"/>
            <a:endCxn id="108"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119" name="Google Shape;119;p18"/>
          <p:cNvCxnSpPr>
            <a:stCxn id="108" idx="3"/>
            <a:endCxn id="114"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120" name="Google Shape;120;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21" name="Google Shape;121;p18"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122" name="Google Shape;122;p18"/>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123" name="Google Shape;123;p18"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24" name="Google Shape;124;p18"/>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25" name="Google Shape;125;p18"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26" name="Google Shape;126;p18"/>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27" name="Google Shape;127;p18"/>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28" name="Google Shape;128;p18"/>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29" name="Google Shape;129;p18"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30" name="Google Shape;130;p18"/>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31" name="Google Shape;131;p18"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32" name="Google Shape;132;p18"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33" name="Google Shape;133;p18"/>
          <p:cNvCxnSpPr>
            <a:stCxn id="114" idx="3"/>
            <a:endCxn id="115"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34" name="Google Shape;134;p18"/>
          <p:cNvCxnSpPr>
            <a:stCxn id="111" idx="3"/>
            <a:endCxn id="113"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35" name="Google Shape;135;p18"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36" name="Google Shape;136;p18"/>
          <p:cNvSpPr txBox="1"/>
          <p:nvPr/>
        </p:nvSpPr>
        <p:spPr>
          <a:xfrm>
            <a:off x="3657600" y="3498195"/>
            <a:ext cx="1828800" cy="7746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a:p>
            <a:pPr indent="0" lvl="0" marL="0" rtl="0" algn="ctr">
              <a:spcBef>
                <a:spcPts val="1000"/>
              </a:spcBef>
              <a:spcAft>
                <a:spcPts val="1000"/>
              </a:spcAft>
              <a:buNone/>
            </a:pPr>
            <a:r>
              <a:rPr b="1" lang="en" sz="1800">
                <a:solidFill>
                  <a:schemeClr val="dk2"/>
                </a:solidFill>
                <a:latin typeface="Calibri"/>
                <a:ea typeface="Calibri"/>
                <a:cs typeface="Calibri"/>
                <a:sym typeface="Calibri"/>
              </a:rPr>
              <a:t>Part A &amp; B</a:t>
            </a:r>
            <a:endParaRPr b="1" sz="1800">
              <a:solidFill>
                <a:schemeClr val="dk2"/>
              </a:solidFill>
              <a:latin typeface="Calibri"/>
              <a:ea typeface="Calibri"/>
              <a:cs typeface="Calibri"/>
              <a:sym typeface="Calibri"/>
            </a:endParaRPr>
          </a:p>
        </p:txBody>
      </p:sp>
      <p:sp>
        <p:nvSpPr>
          <p:cNvPr id="137" name="Google Shape;137;p18"/>
          <p:cNvSpPr txBox="1"/>
          <p:nvPr/>
        </p:nvSpPr>
        <p:spPr>
          <a:xfrm>
            <a:off x="3518275" y="771775"/>
            <a:ext cx="5635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rgbClr val="424242"/>
              </a:solidFill>
              <a:latin typeface="Noto Sans"/>
              <a:ea typeface="Noto Sans"/>
              <a:cs typeface="Noto Sans"/>
              <a:sym typeface="Noto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1" name="Shape 141"/>
        <p:cNvGrpSpPr/>
        <p:nvPr/>
      </p:nvGrpSpPr>
      <p:grpSpPr>
        <a:xfrm>
          <a:off x="0" y="0"/>
          <a:ext cx="0" cy="0"/>
          <a:chOff x="0" y="0"/>
          <a:chExt cx="0" cy="0"/>
        </a:xfrm>
      </p:grpSpPr>
      <p:sp>
        <p:nvSpPr>
          <p:cNvPr id="142" name="Google Shape;142;p19"/>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Warm Up - What Do You Notice? 🔍</a:t>
            </a:r>
            <a:endParaRPr>
              <a:latin typeface="Verdana"/>
              <a:ea typeface="Verdana"/>
              <a:cs typeface="Verdana"/>
              <a:sym typeface="Verdana"/>
            </a:endParaRPr>
          </a:p>
        </p:txBody>
      </p:sp>
      <p:sp>
        <p:nvSpPr>
          <p:cNvPr id="143" name="Google Shape;143;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4" name="Google Shape;144;p1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1.14.1 Using Point-Slope Form to Write the Equation of a Line</a:t>
            </a:r>
            <a:endParaRPr/>
          </a:p>
        </p:txBody>
      </p:sp>
      <p:sp>
        <p:nvSpPr>
          <p:cNvPr id="145" name="Google Shape;145;p19"/>
          <p:cNvSpPr txBox="1"/>
          <p:nvPr/>
        </p:nvSpPr>
        <p:spPr>
          <a:xfrm>
            <a:off x="543225" y="1071750"/>
            <a:ext cx="7971900" cy="344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Noto Sans"/>
                <a:ea typeface="Noto Sans"/>
                <a:cs typeface="Noto Sans"/>
                <a:sym typeface="Noto Sans"/>
              </a:rPr>
              <a:t>Your teacher will assign you one pair of the points shown.</a:t>
            </a:r>
            <a:endParaRPr sz="1800">
              <a:latin typeface="Noto Sans"/>
              <a:ea typeface="Noto Sans"/>
              <a:cs typeface="Noto Sans"/>
              <a:sym typeface="Noto Sans"/>
            </a:endParaRPr>
          </a:p>
          <a:p>
            <a:pPr indent="-342900" lvl="0" marL="457200" rtl="0" algn="l">
              <a:spcBef>
                <a:spcPts val="1000"/>
              </a:spcBef>
              <a:spcAft>
                <a:spcPts val="0"/>
              </a:spcAft>
              <a:buSzPts val="1800"/>
              <a:buFont typeface="Noto Sans"/>
              <a:buChar char="●"/>
            </a:pPr>
            <a:r>
              <a:rPr lang="en" sz="1800">
                <a:latin typeface="Noto Sans"/>
                <a:ea typeface="Noto Sans"/>
                <a:cs typeface="Noto Sans"/>
                <a:sym typeface="Noto Sans"/>
              </a:rPr>
              <a:t>Points for Line A: (−1,5) and (1,1)</a:t>
            </a:r>
            <a:endParaRPr sz="1800">
              <a:latin typeface="Noto Sans"/>
              <a:ea typeface="Noto Sans"/>
              <a:cs typeface="Noto Sans"/>
              <a:sym typeface="Noto Sans"/>
            </a:endParaRPr>
          </a:p>
          <a:p>
            <a:pPr indent="-342900" lvl="0" marL="457200" rtl="0" algn="l">
              <a:spcBef>
                <a:spcPts val="0"/>
              </a:spcBef>
              <a:spcAft>
                <a:spcPts val="0"/>
              </a:spcAft>
              <a:buSzPts val="1800"/>
              <a:buFont typeface="Noto Sans"/>
              <a:buChar char="●"/>
            </a:pPr>
            <a:r>
              <a:rPr lang="en" sz="1800">
                <a:latin typeface="Noto Sans"/>
                <a:ea typeface="Noto Sans"/>
                <a:cs typeface="Noto Sans"/>
                <a:sym typeface="Noto Sans"/>
              </a:rPr>
              <a:t>Points for Line B: (−1,−1) and (1,−5)</a:t>
            </a:r>
            <a:endParaRPr sz="1800">
              <a:latin typeface="Noto Sans"/>
              <a:ea typeface="Noto Sans"/>
              <a:cs typeface="Noto Sans"/>
              <a:sym typeface="Noto Sans"/>
            </a:endParaRPr>
          </a:p>
          <a:p>
            <a:pPr indent="0" lvl="0" marL="0" rtl="0" algn="l">
              <a:spcBef>
                <a:spcPts val="1000"/>
              </a:spcBef>
              <a:spcAft>
                <a:spcPts val="0"/>
              </a:spcAft>
              <a:buNone/>
            </a:pPr>
            <a:r>
              <a:rPr lang="en" sz="1800">
                <a:latin typeface="Noto Sans"/>
                <a:ea typeface="Noto Sans"/>
                <a:cs typeface="Noto Sans"/>
                <a:sym typeface="Noto Sans"/>
              </a:rPr>
              <a:t>Use your assigned points to find the following:</a:t>
            </a:r>
            <a:endParaRPr sz="1800">
              <a:latin typeface="Noto Sans"/>
              <a:ea typeface="Noto Sans"/>
              <a:cs typeface="Noto Sans"/>
              <a:sym typeface="Noto Sans"/>
            </a:endParaRPr>
          </a:p>
          <a:p>
            <a:pPr indent="-342900" lvl="0" marL="457200" rtl="0" algn="l">
              <a:spcBef>
                <a:spcPts val="1000"/>
              </a:spcBef>
              <a:spcAft>
                <a:spcPts val="0"/>
              </a:spcAft>
              <a:buSzPts val="1800"/>
              <a:buFont typeface="Noto Sans"/>
              <a:buAutoNum type="arabicPeriod"/>
            </a:pPr>
            <a:r>
              <a:rPr lang="en" sz="1800">
                <a:latin typeface="Noto Sans"/>
                <a:ea typeface="Noto Sans"/>
                <a:cs typeface="Noto Sans"/>
                <a:sym typeface="Noto Sans"/>
              </a:rPr>
              <a:t>Find the slope of the line.</a:t>
            </a:r>
            <a:endParaRPr sz="1800">
              <a:latin typeface="Noto Sans"/>
              <a:ea typeface="Noto Sans"/>
              <a:cs typeface="Noto Sans"/>
              <a:sym typeface="Noto Sans"/>
            </a:endParaRPr>
          </a:p>
          <a:p>
            <a:pPr indent="-342900" lvl="0" marL="457200" rtl="0" algn="l">
              <a:spcBef>
                <a:spcPts val="1000"/>
              </a:spcBef>
              <a:spcAft>
                <a:spcPts val="0"/>
              </a:spcAft>
              <a:buSzPts val="1800"/>
              <a:buFont typeface="Noto Sans"/>
              <a:buAutoNum type="arabicPeriod"/>
            </a:pPr>
            <a:r>
              <a:rPr lang="en" sz="1800">
                <a:latin typeface="Noto Sans"/>
                <a:ea typeface="Noto Sans"/>
                <a:cs typeface="Noto Sans"/>
                <a:sym typeface="Noto Sans"/>
              </a:rPr>
              <a:t>Write the equation of the line in slope-intercept form.</a:t>
            </a:r>
            <a:endParaRPr sz="1800">
              <a:latin typeface="Noto Sans"/>
              <a:ea typeface="Noto Sans"/>
              <a:cs typeface="Noto Sans"/>
              <a:sym typeface="Noto Sans"/>
            </a:endParaRPr>
          </a:p>
          <a:p>
            <a:pPr indent="-342900" lvl="0" marL="457200" rtl="0" algn="l">
              <a:spcBef>
                <a:spcPts val="1000"/>
              </a:spcBef>
              <a:spcAft>
                <a:spcPts val="0"/>
              </a:spcAft>
              <a:buSzPts val="1800"/>
              <a:buFont typeface="Noto Sans"/>
              <a:buAutoNum type="arabicPeriod"/>
            </a:pPr>
            <a:r>
              <a:rPr lang="en" sz="1800">
                <a:latin typeface="Noto Sans"/>
                <a:ea typeface="Noto Sans"/>
                <a:cs typeface="Noto Sans"/>
                <a:sym typeface="Noto Sans"/>
              </a:rPr>
              <a:t>Compare your equation to your partner’s equation. What were some things that were the same? What were some things that were different?</a:t>
            </a:r>
            <a:endParaRPr sz="1800">
              <a:latin typeface="Noto Sans"/>
              <a:ea typeface="Noto Sans"/>
              <a:cs typeface="Noto Sans"/>
              <a:sym typeface="Noto Sans"/>
            </a:endParaRPr>
          </a:p>
          <a:p>
            <a:pPr indent="0" lvl="0" marL="0" rtl="0" algn="l">
              <a:spcBef>
                <a:spcPts val="1000"/>
              </a:spcBef>
              <a:spcAft>
                <a:spcPts val="0"/>
              </a:spcAft>
              <a:buNone/>
            </a:pPr>
            <a:r>
              <a:t/>
            </a:r>
            <a:endParaRPr sz="1600">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49" name="Shape 149"/>
        <p:cNvGrpSpPr/>
        <p:nvPr/>
      </p:nvGrpSpPr>
      <p:grpSpPr>
        <a:xfrm>
          <a:off x="0" y="0"/>
          <a:ext cx="0" cy="0"/>
          <a:chOff x="0" y="0"/>
          <a:chExt cx="0" cy="0"/>
        </a:xfrm>
      </p:grpSpPr>
      <p:sp>
        <p:nvSpPr>
          <p:cNvPr id="150" name="Google Shape;150;p20"/>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1" name="Google Shape;151;p2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marR="0" rtl="0" algn="ctr">
              <a:lnSpc>
                <a:spcPct val="100000"/>
              </a:lnSpc>
              <a:spcBef>
                <a:spcPts val="0"/>
              </a:spcBef>
              <a:spcAft>
                <a:spcPts val="0"/>
              </a:spcAft>
              <a:buNone/>
            </a:pPr>
            <a:r>
              <a:rPr lang="en">
                <a:solidFill>
                  <a:srgbClr val="FDBD3E"/>
                </a:solidFill>
                <a:latin typeface="Verdana"/>
                <a:ea typeface="Verdana"/>
                <a:cs typeface="Verdana"/>
                <a:sym typeface="Verdana"/>
              </a:rPr>
              <a:t>Lesson Journey</a:t>
            </a:r>
            <a:endParaRPr>
              <a:solidFill>
                <a:srgbClr val="FDBD3E"/>
              </a:solidFill>
              <a:latin typeface="Verdana"/>
              <a:ea typeface="Verdana"/>
              <a:cs typeface="Verdana"/>
              <a:sym typeface="Verdana"/>
            </a:endParaRPr>
          </a:p>
        </p:txBody>
      </p:sp>
      <p:sp>
        <p:nvSpPr>
          <p:cNvPr id="152" name="Google Shape;152;p20"/>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3" name="Google Shape;153;p20"/>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4" name="Google Shape;154;p20"/>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5" name="Google Shape;155;p20"/>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6" name="Google Shape;156;p20"/>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7" name="Google Shape;157;p20"/>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58" name="Google Shape;158;p20"/>
          <p:cNvCxnSpPr>
            <a:stCxn id="152" idx="2"/>
            <a:endCxn id="154"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159" name="Google Shape;159;p20"/>
          <p:cNvCxnSpPr>
            <a:stCxn id="154" idx="3"/>
            <a:endCxn id="153"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160" name="Google Shape;160;p20"/>
          <p:cNvCxnSpPr>
            <a:stCxn id="155" idx="3"/>
            <a:endCxn id="150"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161" name="Google Shape;161;p20"/>
          <p:cNvCxnSpPr>
            <a:stCxn id="150" idx="3"/>
            <a:endCxn id="156"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162" name="Google Shape;162;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63" name="Google Shape;163;p20"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64" name="Google Shape;164;p20"/>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65" name="Google Shape;165;p20"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66" name="Google Shape;166;p20"/>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67" name="Google Shape;167;p20"/>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68" name="Google Shape;168;p20"/>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69" name="Google Shape;169;p20"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70" name="Google Shape;170;p20"/>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71" name="Google Shape;171;p20"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72" name="Google Shape;172;p20"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73" name="Google Shape;173;p20"/>
          <p:cNvCxnSpPr>
            <a:stCxn id="156" idx="3"/>
            <a:endCxn id="157"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74" name="Google Shape;174;p20"/>
          <p:cNvCxnSpPr>
            <a:stCxn id="153" idx="3"/>
            <a:endCxn id="155"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75" name="Google Shape;175;p20"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76" name="Google Shape;176;p20"/>
          <p:cNvSpPr txBox="1"/>
          <p:nvPr/>
        </p:nvSpPr>
        <p:spPr>
          <a:xfrm>
            <a:off x="3657600" y="3498195"/>
            <a:ext cx="1828800" cy="7746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a:p>
            <a:pPr indent="0" lvl="0" marL="0" rtl="0" algn="ctr">
              <a:spcBef>
                <a:spcPts val="1000"/>
              </a:spcBef>
              <a:spcAft>
                <a:spcPts val="1000"/>
              </a:spcAft>
              <a:buNone/>
            </a:pPr>
            <a:r>
              <a:rPr b="1" lang="en" sz="1800">
                <a:solidFill>
                  <a:schemeClr val="dk2"/>
                </a:solidFill>
                <a:latin typeface="Calibri"/>
                <a:ea typeface="Calibri"/>
                <a:cs typeface="Calibri"/>
                <a:sym typeface="Calibri"/>
              </a:rPr>
              <a:t>Part A &amp; B</a:t>
            </a:r>
            <a:endParaRPr b="1" sz="1800">
              <a:solidFill>
                <a:schemeClr val="dk2"/>
              </a:solidFill>
              <a:latin typeface="Calibri"/>
              <a:ea typeface="Calibri"/>
              <a:cs typeface="Calibri"/>
              <a:sym typeface="Calibri"/>
            </a:endParaRPr>
          </a:p>
        </p:txBody>
      </p:sp>
      <p:sp>
        <p:nvSpPr>
          <p:cNvPr id="177" name="Google Shape;177;p20"/>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178" name="Google Shape;178;p20"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2" name="Shape 182"/>
        <p:cNvGrpSpPr/>
        <p:nvPr/>
      </p:nvGrpSpPr>
      <p:grpSpPr>
        <a:xfrm>
          <a:off x="0" y="0"/>
          <a:ext cx="0" cy="0"/>
          <a:chOff x="0" y="0"/>
          <a:chExt cx="0" cy="0"/>
        </a:xfrm>
      </p:grpSpPr>
      <p:sp>
        <p:nvSpPr>
          <p:cNvPr id="183" name="Google Shape;183;p21"/>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2600">
                <a:latin typeface="Verdana"/>
                <a:ea typeface="Verdana"/>
                <a:cs typeface="Verdana"/>
                <a:sym typeface="Verdana"/>
              </a:rPr>
              <a:t>Learning Activity - Writing Linear Equations</a:t>
            </a:r>
            <a:endParaRPr sz="2600">
              <a:latin typeface="Verdana"/>
              <a:ea typeface="Verdana"/>
              <a:cs typeface="Verdana"/>
              <a:sym typeface="Verdana"/>
            </a:endParaRPr>
          </a:p>
        </p:txBody>
      </p:sp>
      <p:sp>
        <p:nvSpPr>
          <p:cNvPr id="184" name="Google Shape;184;p21"/>
          <p:cNvSpPr txBox="1"/>
          <p:nvPr>
            <p:ph idx="1" type="body"/>
          </p:nvPr>
        </p:nvSpPr>
        <p:spPr>
          <a:xfrm>
            <a:off x="311700" y="1076275"/>
            <a:ext cx="8520600" cy="3672300"/>
          </a:xfrm>
          <a:prstGeom prst="rect">
            <a:avLst/>
          </a:prstGeom>
        </p:spPr>
        <p:txBody>
          <a:bodyPr anchorCtr="0" anchor="t" bIns="91425" lIns="91425" spcFirstLastPara="1" rIns="91425" wrap="square" tIns="91425">
            <a:normAutofit fontScale="92500" lnSpcReduction="20000"/>
          </a:bodyPr>
          <a:lstStyle/>
          <a:p>
            <a:pPr indent="0" lvl="0" marL="0" rtl="0" algn="l">
              <a:lnSpc>
                <a:spcPct val="90000"/>
              </a:lnSpc>
              <a:spcBef>
                <a:spcPts val="0"/>
              </a:spcBef>
              <a:spcAft>
                <a:spcPts val="0"/>
              </a:spcAft>
              <a:buNone/>
            </a:pPr>
            <a:r>
              <a:rPr lang="en" u="sng"/>
              <a:t>Writing Equations Given </a:t>
            </a:r>
            <a:r>
              <a:rPr i="1" lang="en" u="sng"/>
              <a:t>Two Points</a:t>
            </a:r>
            <a:r>
              <a:rPr lang="en" u="sng"/>
              <a:t>. </a:t>
            </a:r>
            <a:endParaRPr u="sng"/>
          </a:p>
          <a:p>
            <a:pPr indent="0" lvl="0" marL="0" rtl="0" algn="l">
              <a:lnSpc>
                <a:spcPct val="90000"/>
              </a:lnSpc>
              <a:spcBef>
                <a:spcPts val="1000"/>
              </a:spcBef>
              <a:spcAft>
                <a:spcPts val="0"/>
              </a:spcAft>
              <a:buNone/>
            </a:pPr>
            <a:r>
              <a:rPr lang="en"/>
              <a:t>*For 1 - 2, use the point (3, 4) and (−2, 5)</a:t>
            </a:r>
            <a:endParaRPr/>
          </a:p>
          <a:p>
            <a:pPr indent="-334327" lvl="0" marL="457200" rtl="0" algn="l">
              <a:lnSpc>
                <a:spcPct val="90000"/>
              </a:lnSpc>
              <a:spcBef>
                <a:spcPts val="1000"/>
              </a:spcBef>
              <a:spcAft>
                <a:spcPts val="0"/>
              </a:spcAft>
              <a:buSzPct val="100000"/>
              <a:buAutoNum type="arabicPeriod"/>
            </a:pPr>
            <a:r>
              <a:rPr lang="en"/>
              <a:t>F</a:t>
            </a:r>
            <a:r>
              <a:rPr lang="en"/>
              <a:t>ind the slope and write the equation in point slope-form of the line that goes through the two points.</a:t>
            </a:r>
            <a:endParaRPr/>
          </a:p>
          <a:p>
            <a:pPr indent="-334327" lvl="0" marL="457200" rtl="0" algn="l">
              <a:lnSpc>
                <a:spcPct val="90000"/>
              </a:lnSpc>
              <a:spcBef>
                <a:spcPts val="1000"/>
              </a:spcBef>
              <a:spcAft>
                <a:spcPts val="0"/>
              </a:spcAft>
              <a:buSzPct val="100000"/>
              <a:buAutoNum type="arabicPeriod"/>
            </a:pPr>
            <a:r>
              <a:rPr lang="en"/>
              <a:t>Write the equation from question 1 into slope-intercept form.</a:t>
            </a:r>
            <a:endParaRPr/>
          </a:p>
          <a:p>
            <a:pPr indent="0" lvl="0" marL="0" marR="100139" rtl="0" algn="l">
              <a:spcBef>
                <a:spcPts val="1000"/>
              </a:spcBef>
              <a:spcAft>
                <a:spcPts val="0"/>
              </a:spcAft>
              <a:buNone/>
            </a:pPr>
            <a:r>
              <a:rPr lang="en" u="sng"/>
              <a:t>Writing Equations in Slope-Intercept Form Given a </a:t>
            </a:r>
            <a:r>
              <a:rPr i="1" lang="en" u="sng"/>
              <a:t>Point and Slope. </a:t>
            </a:r>
            <a:endParaRPr i="1" u="sng"/>
          </a:p>
          <a:p>
            <a:pPr indent="0" lvl="0" marL="0" marR="100139" rtl="0" algn="l">
              <a:spcBef>
                <a:spcPts val="1200"/>
              </a:spcBef>
              <a:spcAft>
                <a:spcPts val="0"/>
              </a:spcAft>
              <a:buNone/>
            </a:pPr>
            <a:r>
              <a:rPr lang="en"/>
              <a:t>*For 3 - 5 use the point (3,−2) and the slope −4.</a:t>
            </a:r>
            <a:endParaRPr/>
          </a:p>
          <a:p>
            <a:pPr indent="-334327" lvl="0" marL="457200" marR="100139" rtl="0" algn="l">
              <a:spcBef>
                <a:spcPts val="1200"/>
              </a:spcBef>
              <a:spcAft>
                <a:spcPts val="0"/>
              </a:spcAft>
              <a:buSzPct val="100000"/>
              <a:buAutoNum type="arabicPeriod" startAt="3"/>
            </a:pPr>
            <a:r>
              <a:rPr lang="en"/>
              <a:t>Substitute the slope into slope-intercept form. Substitute the given point in for (</a:t>
            </a:r>
            <a:r>
              <a:rPr i="1" lang="en"/>
              <a:t>x</a:t>
            </a:r>
            <a:r>
              <a:rPr lang="en"/>
              <a:t>, </a:t>
            </a:r>
            <a:r>
              <a:rPr i="1" lang="en"/>
              <a:t>y</a:t>
            </a:r>
            <a:r>
              <a:rPr lang="en"/>
              <a:t>) in the equation.</a:t>
            </a:r>
            <a:endParaRPr/>
          </a:p>
          <a:p>
            <a:pPr indent="-334327" lvl="0" marL="457200" marR="100139" rtl="0" algn="l">
              <a:spcBef>
                <a:spcPts val="0"/>
              </a:spcBef>
              <a:spcAft>
                <a:spcPts val="0"/>
              </a:spcAft>
              <a:buSzPct val="100000"/>
              <a:buAutoNum type="arabicPeriod" startAt="3"/>
            </a:pPr>
            <a:r>
              <a:rPr lang="en"/>
              <a:t>Substitute the given point in for (</a:t>
            </a:r>
            <a:r>
              <a:rPr i="1" lang="en"/>
              <a:t>x</a:t>
            </a:r>
            <a:r>
              <a:rPr lang="en"/>
              <a:t>, </a:t>
            </a:r>
            <a:r>
              <a:rPr i="1" lang="en"/>
              <a:t>y</a:t>
            </a:r>
            <a:r>
              <a:rPr lang="en"/>
              <a:t>) in the equation. Solve for </a:t>
            </a:r>
            <a:r>
              <a:rPr i="1" lang="en"/>
              <a:t>b</a:t>
            </a:r>
            <a:r>
              <a:rPr lang="en"/>
              <a:t> in slope-intercept form.</a:t>
            </a:r>
            <a:endParaRPr/>
          </a:p>
          <a:p>
            <a:pPr indent="-334327" lvl="0" marL="457200" marR="100139" rtl="0" algn="l">
              <a:spcBef>
                <a:spcPts val="0"/>
              </a:spcBef>
              <a:spcAft>
                <a:spcPts val="0"/>
              </a:spcAft>
              <a:buSzPct val="100000"/>
              <a:buAutoNum type="arabicPeriod" startAt="3"/>
            </a:pPr>
            <a:r>
              <a:rPr lang="en"/>
              <a:t>Write the equation in slope-intercept form.</a:t>
            </a:r>
            <a:endParaRPr/>
          </a:p>
        </p:txBody>
      </p:sp>
      <p:sp>
        <p:nvSpPr>
          <p:cNvPr id="185" name="Google Shape;185;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6" name="Google Shape;186;p21"/>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1.14.2 Writing Equations for Point-Slope and Slope-Intercept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0" name="Shape 190"/>
        <p:cNvGrpSpPr/>
        <p:nvPr/>
      </p:nvGrpSpPr>
      <p:grpSpPr>
        <a:xfrm>
          <a:off x="0" y="0"/>
          <a:ext cx="0" cy="0"/>
          <a:chOff x="0" y="0"/>
          <a:chExt cx="0" cy="0"/>
        </a:xfrm>
      </p:grpSpPr>
      <p:sp>
        <p:nvSpPr>
          <p:cNvPr id="191" name="Google Shape;191;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2600">
                <a:latin typeface="Verdana"/>
                <a:ea typeface="Verdana"/>
                <a:cs typeface="Verdana"/>
                <a:sym typeface="Verdana"/>
              </a:rPr>
              <a:t>Learning Activity </a:t>
            </a:r>
            <a:r>
              <a:rPr lang="en" sz="2600">
                <a:latin typeface="Verdana"/>
                <a:ea typeface="Verdana"/>
                <a:cs typeface="Verdana"/>
                <a:sym typeface="Verdana"/>
              </a:rPr>
              <a:t>- Writing Linear Equations</a:t>
            </a:r>
            <a:endParaRPr sz="2600">
              <a:latin typeface="Verdana"/>
              <a:ea typeface="Verdana"/>
              <a:cs typeface="Verdana"/>
              <a:sym typeface="Verdana"/>
            </a:endParaRPr>
          </a:p>
          <a:p>
            <a:pPr indent="0" lvl="0" marL="0" marR="0" rtl="0" algn="l">
              <a:lnSpc>
                <a:spcPct val="100000"/>
              </a:lnSpc>
              <a:spcBef>
                <a:spcPts val="0"/>
              </a:spcBef>
              <a:spcAft>
                <a:spcPts val="0"/>
              </a:spcAft>
              <a:buNone/>
            </a:pPr>
            <a:r>
              <a:t/>
            </a:r>
            <a:endParaRPr sz="2600">
              <a:latin typeface="Verdana"/>
              <a:ea typeface="Verdana"/>
              <a:cs typeface="Verdana"/>
              <a:sym typeface="Verdana"/>
            </a:endParaRPr>
          </a:p>
        </p:txBody>
      </p:sp>
      <p:sp>
        <p:nvSpPr>
          <p:cNvPr id="192" name="Google Shape;192;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3" name="Google Shape;193;p22">
            <a:hlinkClick action="ppaction://hlinksldjump" r:id="rId4"/>
          </p:cNvPr>
          <p:cNvSpPr/>
          <p:nvPr/>
        </p:nvSpPr>
        <p:spPr>
          <a:xfrm>
            <a:off x="7370850" y="3692175"/>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Are you ready for more?</a:t>
            </a:r>
            <a:endParaRPr>
              <a:latin typeface="Noto Sans"/>
              <a:ea typeface="Noto Sans"/>
              <a:cs typeface="Noto Sans"/>
              <a:sym typeface="Noto Sans"/>
            </a:endParaRPr>
          </a:p>
        </p:txBody>
      </p:sp>
      <p:sp>
        <p:nvSpPr>
          <p:cNvPr id="194" name="Google Shape;194;p22"/>
          <p:cNvSpPr txBox="1"/>
          <p:nvPr>
            <p:ph idx="1" type="body"/>
          </p:nvPr>
        </p:nvSpPr>
        <p:spPr>
          <a:xfrm>
            <a:off x="311700" y="1126138"/>
            <a:ext cx="8520600" cy="3416400"/>
          </a:xfrm>
          <a:prstGeom prst="rect">
            <a:avLst/>
          </a:prstGeom>
        </p:spPr>
        <p:txBody>
          <a:bodyPr anchorCtr="0" anchor="t" bIns="91425" lIns="91425" spcFirstLastPara="1" rIns="91425" wrap="square" tIns="91425">
            <a:noAutofit/>
          </a:bodyPr>
          <a:lstStyle/>
          <a:p>
            <a:pPr indent="0" lvl="0" marL="0" marR="100139" rtl="0" algn="l">
              <a:spcBef>
                <a:spcPts val="0"/>
              </a:spcBef>
              <a:spcAft>
                <a:spcPts val="0"/>
              </a:spcAft>
              <a:buNone/>
            </a:pPr>
            <a:r>
              <a:rPr lang="en"/>
              <a:t>With a partner, work to go directly from two points to an equation in slope-intercept form, without using point-slope form.</a:t>
            </a:r>
            <a:endParaRPr/>
          </a:p>
          <a:p>
            <a:pPr indent="0" lvl="0" marL="0" marR="100139" rtl="0" algn="l">
              <a:spcBef>
                <a:spcPts val="1200"/>
              </a:spcBef>
              <a:spcAft>
                <a:spcPts val="0"/>
              </a:spcAft>
              <a:buNone/>
            </a:pPr>
            <a:r>
              <a:rPr lang="en"/>
              <a:t>*For 6 - 10, use the two points (5, 2) and (3, −1)</a:t>
            </a:r>
            <a:endParaRPr/>
          </a:p>
          <a:p>
            <a:pPr indent="-342900" lvl="0" marL="457200" marR="100139" rtl="0" algn="l">
              <a:spcBef>
                <a:spcPts val="1200"/>
              </a:spcBef>
              <a:spcAft>
                <a:spcPts val="0"/>
              </a:spcAft>
              <a:buSzPts val="1800"/>
              <a:buAutoNum type="arabicPeriod" startAt="6"/>
            </a:pPr>
            <a:r>
              <a:rPr lang="en"/>
              <a:t>Find the slope between the two points.</a:t>
            </a:r>
            <a:endParaRPr/>
          </a:p>
          <a:p>
            <a:pPr indent="-342900" lvl="0" marL="457200" marR="100139" rtl="0" algn="l">
              <a:spcBef>
                <a:spcPts val="0"/>
              </a:spcBef>
              <a:spcAft>
                <a:spcPts val="0"/>
              </a:spcAft>
              <a:buSzPts val="1800"/>
              <a:buAutoNum type="arabicPeriod" startAt="6"/>
            </a:pPr>
            <a:r>
              <a:rPr lang="en"/>
              <a:t>Substitute the slope into slope-intercept form.</a:t>
            </a:r>
            <a:endParaRPr/>
          </a:p>
          <a:p>
            <a:pPr indent="-342900" lvl="0" marL="457200" marR="157289" rtl="0" algn="l">
              <a:spcBef>
                <a:spcPts val="0"/>
              </a:spcBef>
              <a:spcAft>
                <a:spcPts val="0"/>
              </a:spcAft>
              <a:buSzPts val="1800"/>
              <a:buAutoNum type="arabicPeriod" startAt="6"/>
            </a:pPr>
            <a:r>
              <a:rPr lang="en"/>
              <a:t>Substitute the one point in for (x,y) in the equation.</a:t>
            </a:r>
            <a:endParaRPr/>
          </a:p>
          <a:p>
            <a:pPr indent="-342900" lvl="0" marL="457200" marR="157289" rtl="0" algn="l">
              <a:spcBef>
                <a:spcPts val="0"/>
              </a:spcBef>
              <a:spcAft>
                <a:spcPts val="0"/>
              </a:spcAft>
              <a:buSzPts val="1800"/>
              <a:buAutoNum type="arabicPeriod" startAt="6"/>
            </a:pPr>
            <a:r>
              <a:rPr lang="en"/>
              <a:t>Solve for b in slope-intercept form.</a:t>
            </a:r>
            <a:endParaRPr/>
          </a:p>
          <a:p>
            <a:pPr indent="-342900" lvl="0" marL="457200" marR="157289" rtl="0" algn="l">
              <a:spcBef>
                <a:spcPts val="0"/>
              </a:spcBef>
              <a:spcAft>
                <a:spcPts val="0"/>
              </a:spcAft>
              <a:buSzPts val="1800"/>
              <a:buAutoNum type="arabicPeriod" startAt="6"/>
            </a:pPr>
            <a:r>
              <a:rPr lang="en"/>
              <a:t>Write the equation in slope-intercept form.</a:t>
            </a:r>
            <a:endParaRPr/>
          </a:p>
        </p:txBody>
      </p:sp>
      <p:sp>
        <p:nvSpPr>
          <p:cNvPr id="195" name="Google Shape;195;p2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1.14.2 Writing Equations for Point-Slope and Slope-Intercept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199" name="Shape 199"/>
        <p:cNvGrpSpPr/>
        <p:nvPr/>
      </p:nvGrpSpPr>
      <p:grpSpPr>
        <a:xfrm>
          <a:off x="0" y="0"/>
          <a:ext cx="0" cy="0"/>
          <a:chOff x="0" y="0"/>
          <a:chExt cx="0" cy="0"/>
        </a:xfrm>
      </p:grpSpPr>
      <p:sp>
        <p:nvSpPr>
          <p:cNvPr id="200" name="Google Shape;200;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Extending Your Thinking</a:t>
            </a:r>
            <a:r>
              <a:rPr lang="en">
                <a:latin typeface="Verdana"/>
                <a:ea typeface="Verdana"/>
                <a:cs typeface="Verdana"/>
                <a:sym typeface="Verdana"/>
              </a:rPr>
              <a:t> </a:t>
            </a:r>
            <a:endParaRPr>
              <a:latin typeface="Verdana"/>
              <a:ea typeface="Verdana"/>
              <a:cs typeface="Verdana"/>
              <a:sym typeface="Verdana"/>
            </a:endParaRPr>
          </a:p>
        </p:txBody>
      </p:sp>
      <p:sp>
        <p:nvSpPr>
          <p:cNvPr id="201" name="Google Shape;201;p23"/>
          <p:cNvSpPr txBox="1"/>
          <p:nvPr>
            <p:ph idx="1" type="body"/>
          </p:nvPr>
        </p:nvSpPr>
        <p:spPr>
          <a:xfrm>
            <a:off x="311700" y="1017725"/>
            <a:ext cx="8520600" cy="363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600"/>
          </a:p>
          <a:p>
            <a:pPr indent="0" lvl="0" marL="0" rtl="0" algn="l">
              <a:spcBef>
                <a:spcPts val="800"/>
              </a:spcBef>
              <a:spcAft>
                <a:spcPts val="800"/>
              </a:spcAft>
              <a:buNone/>
            </a:pPr>
            <a:r>
              <a:t/>
            </a:r>
            <a:endParaRPr sz="1600"/>
          </a:p>
        </p:txBody>
      </p:sp>
      <p:sp>
        <p:nvSpPr>
          <p:cNvPr id="202" name="Google Shape;202;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3" name="Google Shape;203;p23"/>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1.14.2 Writing Equations for Point-Slope and Slope-Intercept</a:t>
            </a:r>
            <a:endParaRPr/>
          </a:p>
        </p:txBody>
      </p:sp>
      <p:pic>
        <p:nvPicPr>
          <p:cNvPr id="204" name="Google Shape;204;p23"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05" name="Google Shape;205;p23"/>
          <p:cNvSpPr txBox="1"/>
          <p:nvPr/>
        </p:nvSpPr>
        <p:spPr>
          <a:xfrm>
            <a:off x="409975" y="1017725"/>
            <a:ext cx="4064700" cy="363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rgbClr val="424242"/>
                </a:solidFill>
                <a:latin typeface="Noto Sans"/>
                <a:ea typeface="Noto Sans"/>
                <a:cs typeface="Noto Sans"/>
                <a:sym typeface="Noto Sans"/>
              </a:rPr>
              <a:t>Method 1</a:t>
            </a:r>
            <a:endParaRPr b="1" sz="1700">
              <a:solidFill>
                <a:srgbClr val="424242"/>
              </a:solidFill>
              <a:latin typeface="Noto Sans"/>
              <a:ea typeface="Noto Sans"/>
              <a:cs typeface="Noto Sans"/>
              <a:sym typeface="Noto Sans"/>
            </a:endParaRPr>
          </a:p>
          <a:p>
            <a:pPr indent="0" lvl="0" marL="0" rtl="0" algn="l">
              <a:spcBef>
                <a:spcPts val="0"/>
              </a:spcBef>
              <a:spcAft>
                <a:spcPts val="0"/>
              </a:spcAft>
              <a:buNone/>
            </a:pPr>
            <a:r>
              <a:rPr lang="en" sz="1700">
                <a:solidFill>
                  <a:srgbClr val="424242"/>
                </a:solidFill>
                <a:latin typeface="Noto Sans"/>
                <a:ea typeface="Noto Sans"/>
                <a:cs typeface="Noto Sans"/>
                <a:sym typeface="Noto Sans"/>
              </a:rPr>
              <a:t>Find an equation of a line that contains the points (5, 4) and (3, 6). Write the equation in </a:t>
            </a:r>
            <a:r>
              <a:rPr lang="en" sz="1700">
                <a:solidFill>
                  <a:srgbClr val="424242"/>
                </a:solidFill>
                <a:latin typeface="Noto Sans"/>
                <a:ea typeface="Noto Sans"/>
                <a:cs typeface="Noto Sans"/>
                <a:sym typeface="Noto Sans"/>
              </a:rPr>
              <a:t>s</a:t>
            </a:r>
            <a:r>
              <a:rPr lang="en" sz="1700">
                <a:solidFill>
                  <a:srgbClr val="424242"/>
                </a:solidFill>
                <a:latin typeface="Noto Sans"/>
                <a:ea typeface="Noto Sans"/>
                <a:cs typeface="Noto Sans"/>
                <a:sym typeface="Noto Sans"/>
              </a:rPr>
              <a:t>lope-intercept form.</a:t>
            </a:r>
            <a:endParaRPr sz="1700">
              <a:solidFill>
                <a:srgbClr val="424242"/>
              </a:solidFill>
              <a:latin typeface="Noto Sans"/>
              <a:ea typeface="Noto Sans"/>
              <a:cs typeface="Noto Sans"/>
              <a:sym typeface="Noto Sans"/>
            </a:endParaRPr>
          </a:p>
          <a:p>
            <a:pPr indent="0" lvl="0" marL="0" rtl="0" algn="l">
              <a:spcBef>
                <a:spcPts val="1000"/>
              </a:spcBef>
              <a:spcAft>
                <a:spcPts val="0"/>
              </a:spcAft>
              <a:buNone/>
            </a:pPr>
            <a:r>
              <a:rPr b="1" lang="en" sz="1700">
                <a:solidFill>
                  <a:srgbClr val="424242"/>
                </a:solidFill>
                <a:latin typeface="Noto Sans"/>
                <a:ea typeface="Noto Sans"/>
                <a:cs typeface="Noto Sans"/>
                <a:sym typeface="Noto Sans"/>
              </a:rPr>
              <a:t>Step 1</a:t>
            </a:r>
            <a:r>
              <a:rPr lang="en" sz="1700">
                <a:solidFill>
                  <a:srgbClr val="424242"/>
                </a:solidFill>
                <a:latin typeface="Noto Sans"/>
                <a:ea typeface="Noto Sans"/>
                <a:cs typeface="Noto Sans"/>
                <a:sym typeface="Noto Sans"/>
              </a:rPr>
              <a:t> - Find the slope between the two points.</a:t>
            </a:r>
            <a:endParaRPr sz="1700">
              <a:solidFill>
                <a:srgbClr val="424242"/>
              </a:solidFill>
              <a:latin typeface="Noto Sans"/>
              <a:ea typeface="Noto Sans"/>
              <a:cs typeface="Noto Sans"/>
              <a:sym typeface="Noto Sans"/>
            </a:endParaRPr>
          </a:p>
          <a:p>
            <a:pPr indent="0" lvl="0" marL="0" rtl="0" algn="l">
              <a:spcBef>
                <a:spcPts val="1000"/>
              </a:spcBef>
              <a:spcAft>
                <a:spcPts val="0"/>
              </a:spcAft>
              <a:buNone/>
            </a:pPr>
            <a:r>
              <a:rPr b="1" lang="en" sz="1700">
                <a:solidFill>
                  <a:srgbClr val="424242"/>
                </a:solidFill>
                <a:latin typeface="Noto Sans"/>
                <a:ea typeface="Noto Sans"/>
                <a:cs typeface="Noto Sans"/>
                <a:sym typeface="Noto Sans"/>
              </a:rPr>
              <a:t>Step 2</a:t>
            </a:r>
            <a:r>
              <a:rPr lang="en" sz="1700">
                <a:solidFill>
                  <a:srgbClr val="424242"/>
                </a:solidFill>
                <a:latin typeface="Noto Sans"/>
                <a:ea typeface="Noto Sans"/>
                <a:cs typeface="Noto Sans"/>
                <a:sym typeface="Noto Sans"/>
              </a:rPr>
              <a:t> - Choose a point to substitute into point-slope form.</a:t>
            </a:r>
            <a:endParaRPr sz="1700">
              <a:solidFill>
                <a:srgbClr val="424242"/>
              </a:solidFill>
              <a:latin typeface="Noto Sans"/>
              <a:ea typeface="Noto Sans"/>
              <a:cs typeface="Noto Sans"/>
              <a:sym typeface="Noto Sans"/>
            </a:endParaRPr>
          </a:p>
          <a:p>
            <a:pPr indent="0" lvl="0" marL="0" rtl="0" algn="l">
              <a:spcBef>
                <a:spcPts val="1000"/>
              </a:spcBef>
              <a:spcAft>
                <a:spcPts val="0"/>
              </a:spcAft>
              <a:buNone/>
            </a:pPr>
            <a:r>
              <a:rPr b="1" lang="en" sz="1700">
                <a:solidFill>
                  <a:srgbClr val="424242"/>
                </a:solidFill>
                <a:latin typeface="Noto Sans"/>
                <a:ea typeface="Noto Sans"/>
                <a:cs typeface="Noto Sans"/>
                <a:sym typeface="Noto Sans"/>
              </a:rPr>
              <a:t>Step 3</a:t>
            </a:r>
            <a:r>
              <a:rPr lang="en" sz="1700">
                <a:solidFill>
                  <a:srgbClr val="424242"/>
                </a:solidFill>
                <a:latin typeface="Noto Sans"/>
                <a:ea typeface="Noto Sans"/>
                <a:cs typeface="Noto Sans"/>
                <a:sym typeface="Noto Sans"/>
              </a:rPr>
              <a:t> - Write the equation in slope-intercept form.</a:t>
            </a:r>
            <a:endParaRPr sz="1700">
              <a:solidFill>
                <a:srgbClr val="424242"/>
              </a:solidFill>
              <a:latin typeface="Noto Sans"/>
              <a:ea typeface="Noto Sans"/>
              <a:cs typeface="Noto Sans"/>
              <a:sym typeface="Noto Sans"/>
            </a:endParaRPr>
          </a:p>
          <a:p>
            <a:pPr indent="0" lvl="0" marL="0" rtl="0" algn="l">
              <a:spcBef>
                <a:spcPts val="0"/>
              </a:spcBef>
              <a:spcAft>
                <a:spcPts val="0"/>
              </a:spcAft>
              <a:buNone/>
            </a:pPr>
            <a:r>
              <a:t/>
            </a:r>
            <a:endParaRPr sz="1800">
              <a:solidFill>
                <a:srgbClr val="424242"/>
              </a:solidFill>
              <a:latin typeface="Noto Sans"/>
              <a:ea typeface="Noto Sans"/>
              <a:cs typeface="Noto Sans"/>
              <a:sym typeface="Noto Sans"/>
            </a:endParaRPr>
          </a:p>
          <a:p>
            <a:pPr indent="0" lvl="0" marL="0" rtl="0" algn="l">
              <a:spcBef>
                <a:spcPts val="0"/>
              </a:spcBef>
              <a:spcAft>
                <a:spcPts val="0"/>
              </a:spcAft>
              <a:buNone/>
            </a:pPr>
            <a:r>
              <a:t/>
            </a:r>
            <a:endParaRPr sz="1800">
              <a:solidFill>
                <a:srgbClr val="424242"/>
              </a:solidFill>
              <a:latin typeface="Noto Sans"/>
              <a:ea typeface="Noto Sans"/>
              <a:cs typeface="Noto Sans"/>
              <a:sym typeface="Noto Sans"/>
            </a:endParaRPr>
          </a:p>
        </p:txBody>
      </p:sp>
      <p:sp>
        <p:nvSpPr>
          <p:cNvPr id="206" name="Google Shape;206;p23"/>
          <p:cNvSpPr txBox="1"/>
          <p:nvPr/>
        </p:nvSpPr>
        <p:spPr>
          <a:xfrm>
            <a:off x="4678200" y="1112100"/>
            <a:ext cx="4064700" cy="340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rgbClr val="424242"/>
                </a:solidFill>
                <a:latin typeface="Noto Sans"/>
                <a:ea typeface="Noto Sans"/>
                <a:cs typeface="Noto Sans"/>
                <a:sym typeface="Noto Sans"/>
              </a:rPr>
              <a:t>Method 2</a:t>
            </a:r>
            <a:endParaRPr b="1" sz="1700">
              <a:solidFill>
                <a:srgbClr val="424242"/>
              </a:solidFill>
              <a:latin typeface="Noto Sans"/>
              <a:ea typeface="Noto Sans"/>
              <a:cs typeface="Noto Sans"/>
              <a:sym typeface="Noto Sans"/>
            </a:endParaRPr>
          </a:p>
          <a:p>
            <a:pPr indent="0" lvl="0" marL="0" rtl="0" algn="l">
              <a:spcBef>
                <a:spcPts val="0"/>
              </a:spcBef>
              <a:spcAft>
                <a:spcPts val="0"/>
              </a:spcAft>
              <a:buNone/>
            </a:pPr>
            <a:r>
              <a:rPr lang="en" sz="1700">
                <a:solidFill>
                  <a:srgbClr val="424242"/>
                </a:solidFill>
                <a:latin typeface="Noto Sans"/>
                <a:ea typeface="Noto Sans"/>
                <a:cs typeface="Noto Sans"/>
                <a:sym typeface="Noto Sans"/>
              </a:rPr>
              <a:t>Find the equation of the line containing the points (3, 1) and (5, 6) in slope-intercept form.</a:t>
            </a:r>
            <a:endParaRPr sz="1700">
              <a:solidFill>
                <a:srgbClr val="424242"/>
              </a:solidFill>
              <a:latin typeface="Noto Sans"/>
              <a:ea typeface="Noto Sans"/>
              <a:cs typeface="Noto Sans"/>
              <a:sym typeface="Noto Sans"/>
            </a:endParaRPr>
          </a:p>
          <a:p>
            <a:pPr indent="0" lvl="0" marL="0" rtl="0" algn="l">
              <a:spcBef>
                <a:spcPts val="1000"/>
              </a:spcBef>
              <a:spcAft>
                <a:spcPts val="0"/>
              </a:spcAft>
              <a:buNone/>
            </a:pPr>
            <a:r>
              <a:rPr b="1" lang="en" sz="1700">
                <a:solidFill>
                  <a:srgbClr val="424242"/>
                </a:solidFill>
                <a:latin typeface="Noto Sans"/>
                <a:ea typeface="Noto Sans"/>
                <a:cs typeface="Noto Sans"/>
                <a:sym typeface="Noto Sans"/>
              </a:rPr>
              <a:t>Step 1</a:t>
            </a:r>
            <a:r>
              <a:rPr lang="en" sz="1700">
                <a:solidFill>
                  <a:srgbClr val="424242"/>
                </a:solidFill>
                <a:latin typeface="Noto Sans"/>
                <a:ea typeface="Noto Sans"/>
                <a:cs typeface="Noto Sans"/>
                <a:sym typeface="Noto Sans"/>
              </a:rPr>
              <a:t> - Find the slope between the two points.</a:t>
            </a:r>
            <a:endParaRPr sz="1700">
              <a:solidFill>
                <a:srgbClr val="424242"/>
              </a:solidFill>
              <a:latin typeface="Noto Sans"/>
              <a:ea typeface="Noto Sans"/>
              <a:cs typeface="Noto Sans"/>
              <a:sym typeface="Noto Sans"/>
            </a:endParaRPr>
          </a:p>
          <a:p>
            <a:pPr indent="0" lvl="0" marL="0" rtl="0" algn="l">
              <a:spcBef>
                <a:spcPts val="1000"/>
              </a:spcBef>
              <a:spcAft>
                <a:spcPts val="0"/>
              </a:spcAft>
              <a:buNone/>
            </a:pPr>
            <a:r>
              <a:rPr b="1" lang="en" sz="1700">
                <a:solidFill>
                  <a:srgbClr val="424242"/>
                </a:solidFill>
                <a:latin typeface="Noto Sans"/>
                <a:ea typeface="Noto Sans"/>
                <a:cs typeface="Noto Sans"/>
                <a:sym typeface="Noto Sans"/>
              </a:rPr>
              <a:t>Step 2</a:t>
            </a:r>
            <a:r>
              <a:rPr lang="en" sz="1700">
                <a:solidFill>
                  <a:srgbClr val="424242"/>
                </a:solidFill>
                <a:latin typeface="Noto Sans"/>
                <a:ea typeface="Noto Sans"/>
                <a:cs typeface="Noto Sans"/>
                <a:sym typeface="Noto Sans"/>
              </a:rPr>
              <a:t> - Choose a point to substitute into slope-intercept form then solve for </a:t>
            </a:r>
            <a:r>
              <a:rPr i="1" lang="en" sz="1700">
                <a:solidFill>
                  <a:srgbClr val="424242"/>
                </a:solidFill>
                <a:latin typeface="Noto Sans"/>
                <a:ea typeface="Noto Sans"/>
                <a:cs typeface="Noto Sans"/>
                <a:sym typeface="Noto Sans"/>
              </a:rPr>
              <a:t>b</a:t>
            </a:r>
            <a:r>
              <a:rPr lang="en" sz="1700">
                <a:solidFill>
                  <a:srgbClr val="424242"/>
                </a:solidFill>
                <a:latin typeface="Noto Sans"/>
                <a:ea typeface="Noto Sans"/>
                <a:cs typeface="Noto Sans"/>
                <a:sym typeface="Noto Sans"/>
              </a:rPr>
              <a:t>.</a:t>
            </a:r>
            <a:endParaRPr sz="1700">
              <a:solidFill>
                <a:srgbClr val="424242"/>
              </a:solidFill>
              <a:latin typeface="Noto Sans"/>
              <a:ea typeface="Noto Sans"/>
              <a:cs typeface="Noto Sans"/>
              <a:sym typeface="Noto Sans"/>
            </a:endParaRPr>
          </a:p>
          <a:p>
            <a:pPr indent="0" lvl="0" marL="0" rtl="0" algn="l">
              <a:spcBef>
                <a:spcPts val="1000"/>
              </a:spcBef>
              <a:spcAft>
                <a:spcPts val="1000"/>
              </a:spcAft>
              <a:buNone/>
            </a:pPr>
            <a:r>
              <a:rPr b="1" lang="en" sz="1700">
                <a:solidFill>
                  <a:srgbClr val="424242"/>
                </a:solidFill>
                <a:latin typeface="Noto Sans"/>
                <a:ea typeface="Noto Sans"/>
                <a:cs typeface="Noto Sans"/>
                <a:sym typeface="Noto Sans"/>
              </a:rPr>
              <a:t>Step 3</a:t>
            </a:r>
            <a:r>
              <a:rPr lang="en" sz="1700">
                <a:solidFill>
                  <a:srgbClr val="424242"/>
                </a:solidFill>
                <a:latin typeface="Noto Sans"/>
                <a:ea typeface="Noto Sans"/>
                <a:cs typeface="Noto Sans"/>
                <a:sym typeface="Noto Sans"/>
              </a:rPr>
              <a:t> -Write the equation in slope-intercept form.</a:t>
            </a:r>
            <a:endParaRPr sz="1700">
              <a:solidFill>
                <a:srgbClr val="424242"/>
              </a:solidFill>
              <a:latin typeface="Noto Sans"/>
              <a:ea typeface="Noto Sans"/>
              <a:cs typeface="Noto Sans"/>
              <a:sym typeface="Noto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0" name="Shape 210"/>
        <p:cNvGrpSpPr/>
        <p:nvPr/>
      </p:nvGrpSpPr>
      <p:grpSpPr>
        <a:xfrm>
          <a:off x="0" y="0"/>
          <a:ext cx="0" cy="0"/>
          <a:chOff x="0" y="0"/>
          <a:chExt cx="0" cy="0"/>
        </a:xfrm>
      </p:grpSpPr>
      <p:sp>
        <p:nvSpPr>
          <p:cNvPr id="211" name="Google Shape;211;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latin typeface="Verdana"/>
                <a:ea typeface="Verdana"/>
                <a:cs typeface="Verdana"/>
                <a:sym typeface="Verdana"/>
              </a:rPr>
              <a:t>Self Check</a:t>
            </a:r>
            <a:endParaRPr>
              <a:latin typeface="Verdana"/>
              <a:ea typeface="Verdana"/>
              <a:cs typeface="Verdana"/>
              <a:sym typeface="Verdana"/>
            </a:endParaRPr>
          </a:p>
        </p:txBody>
      </p:sp>
      <p:sp>
        <p:nvSpPr>
          <p:cNvPr id="212" name="Google Shape;212;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Which of the following is the equation of a line that has a slope of 3 and goes through the point (1, −2)</a:t>
            </a:r>
            <a:r>
              <a:rPr lang="en"/>
              <a:t>?</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1200"/>
              </a:spcAft>
              <a:buNone/>
            </a:pPr>
            <a:r>
              <a:t/>
            </a:r>
            <a:endParaRPr sz="1800">
              <a:solidFill>
                <a:srgbClr val="424242"/>
              </a:solidFill>
              <a:latin typeface="Noto Sans"/>
              <a:ea typeface="Noto Sans"/>
              <a:cs typeface="Noto Sans"/>
              <a:sym typeface="Noto Sans"/>
            </a:endParaRPr>
          </a:p>
        </p:txBody>
      </p:sp>
      <p:sp>
        <p:nvSpPr>
          <p:cNvPr id="213" name="Google Shape;213;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4" name="Google Shape;214;p24"/>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1.14.2 Writing Equations for Point-Slope and Slope-Intercept</a:t>
            </a:r>
            <a:endParaRPr/>
          </a:p>
        </p:txBody>
      </p:sp>
      <p:pic>
        <p:nvPicPr>
          <p:cNvPr id="215" name="Google Shape;215;p24"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16" name="Google Shape;216;p24">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Let’s review!</a:t>
            </a:r>
            <a:endParaRPr>
              <a:latin typeface="Noto Sans"/>
              <a:ea typeface="Noto Sans"/>
              <a:cs typeface="Noto Sans"/>
              <a:sym typeface="Noto Sans"/>
            </a:endParaRPr>
          </a:p>
        </p:txBody>
      </p:sp>
      <p:graphicFrame>
        <p:nvGraphicFramePr>
          <p:cNvPr id="217" name="Google Shape;217;p24"/>
          <p:cNvGraphicFramePr/>
          <p:nvPr/>
        </p:nvGraphicFramePr>
        <p:xfrm>
          <a:off x="952500" y="3003625"/>
          <a:ext cx="3000000" cy="3000000"/>
        </p:xfrm>
        <a:graphic>
          <a:graphicData uri="http://schemas.openxmlformats.org/drawingml/2006/table">
            <a:tbl>
              <a:tblPr>
                <a:noFill/>
                <a:tableStyleId>{8F1184A2-448D-4620-B404-09723678F9D1}</a:tableStyleId>
              </a:tblPr>
              <a:tblGrid>
                <a:gridCol w="3619500"/>
                <a:gridCol w="3619500"/>
              </a:tblGrid>
              <a:tr h="381000">
                <a:tc>
                  <a:txBody>
                    <a:bodyPr/>
                    <a:lstStyle/>
                    <a:p>
                      <a:pPr indent="-342900" lvl="0" marL="457200" rtl="0" algn="l">
                        <a:spcBef>
                          <a:spcPts val="0"/>
                        </a:spcBef>
                        <a:spcAft>
                          <a:spcPts val="0"/>
                        </a:spcAft>
                        <a:buSzPts val="1800"/>
                        <a:buFont typeface="Noto Sans"/>
                        <a:buAutoNum type="alphaUcPeriod"/>
                      </a:pPr>
                      <a:r>
                        <a:rPr i="1" lang="en" sz="1800">
                          <a:latin typeface="Noto Sans"/>
                          <a:ea typeface="Noto Sans"/>
                          <a:cs typeface="Noto Sans"/>
                          <a:sym typeface="Noto Sans"/>
                        </a:rPr>
                        <a:t>y = </a:t>
                      </a:r>
                      <a:r>
                        <a:rPr lang="en" sz="1800">
                          <a:latin typeface="Noto Sans"/>
                          <a:ea typeface="Noto Sans"/>
                          <a:cs typeface="Noto Sans"/>
                          <a:sym typeface="Noto Sans"/>
                        </a:rPr>
                        <a:t>3</a:t>
                      </a:r>
                      <a:r>
                        <a:rPr i="1" lang="en" sz="1800">
                          <a:latin typeface="Noto Sans"/>
                          <a:ea typeface="Noto Sans"/>
                          <a:cs typeface="Noto Sans"/>
                          <a:sym typeface="Noto Sans"/>
                        </a:rPr>
                        <a:t>x</a:t>
                      </a:r>
                      <a:r>
                        <a:rPr lang="en" sz="1800">
                          <a:latin typeface="Noto Sans"/>
                          <a:ea typeface="Noto Sans"/>
                          <a:cs typeface="Noto Sans"/>
                          <a:sym typeface="Noto Sans"/>
                        </a:rPr>
                        <a:t> − 2</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Noto Sans"/>
                        <a:buAutoNum type="alphaUcPeriod" startAt="3"/>
                      </a:pPr>
                      <a:r>
                        <a:rPr i="1" lang="en" sz="1800">
                          <a:latin typeface="Noto Sans"/>
                          <a:ea typeface="Noto Sans"/>
                          <a:cs typeface="Noto Sans"/>
                          <a:sym typeface="Noto Sans"/>
                        </a:rPr>
                        <a:t>y</a:t>
                      </a:r>
                      <a:r>
                        <a:rPr lang="en" sz="1800">
                          <a:latin typeface="Noto Sans"/>
                          <a:ea typeface="Noto Sans"/>
                          <a:cs typeface="Noto Sans"/>
                          <a:sym typeface="Noto Sans"/>
                        </a:rPr>
                        <a:t> = 3</a:t>
                      </a:r>
                      <a:r>
                        <a:rPr i="1" lang="en" sz="1800">
                          <a:latin typeface="Noto Sans"/>
                          <a:ea typeface="Noto Sans"/>
                          <a:cs typeface="Noto Sans"/>
                          <a:sym typeface="Noto Sans"/>
                        </a:rPr>
                        <a:t>x</a:t>
                      </a:r>
                      <a:r>
                        <a:rPr lang="en" sz="1800">
                          <a:latin typeface="Noto Sans"/>
                          <a:ea typeface="Noto Sans"/>
                          <a:cs typeface="Noto Sans"/>
                          <a:sym typeface="Noto Sans"/>
                        </a:rPr>
                        <a:t> + 1</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81000">
                <a:tc>
                  <a:txBody>
                    <a:bodyPr/>
                    <a:lstStyle/>
                    <a:p>
                      <a:pPr indent="-342900" lvl="0" marL="457200" rtl="0" algn="l">
                        <a:spcBef>
                          <a:spcPts val="0"/>
                        </a:spcBef>
                        <a:spcAft>
                          <a:spcPts val="0"/>
                        </a:spcAft>
                        <a:buSzPts val="1800"/>
                        <a:buFont typeface="Noto Sans"/>
                        <a:buAutoNum type="alphaUcPeriod" startAt="2"/>
                      </a:pPr>
                      <a:r>
                        <a:rPr i="1" lang="en" sz="1800">
                          <a:latin typeface="Noto Sans"/>
                          <a:ea typeface="Noto Sans"/>
                          <a:cs typeface="Noto Sans"/>
                          <a:sym typeface="Noto Sans"/>
                        </a:rPr>
                        <a:t>y</a:t>
                      </a:r>
                      <a:r>
                        <a:rPr lang="en" sz="1800">
                          <a:latin typeface="Noto Sans"/>
                          <a:ea typeface="Noto Sans"/>
                          <a:cs typeface="Noto Sans"/>
                          <a:sym typeface="Noto Sans"/>
                        </a:rPr>
                        <a:t> = 3</a:t>
                      </a:r>
                      <a:r>
                        <a:rPr i="1" lang="en" sz="1800">
                          <a:latin typeface="Noto Sans"/>
                          <a:ea typeface="Noto Sans"/>
                          <a:cs typeface="Noto Sans"/>
                          <a:sym typeface="Noto Sans"/>
                        </a:rPr>
                        <a:t>x</a:t>
                      </a:r>
                      <a:r>
                        <a:rPr lang="en" sz="1800">
                          <a:latin typeface="Noto Sans"/>
                          <a:ea typeface="Noto Sans"/>
                          <a:cs typeface="Noto Sans"/>
                          <a:sym typeface="Noto Sans"/>
                        </a:rPr>
                        <a:t> − 5</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Noto Sans"/>
                        <a:buAutoNum type="alphaUcPeriod" startAt="4"/>
                      </a:pPr>
                      <a:r>
                        <a:rPr i="1" lang="en" sz="1800">
                          <a:latin typeface="Noto Sans"/>
                          <a:ea typeface="Noto Sans"/>
                          <a:cs typeface="Noto Sans"/>
                          <a:sym typeface="Noto Sans"/>
                        </a:rPr>
                        <a:t>y</a:t>
                      </a:r>
                      <a:r>
                        <a:rPr lang="en" sz="1800">
                          <a:latin typeface="Noto Sans"/>
                          <a:ea typeface="Noto Sans"/>
                          <a:cs typeface="Noto Sans"/>
                          <a:sym typeface="Noto Sans"/>
                        </a:rPr>
                        <a:t> = 1</a:t>
                      </a:r>
                      <a:r>
                        <a:rPr i="1" lang="en" sz="1800">
                          <a:latin typeface="Noto Sans"/>
                          <a:ea typeface="Noto Sans"/>
                          <a:cs typeface="Noto Sans"/>
                          <a:sym typeface="Noto Sans"/>
                        </a:rPr>
                        <a:t>x</a:t>
                      </a:r>
                      <a:r>
                        <a:rPr lang="en" sz="1800">
                          <a:latin typeface="Noto Sans"/>
                          <a:ea typeface="Noto Sans"/>
                          <a:cs typeface="Noto Sans"/>
                          <a:sym typeface="Noto Sans"/>
                        </a:rPr>
                        <a:t> − 2</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21" name="Shape 221"/>
        <p:cNvGrpSpPr/>
        <p:nvPr/>
      </p:nvGrpSpPr>
      <p:grpSpPr>
        <a:xfrm>
          <a:off x="0" y="0"/>
          <a:ext cx="0" cy="0"/>
          <a:chOff x="0" y="0"/>
          <a:chExt cx="0" cy="0"/>
        </a:xfrm>
      </p:grpSpPr>
      <p:sp>
        <p:nvSpPr>
          <p:cNvPr id="222" name="Google Shape;222;p25"/>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Self Check - Review</a:t>
            </a:r>
            <a:endParaRPr>
              <a:latin typeface="Verdana"/>
              <a:ea typeface="Verdana"/>
              <a:cs typeface="Verdana"/>
              <a:sym typeface="Verdana"/>
            </a:endParaRPr>
          </a:p>
          <a:p>
            <a:pPr indent="0" lvl="0" marL="0" marR="0" rtl="0" algn="l">
              <a:lnSpc>
                <a:spcPct val="100000"/>
              </a:lnSpc>
              <a:spcBef>
                <a:spcPts val="0"/>
              </a:spcBef>
              <a:spcAft>
                <a:spcPts val="0"/>
              </a:spcAft>
              <a:buNone/>
            </a:pPr>
            <a:r>
              <a:t/>
            </a:r>
            <a:endParaRPr>
              <a:latin typeface="Verdana"/>
              <a:ea typeface="Verdana"/>
              <a:cs typeface="Verdana"/>
              <a:sym typeface="Verdana"/>
            </a:endParaRPr>
          </a:p>
        </p:txBody>
      </p:sp>
      <p:sp>
        <p:nvSpPr>
          <p:cNvPr id="223" name="Google Shape;223;p25"/>
          <p:cNvSpPr txBox="1"/>
          <p:nvPr>
            <p:ph idx="1" type="body"/>
          </p:nvPr>
        </p:nvSpPr>
        <p:spPr>
          <a:xfrm>
            <a:off x="311700" y="1160325"/>
            <a:ext cx="8375100" cy="3490500"/>
          </a:xfrm>
          <a:prstGeom prst="rect">
            <a:avLst/>
          </a:prstGeom>
        </p:spPr>
        <p:txBody>
          <a:bodyPr anchorCtr="0" anchor="t" bIns="91425" lIns="91425" spcFirstLastPara="1" rIns="91425" wrap="square" tIns="91425">
            <a:noAutofit/>
          </a:bodyPr>
          <a:lstStyle/>
          <a:p>
            <a:pPr indent="0" lvl="0" marL="0" marR="20735" rtl="0" algn="l">
              <a:lnSpc>
                <a:spcPct val="100000"/>
              </a:lnSpc>
              <a:spcBef>
                <a:spcPts val="0"/>
              </a:spcBef>
              <a:spcAft>
                <a:spcPts val="0"/>
              </a:spcAft>
              <a:buNone/>
            </a:pPr>
            <a:r>
              <a:rPr lang="en"/>
              <a:t>Find the equation of a line that consists of the points (1, 4) and (6, 2) in slope-intercept form.</a:t>
            </a:r>
            <a:endParaRPr/>
          </a:p>
          <a:p>
            <a:pPr indent="0" lvl="0" marL="0" marR="20735" rtl="0" algn="l">
              <a:lnSpc>
                <a:spcPct val="100000"/>
              </a:lnSpc>
              <a:spcBef>
                <a:spcPts val="1200"/>
              </a:spcBef>
              <a:spcAft>
                <a:spcPts val="0"/>
              </a:spcAft>
              <a:buNone/>
            </a:pPr>
            <a:r>
              <a:t/>
            </a:r>
            <a:endParaRPr/>
          </a:p>
          <a:p>
            <a:pPr indent="0" lvl="0" marL="0" marR="4363590" rtl="0" algn="l">
              <a:lnSpc>
                <a:spcPct val="100000"/>
              </a:lnSpc>
              <a:spcBef>
                <a:spcPts val="1200"/>
              </a:spcBef>
              <a:spcAft>
                <a:spcPts val="1200"/>
              </a:spcAft>
              <a:buNone/>
            </a:pPr>
            <a:r>
              <a:t/>
            </a:r>
            <a:endParaRPr/>
          </a:p>
        </p:txBody>
      </p:sp>
      <p:sp>
        <p:nvSpPr>
          <p:cNvPr id="224" name="Google Shape;224;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5" name="Google Shape;225;p25"/>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1.14.2 Writing Equations for Point-Slope and Slope-Intercept - Additional Resources</a:t>
            </a:r>
            <a:endParaRPr/>
          </a:p>
        </p:txBody>
      </p:sp>
      <p:pic>
        <p:nvPicPr>
          <p:cNvPr id="226" name="Google Shape;226;p25"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27" name="Google Shape;227;p25"/>
          <p:cNvSpPr/>
          <p:nvPr/>
        </p:nvSpPr>
        <p:spPr>
          <a:xfrm rot="-1132838">
            <a:off x="2423373" y="2490965"/>
            <a:ext cx="3914937" cy="1263414"/>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rgbClr val="38761D"/>
                </a:solidFill>
                <a:latin typeface="Courgette"/>
              </a:rPr>
              <a:t>y = mx +b</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31" name="Shape 231"/>
        <p:cNvGrpSpPr/>
        <p:nvPr/>
      </p:nvGrpSpPr>
      <p:grpSpPr>
        <a:xfrm>
          <a:off x="0" y="0"/>
          <a:ext cx="0" cy="0"/>
          <a:chOff x="0" y="0"/>
          <a:chExt cx="0" cy="0"/>
        </a:xfrm>
      </p:grpSpPr>
      <p:sp>
        <p:nvSpPr>
          <p:cNvPr id="232" name="Google Shape;232;p26"/>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3" name="Google Shape;233;p26"/>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marR="0" rtl="0" algn="ctr">
              <a:lnSpc>
                <a:spcPct val="100000"/>
              </a:lnSpc>
              <a:spcBef>
                <a:spcPts val="0"/>
              </a:spcBef>
              <a:spcAft>
                <a:spcPts val="0"/>
              </a:spcAft>
              <a:buNone/>
            </a:pPr>
            <a:r>
              <a:rPr lang="en">
                <a:solidFill>
                  <a:srgbClr val="FDBD3E"/>
                </a:solidFill>
                <a:latin typeface="Verdana"/>
                <a:ea typeface="Verdana"/>
                <a:cs typeface="Verdana"/>
                <a:sym typeface="Verdana"/>
              </a:rPr>
              <a:t>Lesson Journey</a:t>
            </a:r>
            <a:endParaRPr>
              <a:solidFill>
                <a:srgbClr val="FDBD3E"/>
              </a:solidFill>
              <a:latin typeface="Verdana"/>
              <a:ea typeface="Verdana"/>
              <a:cs typeface="Verdana"/>
              <a:sym typeface="Verdana"/>
            </a:endParaRPr>
          </a:p>
        </p:txBody>
      </p:sp>
      <p:sp>
        <p:nvSpPr>
          <p:cNvPr id="234" name="Google Shape;234;p26"/>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5" name="Google Shape;235;p26"/>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6" name="Google Shape;236;p26"/>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7" name="Google Shape;237;p26"/>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8" name="Google Shape;238;p26"/>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9" name="Google Shape;239;p26"/>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40" name="Google Shape;240;p26"/>
          <p:cNvCxnSpPr>
            <a:stCxn id="234" idx="2"/>
            <a:endCxn id="236"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241" name="Google Shape;241;p26"/>
          <p:cNvCxnSpPr>
            <a:stCxn id="236" idx="3"/>
            <a:endCxn id="235"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242" name="Google Shape;242;p26"/>
          <p:cNvCxnSpPr>
            <a:stCxn id="237" idx="3"/>
            <a:endCxn id="232"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243" name="Google Shape;243;p26"/>
          <p:cNvCxnSpPr>
            <a:stCxn id="232" idx="3"/>
            <a:endCxn id="238"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244" name="Google Shape;244;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45" name="Google Shape;245;p26"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246" name="Google Shape;246;p26"/>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47" name="Google Shape;247;p26"/>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48" name="Google Shape;248;p26"/>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49" name="Google Shape;249;p26"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250" name="Google Shape;250;p26"/>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51" name="Google Shape;251;p26"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252" name="Google Shape;252;p26"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253" name="Google Shape;253;p26"/>
          <p:cNvCxnSpPr>
            <a:stCxn id="238" idx="3"/>
            <a:endCxn id="239"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254" name="Google Shape;254;p26"/>
          <p:cNvCxnSpPr>
            <a:stCxn id="235" idx="3"/>
            <a:endCxn id="237"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255" name="Google Shape;255;p26" title="hugeicons_task-done-01.png"/>
          <p:cNvPicPr preferRelativeResize="0"/>
          <p:nvPr/>
        </p:nvPicPr>
        <p:blipFill>
          <a:blip r:embed="rId7">
            <a:alphaModFix/>
          </a:blip>
          <a:stretch>
            <a:fillRect/>
          </a:stretch>
        </p:blipFill>
        <p:spPr>
          <a:xfrm>
            <a:off x="4457695" y="3227832"/>
            <a:ext cx="228600" cy="228600"/>
          </a:xfrm>
          <a:prstGeom prst="rect">
            <a:avLst/>
          </a:prstGeom>
          <a:noFill/>
          <a:ln>
            <a:noFill/>
          </a:ln>
        </p:spPr>
      </p:pic>
      <p:sp>
        <p:nvSpPr>
          <p:cNvPr id="256" name="Google Shape;256;p26"/>
          <p:cNvSpPr txBox="1"/>
          <p:nvPr/>
        </p:nvSpPr>
        <p:spPr>
          <a:xfrm>
            <a:off x="3657600" y="3498195"/>
            <a:ext cx="1828800" cy="7746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a:p>
            <a:pPr indent="0" lvl="0" marL="0" rtl="0" algn="ctr">
              <a:spcBef>
                <a:spcPts val="1000"/>
              </a:spcBef>
              <a:spcAft>
                <a:spcPts val="1000"/>
              </a:spcAft>
              <a:buClr>
                <a:schemeClr val="dk1"/>
              </a:buClr>
              <a:buSzPts val="1100"/>
              <a:buFont typeface="Arial"/>
              <a:buNone/>
            </a:pPr>
            <a:r>
              <a:rPr b="1" lang="en" sz="1800">
                <a:solidFill>
                  <a:schemeClr val="dk2"/>
                </a:solidFill>
                <a:latin typeface="Calibri"/>
                <a:ea typeface="Calibri"/>
                <a:cs typeface="Calibri"/>
                <a:sym typeface="Calibri"/>
              </a:rPr>
              <a:t>Part A &amp; B</a:t>
            </a:r>
            <a:endParaRPr b="1" sz="1800">
              <a:solidFill>
                <a:schemeClr val="dk2"/>
              </a:solidFill>
              <a:latin typeface="Calibri"/>
              <a:ea typeface="Calibri"/>
              <a:cs typeface="Calibri"/>
              <a:sym typeface="Calibri"/>
            </a:endParaRPr>
          </a:p>
        </p:txBody>
      </p:sp>
      <p:sp>
        <p:nvSpPr>
          <p:cNvPr id="257" name="Google Shape;257;p26"/>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258" name="Google Shape;258;p26"/>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59" name="Google Shape;259;p26" title="hugeicons_task-done-01.png"/>
          <p:cNvPicPr preferRelativeResize="0"/>
          <p:nvPr/>
        </p:nvPicPr>
        <p:blipFill>
          <a:blip r:embed="rId8">
            <a:alphaModFix/>
          </a:blip>
          <a:stretch>
            <a:fillRect/>
          </a:stretch>
        </p:blipFill>
        <p:spPr>
          <a:xfrm>
            <a:off x="3328416" y="1554480"/>
            <a:ext cx="228600" cy="228600"/>
          </a:xfrm>
          <a:prstGeom prst="rect">
            <a:avLst/>
          </a:prstGeom>
          <a:noFill/>
          <a:ln>
            <a:noFill/>
          </a:ln>
        </p:spPr>
      </p:pic>
      <p:pic>
        <p:nvPicPr>
          <p:cNvPr id="260" name="Google Shape;260;p26"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4" name="Shape 264"/>
        <p:cNvGrpSpPr/>
        <p:nvPr/>
      </p:nvGrpSpPr>
      <p:grpSpPr>
        <a:xfrm>
          <a:off x="0" y="0"/>
          <a:ext cx="0" cy="0"/>
          <a:chOff x="0" y="0"/>
          <a:chExt cx="0" cy="0"/>
        </a:xfrm>
      </p:grpSpPr>
      <p:sp>
        <p:nvSpPr>
          <p:cNvPr id="265" name="Google Shape;265;p27"/>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Learning Activity - Parallel Lines ∥</a:t>
            </a:r>
            <a:endParaRPr>
              <a:latin typeface="Verdana"/>
              <a:ea typeface="Verdana"/>
              <a:cs typeface="Verdana"/>
              <a:sym typeface="Verdana"/>
            </a:endParaRPr>
          </a:p>
        </p:txBody>
      </p:sp>
      <p:sp>
        <p:nvSpPr>
          <p:cNvPr id="266" name="Google Shape;266;p27"/>
          <p:cNvSpPr txBox="1"/>
          <p:nvPr>
            <p:ph idx="1" type="body"/>
          </p:nvPr>
        </p:nvSpPr>
        <p:spPr>
          <a:xfrm>
            <a:off x="311700" y="1076275"/>
            <a:ext cx="8520600" cy="3672300"/>
          </a:xfrm>
          <a:prstGeom prst="rect">
            <a:avLst/>
          </a:prstGeom>
        </p:spPr>
        <p:txBody>
          <a:bodyPr anchorCtr="0" anchor="t" bIns="91425" lIns="91425" spcFirstLastPara="1" rIns="91425" wrap="square" tIns="91425">
            <a:normAutofit/>
          </a:bodyPr>
          <a:lstStyle/>
          <a:p>
            <a:pPr indent="-342900" lvl="0" marL="457200" rtl="0" algn="l">
              <a:lnSpc>
                <a:spcPct val="90000"/>
              </a:lnSpc>
              <a:spcBef>
                <a:spcPts val="0"/>
              </a:spcBef>
              <a:spcAft>
                <a:spcPts val="0"/>
              </a:spcAft>
              <a:buSzPts val="1800"/>
              <a:buAutoNum type="arabicPeriod"/>
            </a:pPr>
            <a:r>
              <a:rPr lang="en"/>
              <a:t>Find the equation of the line using point-slope form: </a:t>
            </a:r>
            <a:r>
              <a:rPr i="1" lang="en"/>
              <a:t>m</a:t>
            </a:r>
            <a:r>
              <a:rPr lang="en"/>
              <a:t> = 2, (3, 1)</a:t>
            </a:r>
            <a:endParaRPr/>
          </a:p>
          <a:p>
            <a:pPr indent="-342900" lvl="0" marL="457200" rtl="0" algn="l">
              <a:lnSpc>
                <a:spcPct val="90000"/>
              </a:lnSpc>
              <a:spcBef>
                <a:spcPts val="1000"/>
              </a:spcBef>
              <a:spcAft>
                <a:spcPts val="0"/>
              </a:spcAft>
              <a:buSzPts val="1800"/>
              <a:buAutoNum type="arabicPeriod"/>
            </a:pPr>
            <a:r>
              <a:rPr lang="en"/>
              <a:t>Rewrite your equation from Question 1 in slope-intercept form.</a:t>
            </a:r>
            <a:endParaRPr/>
          </a:p>
          <a:p>
            <a:pPr indent="-342900" lvl="0" marL="457200" rtl="0" algn="l">
              <a:lnSpc>
                <a:spcPct val="90000"/>
              </a:lnSpc>
              <a:spcBef>
                <a:spcPts val="1000"/>
              </a:spcBef>
              <a:spcAft>
                <a:spcPts val="0"/>
              </a:spcAft>
              <a:buSzPts val="1800"/>
              <a:buAutoNum type="arabicPeriod"/>
            </a:pPr>
            <a:r>
              <a:rPr lang="en"/>
              <a:t>Find the equation of the line using point-slope form: </a:t>
            </a:r>
            <a:r>
              <a:rPr i="1" lang="en"/>
              <a:t>m</a:t>
            </a:r>
            <a:r>
              <a:rPr lang="en"/>
              <a:t> = 2, (−1, 4)</a:t>
            </a:r>
            <a:endParaRPr/>
          </a:p>
          <a:p>
            <a:pPr indent="-342900" lvl="0" marL="457200" rtl="0" algn="l">
              <a:lnSpc>
                <a:spcPct val="90000"/>
              </a:lnSpc>
              <a:spcBef>
                <a:spcPts val="1000"/>
              </a:spcBef>
              <a:spcAft>
                <a:spcPts val="0"/>
              </a:spcAft>
              <a:buSzPts val="1800"/>
              <a:buAutoNum type="arabicPeriod"/>
            </a:pPr>
            <a:r>
              <a:rPr lang="en"/>
              <a:t>Rewrite your equation from Question 3 in slope-intercept form.</a:t>
            </a:r>
            <a:endParaRPr/>
          </a:p>
          <a:p>
            <a:pPr indent="-342900" lvl="0" marL="457200" rtl="0" algn="l">
              <a:lnSpc>
                <a:spcPct val="90000"/>
              </a:lnSpc>
              <a:spcBef>
                <a:spcPts val="1000"/>
              </a:spcBef>
              <a:spcAft>
                <a:spcPts val="0"/>
              </a:spcAft>
              <a:buSzPts val="1800"/>
              <a:buAutoNum type="arabicPeriod"/>
            </a:pPr>
            <a:r>
              <a:rPr lang="en"/>
              <a:t>Find the equation of the line using point-slope form: </a:t>
            </a:r>
            <a:r>
              <a:rPr i="1" lang="en"/>
              <a:t>m </a:t>
            </a:r>
            <a:r>
              <a:rPr lang="en"/>
              <a:t>= −4, (2, 1)</a:t>
            </a:r>
            <a:endParaRPr/>
          </a:p>
          <a:p>
            <a:pPr indent="-342900" lvl="0" marL="457200" rtl="0" algn="l">
              <a:lnSpc>
                <a:spcPct val="90000"/>
              </a:lnSpc>
              <a:spcBef>
                <a:spcPts val="1000"/>
              </a:spcBef>
              <a:spcAft>
                <a:spcPts val="0"/>
              </a:spcAft>
              <a:buSzPts val="1800"/>
              <a:buAutoNum type="arabicPeriod"/>
            </a:pPr>
            <a:r>
              <a:rPr lang="en"/>
              <a:t>Rewrite your equation from Question 5 in slope-intercept form.</a:t>
            </a:r>
            <a:endParaRPr/>
          </a:p>
          <a:p>
            <a:pPr indent="-342900" lvl="0" marL="457200" rtl="0" algn="l">
              <a:spcBef>
                <a:spcPts val="1000"/>
              </a:spcBef>
              <a:spcAft>
                <a:spcPts val="0"/>
              </a:spcAft>
              <a:buSzPts val="1800"/>
              <a:buAutoNum type="arabicPeriod"/>
            </a:pPr>
            <a:r>
              <a:rPr lang="en" sz="1700"/>
              <a:t>Find the equation of the line using point-slope form: </a:t>
            </a:r>
            <a:r>
              <a:rPr i="1" lang="en" sz="1700"/>
              <a:t>m</a:t>
            </a:r>
            <a:r>
              <a:rPr lang="en" sz="1700"/>
              <a:t> = −4, (3, −2)</a:t>
            </a:r>
            <a:endParaRPr sz="1700"/>
          </a:p>
          <a:p>
            <a:pPr indent="-336550" lvl="0" marL="457200" rtl="0" algn="l">
              <a:spcBef>
                <a:spcPts val="1000"/>
              </a:spcBef>
              <a:spcAft>
                <a:spcPts val="1000"/>
              </a:spcAft>
              <a:buSzPts val="1700"/>
              <a:buAutoNum type="arabicPeriod"/>
            </a:pPr>
            <a:r>
              <a:rPr lang="en" sz="1700"/>
              <a:t>Rewrite your equation from Question 7 in slope-intercept form.</a:t>
            </a:r>
            <a:endParaRPr sz="1700"/>
          </a:p>
        </p:txBody>
      </p:sp>
      <p:sp>
        <p:nvSpPr>
          <p:cNvPr id="267" name="Google Shape;267;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8" name="Google Shape;268;p27"/>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1.14.3 Writing an Equation of a Line Parallel to a Given Line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2" name="Shape 272"/>
        <p:cNvGrpSpPr/>
        <p:nvPr/>
      </p:nvGrpSpPr>
      <p:grpSpPr>
        <a:xfrm>
          <a:off x="0" y="0"/>
          <a:ext cx="0" cy="0"/>
          <a:chOff x="0" y="0"/>
          <a:chExt cx="0" cy="0"/>
        </a:xfrm>
      </p:grpSpPr>
      <p:sp>
        <p:nvSpPr>
          <p:cNvPr id="273" name="Google Shape;273;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Learning Activity - Parallel Lines ∥</a:t>
            </a:r>
            <a:endParaRPr>
              <a:latin typeface="Verdana"/>
              <a:ea typeface="Verdana"/>
              <a:cs typeface="Verdana"/>
              <a:sym typeface="Verdana"/>
            </a:endParaRPr>
          </a:p>
        </p:txBody>
      </p:sp>
      <p:sp>
        <p:nvSpPr>
          <p:cNvPr id="274" name="Google Shape;274;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5" name="Google Shape;275;p28">
            <a:hlinkClick action="ppaction://hlinkshowjump?jump=nextslide"/>
          </p:cNvPr>
          <p:cNvSpPr/>
          <p:nvPr/>
        </p:nvSpPr>
        <p:spPr>
          <a:xfrm>
            <a:off x="7524600" y="372015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Are you ready for more?</a:t>
            </a:r>
            <a:endParaRPr>
              <a:latin typeface="Noto Sans"/>
              <a:ea typeface="Noto Sans"/>
              <a:cs typeface="Noto Sans"/>
              <a:sym typeface="Noto Sans"/>
            </a:endParaRPr>
          </a:p>
        </p:txBody>
      </p:sp>
      <p:sp>
        <p:nvSpPr>
          <p:cNvPr id="276" name="Google Shape;276;p28"/>
          <p:cNvSpPr txBox="1"/>
          <p:nvPr>
            <p:ph idx="1" type="body"/>
          </p:nvPr>
        </p:nvSpPr>
        <p:spPr>
          <a:xfrm>
            <a:off x="311700" y="1017725"/>
            <a:ext cx="8520600" cy="35511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AutoNum type="arabicPeriod" startAt="9"/>
            </a:pPr>
            <a:r>
              <a:rPr lang="en" sz="1700"/>
              <a:t>Graph your equations from </a:t>
            </a:r>
            <a:r>
              <a:rPr b="1" lang="en" sz="1700"/>
              <a:t>questions 2 </a:t>
            </a:r>
            <a:r>
              <a:rPr lang="en" sz="1700"/>
              <a:t>and </a:t>
            </a:r>
            <a:r>
              <a:rPr b="1" lang="en" sz="1700"/>
              <a:t>4</a:t>
            </a:r>
            <a:r>
              <a:rPr lang="en" sz="1700"/>
              <a:t> on the same graph (using graph paper, calculator, or Desmos).</a:t>
            </a:r>
            <a:endParaRPr sz="1700"/>
          </a:p>
          <a:p>
            <a:pPr indent="-336550" lvl="0" marL="457200" rtl="0" algn="l">
              <a:spcBef>
                <a:spcPts val="1000"/>
              </a:spcBef>
              <a:spcAft>
                <a:spcPts val="0"/>
              </a:spcAft>
              <a:buSzPts val="1700"/>
              <a:buAutoNum type="arabicPeriod" startAt="9"/>
            </a:pPr>
            <a:r>
              <a:rPr lang="en" sz="1700"/>
              <a:t>Graph your equations from </a:t>
            </a:r>
            <a:r>
              <a:rPr b="1" lang="en" sz="1700"/>
              <a:t>questions 6</a:t>
            </a:r>
            <a:r>
              <a:rPr lang="en" sz="1700"/>
              <a:t> and </a:t>
            </a:r>
            <a:r>
              <a:rPr b="1" lang="en" sz="1700"/>
              <a:t>8</a:t>
            </a:r>
            <a:r>
              <a:rPr lang="en" sz="1700"/>
              <a:t> on the same graph </a:t>
            </a:r>
            <a:r>
              <a:rPr lang="en" sz="1700"/>
              <a:t>(using graph paper, calculator, or Desmos).</a:t>
            </a:r>
            <a:endParaRPr sz="1700"/>
          </a:p>
          <a:p>
            <a:pPr indent="-336550" lvl="0" marL="457200" rtl="0" algn="l">
              <a:spcBef>
                <a:spcPts val="1000"/>
              </a:spcBef>
              <a:spcAft>
                <a:spcPts val="0"/>
              </a:spcAft>
              <a:buSzPts val="1700"/>
              <a:buAutoNum type="arabicPeriod" startAt="9"/>
            </a:pPr>
            <a:r>
              <a:rPr lang="en" sz="1700"/>
              <a:t>What is the same about the equations given in </a:t>
            </a:r>
            <a:r>
              <a:rPr b="1" lang="en" sz="1700"/>
              <a:t>questions 2</a:t>
            </a:r>
            <a:r>
              <a:rPr lang="en" sz="1700"/>
              <a:t> and </a:t>
            </a:r>
            <a:r>
              <a:rPr b="1" lang="en" sz="1700"/>
              <a:t>4</a:t>
            </a:r>
            <a:r>
              <a:rPr lang="en" sz="1700"/>
              <a:t>?</a:t>
            </a:r>
            <a:endParaRPr sz="1700"/>
          </a:p>
          <a:p>
            <a:pPr indent="-336550" lvl="0" marL="457200" rtl="0" algn="l">
              <a:spcBef>
                <a:spcPts val="1000"/>
              </a:spcBef>
              <a:spcAft>
                <a:spcPts val="0"/>
              </a:spcAft>
              <a:buSzPts val="1700"/>
              <a:buAutoNum type="arabicPeriod" startAt="9"/>
            </a:pPr>
            <a:r>
              <a:rPr lang="en" sz="1700"/>
              <a:t>What is the same about the equations given in </a:t>
            </a:r>
            <a:r>
              <a:rPr b="1" lang="en" sz="1700"/>
              <a:t>questions 6</a:t>
            </a:r>
            <a:r>
              <a:rPr lang="en" sz="1700"/>
              <a:t> and </a:t>
            </a:r>
            <a:r>
              <a:rPr b="1" lang="en" sz="1700"/>
              <a:t>8</a:t>
            </a:r>
            <a:r>
              <a:rPr lang="en" sz="1700"/>
              <a:t>?</a:t>
            </a:r>
            <a:endParaRPr sz="1700"/>
          </a:p>
          <a:p>
            <a:pPr indent="0" lvl="0" marL="0" rtl="0" algn="l">
              <a:spcBef>
                <a:spcPts val="1000"/>
              </a:spcBef>
              <a:spcAft>
                <a:spcPts val="1200"/>
              </a:spcAft>
              <a:buNone/>
            </a:pPr>
            <a:r>
              <a:t/>
            </a:r>
            <a:endParaRPr/>
          </a:p>
        </p:txBody>
      </p:sp>
      <p:sp>
        <p:nvSpPr>
          <p:cNvPr id="277" name="Google Shape;277;p2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1.14.3 Writing an Equation of a Line Parallel to a Given Line</a:t>
            </a:r>
            <a:endParaRPr/>
          </a:p>
        </p:txBody>
      </p:sp>
      <p:pic>
        <p:nvPicPr>
          <p:cNvPr descr="Free picture: desert road, highway, asphalt, landscape, travel ..." id="278" name="Google Shape;278;p28"/>
          <p:cNvPicPr preferRelativeResize="0"/>
          <p:nvPr/>
        </p:nvPicPr>
        <p:blipFill>
          <a:blip r:embed="rId4">
            <a:alphaModFix/>
          </a:blip>
          <a:stretch>
            <a:fillRect/>
          </a:stretch>
        </p:blipFill>
        <p:spPr>
          <a:xfrm>
            <a:off x="4796374" y="3272550"/>
            <a:ext cx="2599250" cy="17324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82" name="Shape 282"/>
        <p:cNvGrpSpPr/>
        <p:nvPr/>
      </p:nvGrpSpPr>
      <p:grpSpPr>
        <a:xfrm>
          <a:off x="0" y="0"/>
          <a:ext cx="0" cy="0"/>
          <a:chOff x="0" y="0"/>
          <a:chExt cx="0" cy="0"/>
        </a:xfrm>
      </p:grpSpPr>
      <p:sp>
        <p:nvSpPr>
          <p:cNvPr id="283" name="Google Shape;283;p29"/>
          <p:cNvSpPr txBox="1"/>
          <p:nvPr>
            <p:ph type="title"/>
          </p:nvPr>
        </p:nvSpPr>
        <p:spPr>
          <a:xfrm>
            <a:off x="311700" y="257050"/>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2600">
                <a:latin typeface="Verdana"/>
                <a:ea typeface="Verdana"/>
                <a:cs typeface="Verdana"/>
                <a:sym typeface="Verdana"/>
              </a:rPr>
              <a:t>Extending Your Thinking</a:t>
            </a:r>
            <a:r>
              <a:rPr lang="en" sz="2600">
                <a:latin typeface="Verdana"/>
                <a:ea typeface="Verdana"/>
                <a:cs typeface="Verdana"/>
                <a:sym typeface="Verdana"/>
              </a:rPr>
              <a:t> - Step You Can Use</a:t>
            </a:r>
            <a:endParaRPr sz="2600">
              <a:latin typeface="Verdana"/>
              <a:ea typeface="Verdana"/>
              <a:cs typeface="Verdana"/>
              <a:sym typeface="Verdana"/>
            </a:endParaRPr>
          </a:p>
        </p:txBody>
      </p:sp>
      <p:sp>
        <p:nvSpPr>
          <p:cNvPr id="284" name="Google Shape;284;p29"/>
          <p:cNvSpPr txBox="1"/>
          <p:nvPr>
            <p:ph idx="1" type="body"/>
          </p:nvPr>
        </p:nvSpPr>
        <p:spPr>
          <a:xfrm>
            <a:off x="311700" y="829750"/>
            <a:ext cx="8520600" cy="3600600"/>
          </a:xfrm>
          <a:prstGeom prst="rect">
            <a:avLst/>
          </a:prstGeom>
        </p:spPr>
        <p:txBody>
          <a:bodyPr anchorCtr="0" anchor="t" bIns="91425" lIns="91425" spcFirstLastPara="1" rIns="2650500" wrap="square" tIns="91425">
            <a:noAutofit/>
          </a:bodyPr>
          <a:lstStyle/>
          <a:p>
            <a:pPr indent="0" lvl="0" marL="0" marR="0" rtl="0" algn="l">
              <a:spcBef>
                <a:spcPts val="0"/>
              </a:spcBef>
              <a:spcAft>
                <a:spcPts val="0"/>
              </a:spcAft>
              <a:buNone/>
            </a:pPr>
            <a:r>
              <a:rPr b="1" lang="en" sz="1500"/>
              <a:t>Find the Line Parallel to a Given Line</a:t>
            </a:r>
            <a:r>
              <a:rPr b="1" i="1" lang="en" sz="1500"/>
              <a:t> - </a:t>
            </a:r>
            <a:r>
              <a:rPr lang="en" sz="1500"/>
              <a:t>In this section, you will use what you know about writing the equation of a line given the slope and a point to write the equation of parallel lines. </a:t>
            </a:r>
            <a:endParaRPr sz="1500"/>
          </a:p>
          <a:p>
            <a:pPr indent="0" lvl="0" marL="0" marR="0" rtl="0" algn="l">
              <a:spcBef>
                <a:spcPts val="800"/>
              </a:spcBef>
              <a:spcAft>
                <a:spcPts val="0"/>
              </a:spcAft>
              <a:buNone/>
            </a:pPr>
            <a:r>
              <a:rPr b="1" lang="en" sz="1500"/>
              <a:t>Example: </a:t>
            </a:r>
            <a:r>
              <a:rPr lang="en" sz="1500"/>
              <a:t>In slope-intercept form, write an equation of a line parallel to </a:t>
            </a:r>
            <a:r>
              <a:rPr i="1" lang="en" sz="1500"/>
              <a:t>y</a:t>
            </a:r>
            <a:r>
              <a:rPr lang="en" sz="1500"/>
              <a:t> = 2</a:t>
            </a:r>
            <a:r>
              <a:rPr i="1" lang="en" sz="1500"/>
              <a:t>x</a:t>
            </a:r>
            <a:r>
              <a:rPr lang="en" sz="1500"/>
              <a:t> − 3 that contains the point (−2, 1). </a:t>
            </a:r>
            <a:endParaRPr sz="1500"/>
          </a:p>
          <a:p>
            <a:pPr indent="0" lvl="0" marL="0" marR="0" rtl="0" algn="l">
              <a:spcBef>
                <a:spcPts val="800"/>
              </a:spcBef>
              <a:spcAft>
                <a:spcPts val="0"/>
              </a:spcAft>
              <a:buNone/>
            </a:pPr>
            <a:r>
              <a:rPr b="1" lang="en" sz="1500"/>
              <a:t>Step 1</a:t>
            </a:r>
            <a:r>
              <a:rPr lang="en" sz="1500"/>
              <a:t> - Find the slope of the given line</a:t>
            </a:r>
            <a:endParaRPr sz="1500"/>
          </a:p>
          <a:p>
            <a:pPr indent="0" lvl="0" marL="0" marR="0" rtl="0" algn="l">
              <a:spcBef>
                <a:spcPts val="800"/>
              </a:spcBef>
              <a:spcAft>
                <a:spcPts val="0"/>
              </a:spcAft>
              <a:buNone/>
            </a:pPr>
            <a:r>
              <a:rPr b="1" lang="en" sz="1500"/>
              <a:t>Step 2</a:t>
            </a:r>
            <a:r>
              <a:rPr lang="en" sz="1500"/>
              <a:t> </a:t>
            </a:r>
            <a:r>
              <a:rPr lang="en" sz="1500"/>
              <a:t>- Find the slope of the parallel line (Parallel lines have the same slope).</a:t>
            </a:r>
            <a:endParaRPr sz="1500"/>
          </a:p>
          <a:p>
            <a:pPr indent="0" lvl="0" marL="0" marR="0" rtl="0" algn="l">
              <a:spcBef>
                <a:spcPts val="800"/>
              </a:spcBef>
              <a:spcAft>
                <a:spcPts val="0"/>
              </a:spcAft>
              <a:buNone/>
            </a:pPr>
            <a:r>
              <a:rPr b="1" lang="en" sz="1500"/>
              <a:t>Step 3</a:t>
            </a:r>
            <a:r>
              <a:rPr lang="en" sz="1500"/>
              <a:t> - Identify the point. The given point is (−2, 1)</a:t>
            </a:r>
            <a:endParaRPr sz="1500"/>
          </a:p>
          <a:p>
            <a:pPr indent="0" lvl="0" marL="0" marR="0" rtl="0" algn="l">
              <a:spcBef>
                <a:spcPts val="800"/>
              </a:spcBef>
              <a:spcAft>
                <a:spcPts val="0"/>
              </a:spcAft>
              <a:buNone/>
            </a:pPr>
            <a:r>
              <a:rPr b="1" lang="en" sz="1500"/>
              <a:t>Step 4 </a:t>
            </a:r>
            <a:r>
              <a:rPr lang="en" sz="1500"/>
              <a:t>- Substitute values into the point-slope form </a:t>
            </a:r>
            <a:r>
              <a:rPr i="1" lang="en" sz="1500"/>
              <a:t>y</a:t>
            </a:r>
            <a:r>
              <a:rPr lang="en" sz="1500"/>
              <a:t> − </a:t>
            </a:r>
            <a:r>
              <a:rPr i="1" lang="en" sz="1500"/>
              <a:t>y</a:t>
            </a:r>
            <a:r>
              <a:rPr baseline="-25000" lang="en" sz="1500"/>
              <a:t>1</a:t>
            </a:r>
            <a:r>
              <a:rPr lang="en" sz="1500"/>
              <a:t> = </a:t>
            </a:r>
            <a:r>
              <a:rPr i="1" lang="en" sz="1500"/>
              <a:t>m</a:t>
            </a:r>
            <a:r>
              <a:rPr lang="en" sz="1500"/>
              <a:t>(</a:t>
            </a:r>
            <a:r>
              <a:rPr i="1" lang="en" sz="1500"/>
              <a:t>x</a:t>
            </a:r>
            <a:r>
              <a:rPr lang="en" sz="1500"/>
              <a:t> − </a:t>
            </a:r>
            <a:r>
              <a:rPr i="1" lang="en" sz="1500"/>
              <a:t>x</a:t>
            </a:r>
            <a:r>
              <a:rPr baseline="-25000" lang="en" sz="1500"/>
              <a:t>1</a:t>
            </a:r>
            <a:r>
              <a:rPr lang="en" sz="1500"/>
              <a:t>). Simplify.</a:t>
            </a:r>
            <a:endParaRPr sz="1500"/>
          </a:p>
          <a:p>
            <a:pPr indent="0" lvl="0" marL="0" marR="0" rtl="0" algn="l">
              <a:spcBef>
                <a:spcPts val="800"/>
              </a:spcBef>
              <a:spcAft>
                <a:spcPts val="800"/>
              </a:spcAft>
              <a:buNone/>
            </a:pPr>
            <a:r>
              <a:rPr b="1" lang="en" sz="1500"/>
              <a:t>Step 5 </a:t>
            </a:r>
            <a:r>
              <a:rPr lang="en" sz="1500"/>
              <a:t>- Write the equation in slope-intercept form. </a:t>
            </a:r>
            <a:r>
              <a:rPr i="1" lang="en" sz="1500"/>
              <a:t>y</a:t>
            </a:r>
            <a:r>
              <a:rPr lang="en" sz="1500"/>
              <a:t> = </a:t>
            </a:r>
            <a:r>
              <a:rPr i="1" lang="en" sz="1500"/>
              <a:t>mx</a:t>
            </a:r>
            <a:r>
              <a:rPr lang="en" sz="1500"/>
              <a:t> + </a:t>
            </a:r>
            <a:r>
              <a:rPr i="1" lang="en" sz="1500"/>
              <a:t>b</a:t>
            </a:r>
            <a:endParaRPr sz="1500"/>
          </a:p>
        </p:txBody>
      </p:sp>
      <p:sp>
        <p:nvSpPr>
          <p:cNvPr id="285" name="Google Shape;285;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6" name="Google Shape;286;p2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1.14.3 Writing an Equation of a Line Parallel to a Given Line</a:t>
            </a:r>
            <a:endParaRPr/>
          </a:p>
        </p:txBody>
      </p:sp>
      <p:pic>
        <p:nvPicPr>
          <p:cNvPr id="287" name="Google Shape;287;p29"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pic>
        <p:nvPicPr>
          <p:cNvPr id="288" name="Google Shape;288;p29"/>
          <p:cNvPicPr preferRelativeResize="0"/>
          <p:nvPr/>
        </p:nvPicPr>
        <p:blipFill>
          <a:blip r:embed="rId4">
            <a:alphaModFix/>
          </a:blip>
          <a:stretch>
            <a:fillRect/>
          </a:stretch>
        </p:blipFill>
        <p:spPr>
          <a:xfrm>
            <a:off x="6476675" y="2119650"/>
            <a:ext cx="2484450" cy="253929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2" name="Shape 292"/>
        <p:cNvGrpSpPr/>
        <p:nvPr/>
      </p:nvGrpSpPr>
      <p:grpSpPr>
        <a:xfrm>
          <a:off x="0" y="0"/>
          <a:ext cx="0" cy="0"/>
          <a:chOff x="0" y="0"/>
          <a:chExt cx="0" cy="0"/>
        </a:xfrm>
      </p:grpSpPr>
      <p:sp>
        <p:nvSpPr>
          <p:cNvPr id="293" name="Google Shape;293;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latin typeface="Verdana"/>
                <a:ea typeface="Verdana"/>
                <a:cs typeface="Verdana"/>
                <a:sym typeface="Verdana"/>
              </a:rPr>
              <a:t>Self Check</a:t>
            </a:r>
            <a:endParaRPr>
              <a:latin typeface="Verdana"/>
              <a:ea typeface="Verdana"/>
              <a:cs typeface="Verdana"/>
              <a:sym typeface="Verdana"/>
            </a:endParaRPr>
          </a:p>
        </p:txBody>
      </p:sp>
      <p:sp>
        <p:nvSpPr>
          <p:cNvPr id="294" name="Google Shape;294;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Which equation represents an equation of a line parallel to the line </a:t>
            </a:r>
            <a:r>
              <a:rPr i="1" lang="en"/>
              <a:t>y</a:t>
            </a:r>
            <a:r>
              <a:rPr lang="en"/>
              <a:t> = ½</a:t>
            </a:r>
            <a:r>
              <a:rPr i="1" lang="en"/>
              <a:t>x </a:t>
            </a:r>
            <a:r>
              <a:rPr lang="en"/>
              <a:t>− 3 that contains the point (6, 4)</a:t>
            </a:r>
            <a:r>
              <a:rPr lang="en"/>
              <a:t>?</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1200"/>
              </a:spcAft>
              <a:buNone/>
            </a:pPr>
            <a:r>
              <a:t/>
            </a:r>
            <a:endParaRPr sz="1800">
              <a:solidFill>
                <a:srgbClr val="424242"/>
              </a:solidFill>
              <a:latin typeface="Noto Sans"/>
              <a:ea typeface="Noto Sans"/>
              <a:cs typeface="Noto Sans"/>
              <a:sym typeface="Noto Sans"/>
            </a:endParaRPr>
          </a:p>
        </p:txBody>
      </p:sp>
      <p:sp>
        <p:nvSpPr>
          <p:cNvPr id="295" name="Google Shape;295;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6" name="Google Shape;296;p3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1.14.3 Writing an Equation of a Line Parallel to a Given Line</a:t>
            </a:r>
            <a:endParaRPr/>
          </a:p>
        </p:txBody>
      </p:sp>
      <p:pic>
        <p:nvPicPr>
          <p:cNvPr id="297" name="Google Shape;297;p30"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98" name="Google Shape;298;p30">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Let’s review!</a:t>
            </a:r>
            <a:endParaRPr>
              <a:latin typeface="Noto Sans"/>
              <a:ea typeface="Noto Sans"/>
              <a:cs typeface="Noto Sans"/>
              <a:sym typeface="Noto Sans"/>
            </a:endParaRPr>
          </a:p>
        </p:txBody>
      </p:sp>
      <p:graphicFrame>
        <p:nvGraphicFramePr>
          <p:cNvPr id="299" name="Google Shape;299;p30"/>
          <p:cNvGraphicFramePr/>
          <p:nvPr/>
        </p:nvGraphicFramePr>
        <p:xfrm>
          <a:off x="952500" y="2528400"/>
          <a:ext cx="3000000" cy="3000000"/>
        </p:xfrm>
        <a:graphic>
          <a:graphicData uri="http://schemas.openxmlformats.org/drawingml/2006/table">
            <a:tbl>
              <a:tblPr>
                <a:noFill/>
                <a:tableStyleId>{8F1184A2-448D-4620-B404-09723678F9D1}</a:tableStyleId>
              </a:tblPr>
              <a:tblGrid>
                <a:gridCol w="3619500"/>
                <a:gridCol w="3619500"/>
              </a:tblGrid>
              <a:tr h="381000">
                <a:tc>
                  <a:txBody>
                    <a:bodyPr/>
                    <a:lstStyle/>
                    <a:p>
                      <a:pPr indent="-342900" lvl="0" marL="457200" rtl="0" algn="l">
                        <a:spcBef>
                          <a:spcPts val="0"/>
                        </a:spcBef>
                        <a:spcAft>
                          <a:spcPts val="0"/>
                        </a:spcAft>
                        <a:buSzPts val="1800"/>
                        <a:buFont typeface="Noto Sans"/>
                        <a:buAutoNum type="alphaUcPeriod"/>
                      </a:pPr>
                      <a:r>
                        <a:rPr i="1" lang="en" sz="1800">
                          <a:solidFill>
                            <a:schemeClr val="dk1"/>
                          </a:solidFill>
                          <a:latin typeface="Noto Sans"/>
                          <a:ea typeface="Noto Sans"/>
                          <a:cs typeface="Noto Sans"/>
                          <a:sym typeface="Noto Sans"/>
                        </a:rPr>
                        <a:t>y</a:t>
                      </a:r>
                      <a:r>
                        <a:rPr lang="en" sz="1800">
                          <a:solidFill>
                            <a:schemeClr val="dk1"/>
                          </a:solidFill>
                          <a:latin typeface="Noto Sans"/>
                          <a:ea typeface="Noto Sans"/>
                          <a:cs typeface="Noto Sans"/>
                          <a:sym typeface="Noto Sans"/>
                        </a:rPr>
                        <a:t> = ½</a:t>
                      </a:r>
                      <a:r>
                        <a:rPr i="1" lang="en" sz="1800">
                          <a:solidFill>
                            <a:schemeClr val="dk1"/>
                          </a:solidFill>
                          <a:latin typeface="Noto Sans"/>
                          <a:ea typeface="Noto Sans"/>
                          <a:cs typeface="Noto Sans"/>
                          <a:sym typeface="Noto Sans"/>
                        </a:rPr>
                        <a:t>x</a:t>
                      </a:r>
                      <a:r>
                        <a:rPr lang="en" sz="1800">
                          <a:solidFill>
                            <a:schemeClr val="dk1"/>
                          </a:solidFill>
                          <a:latin typeface="Noto Sans"/>
                          <a:ea typeface="Noto Sans"/>
                          <a:cs typeface="Noto Sans"/>
                          <a:sym typeface="Noto Sans"/>
                        </a:rPr>
                        <a:t> + 4</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Noto Sans"/>
                        <a:buAutoNum type="alphaUcPeriod" startAt="3"/>
                      </a:pPr>
                      <a:r>
                        <a:rPr i="1" lang="en" sz="1800">
                          <a:solidFill>
                            <a:schemeClr val="dk1"/>
                          </a:solidFill>
                          <a:latin typeface="Noto Sans"/>
                          <a:ea typeface="Noto Sans"/>
                          <a:cs typeface="Noto Sans"/>
                          <a:sym typeface="Noto Sans"/>
                        </a:rPr>
                        <a:t>y</a:t>
                      </a:r>
                      <a:r>
                        <a:rPr lang="en" sz="1800">
                          <a:solidFill>
                            <a:schemeClr val="dk1"/>
                          </a:solidFill>
                          <a:latin typeface="Noto Sans"/>
                          <a:ea typeface="Noto Sans"/>
                          <a:cs typeface="Noto Sans"/>
                          <a:sym typeface="Noto Sans"/>
                        </a:rPr>
                        <a:t> = ½</a:t>
                      </a:r>
                      <a:r>
                        <a:rPr i="1" lang="en" sz="1800">
                          <a:solidFill>
                            <a:schemeClr val="dk1"/>
                          </a:solidFill>
                          <a:latin typeface="Noto Sans"/>
                          <a:ea typeface="Noto Sans"/>
                          <a:cs typeface="Noto Sans"/>
                          <a:sym typeface="Noto Sans"/>
                        </a:rPr>
                        <a:t>x</a:t>
                      </a:r>
                      <a:r>
                        <a:rPr lang="en" sz="1800">
                          <a:solidFill>
                            <a:schemeClr val="dk1"/>
                          </a:solidFill>
                          <a:latin typeface="Noto Sans"/>
                          <a:ea typeface="Noto Sans"/>
                          <a:cs typeface="Noto Sans"/>
                          <a:sym typeface="Noto Sans"/>
                        </a:rPr>
                        <a:t> – 2</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81000">
                <a:tc>
                  <a:txBody>
                    <a:bodyPr/>
                    <a:lstStyle/>
                    <a:p>
                      <a:pPr indent="-342900" lvl="0" marL="457200" rtl="0" algn="l">
                        <a:spcBef>
                          <a:spcPts val="0"/>
                        </a:spcBef>
                        <a:spcAft>
                          <a:spcPts val="0"/>
                        </a:spcAft>
                        <a:buSzPts val="1800"/>
                        <a:buFont typeface="Noto Sans"/>
                        <a:buAutoNum type="alphaUcPeriod" startAt="2"/>
                      </a:pPr>
                      <a:r>
                        <a:rPr i="1" lang="en" sz="1800">
                          <a:solidFill>
                            <a:schemeClr val="dk1"/>
                          </a:solidFill>
                          <a:latin typeface="Noto Sans"/>
                          <a:ea typeface="Noto Sans"/>
                          <a:cs typeface="Noto Sans"/>
                          <a:sym typeface="Noto Sans"/>
                        </a:rPr>
                        <a:t>y</a:t>
                      </a:r>
                      <a:r>
                        <a:rPr lang="en" sz="1800">
                          <a:solidFill>
                            <a:schemeClr val="dk1"/>
                          </a:solidFill>
                          <a:latin typeface="Noto Sans"/>
                          <a:ea typeface="Noto Sans"/>
                          <a:cs typeface="Noto Sans"/>
                          <a:sym typeface="Noto Sans"/>
                        </a:rPr>
                        <a:t> = ½</a:t>
                      </a:r>
                      <a:r>
                        <a:rPr i="1" lang="en" sz="1800">
                          <a:solidFill>
                            <a:schemeClr val="dk1"/>
                          </a:solidFill>
                          <a:latin typeface="Noto Sans"/>
                          <a:ea typeface="Noto Sans"/>
                          <a:cs typeface="Noto Sans"/>
                          <a:sym typeface="Noto Sans"/>
                        </a:rPr>
                        <a:t>x</a:t>
                      </a:r>
                      <a:r>
                        <a:rPr lang="en" sz="1800">
                          <a:solidFill>
                            <a:schemeClr val="dk1"/>
                          </a:solidFill>
                          <a:latin typeface="Noto Sans"/>
                          <a:ea typeface="Noto Sans"/>
                          <a:cs typeface="Noto Sans"/>
                          <a:sym typeface="Noto Sans"/>
                        </a:rPr>
                        <a:t> – 7</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Noto Sans"/>
                        <a:buAutoNum type="alphaUcPeriod" startAt="4"/>
                      </a:pPr>
                      <a:r>
                        <a:rPr i="1" lang="en" sz="1800">
                          <a:solidFill>
                            <a:schemeClr val="dk1"/>
                          </a:solidFill>
                          <a:latin typeface="Noto Sans"/>
                          <a:ea typeface="Noto Sans"/>
                          <a:cs typeface="Noto Sans"/>
                          <a:sym typeface="Noto Sans"/>
                        </a:rPr>
                        <a:t>y</a:t>
                      </a:r>
                      <a:r>
                        <a:rPr lang="en" sz="1800">
                          <a:solidFill>
                            <a:schemeClr val="dk1"/>
                          </a:solidFill>
                          <a:latin typeface="Noto Sans"/>
                          <a:ea typeface="Noto Sans"/>
                          <a:cs typeface="Noto Sans"/>
                          <a:sym typeface="Noto Sans"/>
                        </a:rPr>
                        <a:t> = ½</a:t>
                      </a:r>
                      <a:r>
                        <a:rPr i="1" lang="en" sz="1800">
                          <a:solidFill>
                            <a:schemeClr val="dk1"/>
                          </a:solidFill>
                          <a:latin typeface="Noto Sans"/>
                          <a:ea typeface="Noto Sans"/>
                          <a:cs typeface="Noto Sans"/>
                          <a:sym typeface="Noto Sans"/>
                        </a:rPr>
                        <a:t>x</a:t>
                      </a:r>
                      <a:r>
                        <a:rPr lang="en" sz="1800">
                          <a:solidFill>
                            <a:schemeClr val="dk1"/>
                          </a:solidFill>
                          <a:latin typeface="Noto Sans"/>
                          <a:ea typeface="Noto Sans"/>
                          <a:cs typeface="Noto Sans"/>
                          <a:sym typeface="Noto Sans"/>
                        </a:rPr>
                        <a:t> + 1</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03" name="Shape 303"/>
        <p:cNvGrpSpPr/>
        <p:nvPr/>
      </p:nvGrpSpPr>
      <p:grpSpPr>
        <a:xfrm>
          <a:off x="0" y="0"/>
          <a:ext cx="0" cy="0"/>
          <a:chOff x="0" y="0"/>
          <a:chExt cx="0" cy="0"/>
        </a:xfrm>
      </p:grpSpPr>
      <p:sp>
        <p:nvSpPr>
          <p:cNvPr id="304" name="Google Shape;304;p31"/>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Self Check - Review</a:t>
            </a:r>
            <a:endParaRPr>
              <a:latin typeface="Verdana"/>
              <a:ea typeface="Verdana"/>
              <a:cs typeface="Verdana"/>
              <a:sym typeface="Verdana"/>
            </a:endParaRPr>
          </a:p>
          <a:p>
            <a:pPr indent="0" lvl="0" marL="0" marR="0" rtl="0" algn="l">
              <a:lnSpc>
                <a:spcPct val="100000"/>
              </a:lnSpc>
              <a:spcBef>
                <a:spcPts val="0"/>
              </a:spcBef>
              <a:spcAft>
                <a:spcPts val="0"/>
              </a:spcAft>
              <a:buNone/>
            </a:pPr>
            <a:r>
              <a:t/>
            </a:r>
            <a:endParaRPr>
              <a:latin typeface="Verdana"/>
              <a:ea typeface="Verdana"/>
              <a:cs typeface="Verdana"/>
              <a:sym typeface="Verdana"/>
            </a:endParaRPr>
          </a:p>
        </p:txBody>
      </p:sp>
      <p:sp>
        <p:nvSpPr>
          <p:cNvPr id="305" name="Google Shape;305;p31"/>
          <p:cNvSpPr txBox="1"/>
          <p:nvPr>
            <p:ph idx="1" type="body"/>
          </p:nvPr>
        </p:nvSpPr>
        <p:spPr>
          <a:xfrm>
            <a:off x="311700" y="1160325"/>
            <a:ext cx="8375100" cy="3490500"/>
          </a:xfrm>
          <a:prstGeom prst="rect">
            <a:avLst/>
          </a:prstGeom>
        </p:spPr>
        <p:txBody>
          <a:bodyPr anchorCtr="0" anchor="t" bIns="91425" lIns="91425" spcFirstLastPara="1" rIns="91425" wrap="square" tIns="91425">
            <a:noAutofit/>
          </a:bodyPr>
          <a:lstStyle/>
          <a:p>
            <a:pPr indent="0" lvl="0" marL="0" marR="591690" rtl="0" algn="l">
              <a:lnSpc>
                <a:spcPct val="100000"/>
              </a:lnSpc>
              <a:spcBef>
                <a:spcPts val="0"/>
              </a:spcBef>
              <a:spcAft>
                <a:spcPts val="0"/>
              </a:spcAft>
              <a:buNone/>
            </a:pPr>
            <a:r>
              <a:rPr lang="en"/>
              <a:t>Write an equation of a line parallel to the line </a:t>
            </a:r>
            <a:r>
              <a:rPr i="1" lang="en"/>
              <a:t>y</a:t>
            </a:r>
            <a:r>
              <a:rPr lang="en"/>
              <a:t> = 3</a:t>
            </a:r>
            <a:r>
              <a:rPr i="1" lang="en"/>
              <a:t>x</a:t>
            </a:r>
            <a:r>
              <a:rPr lang="en"/>
              <a:t> + 1 that contains the point (4, 2). Write the equation in slope-intercept form.</a:t>
            </a:r>
            <a:endParaRPr/>
          </a:p>
          <a:p>
            <a:pPr indent="0" lvl="0" marL="0" marR="591690" rtl="0" algn="l">
              <a:lnSpc>
                <a:spcPct val="100000"/>
              </a:lnSpc>
              <a:spcBef>
                <a:spcPts val="1200"/>
              </a:spcBef>
              <a:spcAft>
                <a:spcPts val="0"/>
              </a:spcAft>
              <a:buNone/>
            </a:pPr>
            <a:r>
              <a:t/>
            </a:r>
            <a:endParaRPr/>
          </a:p>
          <a:p>
            <a:pPr indent="0" lvl="0" marL="0" marR="591690" rtl="0" algn="l">
              <a:lnSpc>
                <a:spcPct val="100000"/>
              </a:lnSpc>
              <a:spcBef>
                <a:spcPts val="1200"/>
              </a:spcBef>
              <a:spcAft>
                <a:spcPts val="0"/>
              </a:spcAft>
              <a:buNone/>
            </a:pPr>
            <a:r>
              <a:t/>
            </a:r>
            <a:endParaRPr/>
          </a:p>
          <a:p>
            <a:pPr indent="0" lvl="0" marL="0" marR="6421535" rtl="0" algn="l">
              <a:lnSpc>
                <a:spcPct val="100000"/>
              </a:lnSpc>
              <a:spcBef>
                <a:spcPts val="1200"/>
              </a:spcBef>
              <a:spcAft>
                <a:spcPts val="1200"/>
              </a:spcAft>
              <a:buNone/>
            </a:pPr>
            <a:r>
              <a:rPr lang="en"/>
              <a:t>What were the steps again? → </a:t>
            </a:r>
            <a:endParaRPr/>
          </a:p>
        </p:txBody>
      </p:sp>
      <p:sp>
        <p:nvSpPr>
          <p:cNvPr id="306" name="Google Shape;306;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7" name="Google Shape;307;p31"/>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1.14.3 Writing an Equation of a Line Parallel to a Given Line</a:t>
            </a:r>
            <a:r>
              <a:rPr lang="en" sz="1000"/>
              <a:t> - Additional Resources</a:t>
            </a:r>
            <a:endParaRPr/>
          </a:p>
        </p:txBody>
      </p:sp>
      <p:pic>
        <p:nvPicPr>
          <p:cNvPr id="308" name="Google Shape;308;p31"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pic>
        <p:nvPicPr>
          <p:cNvPr id="309" name="Google Shape;309;p31"/>
          <p:cNvPicPr preferRelativeResize="0"/>
          <p:nvPr/>
        </p:nvPicPr>
        <p:blipFill>
          <a:blip r:embed="rId5">
            <a:alphaModFix/>
          </a:blip>
          <a:stretch>
            <a:fillRect/>
          </a:stretch>
        </p:blipFill>
        <p:spPr>
          <a:xfrm>
            <a:off x="2315276" y="1921851"/>
            <a:ext cx="6069475" cy="26420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13" name="Shape 313"/>
        <p:cNvGrpSpPr/>
        <p:nvPr/>
      </p:nvGrpSpPr>
      <p:grpSpPr>
        <a:xfrm>
          <a:off x="0" y="0"/>
          <a:ext cx="0" cy="0"/>
          <a:chOff x="0" y="0"/>
          <a:chExt cx="0" cy="0"/>
        </a:xfrm>
      </p:grpSpPr>
      <p:sp>
        <p:nvSpPr>
          <p:cNvPr id="314" name="Google Shape;314;p32"/>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5" name="Google Shape;315;p3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marR="0" rtl="0" algn="ctr">
              <a:lnSpc>
                <a:spcPct val="100000"/>
              </a:lnSpc>
              <a:spcBef>
                <a:spcPts val="0"/>
              </a:spcBef>
              <a:spcAft>
                <a:spcPts val="0"/>
              </a:spcAft>
              <a:buNone/>
            </a:pPr>
            <a:r>
              <a:rPr lang="en">
                <a:solidFill>
                  <a:srgbClr val="FDBD3E"/>
                </a:solidFill>
                <a:latin typeface="Verdana"/>
                <a:ea typeface="Verdana"/>
                <a:cs typeface="Verdana"/>
                <a:sym typeface="Verdana"/>
              </a:rPr>
              <a:t>Lesson Journey</a:t>
            </a:r>
            <a:endParaRPr>
              <a:solidFill>
                <a:srgbClr val="FDBD3E"/>
              </a:solidFill>
              <a:latin typeface="Verdana"/>
              <a:ea typeface="Verdana"/>
              <a:cs typeface="Verdana"/>
              <a:sym typeface="Verdana"/>
            </a:endParaRPr>
          </a:p>
        </p:txBody>
      </p:sp>
      <p:sp>
        <p:nvSpPr>
          <p:cNvPr id="316" name="Google Shape;316;p32"/>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7" name="Google Shape;317;p32"/>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8" name="Google Shape;318;p32"/>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9" name="Google Shape;319;p32"/>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0" name="Google Shape;320;p32"/>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1" name="Google Shape;321;p32"/>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22" name="Google Shape;322;p32"/>
          <p:cNvCxnSpPr>
            <a:stCxn id="316" idx="2"/>
            <a:endCxn id="318"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323" name="Google Shape;323;p32"/>
          <p:cNvCxnSpPr>
            <a:stCxn id="318" idx="3"/>
            <a:endCxn id="317"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324" name="Google Shape;324;p32"/>
          <p:cNvCxnSpPr>
            <a:stCxn id="319" idx="3"/>
            <a:endCxn id="314"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325" name="Google Shape;325;p32"/>
          <p:cNvCxnSpPr>
            <a:stCxn id="314" idx="3"/>
            <a:endCxn id="320"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326" name="Google Shape;326;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27" name="Google Shape;327;p32"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328" name="Google Shape;328;p32"/>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329" name="Google Shape;329;p32"/>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30" name="Google Shape;330;p32"/>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31" name="Google Shape;331;p32"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332" name="Google Shape;332;p32"/>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33" name="Google Shape;333;p32"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334" name="Google Shape;334;p32"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335" name="Google Shape;335;p32"/>
          <p:cNvCxnSpPr>
            <a:stCxn id="320" idx="3"/>
            <a:endCxn id="321"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336" name="Google Shape;336;p32"/>
          <p:cNvCxnSpPr>
            <a:stCxn id="317" idx="3"/>
            <a:endCxn id="319"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337" name="Google Shape;337;p32"/>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338" name="Google Shape;338;p32"/>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39" name="Google Shape;339;p32"/>
          <p:cNvSpPr txBox="1"/>
          <p:nvPr/>
        </p:nvSpPr>
        <p:spPr>
          <a:xfrm>
            <a:off x="3657600" y="3498195"/>
            <a:ext cx="1828800" cy="7746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a:p>
            <a:pPr indent="0" lvl="0" marL="0" rtl="0" algn="ctr">
              <a:spcBef>
                <a:spcPts val="1000"/>
              </a:spcBef>
              <a:spcAft>
                <a:spcPts val="1000"/>
              </a:spcAft>
              <a:buNone/>
            </a:pPr>
            <a:r>
              <a:rPr b="1" lang="en" sz="1800">
                <a:solidFill>
                  <a:srgbClr val="FDBD3E"/>
                </a:solidFill>
                <a:latin typeface="Calibri"/>
                <a:ea typeface="Calibri"/>
                <a:cs typeface="Calibri"/>
                <a:sym typeface="Calibri"/>
              </a:rPr>
              <a:t>Part A</a:t>
            </a:r>
            <a:endParaRPr b="1" sz="1800">
              <a:solidFill>
                <a:srgbClr val="FDBD3E"/>
              </a:solidFill>
              <a:latin typeface="Calibri"/>
              <a:ea typeface="Calibri"/>
              <a:cs typeface="Calibri"/>
              <a:sym typeface="Calibri"/>
            </a:endParaRPr>
          </a:p>
        </p:txBody>
      </p:sp>
      <p:pic>
        <p:nvPicPr>
          <p:cNvPr id="340" name="Google Shape;340;p32" title="hugeicons_task-done-01.png"/>
          <p:cNvPicPr preferRelativeResize="0"/>
          <p:nvPr/>
        </p:nvPicPr>
        <p:blipFill>
          <a:blip r:embed="rId7">
            <a:alphaModFix/>
          </a:blip>
          <a:stretch>
            <a:fillRect/>
          </a:stretch>
        </p:blipFill>
        <p:spPr>
          <a:xfrm>
            <a:off x="3328416" y="1554480"/>
            <a:ext cx="228600" cy="228600"/>
          </a:xfrm>
          <a:prstGeom prst="rect">
            <a:avLst/>
          </a:prstGeom>
          <a:noFill/>
          <a:ln>
            <a:noFill/>
          </a:ln>
        </p:spPr>
      </p:pic>
      <p:pic>
        <p:nvPicPr>
          <p:cNvPr id="341" name="Google Shape;341;p32" title="hugeicons_task-done-01.png"/>
          <p:cNvPicPr preferRelativeResize="0"/>
          <p:nvPr/>
        </p:nvPicPr>
        <p:blipFill>
          <a:blip r:embed="rId7">
            <a:alphaModFix/>
          </a:blip>
          <a:stretch>
            <a:fillRect/>
          </a:stretch>
        </p:blipFill>
        <p:spPr>
          <a:xfrm>
            <a:off x="2167128" y="3227832"/>
            <a:ext cx="228600" cy="228600"/>
          </a:xfrm>
          <a:prstGeom prst="rect">
            <a:avLst/>
          </a:prstGeom>
          <a:noFill/>
          <a:ln>
            <a:noFill/>
          </a:ln>
        </p:spPr>
      </p:pic>
      <p:pic>
        <p:nvPicPr>
          <p:cNvPr id="342" name="Google Shape;342;p32" title="hugeicons_task-done-01.png"/>
          <p:cNvPicPr preferRelativeResize="0"/>
          <p:nvPr/>
        </p:nvPicPr>
        <p:blipFill>
          <a:blip r:embed="rId7">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6" name="Shape 346"/>
        <p:cNvGrpSpPr/>
        <p:nvPr/>
      </p:nvGrpSpPr>
      <p:grpSpPr>
        <a:xfrm>
          <a:off x="0" y="0"/>
          <a:ext cx="0" cy="0"/>
          <a:chOff x="0" y="0"/>
          <a:chExt cx="0" cy="0"/>
        </a:xfrm>
      </p:grpSpPr>
      <p:sp>
        <p:nvSpPr>
          <p:cNvPr id="347" name="Google Shape;347;p33"/>
          <p:cNvSpPr txBox="1"/>
          <p:nvPr>
            <p:ph type="title"/>
          </p:nvPr>
        </p:nvSpPr>
        <p:spPr>
          <a:xfrm>
            <a:off x="311700" y="323650"/>
            <a:ext cx="8520600" cy="6156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2800">
                <a:latin typeface="Verdana"/>
                <a:ea typeface="Verdana"/>
                <a:cs typeface="Verdana"/>
                <a:sym typeface="Verdana"/>
              </a:rPr>
              <a:t>Le</a:t>
            </a:r>
            <a:r>
              <a:rPr lang="en" sz="2800">
                <a:latin typeface="Verdana"/>
                <a:ea typeface="Verdana"/>
                <a:cs typeface="Verdana"/>
                <a:sym typeface="Verdana"/>
              </a:rPr>
              <a:t>arning Activity - Perpendicular Lines ⟂</a:t>
            </a:r>
            <a:endParaRPr sz="2800">
              <a:latin typeface="Verdana"/>
              <a:ea typeface="Verdana"/>
              <a:cs typeface="Verdana"/>
              <a:sym typeface="Verdana"/>
            </a:endParaRPr>
          </a:p>
        </p:txBody>
      </p:sp>
      <p:sp>
        <p:nvSpPr>
          <p:cNvPr id="348" name="Google Shape;348;p33"/>
          <p:cNvSpPr txBox="1"/>
          <p:nvPr>
            <p:ph idx="1" type="body"/>
          </p:nvPr>
        </p:nvSpPr>
        <p:spPr>
          <a:xfrm>
            <a:off x="227700" y="970150"/>
            <a:ext cx="8139900" cy="3680700"/>
          </a:xfrm>
          <a:prstGeom prst="rect">
            <a:avLst/>
          </a:prstGeom>
        </p:spPr>
        <p:txBody>
          <a:bodyPr anchorCtr="0" anchor="t" bIns="91425" lIns="91425" spcFirstLastPara="1" rIns="91425" wrap="square" tIns="91425">
            <a:normAutofit fontScale="92500" lnSpcReduction="20000"/>
          </a:bodyPr>
          <a:lstStyle/>
          <a:p>
            <a:pPr indent="-334327" lvl="0" marL="457200" marR="0" rtl="0" algn="l">
              <a:lnSpc>
                <a:spcPct val="150000"/>
              </a:lnSpc>
              <a:spcBef>
                <a:spcPts val="0"/>
              </a:spcBef>
              <a:spcAft>
                <a:spcPts val="0"/>
              </a:spcAft>
              <a:buSzPct val="100000"/>
              <a:buAutoNum type="arabicPeriod"/>
            </a:pPr>
            <a:r>
              <a:rPr lang="en"/>
              <a:t>Find the equation of the line using point-slope </a:t>
            </a:r>
            <a:r>
              <a:rPr lang="en"/>
              <a:t>f</a:t>
            </a:r>
            <a:r>
              <a:rPr lang="en"/>
              <a:t>orm: </a:t>
            </a:r>
            <a:r>
              <a:rPr i="1" lang="en"/>
              <a:t>m</a:t>
            </a:r>
            <a:r>
              <a:rPr lang="en"/>
              <a:t> = 2, (3, 1)</a:t>
            </a:r>
            <a:endParaRPr/>
          </a:p>
          <a:p>
            <a:pPr indent="-334327" lvl="0" marL="457200" marR="0" rtl="0" algn="l">
              <a:lnSpc>
                <a:spcPct val="150000"/>
              </a:lnSpc>
              <a:spcBef>
                <a:spcPts val="1000"/>
              </a:spcBef>
              <a:spcAft>
                <a:spcPts val="0"/>
              </a:spcAft>
              <a:buSzPct val="100000"/>
              <a:buAutoNum type="arabicPeriod"/>
            </a:pPr>
            <a:r>
              <a:rPr lang="en"/>
              <a:t>Rewrite your equation from Question 1 in slope-intercept form.</a:t>
            </a:r>
            <a:endParaRPr/>
          </a:p>
          <a:p>
            <a:pPr indent="-334327" lvl="0" marL="457200" marR="0" rtl="0" algn="l">
              <a:lnSpc>
                <a:spcPct val="150000"/>
              </a:lnSpc>
              <a:spcBef>
                <a:spcPts val="1000"/>
              </a:spcBef>
              <a:spcAft>
                <a:spcPts val="0"/>
              </a:spcAft>
              <a:buSzPct val="100000"/>
              <a:buAutoNum type="arabicPeriod"/>
            </a:pPr>
            <a:r>
              <a:rPr lang="en"/>
              <a:t>Find the equation of the line using point-slope form: </a:t>
            </a:r>
            <a:r>
              <a:rPr i="1" lang="en"/>
              <a:t>m</a:t>
            </a:r>
            <a:r>
              <a:rPr lang="en"/>
              <a:t> = –½, (–1, 4)</a:t>
            </a:r>
            <a:endParaRPr/>
          </a:p>
          <a:p>
            <a:pPr indent="-334327" lvl="0" marL="457200" marR="0" rtl="0" algn="l">
              <a:lnSpc>
                <a:spcPct val="150000"/>
              </a:lnSpc>
              <a:spcBef>
                <a:spcPts val="1000"/>
              </a:spcBef>
              <a:spcAft>
                <a:spcPts val="0"/>
              </a:spcAft>
              <a:buSzPct val="100000"/>
              <a:buAutoNum type="arabicPeriod"/>
            </a:pPr>
            <a:r>
              <a:rPr lang="en"/>
              <a:t>Rewrite your equation from Question 3 in slope-intercept form.</a:t>
            </a:r>
            <a:endParaRPr/>
          </a:p>
          <a:p>
            <a:pPr indent="-334327" lvl="0" marL="457200" marR="0" rtl="0" algn="l">
              <a:lnSpc>
                <a:spcPct val="150000"/>
              </a:lnSpc>
              <a:spcBef>
                <a:spcPts val="1000"/>
              </a:spcBef>
              <a:spcAft>
                <a:spcPts val="0"/>
              </a:spcAft>
              <a:buSzPct val="100000"/>
              <a:buAutoNum type="arabicPeriod"/>
            </a:pPr>
            <a:r>
              <a:rPr lang="en"/>
              <a:t>Find the equation of the line using point-slope form: </a:t>
            </a:r>
            <a:r>
              <a:rPr i="1" lang="en"/>
              <a:t>m</a:t>
            </a:r>
            <a:r>
              <a:rPr lang="en"/>
              <a:t> = –4, (2, 1)</a:t>
            </a:r>
            <a:endParaRPr/>
          </a:p>
          <a:p>
            <a:pPr indent="-334327" lvl="0" marL="457200" marR="0" rtl="0" algn="l">
              <a:lnSpc>
                <a:spcPct val="150000"/>
              </a:lnSpc>
              <a:spcBef>
                <a:spcPts val="1000"/>
              </a:spcBef>
              <a:spcAft>
                <a:spcPts val="0"/>
              </a:spcAft>
              <a:buSzPct val="100000"/>
              <a:buAutoNum type="arabicPeriod"/>
            </a:pPr>
            <a:r>
              <a:rPr lang="en"/>
              <a:t>Rewrite your equation from Question 5 in slope-intercept form.</a:t>
            </a:r>
            <a:endParaRPr/>
          </a:p>
          <a:p>
            <a:pPr indent="-334327" lvl="0" marL="457200" marR="0" rtl="0" algn="l">
              <a:lnSpc>
                <a:spcPct val="150000"/>
              </a:lnSpc>
              <a:spcBef>
                <a:spcPts val="1000"/>
              </a:spcBef>
              <a:spcAft>
                <a:spcPts val="0"/>
              </a:spcAft>
              <a:buSzPct val="100000"/>
              <a:buAutoNum type="arabicPeriod"/>
            </a:pPr>
            <a:r>
              <a:rPr lang="en"/>
              <a:t>Find the equation of the line using point-slope form: </a:t>
            </a:r>
            <a:r>
              <a:rPr i="1" lang="en"/>
              <a:t>m</a:t>
            </a:r>
            <a:r>
              <a:rPr lang="en"/>
              <a:t> = ¼, (3, 2)</a:t>
            </a:r>
            <a:endParaRPr/>
          </a:p>
          <a:p>
            <a:pPr indent="-334327" lvl="0" marL="457200" marR="0" rtl="0" algn="l">
              <a:lnSpc>
                <a:spcPct val="150000"/>
              </a:lnSpc>
              <a:spcBef>
                <a:spcPts val="1000"/>
              </a:spcBef>
              <a:spcAft>
                <a:spcPts val="1000"/>
              </a:spcAft>
              <a:buSzPct val="100000"/>
              <a:buAutoNum type="arabicPeriod"/>
            </a:pPr>
            <a:r>
              <a:rPr lang="en"/>
              <a:t>Rewrite your equation from Question 7 in slope-intercept form.</a:t>
            </a:r>
            <a:endParaRPr/>
          </a:p>
        </p:txBody>
      </p:sp>
      <p:sp>
        <p:nvSpPr>
          <p:cNvPr id="349" name="Google Shape;349;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50" name="Google Shape;350;p3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1.14.4 Writing an Equation of a Line Perpendicular to a Given Line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4" name="Shape 354"/>
        <p:cNvGrpSpPr/>
        <p:nvPr/>
      </p:nvGrpSpPr>
      <p:grpSpPr>
        <a:xfrm>
          <a:off x="0" y="0"/>
          <a:ext cx="0" cy="0"/>
          <a:chOff x="0" y="0"/>
          <a:chExt cx="0" cy="0"/>
        </a:xfrm>
      </p:grpSpPr>
      <p:sp>
        <p:nvSpPr>
          <p:cNvPr id="355" name="Google Shape;355;p34"/>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2800">
                <a:latin typeface="Verdana"/>
                <a:ea typeface="Verdana"/>
                <a:cs typeface="Verdana"/>
                <a:sym typeface="Verdana"/>
              </a:rPr>
              <a:t>Le</a:t>
            </a:r>
            <a:r>
              <a:rPr lang="en" sz="2800">
                <a:latin typeface="Verdana"/>
                <a:ea typeface="Verdana"/>
                <a:cs typeface="Verdana"/>
                <a:sym typeface="Verdana"/>
              </a:rPr>
              <a:t>arning Activity - Perpendicular Lines ⟂</a:t>
            </a:r>
            <a:endParaRPr sz="2800">
              <a:latin typeface="Verdana"/>
              <a:ea typeface="Verdana"/>
              <a:cs typeface="Verdana"/>
              <a:sym typeface="Verdana"/>
            </a:endParaRPr>
          </a:p>
        </p:txBody>
      </p:sp>
      <p:sp>
        <p:nvSpPr>
          <p:cNvPr id="356" name="Google Shape;356;p34"/>
          <p:cNvSpPr txBox="1"/>
          <p:nvPr>
            <p:ph idx="1" type="body"/>
          </p:nvPr>
        </p:nvSpPr>
        <p:spPr>
          <a:xfrm>
            <a:off x="311700" y="1152475"/>
            <a:ext cx="8332800" cy="3420000"/>
          </a:xfrm>
          <a:prstGeom prst="rect">
            <a:avLst/>
          </a:prstGeom>
        </p:spPr>
        <p:txBody>
          <a:bodyPr anchorCtr="0" anchor="t" bIns="91425" lIns="91425" spcFirstLastPara="1" rIns="91425" wrap="square" tIns="91425">
            <a:normAutofit/>
          </a:bodyPr>
          <a:lstStyle/>
          <a:p>
            <a:pPr indent="-336550" lvl="0" marL="457200" rtl="0" algn="l">
              <a:spcBef>
                <a:spcPts val="0"/>
              </a:spcBef>
              <a:spcAft>
                <a:spcPts val="0"/>
              </a:spcAft>
              <a:buSzPts val="1700"/>
              <a:buAutoNum type="arabicPeriod" startAt="9"/>
            </a:pPr>
            <a:r>
              <a:rPr lang="en" sz="1700"/>
              <a:t>Graph your equations from </a:t>
            </a:r>
            <a:r>
              <a:rPr b="1" lang="en" sz="1700"/>
              <a:t>questions 2 </a:t>
            </a:r>
            <a:r>
              <a:rPr lang="en" sz="1700"/>
              <a:t>and </a:t>
            </a:r>
            <a:r>
              <a:rPr b="1" lang="en" sz="1700"/>
              <a:t>4</a:t>
            </a:r>
            <a:r>
              <a:rPr lang="en" sz="1700"/>
              <a:t> on the same graph (using graph paper, calculator, or Desmos).</a:t>
            </a:r>
            <a:endParaRPr sz="1700"/>
          </a:p>
          <a:p>
            <a:pPr indent="-336550" lvl="0" marL="457200" rtl="0" algn="l">
              <a:spcBef>
                <a:spcPts val="1000"/>
              </a:spcBef>
              <a:spcAft>
                <a:spcPts val="0"/>
              </a:spcAft>
              <a:buSzPts val="1700"/>
              <a:buAutoNum type="arabicPeriod" startAt="9"/>
            </a:pPr>
            <a:r>
              <a:rPr lang="en" sz="1700"/>
              <a:t>Graph your equations from </a:t>
            </a:r>
            <a:r>
              <a:rPr b="1" lang="en" sz="1700"/>
              <a:t>questions 6</a:t>
            </a:r>
            <a:r>
              <a:rPr lang="en" sz="1700"/>
              <a:t> and </a:t>
            </a:r>
            <a:r>
              <a:rPr b="1" lang="en" sz="1700"/>
              <a:t>8</a:t>
            </a:r>
            <a:r>
              <a:rPr lang="en" sz="1700"/>
              <a:t> on the same graph (using graph paper, calculator, or Desmos).</a:t>
            </a:r>
            <a:endParaRPr sz="1700"/>
          </a:p>
          <a:p>
            <a:pPr indent="-336550" lvl="0" marL="457200" rtl="0" algn="l">
              <a:spcBef>
                <a:spcPts val="1000"/>
              </a:spcBef>
              <a:spcAft>
                <a:spcPts val="0"/>
              </a:spcAft>
              <a:buSzPts val="1700"/>
              <a:buAutoNum type="arabicPeriod" startAt="9"/>
            </a:pPr>
            <a:r>
              <a:rPr lang="en" sz="1700"/>
              <a:t>What is the slope of the line perpendicular to a line with a slope of ¼?</a:t>
            </a:r>
            <a:endParaRPr sz="1700"/>
          </a:p>
          <a:p>
            <a:pPr indent="-336550" lvl="0" marL="457200" rtl="0" algn="l">
              <a:spcBef>
                <a:spcPts val="1000"/>
              </a:spcBef>
              <a:spcAft>
                <a:spcPts val="0"/>
              </a:spcAft>
              <a:buSzPts val="1700"/>
              <a:buAutoNum type="arabicPeriod" startAt="9"/>
            </a:pPr>
            <a:r>
              <a:rPr lang="en" sz="1700"/>
              <a:t>What is the slope of the line perpendicular to a line with a slope of –8?</a:t>
            </a:r>
            <a:endParaRPr sz="1700"/>
          </a:p>
          <a:p>
            <a:pPr indent="-336550" lvl="0" marL="457200" rtl="0" algn="l">
              <a:spcBef>
                <a:spcPts val="1000"/>
              </a:spcBef>
              <a:spcAft>
                <a:spcPts val="1000"/>
              </a:spcAft>
              <a:buSzPts val="1700"/>
              <a:buAutoNum type="arabicPeriod" startAt="9"/>
            </a:pPr>
            <a:r>
              <a:rPr lang="en" sz="1700"/>
              <a:t>What is the slope of the line perpendicular to a line with a slope of −6/11?</a:t>
            </a:r>
            <a:endParaRPr sz="1700"/>
          </a:p>
        </p:txBody>
      </p:sp>
      <p:sp>
        <p:nvSpPr>
          <p:cNvPr id="357" name="Google Shape;357;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58" name="Google Shape;358;p3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1.14.4 Writing an Equation of a Line Perpendicular to a Given Line</a:t>
            </a:r>
            <a:endParaRPr/>
          </a:p>
        </p:txBody>
      </p:sp>
      <p:sp>
        <p:nvSpPr>
          <p:cNvPr id="359" name="Google Shape;359;p34">
            <a:hlinkClick action="ppaction://hlinkshowjump?jump=nextslide"/>
          </p:cNvPr>
          <p:cNvSpPr/>
          <p:nvPr/>
        </p:nvSpPr>
        <p:spPr>
          <a:xfrm>
            <a:off x="7372200" y="379635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Are you ready for more?</a:t>
            </a:r>
            <a:endParaRPr>
              <a:latin typeface="Noto Sans"/>
              <a:ea typeface="Noto Sans"/>
              <a:cs typeface="Noto Sans"/>
              <a:sym typeface="Noto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63" name="Shape 363"/>
        <p:cNvGrpSpPr/>
        <p:nvPr/>
      </p:nvGrpSpPr>
      <p:grpSpPr>
        <a:xfrm>
          <a:off x="0" y="0"/>
          <a:ext cx="0" cy="0"/>
          <a:chOff x="0" y="0"/>
          <a:chExt cx="0" cy="0"/>
        </a:xfrm>
      </p:grpSpPr>
      <p:sp>
        <p:nvSpPr>
          <p:cNvPr id="364" name="Google Shape;364;p35"/>
          <p:cNvSpPr txBox="1"/>
          <p:nvPr>
            <p:ph type="title"/>
          </p:nvPr>
        </p:nvSpPr>
        <p:spPr>
          <a:xfrm>
            <a:off x="311700" y="22287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Extending Your Thinking</a:t>
            </a:r>
            <a:endParaRPr>
              <a:latin typeface="Verdana"/>
              <a:ea typeface="Verdana"/>
              <a:cs typeface="Verdana"/>
              <a:sym typeface="Verdana"/>
            </a:endParaRPr>
          </a:p>
        </p:txBody>
      </p:sp>
      <p:sp>
        <p:nvSpPr>
          <p:cNvPr id="365" name="Google Shape;365;p35"/>
          <p:cNvSpPr txBox="1"/>
          <p:nvPr>
            <p:ph idx="1" type="body"/>
          </p:nvPr>
        </p:nvSpPr>
        <p:spPr>
          <a:xfrm>
            <a:off x="311700" y="795575"/>
            <a:ext cx="8306400" cy="3855600"/>
          </a:xfrm>
          <a:prstGeom prst="rect">
            <a:avLst/>
          </a:prstGeom>
        </p:spPr>
        <p:txBody>
          <a:bodyPr anchorCtr="0" anchor="t" bIns="91425" lIns="91425" spcFirstLastPara="1" rIns="91425" wrap="square" tIns="91425">
            <a:normAutofit lnSpcReduction="20000"/>
          </a:bodyPr>
          <a:lstStyle/>
          <a:p>
            <a:pPr indent="0" lvl="0" marL="0" marR="115818" rtl="0" algn="l">
              <a:spcBef>
                <a:spcPts val="0"/>
              </a:spcBef>
              <a:spcAft>
                <a:spcPts val="0"/>
              </a:spcAft>
              <a:buClr>
                <a:schemeClr val="dk1"/>
              </a:buClr>
              <a:buSzPts val="1100"/>
              <a:buFont typeface="Arial"/>
              <a:buNone/>
            </a:pPr>
            <a:r>
              <a:rPr b="1" lang="en" sz="1600"/>
              <a:t>Finding a Perpendicular Line Given an Equation and Point - </a:t>
            </a:r>
            <a:r>
              <a:rPr lang="en" sz="1600"/>
              <a:t>In this section, you will use what you know about writing the equation of a line given the slope and a point to write the equation of perpendicular lines.</a:t>
            </a:r>
            <a:endParaRPr sz="1600"/>
          </a:p>
          <a:p>
            <a:pPr indent="0" lvl="0" marL="0" marR="230118" rtl="0" algn="l">
              <a:spcBef>
                <a:spcPts val="800"/>
              </a:spcBef>
              <a:spcAft>
                <a:spcPts val="0"/>
              </a:spcAft>
              <a:buClr>
                <a:schemeClr val="dk1"/>
              </a:buClr>
              <a:buSzPts val="1100"/>
              <a:buFont typeface="Arial"/>
              <a:buNone/>
            </a:pPr>
            <a:r>
              <a:rPr b="1" lang="en" sz="1600"/>
              <a:t>Example: </a:t>
            </a:r>
            <a:r>
              <a:rPr lang="en" sz="1600"/>
              <a:t>In slope-intercept form, write an equation of a line perpendicular to </a:t>
            </a:r>
            <a:r>
              <a:rPr i="1" lang="en" sz="1600"/>
              <a:t>y </a:t>
            </a:r>
            <a:r>
              <a:rPr lang="en" sz="1600"/>
              <a:t>= 2</a:t>
            </a:r>
            <a:r>
              <a:rPr i="1" lang="en" sz="1600"/>
              <a:t>x </a:t>
            </a:r>
            <a:r>
              <a:rPr lang="en" sz="1600"/>
              <a:t>− 3 that contains the point (−2, 1).</a:t>
            </a:r>
            <a:endParaRPr sz="1600"/>
          </a:p>
          <a:p>
            <a:pPr indent="0" lvl="0" marL="0" marR="2630419" rtl="0" algn="l">
              <a:spcBef>
                <a:spcPts val="800"/>
              </a:spcBef>
              <a:spcAft>
                <a:spcPts val="0"/>
              </a:spcAft>
              <a:buClr>
                <a:schemeClr val="dk1"/>
              </a:buClr>
              <a:buSzPts val="1100"/>
              <a:buFont typeface="Arial"/>
              <a:buNone/>
            </a:pPr>
            <a:r>
              <a:rPr b="1" lang="en" sz="1600"/>
              <a:t>Step 1</a:t>
            </a:r>
            <a:r>
              <a:rPr lang="en" sz="1600"/>
              <a:t> - Find the slope of the given line.</a:t>
            </a:r>
            <a:endParaRPr sz="1600"/>
          </a:p>
          <a:p>
            <a:pPr indent="0" lvl="0" marL="0" marR="2630419" rtl="0" algn="l">
              <a:spcBef>
                <a:spcPts val="800"/>
              </a:spcBef>
              <a:spcAft>
                <a:spcPts val="0"/>
              </a:spcAft>
              <a:buClr>
                <a:schemeClr val="dk1"/>
              </a:buClr>
              <a:buSzPts val="1100"/>
              <a:buFont typeface="Arial"/>
              <a:buNone/>
            </a:pPr>
            <a:r>
              <a:rPr b="1" lang="en" sz="1600"/>
              <a:t>Step 2</a:t>
            </a:r>
            <a:r>
              <a:rPr lang="en" sz="1600"/>
              <a:t> - Find the slope of the perpendicular line (Perpendicular lines have an inverse slope).</a:t>
            </a:r>
            <a:endParaRPr sz="1600"/>
          </a:p>
          <a:p>
            <a:pPr indent="0" lvl="0" marL="0" marR="2630419" rtl="0" algn="l">
              <a:spcBef>
                <a:spcPts val="800"/>
              </a:spcBef>
              <a:spcAft>
                <a:spcPts val="0"/>
              </a:spcAft>
              <a:buClr>
                <a:schemeClr val="dk1"/>
              </a:buClr>
              <a:buSzPts val="1100"/>
              <a:buFont typeface="Arial"/>
              <a:buNone/>
            </a:pPr>
            <a:r>
              <a:rPr b="1" lang="en" sz="1600"/>
              <a:t>Step 3</a:t>
            </a:r>
            <a:r>
              <a:rPr lang="en" sz="1600"/>
              <a:t> - Identify the point. The given point is (−2, 1)</a:t>
            </a:r>
            <a:endParaRPr sz="1600"/>
          </a:p>
          <a:p>
            <a:pPr indent="0" lvl="0" marL="0" marR="2630419" rtl="0" algn="l">
              <a:spcBef>
                <a:spcPts val="800"/>
              </a:spcBef>
              <a:spcAft>
                <a:spcPts val="0"/>
              </a:spcAft>
              <a:buClr>
                <a:schemeClr val="dk1"/>
              </a:buClr>
              <a:buSzPts val="1100"/>
              <a:buFont typeface="Arial"/>
              <a:buNone/>
            </a:pPr>
            <a:r>
              <a:rPr b="1" lang="en" sz="1600"/>
              <a:t>Step 4 </a:t>
            </a:r>
            <a:r>
              <a:rPr lang="en" sz="1600"/>
              <a:t>- Substitute values into the point-slope form </a:t>
            </a:r>
            <a:r>
              <a:rPr i="1" lang="en" sz="1600"/>
              <a:t>y</a:t>
            </a:r>
            <a:r>
              <a:rPr lang="en" sz="1600"/>
              <a:t> − </a:t>
            </a:r>
            <a:r>
              <a:rPr i="1" lang="en" sz="1600"/>
              <a:t>y</a:t>
            </a:r>
            <a:r>
              <a:rPr baseline="-25000" lang="en" sz="1600"/>
              <a:t>1</a:t>
            </a:r>
            <a:r>
              <a:rPr lang="en" sz="1600"/>
              <a:t> = </a:t>
            </a:r>
            <a:r>
              <a:rPr i="1" lang="en" sz="1600"/>
              <a:t>m</a:t>
            </a:r>
            <a:r>
              <a:rPr lang="en" sz="1600"/>
              <a:t>(</a:t>
            </a:r>
            <a:r>
              <a:rPr i="1" lang="en" sz="1600"/>
              <a:t>x</a:t>
            </a:r>
            <a:r>
              <a:rPr lang="en" sz="1600"/>
              <a:t> − </a:t>
            </a:r>
            <a:r>
              <a:rPr i="1" lang="en" sz="1600"/>
              <a:t>x</a:t>
            </a:r>
            <a:r>
              <a:rPr baseline="-25000" lang="en" sz="1600"/>
              <a:t>1</a:t>
            </a:r>
            <a:r>
              <a:rPr lang="en" sz="1600"/>
              <a:t>). Simplify.</a:t>
            </a:r>
            <a:endParaRPr sz="1600"/>
          </a:p>
          <a:p>
            <a:pPr indent="0" lvl="0" marL="0" marR="2630419" rtl="0" algn="l">
              <a:spcBef>
                <a:spcPts val="800"/>
              </a:spcBef>
              <a:spcAft>
                <a:spcPts val="800"/>
              </a:spcAft>
              <a:buClr>
                <a:schemeClr val="dk1"/>
              </a:buClr>
              <a:buSzPts val="1100"/>
              <a:buFont typeface="Arial"/>
              <a:buNone/>
            </a:pPr>
            <a:r>
              <a:rPr b="1" lang="en" sz="1600"/>
              <a:t>Step 5 </a:t>
            </a:r>
            <a:r>
              <a:rPr lang="en" sz="1600"/>
              <a:t>- Write the equation in slope-intercept form. </a:t>
            </a:r>
            <a:r>
              <a:rPr i="1" lang="en" sz="1600"/>
              <a:t>y</a:t>
            </a:r>
            <a:r>
              <a:rPr lang="en" sz="1600"/>
              <a:t> = </a:t>
            </a:r>
            <a:r>
              <a:rPr i="1" lang="en" sz="1600"/>
              <a:t>mx</a:t>
            </a:r>
            <a:r>
              <a:rPr lang="en" sz="1600"/>
              <a:t> + </a:t>
            </a:r>
            <a:r>
              <a:rPr i="1" lang="en" sz="1600"/>
              <a:t>b</a:t>
            </a:r>
            <a:endParaRPr>
              <a:solidFill>
                <a:srgbClr val="1D2125"/>
              </a:solidFill>
            </a:endParaRPr>
          </a:p>
        </p:txBody>
      </p:sp>
      <p:pic>
        <p:nvPicPr>
          <p:cNvPr id="366" name="Google Shape;366;p35"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67" name="Google Shape;367;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68" name="Google Shape;368;p3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1.14.4 Writing an Equation of a Line Perpendicular to a Given Line</a:t>
            </a:r>
            <a:endParaRPr/>
          </a:p>
        </p:txBody>
      </p:sp>
      <p:pic>
        <p:nvPicPr>
          <p:cNvPr id="369" name="Google Shape;369;p35"/>
          <p:cNvPicPr preferRelativeResize="0"/>
          <p:nvPr/>
        </p:nvPicPr>
        <p:blipFill>
          <a:blip r:embed="rId4">
            <a:alphaModFix/>
          </a:blip>
          <a:stretch>
            <a:fillRect/>
          </a:stretch>
        </p:blipFill>
        <p:spPr>
          <a:xfrm>
            <a:off x="6010575" y="2073550"/>
            <a:ext cx="2521725" cy="25774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3" name="Shape 373"/>
        <p:cNvGrpSpPr/>
        <p:nvPr/>
      </p:nvGrpSpPr>
      <p:grpSpPr>
        <a:xfrm>
          <a:off x="0" y="0"/>
          <a:ext cx="0" cy="0"/>
          <a:chOff x="0" y="0"/>
          <a:chExt cx="0" cy="0"/>
        </a:xfrm>
      </p:grpSpPr>
      <p:sp>
        <p:nvSpPr>
          <p:cNvPr id="374" name="Google Shape;374;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latin typeface="Verdana"/>
                <a:ea typeface="Verdana"/>
                <a:cs typeface="Verdana"/>
                <a:sym typeface="Verdana"/>
              </a:rPr>
              <a:t>Self Check</a:t>
            </a:r>
            <a:endParaRPr>
              <a:latin typeface="Verdana"/>
              <a:ea typeface="Verdana"/>
              <a:cs typeface="Verdana"/>
              <a:sym typeface="Verdana"/>
            </a:endParaRPr>
          </a:p>
        </p:txBody>
      </p:sp>
      <p:sp>
        <p:nvSpPr>
          <p:cNvPr id="375" name="Google Shape;375;p3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Which equation represents an equation of a line perpendicular to the line </a:t>
            </a:r>
            <a:r>
              <a:rPr i="1" lang="en"/>
              <a:t>y</a:t>
            </a:r>
            <a:r>
              <a:rPr lang="en"/>
              <a:t> = 12</a:t>
            </a:r>
            <a:r>
              <a:rPr i="1" lang="en"/>
              <a:t>x</a:t>
            </a:r>
            <a:r>
              <a:rPr lang="en"/>
              <a:t> − 3 that contains the point (6, 4)</a:t>
            </a:r>
            <a:r>
              <a:rPr lang="en"/>
              <a:t>?</a:t>
            </a:r>
            <a:endParaRPr/>
          </a:p>
          <a:p>
            <a:pPr indent="-342900" lvl="0" marL="914400" rtl="0" algn="l">
              <a:lnSpc>
                <a:spcPct val="100000"/>
              </a:lnSpc>
              <a:spcBef>
                <a:spcPts val="1000"/>
              </a:spcBef>
              <a:spcAft>
                <a:spcPts val="0"/>
              </a:spcAft>
              <a:buSzPts val="1800"/>
              <a:buFont typeface="Noto Sans"/>
              <a:buAutoNum type="alphaUcPeriod"/>
            </a:pPr>
            <a:r>
              <a:rPr i="1" lang="en"/>
              <a:t>y </a:t>
            </a:r>
            <a:r>
              <a:rPr lang="en"/>
              <a:t>= −2</a:t>
            </a:r>
            <a:r>
              <a:rPr i="1" lang="en"/>
              <a:t>x</a:t>
            </a:r>
            <a:r>
              <a:rPr lang="en"/>
              <a:t> + 14</a:t>
            </a:r>
            <a:endParaRPr/>
          </a:p>
          <a:p>
            <a:pPr indent="-342900" lvl="0" marL="914400" rtl="0" algn="l">
              <a:lnSpc>
                <a:spcPct val="100000"/>
              </a:lnSpc>
              <a:spcBef>
                <a:spcPts val="1000"/>
              </a:spcBef>
              <a:spcAft>
                <a:spcPts val="0"/>
              </a:spcAft>
              <a:buSzPts val="1800"/>
              <a:buFont typeface="Noto Sans"/>
              <a:buAutoNum type="alphaUcPeriod"/>
            </a:pPr>
            <a:r>
              <a:rPr i="1" lang="en"/>
              <a:t>y</a:t>
            </a:r>
            <a:r>
              <a:rPr lang="en"/>
              <a:t> = 2</a:t>
            </a:r>
            <a:r>
              <a:rPr i="1" lang="en"/>
              <a:t>x</a:t>
            </a:r>
            <a:r>
              <a:rPr lang="en"/>
              <a:t> − 8</a:t>
            </a:r>
            <a:endParaRPr/>
          </a:p>
          <a:p>
            <a:pPr indent="-342900" lvl="0" marL="914400" rtl="0" algn="l">
              <a:lnSpc>
                <a:spcPct val="100000"/>
              </a:lnSpc>
              <a:spcBef>
                <a:spcPts val="1000"/>
              </a:spcBef>
              <a:spcAft>
                <a:spcPts val="0"/>
              </a:spcAft>
              <a:buSzPts val="1800"/>
              <a:buFont typeface="Noto Sans"/>
              <a:buAutoNum type="alphaUcPeriod"/>
            </a:pPr>
            <a:r>
              <a:rPr i="1" lang="en"/>
              <a:t>y</a:t>
            </a:r>
            <a:r>
              <a:rPr lang="en"/>
              <a:t> = −2</a:t>
            </a:r>
            <a:r>
              <a:rPr i="1" lang="en"/>
              <a:t>x</a:t>
            </a:r>
            <a:r>
              <a:rPr lang="en"/>
              <a:t> + 16</a:t>
            </a:r>
            <a:endParaRPr/>
          </a:p>
          <a:p>
            <a:pPr indent="-342900" lvl="0" marL="914400" rtl="0" algn="l">
              <a:lnSpc>
                <a:spcPct val="100000"/>
              </a:lnSpc>
              <a:spcBef>
                <a:spcPts val="1000"/>
              </a:spcBef>
              <a:spcAft>
                <a:spcPts val="0"/>
              </a:spcAft>
              <a:buSzPts val="1800"/>
              <a:buFont typeface="Noto Sans"/>
              <a:buAutoNum type="alphaUcPeriod"/>
            </a:pPr>
            <a:r>
              <a:rPr i="1" lang="en"/>
              <a:t>y </a:t>
            </a:r>
            <a:r>
              <a:rPr lang="en"/>
              <a:t>= –2</a:t>
            </a:r>
            <a:r>
              <a:rPr i="1" lang="en"/>
              <a:t>x</a:t>
            </a:r>
            <a:r>
              <a:rPr lang="en"/>
              <a:t> –2</a:t>
            </a:r>
            <a:endParaRPr/>
          </a:p>
          <a:p>
            <a:pPr indent="0" lvl="0" marL="0" rtl="0" algn="l">
              <a:lnSpc>
                <a:spcPct val="100000"/>
              </a:lnSpc>
              <a:spcBef>
                <a:spcPts val="1000"/>
              </a:spcBef>
              <a:spcAft>
                <a:spcPts val="1000"/>
              </a:spcAft>
              <a:buNone/>
            </a:pPr>
            <a:r>
              <a:t/>
            </a:r>
            <a:endParaRPr/>
          </a:p>
        </p:txBody>
      </p:sp>
      <p:sp>
        <p:nvSpPr>
          <p:cNvPr id="376" name="Google Shape;376;p3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7" name="Google Shape;377;p3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1.14.4 Writing an Equation of a Line Perpendicular to a Given Line</a:t>
            </a:r>
            <a:endParaRPr/>
          </a:p>
        </p:txBody>
      </p:sp>
      <p:pic>
        <p:nvPicPr>
          <p:cNvPr id="378" name="Google Shape;378;p36"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79" name="Google Shape;379;p36">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83" name="Shape 383"/>
        <p:cNvGrpSpPr/>
        <p:nvPr/>
      </p:nvGrpSpPr>
      <p:grpSpPr>
        <a:xfrm>
          <a:off x="0" y="0"/>
          <a:ext cx="0" cy="0"/>
          <a:chOff x="0" y="0"/>
          <a:chExt cx="0" cy="0"/>
        </a:xfrm>
      </p:grpSpPr>
      <p:sp>
        <p:nvSpPr>
          <p:cNvPr id="384" name="Google Shape;384;p37"/>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Self Check - </a:t>
            </a:r>
            <a:r>
              <a:rPr lang="en">
                <a:latin typeface="Verdana"/>
                <a:ea typeface="Verdana"/>
                <a:cs typeface="Verdana"/>
                <a:sym typeface="Verdana"/>
              </a:rPr>
              <a:t>Review</a:t>
            </a:r>
            <a:endParaRPr>
              <a:latin typeface="Verdana"/>
              <a:ea typeface="Verdana"/>
              <a:cs typeface="Verdana"/>
              <a:sym typeface="Verdana"/>
            </a:endParaRPr>
          </a:p>
        </p:txBody>
      </p:sp>
      <p:sp>
        <p:nvSpPr>
          <p:cNvPr id="385" name="Google Shape;385;p37"/>
          <p:cNvSpPr txBox="1"/>
          <p:nvPr>
            <p:ph idx="1" type="body"/>
          </p:nvPr>
        </p:nvSpPr>
        <p:spPr>
          <a:xfrm>
            <a:off x="311700" y="1160325"/>
            <a:ext cx="8375100" cy="747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Find an equation of a line perpendicular to the line y = 3x + 1 that contains the point (4, 2). Write the equation in slope-intercept form.</a:t>
            </a:r>
            <a:endParaRPr/>
          </a:p>
        </p:txBody>
      </p:sp>
      <p:sp>
        <p:nvSpPr>
          <p:cNvPr id="386" name="Google Shape;386;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7" name="Google Shape;387;p3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1.14.4 Writing an Equation of a Line Perpendicular to a Given Line </a:t>
            </a:r>
            <a:r>
              <a:rPr lang="en"/>
              <a:t>- Additional Resources</a:t>
            </a:r>
            <a:endParaRPr/>
          </a:p>
        </p:txBody>
      </p:sp>
      <p:pic>
        <p:nvPicPr>
          <p:cNvPr id="388" name="Google Shape;388;p37"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92" name="Shape 392"/>
        <p:cNvGrpSpPr/>
        <p:nvPr/>
      </p:nvGrpSpPr>
      <p:grpSpPr>
        <a:xfrm>
          <a:off x="0" y="0"/>
          <a:ext cx="0" cy="0"/>
          <a:chOff x="0" y="0"/>
          <a:chExt cx="0" cy="0"/>
        </a:xfrm>
      </p:grpSpPr>
      <p:sp>
        <p:nvSpPr>
          <p:cNvPr id="393" name="Google Shape;393;p38"/>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4" name="Google Shape;394;p38"/>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marR="0" rtl="0" algn="ctr">
              <a:lnSpc>
                <a:spcPct val="100000"/>
              </a:lnSpc>
              <a:spcBef>
                <a:spcPts val="0"/>
              </a:spcBef>
              <a:spcAft>
                <a:spcPts val="0"/>
              </a:spcAft>
              <a:buNone/>
            </a:pPr>
            <a:r>
              <a:rPr lang="en">
                <a:solidFill>
                  <a:srgbClr val="FDBD3E"/>
                </a:solidFill>
                <a:latin typeface="Verdana"/>
                <a:ea typeface="Verdana"/>
                <a:cs typeface="Verdana"/>
                <a:sym typeface="Verdana"/>
              </a:rPr>
              <a:t>Lesson Journey</a:t>
            </a:r>
            <a:endParaRPr>
              <a:solidFill>
                <a:srgbClr val="FDBD3E"/>
              </a:solidFill>
              <a:latin typeface="Verdana"/>
              <a:ea typeface="Verdana"/>
              <a:cs typeface="Verdana"/>
              <a:sym typeface="Verdana"/>
            </a:endParaRPr>
          </a:p>
        </p:txBody>
      </p:sp>
      <p:sp>
        <p:nvSpPr>
          <p:cNvPr id="395" name="Google Shape;395;p38"/>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6" name="Google Shape;396;p38"/>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7" name="Google Shape;397;p38"/>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8" name="Google Shape;398;p38"/>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9" name="Google Shape;399;p38"/>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0" name="Google Shape;400;p38"/>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01" name="Google Shape;401;p38"/>
          <p:cNvCxnSpPr>
            <a:stCxn id="395" idx="2"/>
            <a:endCxn id="397"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02" name="Google Shape;402;p38"/>
          <p:cNvCxnSpPr>
            <a:stCxn id="397" idx="3"/>
            <a:endCxn id="396"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03" name="Google Shape;403;p38"/>
          <p:cNvCxnSpPr>
            <a:stCxn id="398" idx="3"/>
            <a:endCxn id="393"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404" name="Google Shape;404;p38"/>
          <p:cNvCxnSpPr>
            <a:stCxn id="393" idx="3"/>
            <a:endCxn id="399"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405" name="Google Shape;405;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406" name="Google Shape;406;p38"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407" name="Google Shape;407;p38"/>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408" name="Google Shape;408;p38"/>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409" name="Google Shape;409;p38"/>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10" name="Google Shape;410;p38"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411" name="Google Shape;411;p38"/>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12" name="Google Shape;412;p38"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413" name="Google Shape;413;p38"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414" name="Google Shape;414;p38"/>
          <p:cNvCxnSpPr>
            <a:stCxn id="399" idx="3"/>
            <a:endCxn id="400"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15" name="Google Shape;415;p38"/>
          <p:cNvCxnSpPr>
            <a:stCxn id="396" idx="3"/>
            <a:endCxn id="398"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16" name="Google Shape;416;p38"/>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17" name="Google Shape;417;p38"/>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18" name="Google Shape;418;p38"/>
          <p:cNvSpPr txBox="1"/>
          <p:nvPr/>
        </p:nvSpPr>
        <p:spPr>
          <a:xfrm>
            <a:off x="3657600" y="3498195"/>
            <a:ext cx="1828800" cy="7746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a:p>
            <a:pPr indent="0" lvl="0" marL="0" rtl="0" algn="ctr">
              <a:spcBef>
                <a:spcPts val="1000"/>
              </a:spcBef>
              <a:spcAft>
                <a:spcPts val="1000"/>
              </a:spcAft>
              <a:buNone/>
            </a:pPr>
            <a:r>
              <a:rPr b="1" lang="en" sz="1800">
                <a:solidFill>
                  <a:srgbClr val="FDBD3E"/>
                </a:solidFill>
                <a:latin typeface="Calibri"/>
                <a:ea typeface="Calibri"/>
                <a:cs typeface="Calibri"/>
                <a:sym typeface="Calibri"/>
              </a:rPr>
              <a:t>Part B</a:t>
            </a:r>
            <a:endParaRPr b="1" sz="1800">
              <a:solidFill>
                <a:srgbClr val="FDBD3E"/>
              </a:solidFill>
              <a:latin typeface="Calibri"/>
              <a:ea typeface="Calibri"/>
              <a:cs typeface="Calibri"/>
              <a:sym typeface="Calibri"/>
            </a:endParaRPr>
          </a:p>
        </p:txBody>
      </p:sp>
      <p:pic>
        <p:nvPicPr>
          <p:cNvPr id="419" name="Google Shape;419;p38" title="hugeicons_task-done-01.png"/>
          <p:cNvPicPr preferRelativeResize="0"/>
          <p:nvPr/>
        </p:nvPicPr>
        <p:blipFill>
          <a:blip r:embed="rId7">
            <a:alphaModFix/>
          </a:blip>
          <a:stretch>
            <a:fillRect/>
          </a:stretch>
        </p:blipFill>
        <p:spPr>
          <a:xfrm>
            <a:off x="3328416" y="1554480"/>
            <a:ext cx="228600" cy="228600"/>
          </a:xfrm>
          <a:prstGeom prst="rect">
            <a:avLst/>
          </a:prstGeom>
          <a:noFill/>
          <a:ln>
            <a:noFill/>
          </a:ln>
        </p:spPr>
      </p:pic>
      <p:pic>
        <p:nvPicPr>
          <p:cNvPr id="420" name="Google Shape;420;p38" title="hugeicons_task-done-01.png"/>
          <p:cNvPicPr preferRelativeResize="0"/>
          <p:nvPr/>
        </p:nvPicPr>
        <p:blipFill>
          <a:blip r:embed="rId7">
            <a:alphaModFix/>
          </a:blip>
          <a:stretch>
            <a:fillRect/>
          </a:stretch>
        </p:blipFill>
        <p:spPr>
          <a:xfrm>
            <a:off x="2167128" y="3227832"/>
            <a:ext cx="228600" cy="228600"/>
          </a:xfrm>
          <a:prstGeom prst="rect">
            <a:avLst/>
          </a:prstGeom>
          <a:noFill/>
          <a:ln>
            <a:noFill/>
          </a:ln>
        </p:spPr>
      </p:pic>
      <p:pic>
        <p:nvPicPr>
          <p:cNvPr id="421" name="Google Shape;421;p38" title="hugeicons_task-done-01.png"/>
          <p:cNvPicPr preferRelativeResize="0"/>
          <p:nvPr/>
        </p:nvPicPr>
        <p:blipFill>
          <a:blip r:embed="rId7">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5" name="Shape 425"/>
        <p:cNvGrpSpPr/>
        <p:nvPr/>
      </p:nvGrpSpPr>
      <p:grpSpPr>
        <a:xfrm>
          <a:off x="0" y="0"/>
          <a:ext cx="0" cy="0"/>
          <a:chOff x="0" y="0"/>
          <a:chExt cx="0" cy="0"/>
        </a:xfrm>
      </p:grpSpPr>
      <p:sp>
        <p:nvSpPr>
          <p:cNvPr id="426" name="Google Shape;426;p39"/>
          <p:cNvSpPr txBox="1"/>
          <p:nvPr>
            <p:ph type="title"/>
          </p:nvPr>
        </p:nvSpPr>
        <p:spPr>
          <a:xfrm>
            <a:off x="311700" y="152775"/>
            <a:ext cx="8520600" cy="5850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2600">
                <a:latin typeface="Verdana"/>
                <a:ea typeface="Verdana"/>
                <a:cs typeface="Verdana"/>
                <a:sym typeface="Verdana"/>
              </a:rPr>
              <a:t>Le</a:t>
            </a:r>
            <a:r>
              <a:rPr lang="en" sz="2600">
                <a:latin typeface="Verdana"/>
                <a:ea typeface="Verdana"/>
                <a:cs typeface="Verdana"/>
                <a:sym typeface="Verdana"/>
              </a:rPr>
              <a:t>arning Activity - </a:t>
            </a:r>
            <a:r>
              <a:rPr lang="en" sz="2600">
                <a:latin typeface="Verdana"/>
                <a:ea typeface="Verdana"/>
                <a:cs typeface="Verdana"/>
                <a:sym typeface="Verdana"/>
              </a:rPr>
              <a:t>Vertical/Horizontal Lines</a:t>
            </a:r>
            <a:endParaRPr sz="2600">
              <a:latin typeface="Verdana"/>
              <a:ea typeface="Verdana"/>
              <a:cs typeface="Verdana"/>
              <a:sym typeface="Verdana"/>
            </a:endParaRPr>
          </a:p>
        </p:txBody>
      </p:sp>
      <p:sp>
        <p:nvSpPr>
          <p:cNvPr id="427" name="Google Shape;427;p39"/>
          <p:cNvSpPr txBox="1"/>
          <p:nvPr>
            <p:ph idx="1" type="body"/>
          </p:nvPr>
        </p:nvSpPr>
        <p:spPr>
          <a:xfrm>
            <a:off x="227700" y="731400"/>
            <a:ext cx="8741400" cy="3919500"/>
          </a:xfrm>
          <a:prstGeom prst="rect">
            <a:avLst/>
          </a:prstGeom>
        </p:spPr>
        <p:txBody>
          <a:bodyPr anchorCtr="0" anchor="t" bIns="91425" lIns="91425" spcFirstLastPara="1" rIns="91425" wrap="square" tIns="91425">
            <a:normAutofit/>
          </a:bodyPr>
          <a:lstStyle/>
          <a:p>
            <a:pPr indent="0" lvl="0" marL="0" marR="0" rtl="0" algn="l">
              <a:lnSpc>
                <a:spcPct val="115000"/>
              </a:lnSpc>
              <a:spcBef>
                <a:spcPts val="0"/>
              </a:spcBef>
              <a:spcAft>
                <a:spcPts val="0"/>
              </a:spcAft>
              <a:buNone/>
            </a:pPr>
            <a:r>
              <a:rPr lang="en"/>
              <a:t>The line </a:t>
            </a:r>
            <a:r>
              <a:rPr i="1" lang="en"/>
              <a:t>x</a:t>
            </a:r>
            <a:r>
              <a:rPr lang="en"/>
              <a:t> = 5 and the point (3,−2) are shown on the graph. Work with a partner to complete the tasks:</a:t>
            </a:r>
            <a:endParaRPr/>
          </a:p>
          <a:p>
            <a:pPr indent="-342900" lvl="0" marL="457200" marR="2230939" rtl="0" algn="l">
              <a:lnSpc>
                <a:spcPct val="115000"/>
              </a:lnSpc>
              <a:spcBef>
                <a:spcPts val="1000"/>
              </a:spcBef>
              <a:spcAft>
                <a:spcPts val="0"/>
              </a:spcAft>
              <a:buSzPts val="1800"/>
              <a:buAutoNum type="arabicPeriod"/>
            </a:pPr>
            <a:r>
              <a:rPr lang="en"/>
              <a:t>Identify the slope of the original line, </a:t>
            </a:r>
            <a:r>
              <a:rPr i="1" lang="en"/>
              <a:t>l</a:t>
            </a:r>
            <a:r>
              <a:rPr lang="en"/>
              <a:t>.</a:t>
            </a:r>
            <a:endParaRPr/>
          </a:p>
          <a:p>
            <a:pPr indent="-342900" lvl="0" marL="457200" marR="2230939" rtl="0" algn="l">
              <a:lnSpc>
                <a:spcPct val="115000"/>
              </a:lnSpc>
              <a:spcBef>
                <a:spcPts val="1000"/>
              </a:spcBef>
              <a:spcAft>
                <a:spcPts val="0"/>
              </a:spcAft>
              <a:buSzPts val="1800"/>
              <a:buAutoNum type="arabicPeriod"/>
            </a:pPr>
            <a:r>
              <a:rPr lang="en"/>
              <a:t>Graph line </a:t>
            </a:r>
            <a:r>
              <a:rPr i="1" lang="en"/>
              <a:t>m</a:t>
            </a:r>
            <a:r>
              <a:rPr lang="en"/>
              <a:t> through the point (3, −2) and parallel to line </a:t>
            </a:r>
            <a:r>
              <a:rPr i="1" lang="en"/>
              <a:t>l</a:t>
            </a:r>
            <a:r>
              <a:rPr lang="en"/>
              <a:t> (using graph paper, calculator, or Desmos).</a:t>
            </a:r>
            <a:endParaRPr/>
          </a:p>
          <a:p>
            <a:pPr indent="-342900" lvl="0" marL="457200" marR="2230939" rtl="0" algn="l">
              <a:lnSpc>
                <a:spcPct val="115000"/>
              </a:lnSpc>
              <a:spcBef>
                <a:spcPts val="1000"/>
              </a:spcBef>
              <a:spcAft>
                <a:spcPts val="0"/>
              </a:spcAft>
              <a:buSzPts val="1800"/>
              <a:buAutoNum type="arabicPeriod"/>
            </a:pPr>
            <a:r>
              <a:rPr lang="en"/>
              <a:t>Identify the slope of the new line, </a:t>
            </a:r>
            <a:r>
              <a:rPr i="1" lang="en"/>
              <a:t>m</a:t>
            </a:r>
            <a:r>
              <a:rPr lang="en"/>
              <a:t>. </a:t>
            </a:r>
            <a:r>
              <a:rPr lang="en"/>
              <a:t>Write the equation of the new line, </a:t>
            </a:r>
            <a:r>
              <a:rPr i="1" lang="en"/>
              <a:t>m</a:t>
            </a:r>
            <a:r>
              <a:rPr lang="en"/>
              <a:t>.</a:t>
            </a:r>
            <a:endParaRPr/>
          </a:p>
          <a:p>
            <a:pPr indent="-342900" lvl="0" marL="457200" rtl="0" algn="l">
              <a:spcBef>
                <a:spcPts val="1000"/>
              </a:spcBef>
              <a:spcAft>
                <a:spcPts val="0"/>
              </a:spcAft>
              <a:buSzPts val="1800"/>
              <a:buAutoNum type="arabicPeriod"/>
            </a:pPr>
            <a:r>
              <a:rPr lang="en" sz="1700"/>
              <a:t>Graph line </a:t>
            </a:r>
            <a:r>
              <a:rPr i="1" lang="en" sz="1700"/>
              <a:t>n</a:t>
            </a:r>
            <a:r>
              <a:rPr lang="en" sz="1700"/>
              <a:t> through the point (3,−2) and perpendicular to line </a:t>
            </a:r>
            <a:r>
              <a:rPr i="1" lang="en" sz="1700"/>
              <a:t>l</a:t>
            </a:r>
            <a:r>
              <a:rPr lang="en" sz="1700"/>
              <a:t> (using graph paper, calculator, or Desmos).</a:t>
            </a:r>
            <a:endParaRPr sz="1700"/>
          </a:p>
          <a:p>
            <a:pPr indent="-336550" lvl="0" marL="457200" rtl="0" algn="l">
              <a:spcBef>
                <a:spcPts val="1000"/>
              </a:spcBef>
              <a:spcAft>
                <a:spcPts val="1000"/>
              </a:spcAft>
              <a:buSzPts val="1700"/>
              <a:buAutoNum type="arabicPeriod"/>
            </a:pPr>
            <a:r>
              <a:rPr lang="en" sz="1700"/>
              <a:t>Identify the slope of the new line, </a:t>
            </a:r>
            <a:r>
              <a:rPr i="1" lang="en" sz="1700"/>
              <a:t>n</a:t>
            </a:r>
            <a:r>
              <a:rPr lang="en" sz="1700"/>
              <a:t>. Write the equation of the new line, </a:t>
            </a:r>
            <a:r>
              <a:rPr i="1" lang="en" sz="1700"/>
              <a:t>n</a:t>
            </a:r>
            <a:r>
              <a:rPr lang="en" sz="1700"/>
              <a:t>.</a:t>
            </a:r>
            <a:endParaRPr sz="1700"/>
          </a:p>
        </p:txBody>
      </p:sp>
      <p:sp>
        <p:nvSpPr>
          <p:cNvPr id="428" name="Google Shape;428;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29" name="Google Shape;429;p3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1.14.5  Writing an Equation of a Line Parallel or Perpendicular to an Axis</a:t>
            </a:r>
            <a:endParaRPr/>
          </a:p>
        </p:txBody>
      </p:sp>
      <p:pic>
        <p:nvPicPr>
          <p:cNvPr id="430" name="Google Shape;430;p39"/>
          <p:cNvPicPr preferRelativeResize="0"/>
          <p:nvPr/>
        </p:nvPicPr>
        <p:blipFill>
          <a:blip r:embed="rId4">
            <a:alphaModFix/>
          </a:blip>
          <a:stretch>
            <a:fillRect/>
          </a:stretch>
        </p:blipFill>
        <p:spPr>
          <a:xfrm>
            <a:off x="6671925" y="1151100"/>
            <a:ext cx="2297175" cy="2337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4" name="Shape 434"/>
        <p:cNvGrpSpPr/>
        <p:nvPr/>
      </p:nvGrpSpPr>
      <p:grpSpPr>
        <a:xfrm>
          <a:off x="0" y="0"/>
          <a:ext cx="0" cy="0"/>
          <a:chOff x="0" y="0"/>
          <a:chExt cx="0" cy="0"/>
        </a:xfrm>
      </p:grpSpPr>
      <p:sp>
        <p:nvSpPr>
          <p:cNvPr id="435" name="Google Shape;435;p40"/>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2600">
                <a:latin typeface="Verdana"/>
                <a:ea typeface="Verdana"/>
                <a:cs typeface="Verdana"/>
                <a:sym typeface="Verdana"/>
              </a:rPr>
              <a:t>Le</a:t>
            </a:r>
            <a:r>
              <a:rPr lang="en" sz="2600">
                <a:latin typeface="Verdana"/>
                <a:ea typeface="Verdana"/>
                <a:cs typeface="Verdana"/>
                <a:sym typeface="Verdana"/>
              </a:rPr>
              <a:t>arning Activity - Vertical/Horizontal Lines</a:t>
            </a:r>
            <a:endParaRPr sz="2600">
              <a:latin typeface="Verdana"/>
              <a:ea typeface="Verdana"/>
              <a:cs typeface="Verdana"/>
              <a:sym typeface="Verdana"/>
            </a:endParaRPr>
          </a:p>
        </p:txBody>
      </p:sp>
      <p:sp>
        <p:nvSpPr>
          <p:cNvPr id="436" name="Google Shape;436;p40"/>
          <p:cNvSpPr txBox="1"/>
          <p:nvPr>
            <p:ph idx="1" type="body"/>
          </p:nvPr>
        </p:nvSpPr>
        <p:spPr>
          <a:xfrm>
            <a:off x="311700" y="1152475"/>
            <a:ext cx="8332800" cy="34200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sz="1700"/>
              <a:t>The original line </a:t>
            </a:r>
            <a:r>
              <a:rPr i="1" lang="en" sz="1700"/>
              <a:t>l</a:t>
            </a:r>
            <a:r>
              <a:rPr lang="en" sz="1700"/>
              <a:t> and the line </a:t>
            </a:r>
            <a:r>
              <a:rPr i="1" lang="en" sz="1700"/>
              <a:t>m</a:t>
            </a:r>
            <a:r>
              <a:rPr lang="en" sz="1700"/>
              <a:t> that you created are both parallel to the </a:t>
            </a:r>
            <a:r>
              <a:rPr i="1" lang="en" sz="1700"/>
              <a:t>y</a:t>
            </a:r>
            <a:r>
              <a:rPr lang="en" sz="1700"/>
              <a:t>-axis and </a:t>
            </a:r>
            <a:r>
              <a:rPr lang="en" sz="1700"/>
              <a:t>p</a:t>
            </a:r>
            <a:r>
              <a:rPr lang="en" sz="1700"/>
              <a:t>erpendicular to the </a:t>
            </a:r>
            <a:r>
              <a:rPr i="1" lang="en" sz="1700"/>
              <a:t>x</a:t>
            </a:r>
            <a:r>
              <a:rPr lang="en" sz="1700"/>
              <a:t>-axis. It follows, then, that line </a:t>
            </a:r>
            <a:r>
              <a:rPr i="1" lang="en" sz="1700"/>
              <a:t>n</a:t>
            </a:r>
            <a:r>
              <a:rPr lang="en" sz="1700"/>
              <a:t> is parallel to the </a:t>
            </a:r>
            <a:r>
              <a:rPr i="1" lang="en" sz="1700"/>
              <a:t>x</a:t>
            </a:r>
            <a:r>
              <a:rPr lang="en" sz="1700"/>
              <a:t>-axis and perpendicular to the </a:t>
            </a:r>
            <a:r>
              <a:rPr i="1" lang="en" sz="1700"/>
              <a:t>y</a:t>
            </a:r>
            <a:r>
              <a:rPr lang="en" sz="1700"/>
              <a:t>-axis.</a:t>
            </a:r>
            <a:endParaRPr sz="1700"/>
          </a:p>
          <a:p>
            <a:pPr indent="-336550" lvl="0" marL="457200" rtl="0" algn="l">
              <a:spcBef>
                <a:spcPts val="1000"/>
              </a:spcBef>
              <a:spcAft>
                <a:spcPts val="0"/>
              </a:spcAft>
              <a:buSzPts val="1700"/>
              <a:buAutoNum type="arabicPeriod" startAt="6"/>
            </a:pPr>
            <a:r>
              <a:rPr lang="en" sz="1700"/>
              <a:t>Write the equation of a line that is parallel to the </a:t>
            </a:r>
            <a:r>
              <a:rPr i="1" lang="en" sz="1700"/>
              <a:t>y</a:t>
            </a:r>
            <a:r>
              <a:rPr lang="en" sz="1700"/>
              <a:t>-axis and passing through (−2, −5)</a:t>
            </a:r>
            <a:r>
              <a:rPr lang="en" sz="1700"/>
              <a:t>.</a:t>
            </a:r>
            <a:endParaRPr sz="1700"/>
          </a:p>
          <a:p>
            <a:pPr indent="-336550" lvl="0" marL="457200" rtl="0" algn="l">
              <a:spcBef>
                <a:spcPts val="1000"/>
              </a:spcBef>
              <a:spcAft>
                <a:spcPts val="0"/>
              </a:spcAft>
              <a:buSzPts val="1700"/>
              <a:buAutoNum type="arabicPeriod" startAt="6"/>
            </a:pPr>
            <a:r>
              <a:rPr lang="en" sz="1700"/>
              <a:t>Write the equation of a line that is perpendicular to the </a:t>
            </a:r>
            <a:r>
              <a:rPr i="1" lang="en" sz="1700"/>
              <a:t>y</a:t>
            </a:r>
            <a:r>
              <a:rPr lang="en" sz="1700"/>
              <a:t>-axis and passing through (1,5 )</a:t>
            </a:r>
            <a:r>
              <a:rPr lang="en" sz="1700"/>
              <a:t>.</a:t>
            </a:r>
            <a:endParaRPr sz="1700"/>
          </a:p>
          <a:p>
            <a:pPr indent="-336550" lvl="0" marL="457200" rtl="0" algn="l">
              <a:spcBef>
                <a:spcPts val="1000"/>
              </a:spcBef>
              <a:spcAft>
                <a:spcPts val="0"/>
              </a:spcAft>
              <a:buSzPts val="1700"/>
              <a:buAutoNum type="arabicPeriod" startAt="6"/>
            </a:pPr>
            <a:r>
              <a:rPr lang="en" sz="1700"/>
              <a:t>Write the equation of a line parallel to the </a:t>
            </a:r>
            <a:r>
              <a:rPr i="1" lang="en" sz="1700"/>
              <a:t>x</a:t>
            </a:r>
            <a:r>
              <a:rPr lang="en" sz="1700"/>
              <a:t>-axis and passing through (3, 4)</a:t>
            </a:r>
            <a:r>
              <a:rPr lang="en" sz="1700"/>
              <a:t>.</a:t>
            </a:r>
            <a:endParaRPr sz="1700"/>
          </a:p>
          <a:p>
            <a:pPr indent="-336550" lvl="0" marL="457200" rtl="0" algn="l">
              <a:spcBef>
                <a:spcPts val="1000"/>
              </a:spcBef>
              <a:spcAft>
                <a:spcPts val="1000"/>
              </a:spcAft>
              <a:buSzPts val="1700"/>
              <a:buAutoNum type="arabicPeriod" startAt="6"/>
            </a:pPr>
            <a:r>
              <a:rPr lang="en" sz="1700"/>
              <a:t>How does the line described as “parallel to the </a:t>
            </a:r>
            <a:r>
              <a:rPr i="1" lang="en" sz="1700"/>
              <a:t>x</a:t>
            </a:r>
            <a:r>
              <a:rPr lang="en" sz="1700"/>
              <a:t>-axis and passing through (3,4)” relate to the </a:t>
            </a:r>
            <a:r>
              <a:rPr i="1" lang="en" sz="1700"/>
              <a:t>y</a:t>
            </a:r>
            <a:r>
              <a:rPr lang="en" sz="1700"/>
              <a:t>-axis? Will it always, sometimes, or never be perpendicular to it?</a:t>
            </a:r>
            <a:endParaRPr sz="1700"/>
          </a:p>
        </p:txBody>
      </p:sp>
      <p:sp>
        <p:nvSpPr>
          <p:cNvPr id="437" name="Google Shape;437;p4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38" name="Google Shape;438;p4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1.14.5  Writing an Equation of a Line Parallel or Perpendicular to an Axis</a:t>
            </a:r>
            <a:endParaRPr/>
          </a:p>
        </p:txBody>
      </p:sp>
      <p:sp>
        <p:nvSpPr>
          <p:cNvPr id="439" name="Google Shape;439;p40">
            <a:hlinkClick action="ppaction://hlinkshowjump?jump=nextslide"/>
          </p:cNvPr>
          <p:cNvSpPr/>
          <p:nvPr/>
        </p:nvSpPr>
        <p:spPr>
          <a:xfrm>
            <a:off x="7371000" y="3958725"/>
            <a:ext cx="1461300" cy="9399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Are you ready for more?</a:t>
            </a:r>
            <a:endParaRPr>
              <a:latin typeface="Noto Sans"/>
              <a:ea typeface="Noto Sans"/>
              <a:cs typeface="Noto Sans"/>
              <a:sym typeface="Noto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43" name="Shape 443"/>
        <p:cNvGrpSpPr/>
        <p:nvPr/>
      </p:nvGrpSpPr>
      <p:grpSpPr>
        <a:xfrm>
          <a:off x="0" y="0"/>
          <a:ext cx="0" cy="0"/>
          <a:chOff x="0" y="0"/>
          <a:chExt cx="0" cy="0"/>
        </a:xfrm>
      </p:grpSpPr>
      <p:sp>
        <p:nvSpPr>
          <p:cNvPr id="444" name="Google Shape;444;p41"/>
          <p:cNvSpPr txBox="1"/>
          <p:nvPr>
            <p:ph type="title"/>
          </p:nvPr>
        </p:nvSpPr>
        <p:spPr>
          <a:xfrm>
            <a:off x="311700" y="22287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Extending Your Thinking</a:t>
            </a:r>
            <a:endParaRPr>
              <a:latin typeface="Verdana"/>
              <a:ea typeface="Verdana"/>
              <a:cs typeface="Verdana"/>
              <a:sym typeface="Verdana"/>
            </a:endParaRPr>
          </a:p>
        </p:txBody>
      </p:sp>
      <p:sp>
        <p:nvSpPr>
          <p:cNvPr id="445" name="Google Shape;445;p41"/>
          <p:cNvSpPr txBox="1"/>
          <p:nvPr>
            <p:ph idx="1" type="body"/>
          </p:nvPr>
        </p:nvSpPr>
        <p:spPr>
          <a:xfrm>
            <a:off x="311700" y="795575"/>
            <a:ext cx="8306400" cy="3855600"/>
          </a:xfrm>
          <a:prstGeom prst="rect">
            <a:avLst/>
          </a:prstGeom>
        </p:spPr>
        <p:txBody>
          <a:bodyPr anchorCtr="0" anchor="t" bIns="91425" lIns="91425" spcFirstLastPara="1" rIns="91425" wrap="square" tIns="91425">
            <a:normAutofit/>
          </a:bodyPr>
          <a:lstStyle/>
          <a:p>
            <a:pPr indent="0" lvl="0" marL="0" marR="230118" rtl="0" algn="l">
              <a:spcBef>
                <a:spcPts val="0"/>
              </a:spcBef>
              <a:spcAft>
                <a:spcPts val="0"/>
              </a:spcAft>
              <a:buClr>
                <a:schemeClr val="dk1"/>
              </a:buClr>
              <a:buSzPts val="1100"/>
              <a:buFont typeface="Arial"/>
              <a:buNone/>
            </a:pPr>
            <a:r>
              <a:rPr lang="en" sz="1600"/>
              <a:t>Horizontal and vertical lines are special for </a:t>
            </a:r>
            <a:r>
              <a:rPr b="1" lang="en" sz="1600"/>
              <a:t>two</a:t>
            </a:r>
            <a:r>
              <a:rPr lang="en" sz="1600"/>
              <a:t> reasons</a:t>
            </a:r>
            <a:r>
              <a:rPr lang="en" sz="1600"/>
              <a:t>:</a:t>
            </a:r>
            <a:endParaRPr sz="1600"/>
          </a:p>
          <a:p>
            <a:pPr indent="-330200" lvl="0" marL="457200" marR="230118" rtl="0" algn="l">
              <a:spcBef>
                <a:spcPts val="800"/>
              </a:spcBef>
              <a:spcAft>
                <a:spcPts val="0"/>
              </a:spcAft>
              <a:buSzPts val="1600"/>
              <a:buAutoNum type="arabicPeriod"/>
            </a:pPr>
            <a:r>
              <a:rPr lang="en" sz="1600"/>
              <a:t>Their equations use only one variable. A horizontal line has the equation </a:t>
            </a:r>
            <a:r>
              <a:rPr i="1" lang="en" sz="1600"/>
              <a:t>y</a:t>
            </a:r>
            <a:r>
              <a:rPr lang="en" sz="1600"/>
              <a:t> = </a:t>
            </a:r>
            <a:r>
              <a:rPr i="1" lang="en" sz="1600"/>
              <a:t>b</a:t>
            </a:r>
            <a:r>
              <a:rPr lang="en" sz="1600"/>
              <a:t> because all the </a:t>
            </a:r>
            <a:r>
              <a:rPr i="1" lang="en" sz="1600"/>
              <a:t>y</a:t>
            </a:r>
            <a:r>
              <a:rPr lang="en" sz="1600"/>
              <a:t>-values are the same and the slope is 0. A vertical line has the equation </a:t>
            </a:r>
            <a:r>
              <a:rPr i="1" lang="en" sz="1600"/>
              <a:t>x</a:t>
            </a:r>
            <a:r>
              <a:rPr lang="en" sz="1600"/>
              <a:t> = </a:t>
            </a:r>
            <a:r>
              <a:rPr i="1" lang="en" sz="1600"/>
              <a:t>a</a:t>
            </a:r>
            <a:r>
              <a:rPr lang="en" sz="1600"/>
              <a:t> because all the </a:t>
            </a:r>
            <a:r>
              <a:rPr i="1" lang="en" sz="1600"/>
              <a:t>x</a:t>
            </a:r>
            <a:r>
              <a:rPr lang="en" sz="1600"/>
              <a:t>-values are the same and the slope is undefined.</a:t>
            </a:r>
            <a:endParaRPr sz="1600"/>
          </a:p>
          <a:p>
            <a:pPr indent="-330200" lvl="0" marL="457200" marR="230118" rtl="0" algn="l">
              <a:spcBef>
                <a:spcPts val="1000"/>
              </a:spcBef>
              <a:spcAft>
                <a:spcPts val="0"/>
              </a:spcAft>
              <a:buSzPts val="1600"/>
              <a:buAutoNum type="arabicPeriod"/>
            </a:pPr>
            <a:r>
              <a:rPr lang="en" sz="1600"/>
              <a:t>They have a special connection to the axes. Horizontal lines are parallel to the </a:t>
            </a:r>
            <a:r>
              <a:rPr i="1" lang="en" sz="1600"/>
              <a:t>x</a:t>
            </a:r>
            <a:r>
              <a:rPr lang="en" sz="1600"/>
              <a:t>-axis. Vertical lines are perpendicular to the </a:t>
            </a:r>
            <a:r>
              <a:rPr i="1" lang="en" sz="1600"/>
              <a:t>x</a:t>
            </a:r>
            <a:r>
              <a:rPr lang="en" sz="1600"/>
              <a:t>-axis.</a:t>
            </a:r>
            <a:endParaRPr sz="1600"/>
          </a:p>
          <a:p>
            <a:pPr indent="0" lvl="0" marL="0" marR="230118" rtl="0" algn="l">
              <a:spcBef>
                <a:spcPts val="1000"/>
              </a:spcBef>
              <a:spcAft>
                <a:spcPts val="0"/>
              </a:spcAft>
              <a:buClr>
                <a:schemeClr val="dk1"/>
              </a:buClr>
              <a:buSzPts val="1100"/>
              <a:buFont typeface="Arial"/>
              <a:buNone/>
            </a:pPr>
            <a:r>
              <a:rPr lang="en" sz="1600"/>
              <a:t>Look at the line through (0, 4) and (3, 4) as an example.</a:t>
            </a:r>
            <a:endParaRPr sz="1600"/>
          </a:p>
          <a:p>
            <a:pPr indent="-330200" lvl="0" marL="457200" marR="230118" rtl="0" algn="l">
              <a:spcBef>
                <a:spcPts val="800"/>
              </a:spcBef>
              <a:spcAft>
                <a:spcPts val="0"/>
              </a:spcAft>
              <a:buSzPts val="1600"/>
              <a:buAutoNum type="arabicPeriod"/>
            </a:pPr>
            <a:r>
              <a:rPr lang="en" sz="1600"/>
              <a:t>What is the rise? </a:t>
            </a:r>
            <a:r>
              <a:rPr lang="en" sz="1600"/>
              <a:t>What</a:t>
            </a:r>
            <a:r>
              <a:rPr lang="en" sz="1600"/>
              <a:t> is the run? What is the slope?</a:t>
            </a:r>
            <a:endParaRPr sz="1600"/>
          </a:p>
          <a:p>
            <a:pPr indent="0" lvl="0" marL="0" marR="1944618" rtl="0" algn="l">
              <a:spcBef>
                <a:spcPts val="800"/>
              </a:spcBef>
              <a:spcAft>
                <a:spcPts val="800"/>
              </a:spcAft>
              <a:buNone/>
            </a:pPr>
            <a:r>
              <a:rPr lang="en" sz="1600"/>
              <a:t>Also notice that it is parallel to the x-axis and perpendicular to the y-axis.</a:t>
            </a:r>
            <a:endParaRPr sz="1600"/>
          </a:p>
        </p:txBody>
      </p:sp>
      <p:pic>
        <p:nvPicPr>
          <p:cNvPr id="446" name="Google Shape;446;p41"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447" name="Google Shape;447;p4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8" name="Google Shape;448;p4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1.14.5  Writing an Equation of a Line Parallel or Perpendicular to an Axis</a:t>
            </a:r>
            <a:endParaRPr/>
          </a:p>
        </p:txBody>
      </p:sp>
      <p:pic>
        <p:nvPicPr>
          <p:cNvPr id="449" name="Google Shape;449;p41"/>
          <p:cNvPicPr preferRelativeResize="0"/>
          <p:nvPr/>
        </p:nvPicPr>
        <p:blipFill>
          <a:blip r:embed="rId4">
            <a:alphaModFix/>
          </a:blip>
          <a:stretch>
            <a:fillRect/>
          </a:stretch>
        </p:blipFill>
        <p:spPr>
          <a:xfrm>
            <a:off x="6608525" y="2793288"/>
            <a:ext cx="1600200" cy="20859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53" name="Shape 453"/>
        <p:cNvGrpSpPr/>
        <p:nvPr/>
      </p:nvGrpSpPr>
      <p:grpSpPr>
        <a:xfrm>
          <a:off x="0" y="0"/>
          <a:ext cx="0" cy="0"/>
          <a:chOff x="0" y="0"/>
          <a:chExt cx="0" cy="0"/>
        </a:xfrm>
      </p:grpSpPr>
      <p:sp>
        <p:nvSpPr>
          <p:cNvPr id="454" name="Google Shape;454;p4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latin typeface="Verdana"/>
                <a:ea typeface="Verdana"/>
                <a:cs typeface="Verdana"/>
                <a:sym typeface="Verdana"/>
              </a:rPr>
              <a:t>Self Check</a:t>
            </a:r>
            <a:endParaRPr>
              <a:latin typeface="Verdana"/>
              <a:ea typeface="Verdana"/>
              <a:cs typeface="Verdana"/>
              <a:sym typeface="Verdana"/>
            </a:endParaRPr>
          </a:p>
        </p:txBody>
      </p:sp>
      <p:sp>
        <p:nvSpPr>
          <p:cNvPr id="455" name="Google Shape;455;p4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Which is the equation of a line that is perpendicular to the line </a:t>
            </a:r>
            <a:r>
              <a:rPr i="1" lang="en"/>
              <a:t>x </a:t>
            </a:r>
            <a:r>
              <a:rPr lang="en"/>
              <a:t>= 1 that contains the point (−5, 2)</a:t>
            </a:r>
            <a:r>
              <a:rPr lang="en"/>
              <a:t>?</a:t>
            </a:r>
            <a:endParaRPr/>
          </a:p>
          <a:p>
            <a:pPr indent="-342900" lvl="0" marL="914400" rtl="0" algn="l">
              <a:lnSpc>
                <a:spcPct val="100000"/>
              </a:lnSpc>
              <a:spcBef>
                <a:spcPts val="1000"/>
              </a:spcBef>
              <a:spcAft>
                <a:spcPts val="0"/>
              </a:spcAft>
              <a:buSzPts val="1800"/>
              <a:buFont typeface="Noto Sans"/>
              <a:buAutoNum type="alphaUcPeriod"/>
            </a:pPr>
            <a:r>
              <a:rPr i="1" lang="en"/>
              <a:t>x </a:t>
            </a:r>
            <a:r>
              <a:rPr lang="en"/>
              <a:t>= −5</a:t>
            </a:r>
            <a:endParaRPr/>
          </a:p>
          <a:p>
            <a:pPr indent="-342900" lvl="0" marL="914400" rtl="0" algn="l">
              <a:lnSpc>
                <a:spcPct val="100000"/>
              </a:lnSpc>
              <a:spcBef>
                <a:spcPts val="1000"/>
              </a:spcBef>
              <a:spcAft>
                <a:spcPts val="0"/>
              </a:spcAft>
              <a:buSzPts val="1800"/>
              <a:buFont typeface="Noto Sans"/>
              <a:buAutoNum type="alphaUcPeriod"/>
            </a:pPr>
            <a:r>
              <a:rPr i="1" lang="en"/>
              <a:t>y</a:t>
            </a:r>
            <a:r>
              <a:rPr lang="en"/>
              <a:t> = 1</a:t>
            </a:r>
            <a:endParaRPr/>
          </a:p>
          <a:p>
            <a:pPr indent="-342900" lvl="0" marL="914400" rtl="0" algn="l">
              <a:lnSpc>
                <a:spcPct val="100000"/>
              </a:lnSpc>
              <a:spcBef>
                <a:spcPts val="1000"/>
              </a:spcBef>
              <a:spcAft>
                <a:spcPts val="0"/>
              </a:spcAft>
              <a:buSzPts val="1800"/>
              <a:buFont typeface="Noto Sans"/>
              <a:buAutoNum type="alphaUcPeriod"/>
            </a:pPr>
            <a:r>
              <a:rPr i="1" lang="en"/>
              <a:t>y</a:t>
            </a:r>
            <a:r>
              <a:rPr lang="en"/>
              <a:t> = −2</a:t>
            </a:r>
            <a:endParaRPr/>
          </a:p>
          <a:p>
            <a:pPr indent="-342900" lvl="0" marL="914400" rtl="0" algn="l">
              <a:lnSpc>
                <a:spcPct val="100000"/>
              </a:lnSpc>
              <a:spcBef>
                <a:spcPts val="1000"/>
              </a:spcBef>
              <a:spcAft>
                <a:spcPts val="0"/>
              </a:spcAft>
              <a:buSzPts val="1800"/>
              <a:buFont typeface="Noto Sans"/>
              <a:buAutoNum type="alphaUcPeriod"/>
            </a:pPr>
            <a:r>
              <a:rPr i="1" lang="en"/>
              <a:t>y</a:t>
            </a:r>
            <a:r>
              <a:rPr lang="en"/>
              <a:t> = 2 </a:t>
            </a:r>
            <a:endParaRPr i="1"/>
          </a:p>
          <a:p>
            <a:pPr indent="0" lvl="0" marL="0" rtl="0" algn="l">
              <a:lnSpc>
                <a:spcPct val="100000"/>
              </a:lnSpc>
              <a:spcBef>
                <a:spcPts val="1000"/>
              </a:spcBef>
              <a:spcAft>
                <a:spcPts val="1000"/>
              </a:spcAft>
              <a:buNone/>
            </a:pPr>
            <a:r>
              <a:t/>
            </a:r>
            <a:endParaRPr/>
          </a:p>
        </p:txBody>
      </p:sp>
      <p:sp>
        <p:nvSpPr>
          <p:cNvPr id="456" name="Google Shape;456;p4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57" name="Google Shape;457;p4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1.14.5  Writing an Equation of a Line Parallel or Perpendicular to an Axis</a:t>
            </a:r>
            <a:endParaRPr/>
          </a:p>
        </p:txBody>
      </p:sp>
      <p:pic>
        <p:nvPicPr>
          <p:cNvPr id="458" name="Google Shape;458;p42"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459" name="Google Shape;459;p42">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463" name="Shape 463"/>
        <p:cNvGrpSpPr/>
        <p:nvPr/>
      </p:nvGrpSpPr>
      <p:grpSpPr>
        <a:xfrm>
          <a:off x="0" y="0"/>
          <a:ext cx="0" cy="0"/>
          <a:chOff x="0" y="0"/>
          <a:chExt cx="0" cy="0"/>
        </a:xfrm>
      </p:grpSpPr>
      <p:sp>
        <p:nvSpPr>
          <p:cNvPr id="464" name="Google Shape;464;p43"/>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Self Check - </a:t>
            </a:r>
            <a:r>
              <a:rPr lang="en">
                <a:latin typeface="Verdana"/>
                <a:ea typeface="Verdana"/>
                <a:cs typeface="Verdana"/>
                <a:sym typeface="Verdana"/>
              </a:rPr>
              <a:t>Review</a:t>
            </a:r>
            <a:endParaRPr>
              <a:latin typeface="Verdana"/>
              <a:ea typeface="Verdana"/>
              <a:cs typeface="Verdana"/>
              <a:sym typeface="Verdana"/>
            </a:endParaRPr>
          </a:p>
        </p:txBody>
      </p:sp>
      <p:sp>
        <p:nvSpPr>
          <p:cNvPr id="465" name="Google Shape;465;p43"/>
          <p:cNvSpPr txBox="1"/>
          <p:nvPr>
            <p:ph idx="1" type="body"/>
          </p:nvPr>
        </p:nvSpPr>
        <p:spPr>
          <a:xfrm>
            <a:off x="311700" y="1160325"/>
            <a:ext cx="8375100" cy="3379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Find an equation of a line that is perpendicular to </a:t>
            </a:r>
            <a:r>
              <a:rPr i="1" lang="en"/>
              <a:t>y</a:t>
            </a:r>
            <a:r>
              <a:rPr lang="en"/>
              <a:t> = −3 that contains the point (−3, 5)</a:t>
            </a:r>
            <a:r>
              <a:rPr lang="en"/>
              <a:t>.</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0"/>
              </a:spcAft>
              <a:buNone/>
            </a:pPr>
            <a:r>
              <a:t/>
            </a:r>
            <a:endParaRPr/>
          </a:p>
          <a:p>
            <a:pPr indent="0" lvl="0" marL="0" marR="6127771" rtl="0" algn="l">
              <a:lnSpc>
                <a:spcPct val="100000"/>
              </a:lnSpc>
              <a:spcBef>
                <a:spcPts val="1200"/>
              </a:spcBef>
              <a:spcAft>
                <a:spcPts val="1200"/>
              </a:spcAft>
              <a:buNone/>
            </a:pPr>
            <a:r>
              <a:rPr lang="en"/>
              <a:t>What were the steps again? </a:t>
            </a:r>
            <a:r>
              <a:rPr lang="en"/>
              <a:t>→</a:t>
            </a:r>
            <a:endParaRPr/>
          </a:p>
        </p:txBody>
      </p:sp>
      <p:sp>
        <p:nvSpPr>
          <p:cNvPr id="466" name="Google Shape;466;p4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67" name="Google Shape;467;p4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1.14.5  Writing an Equation of a Line Parallel or Perpendicular to an Axis </a:t>
            </a:r>
            <a:r>
              <a:rPr lang="en"/>
              <a:t> - Additional Resources</a:t>
            </a:r>
            <a:endParaRPr/>
          </a:p>
        </p:txBody>
      </p:sp>
      <p:pic>
        <p:nvPicPr>
          <p:cNvPr id="468" name="Google Shape;468;p43"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469" name="Google Shape;469;p43"/>
          <p:cNvSpPr txBox="1"/>
          <p:nvPr/>
        </p:nvSpPr>
        <p:spPr>
          <a:xfrm>
            <a:off x="2466350" y="2318275"/>
            <a:ext cx="5912400" cy="203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424242"/>
                </a:solidFill>
                <a:latin typeface="Noto Sans"/>
                <a:ea typeface="Noto Sans"/>
                <a:cs typeface="Noto Sans"/>
                <a:sym typeface="Noto Sans"/>
              </a:rPr>
              <a:t>Step 1</a:t>
            </a:r>
            <a:r>
              <a:rPr lang="en" sz="1800">
                <a:solidFill>
                  <a:srgbClr val="424242"/>
                </a:solidFill>
                <a:latin typeface="Noto Sans"/>
                <a:ea typeface="Noto Sans"/>
                <a:cs typeface="Noto Sans"/>
                <a:sym typeface="Noto Sans"/>
              </a:rPr>
              <a:t> - Find the slope of the given line.</a:t>
            </a:r>
            <a:endParaRPr sz="1800">
              <a:solidFill>
                <a:srgbClr val="424242"/>
              </a:solidFill>
              <a:latin typeface="Noto Sans"/>
              <a:ea typeface="Noto Sans"/>
              <a:cs typeface="Noto Sans"/>
              <a:sym typeface="Noto Sans"/>
            </a:endParaRPr>
          </a:p>
          <a:p>
            <a:pPr indent="0" lvl="0" marL="0" rtl="0" algn="l">
              <a:spcBef>
                <a:spcPts val="1000"/>
              </a:spcBef>
              <a:spcAft>
                <a:spcPts val="0"/>
              </a:spcAft>
              <a:buNone/>
            </a:pPr>
            <a:r>
              <a:rPr b="1" lang="en" sz="1800">
                <a:solidFill>
                  <a:srgbClr val="424242"/>
                </a:solidFill>
                <a:latin typeface="Noto Sans"/>
                <a:ea typeface="Noto Sans"/>
                <a:cs typeface="Noto Sans"/>
                <a:sym typeface="Noto Sans"/>
              </a:rPr>
              <a:t>Step 2</a:t>
            </a:r>
            <a:r>
              <a:rPr lang="en" sz="1800">
                <a:solidFill>
                  <a:srgbClr val="424242"/>
                </a:solidFill>
                <a:latin typeface="Noto Sans"/>
                <a:ea typeface="Noto Sans"/>
                <a:cs typeface="Noto Sans"/>
                <a:sym typeface="Noto Sans"/>
              </a:rPr>
              <a:t> - Find the slope of the perpendicular line.</a:t>
            </a:r>
            <a:endParaRPr sz="1800">
              <a:solidFill>
                <a:srgbClr val="424242"/>
              </a:solidFill>
              <a:latin typeface="Noto Sans"/>
              <a:ea typeface="Noto Sans"/>
              <a:cs typeface="Noto Sans"/>
              <a:sym typeface="Noto Sans"/>
            </a:endParaRPr>
          </a:p>
          <a:p>
            <a:pPr indent="0" lvl="0" marL="0" rtl="0" algn="l">
              <a:spcBef>
                <a:spcPts val="1000"/>
              </a:spcBef>
              <a:spcAft>
                <a:spcPts val="0"/>
              </a:spcAft>
              <a:buNone/>
            </a:pPr>
            <a:r>
              <a:rPr b="1" lang="en" sz="1800">
                <a:solidFill>
                  <a:srgbClr val="424242"/>
                </a:solidFill>
                <a:latin typeface="Noto Sans"/>
                <a:ea typeface="Noto Sans"/>
                <a:cs typeface="Noto Sans"/>
                <a:sym typeface="Noto Sans"/>
              </a:rPr>
              <a:t>Step 3</a:t>
            </a:r>
            <a:r>
              <a:rPr lang="en" sz="1800">
                <a:solidFill>
                  <a:srgbClr val="424242"/>
                </a:solidFill>
                <a:latin typeface="Noto Sans"/>
                <a:ea typeface="Noto Sans"/>
                <a:cs typeface="Noto Sans"/>
                <a:sym typeface="Noto Sans"/>
              </a:rPr>
              <a:t> - Identify the point.</a:t>
            </a:r>
            <a:endParaRPr sz="1800">
              <a:solidFill>
                <a:srgbClr val="424242"/>
              </a:solidFill>
              <a:latin typeface="Noto Sans"/>
              <a:ea typeface="Noto Sans"/>
              <a:cs typeface="Noto Sans"/>
              <a:sym typeface="Noto Sans"/>
            </a:endParaRPr>
          </a:p>
          <a:p>
            <a:pPr indent="0" lvl="0" marL="0" rtl="0" algn="l">
              <a:spcBef>
                <a:spcPts val="1000"/>
              </a:spcBef>
              <a:spcAft>
                <a:spcPts val="0"/>
              </a:spcAft>
              <a:buNone/>
            </a:pPr>
            <a:r>
              <a:rPr b="1" lang="en" sz="1800">
                <a:solidFill>
                  <a:srgbClr val="424242"/>
                </a:solidFill>
                <a:latin typeface="Noto Sans"/>
                <a:ea typeface="Noto Sans"/>
                <a:cs typeface="Noto Sans"/>
                <a:sym typeface="Noto Sans"/>
              </a:rPr>
              <a:t>Step 4</a:t>
            </a:r>
            <a:r>
              <a:rPr lang="en" sz="1800">
                <a:solidFill>
                  <a:srgbClr val="424242"/>
                </a:solidFill>
                <a:latin typeface="Noto Sans"/>
                <a:ea typeface="Noto Sans"/>
                <a:cs typeface="Noto Sans"/>
                <a:sym typeface="Noto Sans"/>
              </a:rPr>
              <a:t> - Write the equation.</a:t>
            </a:r>
            <a:endParaRPr sz="1800">
              <a:solidFill>
                <a:srgbClr val="424242"/>
              </a:solidFill>
              <a:latin typeface="Noto Sans"/>
              <a:ea typeface="Noto Sans"/>
              <a:cs typeface="Noto Sans"/>
              <a:sym typeface="Noto Sans"/>
            </a:endParaRPr>
          </a:p>
          <a:p>
            <a:pPr indent="0" lvl="0" marL="0" rtl="0" algn="l">
              <a:spcBef>
                <a:spcPts val="1000"/>
              </a:spcBef>
              <a:spcAft>
                <a:spcPts val="0"/>
              </a:spcAft>
              <a:buNone/>
            </a:pPr>
            <a:r>
              <a:t/>
            </a:r>
            <a:endParaRPr sz="1800">
              <a:solidFill>
                <a:srgbClr val="424242"/>
              </a:solidFill>
              <a:latin typeface="Noto Sans"/>
              <a:ea typeface="Noto Sans"/>
              <a:cs typeface="Noto Sans"/>
              <a:sym typeface="Noto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73" name="Shape 473"/>
        <p:cNvGrpSpPr/>
        <p:nvPr/>
      </p:nvGrpSpPr>
      <p:grpSpPr>
        <a:xfrm>
          <a:off x="0" y="0"/>
          <a:ext cx="0" cy="0"/>
          <a:chOff x="0" y="0"/>
          <a:chExt cx="0" cy="0"/>
        </a:xfrm>
      </p:grpSpPr>
      <p:sp>
        <p:nvSpPr>
          <p:cNvPr id="474" name="Google Shape;474;p44"/>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5" name="Google Shape;475;p4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marR="0" rtl="0" algn="ctr">
              <a:lnSpc>
                <a:spcPct val="100000"/>
              </a:lnSpc>
              <a:spcBef>
                <a:spcPts val="0"/>
              </a:spcBef>
              <a:spcAft>
                <a:spcPts val="0"/>
              </a:spcAft>
              <a:buNone/>
            </a:pPr>
            <a:r>
              <a:rPr lang="en">
                <a:solidFill>
                  <a:srgbClr val="FDBD3E"/>
                </a:solidFill>
                <a:latin typeface="Verdana"/>
                <a:ea typeface="Verdana"/>
                <a:cs typeface="Verdana"/>
                <a:sym typeface="Verdana"/>
              </a:rPr>
              <a:t>Lesson Journey</a:t>
            </a:r>
            <a:endParaRPr>
              <a:solidFill>
                <a:srgbClr val="FDBD3E"/>
              </a:solidFill>
              <a:latin typeface="Verdana"/>
              <a:ea typeface="Verdana"/>
              <a:cs typeface="Verdana"/>
              <a:sym typeface="Verdana"/>
            </a:endParaRPr>
          </a:p>
        </p:txBody>
      </p:sp>
      <p:sp>
        <p:nvSpPr>
          <p:cNvPr id="476" name="Google Shape;476;p44"/>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7" name="Google Shape;477;p44"/>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8" name="Google Shape;478;p44"/>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9" name="Google Shape;479;p44"/>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0" name="Google Shape;480;p44"/>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1" name="Google Shape;481;p44"/>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82" name="Google Shape;482;p44"/>
          <p:cNvCxnSpPr>
            <a:stCxn id="476" idx="2"/>
            <a:endCxn id="478"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83" name="Google Shape;483;p44"/>
          <p:cNvCxnSpPr>
            <a:stCxn id="478" idx="3"/>
            <a:endCxn id="477"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84" name="Google Shape;484;p44"/>
          <p:cNvCxnSpPr>
            <a:stCxn id="479" idx="3"/>
            <a:endCxn id="474"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85" name="Google Shape;485;p44"/>
          <p:cNvCxnSpPr>
            <a:stCxn id="474" idx="3"/>
            <a:endCxn id="480"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486" name="Google Shape;486;p4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87" name="Google Shape;487;p44"/>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488" name="Google Shape;488;p44"/>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89" name="Google Shape;489;p44"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90" name="Google Shape;490;p44"/>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91" name="Google Shape;491;p44"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pic>
        <p:nvPicPr>
          <p:cNvPr id="492" name="Google Shape;492;p44" title="hugeicons_pencil.png"/>
          <p:cNvPicPr preferRelativeResize="0"/>
          <p:nvPr/>
        </p:nvPicPr>
        <p:blipFill>
          <a:blip r:embed="rId5">
            <a:alphaModFix/>
          </a:blip>
          <a:stretch>
            <a:fillRect/>
          </a:stretch>
        </p:blipFill>
        <p:spPr>
          <a:xfrm>
            <a:off x="6743697" y="3227832"/>
            <a:ext cx="228600" cy="228600"/>
          </a:xfrm>
          <a:prstGeom prst="rect">
            <a:avLst/>
          </a:prstGeom>
          <a:noFill/>
          <a:ln>
            <a:noFill/>
          </a:ln>
        </p:spPr>
      </p:pic>
      <p:cxnSp>
        <p:nvCxnSpPr>
          <p:cNvPr id="493" name="Google Shape;493;p44"/>
          <p:cNvCxnSpPr>
            <a:stCxn id="480" idx="3"/>
            <a:endCxn id="481"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94" name="Google Shape;494;p44"/>
          <p:cNvCxnSpPr>
            <a:stCxn id="477" idx="3"/>
            <a:endCxn id="479"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95" name="Google Shape;495;p44"/>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96" name="Google Shape;496;p44"/>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97" name="Google Shape;497;p44"/>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98" name="Google Shape;498;p44"/>
          <p:cNvSpPr txBox="1"/>
          <p:nvPr/>
        </p:nvSpPr>
        <p:spPr>
          <a:xfrm>
            <a:off x="3657600" y="3498195"/>
            <a:ext cx="1828800" cy="7746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a:p>
            <a:pPr indent="0" lvl="0" marL="0" rtl="0" algn="ctr">
              <a:spcBef>
                <a:spcPts val="1000"/>
              </a:spcBef>
              <a:spcAft>
                <a:spcPts val="1000"/>
              </a:spcAft>
              <a:buNone/>
            </a:pPr>
            <a:r>
              <a:rPr b="1" lang="en" sz="1800">
                <a:solidFill>
                  <a:srgbClr val="FDBD3E"/>
                </a:solidFill>
                <a:latin typeface="Calibri"/>
                <a:ea typeface="Calibri"/>
                <a:cs typeface="Calibri"/>
                <a:sym typeface="Calibri"/>
              </a:rPr>
              <a:t>Part A &amp; B</a:t>
            </a:r>
            <a:endParaRPr b="1" sz="1800">
              <a:solidFill>
                <a:srgbClr val="FDBD3E"/>
              </a:solidFill>
              <a:latin typeface="Calibri"/>
              <a:ea typeface="Calibri"/>
              <a:cs typeface="Calibri"/>
              <a:sym typeface="Calibri"/>
            </a:endParaRPr>
          </a:p>
        </p:txBody>
      </p:sp>
      <p:pic>
        <p:nvPicPr>
          <p:cNvPr id="499" name="Google Shape;499;p44" title="hugeicons_task-done-01.png"/>
          <p:cNvPicPr preferRelativeResize="0"/>
          <p:nvPr/>
        </p:nvPicPr>
        <p:blipFill>
          <a:blip r:embed="rId6">
            <a:alphaModFix/>
          </a:blip>
          <a:stretch>
            <a:fillRect/>
          </a:stretch>
        </p:blipFill>
        <p:spPr>
          <a:xfrm>
            <a:off x="3328416" y="1554480"/>
            <a:ext cx="228600" cy="228600"/>
          </a:xfrm>
          <a:prstGeom prst="rect">
            <a:avLst/>
          </a:prstGeom>
          <a:noFill/>
          <a:ln>
            <a:noFill/>
          </a:ln>
        </p:spPr>
      </p:pic>
      <p:pic>
        <p:nvPicPr>
          <p:cNvPr id="500" name="Google Shape;500;p44" title="hugeicons_chart-down.png"/>
          <p:cNvPicPr preferRelativeResize="0"/>
          <p:nvPr/>
        </p:nvPicPr>
        <p:blipFill>
          <a:blip r:embed="rId7">
            <a:alphaModFix/>
          </a:blip>
          <a:stretch>
            <a:fillRect/>
          </a:stretch>
        </p:blipFill>
        <p:spPr>
          <a:xfrm>
            <a:off x="5623560" y="1554480"/>
            <a:ext cx="228600" cy="228600"/>
          </a:xfrm>
          <a:prstGeom prst="rect">
            <a:avLst/>
          </a:prstGeom>
          <a:noFill/>
          <a:ln>
            <a:noFill/>
          </a:ln>
        </p:spPr>
      </p:pic>
      <p:pic>
        <p:nvPicPr>
          <p:cNvPr id="501" name="Google Shape;501;p44" title="hugeicons_task-done-01.png"/>
          <p:cNvPicPr preferRelativeResize="0"/>
          <p:nvPr/>
        </p:nvPicPr>
        <p:blipFill>
          <a:blip r:embed="rId6">
            <a:alphaModFix/>
          </a:blip>
          <a:stretch>
            <a:fillRect/>
          </a:stretch>
        </p:blipFill>
        <p:spPr>
          <a:xfrm>
            <a:off x="2167128" y="3227832"/>
            <a:ext cx="228600" cy="228600"/>
          </a:xfrm>
          <a:prstGeom prst="rect">
            <a:avLst/>
          </a:prstGeom>
          <a:noFill/>
          <a:ln>
            <a:noFill/>
          </a:ln>
        </p:spPr>
      </p:pic>
      <p:pic>
        <p:nvPicPr>
          <p:cNvPr id="502" name="Google Shape;502;p44" title="hugeicons_task-done-01.png"/>
          <p:cNvPicPr preferRelativeResize="0"/>
          <p:nvPr/>
        </p:nvPicPr>
        <p:blipFill>
          <a:blip r:embed="rId6">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06" name="Shape 506"/>
        <p:cNvGrpSpPr/>
        <p:nvPr/>
      </p:nvGrpSpPr>
      <p:grpSpPr>
        <a:xfrm>
          <a:off x="0" y="0"/>
          <a:ext cx="0" cy="0"/>
          <a:chOff x="0" y="0"/>
          <a:chExt cx="0" cy="0"/>
        </a:xfrm>
      </p:grpSpPr>
      <p:sp>
        <p:nvSpPr>
          <p:cNvPr id="507" name="Google Shape;507;p45"/>
          <p:cNvSpPr txBox="1"/>
          <p:nvPr>
            <p:ph type="title"/>
          </p:nvPr>
        </p:nvSpPr>
        <p:spPr>
          <a:xfrm>
            <a:off x="311700" y="257050"/>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Cool Down</a:t>
            </a:r>
            <a:endParaRPr>
              <a:latin typeface="Verdana"/>
              <a:ea typeface="Verdana"/>
              <a:cs typeface="Verdana"/>
              <a:sym typeface="Verdana"/>
            </a:endParaRPr>
          </a:p>
        </p:txBody>
      </p:sp>
      <p:sp>
        <p:nvSpPr>
          <p:cNvPr id="508" name="Google Shape;508;p45"/>
          <p:cNvSpPr txBox="1"/>
          <p:nvPr>
            <p:ph idx="1" type="body"/>
          </p:nvPr>
        </p:nvSpPr>
        <p:spPr>
          <a:xfrm>
            <a:off x="311700" y="76102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chemeClr val="dk1"/>
                </a:solidFill>
              </a:rPr>
              <a:t>On the same coordinate grid: </a:t>
            </a:r>
            <a:r>
              <a:rPr b="1" lang="en" sz="1600">
                <a:solidFill>
                  <a:schemeClr val="dk1"/>
                </a:solidFill>
              </a:rPr>
              <a:t>Partner A </a:t>
            </a:r>
            <a:r>
              <a:rPr lang="en" sz="1600">
                <a:solidFill>
                  <a:schemeClr val="dk1"/>
                </a:solidFill>
              </a:rPr>
              <a:t>draws a </a:t>
            </a:r>
            <a:r>
              <a:rPr b="1" lang="en" sz="1600">
                <a:solidFill>
                  <a:schemeClr val="dk1"/>
                </a:solidFill>
              </a:rPr>
              <a:t>vertical</a:t>
            </a:r>
            <a:r>
              <a:rPr lang="en" sz="1600">
                <a:solidFill>
                  <a:schemeClr val="dk1"/>
                </a:solidFill>
              </a:rPr>
              <a:t> line, and </a:t>
            </a:r>
            <a:r>
              <a:rPr b="1" lang="en" sz="1600">
                <a:solidFill>
                  <a:schemeClr val="dk1"/>
                </a:solidFill>
              </a:rPr>
              <a:t>Partner B</a:t>
            </a:r>
            <a:r>
              <a:rPr lang="en" sz="1600">
                <a:solidFill>
                  <a:schemeClr val="dk1"/>
                </a:solidFill>
              </a:rPr>
              <a:t> draws a </a:t>
            </a:r>
            <a:r>
              <a:rPr b="1" lang="en" sz="1600">
                <a:solidFill>
                  <a:schemeClr val="dk1"/>
                </a:solidFill>
              </a:rPr>
              <a:t>horizontal</a:t>
            </a:r>
            <a:r>
              <a:rPr lang="en" sz="1600">
                <a:solidFill>
                  <a:schemeClr val="dk1"/>
                </a:solidFill>
              </a:rPr>
              <a:t> line. Each partner labels their line with its equation in slope-intercept form. Pass your paper to your partner. Check your partner’s graph and equation.</a:t>
            </a:r>
            <a:endParaRPr sz="1600">
              <a:solidFill>
                <a:schemeClr val="dk1"/>
              </a:solidFill>
            </a:endParaRPr>
          </a:p>
          <a:p>
            <a:pPr indent="-330200" lvl="0" marL="457200" rtl="0" algn="l">
              <a:lnSpc>
                <a:spcPct val="100000"/>
              </a:lnSpc>
              <a:spcBef>
                <a:spcPts val="1200"/>
              </a:spcBef>
              <a:spcAft>
                <a:spcPts val="0"/>
              </a:spcAft>
              <a:buClr>
                <a:schemeClr val="dk1"/>
              </a:buClr>
              <a:buSzPts val="1600"/>
              <a:buAutoNum type="arabicPeriod"/>
            </a:pPr>
            <a:r>
              <a:rPr lang="en" sz="1600">
                <a:solidFill>
                  <a:schemeClr val="dk1"/>
                </a:solidFill>
              </a:rPr>
              <a:t>Explain if your partner graphed the equation correctly and labeled the line with the correct equation.</a:t>
            </a:r>
            <a:endParaRPr sz="1600">
              <a:solidFill>
                <a:schemeClr val="dk1"/>
              </a:solidFill>
            </a:endParaRPr>
          </a:p>
          <a:p>
            <a:pPr indent="0" lvl="0" marL="0" rtl="0" algn="l">
              <a:lnSpc>
                <a:spcPct val="100000"/>
              </a:lnSpc>
              <a:spcBef>
                <a:spcPts val="1200"/>
              </a:spcBef>
              <a:spcAft>
                <a:spcPts val="0"/>
              </a:spcAft>
              <a:buNone/>
            </a:pPr>
            <a:r>
              <a:rPr lang="en" sz="1600">
                <a:solidFill>
                  <a:schemeClr val="dk1"/>
                </a:solidFill>
              </a:rPr>
              <a:t>For question 2, complete the following tasks: Draw a point on your partner’s paper that is not on the line. Label the point </a:t>
            </a:r>
            <a:r>
              <a:rPr i="1" lang="en" sz="1600">
                <a:solidFill>
                  <a:schemeClr val="dk1"/>
                </a:solidFill>
              </a:rPr>
              <a:t>P</a:t>
            </a:r>
            <a:r>
              <a:rPr lang="en" sz="1600">
                <a:solidFill>
                  <a:schemeClr val="dk1"/>
                </a:solidFill>
              </a:rPr>
              <a:t>. Draw a line parallel to the original line through point </a:t>
            </a:r>
            <a:r>
              <a:rPr i="1" lang="en" sz="1600">
                <a:solidFill>
                  <a:schemeClr val="dk1"/>
                </a:solidFill>
              </a:rPr>
              <a:t>P</a:t>
            </a:r>
            <a:r>
              <a:rPr lang="en" sz="1600">
                <a:solidFill>
                  <a:schemeClr val="dk1"/>
                </a:solidFill>
              </a:rPr>
              <a:t>.</a:t>
            </a:r>
            <a:endParaRPr sz="1600">
              <a:solidFill>
                <a:schemeClr val="dk1"/>
              </a:solidFill>
            </a:endParaRPr>
          </a:p>
          <a:p>
            <a:pPr indent="-330200" lvl="0" marL="457200" rtl="0" algn="l">
              <a:lnSpc>
                <a:spcPct val="100000"/>
              </a:lnSpc>
              <a:spcBef>
                <a:spcPts val="1200"/>
              </a:spcBef>
              <a:spcAft>
                <a:spcPts val="0"/>
              </a:spcAft>
              <a:buClr>
                <a:schemeClr val="dk1"/>
              </a:buClr>
              <a:buSzPts val="1600"/>
              <a:buAutoNum type="arabicPeriod"/>
            </a:pPr>
            <a:r>
              <a:rPr lang="en" sz="1600">
                <a:solidFill>
                  <a:schemeClr val="dk1"/>
                </a:solidFill>
              </a:rPr>
              <a:t>What is the equation of the line that passes through point </a:t>
            </a:r>
            <a:r>
              <a:rPr i="1" lang="en" sz="1600">
                <a:solidFill>
                  <a:schemeClr val="dk1"/>
                </a:solidFill>
              </a:rPr>
              <a:t>P</a:t>
            </a:r>
            <a:r>
              <a:rPr lang="en" sz="1600">
                <a:solidFill>
                  <a:schemeClr val="dk1"/>
                </a:solidFill>
              </a:rPr>
              <a:t> and is parallel to your partner’s original line?</a:t>
            </a:r>
            <a:endParaRPr sz="1600">
              <a:solidFill>
                <a:schemeClr val="dk1"/>
              </a:solidFill>
            </a:endParaRPr>
          </a:p>
          <a:p>
            <a:pPr indent="-330200" lvl="0" marL="457200" rtl="0" algn="l">
              <a:lnSpc>
                <a:spcPct val="100000"/>
              </a:lnSpc>
              <a:spcBef>
                <a:spcPts val="1000"/>
              </a:spcBef>
              <a:spcAft>
                <a:spcPts val="1000"/>
              </a:spcAft>
              <a:buClr>
                <a:schemeClr val="dk1"/>
              </a:buClr>
              <a:buSzPts val="1600"/>
              <a:buAutoNum type="arabicPeriod"/>
            </a:pPr>
            <a:r>
              <a:rPr lang="en" sz="1600">
                <a:solidFill>
                  <a:schemeClr val="dk1"/>
                </a:solidFill>
              </a:rPr>
              <a:t>Draw a line perpendicular to the original line that goes through point </a:t>
            </a:r>
            <a:r>
              <a:rPr i="1" lang="en" sz="1600">
                <a:solidFill>
                  <a:schemeClr val="dk1"/>
                </a:solidFill>
              </a:rPr>
              <a:t>P</a:t>
            </a:r>
            <a:r>
              <a:rPr lang="en" sz="1600">
                <a:solidFill>
                  <a:schemeClr val="dk1"/>
                </a:solidFill>
              </a:rPr>
              <a:t>. What is the equation of the line that passes through point </a:t>
            </a:r>
            <a:r>
              <a:rPr i="1" lang="en" sz="1600">
                <a:solidFill>
                  <a:schemeClr val="dk1"/>
                </a:solidFill>
              </a:rPr>
              <a:t>P</a:t>
            </a:r>
            <a:r>
              <a:rPr lang="en" sz="1600">
                <a:solidFill>
                  <a:schemeClr val="dk1"/>
                </a:solidFill>
              </a:rPr>
              <a:t> and is perpendicular to your partner’s original line?</a:t>
            </a:r>
            <a:endParaRPr sz="1600">
              <a:solidFill>
                <a:schemeClr val="dk1"/>
              </a:solidFill>
            </a:endParaRPr>
          </a:p>
        </p:txBody>
      </p:sp>
      <p:sp>
        <p:nvSpPr>
          <p:cNvPr id="509" name="Google Shape;509;p4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10" name="Google Shape;510;p4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1.14.6 Drawing Parallel and Perpendicular Lines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514" name="Shape 514"/>
        <p:cNvGrpSpPr/>
        <p:nvPr/>
      </p:nvGrpSpPr>
      <p:grpSpPr>
        <a:xfrm>
          <a:off x="0" y="0"/>
          <a:ext cx="0" cy="0"/>
          <a:chOff x="0" y="0"/>
          <a:chExt cx="0" cy="0"/>
        </a:xfrm>
      </p:grpSpPr>
      <p:sp>
        <p:nvSpPr>
          <p:cNvPr id="515" name="Google Shape;515;p46"/>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6" name="Google Shape;516;p46"/>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marR="0" rtl="0" algn="ctr">
              <a:lnSpc>
                <a:spcPct val="100000"/>
              </a:lnSpc>
              <a:spcBef>
                <a:spcPts val="0"/>
              </a:spcBef>
              <a:spcAft>
                <a:spcPts val="0"/>
              </a:spcAft>
              <a:buNone/>
            </a:pPr>
            <a:r>
              <a:rPr lang="en">
                <a:solidFill>
                  <a:srgbClr val="FDBD3E"/>
                </a:solidFill>
                <a:latin typeface="Verdana"/>
                <a:ea typeface="Verdana"/>
                <a:cs typeface="Verdana"/>
                <a:sym typeface="Verdana"/>
              </a:rPr>
              <a:t>Lesson Journey</a:t>
            </a:r>
            <a:endParaRPr>
              <a:solidFill>
                <a:srgbClr val="FDBD3E"/>
              </a:solidFill>
              <a:latin typeface="Verdana"/>
              <a:ea typeface="Verdana"/>
              <a:cs typeface="Verdana"/>
              <a:sym typeface="Verdana"/>
            </a:endParaRPr>
          </a:p>
        </p:txBody>
      </p:sp>
      <p:sp>
        <p:nvSpPr>
          <p:cNvPr id="517" name="Google Shape;517;p46"/>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8" name="Google Shape;518;p46"/>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9" name="Google Shape;519;p46"/>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20" name="Google Shape;520;p46"/>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21" name="Google Shape;521;p46"/>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22" name="Google Shape;522;p46"/>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523" name="Google Shape;523;p46"/>
          <p:cNvCxnSpPr>
            <a:stCxn id="517" idx="2"/>
            <a:endCxn id="519"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524" name="Google Shape;524;p46"/>
          <p:cNvCxnSpPr>
            <a:stCxn id="519" idx="3"/>
            <a:endCxn id="518"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525" name="Google Shape;525;p46"/>
          <p:cNvCxnSpPr>
            <a:stCxn id="520" idx="3"/>
            <a:endCxn id="515"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526" name="Google Shape;526;p46"/>
          <p:cNvCxnSpPr>
            <a:stCxn id="515" idx="3"/>
            <a:endCxn id="521"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527" name="Google Shape;527;p4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28" name="Google Shape;528;p46"/>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529" name="Google Shape;529;p46"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530" name="Google Shape;530;p46"/>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531" name="Google Shape;531;p46"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cxnSp>
        <p:nvCxnSpPr>
          <p:cNvPr id="532" name="Google Shape;532;p46"/>
          <p:cNvCxnSpPr>
            <a:stCxn id="521" idx="3"/>
            <a:endCxn id="522"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533" name="Google Shape;533;p46"/>
          <p:cNvCxnSpPr>
            <a:stCxn id="518" idx="3"/>
            <a:endCxn id="520"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534" name="Google Shape;534;p46"/>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535" name="Google Shape;535;p46"/>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536" name="Google Shape;536;p46"/>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537" name="Google Shape;537;p46"/>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538" name="Google Shape;538;p46"/>
          <p:cNvSpPr txBox="1"/>
          <p:nvPr/>
        </p:nvSpPr>
        <p:spPr>
          <a:xfrm>
            <a:off x="3657600" y="3498195"/>
            <a:ext cx="1828800" cy="7746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a:p>
            <a:pPr indent="0" lvl="0" marL="0" rtl="0" algn="ctr">
              <a:spcBef>
                <a:spcPts val="1000"/>
              </a:spcBef>
              <a:spcAft>
                <a:spcPts val="1000"/>
              </a:spcAft>
              <a:buNone/>
            </a:pPr>
            <a:r>
              <a:rPr b="1" lang="en" sz="1800">
                <a:solidFill>
                  <a:srgbClr val="FDBD3E"/>
                </a:solidFill>
                <a:latin typeface="Calibri"/>
                <a:ea typeface="Calibri"/>
                <a:cs typeface="Calibri"/>
                <a:sym typeface="Calibri"/>
              </a:rPr>
              <a:t>Part A &amp; B</a:t>
            </a:r>
            <a:endParaRPr b="1" sz="1800">
              <a:solidFill>
                <a:srgbClr val="FDBD3E"/>
              </a:solidFill>
              <a:latin typeface="Calibri"/>
              <a:ea typeface="Calibri"/>
              <a:cs typeface="Calibri"/>
              <a:sym typeface="Calibri"/>
            </a:endParaRPr>
          </a:p>
        </p:txBody>
      </p:sp>
      <p:pic>
        <p:nvPicPr>
          <p:cNvPr id="539" name="Google Shape;539;p46" title="hugeicons_task-done-01.png"/>
          <p:cNvPicPr preferRelativeResize="0"/>
          <p:nvPr/>
        </p:nvPicPr>
        <p:blipFill>
          <a:blip r:embed="rId5">
            <a:alphaModFix/>
          </a:blip>
          <a:stretch>
            <a:fillRect/>
          </a:stretch>
        </p:blipFill>
        <p:spPr>
          <a:xfrm>
            <a:off x="3328416" y="1554480"/>
            <a:ext cx="228600" cy="228600"/>
          </a:xfrm>
          <a:prstGeom prst="rect">
            <a:avLst/>
          </a:prstGeom>
          <a:noFill/>
          <a:ln>
            <a:noFill/>
          </a:ln>
        </p:spPr>
      </p:pic>
      <p:pic>
        <p:nvPicPr>
          <p:cNvPr id="540" name="Google Shape;540;p46" title="hugeicons_chart-down.png"/>
          <p:cNvPicPr preferRelativeResize="0"/>
          <p:nvPr/>
        </p:nvPicPr>
        <p:blipFill>
          <a:blip r:embed="rId6">
            <a:alphaModFix/>
          </a:blip>
          <a:stretch>
            <a:fillRect/>
          </a:stretch>
        </p:blipFill>
        <p:spPr>
          <a:xfrm>
            <a:off x="5623560" y="1554480"/>
            <a:ext cx="228600" cy="228600"/>
          </a:xfrm>
          <a:prstGeom prst="rect">
            <a:avLst/>
          </a:prstGeom>
          <a:noFill/>
          <a:ln>
            <a:noFill/>
          </a:ln>
        </p:spPr>
      </p:pic>
      <p:pic>
        <p:nvPicPr>
          <p:cNvPr id="541" name="Google Shape;541;p46" title="hugeicons_pencil.png"/>
          <p:cNvPicPr preferRelativeResize="0"/>
          <p:nvPr/>
        </p:nvPicPr>
        <p:blipFill>
          <a:blip r:embed="rId7">
            <a:alphaModFix/>
          </a:blip>
          <a:stretch>
            <a:fillRect/>
          </a:stretch>
        </p:blipFill>
        <p:spPr>
          <a:xfrm>
            <a:off x="6739128" y="3227832"/>
            <a:ext cx="228600" cy="228600"/>
          </a:xfrm>
          <a:prstGeom prst="rect">
            <a:avLst/>
          </a:prstGeom>
          <a:noFill/>
          <a:ln>
            <a:noFill/>
          </a:ln>
        </p:spPr>
      </p:pic>
      <p:pic>
        <p:nvPicPr>
          <p:cNvPr id="542" name="Google Shape;542;p46" title="hugeicons_task-done-01.png"/>
          <p:cNvPicPr preferRelativeResize="0"/>
          <p:nvPr/>
        </p:nvPicPr>
        <p:blipFill>
          <a:blip r:embed="rId5">
            <a:alphaModFix/>
          </a:blip>
          <a:stretch>
            <a:fillRect/>
          </a:stretch>
        </p:blipFill>
        <p:spPr>
          <a:xfrm>
            <a:off x="2167128" y="3227832"/>
            <a:ext cx="228600" cy="228600"/>
          </a:xfrm>
          <a:prstGeom prst="rect">
            <a:avLst/>
          </a:prstGeom>
          <a:noFill/>
          <a:ln>
            <a:noFill/>
          </a:ln>
        </p:spPr>
      </p:pic>
      <p:pic>
        <p:nvPicPr>
          <p:cNvPr id="543" name="Google Shape;543;p46" title="hugeicons_task-done-01.png"/>
          <p:cNvPicPr preferRelativeResize="0"/>
          <p:nvPr/>
        </p:nvPicPr>
        <p:blipFill>
          <a:blip r:embed="rId5">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47" name="Shape 547"/>
        <p:cNvGrpSpPr/>
        <p:nvPr/>
      </p:nvGrpSpPr>
      <p:grpSpPr>
        <a:xfrm>
          <a:off x="0" y="0"/>
          <a:ext cx="0" cy="0"/>
          <a:chOff x="0" y="0"/>
          <a:chExt cx="0" cy="0"/>
        </a:xfrm>
      </p:grpSpPr>
      <p:sp>
        <p:nvSpPr>
          <p:cNvPr id="548" name="Google Shape;548;p47"/>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Practice</a:t>
            </a:r>
            <a:endParaRPr>
              <a:latin typeface="Verdana"/>
              <a:ea typeface="Verdana"/>
              <a:cs typeface="Verdana"/>
              <a:sym typeface="Verdana"/>
            </a:endParaRPr>
          </a:p>
        </p:txBody>
      </p:sp>
      <p:sp>
        <p:nvSpPr>
          <p:cNvPr id="549" name="Google Shape;549;p47"/>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550" name="Google Shape;550;p4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51" name="Google Shape;551;p4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1.14.7 Practice</a:t>
            </a:r>
            <a:endParaRPr/>
          </a:p>
        </p:txBody>
      </p:sp>
      <p:pic>
        <p:nvPicPr>
          <p:cNvPr id="552" name="Google Shape;552;p47" title="Learning-pana 3.png"/>
          <p:cNvPicPr preferRelativeResize="0"/>
          <p:nvPr/>
        </p:nvPicPr>
        <p:blipFill>
          <a:blip r:embed="rId4">
            <a:alphaModFix/>
          </a:blip>
          <a:stretch>
            <a:fillRect/>
          </a:stretch>
        </p:blipFill>
        <p:spPr>
          <a:xfrm>
            <a:off x="5577675" y="1152475"/>
            <a:ext cx="3254625" cy="32546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556" name="Shape 556"/>
        <p:cNvGrpSpPr/>
        <p:nvPr/>
      </p:nvGrpSpPr>
      <p:grpSpPr>
        <a:xfrm>
          <a:off x="0" y="0"/>
          <a:ext cx="0" cy="0"/>
          <a:chOff x="0" y="0"/>
          <a:chExt cx="0" cy="0"/>
        </a:xfrm>
      </p:grpSpPr>
      <p:sp>
        <p:nvSpPr>
          <p:cNvPr id="557" name="Google Shape;557;p48"/>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58" name="Google Shape;558;p48"/>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latin typeface="Verdana"/>
                <a:ea typeface="Verdana"/>
                <a:cs typeface="Verdana"/>
                <a:sym typeface="Verdana"/>
              </a:rPr>
              <a:t>Lesson </a:t>
            </a:r>
            <a:r>
              <a:rPr lang="en">
                <a:solidFill>
                  <a:srgbClr val="FDBD3E"/>
                </a:solidFill>
                <a:latin typeface="Verdana"/>
                <a:ea typeface="Verdana"/>
                <a:cs typeface="Verdana"/>
                <a:sym typeface="Verdana"/>
              </a:rPr>
              <a:t>Journey</a:t>
            </a:r>
            <a:endParaRPr>
              <a:solidFill>
                <a:srgbClr val="FDBD3E"/>
              </a:solidFill>
              <a:latin typeface="Verdana"/>
              <a:ea typeface="Verdana"/>
              <a:cs typeface="Verdana"/>
              <a:sym typeface="Verdana"/>
            </a:endParaRPr>
          </a:p>
        </p:txBody>
      </p:sp>
      <p:sp>
        <p:nvSpPr>
          <p:cNvPr id="559" name="Google Shape;559;p48"/>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60" name="Google Shape;560;p48"/>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61" name="Google Shape;561;p48"/>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62" name="Google Shape;562;p48"/>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63" name="Google Shape;563;p48"/>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64" name="Google Shape;564;p48"/>
          <p:cNvSpPr/>
          <p:nvPr/>
        </p:nvSpPr>
        <p:spPr>
          <a:xfrm>
            <a:off x="7123176" y="13504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565" name="Google Shape;565;p48"/>
          <p:cNvCxnSpPr>
            <a:stCxn id="559" idx="2"/>
            <a:endCxn id="561"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566" name="Google Shape;566;p48"/>
          <p:cNvCxnSpPr>
            <a:stCxn id="561" idx="3"/>
            <a:endCxn id="560"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567" name="Google Shape;567;p48"/>
          <p:cNvCxnSpPr>
            <a:stCxn id="562" idx="3"/>
            <a:endCxn id="557"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568" name="Google Shape;568;p48"/>
          <p:cNvCxnSpPr>
            <a:stCxn id="557" idx="3"/>
            <a:endCxn id="563"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569" name="Google Shape;569;p4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70" name="Google Shape;570;p48"/>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571" name="Google Shape;571;p48"/>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572" name="Google Shape;572;p48"/>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573" name="Google Shape;573;p48"/>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574" name="Google Shape;574;p48"/>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sz="1800">
              <a:solidFill>
                <a:srgbClr val="FDBD3E"/>
              </a:solidFill>
              <a:latin typeface="Calibri"/>
              <a:ea typeface="Calibri"/>
              <a:cs typeface="Calibri"/>
              <a:sym typeface="Calibri"/>
            </a:endParaRPr>
          </a:p>
        </p:txBody>
      </p:sp>
      <p:pic>
        <p:nvPicPr>
          <p:cNvPr id="575" name="Google Shape;575;p48"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576" name="Google Shape;576;p48"/>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cxnSp>
        <p:nvCxnSpPr>
          <p:cNvPr id="577" name="Google Shape;577;p48"/>
          <p:cNvCxnSpPr>
            <a:stCxn id="563" idx="3"/>
            <a:endCxn id="564" idx="2"/>
          </p:cNvCxnSpPr>
          <p:nvPr/>
        </p:nvCxnSpPr>
        <p:spPr>
          <a:xfrm flipH="1" rot="10800000">
            <a:off x="7772400" y="2676420"/>
            <a:ext cx="265200" cy="1004100"/>
          </a:xfrm>
          <a:prstGeom prst="bentConnector2">
            <a:avLst/>
          </a:prstGeom>
          <a:noFill/>
          <a:ln cap="flat" cmpd="sng" w="19050">
            <a:solidFill>
              <a:srgbClr val="005047"/>
            </a:solidFill>
            <a:prstDash val="dash"/>
            <a:round/>
            <a:headEnd len="med" w="med" type="none"/>
            <a:tailEnd len="med" w="med" type="none"/>
          </a:ln>
        </p:spPr>
      </p:cxnSp>
      <p:cxnSp>
        <p:nvCxnSpPr>
          <p:cNvPr id="578" name="Google Shape;578;p48"/>
          <p:cNvCxnSpPr>
            <a:stCxn id="560" idx="3"/>
            <a:endCxn id="562"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579" name="Google Shape;579;p48"/>
          <p:cNvSpPr txBox="1"/>
          <p:nvPr/>
        </p:nvSpPr>
        <p:spPr>
          <a:xfrm>
            <a:off x="3657600" y="3498195"/>
            <a:ext cx="1828800" cy="7746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a:p>
            <a:pPr indent="0" lvl="0" marL="0" rtl="0" algn="ctr">
              <a:spcBef>
                <a:spcPts val="1000"/>
              </a:spcBef>
              <a:spcAft>
                <a:spcPts val="1000"/>
              </a:spcAft>
              <a:buNone/>
            </a:pPr>
            <a:r>
              <a:rPr b="1" lang="en" sz="1800">
                <a:solidFill>
                  <a:srgbClr val="FDBD3E"/>
                </a:solidFill>
                <a:latin typeface="Calibri"/>
                <a:ea typeface="Calibri"/>
                <a:cs typeface="Calibri"/>
                <a:sym typeface="Calibri"/>
              </a:rPr>
              <a:t>Part A &amp; B</a:t>
            </a:r>
            <a:endParaRPr b="1" sz="1800">
              <a:solidFill>
                <a:srgbClr val="FDBD3E"/>
              </a:solidFill>
              <a:latin typeface="Calibri"/>
              <a:ea typeface="Calibri"/>
              <a:cs typeface="Calibri"/>
              <a:sym typeface="Calibri"/>
            </a:endParaRPr>
          </a:p>
        </p:txBody>
      </p:sp>
      <p:pic>
        <p:nvPicPr>
          <p:cNvPr id="580" name="Google Shape;580;p48" title="hugeicons_task-done-01.png"/>
          <p:cNvPicPr preferRelativeResize="0"/>
          <p:nvPr/>
        </p:nvPicPr>
        <p:blipFill>
          <a:blip r:embed="rId4">
            <a:alphaModFix/>
          </a:blip>
          <a:stretch>
            <a:fillRect/>
          </a:stretch>
        </p:blipFill>
        <p:spPr>
          <a:xfrm>
            <a:off x="3328416" y="1554480"/>
            <a:ext cx="228600" cy="228600"/>
          </a:xfrm>
          <a:prstGeom prst="rect">
            <a:avLst/>
          </a:prstGeom>
          <a:noFill/>
          <a:ln>
            <a:noFill/>
          </a:ln>
        </p:spPr>
      </p:pic>
      <p:pic>
        <p:nvPicPr>
          <p:cNvPr id="581" name="Google Shape;581;p48" title="hugeicons_chart-down.png"/>
          <p:cNvPicPr preferRelativeResize="0"/>
          <p:nvPr/>
        </p:nvPicPr>
        <p:blipFill>
          <a:blip r:embed="rId5">
            <a:alphaModFix/>
          </a:blip>
          <a:stretch>
            <a:fillRect/>
          </a:stretch>
        </p:blipFill>
        <p:spPr>
          <a:xfrm>
            <a:off x="5623560" y="1554480"/>
            <a:ext cx="228600" cy="228600"/>
          </a:xfrm>
          <a:prstGeom prst="rect">
            <a:avLst/>
          </a:prstGeom>
          <a:noFill/>
          <a:ln>
            <a:noFill/>
          </a:ln>
        </p:spPr>
      </p:pic>
      <p:pic>
        <p:nvPicPr>
          <p:cNvPr id="582" name="Google Shape;582;p48" title="hugeicons_pencil.png"/>
          <p:cNvPicPr preferRelativeResize="0"/>
          <p:nvPr/>
        </p:nvPicPr>
        <p:blipFill>
          <a:blip r:embed="rId6">
            <a:alphaModFix/>
          </a:blip>
          <a:stretch>
            <a:fillRect/>
          </a:stretch>
        </p:blipFill>
        <p:spPr>
          <a:xfrm>
            <a:off x="6739128" y="3227832"/>
            <a:ext cx="228600" cy="228600"/>
          </a:xfrm>
          <a:prstGeom prst="rect">
            <a:avLst/>
          </a:prstGeom>
          <a:noFill/>
          <a:ln>
            <a:noFill/>
          </a:ln>
        </p:spPr>
      </p:pic>
      <p:pic>
        <p:nvPicPr>
          <p:cNvPr id="583" name="Google Shape;583;p48" title="hugeicons_centralized.png"/>
          <p:cNvPicPr preferRelativeResize="0"/>
          <p:nvPr/>
        </p:nvPicPr>
        <p:blipFill>
          <a:blip r:embed="rId7">
            <a:alphaModFix/>
          </a:blip>
          <a:stretch>
            <a:fillRect/>
          </a:stretch>
        </p:blipFill>
        <p:spPr>
          <a:xfrm>
            <a:off x="7927848" y="1554480"/>
            <a:ext cx="228600" cy="228600"/>
          </a:xfrm>
          <a:prstGeom prst="rect">
            <a:avLst/>
          </a:prstGeom>
          <a:noFill/>
          <a:ln>
            <a:noFill/>
          </a:ln>
        </p:spPr>
      </p:pic>
      <p:pic>
        <p:nvPicPr>
          <p:cNvPr id="584" name="Google Shape;584;p48" title="hugeicons_task-done-01.png"/>
          <p:cNvPicPr preferRelativeResize="0"/>
          <p:nvPr/>
        </p:nvPicPr>
        <p:blipFill>
          <a:blip r:embed="rId4">
            <a:alphaModFix/>
          </a:blip>
          <a:stretch>
            <a:fillRect/>
          </a:stretch>
        </p:blipFill>
        <p:spPr>
          <a:xfrm>
            <a:off x="2167128" y="3227832"/>
            <a:ext cx="228600" cy="228600"/>
          </a:xfrm>
          <a:prstGeom prst="rect">
            <a:avLst/>
          </a:prstGeom>
          <a:noFill/>
          <a:ln>
            <a:noFill/>
          </a:ln>
        </p:spPr>
      </p:pic>
      <p:pic>
        <p:nvPicPr>
          <p:cNvPr id="585" name="Google Shape;585;p48" title="hugeicons_task-done-01.png"/>
          <p:cNvPicPr preferRelativeResize="0"/>
          <p:nvPr/>
        </p:nvPicPr>
        <p:blipFill>
          <a:blip r:embed="rId4">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89" name="Shape 589"/>
        <p:cNvGrpSpPr/>
        <p:nvPr/>
      </p:nvGrpSpPr>
      <p:grpSpPr>
        <a:xfrm>
          <a:off x="0" y="0"/>
          <a:ext cx="0" cy="0"/>
          <a:chOff x="0" y="0"/>
          <a:chExt cx="0" cy="0"/>
        </a:xfrm>
      </p:grpSpPr>
      <p:sp>
        <p:nvSpPr>
          <p:cNvPr id="590" name="Google Shape;590;p49"/>
          <p:cNvSpPr txBox="1"/>
          <p:nvPr>
            <p:ph type="title"/>
          </p:nvPr>
        </p:nvSpPr>
        <p:spPr>
          <a:xfrm>
            <a:off x="311700" y="25707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Lesson Synthesis</a:t>
            </a:r>
            <a:endParaRPr>
              <a:latin typeface="Verdana"/>
              <a:ea typeface="Verdana"/>
              <a:cs typeface="Verdana"/>
              <a:sym typeface="Verdana"/>
            </a:endParaRPr>
          </a:p>
        </p:txBody>
      </p:sp>
      <p:sp>
        <p:nvSpPr>
          <p:cNvPr id="591" name="Google Shape;591;p49"/>
          <p:cNvSpPr txBox="1"/>
          <p:nvPr>
            <p:ph idx="1" type="body"/>
          </p:nvPr>
        </p:nvSpPr>
        <p:spPr>
          <a:xfrm>
            <a:off x="332700" y="981575"/>
            <a:ext cx="8478600" cy="3763200"/>
          </a:xfrm>
          <a:prstGeom prst="rect">
            <a:avLst/>
          </a:prstGeom>
        </p:spPr>
        <p:txBody>
          <a:bodyPr anchorCtr="0" anchor="t" bIns="91425" lIns="91425" spcFirstLastPara="1" rIns="5132350" wrap="square" tIns="91425">
            <a:normAutofit fontScale="85000" lnSpcReduction="20000"/>
          </a:bodyPr>
          <a:lstStyle/>
          <a:p>
            <a:pPr indent="0" lvl="0" marL="0" marR="0" rtl="0" algn="l">
              <a:lnSpc>
                <a:spcPct val="100000"/>
              </a:lnSpc>
              <a:spcBef>
                <a:spcPts val="0"/>
              </a:spcBef>
              <a:spcAft>
                <a:spcPts val="0"/>
              </a:spcAft>
              <a:buNone/>
            </a:pPr>
            <a:r>
              <a:rPr lang="en">
                <a:solidFill>
                  <a:schemeClr val="dk1"/>
                </a:solidFill>
              </a:rPr>
              <a:t>One </a:t>
            </a:r>
            <a:r>
              <a:rPr b="1" lang="en">
                <a:solidFill>
                  <a:schemeClr val="dk1"/>
                </a:solidFill>
              </a:rPr>
              <a:t>big idea</a:t>
            </a:r>
            <a:r>
              <a:rPr lang="en">
                <a:solidFill>
                  <a:schemeClr val="dk1"/>
                </a:solidFill>
              </a:rPr>
              <a:t> from this lesson is that parallel and perpendicular lines follow special slope rules.</a:t>
            </a:r>
            <a:endParaRPr>
              <a:solidFill>
                <a:schemeClr val="dk1"/>
              </a:solidFill>
            </a:endParaRPr>
          </a:p>
          <a:p>
            <a:pPr indent="0" lvl="0" marL="0" marR="0" rtl="0" algn="l">
              <a:lnSpc>
                <a:spcPct val="100000"/>
              </a:lnSpc>
              <a:spcBef>
                <a:spcPts val="1200"/>
              </a:spcBef>
              <a:spcAft>
                <a:spcPts val="0"/>
              </a:spcAft>
              <a:buNone/>
            </a:pPr>
            <a:r>
              <a:rPr lang="en">
                <a:solidFill>
                  <a:schemeClr val="dk1"/>
                </a:solidFill>
              </a:rPr>
              <a:t>Parallel lines have the same slope, while perpendicular lines have opposite reciprocal slopes. You can use the slope from a graph or equation, along with a point, to write the equation of a new line that’s parallel or perpendicular.</a:t>
            </a:r>
            <a:endParaRPr>
              <a:solidFill>
                <a:schemeClr val="dk1"/>
              </a:solidFill>
            </a:endParaRPr>
          </a:p>
          <a:p>
            <a:pPr indent="0" lvl="0" marL="0" marR="0" rtl="0" algn="l">
              <a:lnSpc>
                <a:spcPct val="100000"/>
              </a:lnSpc>
              <a:spcBef>
                <a:spcPts val="1200"/>
              </a:spcBef>
              <a:spcAft>
                <a:spcPts val="0"/>
              </a:spcAft>
              <a:buNone/>
            </a:pPr>
            <a:r>
              <a:rPr lang="en">
                <a:solidFill>
                  <a:schemeClr val="dk1"/>
                </a:solidFill>
              </a:rPr>
              <a:t>You also learned that lines can be parallel or perpendicular to the </a:t>
            </a:r>
            <a:r>
              <a:rPr i="1" lang="en">
                <a:solidFill>
                  <a:schemeClr val="dk1"/>
                </a:solidFill>
              </a:rPr>
              <a:t>x</a:t>
            </a:r>
            <a:r>
              <a:rPr lang="en">
                <a:solidFill>
                  <a:schemeClr val="dk1"/>
                </a:solidFill>
              </a:rPr>
              <a:t>- or </a:t>
            </a:r>
            <a:r>
              <a:rPr i="1" lang="en">
                <a:solidFill>
                  <a:schemeClr val="dk1"/>
                </a:solidFill>
              </a:rPr>
              <a:t>y</a:t>
            </a:r>
            <a:r>
              <a:rPr lang="en">
                <a:solidFill>
                  <a:schemeClr val="dk1"/>
                </a:solidFill>
              </a:rPr>
              <a:t>-axis. Their equations look a little different:</a:t>
            </a:r>
            <a:endParaRPr>
              <a:solidFill>
                <a:schemeClr val="dk1"/>
              </a:solidFill>
            </a:endParaRPr>
          </a:p>
          <a:p>
            <a:pPr indent="-325755" lvl="0" marL="457200" marR="0" rtl="0" algn="l">
              <a:lnSpc>
                <a:spcPct val="100000"/>
              </a:lnSpc>
              <a:spcBef>
                <a:spcPts val="0"/>
              </a:spcBef>
              <a:spcAft>
                <a:spcPts val="0"/>
              </a:spcAft>
              <a:buClr>
                <a:schemeClr val="dk1"/>
              </a:buClr>
              <a:buSzPct val="100000"/>
              <a:buChar char="●"/>
            </a:pPr>
            <a:r>
              <a:rPr i="1" lang="en">
                <a:solidFill>
                  <a:schemeClr val="dk1"/>
                </a:solidFill>
              </a:rPr>
              <a:t>y</a:t>
            </a:r>
            <a:r>
              <a:rPr lang="en">
                <a:solidFill>
                  <a:schemeClr val="dk1"/>
                </a:solidFill>
              </a:rPr>
              <a:t> = # for a horizontal line</a:t>
            </a:r>
            <a:endParaRPr>
              <a:solidFill>
                <a:schemeClr val="dk1"/>
              </a:solidFill>
            </a:endParaRPr>
          </a:p>
          <a:p>
            <a:pPr indent="-325755" lvl="0" marL="457200" marR="0" rtl="0" algn="l">
              <a:lnSpc>
                <a:spcPct val="100000"/>
              </a:lnSpc>
              <a:spcBef>
                <a:spcPts val="0"/>
              </a:spcBef>
              <a:spcAft>
                <a:spcPts val="0"/>
              </a:spcAft>
              <a:buClr>
                <a:schemeClr val="dk1"/>
              </a:buClr>
              <a:buSzPct val="100000"/>
              <a:buChar char="●"/>
            </a:pPr>
            <a:r>
              <a:rPr i="1" lang="en">
                <a:solidFill>
                  <a:schemeClr val="dk1"/>
                </a:solidFill>
              </a:rPr>
              <a:t>x</a:t>
            </a:r>
            <a:r>
              <a:rPr lang="en">
                <a:solidFill>
                  <a:schemeClr val="dk1"/>
                </a:solidFill>
              </a:rPr>
              <a:t> = # for a vertical line</a:t>
            </a:r>
            <a:endParaRPr>
              <a:solidFill>
                <a:schemeClr val="dk1"/>
              </a:solidFill>
            </a:endParaRPr>
          </a:p>
          <a:p>
            <a:pPr indent="0" lvl="0" marL="0" marR="0" rtl="0" algn="l">
              <a:lnSpc>
                <a:spcPct val="100000"/>
              </a:lnSpc>
              <a:spcBef>
                <a:spcPts val="0"/>
              </a:spcBef>
              <a:spcAft>
                <a:spcPts val="0"/>
              </a:spcAft>
              <a:buNone/>
            </a:pPr>
            <a:r>
              <a:t/>
            </a:r>
            <a:endParaRPr>
              <a:solidFill>
                <a:schemeClr val="dk1"/>
              </a:solidFill>
            </a:endParaRPr>
          </a:p>
          <a:p>
            <a:pPr indent="0" lvl="0" marL="0" marR="0" rtl="0" algn="l">
              <a:lnSpc>
                <a:spcPct val="100000"/>
              </a:lnSpc>
              <a:spcBef>
                <a:spcPts val="0"/>
              </a:spcBef>
              <a:spcAft>
                <a:spcPts val="0"/>
              </a:spcAft>
              <a:buNone/>
            </a:pPr>
            <a:r>
              <a:rPr lang="en">
                <a:solidFill>
                  <a:schemeClr val="dk1"/>
                </a:solidFill>
              </a:rPr>
              <a:t>Let’s Review</a:t>
            </a:r>
            <a:endParaRPr>
              <a:solidFill>
                <a:schemeClr val="dk1"/>
              </a:solidFill>
            </a:endParaRPr>
          </a:p>
          <a:p>
            <a:pPr indent="-325755" lvl="0" marL="457200" marR="0" rtl="0" algn="l">
              <a:lnSpc>
                <a:spcPct val="100000"/>
              </a:lnSpc>
              <a:spcBef>
                <a:spcPts val="1200"/>
              </a:spcBef>
              <a:spcAft>
                <a:spcPts val="0"/>
              </a:spcAft>
              <a:buClr>
                <a:schemeClr val="dk1"/>
              </a:buClr>
              <a:buSzPct val="100000"/>
              <a:buAutoNum type="arabicPeriod"/>
            </a:pPr>
            <a:r>
              <a:rPr lang="en">
                <a:solidFill>
                  <a:schemeClr val="dk1"/>
                </a:solidFill>
              </a:rPr>
              <a:t>How can you tell if two lines are parallel or perpendicular just by looking at their slopes?</a:t>
            </a:r>
            <a:endParaRPr>
              <a:solidFill>
                <a:schemeClr val="dk1"/>
              </a:solidFill>
            </a:endParaRPr>
          </a:p>
          <a:p>
            <a:pPr indent="-325755" lvl="0" marL="457200" marR="0" rtl="0" algn="l">
              <a:lnSpc>
                <a:spcPct val="100000"/>
              </a:lnSpc>
              <a:spcBef>
                <a:spcPts val="1000"/>
              </a:spcBef>
              <a:spcAft>
                <a:spcPts val="0"/>
              </a:spcAft>
              <a:buClr>
                <a:schemeClr val="dk1"/>
              </a:buClr>
              <a:buSzPct val="100000"/>
              <a:buAutoNum type="arabicPeriod"/>
            </a:pPr>
            <a:r>
              <a:rPr lang="en">
                <a:solidFill>
                  <a:schemeClr val="dk1"/>
                </a:solidFill>
              </a:rPr>
              <a:t>What do the graphs of these lines look like?</a:t>
            </a:r>
            <a:endParaRPr>
              <a:solidFill>
                <a:schemeClr val="dk1"/>
              </a:solidFill>
            </a:endParaRPr>
          </a:p>
          <a:p>
            <a:pPr indent="-325755" lvl="0" marL="457200" marR="0" rtl="0" algn="l">
              <a:lnSpc>
                <a:spcPct val="100000"/>
              </a:lnSpc>
              <a:spcBef>
                <a:spcPts val="1000"/>
              </a:spcBef>
              <a:spcAft>
                <a:spcPts val="1000"/>
              </a:spcAft>
              <a:buClr>
                <a:schemeClr val="dk1"/>
              </a:buClr>
              <a:buSzPct val="100000"/>
              <a:buAutoNum type="arabicPeriod"/>
            </a:pPr>
            <a:r>
              <a:rPr lang="en">
                <a:solidFill>
                  <a:schemeClr val="dk1"/>
                </a:solidFill>
              </a:rPr>
              <a:t>How does using graphing tools help you understand the slope and position of a line?</a:t>
            </a:r>
            <a:endParaRPr>
              <a:solidFill>
                <a:schemeClr val="dk1"/>
              </a:solidFill>
            </a:endParaRPr>
          </a:p>
        </p:txBody>
      </p:sp>
      <p:sp>
        <p:nvSpPr>
          <p:cNvPr id="592" name="Google Shape;592;p4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93" name="Google Shape;593;p4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1.14 Writing Equations of Parallel and Perpendicular Lines</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sp>
        <p:nvSpPr>
          <p:cNvPr id="598" name="Google Shape;598;p50"/>
          <p:cNvSpPr txBox="1"/>
          <p:nvPr>
            <p:ph type="title"/>
          </p:nvPr>
        </p:nvSpPr>
        <p:spPr>
          <a:xfrm>
            <a:off x="311700" y="217500"/>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Self Assessment</a:t>
            </a:r>
            <a:endParaRPr>
              <a:latin typeface="Verdana"/>
              <a:ea typeface="Verdana"/>
              <a:cs typeface="Verdana"/>
              <a:sym typeface="Verdana"/>
            </a:endParaRPr>
          </a:p>
        </p:txBody>
      </p:sp>
      <p:sp>
        <p:nvSpPr>
          <p:cNvPr id="599" name="Google Shape;599;p50"/>
          <p:cNvSpPr txBox="1"/>
          <p:nvPr>
            <p:ph idx="1" type="body"/>
          </p:nvPr>
        </p:nvSpPr>
        <p:spPr>
          <a:xfrm>
            <a:off x="311713" y="746200"/>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600" name="Google Shape;600;p5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601" name="Google Shape;601;p5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1.14 Writing Equations of Parallel and Perpendicular Lines</a:t>
            </a:r>
            <a:endParaRPr/>
          </a:p>
        </p:txBody>
      </p:sp>
      <p:graphicFrame>
        <p:nvGraphicFramePr>
          <p:cNvPr id="602" name="Google Shape;602;p50"/>
          <p:cNvGraphicFramePr/>
          <p:nvPr/>
        </p:nvGraphicFramePr>
        <p:xfrm>
          <a:off x="311713" y="1269825"/>
          <a:ext cx="3000000" cy="3000000"/>
        </p:xfrm>
        <a:graphic>
          <a:graphicData uri="http://schemas.openxmlformats.org/drawingml/2006/table">
            <a:tbl>
              <a:tblPr>
                <a:noFill/>
                <a:tableStyleId>{8F1184A2-448D-4620-B404-09723678F9D1}</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Noto Sans"/>
                          <a:ea typeface="Noto Sans"/>
                          <a:cs typeface="Noto Sans"/>
                          <a:sym typeface="Noto Sans"/>
                        </a:rPr>
                        <a:t>Write an equation of a line parallel to a given line.</a:t>
                      </a:r>
                      <a:endParaRPr sz="1800">
                        <a:solidFill>
                          <a:srgbClr val="424242"/>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Noto Sans"/>
                          <a:ea typeface="Noto Sans"/>
                          <a:cs typeface="Noto Sans"/>
                          <a:sym typeface="Noto Sans"/>
                        </a:rPr>
                        <a:t>Write an equation of a line perpendicular to a given line.</a:t>
                      </a:r>
                      <a:endParaRPr sz="1800">
                        <a:solidFill>
                          <a:srgbClr val="424242"/>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Noto Sans"/>
                          <a:ea typeface="Noto Sans"/>
                          <a:cs typeface="Noto Sans"/>
                          <a:sym typeface="Noto Sans"/>
                        </a:rPr>
                        <a:t>Write an equation of a line parallel or perpendicular to an axis.</a:t>
                      </a:r>
                      <a:endParaRPr sz="1800">
                        <a:solidFill>
                          <a:srgbClr val="424242"/>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Noto Sans"/>
                          <a:ea typeface="Noto Sans"/>
                          <a:cs typeface="Noto Sans"/>
                          <a:sym typeface="Noto Sans"/>
                        </a:rPr>
                        <a:t>Write an equation of a line in slope-intercept form given two points.</a:t>
                      </a:r>
                      <a:endParaRPr sz="1800">
                        <a:solidFill>
                          <a:srgbClr val="424242"/>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